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8"/>
  </p:notesMasterIdLst>
  <p:handoutMasterIdLst>
    <p:handoutMasterId r:id="rId39"/>
  </p:handoutMasterIdLst>
  <p:sldIdLst>
    <p:sldId id="256" r:id="rId2"/>
    <p:sldId id="291" r:id="rId3"/>
    <p:sldId id="294" r:id="rId4"/>
    <p:sldId id="328" r:id="rId5"/>
    <p:sldId id="329" r:id="rId6"/>
    <p:sldId id="295" r:id="rId7"/>
    <p:sldId id="296" r:id="rId8"/>
    <p:sldId id="297" r:id="rId9"/>
    <p:sldId id="298" r:id="rId10"/>
    <p:sldId id="300" r:id="rId11"/>
    <p:sldId id="334" r:id="rId12"/>
    <p:sldId id="302" r:id="rId13"/>
    <p:sldId id="303" r:id="rId14"/>
    <p:sldId id="304" r:id="rId15"/>
    <p:sldId id="308" r:id="rId16"/>
    <p:sldId id="335" r:id="rId17"/>
    <p:sldId id="309" r:id="rId18"/>
    <p:sldId id="310" r:id="rId19"/>
    <p:sldId id="311" r:id="rId20"/>
    <p:sldId id="312" r:id="rId21"/>
    <p:sldId id="314" r:id="rId22"/>
    <p:sldId id="330" r:id="rId23"/>
    <p:sldId id="331" r:id="rId24"/>
    <p:sldId id="332" r:id="rId25"/>
    <p:sldId id="333" r:id="rId26"/>
    <p:sldId id="337" r:id="rId27"/>
    <p:sldId id="338" r:id="rId28"/>
    <p:sldId id="336" r:id="rId29"/>
    <p:sldId id="320" r:id="rId30"/>
    <p:sldId id="319" r:id="rId31"/>
    <p:sldId id="321" r:id="rId32"/>
    <p:sldId id="322" r:id="rId33"/>
    <p:sldId id="323" r:id="rId34"/>
    <p:sldId id="324" r:id="rId35"/>
    <p:sldId id="325" r:id="rId36"/>
    <p:sldId id="289" r:id="rId37"/>
  </p:sldIdLst>
  <p:sldSz cx="9144000" cy="6858000" type="screen4x3"/>
  <p:notesSz cx="6797675" cy="987425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DC44"/>
    <a:srgbClr val="FF0000"/>
    <a:srgbClr val="009900"/>
    <a:srgbClr val="FFFFFF"/>
    <a:srgbClr val="B2B2B2"/>
    <a:srgbClr val="DDDDDD"/>
    <a:srgbClr val="CCCC00"/>
    <a:srgbClr val="00FF00"/>
    <a:srgbClr val="1F91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86924" autoAdjust="0"/>
  </p:normalViewPr>
  <p:slideViewPr>
    <p:cSldViewPr showGuides="1">
      <p:cViewPr>
        <p:scale>
          <a:sx n="50" d="100"/>
          <a:sy n="50" d="100"/>
        </p:scale>
        <p:origin x="-1968" y="-384"/>
      </p:cViewPr>
      <p:guideLst>
        <p:guide orient="horz" pos="2112"/>
        <p:guide pos="912"/>
      </p:guideLst>
    </p:cSldViewPr>
  </p:slideViewPr>
  <p:outlineViewPr>
    <p:cViewPr>
      <p:scale>
        <a:sx n="33" d="100"/>
        <a:sy n="33" d="100"/>
      </p:scale>
      <p:origin x="0" y="12036"/>
    </p:cViewPr>
  </p:outlineViewPr>
  <p:notesTextViewPr>
    <p:cViewPr>
      <p:scale>
        <a:sx n="75" d="100"/>
        <a:sy n="75" d="100"/>
      </p:scale>
      <p:origin x="0" y="0"/>
    </p:cViewPr>
  </p:notesTextViewPr>
  <p:notesViewPr>
    <p:cSldViewPr showGuides="1">
      <p:cViewPr varScale="1">
        <p:scale>
          <a:sx n="50" d="100"/>
          <a:sy n="50" d="100"/>
        </p:scale>
        <p:origin x="-3018" y="-90"/>
      </p:cViewPr>
      <p:guideLst>
        <p:guide orient="horz" pos="3110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343EA1-BCFB-4673-8113-C0726D1D3A4E}" type="doc">
      <dgm:prSet loTypeId="urn:microsoft.com/office/officeart/2005/8/layout/cycle3" loCatId="cycle" qsTypeId="urn:microsoft.com/office/officeart/2005/8/quickstyle/3d2" qsCatId="3D" csTypeId="urn:microsoft.com/office/officeart/2005/8/colors/accent6_5" csCatId="accent6" phldr="1"/>
      <dgm:spPr/>
      <dgm:t>
        <a:bodyPr/>
        <a:lstStyle/>
        <a:p>
          <a:endParaRPr lang="zh-CN" altLang="en-US"/>
        </a:p>
      </dgm:t>
    </dgm:pt>
    <dgm:pt modelId="{B60B9F90-7256-4AE7-B1EF-603840A83FB0}">
      <dgm:prSet phldrT="[文本]" custT="1"/>
      <dgm:spPr/>
      <dgm:t>
        <a:bodyPr/>
        <a:lstStyle/>
        <a:p>
          <a:r>
            <a:rPr lang="en-US" altLang="zh-CN" sz="1800" b="1" dirty="0" smtClean="0"/>
            <a:t>Supply Chain Management</a:t>
          </a:r>
          <a:endParaRPr lang="zh-CN" altLang="en-US" sz="1800" b="1" dirty="0"/>
        </a:p>
      </dgm:t>
    </dgm:pt>
    <dgm:pt modelId="{922504B2-DFCC-4434-BD94-D07A80227426}" type="parTrans" cxnId="{7B7A7D31-42E5-425B-B436-7D09D6A78357}">
      <dgm:prSet/>
      <dgm:spPr/>
      <dgm:t>
        <a:bodyPr/>
        <a:lstStyle/>
        <a:p>
          <a:endParaRPr lang="zh-CN" altLang="en-US" sz="2000"/>
        </a:p>
      </dgm:t>
    </dgm:pt>
    <dgm:pt modelId="{C99AF2A0-C4A5-46CA-9F62-D82CE113EC15}" type="sibTrans" cxnId="{7B7A7D31-42E5-425B-B436-7D09D6A78357}">
      <dgm:prSet/>
      <dgm:spPr/>
      <dgm:t>
        <a:bodyPr/>
        <a:lstStyle/>
        <a:p>
          <a:endParaRPr lang="zh-CN" altLang="en-US" sz="2000"/>
        </a:p>
      </dgm:t>
    </dgm:pt>
    <dgm:pt modelId="{EBCB4459-28F6-4EA6-8C07-7F899111923D}">
      <dgm:prSet phldrT="[文本]" custT="1"/>
      <dgm:spPr/>
      <dgm:t>
        <a:bodyPr/>
        <a:lstStyle/>
        <a:p>
          <a:r>
            <a:rPr lang="en-US" altLang="zh-CN" sz="1800" b="1" dirty="0" smtClean="0"/>
            <a:t>Anti-Counterfeit</a:t>
          </a:r>
          <a:endParaRPr lang="zh-CN" altLang="en-US" sz="1800" b="1" dirty="0"/>
        </a:p>
      </dgm:t>
    </dgm:pt>
    <dgm:pt modelId="{A0FFEE3C-2C92-49BC-A7C9-DF1A8F158633}" type="parTrans" cxnId="{E205E8FE-AE5D-4AA1-8ABD-88519D25D9BD}">
      <dgm:prSet/>
      <dgm:spPr/>
      <dgm:t>
        <a:bodyPr/>
        <a:lstStyle/>
        <a:p>
          <a:endParaRPr lang="zh-CN" altLang="en-US" sz="2000"/>
        </a:p>
      </dgm:t>
    </dgm:pt>
    <dgm:pt modelId="{49C346A0-1B86-46AD-9E9E-3FFD42CE6278}" type="sibTrans" cxnId="{E205E8FE-AE5D-4AA1-8ABD-88519D25D9BD}">
      <dgm:prSet/>
      <dgm:spPr/>
      <dgm:t>
        <a:bodyPr/>
        <a:lstStyle/>
        <a:p>
          <a:endParaRPr lang="zh-CN" altLang="en-US" sz="2000"/>
        </a:p>
      </dgm:t>
    </dgm:pt>
    <dgm:pt modelId="{AB409A2D-D384-467A-B951-B8ABC5097D35}">
      <dgm:prSet phldrT="[文本]" custT="1"/>
      <dgm:spPr/>
      <dgm:t>
        <a:bodyPr/>
        <a:lstStyle/>
        <a:p>
          <a:r>
            <a:rPr lang="en-US" altLang="zh-CN" sz="1800" b="1" dirty="0" smtClean="0"/>
            <a:t>Pets Management</a:t>
          </a:r>
          <a:endParaRPr lang="zh-CN" altLang="en-US" sz="1800" b="1" dirty="0"/>
        </a:p>
      </dgm:t>
    </dgm:pt>
    <dgm:pt modelId="{2C9A9BC2-4061-4482-8B12-38EAE3B67717}" type="parTrans" cxnId="{95B14C2E-ABC8-4865-94D8-F347C2AC0A61}">
      <dgm:prSet/>
      <dgm:spPr/>
      <dgm:t>
        <a:bodyPr/>
        <a:lstStyle/>
        <a:p>
          <a:endParaRPr lang="zh-CN" altLang="en-US" sz="2000"/>
        </a:p>
      </dgm:t>
    </dgm:pt>
    <dgm:pt modelId="{86D9EA69-CB40-491A-9830-DD57BDACA1F3}" type="sibTrans" cxnId="{95B14C2E-ABC8-4865-94D8-F347C2AC0A61}">
      <dgm:prSet/>
      <dgm:spPr/>
      <dgm:t>
        <a:bodyPr/>
        <a:lstStyle/>
        <a:p>
          <a:endParaRPr lang="zh-CN" altLang="en-US" sz="2000"/>
        </a:p>
      </dgm:t>
    </dgm:pt>
    <dgm:pt modelId="{942E91DE-AE3F-4AC0-B8B3-7AB37CDDF199}">
      <dgm:prSet phldrT="[文本]" custT="1"/>
      <dgm:spPr/>
      <dgm:t>
        <a:bodyPr/>
        <a:lstStyle/>
        <a:p>
          <a:r>
            <a:rPr lang="en-US" altLang="zh-CN" sz="1800" b="1" dirty="0" smtClean="0"/>
            <a:t>Environment Monitoring</a:t>
          </a:r>
          <a:endParaRPr lang="zh-CN" altLang="en-US" sz="1800" b="1" dirty="0"/>
        </a:p>
      </dgm:t>
    </dgm:pt>
    <dgm:pt modelId="{032BEC3E-CD99-4B1B-9E0D-63E6DC7CC2B7}" type="parTrans" cxnId="{ED543E7A-5287-43E7-A24F-744A85F4BD75}">
      <dgm:prSet/>
      <dgm:spPr/>
      <dgm:t>
        <a:bodyPr/>
        <a:lstStyle/>
        <a:p>
          <a:endParaRPr lang="zh-CN" altLang="en-US" sz="2000"/>
        </a:p>
      </dgm:t>
    </dgm:pt>
    <dgm:pt modelId="{03A4DAD1-2E65-476A-9190-B23E3C2E2BCD}" type="sibTrans" cxnId="{ED543E7A-5287-43E7-A24F-744A85F4BD75}">
      <dgm:prSet/>
      <dgm:spPr/>
      <dgm:t>
        <a:bodyPr/>
        <a:lstStyle/>
        <a:p>
          <a:endParaRPr lang="zh-CN" altLang="en-US" sz="2000"/>
        </a:p>
      </dgm:t>
    </dgm:pt>
    <dgm:pt modelId="{9217FCE1-2F28-4C92-BC17-30C4088331ED}">
      <dgm:prSet phldrT="[文本]" custT="1"/>
      <dgm:spPr/>
      <dgm:t>
        <a:bodyPr/>
        <a:lstStyle/>
        <a:p>
          <a:r>
            <a:rPr lang="en-US" altLang="zh-CN" sz="1800" b="1" dirty="0" smtClean="0"/>
            <a:t>Object Tracking</a:t>
          </a:r>
          <a:endParaRPr lang="zh-CN" altLang="en-US" sz="1800" b="1" dirty="0"/>
        </a:p>
      </dgm:t>
    </dgm:pt>
    <dgm:pt modelId="{5C0E8779-561B-4E64-BB27-6B045221CBFE}" type="parTrans" cxnId="{D1EFA139-5F5C-469A-9797-2D8F9953AD5D}">
      <dgm:prSet/>
      <dgm:spPr/>
      <dgm:t>
        <a:bodyPr/>
        <a:lstStyle/>
        <a:p>
          <a:endParaRPr lang="zh-CN" altLang="en-US" sz="2000"/>
        </a:p>
      </dgm:t>
    </dgm:pt>
    <dgm:pt modelId="{92E076CA-2B3E-4013-9D60-3032991468FF}" type="sibTrans" cxnId="{D1EFA139-5F5C-469A-9797-2D8F9953AD5D}">
      <dgm:prSet/>
      <dgm:spPr/>
      <dgm:t>
        <a:bodyPr/>
        <a:lstStyle/>
        <a:p>
          <a:endParaRPr lang="zh-CN" altLang="en-US" sz="2000"/>
        </a:p>
      </dgm:t>
    </dgm:pt>
    <dgm:pt modelId="{740EF985-F1D7-4E17-B289-5102E03E508C}" type="pres">
      <dgm:prSet presAssocID="{56343EA1-BCFB-4673-8113-C0726D1D3A4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E98A4DE-5300-4EAB-8C09-BEBC8684DFB3}" type="pres">
      <dgm:prSet presAssocID="{56343EA1-BCFB-4673-8113-C0726D1D3A4E}" presName="cycle" presStyleCnt="0"/>
      <dgm:spPr/>
    </dgm:pt>
    <dgm:pt modelId="{AB106678-8FA9-4CEC-BC19-C321DF73F3EE}" type="pres">
      <dgm:prSet presAssocID="{B60B9F90-7256-4AE7-B1EF-603840A83FB0}" presName="nodeFirstNode" presStyleLbl="node1" presStyleIdx="0" presStyleCnt="5" custScaleX="131644" custRadScaleRad="100129" custRadScaleInc="-316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C926C60-CCFF-4291-98B8-12D22852ACA7}" type="pres">
      <dgm:prSet presAssocID="{C99AF2A0-C4A5-46CA-9F62-D82CE113EC15}" presName="sibTransFirstNode" presStyleLbl="bgShp" presStyleIdx="0" presStyleCnt="1" custScaleX="119330" custLinFactNeighborX="3104" custLinFactNeighborY="-675"/>
      <dgm:spPr/>
      <dgm:t>
        <a:bodyPr/>
        <a:lstStyle/>
        <a:p>
          <a:endParaRPr lang="zh-CN" altLang="en-US"/>
        </a:p>
      </dgm:t>
    </dgm:pt>
    <dgm:pt modelId="{2F881244-97BB-41EE-88C2-FAFEE03C0D38}" type="pres">
      <dgm:prSet presAssocID="{EBCB4459-28F6-4EA6-8C07-7F899111923D}" presName="nodeFollowingNodes" presStyleLbl="node1" presStyleIdx="1" presStyleCnt="5" custScaleX="112710" custRadScaleRad="106528" custRadScaleInc="985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AAEB709-9BE2-44C5-83EC-54D237580F7A}" type="pres">
      <dgm:prSet presAssocID="{AB409A2D-D384-467A-B951-B8ABC5097D35}" presName="nodeFollowingNodes" presStyleLbl="node1" presStyleIdx="2" presStyleCnt="5" custScaleX="123427" custRadScaleRad="103680" custRadScaleInc="-1826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20B3E5D-CEE5-4AF9-AF08-633AA9629E10}" type="pres">
      <dgm:prSet presAssocID="{942E91DE-AE3F-4AC0-B8B3-7AB37CDDF199}" presName="nodeFollowingNodes" presStyleLbl="node1" presStyleIdx="3" presStyleCnt="5" custScaleX="117168" custRadScaleRad="97937" custRadScaleInc="1289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2F2E72A-6641-4615-BA48-955E042D8DD4}" type="pres">
      <dgm:prSet presAssocID="{9217FCE1-2F28-4C92-BC17-30C4088331ED}" presName="nodeFollowingNodes" presStyleLbl="node1" presStyleIdx="4" presStyleCnt="5" custRadScaleRad="136591" custRadScaleInc="-713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DC44A10-924D-421D-8042-F105DD70053C}" type="presOf" srcId="{9217FCE1-2F28-4C92-BC17-30C4088331ED}" destId="{02F2E72A-6641-4615-BA48-955E042D8DD4}" srcOrd="0" destOrd="0" presId="urn:microsoft.com/office/officeart/2005/8/layout/cycle3"/>
    <dgm:cxn modelId="{54D6911B-9D22-4B84-BFAB-0BB3ED8D0859}" type="presOf" srcId="{EBCB4459-28F6-4EA6-8C07-7F899111923D}" destId="{2F881244-97BB-41EE-88C2-FAFEE03C0D38}" srcOrd="0" destOrd="0" presId="urn:microsoft.com/office/officeart/2005/8/layout/cycle3"/>
    <dgm:cxn modelId="{D1EFA139-5F5C-469A-9797-2D8F9953AD5D}" srcId="{56343EA1-BCFB-4673-8113-C0726D1D3A4E}" destId="{9217FCE1-2F28-4C92-BC17-30C4088331ED}" srcOrd="4" destOrd="0" parTransId="{5C0E8779-561B-4E64-BB27-6B045221CBFE}" sibTransId="{92E076CA-2B3E-4013-9D60-3032991468FF}"/>
    <dgm:cxn modelId="{2217CB79-E666-4124-BD40-A98F1AA6D84C}" type="presOf" srcId="{C99AF2A0-C4A5-46CA-9F62-D82CE113EC15}" destId="{3C926C60-CCFF-4291-98B8-12D22852ACA7}" srcOrd="0" destOrd="0" presId="urn:microsoft.com/office/officeart/2005/8/layout/cycle3"/>
    <dgm:cxn modelId="{95B14C2E-ABC8-4865-94D8-F347C2AC0A61}" srcId="{56343EA1-BCFB-4673-8113-C0726D1D3A4E}" destId="{AB409A2D-D384-467A-B951-B8ABC5097D35}" srcOrd="2" destOrd="0" parTransId="{2C9A9BC2-4061-4482-8B12-38EAE3B67717}" sibTransId="{86D9EA69-CB40-491A-9830-DD57BDACA1F3}"/>
    <dgm:cxn modelId="{1DC851D0-A500-46F8-81CA-1D5C27E8B456}" type="presOf" srcId="{942E91DE-AE3F-4AC0-B8B3-7AB37CDDF199}" destId="{420B3E5D-CEE5-4AF9-AF08-633AA9629E10}" srcOrd="0" destOrd="0" presId="urn:microsoft.com/office/officeart/2005/8/layout/cycle3"/>
    <dgm:cxn modelId="{9024C073-69AC-4A69-8F99-3B229FF8F3EC}" type="presOf" srcId="{AB409A2D-D384-467A-B951-B8ABC5097D35}" destId="{7AAEB709-9BE2-44C5-83EC-54D237580F7A}" srcOrd="0" destOrd="0" presId="urn:microsoft.com/office/officeart/2005/8/layout/cycle3"/>
    <dgm:cxn modelId="{1F5D082B-03BE-49CF-85C2-9B811C9F6522}" type="presOf" srcId="{B60B9F90-7256-4AE7-B1EF-603840A83FB0}" destId="{AB106678-8FA9-4CEC-BC19-C321DF73F3EE}" srcOrd="0" destOrd="0" presId="urn:microsoft.com/office/officeart/2005/8/layout/cycle3"/>
    <dgm:cxn modelId="{E205E8FE-AE5D-4AA1-8ABD-88519D25D9BD}" srcId="{56343EA1-BCFB-4673-8113-C0726D1D3A4E}" destId="{EBCB4459-28F6-4EA6-8C07-7F899111923D}" srcOrd="1" destOrd="0" parTransId="{A0FFEE3C-2C92-49BC-A7C9-DF1A8F158633}" sibTransId="{49C346A0-1B86-46AD-9E9E-3FFD42CE6278}"/>
    <dgm:cxn modelId="{ED543E7A-5287-43E7-A24F-744A85F4BD75}" srcId="{56343EA1-BCFB-4673-8113-C0726D1D3A4E}" destId="{942E91DE-AE3F-4AC0-B8B3-7AB37CDDF199}" srcOrd="3" destOrd="0" parTransId="{032BEC3E-CD99-4B1B-9E0D-63E6DC7CC2B7}" sibTransId="{03A4DAD1-2E65-476A-9190-B23E3C2E2BCD}"/>
    <dgm:cxn modelId="{7B7A7D31-42E5-425B-B436-7D09D6A78357}" srcId="{56343EA1-BCFB-4673-8113-C0726D1D3A4E}" destId="{B60B9F90-7256-4AE7-B1EF-603840A83FB0}" srcOrd="0" destOrd="0" parTransId="{922504B2-DFCC-4434-BD94-D07A80227426}" sibTransId="{C99AF2A0-C4A5-46CA-9F62-D82CE113EC15}"/>
    <dgm:cxn modelId="{DA0F3E51-52CC-488A-B05B-FBAF9108E46F}" type="presOf" srcId="{56343EA1-BCFB-4673-8113-C0726D1D3A4E}" destId="{740EF985-F1D7-4E17-B289-5102E03E508C}" srcOrd="0" destOrd="0" presId="urn:microsoft.com/office/officeart/2005/8/layout/cycle3"/>
    <dgm:cxn modelId="{CDFA5A3A-2E3E-4E98-8E89-4E0A9F0FD26E}" type="presParOf" srcId="{740EF985-F1D7-4E17-B289-5102E03E508C}" destId="{9E98A4DE-5300-4EAB-8C09-BEBC8684DFB3}" srcOrd="0" destOrd="0" presId="urn:microsoft.com/office/officeart/2005/8/layout/cycle3"/>
    <dgm:cxn modelId="{1F56846C-089C-45B3-B71D-5C77C9C94EF8}" type="presParOf" srcId="{9E98A4DE-5300-4EAB-8C09-BEBC8684DFB3}" destId="{AB106678-8FA9-4CEC-BC19-C321DF73F3EE}" srcOrd="0" destOrd="0" presId="urn:microsoft.com/office/officeart/2005/8/layout/cycle3"/>
    <dgm:cxn modelId="{BF248615-A082-43A6-89AE-127B03F2549D}" type="presParOf" srcId="{9E98A4DE-5300-4EAB-8C09-BEBC8684DFB3}" destId="{3C926C60-CCFF-4291-98B8-12D22852ACA7}" srcOrd="1" destOrd="0" presId="urn:microsoft.com/office/officeart/2005/8/layout/cycle3"/>
    <dgm:cxn modelId="{7A7993A7-1712-490E-B7AD-A70E7F3805A3}" type="presParOf" srcId="{9E98A4DE-5300-4EAB-8C09-BEBC8684DFB3}" destId="{2F881244-97BB-41EE-88C2-FAFEE03C0D38}" srcOrd="2" destOrd="0" presId="urn:microsoft.com/office/officeart/2005/8/layout/cycle3"/>
    <dgm:cxn modelId="{CCF27FB6-2A8B-4525-895D-90F17195C27E}" type="presParOf" srcId="{9E98A4DE-5300-4EAB-8C09-BEBC8684DFB3}" destId="{7AAEB709-9BE2-44C5-83EC-54D237580F7A}" srcOrd="3" destOrd="0" presId="urn:microsoft.com/office/officeart/2005/8/layout/cycle3"/>
    <dgm:cxn modelId="{AD0866BD-A25E-46B9-98FC-8F5275062E2C}" type="presParOf" srcId="{9E98A4DE-5300-4EAB-8C09-BEBC8684DFB3}" destId="{420B3E5D-CEE5-4AF9-AF08-633AA9629E10}" srcOrd="4" destOrd="0" presId="urn:microsoft.com/office/officeart/2005/8/layout/cycle3"/>
    <dgm:cxn modelId="{469538E4-58EB-48FC-857A-0646B954F70F}" type="presParOf" srcId="{9E98A4DE-5300-4EAB-8C09-BEBC8684DFB3}" destId="{02F2E72A-6641-4615-BA48-955E042D8DD4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926C60-CCFF-4291-98B8-12D22852ACA7}">
      <dsp:nvSpPr>
        <dsp:cNvPr id="0" name=""/>
        <dsp:cNvSpPr/>
      </dsp:nvSpPr>
      <dsp:spPr>
        <a:xfrm>
          <a:off x="820091" y="-208361"/>
          <a:ext cx="3763149" cy="3153565"/>
        </a:xfrm>
        <a:prstGeom prst="circularArrow">
          <a:avLst>
            <a:gd name="adj1" fmla="val 5544"/>
            <a:gd name="adj2" fmla="val 330680"/>
            <a:gd name="adj3" fmla="val 13084859"/>
            <a:gd name="adj4" fmla="val 17822448"/>
            <a:gd name="adj5" fmla="val 5757"/>
          </a:avLst>
        </a:prstGeom>
        <a:gradFill rotWithShape="0">
          <a:gsLst>
            <a:gs pos="0">
              <a:schemeClr val="accent6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B106678-8FA9-4CEC-BC19-C321DF73F3EE}">
      <dsp:nvSpPr>
        <dsp:cNvPr id="0" name=""/>
        <dsp:cNvSpPr/>
      </dsp:nvSpPr>
      <dsp:spPr>
        <a:xfrm>
          <a:off x="1658284" y="10"/>
          <a:ext cx="1890990" cy="718221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b="1" kern="1200" dirty="0" smtClean="0"/>
            <a:t>Supply Chain Management</a:t>
          </a:r>
          <a:endParaRPr lang="zh-CN" altLang="en-US" sz="1800" b="1" kern="1200" dirty="0"/>
        </a:p>
      </dsp:txBody>
      <dsp:txXfrm>
        <a:off x="1693345" y="35071"/>
        <a:ext cx="1820868" cy="648099"/>
      </dsp:txXfrm>
    </dsp:sp>
    <dsp:sp modelId="{2F881244-97BB-41EE-88C2-FAFEE03C0D38}">
      <dsp:nvSpPr>
        <dsp:cNvPr id="0" name=""/>
        <dsp:cNvSpPr/>
      </dsp:nvSpPr>
      <dsp:spPr>
        <a:xfrm>
          <a:off x="3239667" y="1045816"/>
          <a:ext cx="1619014" cy="718221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1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b="1" kern="1200" dirty="0" smtClean="0"/>
            <a:t>Anti-Counterfeit</a:t>
          </a:r>
          <a:endParaRPr lang="zh-CN" altLang="en-US" sz="1800" b="1" kern="1200" dirty="0"/>
        </a:p>
      </dsp:txBody>
      <dsp:txXfrm>
        <a:off x="3274728" y="1080877"/>
        <a:ext cx="1548892" cy="648099"/>
      </dsp:txXfrm>
    </dsp:sp>
    <dsp:sp modelId="{7AAEB709-9BE2-44C5-83EC-54D237580F7A}">
      <dsp:nvSpPr>
        <dsp:cNvPr id="0" name=""/>
        <dsp:cNvSpPr/>
      </dsp:nvSpPr>
      <dsp:spPr>
        <a:xfrm>
          <a:off x="2780925" y="2297424"/>
          <a:ext cx="1772957" cy="718221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b="1" kern="1200" dirty="0" smtClean="0"/>
            <a:t>Pets Management</a:t>
          </a:r>
          <a:endParaRPr lang="zh-CN" altLang="en-US" sz="1800" b="1" kern="1200" dirty="0"/>
        </a:p>
      </dsp:txBody>
      <dsp:txXfrm>
        <a:off x="2815986" y="2332485"/>
        <a:ext cx="1702835" cy="648099"/>
      </dsp:txXfrm>
    </dsp:sp>
    <dsp:sp modelId="{420B3E5D-CEE5-4AF9-AF08-633AA9629E10}">
      <dsp:nvSpPr>
        <dsp:cNvPr id="0" name=""/>
        <dsp:cNvSpPr/>
      </dsp:nvSpPr>
      <dsp:spPr>
        <a:xfrm>
          <a:off x="896279" y="2297424"/>
          <a:ext cx="1683050" cy="718221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3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3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b="1" kern="1200" dirty="0" smtClean="0"/>
            <a:t>Environment Monitoring</a:t>
          </a:r>
          <a:endParaRPr lang="zh-CN" altLang="en-US" sz="1800" b="1" kern="1200" dirty="0"/>
        </a:p>
      </dsp:txBody>
      <dsp:txXfrm>
        <a:off x="931340" y="2332485"/>
        <a:ext cx="1612928" cy="648099"/>
      </dsp:txXfrm>
    </dsp:sp>
    <dsp:sp modelId="{02F2E72A-6641-4615-BA48-955E042D8DD4}">
      <dsp:nvSpPr>
        <dsp:cNvPr id="0" name=""/>
        <dsp:cNvSpPr/>
      </dsp:nvSpPr>
      <dsp:spPr>
        <a:xfrm>
          <a:off x="145633" y="910232"/>
          <a:ext cx="1436442" cy="718221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b="1" kern="1200" dirty="0" smtClean="0"/>
            <a:t>Object Tracking</a:t>
          </a:r>
          <a:endParaRPr lang="zh-CN" altLang="en-US" sz="1800" b="1" kern="1200" dirty="0"/>
        </a:p>
      </dsp:txBody>
      <dsp:txXfrm>
        <a:off x="180694" y="945293"/>
        <a:ext cx="1366320" cy="6480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39DC23F0-FAEF-47C2-8EB2-2B6F88EAE5F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18925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B6A3B950-4E61-4C5B-99D8-98AE0FE2880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677214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C65F4C6E-158B-4CB2-8754-DA512F3C5C1D}" type="slidenum">
              <a:rPr lang="en-US" altLang="zh-CN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Compared with</a:t>
            </a:r>
            <a:r>
              <a:rPr lang="en-US" altLang="zh-CN" baseline="0" dirty="0" smtClean="0"/>
              <a:t> the conventional barcode system, RFID technology has many attractive properties. For example, the RFID tag can be read in a longer distance; even if there is something between the reader and RFID tags, the dada can still be retrieved; However, bar-code does not work under this situation; Multiple RFID tags can be read simultaneously. However, bar-code can only be scanned one by one. The chip of RFID tag can store more information than bar-code.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8259E-04D4-4256-9645-ABE84364A8E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100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3B147A7D-D9FC-4740-83BB-84DB3150EAF1}" type="slidenum">
              <a:rPr lang="en-US" altLang="zh-CN" smtClean="0"/>
              <a:pPr eaLnBrk="1" hangingPunct="1">
                <a:spcBef>
                  <a:spcPct val="0"/>
                </a:spcBef>
              </a:pPr>
              <a:t>36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8AA41-111E-4C92-A891-69A3CC5E8BC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33954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A383C-2394-4611-856F-A64B04CD6B0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29686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BDE86-F1FC-4AFA-94D9-C1A6745FC27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48352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D140C-689F-475E-936D-47FD9C652D7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74814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1F18A-D452-4358-80CB-1C63065A1BB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7037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C37FF-5C07-4817-A1E2-CF81BC0FB92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81209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75F95-A094-4E14-A0BF-59843FD80E7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6569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AA0A3-BD57-45AB-A903-C440775B5EB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93563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C05DE-2349-4A8F-B884-86AE8DC30D0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99197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B2A11-74CD-44E2-88A1-F1A7610648A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35178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34806-F3EE-4CA2-9B7E-06670804573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4835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itchFamily="2" charset="-122"/>
              </a:defRPr>
            </a:lvl1pPr>
          </a:lstStyle>
          <a:p>
            <a:pPr>
              <a:defRPr/>
            </a:pPr>
            <a:fld id="{EA1BD8E8-61C6-422D-A0C4-9BE4FCA8FEC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762000" y="1219200"/>
            <a:ext cx="7620000" cy="0"/>
          </a:xfrm>
          <a:prstGeom prst="line">
            <a:avLst/>
          </a:prstGeom>
          <a:ln w="889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3.png"/><Relationship Id="rId7" Type="http://schemas.openxmlformats.org/officeDocument/2006/relationships/image" Target="../media/image53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Relationship Id="rId9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0.png"/><Relationship Id="rId4" Type="http://schemas.openxmlformats.org/officeDocument/2006/relationships/image" Target="../media/image44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0.png"/><Relationship Id="rId7" Type="http://schemas.openxmlformats.org/officeDocument/2006/relationships/diagramData" Target="../diagrams/data1.xml"/><Relationship Id="rId12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microsoft.com/office/2007/relationships/diagramDrawing" Target="../diagrams/drawing1.xml"/><Relationship Id="rId5" Type="http://schemas.openxmlformats.org/officeDocument/2006/relationships/image" Target="../media/image22.jpe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1.png"/><Relationship Id="rId9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2209800"/>
            <a:ext cx="9144000" cy="1676400"/>
          </a:xfrm>
          <a:prstGeom prst="rect">
            <a:avLst/>
          </a:prstGeom>
          <a:solidFill>
            <a:srgbClr val="65DC4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9525" y="1905000"/>
            <a:ext cx="9144000" cy="1470025"/>
          </a:xfrm>
        </p:spPr>
        <p:txBody>
          <a:bodyPr/>
          <a:lstStyle/>
          <a:p>
            <a:pPr eaLnBrk="1" hangingPunct="1"/>
            <a:r>
              <a:rPr lang="en-US" altLang="zh-CN" sz="3000" b="1" dirty="0" smtClean="0">
                <a:solidFill>
                  <a:schemeClr val="tx1"/>
                </a:solidFill>
              </a:rPr>
              <a:t>RFID Cardinality Estimation with Blocker Tags</a:t>
            </a:r>
          </a:p>
        </p:txBody>
      </p:sp>
      <p:sp>
        <p:nvSpPr>
          <p:cNvPr id="7" name="副标题 2"/>
          <p:cNvSpPr>
            <a:spLocks noGrp="1"/>
          </p:cNvSpPr>
          <p:nvPr>
            <p:ph type="subTitle" idx="1"/>
          </p:nvPr>
        </p:nvSpPr>
        <p:spPr>
          <a:xfrm>
            <a:off x="0" y="3352800"/>
            <a:ext cx="9144000" cy="411163"/>
          </a:xfrm>
          <a:noFill/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CN" sz="1900" b="1" dirty="0" err="1">
                <a:latin typeface="+mj-lt"/>
              </a:rPr>
              <a:t>Xiulong</a:t>
            </a:r>
            <a:r>
              <a:rPr lang="en-US" altLang="zh-CN" sz="1900" b="1" dirty="0">
                <a:latin typeface="+mj-lt"/>
              </a:rPr>
              <a:t> </a:t>
            </a:r>
            <a:r>
              <a:rPr lang="en-US" altLang="zh-CN" sz="1900" b="1" dirty="0" smtClean="0">
                <a:latin typeface="+mj-lt"/>
              </a:rPr>
              <a:t>Liu, </a:t>
            </a:r>
            <a:r>
              <a:rPr lang="en-US" altLang="zh-CN" sz="1900" b="1" dirty="0">
                <a:latin typeface="+mj-lt"/>
              </a:rPr>
              <a:t>Bin </a:t>
            </a:r>
            <a:r>
              <a:rPr lang="en-US" altLang="zh-CN" sz="1900" b="1" dirty="0" smtClean="0">
                <a:latin typeface="+mj-lt"/>
              </a:rPr>
              <a:t>Xiao, </a:t>
            </a:r>
            <a:r>
              <a:rPr lang="en-US" altLang="zh-CN" sz="1900" b="1" dirty="0" err="1">
                <a:latin typeface="+mj-lt"/>
              </a:rPr>
              <a:t>Keqiu</a:t>
            </a:r>
            <a:r>
              <a:rPr lang="en-US" altLang="zh-CN" sz="1900" b="1" dirty="0">
                <a:latin typeface="+mj-lt"/>
              </a:rPr>
              <a:t> </a:t>
            </a:r>
            <a:r>
              <a:rPr lang="en-US" altLang="zh-CN" sz="1900" b="1" dirty="0" smtClean="0">
                <a:latin typeface="+mj-lt"/>
              </a:rPr>
              <a:t>Li, </a:t>
            </a:r>
            <a:r>
              <a:rPr lang="en-US" altLang="zh-CN" sz="1900" b="1" dirty="0" err="1">
                <a:latin typeface="+mj-lt"/>
              </a:rPr>
              <a:t>Jie</a:t>
            </a:r>
            <a:r>
              <a:rPr lang="en-US" altLang="zh-CN" sz="1900" b="1" dirty="0">
                <a:latin typeface="+mj-lt"/>
              </a:rPr>
              <a:t> </a:t>
            </a:r>
            <a:r>
              <a:rPr lang="en-US" altLang="zh-CN" sz="1900" b="1" dirty="0" smtClean="0">
                <a:latin typeface="+mj-lt"/>
              </a:rPr>
              <a:t>Wu, </a:t>
            </a:r>
            <a:r>
              <a:rPr lang="en-US" altLang="zh-CN" sz="1900" b="1" dirty="0">
                <a:latin typeface="+mj-lt"/>
              </a:rPr>
              <a:t>Alex X. </a:t>
            </a:r>
            <a:r>
              <a:rPr lang="en-US" altLang="zh-CN" sz="1900" b="1" dirty="0" smtClean="0">
                <a:latin typeface="+mj-lt"/>
              </a:rPr>
              <a:t>Liu, </a:t>
            </a:r>
            <a:r>
              <a:rPr lang="en-US" altLang="zh-CN" sz="1900" b="1" dirty="0" err="1" smtClean="0">
                <a:latin typeface="+mj-lt"/>
              </a:rPr>
              <a:t>Heng</a:t>
            </a:r>
            <a:r>
              <a:rPr lang="en-US" altLang="zh-CN" sz="1900" b="1" dirty="0" smtClean="0">
                <a:latin typeface="+mj-lt"/>
              </a:rPr>
              <a:t> Qi and </a:t>
            </a:r>
            <a:r>
              <a:rPr lang="en-US" altLang="zh-CN" sz="1900" b="1" dirty="0">
                <a:latin typeface="+mj-lt"/>
              </a:rPr>
              <a:t>Xin </a:t>
            </a:r>
            <a:r>
              <a:rPr lang="en-US" altLang="zh-CN" sz="1900" b="1" dirty="0" err="1" smtClean="0">
                <a:latin typeface="+mj-lt"/>
              </a:rPr>
              <a:t>Xie</a:t>
            </a:r>
            <a:endParaRPr lang="en-US" altLang="zh-CN" sz="1900" b="1" dirty="0">
              <a:latin typeface="+mj-lt"/>
            </a:endParaRPr>
          </a:p>
        </p:txBody>
      </p:sp>
      <p:sp>
        <p:nvSpPr>
          <p:cNvPr id="9" name="副标题 2"/>
          <p:cNvSpPr txBox="1">
            <a:spLocks/>
          </p:cNvSpPr>
          <p:nvPr/>
        </p:nvSpPr>
        <p:spPr>
          <a:xfrm>
            <a:off x="-9525" y="4646613"/>
            <a:ext cx="9144000" cy="1601787"/>
          </a:xfrm>
          <a:prstGeom prst="rect">
            <a:avLst/>
          </a:prstGeom>
        </p:spPr>
        <p:txBody>
          <a:bodyPr/>
          <a:lstStyle>
            <a:lvl1pPr marL="0" indent="0" algn="ctr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2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2400" b="1" dirty="0">
                <a:solidFill>
                  <a:schemeClr val="tx1"/>
                </a:solidFill>
              </a:rPr>
              <a:t>Presenter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:  Dr. Bin Xiao</a:t>
            </a:r>
          </a:p>
          <a:p>
            <a:pPr>
              <a:defRPr/>
            </a:pPr>
            <a:r>
              <a:rPr lang="en-US" altLang="zh-CN" sz="1800" b="1" dirty="0" smtClean="0">
                <a:solidFill>
                  <a:schemeClr val="tx1"/>
                </a:solidFill>
              </a:rPr>
              <a:t>The </a:t>
            </a:r>
            <a:r>
              <a:rPr lang="en-US" altLang="zh-CN" sz="1800" b="1" dirty="0">
                <a:solidFill>
                  <a:schemeClr val="tx1"/>
                </a:solidFill>
              </a:rPr>
              <a:t>Hong Kong Polytechnic University, Hong </a:t>
            </a:r>
            <a:r>
              <a:rPr lang="en-US" altLang="zh-CN" sz="1800" b="1" dirty="0" smtClean="0">
                <a:solidFill>
                  <a:schemeClr val="tx1"/>
                </a:solidFill>
              </a:rPr>
              <a:t>Kong</a:t>
            </a:r>
          </a:p>
          <a:p>
            <a:pPr>
              <a:defRPr/>
            </a:pPr>
            <a:r>
              <a:rPr lang="en-US" altLang="zh-CN" sz="1800" b="1" dirty="0" err="1" smtClean="0">
                <a:solidFill>
                  <a:schemeClr val="tx1"/>
                </a:solidFill>
              </a:rPr>
              <a:t>csbxiao@comp.polyu.edu.hkt</a:t>
            </a:r>
            <a:endParaRPr lang="en-US" altLang="zh-CN" sz="18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altLang="zh-CN" sz="1800" b="1" dirty="0" smtClean="0"/>
              <a:t>   </a:t>
            </a:r>
            <a:endParaRPr lang="en-US" altLang="zh-CN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内容占位符 2"/>
          <p:cNvSpPr>
            <a:spLocks noGrp="1"/>
          </p:cNvSpPr>
          <p:nvPr>
            <p:ph idx="1"/>
          </p:nvPr>
        </p:nvSpPr>
        <p:spPr>
          <a:xfrm>
            <a:off x="466725" y="1600200"/>
            <a:ext cx="8610600" cy="4525963"/>
          </a:xfrm>
        </p:spPr>
        <p:txBody>
          <a:bodyPr/>
          <a:lstStyle/>
          <a:p>
            <a:r>
              <a:rPr lang="en-US" altLang="zh-CN" sz="2800" b="1" smtClean="0"/>
              <a:t>How blocker tags protect the privacy?</a:t>
            </a:r>
          </a:p>
          <a:p>
            <a:endParaRPr lang="zh-CN" altLang="en-US" sz="2800" smtClean="0"/>
          </a:p>
        </p:txBody>
      </p:sp>
      <p:sp>
        <p:nvSpPr>
          <p:cNvPr id="1024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smtClean="0"/>
              <a:t>Background &amp; Motivation</a:t>
            </a:r>
            <a:endParaRPr lang="zh-CN" altLang="en-US" b="1" smtClean="0"/>
          </a:p>
        </p:txBody>
      </p:sp>
      <p:sp>
        <p:nvSpPr>
          <p:cNvPr id="6" name="矩形 5"/>
          <p:cNvSpPr/>
          <p:nvPr/>
        </p:nvSpPr>
        <p:spPr>
          <a:xfrm>
            <a:off x="371475" y="2154238"/>
            <a:ext cx="8467725" cy="28924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  <a:defRPr/>
            </a:pPr>
            <a:r>
              <a:rPr lang="en-US" altLang="zh-CN" sz="2600" dirty="0">
                <a:latin typeface="+mj-lt"/>
              </a:rPr>
              <a:t>A blocker tag protects the privacy of the set of genuine tags whose IDs are among the blocking IDs of the blocker tag because any response from a genuine tag is coupled with the simultaneous response from the blocker tag; thus, the two responses </a:t>
            </a:r>
            <a:r>
              <a:rPr lang="en-US" altLang="zh-CN" sz="2600" dirty="0" smtClean="0">
                <a:latin typeface="+mj-lt"/>
              </a:rPr>
              <a:t>always collide </a:t>
            </a:r>
            <a:r>
              <a:rPr lang="en-US" altLang="zh-CN" sz="2600" dirty="0">
                <a:latin typeface="+mj-lt"/>
              </a:rPr>
              <a:t>and attackers cannot obtain private information.</a:t>
            </a:r>
            <a:endParaRPr lang="zh-CN" altLang="en-US" sz="2600" dirty="0">
              <a:latin typeface="+mj-lt"/>
            </a:endParaRPr>
          </a:p>
        </p:txBody>
      </p:sp>
      <p:pic>
        <p:nvPicPr>
          <p:cNvPr id="14" name="Picture 5" descr="C:\Users\Xiulong\Desktop\BlockingDescription - 副本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12"/>
          <a:stretch/>
        </p:blipFill>
        <p:spPr bwMode="auto">
          <a:xfrm>
            <a:off x="5001500" y="4597241"/>
            <a:ext cx="4029884" cy="220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xiulong\appdata\roaming\360se6\User Data\temp\u=691395948,1802500147&amp;fm=23&amp;gp=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62022" flipV="1">
            <a:off x="6927670" y="5688143"/>
            <a:ext cx="260819" cy="24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组合 17"/>
          <p:cNvGrpSpPr/>
          <p:nvPr/>
        </p:nvGrpSpPr>
        <p:grpSpPr>
          <a:xfrm>
            <a:off x="6428974" y="5505397"/>
            <a:ext cx="629106" cy="387685"/>
            <a:chOff x="6438789" y="6651358"/>
            <a:chExt cx="1309542" cy="1066111"/>
          </a:xfrm>
        </p:grpSpPr>
        <p:grpSp>
          <p:nvGrpSpPr>
            <p:cNvPr id="19" name="组合 18"/>
            <p:cNvGrpSpPr/>
            <p:nvPr/>
          </p:nvGrpSpPr>
          <p:grpSpPr>
            <a:xfrm>
              <a:off x="6438789" y="6651358"/>
              <a:ext cx="1009506" cy="889665"/>
              <a:chOff x="6438789" y="6651358"/>
              <a:chExt cx="1009506" cy="889665"/>
            </a:xfrm>
          </p:grpSpPr>
          <p:cxnSp>
            <p:nvCxnSpPr>
              <p:cNvPr id="21" name="直接箭头连接符 20"/>
              <p:cNvCxnSpPr/>
              <p:nvPr/>
            </p:nvCxnSpPr>
            <p:spPr>
              <a:xfrm>
                <a:off x="6438789" y="6651358"/>
                <a:ext cx="1009504" cy="755359"/>
              </a:xfrm>
              <a:prstGeom prst="straightConnector1">
                <a:avLst/>
              </a:prstGeom>
              <a:ln w="19050">
                <a:solidFill>
                  <a:srgbClr val="92D05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箭头连接符 21"/>
              <p:cNvCxnSpPr/>
              <p:nvPr/>
            </p:nvCxnSpPr>
            <p:spPr>
              <a:xfrm flipV="1">
                <a:off x="6438789" y="7407170"/>
                <a:ext cx="1009506" cy="133853"/>
              </a:xfrm>
              <a:prstGeom prst="straightConnector1">
                <a:avLst/>
              </a:prstGeom>
              <a:ln w="19050">
                <a:solidFill>
                  <a:srgbClr val="92D05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0" name="Picture 6" descr="C:\Users\Xiulong\Desktop\未标题-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8256" y="7095963"/>
              <a:ext cx="600075" cy="6215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矩形 22"/>
          <p:cNvSpPr/>
          <p:nvPr/>
        </p:nvSpPr>
        <p:spPr>
          <a:xfrm>
            <a:off x="1469569" y="5175690"/>
            <a:ext cx="3438525" cy="1200329"/>
          </a:xfrm>
          <a:prstGeom prst="rect">
            <a:avLst/>
          </a:prstGeom>
          <a:solidFill>
            <a:srgbClr val="65DC44"/>
          </a:solidFill>
        </p:spPr>
        <p:txBody>
          <a:bodyPr wrap="square">
            <a:spAutoFit/>
          </a:bodyPr>
          <a:lstStyle/>
          <a:p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genuine tag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always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collides 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blocking 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tag having 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same ID</a:t>
            </a:r>
            <a:endParaRPr lang="zh-CN" alt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600200"/>
                <a:ext cx="9067800" cy="4525963"/>
              </a:xfrm>
            </p:spPr>
            <p:txBody>
              <a:bodyPr/>
              <a:lstStyle/>
              <a:p>
                <a:r>
                  <a:rPr lang="en-US" altLang="zh-CN" sz="2400" dirty="0" smtClean="0"/>
                  <a:t>We are concerned with the problem of 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</a:rPr>
                  <a:t>RFID (population size) estimation with the presence of blocker tags.</a:t>
                </a:r>
              </a:p>
              <a:p>
                <a:r>
                  <a:rPr lang="en-US" altLang="zh-CN" sz="2400" b="1" dirty="0" smtClean="0"/>
                  <a:t>Problem Definition: </a:t>
                </a:r>
                <a:r>
                  <a:rPr lang="en-US" altLang="zh-CN" sz="2400" dirty="0" smtClean="0"/>
                  <a:t>given (1) a set of unknown genuine tags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altLang="zh-CN" sz="2400" dirty="0" smtClean="0"/>
                  <a:t> of unknown size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</a:rPr>
                      <m:t>𝑔</m:t>
                    </m:r>
                  </m:oMath>
                </a14:m>
                <a:r>
                  <a:rPr lang="en-US" altLang="zh-CN" sz="2400" dirty="0" smtClean="0"/>
                  <a:t>, (</a:t>
                </a:r>
                <a:r>
                  <a:rPr lang="en-US" altLang="zh-CN" sz="2400" dirty="0"/>
                  <a:t>2</a:t>
                </a:r>
                <a:r>
                  <a:rPr lang="en-US" altLang="zh-CN" sz="2400" dirty="0" smtClean="0"/>
                  <a:t>) a blocker tag with a set of known blocking IDs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altLang="zh-CN" sz="2400" dirty="0" smtClean="0"/>
                  <a:t>, (3) a required confidence interval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</a:rPr>
                      <m:t>𝛼</m:t>
                    </m:r>
                    <m:r>
                      <a:rPr lang="en-US" altLang="zh-CN" sz="2400" b="0" i="1" smtClean="0">
                        <a:latin typeface="Cambria Math"/>
                      </a:rPr>
                      <m:t>∈</m:t>
                    </m:r>
                    <m:d>
                      <m:dPr>
                        <m:endChr m:val="]"/>
                        <m:ctrlPr>
                          <a:rPr lang="en-US" altLang="zh-CN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0.1</m:t>
                        </m:r>
                      </m:e>
                    </m:d>
                  </m:oMath>
                </a14:m>
                <a:r>
                  <a:rPr lang="en-US" altLang="zh-CN" sz="2400" dirty="0" smtClean="0"/>
                  <a:t>, and a required reliability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</a:rPr>
                      <m:t>𝛽</m:t>
                    </m:r>
                    <m:r>
                      <a:rPr lang="en-US" altLang="zh-CN" sz="2400" b="0" i="1" smtClean="0">
                        <a:latin typeface="Cambria Math"/>
                      </a:rPr>
                      <m:t>∈[0,1)</m:t>
                    </m:r>
                  </m:oMath>
                </a14:m>
                <a:r>
                  <a:rPr lang="en-US" altLang="zh-CN" sz="2400" dirty="0" smtClean="0"/>
                  <a:t>, we want to use one or more readers to estimate the number of genuine tags in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altLang="zh-CN" sz="2400" dirty="0" smtClean="0"/>
                  <a:t>, denoted as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𝑔</m:t>
                        </m:r>
                      </m:e>
                    </m:acc>
                  </m:oMath>
                </a14:m>
                <a:r>
                  <a:rPr lang="en-US" altLang="zh-CN" sz="2400" dirty="0" smtClean="0"/>
                  <a:t>, so that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</a:rPr>
                      <m:t>𝑃</m:t>
                    </m:r>
                    <m:r>
                      <a:rPr lang="en-US" altLang="zh-CN" sz="2400" b="0" i="1" smtClean="0">
                        <a:latin typeface="Cambria Math"/>
                      </a:rPr>
                      <m:t>{|</m:t>
                    </m:r>
                    <m:acc>
                      <m:accPr>
                        <m:chr m:val="̂"/>
                        <m:ctrlPr>
                          <a:rPr lang="en-US" altLang="zh-CN" sz="2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𝑔</m:t>
                        </m:r>
                      </m:e>
                    </m:acc>
                    <m:r>
                      <a:rPr lang="en-US" altLang="zh-CN" sz="2400" b="0" i="1" smtClean="0">
                        <a:latin typeface="Cambria Math"/>
                      </a:rPr>
                      <m:t>−</m:t>
                    </m:r>
                    <m:r>
                      <a:rPr lang="en-US" altLang="zh-CN" sz="2400" b="0" i="1" smtClean="0">
                        <a:latin typeface="Cambria Math"/>
                      </a:rPr>
                      <m:t>𝑔</m:t>
                    </m:r>
                    <m:r>
                      <a:rPr lang="en-US" altLang="zh-CN" sz="2400" b="0" i="1" smtClean="0">
                        <a:latin typeface="Cambria Math"/>
                      </a:rPr>
                      <m:t>|≤</m:t>
                    </m:r>
                    <m:r>
                      <a:rPr lang="en-US" altLang="zh-CN" sz="2400" b="0" i="1" smtClean="0">
                        <a:latin typeface="Cambria Math"/>
                        <a:ea typeface="Cambria Math"/>
                      </a:rPr>
                      <m:t>𝑔</m:t>
                    </m:r>
                    <m:r>
                      <a:rPr lang="en-US" altLang="zh-CN" sz="2400" b="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altLang="zh-CN" sz="2400" b="0" i="1" smtClean="0">
                        <a:latin typeface="Cambria Math"/>
                      </a:rPr>
                      <m:t>}</m:t>
                    </m:r>
                    <m:r>
                      <a:rPr lang="en-US" altLang="zh-CN" sz="2400" b="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altLang="zh-CN" sz="2400" b="0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altLang="zh-CN" sz="2400" dirty="0" smtClean="0"/>
                  <a:t>    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600200"/>
                <a:ext cx="9067800" cy="4525963"/>
              </a:xfrm>
              <a:blipFill rotWithShape="1">
                <a:blip r:embed="rId2"/>
                <a:stretch>
                  <a:fillRect l="-1412" t="-2426" r="-1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b="1" smtClean="0"/>
              <a:t>Problem Formulation</a:t>
            </a:r>
            <a:endParaRPr lang="zh-CN" altLang="en-US" b="1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/>
          <a:srcRect t="10053"/>
          <a:stretch/>
        </p:blipFill>
        <p:spPr bwMode="auto">
          <a:xfrm>
            <a:off x="2209800" y="4724400"/>
            <a:ext cx="5170488" cy="1971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66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 smtClean="0"/>
              <a:t>To the best of our knowledge, this paper is the first to investigate RFID estimation with the presence of a blocker tag. </a:t>
            </a:r>
          </a:p>
          <a:p>
            <a:r>
              <a:rPr lang="en-US" altLang="zh-CN" sz="2800" dirty="0" smtClean="0"/>
              <a:t>None of the existing estimation schemes considers the presence of a blocker tag. Furthermore, none of them can be easily adapted to solve this problem. </a:t>
            </a:r>
            <a:endParaRPr lang="zh-CN" altLang="en-US" sz="2800" dirty="0" smtClean="0"/>
          </a:p>
        </p:txBody>
      </p:sp>
      <p:sp>
        <p:nvSpPr>
          <p:cNvPr id="1229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smtClean="0"/>
              <a:t>Problem Formulation</a:t>
            </a:r>
            <a:endParaRPr lang="zh-CN" alt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 smtClean="0"/>
              <a:t>How about turning off the blocker tag and then using prior RFID estimation schemes to estimate the number of genuine tags? </a:t>
            </a:r>
          </a:p>
          <a:p>
            <a:pPr>
              <a:buFont typeface="Wingdings" pitchFamily="2" charset="2"/>
              <a:buChar char="p"/>
            </a:pPr>
            <a:r>
              <a:rPr lang="en-US" altLang="zh-CN" sz="2800" dirty="0" smtClean="0"/>
              <a:t>Turning off the blocker tag will give attackers a time window to breach privacy, especially for the scenarios in which RFID estimation schemes are being continuously performed for monitoring purposes. </a:t>
            </a:r>
            <a:endParaRPr lang="zh-CN" altLang="en-US" sz="2800" dirty="0" smtClean="0"/>
          </a:p>
        </p:txBody>
      </p:sp>
      <p:sp>
        <p:nvSpPr>
          <p:cNvPr id="1331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smtClean="0"/>
              <a:t>Problem Formulation</a:t>
            </a:r>
            <a:endParaRPr lang="zh-CN" alt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altLang="zh-CN" b="1" u="sng" dirty="0" smtClean="0">
                <a:solidFill>
                  <a:srgbClr val="FF0000"/>
                </a:solidFill>
              </a:rPr>
              <a:t>R</a:t>
            </a:r>
            <a:r>
              <a:rPr lang="en-US" altLang="zh-CN" dirty="0" smtClean="0"/>
              <a:t>FID </a:t>
            </a:r>
            <a:r>
              <a:rPr lang="en-US" altLang="zh-CN" b="1" u="sng" dirty="0" smtClean="0">
                <a:solidFill>
                  <a:srgbClr val="FF0000"/>
                </a:solidFill>
              </a:rPr>
              <a:t>E</a:t>
            </a:r>
            <a:r>
              <a:rPr lang="en-US" altLang="zh-CN" dirty="0" smtClean="0"/>
              <a:t>stimation scheme with </a:t>
            </a:r>
            <a:r>
              <a:rPr lang="en-US" altLang="zh-CN" b="1" u="sng" dirty="0" smtClean="0">
                <a:solidFill>
                  <a:srgbClr val="FF0000"/>
                </a:solidFill>
              </a:rPr>
              <a:t>B</a:t>
            </a:r>
            <a:r>
              <a:rPr lang="en-US" altLang="zh-CN" dirty="0" smtClean="0"/>
              <a:t>locker tags</a:t>
            </a:r>
          </a:p>
          <a:p>
            <a:r>
              <a:rPr lang="en-US" altLang="zh-CN" dirty="0" smtClean="0"/>
              <a:t>The communication protocol used by REB is the standard </a:t>
            </a:r>
            <a:r>
              <a:rPr lang="en-US" altLang="zh-CN" i="1" dirty="0" smtClean="0"/>
              <a:t>framed slotted Aloha protocol</a:t>
            </a:r>
            <a:r>
              <a:rPr lang="en-US" altLang="zh-CN" dirty="0" smtClean="0"/>
              <a:t>.</a:t>
            </a:r>
          </a:p>
          <a:p>
            <a:endParaRPr lang="en-US" altLang="zh-CN" dirty="0" smtClean="0"/>
          </a:p>
          <a:p>
            <a:endParaRPr lang="zh-CN" altLang="en-US" dirty="0" smtClean="0"/>
          </a:p>
        </p:txBody>
      </p:sp>
      <p:sp>
        <p:nvSpPr>
          <p:cNvPr id="14339" name="标题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altLang="zh-CN" b="1" smtClean="0"/>
              <a:t>REB Protocol</a:t>
            </a:r>
            <a:endParaRPr lang="zh-CN" alt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标题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altLang="zh-CN" b="1" smtClean="0"/>
              <a:t>REB Protocol</a:t>
            </a:r>
            <a:endParaRPr lang="zh-CN" altLang="en-US" b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4525963"/>
              </a:xfrm>
            </p:spPr>
            <p:txBody>
              <a:bodyPr/>
              <a:lstStyle/>
              <a:p>
                <a:r>
                  <a:rPr lang="en-US" altLang="zh-CN" sz="2800" dirty="0" smtClean="0"/>
                  <a:t>Detailed Steps:</a:t>
                </a:r>
              </a:p>
              <a:p>
                <a:r>
                  <a:rPr lang="en-US" altLang="zh-CN" sz="2800" b="1" dirty="0" smtClean="0">
                    <a:solidFill>
                      <a:srgbClr val="FF0000"/>
                    </a:solidFill>
                  </a:rPr>
                  <a:t>Step1:</a:t>
                </a:r>
                <a:r>
                  <a:rPr lang="en-US" altLang="zh-CN" sz="2800" b="1" dirty="0" smtClean="0"/>
                  <a:t> </a:t>
                </a:r>
                <a:r>
                  <a:rPr lang="en-US" altLang="zh-CN" sz="2800" dirty="0" smtClean="0"/>
                  <a:t>the reader broadcasts a value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altLang="zh-CN" sz="2800" dirty="0" smtClean="0"/>
                  <a:t> and a random number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altLang="zh-CN" sz="2800" dirty="0" smtClean="0"/>
                  <a:t> to query all tags (including blocker tags), where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altLang="zh-CN" sz="2800" dirty="0" smtClean="0"/>
                  <a:t> is the number of slots in the forthcoming frame. Then, each tag computes a hash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/>
                          </a:rPr>
                          <m:t>𝐼𝐷</m:t>
                        </m:r>
                        <m:r>
                          <a:rPr lang="en-US" altLang="zh-CN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CN" sz="2800" b="0" i="1" smtClean="0">
                            <a:latin typeface="Cambria Math"/>
                          </a:rPr>
                          <m:t>𝑅</m:t>
                        </m:r>
                      </m:e>
                    </m:d>
                    <m:r>
                      <a:rPr lang="en-US" altLang="zh-CN" sz="2800" b="0" i="1" smtClean="0">
                        <a:latin typeface="Cambria Math"/>
                      </a:rPr>
                      <m:t>%</m:t>
                    </m:r>
                    <m:r>
                      <a:rPr lang="en-US" altLang="zh-CN" sz="2800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altLang="zh-CN" sz="2800" dirty="0" smtClean="0"/>
                  <a:t> to select a slot to respond.</a:t>
                </a:r>
              </a:p>
              <a:p>
                <a:endParaRPr lang="en-US" altLang="zh-CN" sz="2800" dirty="0" smtClean="0"/>
              </a:p>
              <a:p>
                <a:endParaRPr lang="en-US" altLang="zh-CN" sz="2800" dirty="0" smtClean="0"/>
              </a:p>
              <a:p>
                <a:endParaRPr lang="zh-CN" altLang="en-US" sz="2800" dirty="0" smtClean="0"/>
              </a:p>
            </p:txBody>
          </p:sp>
        </mc:Choice>
        <mc:Fallback xmlns="">
          <p:sp>
            <p:nvSpPr>
              <p:cNvPr id="5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4525963"/>
              </a:xfrm>
              <a:blipFill rotWithShape="1">
                <a:blip r:embed="rId2"/>
                <a:stretch>
                  <a:fillRect l="-1754" t="-2965" r="-21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标题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altLang="zh-CN" b="1" smtClean="0"/>
              <a:t>REB Protocol</a:t>
            </a:r>
            <a:endParaRPr lang="zh-CN" altLang="en-US" b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4525963"/>
              </a:xfrm>
            </p:spPr>
            <p:txBody>
              <a:bodyPr/>
              <a:lstStyle/>
              <a:p>
                <a:r>
                  <a:rPr lang="en-US" altLang="zh-CN" sz="2800" dirty="0" smtClean="0"/>
                  <a:t>Detailed Steps:</a:t>
                </a:r>
              </a:p>
              <a:p>
                <a:r>
                  <a:rPr lang="en-US" altLang="zh-CN" sz="2800" b="1" dirty="0" smtClean="0">
                    <a:solidFill>
                      <a:srgbClr val="FF0000"/>
                    </a:solidFill>
                  </a:rPr>
                  <a:t>Step1:</a:t>
                </a:r>
                <a:r>
                  <a:rPr lang="en-US" altLang="zh-CN" sz="2800" b="1" dirty="0" smtClean="0"/>
                  <a:t> </a:t>
                </a:r>
                <a:r>
                  <a:rPr lang="en-US" altLang="zh-CN" sz="2800" dirty="0" smtClean="0"/>
                  <a:t>the reader broadcasts a value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altLang="zh-CN" sz="2800" dirty="0" smtClean="0"/>
                  <a:t> and a random number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altLang="zh-CN" sz="2800" dirty="0" smtClean="0"/>
                  <a:t> to query all tags (including blocker tags), where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altLang="zh-CN" sz="2800" dirty="0" smtClean="0"/>
                  <a:t> is the number of slots in the forthcoming frame. Then, each tag computes a hash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/>
                          </a:rPr>
                          <m:t>𝐼𝐷</m:t>
                        </m:r>
                        <m:r>
                          <a:rPr lang="en-US" altLang="zh-CN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CN" sz="2800" b="0" i="1" smtClean="0">
                            <a:latin typeface="Cambria Math"/>
                          </a:rPr>
                          <m:t>𝑅</m:t>
                        </m:r>
                      </m:e>
                    </m:d>
                    <m:r>
                      <a:rPr lang="en-US" altLang="zh-CN" sz="2800" b="0" i="1" smtClean="0">
                        <a:latin typeface="Cambria Math"/>
                      </a:rPr>
                      <m:t>%</m:t>
                    </m:r>
                    <m:r>
                      <a:rPr lang="en-US" altLang="zh-CN" sz="2800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altLang="zh-CN" sz="2800" dirty="0" smtClean="0"/>
                  <a:t> to select a slot to respond.</a:t>
                </a:r>
              </a:p>
              <a:p>
                <a:endParaRPr lang="en-US" altLang="zh-CN" sz="2800" dirty="0" smtClean="0"/>
              </a:p>
              <a:p>
                <a:endParaRPr lang="en-US" altLang="zh-CN" sz="2800" dirty="0" smtClean="0"/>
              </a:p>
              <a:p>
                <a:endParaRPr lang="zh-CN" altLang="en-US" sz="2800" dirty="0" smtClean="0"/>
              </a:p>
            </p:txBody>
          </p:sp>
        </mc:Choice>
        <mc:Fallback xmlns="">
          <p:sp>
            <p:nvSpPr>
              <p:cNvPr id="5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4525963"/>
              </a:xfrm>
              <a:blipFill rotWithShape="1">
                <a:blip r:embed="rId2"/>
                <a:stretch>
                  <a:fillRect l="-1754" t="-2965" r="-21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C:\Users\Xiulong\Desktop\图片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38700"/>
            <a:ext cx="4198938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95800" y="5029200"/>
            <a:ext cx="4495800" cy="1477963"/>
          </a:xfrm>
          <a:prstGeom prst="rect">
            <a:avLst/>
          </a:prstGeom>
          <a:solidFill>
            <a:srgbClr val="65DC44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latin typeface="+mj-lt"/>
              </a:rPr>
              <a:t>0 represents no tag responds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latin typeface="+mj-lt"/>
              </a:rPr>
              <a:t>1 represents only one tag responds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latin typeface="+mj-lt"/>
              </a:rPr>
              <a:t>2+ represents two or more tags simultaneously respond and create a collision</a:t>
            </a:r>
            <a:endParaRPr lang="zh-CN" altLang="en-US" dirty="0">
              <a:latin typeface="+mj-lt"/>
            </a:endParaRPr>
          </a:p>
        </p:txBody>
      </p:sp>
      <p:grpSp>
        <p:nvGrpSpPr>
          <p:cNvPr id="7" name="组合 38"/>
          <p:cNvGrpSpPr>
            <a:grpSpLocks/>
          </p:cNvGrpSpPr>
          <p:nvPr/>
        </p:nvGrpSpPr>
        <p:grpSpPr bwMode="auto">
          <a:xfrm>
            <a:off x="285750" y="5257800"/>
            <a:ext cx="3917950" cy="1533525"/>
            <a:chOff x="286142" y="5257799"/>
            <a:chExt cx="3917673" cy="1533218"/>
          </a:xfrm>
        </p:grpSpPr>
        <p:grpSp>
          <p:nvGrpSpPr>
            <p:cNvPr id="8" name="组合 5"/>
            <p:cNvGrpSpPr>
              <a:grpSpLocks/>
            </p:cNvGrpSpPr>
            <p:nvPr/>
          </p:nvGrpSpPr>
          <p:grpSpPr bwMode="auto">
            <a:xfrm>
              <a:off x="286142" y="5257799"/>
              <a:ext cx="3456384" cy="1524000"/>
              <a:chOff x="1485262" y="4128864"/>
              <a:chExt cx="3456384" cy="1676400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1485262" y="5373692"/>
                <a:ext cx="431770" cy="4312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dirty="0">
                    <a:solidFill>
                      <a:schemeClr val="tx1"/>
                    </a:solidFill>
                  </a:rPr>
                  <a:t>1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1917032" y="5373692"/>
                <a:ext cx="431770" cy="4312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dirty="0">
                    <a:solidFill>
                      <a:schemeClr val="tx1"/>
                    </a:solidFill>
                  </a:rPr>
                  <a:t>1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2348801" y="5373692"/>
                <a:ext cx="431770" cy="4312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dirty="0">
                    <a:solidFill>
                      <a:schemeClr val="tx1"/>
                    </a:solidFill>
                  </a:rPr>
                  <a:t>0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2780571" y="5373692"/>
                <a:ext cx="433357" cy="4312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1600" dirty="0">
                    <a:solidFill>
                      <a:schemeClr val="tx1"/>
                    </a:solidFill>
                  </a:rPr>
                  <a:t>2+</a:t>
                </a:r>
                <a:endParaRPr lang="zh-CN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3213928" y="5373692"/>
                <a:ext cx="431770" cy="4312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dirty="0">
                    <a:solidFill>
                      <a:schemeClr val="tx1"/>
                    </a:solidFill>
                  </a:rPr>
                  <a:t>1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645697" y="5373692"/>
                <a:ext cx="431770" cy="4312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dirty="0">
                    <a:solidFill>
                      <a:schemeClr val="tx1"/>
                    </a:solidFill>
                  </a:rPr>
                  <a:t>0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4077467" y="5373692"/>
                <a:ext cx="431770" cy="4312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1600" dirty="0">
                    <a:solidFill>
                      <a:schemeClr val="tx1"/>
                    </a:solidFill>
                  </a:rPr>
                  <a:t>2+</a:t>
                </a:r>
                <a:endParaRPr lang="zh-CN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09237" y="5373692"/>
                <a:ext cx="431770" cy="4312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dirty="0">
                    <a:solidFill>
                      <a:schemeClr val="tx1"/>
                    </a:solidFill>
                  </a:rPr>
                  <a:t>1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8" name="直接箭头连接符 17"/>
              <p:cNvCxnSpPr>
                <a:endCxn id="10" idx="0"/>
              </p:cNvCxnSpPr>
              <p:nvPr/>
            </p:nvCxnSpPr>
            <p:spPr>
              <a:xfrm flipH="1">
                <a:off x="1701147" y="4128864"/>
                <a:ext cx="215885" cy="12448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箭头连接符 18"/>
              <p:cNvCxnSpPr>
                <a:endCxn id="13" idx="0"/>
              </p:cNvCxnSpPr>
              <p:nvPr/>
            </p:nvCxnSpPr>
            <p:spPr>
              <a:xfrm>
                <a:off x="2198000" y="4128864"/>
                <a:ext cx="798456" cy="12448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箭头连接符 19"/>
              <p:cNvCxnSpPr>
                <a:endCxn id="11" idx="0"/>
              </p:cNvCxnSpPr>
              <p:nvPr/>
            </p:nvCxnSpPr>
            <p:spPr>
              <a:xfrm flipH="1">
                <a:off x="2132916" y="4128864"/>
                <a:ext cx="863539" cy="12448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箭头连接符 20"/>
              <p:cNvCxnSpPr>
                <a:endCxn id="13" idx="0"/>
              </p:cNvCxnSpPr>
              <p:nvPr/>
            </p:nvCxnSpPr>
            <p:spPr>
              <a:xfrm flipH="1">
                <a:off x="2996455" y="4128864"/>
                <a:ext cx="433357" cy="12448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箭头连接符 21"/>
              <p:cNvCxnSpPr>
                <a:endCxn id="16" idx="0"/>
              </p:cNvCxnSpPr>
              <p:nvPr/>
            </p:nvCxnSpPr>
            <p:spPr>
              <a:xfrm>
                <a:off x="3807611" y="4128864"/>
                <a:ext cx="485741" cy="12448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箭头连接符 22"/>
              <p:cNvCxnSpPr>
                <a:endCxn id="14" idx="0"/>
              </p:cNvCxnSpPr>
              <p:nvPr/>
            </p:nvCxnSpPr>
            <p:spPr>
              <a:xfrm flipH="1">
                <a:off x="3429813" y="4128864"/>
                <a:ext cx="1206415" cy="12448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箭头连接符 23"/>
              <p:cNvCxnSpPr>
                <a:endCxn id="17" idx="0"/>
              </p:cNvCxnSpPr>
              <p:nvPr/>
            </p:nvCxnSpPr>
            <p:spPr>
              <a:xfrm flipH="1">
                <a:off x="4725121" y="4128864"/>
                <a:ext cx="215885" cy="12448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3734584" y="6421685"/>
              <a:ext cx="469231" cy="369332"/>
            </a:xfrm>
            <a:prstGeom prst="rect">
              <a:avLst/>
            </a:prstGeom>
            <a:blipFill rotWithShape="1">
              <a:blip r:embed="rId4"/>
              <a:stretch>
                <a:fillRect/>
              </a:stretch>
            </a:blipFill>
          </p:spPr>
          <p:txBody>
            <a:bodyPr/>
            <a:lstStyle/>
            <a:p>
              <a:r>
                <a:rPr lang="zh-CN" altLang="en-US">
                  <a:noFill/>
                </a:rPr>
                <a:t> </a:t>
              </a:r>
            </a:p>
          </p:txBody>
        </p:sp>
      </p:grpSp>
      <p:sp>
        <p:nvSpPr>
          <p:cNvPr id="25" name="TextBox 2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308756" y="5802868"/>
            <a:ext cx="1501244" cy="369332"/>
          </a:xfrm>
          <a:prstGeom prst="rect">
            <a:avLst/>
          </a:prstGeom>
          <a:blipFill rotWithShape="1">
            <a:blip r:embed="rId5"/>
            <a:stretch>
              <a:fillRect b="-11111"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9847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Step2</a:t>
            </a:r>
            <a:r>
              <a:rPr lang="en-US" altLang="zh-CN" sz="2800" dirty="0" smtClean="0"/>
              <a:t>: As we know the blocking IDs, we can virtually execute the framed slotted Aloha protocol using the same frame size </a:t>
            </a:r>
            <a:r>
              <a:rPr lang="zh-CN" altLang="en-US" sz="2800" dirty="0" smtClean="0"/>
              <a:t>𝑓 </a:t>
            </a:r>
            <a:r>
              <a:rPr lang="en-US" altLang="zh-CN" sz="2800" dirty="0" smtClean="0"/>
              <a:t>and random number </a:t>
            </a:r>
            <a:r>
              <a:rPr lang="zh-CN" altLang="en-US" sz="2800" dirty="0" smtClean="0"/>
              <a:t>𝑅 </a:t>
            </a:r>
            <a:r>
              <a:rPr lang="en-US" altLang="zh-CN" sz="2800" dirty="0" smtClean="0"/>
              <a:t>for the blocking IDs; thus, we get another vector.</a:t>
            </a:r>
            <a:endParaRPr lang="zh-CN" alt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17411" name="标题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altLang="zh-CN" b="1" smtClean="0"/>
              <a:t>REB Protocol</a:t>
            </a:r>
            <a:endParaRPr lang="zh-CN" alt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Step2</a:t>
            </a:r>
            <a:r>
              <a:rPr lang="en-US" altLang="zh-CN" sz="2800" dirty="0" smtClean="0"/>
              <a:t>: As we know the blocking IDs, we can virtually execute the framed slotted Aloha protocol using the same frame size </a:t>
            </a:r>
            <a:r>
              <a:rPr lang="zh-CN" altLang="en-US" sz="2800" dirty="0" smtClean="0"/>
              <a:t>𝑓 </a:t>
            </a:r>
            <a:r>
              <a:rPr lang="en-US" altLang="zh-CN" sz="2800" dirty="0" smtClean="0"/>
              <a:t>and random number </a:t>
            </a:r>
            <a:r>
              <a:rPr lang="zh-CN" altLang="en-US" sz="2800" dirty="0" smtClean="0"/>
              <a:t>𝑅 </a:t>
            </a:r>
            <a:r>
              <a:rPr lang="en-US" altLang="zh-CN" sz="2800" dirty="0" smtClean="0"/>
              <a:t>for the blocking IDs; thus, we get another vector.</a:t>
            </a:r>
            <a:endParaRPr lang="zh-CN" altLang="en-US" sz="2800" dirty="0" smtClean="0">
              <a:solidFill>
                <a:srgbClr val="FF0000"/>
              </a:solidFill>
            </a:endParaRPr>
          </a:p>
        </p:txBody>
      </p:sp>
      <p:pic>
        <p:nvPicPr>
          <p:cNvPr id="18435" name="Picture 2" descr="C:\Users\Xiulong\Desktop\图片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24538"/>
            <a:ext cx="4198938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6" name="组合 4"/>
          <p:cNvGrpSpPr>
            <a:grpSpLocks/>
          </p:cNvGrpSpPr>
          <p:nvPr/>
        </p:nvGrpSpPr>
        <p:grpSpPr bwMode="auto">
          <a:xfrm>
            <a:off x="41275" y="4724400"/>
            <a:ext cx="3455988" cy="1223963"/>
            <a:chOff x="475164" y="2420888"/>
            <a:chExt cx="3456384" cy="1224136"/>
          </a:xfrm>
        </p:grpSpPr>
        <p:sp>
          <p:nvSpPr>
            <p:cNvPr id="6" name="矩形 5"/>
            <p:cNvSpPr/>
            <p:nvPr/>
          </p:nvSpPr>
          <p:spPr>
            <a:xfrm>
              <a:off x="475164" y="2420888"/>
              <a:ext cx="431849" cy="43186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</a:rPr>
                <a:t>1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907013" y="2420888"/>
              <a:ext cx="431849" cy="43186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</a:rPr>
                <a:t>1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338863" y="2420888"/>
              <a:ext cx="431849" cy="43186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</a:rPr>
                <a:t>0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770712" y="2420888"/>
              <a:ext cx="433438" cy="43186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600" dirty="0">
                  <a:solidFill>
                    <a:schemeClr val="tx1"/>
                  </a:solidFill>
                </a:rPr>
                <a:t>2+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204150" y="2420888"/>
              <a:ext cx="431849" cy="43186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</a:rPr>
                <a:t>0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636000" y="2420888"/>
              <a:ext cx="431849" cy="43186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</a:rPr>
                <a:t>0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3067849" y="2420888"/>
              <a:ext cx="431849" cy="43186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</a:rPr>
                <a:t>1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499699" y="2420888"/>
              <a:ext cx="431849" cy="43186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</a:rPr>
                <a:t>0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直接箭头连接符 13"/>
            <p:cNvCxnSpPr>
              <a:endCxn id="6" idx="2"/>
            </p:cNvCxnSpPr>
            <p:nvPr/>
          </p:nvCxnSpPr>
          <p:spPr>
            <a:xfrm flipH="1" flipV="1">
              <a:off x="691089" y="2852749"/>
              <a:ext cx="863699" cy="7922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/>
            <p:cNvCxnSpPr>
              <a:endCxn id="9" idx="2"/>
            </p:cNvCxnSpPr>
            <p:nvPr/>
          </p:nvCxnSpPr>
          <p:spPr>
            <a:xfrm flipV="1">
              <a:off x="1770712" y="2852749"/>
              <a:ext cx="215925" cy="7922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>
              <a:endCxn id="12" idx="2"/>
            </p:cNvCxnSpPr>
            <p:nvPr/>
          </p:nvCxnSpPr>
          <p:spPr>
            <a:xfrm flipV="1">
              <a:off x="3177399" y="2852749"/>
              <a:ext cx="106375" cy="7922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>
              <a:endCxn id="7" idx="2"/>
            </p:cNvCxnSpPr>
            <p:nvPr/>
          </p:nvCxnSpPr>
          <p:spPr>
            <a:xfrm flipH="1" flipV="1">
              <a:off x="1122938" y="2852749"/>
              <a:ext cx="1216164" cy="7922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/>
            <p:nvPr/>
          </p:nvCxnSpPr>
          <p:spPr>
            <a:xfrm flipH="1" flipV="1">
              <a:off x="2099363" y="2847986"/>
              <a:ext cx="696992" cy="7970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4572000" y="5029200"/>
            <a:ext cx="4495800" cy="1477963"/>
          </a:xfrm>
          <a:prstGeom prst="rect">
            <a:avLst/>
          </a:prstGeom>
          <a:solidFill>
            <a:srgbClr val="65DC44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latin typeface="+mj-lt"/>
              </a:rPr>
              <a:t>0 represents no tag chooses this slot.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latin typeface="+mj-lt"/>
              </a:rPr>
              <a:t>1 represents only one tag chooses this slot.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latin typeface="+mj-lt"/>
              </a:rPr>
              <a:t>2+ represents two or more tags choose this common slot.</a:t>
            </a:r>
            <a:endParaRPr lang="zh-CN" altLang="en-US" dirty="0">
              <a:latin typeface="+mj-lt"/>
            </a:endParaRPr>
          </a:p>
        </p:txBody>
      </p:sp>
      <p:sp>
        <p:nvSpPr>
          <p:cNvPr id="25" name="TextBox 2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97760" y="4736141"/>
            <a:ext cx="474552" cy="369332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26" name="TextBox 2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013690" y="5345668"/>
            <a:ext cx="1501244" cy="369332"/>
          </a:xfrm>
          <a:prstGeom prst="rect">
            <a:avLst/>
          </a:prstGeom>
          <a:blipFill rotWithShape="1">
            <a:blip r:embed="rId4"/>
            <a:stretch>
              <a:fillRect b="-11111"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18440" name="标题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altLang="zh-CN" b="1" smtClean="0"/>
              <a:t>REB Protocol</a:t>
            </a:r>
            <a:endParaRPr lang="zh-CN" alt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9" name="组合 41"/>
          <p:cNvGrpSpPr>
            <a:grpSpLocks/>
          </p:cNvGrpSpPr>
          <p:nvPr/>
        </p:nvGrpSpPr>
        <p:grpSpPr bwMode="auto">
          <a:xfrm>
            <a:off x="350838" y="3657600"/>
            <a:ext cx="4449762" cy="3376613"/>
            <a:chOff x="4617481" y="3657600"/>
            <a:chExt cx="4450319" cy="3376639"/>
          </a:xfrm>
        </p:grpSpPr>
        <p:pic>
          <p:nvPicPr>
            <p:cNvPr id="19462" name="Picture 2" descr="C:\Users\Xiulong\Desktop\图片4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141" y="4805536"/>
              <a:ext cx="4199659" cy="956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463" name="组合 4"/>
            <p:cNvGrpSpPr>
              <a:grpSpLocks/>
            </p:cNvGrpSpPr>
            <p:nvPr/>
          </p:nvGrpSpPr>
          <p:grpSpPr bwMode="auto">
            <a:xfrm>
              <a:off x="5001883" y="5224022"/>
              <a:ext cx="4011288" cy="1810217"/>
              <a:chOff x="286142" y="5257799"/>
              <a:chExt cx="4011288" cy="1810217"/>
            </a:xfrm>
          </p:grpSpPr>
          <p:grpSp>
            <p:nvGrpSpPr>
              <p:cNvPr id="19481" name="组合 5"/>
              <p:cNvGrpSpPr>
                <a:grpSpLocks/>
              </p:cNvGrpSpPr>
              <p:nvPr/>
            </p:nvGrpSpPr>
            <p:grpSpPr bwMode="auto">
              <a:xfrm>
                <a:off x="286142" y="5257799"/>
                <a:ext cx="3456384" cy="1524000"/>
                <a:chOff x="1485262" y="4128864"/>
                <a:chExt cx="3456384" cy="1676400"/>
              </a:xfrm>
            </p:grpSpPr>
            <p:sp>
              <p:nvSpPr>
                <p:cNvPr id="8" name="矩形 7"/>
                <p:cNvSpPr/>
                <p:nvPr/>
              </p:nvSpPr>
              <p:spPr>
                <a:xfrm>
                  <a:off x="1485083" y="5374448"/>
                  <a:ext cx="431854" cy="431328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altLang="zh-CN" dirty="0">
                      <a:solidFill>
                        <a:schemeClr val="tx1"/>
                      </a:solidFill>
                    </a:rPr>
                    <a:t>1</a:t>
                  </a:r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" name="矩形 8"/>
                <p:cNvSpPr/>
                <p:nvPr/>
              </p:nvSpPr>
              <p:spPr>
                <a:xfrm>
                  <a:off x="1916937" y="5374448"/>
                  <a:ext cx="431854" cy="431328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altLang="zh-CN" dirty="0">
                      <a:solidFill>
                        <a:schemeClr val="tx1"/>
                      </a:solidFill>
                    </a:rPr>
                    <a:t>1</a:t>
                  </a:r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" name="矩形 9"/>
                <p:cNvSpPr/>
                <p:nvPr/>
              </p:nvSpPr>
              <p:spPr>
                <a:xfrm>
                  <a:off x="2348791" y="5374448"/>
                  <a:ext cx="431854" cy="431328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altLang="zh-CN" dirty="0">
                      <a:solidFill>
                        <a:schemeClr val="tx1"/>
                      </a:solidFill>
                    </a:rPr>
                    <a:t>0</a:t>
                  </a:r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" name="矩形 10"/>
                <p:cNvSpPr/>
                <p:nvPr/>
              </p:nvSpPr>
              <p:spPr>
                <a:xfrm>
                  <a:off x="2780645" y="5374448"/>
                  <a:ext cx="433441" cy="431328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altLang="zh-CN" sz="1600" dirty="0">
                      <a:solidFill>
                        <a:schemeClr val="tx1"/>
                      </a:solidFill>
                    </a:rPr>
                    <a:t>2+</a:t>
                  </a:r>
                  <a:endParaRPr lang="zh-CN" altLang="en-US" sz="1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矩形 11"/>
                <p:cNvSpPr/>
                <p:nvPr/>
              </p:nvSpPr>
              <p:spPr>
                <a:xfrm>
                  <a:off x="3214087" y="5374448"/>
                  <a:ext cx="431854" cy="431328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altLang="zh-CN" dirty="0">
                      <a:solidFill>
                        <a:schemeClr val="tx1"/>
                      </a:solidFill>
                    </a:rPr>
                    <a:t>1</a:t>
                  </a:r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矩形 12"/>
                <p:cNvSpPr/>
                <p:nvPr/>
              </p:nvSpPr>
              <p:spPr>
                <a:xfrm>
                  <a:off x="3645941" y="5374448"/>
                  <a:ext cx="431854" cy="431328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altLang="zh-CN" dirty="0">
                      <a:solidFill>
                        <a:schemeClr val="tx1"/>
                      </a:solidFill>
                    </a:rPr>
                    <a:t>0</a:t>
                  </a:r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矩形 13"/>
                <p:cNvSpPr/>
                <p:nvPr/>
              </p:nvSpPr>
              <p:spPr>
                <a:xfrm>
                  <a:off x="4077795" y="5374448"/>
                  <a:ext cx="431854" cy="431328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altLang="zh-CN" sz="1600" dirty="0">
                      <a:solidFill>
                        <a:schemeClr val="tx1"/>
                      </a:solidFill>
                    </a:rPr>
                    <a:t>2+</a:t>
                  </a:r>
                  <a:endParaRPr lang="zh-CN" altLang="en-US" sz="1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矩形 14"/>
                <p:cNvSpPr/>
                <p:nvPr/>
              </p:nvSpPr>
              <p:spPr>
                <a:xfrm>
                  <a:off x="4509649" y="5374448"/>
                  <a:ext cx="431854" cy="431328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altLang="zh-CN" dirty="0">
                      <a:solidFill>
                        <a:schemeClr val="tx1"/>
                      </a:solidFill>
                    </a:rPr>
                    <a:t>1</a:t>
                  </a:r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6" name="直接箭头连接符 15"/>
                <p:cNvCxnSpPr>
                  <a:endCxn id="8" idx="0"/>
                </p:cNvCxnSpPr>
                <p:nvPr/>
              </p:nvCxnSpPr>
              <p:spPr>
                <a:xfrm flipH="1">
                  <a:off x="1701010" y="4129362"/>
                  <a:ext cx="215927" cy="1245086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接箭头连接符 16"/>
                <p:cNvCxnSpPr>
                  <a:endCxn id="11" idx="0"/>
                </p:cNvCxnSpPr>
                <p:nvPr/>
              </p:nvCxnSpPr>
              <p:spPr>
                <a:xfrm>
                  <a:off x="2197959" y="4129362"/>
                  <a:ext cx="798613" cy="1245086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接箭头连接符 17"/>
                <p:cNvCxnSpPr>
                  <a:endCxn id="9" idx="0"/>
                </p:cNvCxnSpPr>
                <p:nvPr/>
              </p:nvCxnSpPr>
              <p:spPr>
                <a:xfrm flipH="1">
                  <a:off x="2132864" y="4129362"/>
                  <a:ext cx="863708" cy="1245086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接箭头连接符 18"/>
                <p:cNvCxnSpPr>
                  <a:endCxn id="11" idx="0"/>
                </p:cNvCxnSpPr>
                <p:nvPr/>
              </p:nvCxnSpPr>
              <p:spPr>
                <a:xfrm flipH="1">
                  <a:off x="2996572" y="4129362"/>
                  <a:ext cx="433441" cy="1245086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箭头连接符 19"/>
                <p:cNvCxnSpPr>
                  <a:endCxn id="14" idx="0"/>
                </p:cNvCxnSpPr>
                <p:nvPr/>
              </p:nvCxnSpPr>
              <p:spPr>
                <a:xfrm>
                  <a:off x="3807886" y="4129362"/>
                  <a:ext cx="485836" cy="1245086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箭头连接符 20"/>
                <p:cNvCxnSpPr>
                  <a:endCxn id="12" idx="0"/>
                </p:cNvCxnSpPr>
                <p:nvPr/>
              </p:nvCxnSpPr>
              <p:spPr>
                <a:xfrm flipH="1">
                  <a:off x="3430014" y="4129362"/>
                  <a:ext cx="1206651" cy="1245086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接箭头连接符 21"/>
                <p:cNvCxnSpPr>
                  <a:endCxn id="15" idx="0"/>
                </p:cNvCxnSpPr>
                <p:nvPr/>
              </p:nvCxnSpPr>
              <p:spPr>
                <a:xfrm flipH="1">
                  <a:off x="4725576" y="4129362"/>
                  <a:ext cx="215927" cy="1245086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4584" y="6421685"/>
                <a:ext cx="562846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p:grpSp>
        <p:sp>
          <p:nvSpPr>
            <p:cNvPr id="23" name="TextBox 22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7024497" y="5769091"/>
              <a:ext cx="1501244" cy="369332"/>
            </a:xfrm>
            <a:prstGeom prst="rect">
              <a:avLst/>
            </a:prstGeom>
            <a:blipFill rotWithShape="1">
              <a:blip r:embed="rId4"/>
              <a:stretch>
                <a:fillRect b="-11111"/>
              </a:stretch>
            </a:blipFill>
            <a:ln>
              <a:solidFill>
                <a:schemeClr val="tx1"/>
              </a:solidFill>
            </a:ln>
          </p:spPr>
          <p:txBody>
            <a:bodyPr/>
            <a:lstStyle/>
            <a:p>
              <a:r>
                <a:rPr lang="zh-CN" altLang="en-US">
                  <a:noFill/>
                </a:rPr>
                <a:t> </a:t>
              </a:r>
            </a:p>
          </p:txBody>
        </p:sp>
        <p:grpSp>
          <p:nvGrpSpPr>
            <p:cNvPr id="19465" name="组合 23"/>
            <p:cNvGrpSpPr>
              <a:grpSpLocks/>
            </p:cNvGrpSpPr>
            <p:nvPr/>
          </p:nvGrpSpPr>
          <p:grpSpPr bwMode="auto">
            <a:xfrm>
              <a:off x="4617481" y="3657600"/>
              <a:ext cx="3456384" cy="1224136"/>
              <a:chOff x="475164" y="2420888"/>
              <a:chExt cx="3456384" cy="1224136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475164" y="2420888"/>
                <a:ext cx="431854" cy="43180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dirty="0">
                    <a:solidFill>
                      <a:schemeClr val="tx1"/>
                    </a:solidFill>
                  </a:rPr>
                  <a:t>1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907018" y="2420888"/>
                <a:ext cx="431854" cy="43180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dirty="0">
                    <a:solidFill>
                      <a:schemeClr val="tx1"/>
                    </a:solidFill>
                  </a:rPr>
                  <a:t>1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1338872" y="2420888"/>
                <a:ext cx="431854" cy="43180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dirty="0">
                    <a:solidFill>
                      <a:schemeClr val="tx1"/>
                    </a:solidFill>
                  </a:rPr>
                  <a:t>0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1770726" y="2420888"/>
                <a:ext cx="433441" cy="43180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1600" dirty="0">
                    <a:solidFill>
                      <a:schemeClr val="tx1"/>
                    </a:solidFill>
                  </a:rPr>
                  <a:t>2+</a:t>
                </a:r>
                <a:endParaRPr lang="zh-CN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2204168" y="2420888"/>
                <a:ext cx="431854" cy="43180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dirty="0">
                    <a:solidFill>
                      <a:schemeClr val="tx1"/>
                    </a:solidFill>
                  </a:rPr>
                  <a:t>0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2636022" y="2420888"/>
                <a:ext cx="431854" cy="43180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dirty="0">
                    <a:solidFill>
                      <a:schemeClr val="tx1"/>
                    </a:solidFill>
                  </a:rPr>
                  <a:t>0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3067876" y="2420888"/>
                <a:ext cx="431854" cy="43180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dirty="0">
                    <a:solidFill>
                      <a:schemeClr val="tx1"/>
                    </a:solidFill>
                  </a:rPr>
                  <a:t>1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3499730" y="2420888"/>
                <a:ext cx="431854" cy="43180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dirty="0">
                    <a:solidFill>
                      <a:schemeClr val="tx1"/>
                    </a:solidFill>
                  </a:rPr>
                  <a:t>0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3" name="直接箭头连接符 32"/>
              <p:cNvCxnSpPr>
                <a:endCxn id="25" idx="2"/>
              </p:cNvCxnSpPr>
              <p:nvPr/>
            </p:nvCxnSpPr>
            <p:spPr>
              <a:xfrm flipH="1" flipV="1">
                <a:off x="691091" y="2852691"/>
                <a:ext cx="647781" cy="79216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箭头连接符 33"/>
              <p:cNvCxnSpPr>
                <a:endCxn id="28" idx="2"/>
              </p:cNvCxnSpPr>
              <p:nvPr/>
            </p:nvCxnSpPr>
            <p:spPr>
              <a:xfrm flipV="1">
                <a:off x="1618307" y="2852691"/>
                <a:ext cx="368346" cy="79216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箭头连接符 34"/>
              <p:cNvCxnSpPr>
                <a:endCxn id="31" idx="2"/>
              </p:cNvCxnSpPr>
              <p:nvPr/>
            </p:nvCxnSpPr>
            <p:spPr>
              <a:xfrm flipV="1">
                <a:off x="3177428" y="2852691"/>
                <a:ext cx="106375" cy="79216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箭头连接符 35"/>
              <p:cNvCxnSpPr>
                <a:endCxn id="26" idx="2"/>
              </p:cNvCxnSpPr>
              <p:nvPr/>
            </p:nvCxnSpPr>
            <p:spPr>
              <a:xfrm flipH="1" flipV="1">
                <a:off x="1122945" y="2852691"/>
                <a:ext cx="1216177" cy="79216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箭头连接符 36"/>
              <p:cNvCxnSpPr/>
              <p:nvPr/>
            </p:nvCxnSpPr>
            <p:spPr>
              <a:xfrm flipH="1" flipV="1">
                <a:off x="2099379" y="2847929"/>
                <a:ext cx="697000" cy="79693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8073865" y="3669341"/>
              <a:ext cx="474552" cy="369332"/>
            </a:xfrm>
            <a:prstGeom prst="rect">
              <a:avLst/>
            </a:prstGeom>
            <a:blipFill rotWithShape="1">
              <a:blip r:embed="rId5"/>
              <a:stretch>
                <a:fillRect/>
              </a:stretch>
            </a:blipFill>
          </p:spPr>
          <p:txBody>
            <a:bodyPr/>
            <a:lstStyle/>
            <a:p>
              <a:r>
                <a:rPr lang="zh-CN" altLang="en-US">
                  <a:noFill/>
                </a:rPr>
                <a:t> </a:t>
              </a:r>
            </a:p>
          </p:txBody>
        </p:sp>
        <p:sp>
          <p:nvSpPr>
            <p:cNvPr id="39" name="TextBox 38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589795" y="4278868"/>
              <a:ext cx="1501244" cy="369332"/>
            </a:xfrm>
            <a:prstGeom prst="rect">
              <a:avLst/>
            </a:prstGeom>
            <a:blipFill rotWithShape="1">
              <a:blip r:embed="rId6"/>
              <a:stretch>
                <a:fillRect b="-11111"/>
              </a:stretch>
            </a:blipFill>
            <a:ln>
              <a:solidFill>
                <a:schemeClr val="tx1"/>
              </a:solidFill>
            </a:ln>
          </p:spPr>
          <p:txBody>
            <a:bodyPr/>
            <a:lstStyle/>
            <a:p>
              <a:r>
                <a:rPr lang="zh-CN" altLang="en-US">
                  <a:noFill/>
                </a:rPr>
                <a:t> </a:t>
              </a:r>
            </a:p>
          </p:txBody>
        </p:sp>
      </p:grpSp>
      <p:sp>
        <p:nvSpPr>
          <p:cNvPr id="19461" name="标题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altLang="zh-CN" b="1" smtClean="0"/>
              <a:t>REB Protocol</a:t>
            </a:r>
            <a:endParaRPr lang="zh-CN" altLang="en-US" b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</p:spPr>
            <p:txBody>
              <a:bodyPr/>
              <a:lstStyle/>
              <a:p>
                <a:r>
                  <a:rPr lang="en-US" altLang="zh-CN" sz="2800" b="1" dirty="0" smtClean="0">
                    <a:solidFill>
                      <a:srgbClr val="FF0000"/>
                    </a:solidFill>
                  </a:rPr>
                  <a:t>Step3</a:t>
                </a:r>
                <a:r>
                  <a:rPr lang="en-US" altLang="zh-CN" sz="2800" dirty="0" smtClean="0"/>
                  <a:t>: we count two numbers: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/>
                          </a:rPr>
                          <m:t>00</m:t>
                        </m:r>
                      </m:sub>
                    </m:sSub>
                  </m:oMath>
                </a14:m>
                <a:r>
                  <a:rPr lang="en-US" altLang="zh-CN" sz="2800" dirty="0" smtClean="0"/>
                  <a:t>, which is the number of slot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zh-CN" altLang="en-US" sz="2800" dirty="0" smtClean="0"/>
                  <a:t> </a:t>
                </a:r>
                <a:r>
                  <a:rPr lang="en-US" altLang="zh-CN" sz="2800" dirty="0" smtClean="0"/>
                  <a:t>such that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altLang="zh-CN" sz="28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zh-CN" altLang="en-US" sz="2800" dirty="0" smtClean="0"/>
                  <a:t> </a:t>
                </a:r>
                <a:r>
                  <a:rPr lang="en-US" altLang="zh-CN" sz="2800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altLang="zh-CN" sz="2800" i="1">
                        <a:latin typeface="Cambria Math"/>
                      </a:rPr>
                      <m:t>=0</m:t>
                    </m:r>
                  </m:oMath>
                </a14:m>
                <a:r>
                  <a:rPr lang="en-US" altLang="zh-CN" sz="2800" dirty="0" smtClean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US" altLang="zh-CN" sz="2800" dirty="0"/>
                  <a:t>, which is the number of </a:t>
                </a:r>
                <a:r>
                  <a:rPr lang="en-US" altLang="zh-CN" sz="2800" dirty="0" smtClean="0"/>
                  <a:t>slots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</a:rPr>
                      <m:t>𝑖</m:t>
                    </m:r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/>
                  <a:t>such that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CN" sz="2800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altLang="zh-CN" sz="2800" i="1">
                        <a:latin typeface="Cambria Math"/>
                      </a:rPr>
                      <m:t>=</m:t>
                    </m:r>
                    <m:r>
                      <a:rPr lang="en-US" altLang="zh-CN" sz="2800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CN" sz="2800" i="1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altLang="zh-CN" sz="2800" i="1">
                        <a:latin typeface="Cambria Math"/>
                      </a:rPr>
                      <m:t>=</m:t>
                    </m:r>
                    <m:r>
                      <a:rPr lang="en-US" altLang="zh-CN" sz="2800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altLang="zh-CN" sz="2800" dirty="0" smtClean="0"/>
                  <a:t>.</a:t>
                </a:r>
                <a:endParaRPr lang="zh-CN" altLang="en-US" sz="2800" dirty="0" smtClean="0"/>
              </a:p>
            </p:txBody>
          </p:sp>
        </mc:Choice>
        <mc:Fallback xmlns="">
          <p:sp>
            <p:nvSpPr>
              <p:cNvPr id="44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  <a:blipFill rotWithShape="1">
                <a:blip r:embed="rId7"/>
                <a:stretch>
                  <a:fillRect l="-1852" t="-2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876800" y="4114800"/>
                <a:ext cx="4191000" cy="2246769"/>
              </a:xfrm>
              <a:prstGeom prst="rect">
                <a:avLst/>
              </a:prstGeom>
              <a:solidFill>
                <a:srgbClr val="65DC44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 smtClean="0">
                    <a:solidFill>
                      <a:srgbClr val="FF0000"/>
                    </a:solidFill>
                    <a:latin typeface="+mj-lt"/>
                  </a:rPr>
                  <a:t>The Key Insight:</a:t>
                </a:r>
              </a:p>
              <a:p>
                <a:pPr marL="457200" indent="-457200">
                  <a:buFont typeface="Wingdings" panose="05000000000000000000" pitchFamily="2" charset="2"/>
                  <a:buChar char="p"/>
                </a:pPr>
                <a:r>
                  <a:rPr lang="en-US" altLang="zh-CN" sz="2800" dirty="0" smtClean="0">
                    <a:latin typeface="+mj-lt"/>
                  </a:rPr>
                  <a:t>The smaller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/>
                          </a:rPr>
                          <m:t>00</m:t>
                        </m:r>
                      </m:sub>
                    </m:sSub>
                  </m:oMath>
                </a14:m>
                <a:r>
                  <a:rPr lang="zh-CN" altLang="en-US" sz="2800" dirty="0" smtClean="0">
                    <a:latin typeface="+mj-lt"/>
                  </a:rPr>
                  <a:t> </a:t>
                </a:r>
                <a:r>
                  <a:rPr lang="en-US" altLang="zh-CN" sz="2800" dirty="0" smtClean="0">
                    <a:latin typeface="+mj-lt"/>
                  </a:rPr>
                  <a:t>is, the larger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/>
                      </a:rPr>
                      <m:t>|</m:t>
                    </m:r>
                    <m:r>
                      <a:rPr lang="en-US" altLang="zh-CN" sz="2800" b="0" i="1" smtClean="0">
                        <a:latin typeface="Cambria Math"/>
                      </a:rPr>
                      <m:t>𝐵</m:t>
                    </m:r>
                    <m:r>
                      <a:rPr lang="en-US" altLang="zh-CN" sz="2800" b="0" i="1" smtClean="0">
                        <a:latin typeface="Cambria Math"/>
                      </a:rPr>
                      <m:t>∪</m:t>
                    </m:r>
                    <m:r>
                      <a:rPr lang="en-US" altLang="zh-CN" sz="2800" b="0" i="1" smtClean="0">
                        <a:latin typeface="Cambria Math"/>
                      </a:rPr>
                      <m:t>𝐺</m:t>
                    </m:r>
                    <m:r>
                      <a:rPr lang="en-US" altLang="zh-CN" sz="2800" b="0" i="1" smtClean="0">
                        <a:latin typeface="Cambria Math"/>
                      </a:rPr>
                      <m:t>|</m:t>
                    </m:r>
                  </m:oMath>
                </a14:m>
                <a:r>
                  <a:rPr lang="zh-CN" altLang="en-US" sz="2800" dirty="0" smtClean="0">
                    <a:latin typeface="+mj-lt"/>
                  </a:rPr>
                  <a:t> </a:t>
                </a:r>
                <a:r>
                  <a:rPr lang="en-US" altLang="zh-CN" sz="2800" dirty="0" smtClean="0">
                    <a:latin typeface="+mj-lt"/>
                  </a:rPr>
                  <a:t>is.</a:t>
                </a:r>
              </a:p>
              <a:p>
                <a:pPr marL="457200" indent="-457200">
                  <a:buFont typeface="Wingdings" panose="05000000000000000000" pitchFamily="2" charset="2"/>
                  <a:buChar char="p"/>
                </a:pPr>
                <a:r>
                  <a:rPr lang="en-US" altLang="zh-CN" sz="2800" dirty="0" smtClean="0">
                    <a:latin typeface="+mj-lt"/>
                  </a:rPr>
                  <a:t>The larger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US" altLang="zh-CN" sz="2800" dirty="0" smtClean="0">
                    <a:latin typeface="+mj-lt"/>
                  </a:rPr>
                  <a:t> is the larger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/>
                      </a:rPr>
                      <m:t>|</m:t>
                    </m:r>
                    <m:r>
                      <a:rPr lang="en-US" altLang="zh-CN" sz="2800" b="0" i="1" smtClean="0">
                        <a:latin typeface="Cambria Math"/>
                      </a:rPr>
                      <m:t>𝐵</m:t>
                    </m:r>
                    <m:r>
                      <a:rPr lang="en-US" altLang="zh-CN" sz="2800" b="0" i="1" smtClean="0">
                        <a:latin typeface="Cambria Math"/>
                      </a:rPr>
                      <m:t>−</m:t>
                    </m:r>
                    <m:r>
                      <a:rPr lang="en-US" altLang="zh-CN" sz="2800" b="0" i="1" smtClean="0">
                        <a:latin typeface="Cambria Math"/>
                      </a:rPr>
                      <m:t>𝐺</m:t>
                    </m:r>
                    <m:r>
                      <a:rPr lang="en-US" altLang="zh-CN" sz="2800" b="0" i="1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altLang="zh-CN" sz="2800" dirty="0" smtClean="0">
                    <a:latin typeface="+mj-lt"/>
                  </a:rPr>
                  <a:t> is.  </a:t>
                </a:r>
                <a:endParaRPr lang="zh-CN" alt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4114800"/>
                <a:ext cx="4191000" cy="2246769"/>
              </a:xfrm>
              <a:prstGeom prst="rect">
                <a:avLst/>
              </a:prstGeom>
              <a:blipFill rotWithShape="1">
                <a:blip r:embed="rId8"/>
                <a:stretch>
                  <a:fillRect l="-2754" t="-2426" r="-3623" b="-619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smtClean="0"/>
              <a:t>Outline </a:t>
            </a:r>
            <a:endParaRPr lang="zh-CN" altLang="en-US" b="1" smtClean="0"/>
          </a:p>
        </p:txBody>
      </p:sp>
      <p:sp>
        <p:nvSpPr>
          <p:cNvPr id="33" name="矩形 32"/>
          <p:cNvSpPr/>
          <p:nvPr/>
        </p:nvSpPr>
        <p:spPr>
          <a:xfrm>
            <a:off x="609600" y="1752600"/>
            <a:ext cx="8382000" cy="523875"/>
          </a:xfrm>
          <a:prstGeom prst="rect">
            <a:avLst/>
          </a:prstGeom>
          <a:solidFill>
            <a:srgbClr val="65DC44"/>
          </a:solidFill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latin typeface="+mj-lt"/>
              </a:rPr>
              <a:t>Background &amp; Motivation</a:t>
            </a:r>
          </a:p>
        </p:txBody>
      </p:sp>
      <p:sp>
        <p:nvSpPr>
          <p:cNvPr id="34" name="矩形 33"/>
          <p:cNvSpPr/>
          <p:nvPr/>
        </p:nvSpPr>
        <p:spPr>
          <a:xfrm>
            <a:off x="609600" y="2530475"/>
            <a:ext cx="8382000" cy="522288"/>
          </a:xfrm>
          <a:prstGeom prst="rect">
            <a:avLst/>
          </a:prstGeom>
          <a:solidFill>
            <a:srgbClr val="65DC44"/>
          </a:solidFill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latin typeface="+mj-lt"/>
              </a:rPr>
              <a:t>Problem Formulation</a:t>
            </a:r>
          </a:p>
        </p:txBody>
      </p:sp>
      <p:sp>
        <p:nvSpPr>
          <p:cNvPr id="35" name="矩形 34"/>
          <p:cNvSpPr/>
          <p:nvPr/>
        </p:nvSpPr>
        <p:spPr>
          <a:xfrm>
            <a:off x="609600" y="3306763"/>
            <a:ext cx="8382000" cy="523875"/>
          </a:xfrm>
          <a:prstGeom prst="rect">
            <a:avLst/>
          </a:prstGeom>
          <a:solidFill>
            <a:srgbClr val="65DC44"/>
          </a:solidFill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u="sng" dirty="0">
                <a:latin typeface="+mj-lt"/>
              </a:rPr>
              <a:t>R</a:t>
            </a:r>
            <a:r>
              <a:rPr lang="en-US" altLang="zh-CN" sz="2800" dirty="0">
                <a:latin typeface="+mj-lt"/>
              </a:rPr>
              <a:t>FID </a:t>
            </a:r>
            <a:r>
              <a:rPr lang="en-US" altLang="zh-CN" sz="2800" u="sng" dirty="0">
                <a:latin typeface="+mj-lt"/>
              </a:rPr>
              <a:t>E</a:t>
            </a:r>
            <a:r>
              <a:rPr lang="en-US" altLang="zh-CN" sz="2800" dirty="0">
                <a:latin typeface="+mj-lt"/>
              </a:rPr>
              <a:t>stimation scheme with </a:t>
            </a:r>
            <a:r>
              <a:rPr lang="en-US" altLang="zh-CN" sz="2800" u="sng" dirty="0">
                <a:latin typeface="+mj-lt"/>
              </a:rPr>
              <a:t>B</a:t>
            </a:r>
            <a:r>
              <a:rPr lang="en-US" altLang="zh-CN" sz="2800" dirty="0">
                <a:latin typeface="+mj-lt"/>
              </a:rPr>
              <a:t>locker tags (REB)</a:t>
            </a:r>
          </a:p>
        </p:txBody>
      </p:sp>
      <p:sp>
        <p:nvSpPr>
          <p:cNvPr id="36" name="矩形 35"/>
          <p:cNvSpPr/>
          <p:nvPr/>
        </p:nvSpPr>
        <p:spPr>
          <a:xfrm>
            <a:off x="609600" y="4084638"/>
            <a:ext cx="8382000" cy="522287"/>
          </a:xfrm>
          <a:prstGeom prst="rect">
            <a:avLst/>
          </a:prstGeom>
          <a:solidFill>
            <a:srgbClr val="65DC44"/>
          </a:solidFill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latin typeface="+mj-lt"/>
              </a:rPr>
              <a:t>Theoretical Analysis</a:t>
            </a:r>
          </a:p>
        </p:txBody>
      </p:sp>
      <p:sp>
        <p:nvSpPr>
          <p:cNvPr id="37" name="矩形 36"/>
          <p:cNvSpPr/>
          <p:nvPr/>
        </p:nvSpPr>
        <p:spPr>
          <a:xfrm>
            <a:off x="609600" y="4860925"/>
            <a:ext cx="8382000" cy="523875"/>
          </a:xfrm>
          <a:prstGeom prst="rect">
            <a:avLst/>
          </a:prstGeom>
          <a:solidFill>
            <a:srgbClr val="65DC44"/>
          </a:solidFill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latin typeface="+mj-lt"/>
              </a:rPr>
              <a:t>Performance Evaluation</a:t>
            </a:r>
          </a:p>
        </p:txBody>
      </p:sp>
      <p:sp>
        <p:nvSpPr>
          <p:cNvPr id="38" name="矩形 37"/>
          <p:cNvSpPr/>
          <p:nvPr/>
        </p:nvSpPr>
        <p:spPr>
          <a:xfrm>
            <a:off x="609600" y="5638800"/>
            <a:ext cx="8382000" cy="523875"/>
          </a:xfrm>
          <a:prstGeom prst="rect">
            <a:avLst/>
          </a:prstGeom>
          <a:solidFill>
            <a:srgbClr val="65DC44"/>
          </a:solidFill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latin typeface="+mj-lt"/>
              </a:rPr>
              <a:t>Conclusion</a:t>
            </a:r>
          </a:p>
        </p:txBody>
      </p:sp>
      <p:sp>
        <p:nvSpPr>
          <p:cNvPr id="4105" name="TextBox 38"/>
          <p:cNvSpPr txBox="1">
            <a:spLocks noChangeArrowheads="1"/>
          </p:cNvSpPr>
          <p:nvPr/>
        </p:nvSpPr>
        <p:spPr bwMode="auto">
          <a:xfrm>
            <a:off x="171450" y="1752600"/>
            <a:ext cx="381000" cy="523875"/>
          </a:xfrm>
          <a:prstGeom prst="rect">
            <a:avLst/>
          </a:prstGeom>
          <a:solidFill>
            <a:srgbClr val="65DC44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/>
            <a:r>
              <a:rPr lang="en-US" altLang="zh-CN" sz="2800">
                <a:latin typeface="Comic Sans MS" pitchFamily="66" charset="0"/>
              </a:rPr>
              <a:t>1</a:t>
            </a:r>
            <a:endParaRPr lang="zh-CN" altLang="en-US" sz="2800">
              <a:latin typeface="Comic Sans MS" pitchFamily="66" charset="0"/>
            </a:endParaRPr>
          </a:p>
        </p:txBody>
      </p:sp>
      <p:sp>
        <p:nvSpPr>
          <p:cNvPr id="4106" name="TextBox 39"/>
          <p:cNvSpPr txBox="1">
            <a:spLocks noChangeArrowheads="1"/>
          </p:cNvSpPr>
          <p:nvPr/>
        </p:nvSpPr>
        <p:spPr bwMode="auto">
          <a:xfrm>
            <a:off x="171450" y="2530475"/>
            <a:ext cx="381000" cy="522288"/>
          </a:xfrm>
          <a:prstGeom prst="rect">
            <a:avLst/>
          </a:prstGeom>
          <a:solidFill>
            <a:srgbClr val="65DC44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/>
            <a:r>
              <a:rPr lang="en-US" altLang="zh-CN" sz="2800">
                <a:latin typeface="Comic Sans MS" pitchFamily="66" charset="0"/>
              </a:rPr>
              <a:t>2</a:t>
            </a:r>
            <a:endParaRPr lang="zh-CN" altLang="en-US" sz="2800">
              <a:latin typeface="Comic Sans MS" pitchFamily="66" charset="0"/>
            </a:endParaRPr>
          </a:p>
        </p:txBody>
      </p:sp>
      <p:sp>
        <p:nvSpPr>
          <p:cNvPr id="4107" name="TextBox 40"/>
          <p:cNvSpPr txBox="1">
            <a:spLocks noChangeArrowheads="1"/>
          </p:cNvSpPr>
          <p:nvPr/>
        </p:nvSpPr>
        <p:spPr bwMode="auto">
          <a:xfrm>
            <a:off x="171450" y="3306763"/>
            <a:ext cx="381000" cy="523875"/>
          </a:xfrm>
          <a:prstGeom prst="rect">
            <a:avLst/>
          </a:prstGeom>
          <a:solidFill>
            <a:srgbClr val="65DC44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/>
            <a:r>
              <a:rPr lang="en-US" altLang="zh-CN" sz="2800">
                <a:latin typeface="Comic Sans MS" pitchFamily="66" charset="0"/>
              </a:rPr>
              <a:t>3</a:t>
            </a:r>
            <a:endParaRPr lang="zh-CN" altLang="en-US" sz="2800">
              <a:latin typeface="Comic Sans MS" pitchFamily="66" charset="0"/>
            </a:endParaRPr>
          </a:p>
        </p:txBody>
      </p:sp>
      <p:sp>
        <p:nvSpPr>
          <p:cNvPr id="4108" name="TextBox 41"/>
          <p:cNvSpPr txBox="1">
            <a:spLocks noChangeArrowheads="1"/>
          </p:cNvSpPr>
          <p:nvPr/>
        </p:nvSpPr>
        <p:spPr bwMode="auto">
          <a:xfrm>
            <a:off x="171450" y="4084638"/>
            <a:ext cx="381000" cy="522287"/>
          </a:xfrm>
          <a:prstGeom prst="rect">
            <a:avLst/>
          </a:prstGeom>
          <a:solidFill>
            <a:srgbClr val="65DC44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/>
            <a:r>
              <a:rPr lang="en-US" altLang="zh-CN" sz="2800">
                <a:latin typeface="Comic Sans MS" pitchFamily="66" charset="0"/>
              </a:rPr>
              <a:t>4</a:t>
            </a:r>
            <a:endParaRPr lang="zh-CN" altLang="en-US" sz="2800">
              <a:latin typeface="Comic Sans MS" pitchFamily="66" charset="0"/>
            </a:endParaRPr>
          </a:p>
        </p:txBody>
      </p:sp>
      <p:sp>
        <p:nvSpPr>
          <p:cNvPr id="4109" name="TextBox 42"/>
          <p:cNvSpPr txBox="1">
            <a:spLocks noChangeArrowheads="1"/>
          </p:cNvSpPr>
          <p:nvPr/>
        </p:nvSpPr>
        <p:spPr bwMode="auto">
          <a:xfrm>
            <a:off x="171450" y="4860925"/>
            <a:ext cx="381000" cy="523875"/>
          </a:xfrm>
          <a:prstGeom prst="rect">
            <a:avLst/>
          </a:prstGeom>
          <a:solidFill>
            <a:srgbClr val="65DC44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/>
            <a:r>
              <a:rPr lang="en-US" altLang="zh-CN" sz="2800">
                <a:latin typeface="Comic Sans MS" pitchFamily="66" charset="0"/>
              </a:rPr>
              <a:t>5</a:t>
            </a:r>
            <a:endParaRPr lang="zh-CN" altLang="en-US" sz="2800">
              <a:latin typeface="Comic Sans MS" pitchFamily="66" charset="0"/>
            </a:endParaRPr>
          </a:p>
        </p:txBody>
      </p:sp>
      <p:sp>
        <p:nvSpPr>
          <p:cNvPr id="4110" name="TextBox 43"/>
          <p:cNvSpPr txBox="1">
            <a:spLocks noChangeArrowheads="1"/>
          </p:cNvSpPr>
          <p:nvPr/>
        </p:nvSpPr>
        <p:spPr bwMode="auto">
          <a:xfrm>
            <a:off x="171450" y="5638800"/>
            <a:ext cx="381000" cy="523875"/>
          </a:xfrm>
          <a:prstGeom prst="rect">
            <a:avLst/>
          </a:prstGeom>
          <a:solidFill>
            <a:srgbClr val="65DC44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/>
            <a:r>
              <a:rPr lang="en-US" altLang="zh-CN" sz="2800">
                <a:latin typeface="Comic Sans MS" pitchFamily="66" charset="0"/>
              </a:rPr>
              <a:t>6</a:t>
            </a:r>
            <a:endParaRPr lang="zh-CN" altLang="en-US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标题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altLang="zh-CN" b="1" smtClean="0"/>
              <a:t>REB Protocol</a:t>
            </a:r>
            <a:endParaRPr lang="zh-CN" altLang="en-US" b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4525963"/>
              </a:xfrm>
            </p:spPr>
            <p:txBody>
              <a:bodyPr/>
              <a:lstStyle/>
              <a:p>
                <a:r>
                  <a:rPr lang="en-US" altLang="zh-CN" sz="2800" dirty="0" smtClean="0"/>
                  <a:t>We theoretically proved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/>
                          </a:rPr>
                          <m:t>00</m:t>
                        </m:r>
                      </m:sub>
                    </m:sSub>
                  </m:oMath>
                </a14:m>
                <a:r>
                  <a:rPr lang="zh-CN" altLang="en-US" sz="2800" dirty="0" smtClean="0"/>
                  <a:t> </a:t>
                </a:r>
                <a:r>
                  <a:rPr lang="en-US" altLang="zh-CN" sz="2800" dirty="0" smtClean="0"/>
                  <a:t>monotonously decreases with the increase of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/>
                      </a:rPr>
                      <m:t>|</m:t>
                    </m:r>
                    <m:r>
                      <a:rPr lang="en-US" altLang="zh-CN" sz="2800" b="0" i="1" smtClean="0">
                        <a:latin typeface="Cambria Math"/>
                      </a:rPr>
                      <m:t>𝐵</m:t>
                    </m:r>
                    <m:r>
                      <a:rPr lang="en-US" altLang="zh-CN" sz="2800" b="0" i="1" smtClean="0">
                        <a:latin typeface="Cambria Math"/>
                      </a:rPr>
                      <m:t>∪</m:t>
                    </m:r>
                    <m:r>
                      <a:rPr lang="en-US" altLang="zh-CN" sz="2800" b="0" i="1" smtClean="0">
                        <a:latin typeface="Cambria Math"/>
                      </a:rPr>
                      <m:t>𝐺</m:t>
                    </m:r>
                    <m:r>
                      <a:rPr lang="en-US" altLang="zh-CN" sz="2800" b="0" i="1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altLang="zh-CN" sz="2800" dirty="0" smtClean="0"/>
                  <a:t>;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/>
                          </a:rPr>
                          <m:t>11</m:t>
                        </m:r>
                      </m:sub>
                    </m:sSub>
                  </m:oMath>
                </a14:m>
                <a:r>
                  <a:rPr lang="zh-CN" altLang="en-US" sz="2800" dirty="0" smtClean="0"/>
                  <a:t> </a:t>
                </a:r>
                <a:r>
                  <a:rPr lang="en-US" altLang="zh-CN" sz="2800" dirty="0" smtClean="0"/>
                  <a:t>monotonously increases with the increase of </a:t>
                </a:r>
                <a14:m>
                  <m:oMath xmlns:m="http://schemas.openxmlformats.org/officeDocument/2006/math">
                    <m:r>
                      <a:rPr lang="en-US" altLang="zh-CN" sz="2800" b="0" i="0" smtClean="0">
                        <a:latin typeface="Cambria Math"/>
                      </a:rPr>
                      <m:t>|</m:t>
                    </m:r>
                    <m:r>
                      <a:rPr lang="en-US" altLang="zh-CN" sz="2800" b="0" i="1" smtClean="0">
                        <a:latin typeface="Cambria Math"/>
                      </a:rPr>
                      <m:t>𝐵</m:t>
                    </m:r>
                    <m:r>
                      <a:rPr lang="en-US" altLang="zh-CN" sz="2800" b="0" i="1" smtClean="0">
                        <a:latin typeface="Cambria Math"/>
                      </a:rPr>
                      <m:t>−</m:t>
                    </m:r>
                    <m:r>
                      <a:rPr lang="en-US" altLang="zh-CN" sz="2800" b="0" i="1" smtClean="0">
                        <a:latin typeface="Cambria Math"/>
                      </a:rPr>
                      <m:t>𝐺</m:t>
                    </m:r>
                    <m:r>
                      <a:rPr lang="en-US" altLang="zh-CN" sz="2800" b="0" i="1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altLang="zh-CN" sz="2800" dirty="0" smtClean="0"/>
                  <a:t>. </a:t>
                </a:r>
              </a:p>
              <a:p>
                <a:r>
                  <a:rPr lang="en-US" altLang="zh-CN" sz="2800" dirty="0" smtClean="0"/>
                  <a:t>Therefore, from the observed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/>
                          </a:rPr>
                          <m:t>00</m:t>
                        </m:r>
                      </m:sub>
                    </m:sSub>
                  </m:oMath>
                </a14:m>
                <a:r>
                  <a:rPr lang="zh-CN" altLang="en-US" sz="2800" dirty="0" smtClean="0"/>
                  <a:t> </a:t>
                </a:r>
                <a:r>
                  <a:rPr lang="en-US" altLang="zh-CN" sz="2800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US" altLang="zh-CN" sz="2800" dirty="0" smtClean="0"/>
                  <a:t>, we can estimate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/>
                          </a:rPr>
                          <m:t>𝐵</m:t>
                        </m:r>
                        <m:r>
                          <a:rPr lang="en-US" altLang="zh-CN" sz="2800" b="0" i="1" smtClean="0">
                            <a:latin typeface="Cambria Math"/>
                          </a:rPr>
                          <m:t>∪</m:t>
                        </m:r>
                        <m:r>
                          <a:rPr lang="en-US" altLang="zh-CN" sz="2800" b="0" i="1" smtClean="0">
                            <a:latin typeface="Cambria Math"/>
                          </a:rPr>
                          <m:t>𝐺</m:t>
                        </m:r>
                      </m:e>
                    </m:d>
                  </m:oMath>
                </a14:m>
                <a:r>
                  <a:rPr lang="zh-CN" altLang="en-US" sz="2800" dirty="0" smtClean="0"/>
                  <a:t> </a:t>
                </a:r>
                <a:r>
                  <a:rPr lang="en-US" altLang="zh-CN" sz="2800" dirty="0" smtClean="0"/>
                  <a:t>and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/>
                      </a:rPr>
                      <m:t>|</m:t>
                    </m:r>
                    <m:r>
                      <a:rPr lang="en-US" altLang="zh-CN" sz="2800" b="0" i="1" smtClean="0">
                        <a:latin typeface="Cambria Math"/>
                      </a:rPr>
                      <m:t>𝐵</m:t>
                    </m:r>
                    <m:r>
                      <a:rPr lang="en-US" altLang="zh-CN" sz="2800" b="0" i="1" smtClean="0">
                        <a:latin typeface="Cambria Math"/>
                      </a:rPr>
                      <m:t>−</m:t>
                    </m:r>
                    <m:r>
                      <a:rPr lang="en-US" altLang="zh-CN" sz="2800" b="0" i="1" smtClean="0">
                        <a:latin typeface="Cambria Math"/>
                      </a:rPr>
                      <m:t>𝐺</m:t>
                    </m:r>
                    <m:r>
                      <a:rPr lang="en-US" altLang="zh-CN" sz="2800" b="0" i="1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altLang="zh-CN" sz="2800" dirty="0" smtClean="0"/>
                  <a:t>, respectively. Then, we can calculate the number of genuine tags, i.e.,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altLang="zh-CN" sz="2800" b="0" i="1" smtClean="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/>
                          </a:rPr>
                          <m:t>𝐵</m:t>
                        </m:r>
                        <m:r>
                          <a:rPr lang="en-US" altLang="zh-CN" sz="2800" b="0" i="1" smtClean="0">
                            <a:latin typeface="Cambria Math"/>
                          </a:rPr>
                          <m:t>∪</m:t>
                        </m:r>
                        <m:r>
                          <m:rPr>
                            <m:sty m:val="p"/>
                          </m:rPr>
                          <a:rPr lang="en-US" altLang="zh-CN" sz="2800" b="0" i="1" smtClean="0">
                            <a:latin typeface="Cambria Math"/>
                          </a:rPr>
                          <m:t>G</m:t>
                        </m:r>
                      </m:e>
                    </m:d>
                    <m:r>
                      <a:rPr lang="en-US" altLang="zh-CN" sz="2800" b="0" i="1" smtClean="0">
                        <a:latin typeface="Cambria Math"/>
                      </a:rPr>
                      <m:t>−|</m:t>
                    </m:r>
                    <m:r>
                      <a:rPr lang="en-US" altLang="zh-CN" sz="2800" b="0" i="1" smtClean="0">
                        <a:latin typeface="Cambria Math"/>
                      </a:rPr>
                      <m:t>𝐵</m:t>
                    </m:r>
                    <m:r>
                      <a:rPr lang="en-US" altLang="zh-CN" sz="2800" b="0" i="1" smtClean="0">
                        <a:latin typeface="Cambria Math"/>
                      </a:rPr>
                      <m:t>−</m:t>
                    </m:r>
                    <m:r>
                      <a:rPr lang="en-US" altLang="zh-CN" sz="2800" b="0" i="1" smtClean="0">
                        <a:latin typeface="Cambria Math"/>
                      </a:rPr>
                      <m:t>𝐺</m:t>
                    </m:r>
                    <m:r>
                      <a:rPr lang="en-US" altLang="zh-CN" sz="2800" b="0" i="1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altLang="zh-CN" sz="2800" dirty="0" smtClean="0"/>
                  <a:t>.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2" name="内容占位符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4525963"/>
              </a:xfrm>
              <a:blipFill rotWithShape="1">
                <a:blip r:embed="rId2"/>
                <a:stretch>
                  <a:fillRect l="-1754" t="-2965" r="-6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Practical Issue:</a:t>
            </a:r>
            <a:r>
              <a:rPr lang="en-US" altLang="zh-CN" sz="2800" dirty="0" smtClean="0"/>
              <a:t> The frame size should be set as no more than 512. To scale to a large tag population, the reader uses a persistence probability </a:t>
            </a:r>
            <a:r>
              <a:rPr lang="zh-CN" altLang="en-US" sz="2800" dirty="0" smtClean="0"/>
              <a:t>𝑝</a:t>
            </a:r>
            <a:r>
              <a:rPr lang="en-US" altLang="zh-CN" sz="2800" dirty="0" smtClean="0"/>
              <a:t>∈(0, 1] to virtually extend the frame size </a:t>
            </a:r>
            <a:r>
              <a:rPr lang="zh-CN" altLang="en-US" sz="2800" dirty="0" smtClean="0"/>
              <a:t>𝑓 </a:t>
            </a:r>
            <a:r>
              <a:rPr lang="en-US" altLang="zh-CN" sz="2800" dirty="0" smtClean="0"/>
              <a:t>to </a:t>
            </a:r>
            <a:r>
              <a:rPr lang="zh-CN" altLang="en-US" sz="2800" dirty="0" smtClean="0"/>
              <a:t>𝑓</a:t>
            </a:r>
            <a:r>
              <a:rPr lang="en-US" altLang="zh-CN" sz="2800" dirty="0" smtClean="0"/>
              <a:t>/</a:t>
            </a:r>
            <a:r>
              <a:rPr lang="zh-CN" altLang="en-US" sz="2800" dirty="0" smtClean="0"/>
              <a:t>𝑝</a:t>
            </a:r>
            <a:r>
              <a:rPr lang="en-US" altLang="zh-CN" sz="2800" dirty="0" smtClean="0"/>
              <a:t>, but actually terminates the frame after the first </a:t>
            </a:r>
            <a:r>
              <a:rPr lang="zh-CN" altLang="en-US" sz="2800" dirty="0" smtClean="0"/>
              <a:t>𝑓 </a:t>
            </a:r>
            <a:r>
              <a:rPr lang="en-US" altLang="zh-CN" sz="2800" dirty="0" smtClean="0"/>
              <a:t>slots. </a:t>
            </a:r>
          </a:p>
          <a:p>
            <a:r>
              <a:rPr lang="en-US" altLang="zh-CN" sz="2800" dirty="0" smtClean="0">
                <a:solidFill>
                  <a:srgbClr val="FF0000"/>
                </a:solidFill>
              </a:rPr>
              <a:t>Fundamentally, each tag participates in the actual frame of </a:t>
            </a:r>
            <a:r>
              <a:rPr lang="zh-CN" altLang="en-US" sz="2800" dirty="0" smtClean="0">
                <a:solidFill>
                  <a:srgbClr val="FF0000"/>
                </a:solidFill>
              </a:rPr>
              <a:t>𝑓 </a:t>
            </a:r>
            <a:r>
              <a:rPr lang="en-US" altLang="zh-CN" sz="2800" dirty="0" smtClean="0">
                <a:solidFill>
                  <a:srgbClr val="FF0000"/>
                </a:solidFill>
              </a:rPr>
              <a:t>slots with a probability </a:t>
            </a:r>
            <a:r>
              <a:rPr lang="zh-CN" altLang="en-US" sz="2800" dirty="0" smtClean="0">
                <a:solidFill>
                  <a:srgbClr val="FF0000"/>
                </a:solidFill>
              </a:rPr>
              <a:t>𝑝</a:t>
            </a:r>
            <a:r>
              <a:rPr lang="en-US" altLang="zh-CN" sz="2800" dirty="0" smtClean="0">
                <a:solidFill>
                  <a:srgbClr val="FF0000"/>
                </a:solidFill>
              </a:rPr>
              <a:t>.</a:t>
            </a:r>
            <a:endParaRPr lang="zh-CN" alt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21507" name="标题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altLang="zh-CN" b="1" smtClean="0"/>
              <a:t>REB Protocol</a:t>
            </a:r>
            <a:endParaRPr lang="zh-CN" alt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4525963"/>
              </a:xfrm>
            </p:spPr>
            <p:txBody>
              <a:bodyPr/>
              <a:lstStyle/>
              <a:p>
                <a:r>
                  <a:rPr lang="en-US" altLang="zh-CN" sz="2800" b="1" dirty="0" smtClean="0"/>
                  <a:t>Functional Estimator: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latin typeface="Cambria Math"/>
                          </a:rPr>
                          <m:t>𝑔</m:t>
                        </m:r>
                      </m:e>
                    </m:acc>
                    <m:r>
                      <a:rPr lang="en-US" altLang="zh-CN" sz="2800" b="0" i="1" dirty="0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altLang="zh-CN" sz="28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800" b="0" i="1" dirty="0" smtClean="0">
                            <a:latin typeface="Cambria Math"/>
                          </a:rPr>
                          <m:t>𝑓</m:t>
                        </m:r>
                      </m:num>
                      <m:den>
                        <m:r>
                          <a:rPr lang="en-US" altLang="zh-CN" sz="2800" b="0" i="1" dirty="0" smtClean="0">
                            <a:latin typeface="Cambria Math"/>
                          </a:rPr>
                          <m:t>𝑝</m:t>
                        </m:r>
                      </m:den>
                    </m:f>
                    <m:r>
                      <a:rPr lang="en-US" altLang="zh-CN" sz="2800" b="0" i="1" dirty="0" smtClean="0">
                        <a:latin typeface="Cambria Math"/>
                      </a:rPr>
                      <m:t>𝑙𝑛</m:t>
                    </m:r>
                    <m:d>
                      <m:dPr>
                        <m:ctrlPr>
                          <a:rPr lang="en-US" altLang="zh-CN" sz="2800" i="1" dirty="0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800" i="1" dirty="0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2800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0" i="1" dirty="0" smtClean="0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zh-CN" sz="2800" b="0" i="1" dirty="0" smtClean="0">
                                    <a:latin typeface="Cambria Math"/>
                                  </a:rPr>
                                  <m:t>00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2800" b="0" i="1" dirty="0" smtClean="0">
                                <a:latin typeface="Cambria Math"/>
                              </a:rPr>
                              <m:t>𝑓</m:t>
                            </m:r>
                          </m:den>
                        </m:f>
                      </m:e>
                    </m:d>
                    <m:r>
                      <a:rPr lang="en-US" altLang="zh-CN" sz="2800" b="0" i="1" dirty="0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altLang="zh-CN" sz="28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800" b="0" i="1" dirty="0" smtClean="0">
                            <a:latin typeface="Cambria Math"/>
                          </a:rPr>
                          <m:t>𝑓</m:t>
                        </m:r>
                        <m:sSub>
                          <m:sSubPr>
                            <m:ctrlPr>
                              <a:rPr lang="en-US" altLang="zh-CN" sz="280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b="0" i="1" dirty="0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sz="2800" b="0" i="1" dirty="0" smtClean="0">
                                <a:latin typeface="Cambria Math"/>
                              </a:rPr>
                              <m:t>11</m:t>
                            </m:r>
                          </m:sub>
                        </m:sSub>
                      </m:num>
                      <m:den>
                        <m:r>
                          <a:rPr lang="en-US" altLang="zh-CN" sz="2800" b="0" i="1" dirty="0" smtClean="0">
                            <a:latin typeface="Cambria Math"/>
                          </a:rPr>
                          <m:t>𝑝</m:t>
                        </m:r>
                        <m:sSub>
                          <m:sSubPr>
                            <m:ctrlPr>
                              <a:rPr lang="en-US" altLang="zh-CN" sz="280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b="0" i="1" dirty="0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sz="2800" b="0" i="1" dirty="0" smtClean="0">
                                <a:latin typeface="Cambria Math"/>
                              </a:rPr>
                              <m:t>00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800" dirty="0" smtClean="0"/>
                  <a:t>, where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altLang="zh-CN" sz="2800" dirty="0" smtClean="0"/>
                  <a:t> is the observed frame size,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altLang="zh-CN" sz="2800" dirty="0" smtClean="0"/>
                  <a:t> is the persistence probability,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/>
                          </a:rPr>
                          <m:t>00</m:t>
                        </m:r>
                      </m:sub>
                    </m:sSub>
                  </m:oMath>
                </a14:m>
                <a:r>
                  <a:rPr lang="en-US" altLang="zh-CN" sz="2800" dirty="0" smtClean="0"/>
                  <a:t> is the number of persistent empty slots,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US" altLang="zh-CN" sz="2800" dirty="0" smtClean="0"/>
                  <a:t> is the number of persistent singleton slots.</a:t>
                </a:r>
              </a:p>
              <a:p>
                <a:endParaRPr lang="zh-CN" altLang="en-US" sz="2800" b="1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4525963"/>
              </a:xfrm>
              <a:blipFill rotWithShape="1">
                <a:blip r:embed="rId2"/>
                <a:stretch>
                  <a:fillRect l="-1801" t="-29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altLang="zh-CN" b="1" dirty="0" smtClean="0"/>
              <a:t>Theoretical Analysis</a:t>
            </a:r>
          </a:p>
        </p:txBody>
      </p:sp>
    </p:spTree>
    <p:extLst>
      <p:ext uri="{BB962C8B-B14F-4D97-AF65-F5344CB8AC3E}">
        <p14:creationId xmlns:p14="http://schemas.microsoft.com/office/powerpoint/2010/main" val="46442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sz="2800" b="1" dirty="0" smtClean="0"/>
                  <a:t>Variance of the Estimator: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/>
                      </a:rPr>
                      <m:t>𝑉𝑎𝑟</m:t>
                    </m:r>
                    <m:d>
                      <m:dPr>
                        <m:ctrlPr>
                          <a:rPr lang="en-US" altLang="zh-CN" sz="280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zh-CN" sz="28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CN" sz="2800" b="0" i="1" smtClean="0">
                                <a:latin typeface="Cambria Math"/>
                              </a:rPr>
                              <m:t>𝑔</m:t>
                            </m:r>
                          </m:e>
                        </m:acc>
                      </m:e>
                    </m:d>
                    <m:r>
                      <a:rPr lang="en-US" altLang="zh-CN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CN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CN" sz="2800" b="0" i="1" smtClean="0">
                            <a:latin typeface="Cambria Math"/>
                          </a:rPr>
                          <m:t>𝑓</m:t>
                        </m:r>
                        <m:sSup>
                          <m:sSupPr>
                            <m:ctrlPr>
                              <a:rPr lang="en-US" altLang="zh-CN" sz="28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8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altLang="zh-CN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altLang="zh-CN" sz="28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CN" sz="2800" b="0" i="1" smtClean="0">
                                <a:latin typeface="Cambria Math"/>
                              </a:rPr>
                              <m:t>𝑢𝑝</m:t>
                            </m:r>
                          </m:num>
                          <m:den>
                            <m:r>
                              <a:rPr lang="en-US" altLang="zh-CN" sz="2800" b="0" i="1" smtClean="0">
                                <a:latin typeface="Cambria Math"/>
                              </a:rPr>
                              <m:t>𝑓</m:t>
                            </m:r>
                          </m:den>
                        </m:f>
                      </m:sup>
                    </m:sSup>
                    <m:d>
                      <m:dPr>
                        <m:ctrlPr>
                          <a:rPr lang="en-US" altLang="zh-CN" sz="280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8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8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CN" sz="2800" b="0" i="1" smtClean="0">
                                <a:latin typeface="Cambria Math"/>
                              </a:rPr>
                              <m:t>′2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8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8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28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800" b="0" i="1" smtClean="0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altLang="zh-CN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b="0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CN" sz="28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8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CN" sz="28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800" b="0" i="1" smtClean="0">
                            <a:latin typeface="Cambria Math"/>
                          </a:rPr>
                          <m:t>𝑓𝑝</m:t>
                        </m:r>
                      </m:e>
                    </m:d>
                    <m:r>
                      <a:rPr lang="en-US" altLang="zh-CN" sz="28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altLang="zh-CN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atin typeface="Cambria Math"/>
                          </a:rPr>
                          <m:t>𝑓</m:t>
                        </m:r>
                      </m:num>
                      <m:den>
                        <m:sSup>
                          <m:sSupPr>
                            <m:ctrlPr>
                              <a:rPr lang="en-US" altLang="zh-CN" sz="28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8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sz="2800" b="0" i="1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US" altLang="zh-CN" sz="2800" dirty="0" smtClean="0"/>
                  <a:t>, where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altLang="zh-CN" sz="2800" dirty="0" smtClean="0"/>
                  <a:t> is the observed frame size,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altLang="zh-CN" sz="2800" dirty="0" smtClean="0"/>
                  <a:t> is the persistence probability,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/>
                      </a:rPr>
                      <m:t>𝑢</m:t>
                    </m:r>
                    <m:r>
                      <a:rPr lang="en-US" altLang="zh-CN" sz="2800" b="0" i="1" smtClean="0">
                        <a:latin typeface="Cambria Math"/>
                      </a:rPr>
                      <m:t>=|</m:t>
                    </m:r>
                    <m:r>
                      <a:rPr lang="en-US" altLang="zh-CN" sz="2800" b="0" i="1" smtClean="0">
                        <a:latin typeface="Cambria Math"/>
                      </a:rPr>
                      <m:t>𝐵</m:t>
                    </m:r>
                    <m:r>
                      <a:rPr lang="en-US" altLang="zh-CN" sz="2800" b="0" i="1" smtClean="0">
                        <a:latin typeface="Cambria Math"/>
                      </a:rPr>
                      <m:t>∪</m:t>
                    </m:r>
                    <m:r>
                      <a:rPr lang="en-US" altLang="zh-CN" sz="2800" b="0" i="1" smtClean="0">
                        <a:latin typeface="Cambria Math"/>
                      </a:rPr>
                      <m:t>𝐺</m:t>
                    </m:r>
                    <m:r>
                      <a:rPr lang="en-US" altLang="zh-CN" sz="2800" b="0" i="1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altLang="zh-CN" sz="2800" dirty="0" smtClean="0"/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zh-CN" sz="2800" b="0" i="1" smtClean="0">
                        <a:latin typeface="Cambria Math"/>
                      </a:rPr>
                      <m:t>=|</m:t>
                    </m:r>
                    <m:r>
                      <a:rPr lang="en-US" altLang="zh-CN" sz="2800" b="0" i="1" smtClean="0">
                        <a:latin typeface="Cambria Math"/>
                      </a:rPr>
                      <m:t>𝐵</m:t>
                    </m:r>
                    <m:r>
                      <a:rPr lang="en-US" altLang="zh-CN" sz="2800" b="0" i="1" smtClean="0">
                        <a:latin typeface="Cambria Math"/>
                      </a:rPr>
                      <m:t>−</m:t>
                    </m:r>
                    <m:r>
                      <a:rPr lang="en-US" altLang="zh-CN" sz="2800" b="0" i="1" smtClean="0">
                        <a:latin typeface="Cambria Math"/>
                      </a:rPr>
                      <m:t>𝐺</m:t>
                    </m:r>
                    <m:r>
                      <a:rPr lang="en-US" altLang="zh-CN" sz="2800" b="0" i="1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altLang="zh-CN" sz="2800" dirty="0" smtClean="0"/>
                  <a:t>. 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29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altLang="zh-CN" b="1" dirty="0" smtClean="0"/>
              <a:t>Theoretical Analysis</a:t>
            </a:r>
          </a:p>
        </p:txBody>
      </p:sp>
    </p:spTree>
    <p:extLst>
      <p:ext uri="{BB962C8B-B14F-4D97-AF65-F5344CB8AC3E}">
        <p14:creationId xmlns:p14="http://schemas.microsoft.com/office/powerpoint/2010/main" val="107363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sz="2800" b="1" dirty="0" smtClean="0"/>
                  <a:t>Refined Estimation with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/>
                      </a:rPr>
                      <m:t>𝒌</m:t>
                    </m:r>
                  </m:oMath>
                </a14:m>
                <a:r>
                  <a:rPr lang="en-US" altLang="zh-CN" sz="2800" b="1" dirty="0" smtClean="0"/>
                  <a:t> Frames:</a:t>
                </a:r>
              </a:p>
              <a:p>
                <a:r>
                  <a:rPr lang="en-US" altLang="zh-CN" sz="2800" dirty="0" smtClean="0"/>
                  <a:t>We repeat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CN" sz="2800" dirty="0" smtClean="0"/>
                  <a:t> independent frames with different seeds, and </a:t>
                </a:r>
                <a:r>
                  <a:rPr lang="en-US" altLang="zh-CN" sz="2800" dirty="0" smtClean="0">
                    <a:solidFill>
                      <a:srgbClr val="FF0000"/>
                    </a:solidFill>
                  </a:rPr>
                  <a:t>use the average estimation result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e>
                    </m:acc>
                    <m:r>
                      <a:rPr lang="en-US" altLang="zh-CN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CN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CN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altLang="zh-CN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altLang="zh-CN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altLang="zh-CN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∈[1,</m:t>
                        </m:r>
                        <m:r>
                          <a:rPr lang="en-US" altLang="zh-CN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altLang="zh-CN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]</m:t>
                        </m:r>
                      </m:sub>
                      <m:sup/>
                      <m:e>
                        <m:acc>
                          <m:accPr>
                            <m:chr m:val="̂"/>
                            <m:ctrlPr>
                              <a:rPr lang="en-US" altLang="zh-CN" sz="28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CN" sz="2800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sz="2800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acc>
                      </m:e>
                    </m:nary>
                  </m:oMath>
                </a14:m>
                <a:r>
                  <a:rPr lang="zh-CN" alt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800" dirty="0" smtClean="0"/>
                  <a:t>to refine the estimation of REB, where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800" b="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acc>
                  </m:oMath>
                </a14:m>
                <a:r>
                  <a:rPr lang="zh-CN" altLang="en-US" sz="2800" dirty="0" smtClean="0"/>
                  <a:t> </a:t>
                </a:r>
                <a:r>
                  <a:rPr lang="en-US" altLang="zh-CN" sz="2800" dirty="0" smtClean="0"/>
                  <a:t>is the estimate derived from the 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altLang="zh-CN" sz="2800" dirty="0" smtClean="0"/>
                  <a:t>-</a:t>
                </a:r>
                <a:r>
                  <a:rPr lang="en-US" altLang="zh-CN" sz="2800" dirty="0" err="1" smtClean="0"/>
                  <a:t>th</a:t>
                </a:r>
                <a:r>
                  <a:rPr lang="en-US" altLang="zh-CN" sz="2800" dirty="0" smtClean="0"/>
                  <a:t> frame. 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29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altLang="zh-CN" b="1" dirty="0" smtClean="0"/>
              <a:t>Theoretical Analysis</a:t>
            </a:r>
          </a:p>
        </p:txBody>
      </p:sp>
    </p:spTree>
    <p:extLst>
      <p:ext uri="{BB962C8B-B14F-4D97-AF65-F5344CB8AC3E}">
        <p14:creationId xmlns:p14="http://schemas.microsoft.com/office/powerpoint/2010/main" val="117480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4525963"/>
              </a:xfrm>
            </p:spPr>
            <p:txBody>
              <a:bodyPr/>
              <a:lstStyle/>
              <a:p>
                <a:r>
                  <a:rPr lang="en-US" altLang="zh-CN" sz="2800" b="1" dirty="0" smtClean="0"/>
                  <a:t>Termination Condition: </a:t>
                </a:r>
              </a:p>
              <a:p>
                <a:r>
                  <a:rPr lang="en-US" altLang="zh-CN" sz="2800" dirty="0" smtClean="0"/>
                  <a:t>If the frame number k satisfies: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/>
                      </a:rPr>
                      <m:t>𝑘</m:t>
                    </m:r>
                    <m:r>
                      <a:rPr lang="en-US" altLang="zh-CN" sz="2800" b="0" i="1" smtClean="0">
                        <a:latin typeface="Cambria Math"/>
                        <a:ea typeface="Cambria Math"/>
                      </a:rPr>
                      <m:t>≥</m:t>
                    </m:r>
                    <m:f>
                      <m:fPr>
                        <m:ctrlPr>
                          <a:rPr lang="en-US" altLang="zh-CN" sz="28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8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/>
                                <a:ea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sub>
                        </m:sSub>
                      </m:num>
                      <m:den>
                        <m:r>
                          <a:rPr lang="en-US" altLang="zh-CN" sz="2800" b="0" i="1" smtClean="0">
                            <a:latin typeface="Cambria Math"/>
                            <a:ea typeface="Cambria Math"/>
                          </a:rPr>
                          <m:t>𝑔</m:t>
                        </m:r>
                        <m:r>
                          <a:rPr lang="en-US" altLang="zh-CN" sz="2800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altLang="zh-CN" sz="2800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altLang="zh-CN" sz="2800" i="1">
                                <a:latin typeface="Cambria Math"/>
                                <a:ea typeface="Cambria Math"/>
                              </a:rPr>
                            </m:ctrlPr>
                          </m:naryPr>
                          <m:sub>
                            <m:r>
                              <a:rPr lang="en-US" altLang="zh-CN" sz="2800" i="1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  <m:r>
                              <a:rPr lang="en-US" altLang="zh-CN" sz="2800" i="1">
                                <a:latin typeface="Cambria Math"/>
                                <a:ea typeface="Cambria Math"/>
                              </a:rPr>
                              <m:t>∈[1,</m:t>
                            </m:r>
                            <m:r>
                              <a:rPr lang="en-US" altLang="zh-CN" sz="2800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altLang="zh-CN" sz="2800" i="1">
                                <a:latin typeface="Cambria Math"/>
                                <a:ea typeface="Cambria Math"/>
                              </a:rPr>
                              <m:t>]</m:t>
                            </m:r>
                          </m:sub>
                          <m:sup/>
                          <m:e>
                            <m:r>
                              <a:rPr lang="en-US" altLang="zh-CN" sz="2800" b="0" i="1" smtClean="0">
                                <a:latin typeface="Cambria Math"/>
                                <a:ea typeface="Cambria Math"/>
                              </a:rPr>
                              <m:t>[</m:t>
                            </m:r>
                            <m:f>
                              <m:fPr>
                                <m:ctrlPr>
                                  <a:rPr lang="en-US" altLang="zh-CN" sz="28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sz="28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b="0" i="1" smtClean="0">
                                        <a:latin typeface="Cambria Math"/>
                                        <a:ea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zh-CN" sz="2800" b="0" i="1" smtClean="0"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altLang="zh-CN" sz="28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800" b="0" i="1" smtClean="0">
                                        <a:latin typeface="Cambria Math"/>
                                        <a:ea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2800" b="0" i="1" smtClean="0"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US" altLang="zh-CN" sz="28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  <m:sSubSup>
                              <m:sSubSupPr>
                                <m:ctrlPr>
                                  <a:rPr lang="en-US" altLang="zh-CN" sz="28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800" b="0" i="1" smtClean="0"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e>
                              <m:sub/>
                              <m:sup>
                                <m:f>
                                  <m:fPr>
                                    <m:ctrlPr>
                                      <a:rPr lang="en-US" altLang="zh-CN" sz="28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800" b="0" i="1" smtClean="0">
                                        <a:latin typeface="Cambria Math"/>
                                        <a:ea typeface="Cambria Math"/>
                                      </a:rPr>
                                      <m:t>𝑢</m:t>
                                    </m:r>
                                    <m:sSub>
                                      <m:sSubPr>
                                        <m:ctrlPr>
                                          <a:rPr lang="en-US" altLang="zh-CN" sz="28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8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altLang="zh-CN" sz="28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zh-CN" sz="28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8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altLang="zh-CN" sz="28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den>
                                </m:f>
                              </m:sup>
                            </m:sSubSup>
                            <m:d>
                              <m:dPr>
                                <m:ctrlPr>
                                  <a:rPr lang="en-US" altLang="zh-CN" sz="28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CN" sz="28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800" b="0" i="1" smtClean="0">
                                        <a:latin typeface="Cambria Math"/>
                                        <a:ea typeface="Cambria Math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altLang="zh-CN" sz="2800" b="0" i="1" smtClean="0">
                                        <a:latin typeface="Cambria Math"/>
                                        <a:ea typeface="Cambria Math"/>
                                      </a:rPr>
                                      <m:t>′2</m:t>
                                    </m:r>
                                  </m:sup>
                                </m:sSup>
                                <m:sSubSup>
                                  <m:sSubSupPr>
                                    <m:ctrlPr>
                                      <a:rPr lang="en-US" altLang="zh-CN" sz="28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800" b="0" i="1" smtClean="0">
                                        <a:latin typeface="Cambria Math"/>
                                        <a:ea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2800" b="0" i="1" smtClean="0"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US" altLang="zh-CN" sz="28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altLang="zh-CN" sz="2800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altLang="zh-CN" sz="28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800" b="0" i="1" smtClean="0">
                                        <a:latin typeface="Cambria Math"/>
                                        <a:ea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zh-CN" sz="2800" b="0" i="1" smtClean="0"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US" altLang="zh-CN" sz="28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altLang="zh-CN" sz="280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altLang="zh-CN" sz="28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800" b="0" i="1" smtClean="0">
                                        <a:latin typeface="Cambria Math"/>
                                        <a:ea typeface="Cambria Math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altLang="zh-CN" sz="2800" b="0" i="1" smtClean="0"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altLang="zh-CN" sz="28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b="0" i="1" smtClean="0">
                                        <a:latin typeface="Cambria Math"/>
                                        <a:ea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zh-CN" sz="2800" b="0" i="1" smtClean="0"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28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b="0" i="1" smtClean="0">
                                        <a:latin typeface="Cambria Math"/>
                                        <a:ea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2800" b="0" i="1" smtClean="0"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sz="28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zh-CN" sz="28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CN" sz="28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b="0" i="1" smtClean="0">
                                        <a:latin typeface="Cambria Math"/>
                                        <a:ea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zh-CN" sz="2800" b="0" i="1" smtClean="0"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num>
                              <m:den>
                                <m:sSubSup>
                                  <m:sSubSupPr>
                                    <m:ctrlPr>
                                      <a:rPr lang="en-US" altLang="zh-CN" sz="28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800" b="0" i="1" smtClean="0">
                                        <a:latin typeface="Cambria Math"/>
                                        <a:ea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2800" b="0" i="1" smtClean="0"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US" altLang="zh-CN" sz="28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  <m:r>
                              <a:rPr lang="en-US" altLang="zh-CN" sz="2800" b="0" i="1" smtClean="0">
                                <a:latin typeface="Cambria Math"/>
                                <a:ea typeface="Cambria Math"/>
                              </a:rPr>
                              <m:t>]</m:t>
                            </m:r>
                          </m:e>
                        </m:nary>
                      </m:e>
                    </m:rad>
                  </m:oMath>
                </a14:m>
                <a:r>
                  <a:rPr lang="en-US" altLang="zh-CN" sz="2800" dirty="0" smtClean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CN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2800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800" i="1" dirty="0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CN" sz="2800" b="0" i="1" dirty="0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800" dirty="0" smtClean="0"/>
                  <a:t> are the frame size and persistence probability used in the 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altLang="zh-CN" sz="2800" dirty="0" smtClean="0"/>
                  <a:t>-</a:t>
                </a:r>
                <a:r>
                  <a:rPr lang="en-US" altLang="zh-CN" sz="2800" dirty="0" err="1" smtClean="0"/>
                  <a:t>th</a:t>
                </a:r>
                <a:r>
                  <a:rPr lang="en-US" altLang="zh-CN" sz="2800" dirty="0" smtClean="0"/>
                  <a:t> frame. 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4525963"/>
              </a:xfrm>
              <a:blipFill rotWithShape="1">
                <a:blip r:embed="rId2"/>
                <a:stretch>
                  <a:fillRect l="-1754" t="-2965" r="-16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altLang="zh-CN" b="1" dirty="0" smtClean="0"/>
              <a:t>Theoretical Analysis</a:t>
            </a:r>
          </a:p>
        </p:txBody>
      </p:sp>
    </p:spTree>
    <p:extLst>
      <p:ext uri="{BB962C8B-B14F-4D97-AF65-F5344CB8AC3E}">
        <p14:creationId xmlns:p14="http://schemas.microsoft.com/office/powerpoint/2010/main" val="318131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4525963"/>
              </a:xfrm>
            </p:spPr>
            <p:txBody>
              <a:bodyPr/>
              <a:lstStyle/>
              <a:p>
                <a:r>
                  <a:rPr lang="en-US" altLang="zh-CN" sz="2800" b="1" dirty="0"/>
                  <a:t>Avoiding Premature </a:t>
                </a:r>
                <a:r>
                  <a:rPr lang="en-US" altLang="zh-CN" sz="2800" b="1" dirty="0" smtClean="0"/>
                  <a:t>Termination: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/>
                      </a:rPr>
                      <m:t>𝑘</m:t>
                    </m:r>
                    <m:r>
                      <a:rPr lang="en-US" altLang="zh-CN" sz="2800" b="0" i="1" smtClean="0">
                        <a:latin typeface="Cambria Math"/>
                        <a:ea typeface="Cambria Math"/>
                      </a:rPr>
                      <m:t>≥</m:t>
                    </m:r>
                    <m:f>
                      <m:fPr>
                        <m:ctrlPr>
                          <a:rPr lang="en-US" altLang="zh-CN" sz="28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8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/>
                                <a:ea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sub>
                        </m:sSub>
                      </m:num>
                      <m:den>
                        <m:r>
                          <a:rPr lang="en-US" altLang="zh-CN" sz="2800" b="0" i="1" smtClean="0">
                            <a:latin typeface="Cambria Math"/>
                            <a:ea typeface="Cambria Math"/>
                          </a:rPr>
                          <m:t>𝑔</m:t>
                        </m:r>
                        <m:r>
                          <a:rPr lang="en-US" altLang="zh-CN" sz="2800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altLang="zh-CN" sz="2800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altLang="zh-CN" sz="2800" i="1">
                                <a:latin typeface="Cambria Math"/>
                                <a:ea typeface="Cambria Math"/>
                              </a:rPr>
                            </m:ctrlPr>
                          </m:naryPr>
                          <m:sub>
                            <m:r>
                              <a:rPr lang="en-US" altLang="zh-CN" sz="2800" i="1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  <m:r>
                              <a:rPr lang="en-US" altLang="zh-CN" sz="2800" i="1">
                                <a:latin typeface="Cambria Math"/>
                                <a:ea typeface="Cambria Math"/>
                              </a:rPr>
                              <m:t>∈[1,</m:t>
                            </m:r>
                            <m:r>
                              <a:rPr lang="en-US" altLang="zh-CN" sz="2800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altLang="zh-CN" sz="2800" i="1">
                                <a:latin typeface="Cambria Math"/>
                                <a:ea typeface="Cambria Math"/>
                              </a:rPr>
                              <m:t>]</m:t>
                            </m:r>
                          </m:sub>
                          <m:sup/>
                          <m:e>
                            <m:r>
                              <a:rPr lang="en-US" altLang="zh-CN" sz="2800" b="0" i="1" smtClean="0">
                                <a:latin typeface="Cambria Math"/>
                                <a:ea typeface="Cambria Math"/>
                              </a:rPr>
                              <m:t>[</m:t>
                            </m:r>
                            <m:f>
                              <m:fPr>
                                <m:ctrlPr>
                                  <a:rPr lang="en-US" altLang="zh-CN" sz="28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sz="28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b="0" i="1" smtClean="0">
                                        <a:latin typeface="Cambria Math"/>
                                        <a:ea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zh-CN" sz="2800" b="0" i="1" smtClean="0"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altLang="zh-CN" sz="28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800" b="0" i="1" smtClean="0">
                                        <a:latin typeface="Cambria Math"/>
                                        <a:ea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2800" b="0" i="1" smtClean="0"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US" altLang="zh-CN" sz="28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  <m:sSubSup>
                              <m:sSubSupPr>
                                <m:ctrlPr>
                                  <a:rPr lang="en-US" altLang="zh-CN" sz="28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800" b="0" i="1" smtClean="0"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e>
                              <m:sub/>
                              <m:sup>
                                <m:f>
                                  <m:fPr>
                                    <m:ctrlPr>
                                      <a:rPr lang="en-US" altLang="zh-CN" sz="28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800" b="0" i="1" smtClean="0">
                                        <a:latin typeface="Cambria Math"/>
                                        <a:ea typeface="Cambria Math"/>
                                      </a:rPr>
                                      <m:t>𝑢</m:t>
                                    </m:r>
                                    <m:sSub>
                                      <m:sSubPr>
                                        <m:ctrlPr>
                                          <a:rPr lang="en-US" altLang="zh-CN" sz="28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8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altLang="zh-CN" sz="28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zh-CN" sz="28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8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altLang="zh-CN" sz="28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den>
                                </m:f>
                              </m:sup>
                            </m:sSubSup>
                            <m:d>
                              <m:dPr>
                                <m:ctrlPr>
                                  <a:rPr lang="en-US" altLang="zh-CN" sz="28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CN" sz="28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800" b="0" i="1" smtClean="0">
                                        <a:latin typeface="Cambria Math"/>
                                        <a:ea typeface="Cambria Math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altLang="zh-CN" sz="2800" b="0" i="1" smtClean="0">
                                        <a:latin typeface="Cambria Math"/>
                                        <a:ea typeface="Cambria Math"/>
                                      </a:rPr>
                                      <m:t>′2</m:t>
                                    </m:r>
                                  </m:sup>
                                </m:sSup>
                                <m:sSubSup>
                                  <m:sSubSupPr>
                                    <m:ctrlPr>
                                      <a:rPr lang="en-US" altLang="zh-CN" sz="28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800" b="0" i="1" smtClean="0">
                                        <a:latin typeface="Cambria Math"/>
                                        <a:ea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2800" b="0" i="1" smtClean="0"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US" altLang="zh-CN" sz="28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altLang="zh-CN" sz="2800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altLang="zh-CN" sz="28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800" b="0" i="1" smtClean="0">
                                        <a:latin typeface="Cambria Math"/>
                                        <a:ea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zh-CN" sz="2800" b="0" i="1" smtClean="0"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US" altLang="zh-CN" sz="28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altLang="zh-CN" sz="280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altLang="zh-CN" sz="28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800" b="0" i="1" smtClean="0">
                                        <a:latin typeface="Cambria Math"/>
                                        <a:ea typeface="Cambria Math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altLang="zh-CN" sz="2800" b="0" i="1" smtClean="0"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altLang="zh-CN" sz="28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b="0" i="1" smtClean="0">
                                        <a:latin typeface="Cambria Math"/>
                                        <a:ea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zh-CN" sz="2800" b="0" i="1" smtClean="0"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28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b="0" i="1" smtClean="0">
                                        <a:latin typeface="Cambria Math"/>
                                        <a:ea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2800" b="0" i="1" smtClean="0"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sz="28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zh-CN" sz="28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CN" sz="28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b="0" i="1" smtClean="0">
                                        <a:latin typeface="Cambria Math"/>
                                        <a:ea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zh-CN" sz="2800" b="0" i="1" smtClean="0"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num>
                              <m:den>
                                <m:sSubSup>
                                  <m:sSubSupPr>
                                    <m:ctrlPr>
                                      <a:rPr lang="en-US" altLang="zh-CN" sz="28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800" b="0" i="1" smtClean="0">
                                        <a:latin typeface="Cambria Math"/>
                                        <a:ea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2800" b="0" i="1" smtClean="0"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US" altLang="zh-CN" sz="28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  <m:r>
                              <a:rPr lang="en-US" altLang="zh-CN" sz="2800" b="0" i="1" smtClean="0">
                                <a:latin typeface="Cambria Math"/>
                                <a:ea typeface="Cambria Math"/>
                              </a:rPr>
                              <m:t>]</m:t>
                            </m:r>
                          </m:e>
                        </m:nary>
                      </m:e>
                    </m:rad>
                  </m:oMath>
                </a14:m>
                <a:r>
                  <a:rPr lang="en-US" altLang="zh-CN" sz="2800" dirty="0" smtClean="0"/>
                  <a:t>, 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4525963"/>
              </a:xfrm>
              <a:blipFill rotWithShape="1">
                <a:blip r:embed="rId2"/>
                <a:stretch>
                  <a:fillRect l="-1754" t="-29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altLang="zh-CN" b="1" dirty="0" smtClean="0"/>
              <a:t>Theoretical Analysis</a:t>
            </a:r>
          </a:p>
        </p:txBody>
      </p:sp>
      <p:sp>
        <p:nvSpPr>
          <p:cNvPr id="2" name="矩形 1"/>
          <p:cNvSpPr/>
          <p:nvPr/>
        </p:nvSpPr>
        <p:spPr>
          <a:xfrm>
            <a:off x="1066800" y="2133600"/>
            <a:ext cx="7772400" cy="1524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圆角矩形标注 4"/>
              <p:cNvSpPr/>
              <p:nvPr/>
            </p:nvSpPr>
            <p:spPr>
              <a:xfrm>
                <a:off x="457200" y="4267200"/>
                <a:ext cx="8534400" cy="2362200"/>
              </a:xfrm>
              <a:prstGeom prst="wedgeRoundRectCallout">
                <a:avLst>
                  <a:gd name="adj1" fmla="val -2849"/>
                  <a:gd name="adj2" fmla="val -74481"/>
                  <a:gd name="adj3" fmla="val 16667"/>
                </a:avLst>
              </a:prstGeom>
              <a:solidFill>
                <a:srgbClr val="65DC4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2800" dirty="0" smtClean="0">
                    <a:solidFill>
                      <a:schemeClr val="tx1"/>
                    </a:solidFill>
                  </a:rPr>
                  <a:t>If we directly use the estimated values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altLang="zh-CN" sz="2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altLang="zh-CN" sz="28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sz="28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𝑢</m:t>
                        </m:r>
                      </m:e>
                    </m:acc>
                    <m:r>
                      <a:rPr lang="en-US" altLang="zh-CN" sz="2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altLang="zh-CN" sz="28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sz="28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𝑔</m:t>
                        </m:r>
                      </m:e>
                    </m:acc>
                  </m:oMath>
                </a14:m>
                <a:r>
                  <a:rPr lang="en-US" altLang="zh-CN" sz="2800" dirty="0" smtClean="0">
                    <a:solidFill>
                      <a:schemeClr val="tx1"/>
                    </a:solidFill>
                  </a:rPr>
                  <a:t> to calculate the </a:t>
                </a:r>
                <a:r>
                  <a:rPr lang="en-US" altLang="zh-CN" sz="2800" dirty="0">
                    <a:solidFill>
                      <a:schemeClr val="tx1"/>
                    </a:solidFill>
                  </a:rPr>
                  <a:t>R.H.S</a:t>
                </a:r>
                <a:r>
                  <a:rPr lang="en-US" altLang="zh-CN" sz="2800" dirty="0" smtClean="0">
                    <a:solidFill>
                      <a:schemeClr val="tx1"/>
                    </a:solidFill>
                  </a:rPr>
                  <a:t>. of this inequality, </a:t>
                </a:r>
                <a:r>
                  <a:rPr lang="zh-CN" altLang="en-US" sz="2800" dirty="0" smtClean="0">
                    <a:solidFill>
                      <a:schemeClr val="tx1"/>
                    </a:solidFill>
                  </a:rPr>
                  <a:t>𝑘 </a:t>
                </a:r>
                <a:r>
                  <a:rPr lang="en-US" altLang="zh-CN" sz="2800" dirty="0">
                    <a:solidFill>
                      <a:schemeClr val="tx1"/>
                    </a:solidFill>
                  </a:rPr>
                  <a:t>may have a chance to be </a:t>
                </a:r>
                <a:r>
                  <a:rPr lang="en-US" altLang="zh-CN" sz="2800" dirty="0" smtClean="0">
                    <a:solidFill>
                      <a:schemeClr val="tx1"/>
                    </a:solidFill>
                  </a:rPr>
                  <a:t>larger than </a:t>
                </a:r>
                <a:r>
                  <a:rPr lang="en-US" altLang="zh-CN" sz="2800" dirty="0">
                    <a:solidFill>
                      <a:schemeClr val="tx1"/>
                    </a:solidFill>
                  </a:rPr>
                  <a:t>it, which is not true and REB will have </a:t>
                </a:r>
                <a:r>
                  <a:rPr lang="en-US" altLang="zh-CN" sz="2800" dirty="0">
                    <a:solidFill>
                      <a:srgbClr val="FF0000"/>
                    </a:solidFill>
                  </a:rPr>
                  <a:t>a </a:t>
                </a:r>
                <a:r>
                  <a:rPr lang="en-US" altLang="zh-CN" sz="2800" dirty="0" smtClean="0">
                    <a:solidFill>
                      <a:srgbClr val="FF0000"/>
                    </a:solidFill>
                  </a:rPr>
                  <a:t>premature termination.</a:t>
                </a:r>
                <a:endParaRPr lang="zh-CN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圆角矩形标注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267200"/>
                <a:ext cx="8534400" cy="2362200"/>
              </a:xfrm>
              <a:prstGeom prst="wedgeRoundRectCallout">
                <a:avLst>
                  <a:gd name="adj1" fmla="val -2849"/>
                  <a:gd name="adj2" fmla="val -74481"/>
                  <a:gd name="adj3" fmla="val 16667"/>
                </a:avLst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369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45259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𝛿</m:t>
                    </m:r>
                  </m:oMath>
                </a14:m>
                <a:r>
                  <a:rPr lang="en-US" altLang="zh-CN" sz="2800" dirty="0" smtClean="0">
                    <a:solidFill>
                      <a:srgbClr val="FF0000"/>
                    </a:solidFill>
                  </a:rPr>
                  <a:t>-sigma method </a:t>
                </a:r>
                <a:r>
                  <a:rPr lang="en-US" altLang="zh-CN" sz="2800" dirty="0" smtClean="0"/>
                  <a:t>to avoid premature termination.</a:t>
                </a:r>
              </a:p>
              <a:p>
                <a:r>
                  <a:rPr lang="en-US" altLang="zh-CN" sz="2800" dirty="0"/>
                  <a:t>When calculating the R.H.S</a:t>
                </a:r>
                <a:r>
                  <a:rPr lang="en-US" altLang="zh-CN" sz="2800" dirty="0" smtClean="0"/>
                  <a:t>. of the termination inequality, we use the </a:t>
                </a:r>
                <a:r>
                  <a:rPr lang="en-US" altLang="zh-CN" sz="2800" dirty="0" smtClean="0">
                    <a:solidFill>
                      <a:srgbClr val="FF0000"/>
                    </a:solidFill>
                  </a:rPr>
                  <a:t>upper/lower bounds </a:t>
                </a:r>
                <a:r>
                  <a:rPr lang="en-US" altLang="zh-CN" sz="2800" dirty="0" smtClean="0"/>
                  <a:t>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zh-CN" sz="2800" b="0" i="1" smtClean="0">
                        <a:latin typeface="Cambria Math"/>
                      </a:rPr>
                      <m:t>, </m:t>
                    </m:r>
                    <m:r>
                      <a:rPr lang="en-US" altLang="zh-CN" sz="2800" b="0" i="1" smtClean="0">
                        <a:latin typeface="Cambria Math"/>
                      </a:rPr>
                      <m:t>𝑢</m:t>
                    </m:r>
                    <m:r>
                      <a:rPr lang="en-US" altLang="zh-CN" sz="2800" b="0" i="1" smtClean="0">
                        <a:latin typeface="Cambria Math"/>
                      </a:rPr>
                      <m:t>, </m:t>
                    </m:r>
                    <m:r>
                      <a:rPr lang="en-US" altLang="zh-CN" sz="2800" b="0" i="1" smtClean="0">
                        <a:latin typeface="Cambria Math"/>
                      </a:rPr>
                      <m:t>𝑔</m:t>
                    </m:r>
                  </m:oMath>
                </a14:m>
                <a:r>
                  <a:rPr lang="en-US" altLang="zh-CN" sz="2800" dirty="0" smtClean="0"/>
                  <a:t>.</a:t>
                </a:r>
              </a:p>
              <a:p>
                <a:r>
                  <a:rPr lang="en-US" altLang="zh-CN" sz="2800" dirty="0" smtClean="0">
                    <a:solidFill>
                      <a:schemeClr val="tx1"/>
                    </a:solidFill>
                  </a:rPr>
                  <a:t>Upper bounds: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↑=</m:t>
                    </m:r>
                    <m:acc>
                      <m:accPr>
                        <m:chr m:val="̂"/>
                        <m:ctrlP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acc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𝛿</m:t>
                    </m:r>
                    <m:rad>
                      <m:radPr>
                        <m:degHide m:val="on"/>
                        <m:ctrlP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𝑉𝑎𝑟</m:t>
                        </m:r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acc>
                          <m:accPr>
                            <m:chr m:val="̂"/>
                            <m:ctrlP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altLang="zh-CN" sz="2800" dirty="0" smtClean="0">
                    <a:solidFill>
                      <a:schemeClr val="tx1"/>
                    </a:solidFill>
                  </a:rPr>
                  <a:t>;</a:t>
                </a:r>
              </a:p>
              <a:p>
                <a:r>
                  <a:rPr lang="en-US" altLang="zh-CN" sz="2800" dirty="0" smtClean="0">
                    <a:solidFill>
                      <a:schemeClr val="tx1"/>
                    </a:solidFill>
                  </a:rPr>
                  <a:t>Lower bounds: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altLang="zh-CN" sz="28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↓</m:t>
                    </m:r>
                    <m:r>
                      <a:rPr lang="en-US" altLang="zh-CN" sz="28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acc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altLang="zh-CN" sz="28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𝛿</m:t>
                    </m:r>
                    <m:rad>
                      <m:radPr>
                        <m:degHide m:val="on"/>
                        <m:ctrl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𝑉𝑎𝑟</m:t>
                        </m:r>
                        <m: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acc>
                          <m:accPr>
                            <m:chr m:val="̂"/>
                            <m:ctrlPr>
                              <a:rPr lang="en-US" altLang="zh-CN" sz="28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altLang="zh-CN" sz="28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altLang="zh-CN" sz="2800" dirty="0" smtClean="0">
                    <a:solidFill>
                      <a:schemeClr val="tx1"/>
                    </a:solidFill>
                  </a:rPr>
                  <a:t>, </a:t>
                </a:r>
              </a:p>
              <a:p>
                <a:r>
                  <a:rPr lang="en-US" altLang="zh-CN" sz="2800" dirty="0" smtClean="0"/>
                  <a:t>Here,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zh-CN" altLang="en-US" sz="2800" dirty="0" smtClean="0"/>
                  <a:t> </a:t>
                </a:r>
                <a:r>
                  <a:rPr lang="en-US" altLang="zh-CN" sz="2800" dirty="0" smtClean="0"/>
                  <a:t>could be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zh-CN" sz="2800" b="0" i="1" smtClean="0">
                        <a:latin typeface="Cambria Math"/>
                      </a:rPr>
                      <m:t>,</m:t>
                    </m:r>
                    <m:r>
                      <a:rPr lang="en-US" altLang="zh-CN" sz="2800" b="0" i="1" smtClean="0">
                        <a:latin typeface="Cambria Math"/>
                      </a:rPr>
                      <m:t>𝑢</m:t>
                    </m:r>
                    <m:r>
                      <a:rPr lang="en-US" altLang="zh-CN" sz="28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zh-CN" altLang="en-US" sz="2800" dirty="0" smtClean="0"/>
                  <a:t> </a:t>
                </a:r>
                <a:r>
                  <a:rPr lang="en-US" altLang="zh-CN" sz="2800" dirty="0" smtClean="0"/>
                  <a:t>or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/>
                      </a:rPr>
                      <m:t>𝑔</m:t>
                    </m:r>
                  </m:oMath>
                </a14:m>
                <a:r>
                  <a:rPr lang="en-US" altLang="zh-CN" sz="2800" dirty="0" smtClean="0"/>
                  <a:t>.</a:t>
                </a:r>
              </a:p>
              <a:p>
                <a:r>
                  <a:rPr lang="en-US" altLang="zh-CN" sz="2800" dirty="0"/>
                  <a:t>T</a:t>
                </a:r>
                <a:r>
                  <a:rPr lang="en-US" altLang="zh-CN" sz="2800" dirty="0" smtClean="0"/>
                  <a:t>hree-sigma </a:t>
                </a:r>
                <a:r>
                  <a:rPr lang="en-US" altLang="zh-CN" sz="2800" dirty="0"/>
                  <a:t>rule </a:t>
                </a:r>
                <a:r>
                  <a:rPr lang="en-US" altLang="zh-CN" sz="2800" dirty="0" smtClean="0"/>
                  <a:t>indicates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/>
                      </a:rPr>
                      <m:t>𝛿</m:t>
                    </m:r>
                    <m:r>
                      <a:rPr lang="en-US" altLang="zh-CN" sz="2800" b="0" i="1" smtClean="0">
                        <a:latin typeface="Cambria Math"/>
                      </a:rPr>
                      <m:t>=3</m:t>
                    </m:r>
                  </m:oMath>
                </a14:m>
                <a:r>
                  <a:rPr lang="en-US" altLang="zh-CN" sz="2800" dirty="0" smtClean="0"/>
                  <a:t> </a:t>
                </a:r>
                <a:r>
                  <a:rPr lang="en-US" altLang="zh-CN" sz="2800" dirty="0"/>
                  <a:t>is large </a:t>
                </a:r>
                <a:r>
                  <a:rPr lang="en-US" altLang="zh-CN" sz="2800" dirty="0" smtClean="0"/>
                  <a:t>enough.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4525963"/>
              </a:xfrm>
              <a:blipFill rotWithShape="1">
                <a:blip r:embed="rId2"/>
                <a:stretch>
                  <a:fillRect l="-1754" t="-1348" r="-2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altLang="zh-CN" b="1" dirty="0" smtClean="0"/>
              <a:t>Theoretical Analysis</a:t>
            </a:r>
          </a:p>
        </p:txBody>
      </p:sp>
    </p:spTree>
    <p:extLst>
      <p:ext uri="{BB962C8B-B14F-4D97-AF65-F5344CB8AC3E}">
        <p14:creationId xmlns:p14="http://schemas.microsoft.com/office/powerpoint/2010/main" val="285138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4525963"/>
              </a:xfrm>
            </p:spPr>
            <p:txBody>
              <a:bodyPr/>
              <a:lstStyle/>
              <a:p>
                <a:r>
                  <a:rPr lang="en-US" altLang="zh-CN" sz="2800" b="1" dirty="0" smtClean="0"/>
                  <a:t>Optimization: </a:t>
                </a:r>
                <a:r>
                  <a:rPr lang="en-US" altLang="zh-CN" sz="2800" dirty="0" smtClean="0"/>
                  <a:t>frame size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zh-CN" altLang="en-US" sz="2800" dirty="0" smtClean="0"/>
                  <a:t> </a:t>
                </a:r>
                <a:r>
                  <a:rPr lang="en-US" altLang="zh-CN" sz="2800" dirty="0" smtClean="0"/>
                  <a:t>and persistence probability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altLang="zh-CN" sz="2800" dirty="0" smtClean="0"/>
                  <a:t>.</a:t>
                </a:r>
              </a:p>
              <a:p>
                <a:r>
                  <a:rPr lang="en-US" altLang="zh-CN" sz="2800" dirty="0" smtClean="0">
                    <a:solidFill>
                      <a:srgbClr val="FF0000"/>
                    </a:solidFill>
                  </a:rPr>
                  <a:t>For the first frame</a:t>
                </a:r>
                <a:r>
                  <a:rPr lang="en-US" altLang="zh-CN" sz="2800" dirty="0" smtClean="0"/>
                  <a:t>, we simply set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/>
                      </a:rPr>
                      <m:t>𝑓</m:t>
                    </m:r>
                    <m:r>
                      <a:rPr lang="en-US" altLang="zh-CN" sz="2800" b="0" i="1" smtClean="0">
                        <a:latin typeface="Cambria Math"/>
                      </a:rPr>
                      <m:t>=512</m:t>
                    </m:r>
                  </m:oMath>
                </a14:m>
                <a:r>
                  <a:rPr lang="zh-CN" altLang="en-US" sz="2800" dirty="0" smtClean="0"/>
                  <a:t> </a:t>
                </a:r>
                <a:r>
                  <a:rPr lang="en-US" altLang="zh-CN" sz="2800" dirty="0" smtClean="0"/>
                  <a:t>and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/>
                      </a:rPr>
                      <m:t>𝑝</m:t>
                    </m:r>
                    <m:r>
                      <a:rPr lang="en-US" altLang="zh-CN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CN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atin typeface="Cambria Math"/>
                          </a:rPr>
                          <m:t>512</m:t>
                        </m:r>
                      </m:num>
                      <m:den>
                        <m:acc>
                          <m:accPr>
                            <m:chr m:val="̂"/>
                            <m:ctrlPr>
                              <a:rPr lang="en-US" altLang="zh-CN" sz="28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CN" sz="2800" b="1" i="1" smtClean="0">
                                <a:latin typeface="Cambria Math"/>
                              </a:rPr>
                              <m:t>𝒖</m:t>
                            </m:r>
                          </m:e>
                        </m:acc>
                      </m:den>
                    </m:f>
                  </m:oMath>
                </a14:m>
                <a:r>
                  <a:rPr lang="en-US" altLang="zh-CN" sz="2800" dirty="0" smtClean="0"/>
                  <a:t>, where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sz="2800" b="1" i="1" smtClean="0">
                            <a:latin typeface="Cambria Math"/>
                          </a:rPr>
                          <m:t>𝒖</m:t>
                        </m:r>
                      </m:e>
                    </m:acc>
                  </m:oMath>
                </a14:m>
                <a:r>
                  <a:rPr lang="zh-CN" altLang="en-US" sz="2800" dirty="0" smtClean="0"/>
                  <a:t> </a:t>
                </a:r>
                <a:r>
                  <a:rPr lang="en-US" altLang="zh-CN" sz="2800" dirty="0" smtClean="0"/>
                  <a:t>is the number of total tags that can be fast estimated by the existing estimation protocols, e.g., ART [</a:t>
                </a:r>
                <a:r>
                  <a:rPr lang="en-US" altLang="zh-CN" sz="2800" dirty="0" err="1" smtClean="0"/>
                  <a:t>Mobicom</a:t>
                </a:r>
                <a:r>
                  <a:rPr lang="en-US" altLang="zh-CN" sz="2800" dirty="0" smtClean="0"/>
                  <a:t> 12].  </a:t>
                </a:r>
              </a:p>
              <a:p>
                <a:r>
                  <a:rPr lang="en-US" altLang="zh-CN" sz="2800" dirty="0" smtClean="0">
                    <a:solidFill>
                      <a:srgbClr val="FF0000"/>
                    </a:solidFill>
                  </a:rPr>
                  <a:t>For the other frames</a:t>
                </a:r>
                <a:r>
                  <a:rPr lang="en-US" altLang="zh-CN" sz="2800" dirty="0" smtClean="0"/>
                  <a:t>, we can leverage the information obtained from previous frames to optimize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zh-CN" altLang="en-US" sz="2800" dirty="0" smtClean="0"/>
                  <a:t> </a:t>
                </a:r>
                <a:r>
                  <a:rPr lang="en-US" altLang="zh-CN" sz="2800" dirty="0" smtClean="0"/>
                  <a:t>and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altLang="zh-CN" sz="2800" dirty="0" smtClean="0"/>
                  <a:t>. 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4525963"/>
              </a:xfrm>
              <a:blipFill rotWithShape="1">
                <a:blip r:embed="rId2"/>
                <a:stretch>
                  <a:fillRect l="-1754" t="-2965" r="-18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altLang="zh-CN" b="1" dirty="0" smtClean="0"/>
              <a:t>Theoretical Analysis</a:t>
            </a:r>
          </a:p>
        </p:txBody>
      </p:sp>
    </p:spTree>
    <p:extLst>
      <p:ext uri="{BB962C8B-B14F-4D97-AF65-F5344CB8AC3E}">
        <p14:creationId xmlns:p14="http://schemas.microsoft.com/office/powerpoint/2010/main" val="315417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88" y="3400425"/>
            <a:ext cx="3084512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524250"/>
            <a:ext cx="2598738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标题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altLang="zh-CN" b="1" smtClean="0"/>
              <a:t>Theoretical Analysis</a:t>
            </a:r>
          </a:p>
        </p:txBody>
      </p:sp>
      <p:sp>
        <p:nvSpPr>
          <p:cNvPr id="26632" name="TextBox 6"/>
          <p:cNvSpPr txBox="1">
            <a:spLocks noChangeArrowheads="1"/>
          </p:cNvSpPr>
          <p:nvPr/>
        </p:nvSpPr>
        <p:spPr bwMode="auto">
          <a:xfrm>
            <a:off x="2938463" y="5029200"/>
            <a:ext cx="2928937" cy="36988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b="1" dirty="0">
                <a:solidFill>
                  <a:srgbClr val="FF0000"/>
                </a:solidFill>
              </a:rPr>
              <a:t>The first-order derivation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1563" y="6107113"/>
            <a:ext cx="2825750" cy="369887"/>
          </a:xfrm>
          <a:prstGeom prst="rect">
            <a:avLst/>
          </a:prstGeom>
          <a:solidFill>
            <a:srgbClr val="65DC44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dirty="0">
                <a:latin typeface="+mj-lt"/>
              </a:rPr>
              <a:t>Binary search algorithm</a:t>
            </a:r>
            <a:endParaRPr lang="zh-CN" altLang="en-US" b="1" dirty="0">
              <a:latin typeface="+mj-lt"/>
            </a:endParaRPr>
          </a:p>
        </p:txBody>
      </p:sp>
      <p:pic>
        <p:nvPicPr>
          <p:cNvPr id="2663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92500"/>
            <a:ext cx="2366963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4525963"/>
              </a:xfrm>
            </p:spPr>
            <p:txBody>
              <a:bodyPr/>
              <a:lstStyle/>
              <a:p>
                <a:r>
                  <a:rPr lang="en-US" altLang="zh-CN" sz="2800" dirty="0" smtClean="0"/>
                  <a:t>Optimization: the Persistence Probability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/>
                      </a:rPr>
                      <m:t>𝑝</m:t>
                    </m:r>
                  </m:oMath>
                </a14:m>
                <a:endParaRPr lang="en-US" altLang="zh-CN" sz="2800" dirty="0" smtClean="0"/>
              </a:p>
              <a:p>
                <a:r>
                  <a:rPr lang="en-US" altLang="zh-CN" sz="2800" dirty="0" smtClean="0"/>
                  <a:t>For a fixed frame size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altLang="zh-CN" sz="2800" dirty="0" smtClean="0"/>
                  <a:t>, </a:t>
                </a:r>
                <a:r>
                  <a:rPr lang="en-US" altLang="zh-CN" sz="2800" dirty="0" smtClean="0">
                    <a:solidFill>
                      <a:srgbClr val="FF0000"/>
                    </a:solidFill>
                  </a:rPr>
                  <a:t>the goal of optimizing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zh-CN" alt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800" dirty="0" smtClean="0">
                    <a:solidFill>
                      <a:srgbClr val="FF0000"/>
                    </a:solidFill>
                  </a:rPr>
                  <a:t>is to minimize the estimation variance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𝑉𝑎𝑟</m:t>
                    </m:r>
                    <m:r>
                      <a:rPr lang="en-US" altLang="zh-CN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𝑔</m:t>
                        </m:r>
                      </m:e>
                    </m:acc>
                    <m:r>
                      <a:rPr lang="en-US" altLang="zh-CN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sz="2800" dirty="0" smtClean="0">
                    <a:solidFill>
                      <a:srgbClr val="FF0000"/>
                    </a:solidFill>
                  </a:rPr>
                  <a:t>. 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12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4525963"/>
              </a:xfrm>
              <a:blipFill rotWithShape="1">
                <a:blip r:embed="rId7"/>
                <a:stretch>
                  <a:fillRect l="-1754" t="-29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413928" y="5765802"/>
                <a:ext cx="2058577" cy="811825"/>
              </a:xfrm>
              <a:prstGeom prst="rect">
                <a:avLst/>
              </a:prstGeom>
              <a:solidFill>
                <a:srgbClr val="65DC44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b="1" dirty="0" smtClean="0">
                    <a:latin typeface="+mj-lt"/>
                  </a:rPr>
                  <a:t>The optimal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𝒑</m:t>
                    </m:r>
                  </m:oMath>
                </a14:m>
                <a:r>
                  <a:rPr lang="en-US" altLang="zh-CN" b="1" dirty="0" smtClean="0">
                    <a:latin typeface="+mj-lt"/>
                  </a:rPr>
                  <a:t> </a:t>
                </a:r>
              </a:p>
              <a:p>
                <a:pPr algn="ctr"/>
                <a:r>
                  <a:rPr lang="en-US" altLang="zh-CN" b="1" dirty="0" smtClean="0">
                    <a:latin typeface="+mj-lt"/>
                  </a:rPr>
                  <a:t>makes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b="1" i="1" smtClean="0">
                            <a:latin typeface="Cambria Math"/>
                          </a:rPr>
                          <m:t>𝝏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𝑽𝒂𝒓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̂"/>
                            <m:ctrlPr>
                              <a:rPr lang="en-US" altLang="zh-CN" b="1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CN" b="1" i="1" smtClean="0">
                                <a:latin typeface="Cambria Math"/>
                              </a:rPr>
                              <m:t>𝒈</m:t>
                            </m:r>
                          </m:e>
                        </m:acc>
                        <m:r>
                          <a:rPr lang="en-US" altLang="zh-CN" b="1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altLang="zh-CN" b="1" i="1" smtClean="0">
                            <a:latin typeface="Cambria Math"/>
                          </a:rPr>
                          <m:t>𝝏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𝒑</m:t>
                        </m:r>
                      </m:den>
                    </m:f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</a:rPr>
                      <m:t>𝟎</m:t>
                    </m:r>
                  </m:oMath>
                </a14:m>
                <a:endParaRPr lang="zh-CN" altLang="en-US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928" y="5765802"/>
                <a:ext cx="2058577" cy="811825"/>
              </a:xfrm>
              <a:prstGeom prst="rect">
                <a:avLst/>
              </a:prstGeom>
              <a:blipFill rotWithShape="1">
                <a:blip r:embed="rId8"/>
                <a:stretch>
                  <a:fillRect l="-1765" t="-2222" b="-29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58327" y="5838372"/>
                <a:ext cx="2388795" cy="646331"/>
              </a:xfrm>
              <a:prstGeom prst="rect">
                <a:avLst/>
              </a:prstGeom>
              <a:solidFill>
                <a:srgbClr val="65DC44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𝑽𝒂𝒓</m:t>
                    </m:r>
                    <m:r>
                      <a:rPr lang="en-US" altLang="zh-CN" b="1" i="1" smtClean="0">
                        <a:latin typeface="Cambria Math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altLang="zh-CN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𝒈</m:t>
                        </m:r>
                      </m:e>
                    </m:acc>
                    <m:r>
                      <a:rPr lang="en-US" altLang="zh-CN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zh-CN" altLang="en-US" b="1" dirty="0" smtClean="0">
                    <a:latin typeface="+mj-lt"/>
                  </a:rPr>
                  <a:t> </a:t>
                </a:r>
                <a:r>
                  <a:rPr lang="en-US" altLang="zh-CN" b="1" dirty="0" smtClean="0">
                    <a:latin typeface="+mj-lt"/>
                  </a:rPr>
                  <a:t>is a </a:t>
                </a:r>
                <a:r>
                  <a:rPr lang="en-US" altLang="zh-CN" b="1" dirty="0" smtClean="0">
                    <a:solidFill>
                      <a:srgbClr val="FF0000"/>
                    </a:solidFill>
                    <a:latin typeface="+mj-lt"/>
                  </a:rPr>
                  <a:t>convex </a:t>
                </a:r>
              </a:p>
              <a:p>
                <a:pPr algn="ctr"/>
                <a:r>
                  <a:rPr lang="en-US" altLang="zh-CN" b="1" dirty="0" smtClean="0">
                    <a:latin typeface="+mj-lt"/>
                  </a:rPr>
                  <a:t>function of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𝒑</m:t>
                    </m:r>
                  </m:oMath>
                </a14:m>
                <a:endParaRPr lang="zh-CN" altLang="en-US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27" y="5838372"/>
                <a:ext cx="2388795" cy="646331"/>
              </a:xfrm>
              <a:prstGeom prst="rect">
                <a:avLst/>
              </a:prstGeom>
              <a:blipFill rotWithShape="1">
                <a:blip r:embed="rId9"/>
                <a:stretch>
                  <a:fillRect t="-2778" r="-1269" b="-138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Background &amp; Motivation</a:t>
            </a:r>
            <a:endParaRPr lang="zh-CN" altLang="en-US" b="1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altLang="zh-CN" sz="2800" kern="0" dirty="0" smtClean="0">
                <a:solidFill>
                  <a:srgbClr val="FF0000"/>
                </a:solidFill>
              </a:rPr>
              <a:t>R</a:t>
            </a:r>
            <a:r>
              <a:rPr lang="en-US" altLang="zh-CN" sz="2800" kern="0" dirty="0" smtClean="0"/>
              <a:t>adio </a:t>
            </a:r>
            <a:r>
              <a:rPr lang="en-US" altLang="zh-CN" sz="2800" kern="0" dirty="0" smtClean="0">
                <a:solidFill>
                  <a:srgbClr val="FF0000"/>
                </a:solidFill>
              </a:rPr>
              <a:t>F</a:t>
            </a:r>
            <a:r>
              <a:rPr lang="en-US" altLang="zh-CN" sz="2800" kern="0" dirty="0" smtClean="0"/>
              <a:t>requency </a:t>
            </a:r>
            <a:r>
              <a:rPr lang="en-US" altLang="zh-CN" sz="2800" kern="0" dirty="0" smtClean="0">
                <a:solidFill>
                  <a:srgbClr val="FF0000"/>
                </a:solidFill>
              </a:rPr>
              <a:t>Id</a:t>
            </a:r>
            <a:r>
              <a:rPr lang="en-US" altLang="zh-CN" sz="2800" kern="0" dirty="0" smtClean="0"/>
              <a:t>entification.</a:t>
            </a:r>
          </a:p>
          <a:p>
            <a:pPr eaLnBrk="1" hangingPunct="1">
              <a:defRPr/>
            </a:pPr>
            <a:r>
              <a:rPr lang="en-US" altLang="zh-CN" sz="2800" kern="0" dirty="0" smtClean="0"/>
              <a:t>An identification system that consists of chip-based tags, readers, and a back-end.</a:t>
            </a:r>
          </a:p>
          <a:p>
            <a:pPr eaLnBrk="1" hangingPunct="1">
              <a:defRPr/>
            </a:pPr>
            <a:r>
              <a:rPr lang="en-US" altLang="zh-CN" sz="2800" kern="0" dirty="0" smtClean="0"/>
              <a:t>Each tag has a unique 96-bit ID to identify the tagged object.</a:t>
            </a:r>
          </a:p>
        </p:txBody>
      </p:sp>
      <p:pic>
        <p:nvPicPr>
          <p:cNvPr id="5" name="Picture 6" descr="c:\users\XIULON~1\appdata\roaming\360se6\USERDA~1\Temp\U_1537~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6" t="4748" r="12852" b="15506"/>
          <a:stretch/>
        </p:blipFill>
        <p:spPr bwMode="auto">
          <a:xfrm>
            <a:off x="5758134" y="4572000"/>
            <a:ext cx="508001" cy="49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xiulong\appdata\roaming\360se6\User Data\temp\u=1905994192,4028338231&amp;fm=21&amp;gp=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6"/>
          <a:stretch/>
        </p:blipFill>
        <p:spPr bwMode="auto">
          <a:xfrm>
            <a:off x="3929334" y="4851164"/>
            <a:ext cx="1103085" cy="79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897038" y="5286644"/>
            <a:ext cx="1232696" cy="21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81934" y="5676979"/>
            <a:ext cx="877785" cy="65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c:\users\xiulong\appdata\roaming\360se6\User Data\temp\u=691395948,1802500147&amp;fm=23&amp;gp=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58528" y="5036244"/>
            <a:ext cx="715059" cy="71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xiulong\appdata\roaming\360se6\User Data\temp\a8183f96nc22963ca33da&amp;69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05000" y="4572000"/>
            <a:ext cx="1407267" cy="116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上下箭头 10"/>
          <p:cNvSpPr/>
          <p:nvPr/>
        </p:nvSpPr>
        <p:spPr>
          <a:xfrm rot="17219567">
            <a:off x="3466533" y="4855668"/>
            <a:ext cx="160190" cy="689908"/>
          </a:xfrm>
          <a:prstGeom prst="up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37559" y="5633238"/>
            <a:ext cx="105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Server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53308" y="5642362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Reader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91534" y="4663430"/>
            <a:ext cx="1545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RFID tags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标题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altLang="zh-CN" b="1" smtClean="0"/>
              <a:t>Theoretical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5410200"/>
              </a:xfrm>
            </p:spPr>
            <p:txBody>
              <a:bodyPr/>
              <a:lstStyle/>
              <a:p>
                <a:r>
                  <a:rPr lang="en-US" altLang="zh-CN" sz="2800" b="1" dirty="0" smtClean="0"/>
                  <a:t>Optimization: the frame size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/>
                      </a:rPr>
                      <m:t>𝒇</m:t>
                    </m:r>
                  </m:oMath>
                </a14:m>
                <a:endParaRPr lang="en-US" altLang="zh-CN" sz="2800" b="1" dirty="0" smtClean="0"/>
              </a:p>
              <a:p>
                <a:r>
                  <a:rPr lang="en-US" altLang="zh-CN" sz="2800" dirty="0" smtClean="0"/>
                  <a:t>We target finding an optimal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altLang="zh-CN" sz="2800" dirty="0" smtClean="0"/>
                  <a:t> to </a:t>
                </a:r>
                <a:r>
                  <a:rPr lang="en-US" altLang="zh-CN" sz="2800" dirty="0"/>
                  <a:t>minimize the </a:t>
                </a:r>
                <a:r>
                  <a:rPr lang="en-US" altLang="zh-CN" sz="2800" dirty="0" smtClean="0"/>
                  <a:t>expected 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</a:rPr>
                  <a:t>remaining </a:t>
                </a:r>
                <a:r>
                  <a:rPr lang="en-US" altLang="zh-CN" sz="2800" b="1" dirty="0">
                    <a:solidFill>
                      <a:srgbClr val="FF0000"/>
                    </a:solidFill>
                  </a:rPr>
                  <a:t>execution time</a:t>
                </a:r>
                <a:r>
                  <a:rPr lang="en-US" altLang="zh-CN" sz="2800" dirty="0" smtClean="0"/>
                  <a:t>.</a:t>
                </a:r>
              </a:p>
              <a:p>
                <a:endParaRPr lang="en-US" altLang="zh-CN" sz="2800" dirty="0"/>
              </a:p>
              <a:p>
                <a:r>
                  <a:rPr lang="en-US" altLang="zh-CN" sz="2800" b="0" dirty="0" smtClean="0"/>
                  <a:t>Minimize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/>
                          </a:rPr>
                          <m:t>𝑓</m:t>
                        </m:r>
                        <m:r>
                          <a:rPr lang="en-US" altLang="zh-CN" sz="2800" b="0" i="1" smtClean="0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altLang="zh-CN" sz="2800" b="0" i="1" smtClean="0">
                        <a:latin typeface="Cambria Math"/>
                      </a:rPr>
                      <m:t>×</m:t>
                    </m:r>
                    <m:r>
                      <a:rPr lang="en-US" altLang="zh-CN" sz="2800" b="0" i="1" smtClean="0">
                        <a:latin typeface="Cambria Math"/>
                      </a:rPr>
                      <m:t>𝑦</m:t>
                    </m:r>
                  </m:oMath>
                </a14:m>
                <a:endParaRPr lang="en-US" altLang="zh-CN" sz="2800" dirty="0" smtClean="0"/>
              </a:p>
              <a:p>
                <a:r>
                  <a:rPr lang="en-US" altLang="zh-CN" sz="2800" dirty="0" err="1" smtClean="0"/>
                  <a:t>s.t.</a:t>
                </a:r>
                <a:r>
                  <a:rPr lang="en-US" altLang="zh-CN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/>
                      </a:rPr>
                      <m:t>𝑥</m:t>
                    </m:r>
                    <m:r>
                      <a:rPr lang="en-US" altLang="zh-CN" sz="2800" b="0" i="1" smtClean="0">
                        <a:latin typeface="Cambria Math"/>
                      </a:rPr>
                      <m:t>+</m:t>
                    </m:r>
                    <m:r>
                      <a:rPr lang="en-US" altLang="zh-CN" sz="2800" b="0" i="1" smtClean="0">
                        <a:latin typeface="Cambria Math"/>
                      </a:rPr>
                      <m:t>𝑦</m:t>
                    </m:r>
                    <m:r>
                      <a:rPr lang="en-US" altLang="zh-CN" sz="2800" b="0" i="1" smtClean="0">
                        <a:latin typeface="Cambria Math"/>
                        <a:ea typeface="Cambria Math"/>
                      </a:rPr>
                      <m:t>≥</m:t>
                    </m:r>
                    <m:f>
                      <m:fPr>
                        <m:ctrlPr>
                          <a:rPr lang="en-US" altLang="zh-CN" sz="28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8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/>
                                <a:ea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sub>
                        </m:sSub>
                      </m:num>
                      <m:den>
                        <m:r>
                          <a:rPr lang="en-US" altLang="zh-CN" sz="2800" b="0" i="1" smtClean="0">
                            <a:latin typeface="Cambria Math"/>
                            <a:ea typeface="Cambria Math"/>
                          </a:rPr>
                          <m:t>𝑔</m:t>
                        </m:r>
                        <m:r>
                          <a:rPr lang="en-US" altLang="zh-CN" sz="2800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altLang="zh-CN" sz="2800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altLang="zh-CN" sz="2800" i="1">
                                <a:latin typeface="Cambria Math"/>
                                <a:ea typeface="Cambria Math"/>
                              </a:rPr>
                            </m:ctrlPr>
                          </m:naryPr>
                          <m:sub>
                            <m:r>
                              <a:rPr lang="en-US" altLang="zh-CN" sz="2800" b="0" i="1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  <m:r>
                              <a:rPr lang="en-US" altLang="zh-CN" sz="2800" b="0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CN" sz="2800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b="0" i="1">
                                    <a:latin typeface="Cambria Math"/>
                                    <a:ea typeface="Cambria Math"/>
                                  </a:rPr>
                                  <m:t>1,</m:t>
                                </m:r>
                                <m:r>
                                  <a:rPr lang="en-US" altLang="zh-CN" sz="2800" b="0" i="1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</m:d>
                          </m:sub>
                          <m:sup/>
                          <m:e>
                            <m:r>
                              <a:rPr lang="en-US" altLang="zh-CN" sz="2800" b="0" i="1" smtClean="0">
                                <a:latin typeface="Cambria Math"/>
                                <a:ea typeface="Cambria Math"/>
                              </a:rPr>
                              <m:t>𝑉𝑎𝑟</m:t>
                            </m:r>
                            <m:r>
                              <a:rPr lang="en-US" altLang="zh-CN" sz="2800" b="0" i="1" smtClean="0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acc>
                              <m:accPr>
                                <m:chr m:val="̂"/>
                                <m:ctrlPr>
                                  <a:rPr lang="en-US" altLang="zh-CN" sz="2800" i="1" dirty="0" smtClean="0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altLang="zh-CN" sz="2800" i="1" dirty="0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b="0" i="1" dirty="0" smtClean="0">
                                        <a:latin typeface="Cambria Math"/>
                                        <a:ea typeface="Cambria Math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altLang="zh-CN" sz="2800" b="0" i="1" dirty="0" smtClean="0"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altLang="zh-CN" sz="2800" b="0" i="1" dirty="0" smtClean="0">
                                <a:latin typeface="Cambria Math"/>
                              </a:rPr>
                              <m:t>)+</m:t>
                            </m:r>
                            <m:r>
                              <a:rPr lang="en-US" altLang="zh-CN" sz="2800" b="0" i="1" dirty="0" smtClean="0">
                                <a:latin typeface="Cambria Math"/>
                              </a:rPr>
                              <m:t>𝑦𝑉𝑎𝑟</m:t>
                            </m:r>
                            <m:r>
                              <a:rPr lang="en-US" altLang="zh-CN" sz="2800" b="0" i="1" dirty="0" smtClean="0">
                                <a:latin typeface="Cambria Math"/>
                              </a:rPr>
                              <m:t>(</m:t>
                            </m:r>
                            <m:acc>
                              <m:accPr>
                                <m:chr m:val="̂"/>
                                <m:ctrlPr>
                                  <a:rPr lang="en-US" altLang="zh-CN" sz="2800" i="1" dirty="0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800" b="0" i="1" dirty="0" smtClean="0">
                                    <a:latin typeface="Cambria Math"/>
                                  </a:rPr>
                                  <m:t>𝑔</m:t>
                                </m:r>
                              </m:e>
                            </m:acc>
                            <m:r>
                              <a:rPr lang="en-US" altLang="zh-CN" sz="2800" b="0" i="1" dirty="0" smtClean="0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e>
                    </m:rad>
                    <m:r>
                      <a:rPr lang="en-US" altLang="zh-CN" sz="28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altLang="zh-CN" sz="2800" dirty="0" smtClean="0"/>
              </a:p>
              <a:p>
                <a:r>
                  <a:rPr lang="en-US" altLang="zh-CN" sz="2800" dirty="0"/>
                  <a:t> </a:t>
                </a:r>
                <a:r>
                  <a:rPr lang="en-US" altLang="zh-CN" sz="2800" dirty="0" smtClean="0"/>
                  <a:t>    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/>
                      </a:rPr>
                      <m:t>𝑓</m:t>
                    </m:r>
                    <m:r>
                      <a:rPr lang="en-US" altLang="zh-CN" sz="2800" b="0" i="1" smtClean="0">
                        <a:latin typeface="Cambria Math"/>
                      </a:rPr>
                      <m:t>∈{2,4,8,16,…,512}</m:t>
                    </m:r>
                  </m:oMath>
                </a14:m>
                <a:endParaRPr lang="en-US" altLang="zh-CN" sz="2800" dirty="0" smtClean="0"/>
              </a:p>
              <a:p>
                <a:r>
                  <a:rPr lang="en-US" altLang="zh-CN" sz="2800" dirty="0" smtClean="0"/>
                  <a:t>Here,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zh-CN" altLang="en-US" sz="2800" dirty="0" smtClean="0"/>
                  <a:t> </a:t>
                </a:r>
                <a:r>
                  <a:rPr lang="en-US" altLang="zh-CN" sz="2800" dirty="0" smtClean="0"/>
                  <a:t>is the number of frames that have already been executed.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zh-CN" altLang="en-US" sz="2800" dirty="0" smtClean="0"/>
                  <a:t> </a:t>
                </a:r>
                <a:r>
                  <a:rPr lang="en-US" altLang="zh-CN" sz="2800" dirty="0" smtClean="0"/>
                  <a:t>is the number of frames that need to </a:t>
                </a:r>
                <a:r>
                  <a:rPr lang="en-US" altLang="zh-CN" sz="2800" dirty="0"/>
                  <a:t>be further </a:t>
                </a:r>
                <a:r>
                  <a:rPr lang="en-US" altLang="zh-CN" sz="2800" dirty="0" smtClean="0"/>
                  <a:t>executed. 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5" name="内容占位符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5410200"/>
              </a:xfrm>
              <a:blipFill rotWithShape="1">
                <a:blip r:embed="rId2"/>
                <a:stretch>
                  <a:fillRect l="-1852" t="-2480" b="-2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2391228" y="3352800"/>
            <a:ext cx="2057400" cy="609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标注 6"/>
          <p:cNvSpPr/>
          <p:nvPr/>
        </p:nvSpPr>
        <p:spPr>
          <a:xfrm>
            <a:off x="5029200" y="2857500"/>
            <a:ext cx="3124200" cy="990600"/>
          </a:xfrm>
          <a:prstGeom prst="wedgeRoundRectCallout">
            <a:avLst>
              <a:gd name="adj1" fmla="val -67755"/>
              <a:gd name="adj2" fmla="val 30509"/>
              <a:gd name="adj3" fmla="val 16667"/>
            </a:avLst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</a:pPr>
            <a:r>
              <a:rPr lang="en-US" altLang="zh-CN" sz="3200" dirty="0" smtClean="0">
                <a:solidFill>
                  <a:schemeClr val="tx1"/>
                </a:solidFill>
              </a:rPr>
              <a:t>The remaining execution time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Performance </a:t>
            </a:r>
            <a:r>
              <a:rPr lang="en-US" altLang="zh-CN" b="1" dirty="0" smtClean="0"/>
              <a:t>Evaluation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525963"/>
          </a:xfrm>
        </p:spPr>
        <p:txBody>
          <a:bodyPr/>
          <a:lstStyle/>
          <a:p>
            <a:r>
              <a:rPr lang="en-US" altLang="zh-CN" b="1" dirty="0" smtClean="0"/>
              <a:t>1. Verifying </a:t>
            </a:r>
            <a:r>
              <a:rPr lang="en-US" altLang="zh-CN" b="1" dirty="0"/>
              <a:t>the Optimized </a:t>
            </a:r>
            <a:r>
              <a:rPr lang="zh-CN" altLang="en-US" b="1" dirty="0"/>
              <a:t>𝑓 </a:t>
            </a:r>
            <a:r>
              <a:rPr lang="en-US" altLang="zh-CN" b="1" dirty="0"/>
              <a:t>and </a:t>
            </a:r>
            <a:r>
              <a:rPr lang="zh-CN" altLang="en-US" b="1" dirty="0" smtClean="0"/>
              <a:t>𝑝</a:t>
            </a:r>
            <a:r>
              <a:rPr lang="en-US" altLang="zh-CN" b="1" dirty="0" smtClean="0"/>
              <a:t>.</a:t>
            </a:r>
            <a:endParaRPr lang="zh-CN" alt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81200"/>
            <a:ext cx="5943600" cy="369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1219200" y="5827693"/>
            <a:ext cx="7239000" cy="95410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>
                <a:latin typeface="+mj-lt"/>
              </a:rPr>
              <a:t>The values of </a:t>
            </a:r>
            <a:r>
              <a:rPr lang="zh-CN" altLang="en-US" sz="2800" dirty="0" smtClean="0">
                <a:latin typeface="+mj-lt"/>
              </a:rPr>
              <a:t>𝑓 </a:t>
            </a:r>
            <a:r>
              <a:rPr lang="en-US" altLang="zh-CN" sz="2800" dirty="0">
                <a:latin typeface="+mj-lt"/>
              </a:rPr>
              <a:t>and </a:t>
            </a:r>
            <a:r>
              <a:rPr lang="zh-CN" altLang="en-US" sz="2800" dirty="0">
                <a:latin typeface="+mj-lt"/>
              </a:rPr>
              <a:t>𝑝 </a:t>
            </a:r>
            <a:r>
              <a:rPr lang="en-US" altLang="zh-CN" sz="2800" dirty="0" smtClean="0">
                <a:latin typeface="+mj-lt"/>
              </a:rPr>
              <a:t>approach their </a:t>
            </a:r>
            <a:r>
              <a:rPr lang="en-US" altLang="zh-CN" sz="2800" dirty="0">
                <a:latin typeface="+mj-lt"/>
              </a:rPr>
              <a:t>overall optimal </a:t>
            </a:r>
            <a:r>
              <a:rPr lang="en-US" altLang="zh-CN" sz="2800" dirty="0" smtClean="0">
                <a:latin typeface="+mj-lt"/>
              </a:rPr>
              <a:t>values after a few frames.</a:t>
            </a:r>
            <a:endParaRPr lang="zh-CN" alt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2445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1543050"/>
            <a:ext cx="6748462" cy="452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525963"/>
          </a:xfrm>
        </p:spPr>
        <p:txBody>
          <a:bodyPr/>
          <a:lstStyle/>
          <a:p>
            <a:r>
              <a:rPr lang="en-US" altLang="zh-CN" b="1" dirty="0" smtClean="0"/>
              <a:t>2. </a:t>
            </a:r>
            <a:r>
              <a:rPr lang="en-US" altLang="zh-CN" b="1" dirty="0"/>
              <a:t>Estimation </a:t>
            </a:r>
            <a:r>
              <a:rPr lang="en-US" altLang="zh-CN" b="1" dirty="0" smtClean="0"/>
              <a:t>Reliability.</a:t>
            </a:r>
            <a:endParaRPr lang="zh-CN" alt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056344" y="3863924"/>
            <a:ext cx="2900153" cy="40011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latin typeface="+mj-lt"/>
              </a:rPr>
              <a:t>Varying System Scale</a:t>
            </a:r>
            <a:endParaRPr lang="zh-CN" altLang="en-US" sz="20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1154" y="3848040"/>
            <a:ext cx="2919389" cy="40011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latin typeface="+mj-lt"/>
              </a:rPr>
              <a:t>Varying Ratio of Tags</a:t>
            </a:r>
            <a:endParaRPr lang="zh-CN" altLang="en-US" sz="2000" b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1219200" y="6027003"/>
                <a:ext cx="7239000" cy="830997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 dirty="0" smtClean="0">
                    <a:latin typeface="+mj-lt"/>
                  </a:rPr>
                  <a:t>Our REB (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</a:rPr>
                      <m:t>𝛿</m:t>
                    </m:r>
                    <m:r>
                      <a:rPr lang="en-US" altLang="zh-CN" sz="24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altLang="zh-CN" sz="2400" dirty="0" smtClean="0">
                    <a:latin typeface="+mj-lt"/>
                  </a:rPr>
                  <a:t>) can meet the required accuracy under different simulation settings</a:t>
                </a:r>
                <a:endParaRPr lang="zh-CN" alt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6027003"/>
                <a:ext cx="7239000" cy="830997"/>
              </a:xfrm>
              <a:prstGeom prst="rect">
                <a:avLst/>
              </a:prstGeom>
              <a:blipFill rotWithShape="1">
                <a:blip r:embed="rId3"/>
                <a:stretch>
                  <a:fillRect t="-5072" r="-840" b="-1521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b="1" dirty="0"/>
              <a:t>Performance </a:t>
            </a:r>
            <a:r>
              <a:rPr lang="en-US" altLang="zh-CN" b="1" dirty="0" smtClean="0"/>
              <a:t>Evaluation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51279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525963"/>
          </a:xfrm>
        </p:spPr>
        <p:txBody>
          <a:bodyPr/>
          <a:lstStyle/>
          <a:p>
            <a:r>
              <a:rPr lang="en-US" altLang="zh-CN" b="1" dirty="0" smtClean="0"/>
              <a:t>3</a:t>
            </a:r>
            <a:r>
              <a:rPr lang="en-US" altLang="zh-CN" b="1" dirty="0"/>
              <a:t>. Time Efficiency: </a:t>
            </a:r>
            <a:r>
              <a:rPr lang="en-US" altLang="zh-CN" b="1" dirty="0" smtClean="0"/>
              <a:t>Impact </a:t>
            </a:r>
            <a:r>
              <a:rPr lang="en-US" altLang="zh-CN" b="1" dirty="0"/>
              <a:t>of |</a:t>
            </a:r>
            <a:r>
              <a:rPr lang="zh-CN" altLang="en-US" b="1" dirty="0"/>
              <a:t>𝑈</a:t>
            </a:r>
            <a:r>
              <a:rPr lang="en-US" altLang="zh-CN" b="1" dirty="0"/>
              <a:t>| </a:t>
            </a:r>
            <a:endParaRPr lang="zh-CN" altLang="en-US" b="1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b="1" dirty="0"/>
              <a:t>Performance </a:t>
            </a:r>
            <a:r>
              <a:rPr lang="en-US" altLang="zh-CN" b="1" dirty="0" smtClean="0"/>
              <a:t>Evaluation</a:t>
            </a:r>
            <a:endParaRPr lang="zh-CN" alt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564132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24400" y="2381250"/>
                <a:ext cx="4343400" cy="1200329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>
                    <a:latin typeface="+mj-lt"/>
                  </a:rPr>
                  <a:t>The ratio of three types of IDs is fixed to 1:1:1. The total tag number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</a:rPr>
                      <m:t>|</m:t>
                    </m:r>
                    <m:r>
                      <a:rPr lang="en-US" altLang="zh-CN" sz="2400" b="0" i="1" smtClean="0">
                        <a:latin typeface="Cambria Math"/>
                      </a:rPr>
                      <m:t>𝑈</m:t>
                    </m:r>
                    <m:r>
                      <a:rPr lang="en-US" altLang="zh-CN" sz="2400" b="0" i="1" smtClean="0">
                        <a:latin typeface="Cambria Math"/>
                      </a:rPr>
                      <m:t>|</m:t>
                    </m:r>
                  </m:oMath>
                </a14:m>
                <a:r>
                  <a:rPr lang="zh-CN" altLang="en-US" sz="2400" dirty="0" smtClean="0">
                    <a:latin typeface="+mj-lt"/>
                  </a:rPr>
                  <a:t> </a:t>
                </a:r>
                <a:r>
                  <a:rPr lang="en-US" altLang="zh-CN" sz="2400" dirty="0" smtClean="0">
                    <a:latin typeface="+mj-lt"/>
                  </a:rPr>
                  <a:t>varies.</a:t>
                </a:r>
                <a:endParaRPr lang="zh-CN" alt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2381250"/>
                <a:ext cx="4343400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2104" t="-4061" b="-10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33400" y="5827693"/>
            <a:ext cx="8077200" cy="95410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+mj-lt"/>
              </a:rPr>
              <a:t>When </a:t>
            </a:r>
            <a:r>
              <a:rPr lang="en-US" altLang="zh-CN" sz="2800" dirty="0">
                <a:latin typeface="+mj-lt"/>
              </a:rPr>
              <a:t>|</a:t>
            </a:r>
            <a:r>
              <a:rPr lang="zh-CN" altLang="en-US" sz="2800" dirty="0">
                <a:latin typeface="+mj-lt"/>
              </a:rPr>
              <a:t>𝑈</a:t>
            </a:r>
            <a:r>
              <a:rPr lang="en-US" altLang="zh-CN" sz="2800" dirty="0" smtClean="0">
                <a:latin typeface="+mj-lt"/>
              </a:rPr>
              <a:t>|=50000, our REB runs 33x faster than the fastest tag identification protocol. </a:t>
            </a:r>
            <a:endParaRPr lang="zh-CN" alt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967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31"/>
          <a:stretch/>
        </p:blipFill>
        <p:spPr bwMode="auto">
          <a:xfrm>
            <a:off x="381000" y="1828800"/>
            <a:ext cx="8458200" cy="317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457200" y="1341437"/>
            <a:ext cx="8686800" cy="4525963"/>
          </a:xfrm>
        </p:spPr>
        <p:txBody>
          <a:bodyPr/>
          <a:lstStyle/>
          <a:p>
            <a:r>
              <a:rPr lang="en-US" altLang="zh-CN" b="1" dirty="0"/>
              <a:t>4</a:t>
            </a:r>
            <a:r>
              <a:rPr lang="en-US" altLang="zh-CN" b="1" dirty="0" smtClean="0"/>
              <a:t>. </a:t>
            </a:r>
            <a:r>
              <a:rPr lang="en-US" altLang="zh-CN" b="1" dirty="0"/>
              <a:t>Time Efficiency: </a:t>
            </a:r>
            <a:r>
              <a:rPr lang="en-US" altLang="zh-CN" b="1" dirty="0" smtClean="0"/>
              <a:t>Impact </a:t>
            </a:r>
            <a:r>
              <a:rPr lang="en-US" altLang="zh-CN" b="1" dirty="0"/>
              <a:t>of </a:t>
            </a:r>
            <a:r>
              <a:rPr lang="en-US" altLang="zh-CN" b="1" dirty="0" smtClean="0"/>
              <a:t>Tag Ratio </a:t>
            </a:r>
            <a:endParaRPr lang="zh-CN" alt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5827693"/>
            <a:ext cx="8077200" cy="95410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+mj-lt"/>
              </a:rPr>
              <a:t>Our REB persistently runs tens of times faster than the existing protocols. </a:t>
            </a:r>
            <a:endParaRPr lang="zh-CN" altLang="en-US" sz="28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3401" y="4724400"/>
                <a:ext cx="2667000" cy="707886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 smtClean="0">
                    <a:latin typeface="+mj-lt"/>
                  </a:rPr>
                  <a:t>Varying the ratio of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/>
                      </a:rPr>
                      <m:t>|</m:t>
                    </m:r>
                    <m:r>
                      <a:rPr lang="en-US" altLang="zh-CN" sz="2000" b="1" i="1" smtClean="0">
                        <a:latin typeface="Cambria Math"/>
                      </a:rPr>
                      <m:t>𝑩</m:t>
                    </m:r>
                    <m:r>
                      <a:rPr lang="en-US" altLang="zh-CN" sz="2000" b="1" i="1" smtClean="0">
                        <a:latin typeface="Cambria Math"/>
                      </a:rPr>
                      <m:t>−</m:t>
                    </m:r>
                    <m:r>
                      <a:rPr lang="en-US" altLang="zh-CN" sz="2000" b="1" i="1" smtClean="0">
                        <a:latin typeface="Cambria Math"/>
                      </a:rPr>
                      <m:t>𝑮</m:t>
                    </m:r>
                    <m:r>
                      <a:rPr lang="en-US" altLang="zh-CN" sz="2000" b="1" i="1" smtClean="0">
                        <a:latin typeface="Cambria Math"/>
                      </a:rPr>
                      <m:t>|</m:t>
                    </m:r>
                  </m:oMath>
                </a14:m>
                <a:endParaRPr lang="zh-CN" altLang="en-US" sz="20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1" y="4724400"/>
                <a:ext cx="2667000" cy="707886"/>
              </a:xfrm>
              <a:prstGeom prst="rect">
                <a:avLst/>
              </a:prstGeom>
              <a:blipFill rotWithShape="1">
                <a:blip r:embed="rId3"/>
                <a:stretch>
                  <a:fillRect t="-4310" b="-14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05201" y="4724400"/>
                <a:ext cx="2552700" cy="707886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 smtClean="0">
                    <a:latin typeface="+mj-lt"/>
                  </a:rPr>
                  <a:t>Varying the ratio of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/>
                      </a:rPr>
                      <m:t>|</m:t>
                    </m:r>
                    <m:r>
                      <a:rPr lang="en-US" altLang="zh-CN" sz="2000" b="1" i="1" smtClean="0">
                        <a:latin typeface="Cambria Math"/>
                      </a:rPr>
                      <m:t>𝑩</m:t>
                    </m:r>
                    <m:r>
                      <a:rPr lang="en-US" altLang="zh-CN" sz="2000" b="1" i="1" smtClean="0">
                        <a:latin typeface="Cambria Math"/>
                      </a:rPr>
                      <m:t>∩</m:t>
                    </m:r>
                    <m:r>
                      <a:rPr lang="en-US" altLang="zh-CN" sz="2000" b="1" i="1" smtClean="0">
                        <a:latin typeface="Cambria Math"/>
                      </a:rPr>
                      <m:t>𝑮</m:t>
                    </m:r>
                    <m:r>
                      <a:rPr lang="en-US" altLang="zh-CN" sz="2000" b="1" i="1" smtClean="0">
                        <a:latin typeface="Cambria Math"/>
                      </a:rPr>
                      <m:t>|</m:t>
                    </m:r>
                  </m:oMath>
                </a14:m>
                <a:endParaRPr lang="zh-CN" altLang="en-US" sz="20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1" y="4724400"/>
                <a:ext cx="2552700" cy="707886"/>
              </a:xfrm>
              <a:prstGeom prst="rect">
                <a:avLst/>
              </a:prstGeom>
              <a:blipFill rotWithShape="1">
                <a:blip r:embed="rId4"/>
                <a:stretch>
                  <a:fillRect t="-4310" r="-1909" b="-14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11479" y="4724400"/>
                <a:ext cx="2527721" cy="707886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 smtClean="0">
                    <a:latin typeface="+mj-lt"/>
                  </a:rPr>
                  <a:t>Varying the ratio of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/>
                      </a:rPr>
                      <m:t>|</m:t>
                    </m:r>
                    <m:r>
                      <a:rPr lang="en-US" altLang="zh-CN" sz="2000" b="1" i="1" smtClean="0">
                        <a:latin typeface="Cambria Math"/>
                      </a:rPr>
                      <m:t>𝑮</m:t>
                    </m:r>
                    <m:r>
                      <a:rPr lang="en-US" altLang="zh-CN" sz="2000" b="1" i="1" smtClean="0">
                        <a:latin typeface="Cambria Math"/>
                      </a:rPr>
                      <m:t>−</m:t>
                    </m:r>
                    <m:r>
                      <a:rPr lang="en-US" altLang="zh-CN" sz="2000" b="1" i="1" smtClean="0">
                        <a:latin typeface="Cambria Math"/>
                      </a:rPr>
                      <m:t>𝑩</m:t>
                    </m:r>
                    <m:r>
                      <a:rPr lang="en-US" altLang="zh-CN" sz="2000" b="1" i="1" smtClean="0">
                        <a:latin typeface="Cambria Math"/>
                      </a:rPr>
                      <m:t>|</m:t>
                    </m:r>
                  </m:oMath>
                </a14:m>
                <a:endParaRPr lang="zh-CN" altLang="en-US" sz="20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479" y="4724400"/>
                <a:ext cx="2527721" cy="707886"/>
              </a:xfrm>
              <a:prstGeom prst="rect">
                <a:avLst/>
              </a:prstGeom>
              <a:blipFill rotWithShape="1">
                <a:blip r:embed="rId5"/>
                <a:stretch>
                  <a:fillRect t="-4310" r="-2410" b="-14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b="1" dirty="0"/>
              <a:t>Performance </a:t>
            </a:r>
            <a:r>
              <a:rPr lang="en-US" altLang="zh-CN" b="1" dirty="0" smtClean="0"/>
              <a:t>Evaluation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59876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Conclusion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600200"/>
            <a:ext cx="9296400" cy="5105400"/>
          </a:xfrm>
        </p:spPr>
        <p:txBody>
          <a:bodyPr/>
          <a:lstStyle/>
          <a:p>
            <a:r>
              <a:rPr lang="en-US" altLang="zh-CN" sz="2800" dirty="0" smtClean="0"/>
              <a:t>We take the first step to address the problem of RFID estimation with Blocker tags.  </a:t>
            </a:r>
          </a:p>
          <a:p>
            <a:r>
              <a:rPr lang="en-US" altLang="zh-CN" sz="2800" dirty="0" smtClean="0"/>
              <a:t>The proposed REB protocol is </a:t>
            </a:r>
            <a:r>
              <a:rPr lang="en-US" altLang="zh-CN" sz="2800" dirty="0"/>
              <a:t>compliant with the commodity EPC </a:t>
            </a:r>
            <a:r>
              <a:rPr lang="en-US" altLang="zh-CN" sz="2800" dirty="0" smtClean="0"/>
              <a:t>C1G2 standard, </a:t>
            </a:r>
            <a:r>
              <a:rPr lang="en-US" altLang="zh-CN" sz="2800" dirty="0"/>
              <a:t>and does not require any modifications to </a:t>
            </a:r>
            <a:r>
              <a:rPr lang="en-US" altLang="zh-CN" sz="2800" dirty="0" smtClean="0"/>
              <a:t>off the-shelf </a:t>
            </a:r>
            <a:r>
              <a:rPr lang="en-US" altLang="zh-CN" sz="2800" dirty="0"/>
              <a:t>RFID tags</a:t>
            </a:r>
            <a:r>
              <a:rPr lang="en-US" altLang="zh-CN" sz="2800" dirty="0" smtClean="0"/>
              <a:t>.</a:t>
            </a:r>
          </a:p>
          <a:p>
            <a:r>
              <a:rPr lang="en-US" altLang="zh-CN" sz="2800" dirty="0" smtClean="0"/>
              <a:t>REB can </a:t>
            </a:r>
            <a:r>
              <a:rPr lang="en-US" altLang="zh-CN" sz="2800" dirty="0"/>
              <a:t>guarantee any degree of </a:t>
            </a:r>
            <a:r>
              <a:rPr lang="en-US" altLang="zh-CN" sz="2800" dirty="0" smtClean="0"/>
              <a:t>estimation accuracy </a:t>
            </a:r>
            <a:r>
              <a:rPr lang="en-US" altLang="zh-CN" sz="2800" dirty="0"/>
              <a:t>specified by the users</a:t>
            </a:r>
            <a:r>
              <a:rPr lang="en-US" altLang="zh-CN" sz="2800" dirty="0" smtClean="0"/>
              <a:t>.</a:t>
            </a:r>
          </a:p>
          <a:p>
            <a:r>
              <a:rPr lang="en-US" altLang="zh-CN" sz="2800" dirty="0"/>
              <a:t>Extensive simulation results reveal that REB is tens of </a:t>
            </a:r>
            <a:r>
              <a:rPr lang="en-US" altLang="zh-CN" sz="2800" dirty="0" smtClean="0"/>
              <a:t>times faster </a:t>
            </a:r>
            <a:r>
              <a:rPr lang="en-US" altLang="zh-CN" sz="2800" dirty="0"/>
              <a:t>than the fastest </a:t>
            </a:r>
            <a:r>
              <a:rPr lang="en-US" altLang="zh-CN" sz="2800" dirty="0" smtClean="0"/>
              <a:t>identification </a:t>
            </a:r>
            <a:r>
              <a:rPr lang="en-US" altLang="zh-CN" sz="2800" dirty="0"/>
              <a:t>protocol with the </a:t>
            </a:r>
            <a:r>
              <a:rPr lang="en-US" altLang="zh-CN" sz="2800" dirty="0" smtClean="0"/>
              <a:t>same accuracy </a:t>
            </a:r>
            <a:r>
              <a:rPr lang="en-US" altLang="zh-CN" sz="2800" dirty="0"/>
              <a:t>requirement.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275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1981200"/>
            <a:ext cx="9144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endParaRPr lang="en-US" altLang="zh-CN" sz="4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en-US" altLang="zh-CN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Thanks for your attention!</a:t>
            </a:r>
            <a:endParaRPr lang="en-US" altLang="zh-CN" sz="4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algn="ctr">
              <a:lnSpc>
                <a:spcPct val="90000"/>
              </a:lnSpc>
              <a:buFontTx/>
              <a:buNone/>
              <a:defRPr/>
            </a:pPr>
            <a:endParaRPr lang="en-US" altLang="zh-CN" sz="4000" dirty="0" smtClean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en-US" altLang="zh-CN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Q &amp; A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266700"/>
            <a:ext cx="89249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RFID Background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types of RFID tags:</a:t>
            </a:r>
          </a:p>
          <a:p>
            <a:pPr lvl="1">
              <a:buFont typeface="Wingdings" panose="05000000000000000000" pitchFamily="2" charset="2"/>
              <a:buChar char="p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Passive tags and Active tags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Scan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75" y="2700507"/>
            <a:ext cx="2509706" cy="16059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cxnSp>
        <p:nvCxnSpPr>
          <p:cNvPr id="5" name="直接连接符 4"/>
          <p:cNvCxnSpPr/>
          <p:nvPr/>
        </p:nvCxnSpPr>
        <p:spPr bwMode="auto">
          <a:xfrm>
            <a:off x="4672757" y="2709033"/>
            <a:ext cx="0" cy="4032448"/>
          </a:xfrm>
          <a:prstGeom prst="line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 w="38100" cap="flat" cmpd="sng" algn="ctr">
            <a:solidFill>
              <a:srgbClr val="000000"/>
            </a:solidFill>
            <a:prstDash val="lgDash"/>
            <a:round/>
            <a:headEnd type="none" w="med" len="med"/>
            <a:tailEnd type="none" w="med" len="med"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</p:cxnSp>
      <p:sp>
        <p:nvSpPr>
          <p:cNvPr id="6" name="TextBox 5"/>
          <p:cNvSpPr txBox="1"/>
          <p:nvPr/>
        </p:nvSpPr>
        <p:spPr>
          <a:xfrm>
            <a:off x="1882421" y="4317306"/>
            <a:ext cx="1749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Passive tags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40909" y="4377940"/>
            <a:ext cx="1628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Active tags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729" y="2709033"/>
            <a:ext cx="1253012" cy="1512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642" y="4941281"/>
            <a:ext cx="1486350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015" y="2730185"/>
            <a:ext cx="1872208" cy="1432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773" y="5143577"/>
            <a:ext cx="2115017" cy="1425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45394"/>
            <a:ext cx="2016734" cy="1455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149" y="5143578"/>
            <a:ext cx="1743752" cy="12729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69" y="4953748"/>
            <a:ext cx="2328496" cy="17310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15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682628"/>
            <a:ext cx="8229600" cy="4175372"/>
          </a:xfrm>
        </p:spPr>
        <p:txBody>
          <a:bodyPr>
            <a:normAutofit/>
          </a:bodyPr>
          <a:lstStyle/>
          <a:p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 of RFID over bar-code:</a:t>
            </a:r>
          </a:p>
          <a:p>
            <a:pPr lvl="1">
              <a:buFont typeface="Wingdings" panose="05000000000000000000" pitchFamily="2" charset="2"/>
              <a:buChar char="p"/>
            </a:pP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remote access</a:t>
            </a:r>
          </a:p>
          <a:p>
            <a:pPr lvl="1">
              <a:buFont typeface="Wingdings" panose="05000000000000000000" pitchFamily="2" charset="2"/>
              <a:buChar char="p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non-line-of-sight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</a:p>
          <a:p>
            <a:pPr lvl="1">
              <a:buFont typeface="Wingdings" panose="05000000000000000000" pitchFamily="2" charset="2"/>
              <a:buChar char="p"/>
            </a:pP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simultaneous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accesses</a:t>
            </a:r>
          </a:p>
          <a:p>
            <a:pPr lvl="1">
              <a:buFont typeface="Wingdings" panose="05000000000000000000" pitchFamily="2" charset="2"/>
              <a:buChar char="p"/>
            </a:pP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 rewritable memory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4" descr="c:\users\XIULON~1\appdata\roaming\360se6\USERDA~1\Temp\U_1017~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5" t="9682" r="17316" b="15143"/>
          <a:stretch/>
        </p:blipFill>
        <p:spPr bwMode="auto">
          <a:xfrm>
            <a:off x="4644008" y="1854124"/>
            <a:ext cx="1951258" cy="569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" name="Picture 6" descr="c:\users\XIULON~1\appdata\roaming\360se6\USERDA~1\Temp\U_1537~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6" t="4748" r="12852" b="15506"/>
          <a:stretch/>
        </p:blipFill>
        <p:spPr bwMode="auto">
          <a:xfrm>
            <a:off x="2975543" y="1711740"/>
            <a:ext cx="876377" cy="85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groceryc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067" y="4613438"/>
            <a:ext cx="1435100" cy="17478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488258"/>
            <a:ext cx="2787440" cy="1125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" name="Group 343"/>
          <p:cNvGrpSpPr>
            <a:grpSpLocks/>
          </p:cNvGrpSpPr>
          <p:nvPr/>
        </p:nvGrpSpPr>
        <p:grpSpPr bwMode="auto">
          <a:xfrm>
            <a:off x="6262189" y="5153218"/>
            <a:ext cx="1803560" cy="1103973"/>
            <a:chOff x="819" y="1181"/>
            <a:chExt cx="2230" cy="1365"/>
          </a:xfrm>
        </p:grpSpPr>
        <p:grpSp>
          <p:nvGrpSpPr>
            <p:cNvPr id="29" name="Group 344"/>
            <p:cNvGrpSpPr>
              <a:grpSpLocks noChangeAspect="1"/>
            </p:cNvGrpSpPr>
            <p:nvPr/>
          </p:nvGrpSpPr>
          <p:grpSpPr bwMode="auto">
            <a:xfrm rot="220069" flipH="1">
              <a:off x="1811" y="1181"/>
              <a:ext cx="810" cy="726"/>
              <a:chOff x="3940" y="3050"/>
              <a:chExt cx="605" cy="572"/>
            </a:xfrm>
          </p:grpSpPr>
          <p:grpSp>
            <p:nvGrpSpPr>
              <p:cNvPr id="50" name="Group 345"/>
              <p:cNvGrpSpPr>
                <a:grpSpLocks noChangeAspect="1"/>
              </p:cNvGrpSpPr>
              <p:nvPr/>
            </p:nvGrpSpPr>
            <p:grpSpPr bwMode="auto">
              <a:xfrm>
                <a:off x="3941" y="3304"/>
                <a:ext cx="602" cy="318"/>
                <a:chOff x="3697" y="3871"/>
                <a:chExt cx="602" cy="318"/>
              </a:xfrm>
            </p:grpSpPr>
            <p:grpSp>
              <p:nvGrpSpPr>
                <p:cNvPr id="73" name="Group 346"/>
                <p:cNvGrpSpPr>
                  <a:grpSpLocks noChangeAspect="1"/>
                </p:cNvGrpSpPr>
                <p:nvPr/>
              </p:nvGrpSpPr>
              <p:grpSpPr bwMode="auto">
                <a:xfrm>
                  <a:off x="3697" y="4036"/>
                  <a:ext cx="365" cy="153"/>
                  <a:chOff x="3030" y="3887"/>
                  <a:chExt cx="365" cy="153"/>
                </a:xfrm>
              </p:grpSpPr>
              <p:sp>
                <p:nvSpPr>
                  <p:cNvPr id="97" name="Freeform 347"/>
                  <p:cNvSpPr>
                    <a:spLocks noChangeAspect="1"/>
                  </p:cNvSpPr>
                  <p:nvPr/>
                </p:nvSpPr>
                <p:spPr bwMode="auto">
                  <a:xfrm>
                    <a:off x="3030" y="3887"/>
                    <a:ext cx="364" cy="153"/>
                  </a:xfrm>
                  <a:custGeom>
                    <a:avLst/>
                    <a:gdLst>
                      <a:gd name="T0" fmla="*/ 324 w 364"/>
                      <a:gd name="T1" fmla="*/ 153 h 153"/>
                      <a:gd name="T2" fmla="*/ 0 w 364"/>
                      <a:gd name="T3" fmla="*/ 30 h 153"/>
                      <a:gd name="T4" fmla="*/ 0 w 364"/>
                      <a:gd name="T5" fmla="*/ 15 h 153"/>
                      <a:gd name="T6" fmla="*/ 44 w 364"/>
                      <a:gd name="T7" fmla="*/ 0 h 153"/>
                      <a:gd name="T8" fmla="*/ 364 w 364"/>
                      <a:gd name="T9" fmla="*/ 120 h 153"/>
                      <a:gd name="T10" fmla="*/ 364 w 364"/>
                      <a:gd name="T11" fmla="*/ 139 h 153"/>
                      <a:gd name="T12" fmla="*/ 324 w 364"/>
                      <a:gd name="T13" fmla="*/ 153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64" h="153">
                        <a:moveTo>
                          <a:pt x="324" y="153"/>
                        </a:moveTo>
                        <a:lnTo>
                          <a:pt x="0" y="30"/>
                        </a:lnTo>
                        <a:lnTo>
                          <a:pt x="0" y="15"/>
                        </a:lnTo>
                        <a:lnTo>
                          <a:pt x="44" y="0"/>
                        </a:lnTo>
                        <a:lnTo>
                          <a:pt x="364" y="120"/>
                        </a:lnTo>
                        <a:lnTo>
                          <a:pt x="364" y="139"/>
                        </a:lnTo>
                        <a:lnTo>
                          <a:pt x="324" y="153"/>
                        </a:lnTo>
                        <a:close/>
                      </a:path>
                    </a:pathLst>
                  </a:custGeom>
                  <a:solidFill>
                    <a:srgbClr val="FF9966"/>
                  </a:solidFill>
                  <a:ln w="9525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8" name="Line 34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030" y="3904"/>
                    <a:ext cx="324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9" name="Line 34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53" y="4008"/>
                    <a:ext cx="42" cy="1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0" name="Line 35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54" y="4022"/>
                    <a:ext cx="0" cy="1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74" name="Group 351"/>
                <p:cNvGrpSpPr>
                  <a:grpSpLocks noChangeAspect="1"/>
                </p:cNvGrpSpPr>
                <p:nvPr/>
              </p:nvGrpSpPr>
              <p:grpSpPr bwMode="auto">
                <a:xfrm>
                  <a:off x="3825" y="3990"/>
                  <a:ext cx="365" cy="153"/>
                  <a:chOff x="3030" y="3887"/>
                  <a:chExt cx="365" cy="153"/>
                </a:xfrm>
              </p:grpSpPr>
              <p:sp>
                <p:nvSpPr>
                  <p:cNvPr id="93" name="Freeform 352"/>
                  <p:cNvSpPr>
                    <a:spLocks noChangeAspect="1"/>
                  </p:cNvSpPr>
                  <p:nvPr/>
                </p:nvSpPr>
                <p:spPr bwMode="auto">
                  <a:xfrm>
                    <a:off x="3030" y="3887"/>
                    <a:ext cx="364" cy="153"/>
                  </a:xfrm>
                  <a:custGeom>
                    <a:avLst/>
                    <a:gdLst>
                      <a:gd name="T0" fmla="*/ 324 w 364"/>
                      <a:gd name="T1" fmla="*/ 153 h 153"/>
                      <a:gd name="T2" fmla="*/ 0 w 364"/>
                      <a:gd name="T3" fmla="*/ 30 h 153"/>
                      <a:gd name="T4" fmla="*/ 0 w 364"/>
                      <a:gd name="T5" fmla="*/ 15 h 153"/>
                      <a:gd name="T6" fmla="*/ 44 w 364"/>
                      <a:gd name="T7" fmla="*/ 0 h 153"/>
                      <a:gd name="T8" fmla="*/ 364 w 364"/>
                      <a:gd name="T9" fmla="*/ 120 h 153"/>
                      <a:gd name="T10" fmla="*/ 364 w 364"/>
                      <a:gd name="T11" fmla="*/ 139 h 153"/>
                      <a:gd name="T12" fmla="*/ 324 w 364"/>
                      <a:gd name="T13" fmla="*/ 153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64" h="153">
                        <a:moveTo>
                          <a:pt x="324" y="153"/>
                        </a:moveTo>
                        <a:lnTo>
                          <a:pt x="0" y="30"/>
                        </a:lnTo>
                        <a:lnTo>
                          <a:pt x="0" y="15"/>
                        </a:lnTo>
                        <a:lnTo>
                          <a:pt x="44" y="0"/>
                        </a:lnTo>
                        <a:lnTo>
                          <a:pt x="364" y="120"/>
                        </a:lnTo>
                        <a:lnTo>
                          <a:pt x="364" y="139"/>
                        </a:lnTo>
                        <a:lnTo>
                          <a:pt x="324" y="153"/>
                        </a:lnTo>
                        <a:close/>
                      </a:path>
                    </a:pathLst>
                  </a:custGeom>
                  <a:solidFill>
                    <a:srgbClr val="FF9966"/>
                  </a:solidFill>
                  <a:ln w="9525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4" name="Line 35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030" y="3904"/>
                    <a:ext cx="324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5" name="Line 35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53" y="4008"/>
                    <a:ext cx="42" cy="1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6" name="Line 35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54" y="4022"/>
                    <a:ext cx="0" cy="1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75" name="Group 356"/>
                <p:cNvGrpSpPr>
                  <a:grpSpLocks noChangeAspect="1"/>
                </p:cNvGrpSpPr>
                <p:nvPr/>
              </p:nvGrpSpPr>
              <p:grpSpPr bwMode="auto">
                <a:xfrm>
                  <a:off x="3934" y="3951"/>
                  <a:ext cx="365" cy="153"/>
                  <a:chOff x="3030" y="3887"/>
                  <a:chExt cx="365" cy="153"/>
                </a:xfrm>
              </p:grpSpPr>
              <p:sp>
                <p:nvSpPr>
                  <p:cNvPr id="89" name="Freeform 357"/>
                  <p:cNvSpPr>
                    <a:spLocks noChangeAspect="1"/>
                  </p:cNvSpPr>
                  <p:nvPr/>
                </p:nvSpPr>
                <p:spPr bwMode="auto">
                  <a:xfrm>
                    <a:off x="3030" y="3887"/>
                    <a:ext cx="364" cy="153"/>
                  </a:xfrm>
                  <a:custGeom>
                    <a:avLst/>
                    <a:gdLst>
                      <a:gd name="T0" fmla="*/ 324 w 364"/>
                      <a:gd name="T1" fmla="*/ 153 h 153"/>
                      <a:gd name="T2" fmla="*/ 0 w 364"/>
                      <a:gd name="T3" fmla="*/ 30 h 153"/>
                      <a:gd name="T4" fmla="*/ 0 w 364"/>
                      <a:gd name="T5" fmla="*/ 15 h 153"/>
                      <a:gd name="T6" fmla="*/ 44 w 364"/>
                      <a:gd name="T7" fmla="*/ 0 h 153"/>
                      <a:gd name="T8" fmla="*/ 364 w 364"/>
                      <a:gd name="T9" fmla="*/ 120 h 153"/>
                      <a:gd name="T10" fmla="*/ 364 w 364"/>
                      <a:gd name="T11" fmla="*/ 139 h 153"/>
                      <a:gd name="T12" fmla="*/ 324 w 364"/>
                      <a:gd name="T13" fmla="*/ 153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64" h="153">
                        <a:moveTo>
                          <a:pt x="324" y="153"/>
                        </a:moveTo>
                        <a:lnTo>
                          <a:pt x="0" y="30"/>
                        </a:lnTo>
                        <a:lnTo>
                          <a:pt x="0" y="15"/>
                        </a:lnTo>
                        <a:lnTo>
                          <a:pt x="44" y="0"/>
                        </a:lnTo>
                        <a:lnTo>
                          <a:pt x="364" y="120"/>
                        </a:lnTo>
                        <a:lnTo>
                          <a:pt x="364" y="139"/>
                        </a:lnTo>
                        <a:lnTo>
                          <a:pt x="324" y="153"/>
                        </a:lnTo>
                        <a:close/>
                      </a:path>
                    </a:pathLst>
                  </a:custGeom>
                  <a:solidFill>
                    <a:srgbClr val="FF9966"/>
                  </a:solidFill>
                  <a:ln w="9525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0" name="Line 35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030" y="3904"/>
                    <a:ext cx="324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1" name="Line 35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53" y="4008"/>
                    <a:ext cx="42" cy="1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2" name="Line 36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54" y="4022"/>
                    <a:ext cx="0" cy="1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76" name="Freeform 361"/>
                <p:cNvSpPr>
                  <a:spLocks noChangeAspect="1"/>
                </p:cNvSpPr>
                <p:nvPr/>
              </p:nvSpPr>
              <p:spPr bwMode="auto">
                <a:xfrm>
                  <a:off x="3699" y="3871"/>
                  <a:ext cx="597" cy="300"/>
                </a:xfrm>
                <a:custGeom>
                  <a:avLst/>
                  <a:gdLst>
                    <a:gd name="T0" fmla="*/ 324 w 597"/>
                    <a:gd name="T1" fmla="*/ 300 h 300"/>
                    <a:gd name="T2" fmla="*/ 300 w 597"/>
                    <a:gd name="T3" fmla="*/ 293 h 300"/>
                    <a:gd name="T4" fmla="*/ 300 w 597"/>
                    <a:gd name="T5" fmla="*/ 238 h 300"/>
                    <a:gd name="T6" fmla="*/ 204 w 597"/>
                    <a:gd name="T7" fmla="*/ 202 h 300"/>
                    <a:gd name="T8" fmla="*/ 204 w 597"/>
                    <a:gd name="T9" fmla="*/ 228 h 300"/>
                    <a:gd name="T10" fmla="*/ 168 w 597"/>
                    <a:gd name="T11" fmla="*/ 243 h 300"/>
                    <a:gd name="T12" fmla="*/ 150 w 597"/>
                    <a:gd name="T13" fmla="*/ 237 h 300"/>
                    <a:gd name="T14" fmla="*/ 150 w 597"/>
                    <a:gd name="T15" fmla="*/ 179 h 300"/>
                    <a:gd name="T16" fmla="*/ 59 w 597"/>
                    <a:gd name="T17" fmla="*/ 144 h 300"/>
                    <a:gd name="T18" fmla="*/ 60 w 597"/>
                    <a:gd name="T19" fmla="*/ 173 h 300"/>
                    <a:gd name="T20" fmla="*/ 21 w 597"/>
                    <a:gd name="T21" fmla="*/ 186 h 300"/>
                    <a:gd name="T22" fmla="*/ 0 w 597"/>
                    <a:gd name="T23" fmla="*/ 180 h 300"/>
                    <a:gd name="T24" fmla="*/ 0 w 597"/>
                    <a:gd name="T25" fmla="*/ 102 h 300"/>
                    <a:gd name="T26" fmla="*/ 276 w 597"/>
                    <a:gd name="T27" fmla="*/ 0 h 300"/>
                    <a:gd name="T28" fmla="*/ 597 w 597"/>
                    <a:gd name="T29" fmla="*/ 122 h 300"/>
                    <a:gd name="T30" fmla="*/ 597 w 597"/>
                    <a:gd name="T31" fmla="*/ 198 h 300"/>
                    <a:gd name="T32" fmla="*/ 559 w 597"/>
                    <a:gd name="T33" fmla="*/ 213 h 300"/>
                    <a:gd name="T34" fmla="*/ 555 w 597"/>
                    <a:gd name="T35" fmla="*/ 199 h 300"/>
                    <a:gd name="T36" fmla="*/ 558 w 597"/>
                    <a:gd name="T37" fmla="*/ 186 h 300"/>
                    <a:gd name="T38" fmla="*/ 501 w 597"/>
                    <a:gd name="T39" fmla="*/ 208 h 300"/>
                    <a:gd name="T40" fmla="*/ 501 w 597"/>
                    <a:gd name="T41" fmla="*/ 233 h 300"/>
                    <a:gd name="T42" fmla="*/ 421 w 597"/>
                    <a:gd name="T43" fmla="*/ 262 h 300"/>
                    <a:gd name="T44" fmla="*/ 421 w 597"/>
                    <a:gd name="T45" fmla="*/ 240 h 300"/>
                    <a:gd name="T46" fmla="*/ 365 w 597"/>
                    <a:gd name="T47" fmla="*/ 262 h 300"/>
                    <a:gd name="T48" fmla="*/ 365 w 597"/>
                    <a:gd name="T49" fmla="*/ 286 h 300"/>
                    <a:gd name="T50" fmla="*/ 324 w 597"/>
                    <a:gd name="T51" fmla="*/ 300 h 3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597" h="300">
                      <a:moveTo>
                        <a:pt x="324" y="300"/>
                      </a:moveTo>
                      <a:lnTo>
                        <a:pt x="300" y="293"/>
                      </a:lnTo>
                      <a:lnTo>
                        <a:pt x="300" y="238"/>
                      </a:lnTo>
                      <a:lnTo>
                        <a:pt x="204" y="202"/>
                      </a:lnTo>
                      <a:lnTo>
                        <a:pt x="204" y="228"/>
                      </a:lnTo>
                      <a:lnTo>
                        <a:pt x="168" y="243"/>
                      </a:lnTo>
                      <a:lnTo>
                        <a:pt x="150" y="237"/>
                      </a:lnTo>
                      <a:lnTo>
                        <a:pt x="150" y="179"/>
                      </a:lnTo>
                      <a:lnTo>
                        <a:pt x="59" y="144"/>
                      </a:lnTo>
                      <a:lnTo>
                        <a:pt x="60" y="173"/>
                      </a:lnTo>
                      <a:lnTo>
                        <a:pt x="21" y="186"/>
                      </a:lnTo>
                      <a:lnTo>
                        <a:pt x="0" y="180"/>
                      </a:lnTo>
                      <a:lnTo>
                        <a:pt x="0" y="102"/>
                      </a:lnTo>
                      <a:lnTo>
                        <a:pt x="276" y="0"/>
                      </a:lnTo>
                      <a:lnTo>
                        <a:pt x="597" y="122"/>
                      </a:lnTo>
                      <a:lnTo>
                        <a:pt x="597" y="198"/>
                      </a:lnTo>
                      <a:lnTo>
                        <a:pt x="559" y="213"/>
                      </a:lnTo>
                      <a:lnTo>
                        <a:pt x="555" y="199"/>
                      </a:lnTo>
                      <a:lnTo>
                        <a:pt x="558" y="186"/>
                      </a:lnTo>
                      <a:lnTo>
                        <a:pt x="501" y="208"/>
                      </a:lnTo>
                      <a:lnTo>
                        <a:pt x="501" y="233"/>
                      </a:lnTo>
                      <a:lnTo>
                        <a:pt x="421" y="262"/>
                      </a:lnTo>
                      <a:lnTo>
                        <a:pt x="421" y="240"/>
                      </a:lnTo>
                      <a:lnTo>
                        <a:pt x="365" y="262"/>
                      </a:lnTo>
                      <a:lnTo>
                        <a:pt x="365" y="286"/>
                      </a:lnTo>
                      <a:lnTo>
                        <a:pt x="324" y="300"/>
                      </a:lnTo>
                      <a:close/>
                    </a:path>
                  </a:pathLst>
                </a:custGeom>
                <a:solidFill>
                  <a:srgbClr val="FF9966"/>
                </a:solidFill>
                <a:ln w="952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Line 362"/>
                <p:cNvSpPr>
                  <a:spLocks noChangeAspect="1" noChangeShapeType="1"/>
                </p:cNvSpPr>
                <p:nvPr/>
              </p:nvSpPr>
              <p:spPr bwMode="auto">
                <a:xfrm>
                  <a:off x="3699" y="3975"/>
                  <a:ext cx="325" cy="12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Line 36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025" y="3994"/>
                  <a:ext cx="273" cy="10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9" name="Line 36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022" y="4010"/>
                  <a:ext cx="273" cy="10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Line 365"/>
                <p:cNvSpPr>
                  <a:spLocks noChangeAspect="1" noChangeShapeType="1"/>
                </p:cNvSpPr>
                <p:nvPr/>
              </p:nvSpPr>
              <p:spPr bwMode="auto">
                <a:xfrm>
                  <a:off x="4023" y="4097"/>
                  <a:ext cx="0" cy="7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" name="Line 366"/>
                <p:cNvSpPr>
                  <a:spLocks noChangeAspect="1" noChangeShapeType="1"/>
                </p:cNvSpPr>
                <p:nvPr/>
              </p:nvSpPr>
              <p:spPr bwMode="auto">
                <a:xfrm>
                  <a:off x="3703" y="3993"/>
                  <a:ext cx="325" cy="12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Line 367"/>
                <p:cNvSpPr>
                  <a:spLocks noChangeAspect="1" noChangeShapeType="1"/>
                </p:cNvSpPr>
                <p:nvPr/>
              </p:nvSpPr>
              <p:spPr bwMode="auto">
                <a:xfrm>
                  <a:off x="3870" y="4060"/>
                  <a:ext cx="0" cy="5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3" name="Line 368"/>
                <p:cNvSpPr>
                  <a:spLocks noChangeAspect="1" noChangeShapeType="1"/>
                </p:cNvSpPr>
                <p:nvPr/>
              </p:nvSpPr>
              <p:spPr bwMode="auto">
                <a:xfrm>
                  <a:off x="3718" y="3999"/>
                  <a:ext cx="0" cy="5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4" name="Line 369"/>
                <p:cNvSpPr>
                  <a:spLocks noChangeAspect="1" noChangeShapeType="1"/>
                </p:cNvSpPr>
                <p:nvPr/>
              </p:nvSpPr>
              <p:spPr bwMode="auto">
                <a:xfrm>
                  <a:off x="4070" y="4080"/>
                  <a:ext cx="0" cy="1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5" name="Line 370"/>
                <p:cNvSpPr>
                  <a:spLocks noChangeAspect="1" noChangeShapeType="1"/>
                </p:cNvSpPr>
                <p:nvPr/>
              </p:nvSpPr>
              <p:spPr bwMode="auto">
                <a:xfrm>
                  <a:off x="4115" y="4063"/>
                  <a:ext cx="0" cy="1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Line 371"/>
                <p:cNvSpPr>
                  <a:spLocks noChangeAspect="1" noChangeShapeType="1"/>
                </p:cNvSpPr>
                <p:nvPr/>
              </p:nvSpPr>
              <p:spPr bwMode="auto">
                <a:xfrm>
                  <a:off x="4160" y="4046"/>
                  <a:ext cx="0" cy="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Line 372"/>
                <p:cNvSpPr>
                  <a:spLocks noChangeAspect="1" noChangeShapeType="1"/>
                </p:cNvSpPr>
                <p:nvPr/>
              </p:nvSpPr>
              <p:spPr bwMode="auto">
                <a:xfrm>
                  <a:off x="4206" y="4030"/>
                  <a:ext cx="0" cy="1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8" name="Line 373"/>
                <p:cNvSpPr>
                  <a:spLocks noChangeAspect="1" noChangeShapeType="1"/>
                </p:cNvSpPr>
                <p:nvPr/>
              </p:nvSpPr>
              <p:spPr bwMode="auto">
                <a:xfrm>
                  <a:off x="4250" y="4012"/>
                  <a:ext cx="0" cy="1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1" name="Group 374"/>
              <p:cNvGrpSpPr>
                <a:grpSpLocks noChangeAspect="1"/>
              </p:cNvGrpSpPr>
              <p:nvPr/>
            </p:nvGrpSpPr>
            <p:grpSpPr bwMode="auto">
              <a:xfrm>
                <a:off x="3940" y="3050"/>
                <a:ext cx="605" cy="482"/>
                <a:chOff x="3940" y="3050"/>
                <a:chExt cx="605" cy="482"/>
              </a:xfrm>
            </p:grpSpPr>
            <p:sp>
              <p:nvSpPr>
                <p:cNvPr id="52" name="Freeform 375"/>
                <p:cNvSpPr>
                  <a:spLocks noChangeAspect="1"/>
                </p:cNvSpPr>
                <p:nvPr/>
              </p:nvSpPr>
              <p:spPr bwMode="auto">
                <a:xfrm>
                  <a:off x="3941" y="3050"/>
                  <a:ext cx="601" cy="482"/>
                </a:xfrm>
                <a:custGeom>
                  <a:avLst/>
                  <a:gdLst>
                    <a:gd name="T0" fmla="*/ 326 w 601"/>
                    <a:gd name="T1" fmla="*/ 482 h 482"/>
                    <a:gd name="T2" fmla="*/ 0 w 601"/>
                    <a:gd name="T3" fmla="*/ 358 h 482"/>
                    <a:gd name="T4" fmla="*/ 0 w 601"/>
                    <a:gd name="T5" fmla="*/ 107 h 482"/>
                    <a:gd name="T6" fmla="*/ 281 w 601"/>
                    <a:gd name="T7" fmla="*/ 0 h 482"/>
                    <a:gd name="T8" fmla="*/ 601 w 601"/>
                    <a:gd name="T9" fmla="*/ 125 h 482"/>
                    <a:gd name="T10" fmla="*/ 601 w 601"/>
                    <a:gd name="T11" fmla="*/ 378 h 482"/>
                    <a:gd name="T12" fmla="*/ 326 w 601"/>
                    <a:gd name="T13" fmla="*/ 482 h 4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1" h="482">
                      <a:moveTo>
                        <a:pt x="326" y="482"/>
                      </a:moveTo>
                      <a:lnTo>
                        <a:pt x="0" y="358"/>
                      </a:lnTo>
                      <a:lnTo>
                        <a:pt x="0" y="107"/>
                      </a:lnTo>
                      <a:lnTo>
                        <a:pt x="281" y="0"/>
                      </a:lnTo>
                      <a:lnTo>
                        <a:pt x="601" y="125"/>
                      </a:lnTo>
                      <a:lnTo>
                        <a:pt x="601" y="378"/>
                      </a:lnTo>
                      <a:lnTo>
                        <a:pt x="326" y="482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" name="Line 376"/>
                <p:cNvSpPr>
                  <a:spLocks noChangeAspect="1" noChangeShapeType="1"/>
                </p:cNvSpPr>
                <p:nvPr/>
              </p:nvSpPr>
              <p:spPr bwMode="auto">
                <a:xfrm>
                  <a:off x="3940" y="3158"/>
                  <a:ext cx="327" cy="12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4" name="Line 37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267" y="3176"/>
                  <a:ext cx="276" cy="10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" name="Line 378"/>
                <p:cNvSpPr>
                  <a:spLocks noChangeAspect="1" noChangeShapeType="1"/>
                </p:cNvSpPr>
                <p:nvPr/>
              </p:nvSpPr>
              <p:spPr bwMode="auto">
                <a:xfrm>
                  <a:off x="4268" y="3281"/>
                  <a:ext cx="0" cy="24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Line 37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269" y="3239"/>
                  <a:ext cx="276" cy="10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" name="Line 38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267" y="3301"/>
                  <a:ext cx="276" cy="10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" name="Line 38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266" y="3365"/>
                  <a:ext cx="276" cy="10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Line 382"/>
                <p:cNvSpPr>
                  <a:spLocks noChangeAspect="1" noChangeShapeType="1"/>
                </p:cNvSpPr>
                <p:nvPr/>
              </p:nvSpPr>
              <p:spPr bwMode="auto">
                <a:xfrm>
                  <a:off x="3940" y="3221"/>
                  <a:ext cx="327" cy="12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Line 383"/>
                <p:cNvSpPr>
                  <a:spLocks noChangeAspect="1" noChangeShapeType="1"/>
                </p:cNvSpPr>
                <p:nvPr/>
              </p:nvSpPr>
              <p:spPr bwMode="auto">
                <a:xfrm>
                  <a:off x="3944" y="3284"/>
                  <a:ext cx="327" cy="12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Line 384"/>
                <p:cNvSpPr>
                  <a:spLocks noChangeAspect="1" noChangeShapeType="1"/>
                </p:cNvSpPr>
                <p:nvPr/>
              </p:nvSpPr>
              <p:spPr bwMode="auto">
                <a:xfrm>
                  <a:off x="3941" y="3346"/>
                  <a:ext cx="327" cy="12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Line 385"/>
                <p:cNvSpPr>
                  <a:spLocks noChangeAspect="1" noChangeShapeType="1"/>
                </p:cNvSpPr>
                <p:nvPr/>
              </p:nvSpPr>
              <p:spPr bwMode="auto">
                <a:xfrm>
                  <a:off x="4124" y="3085"/>
                  <a:ext cx="327" cy="12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Line 386"/>
                <p:cNvSpPr>
                  <a:spLocks noChangeAspect="1" noChangeShapeType="1"/>
                </p:cNvSpPr>
                <p:nvPr/>
              </p:nvSpPr>
              <p:spPr bwMode="auto">
                <a:xfrm>
                  <a:off x="4035" y="3123"/>
                  <a:ext cx="327" cy="12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64" name="Group 387"/>
                <p:cNvGrpSpPr>
                  <a:grpSpLocks noChangeAspect="1"/>
                </p:cNvGrpSpPr>
                <p:nvPr/>
              </p:nvGrpSpPr>
              <p:grpSpPr bwMode="auto">
                <a:xfrm>
                  <a:off x="4359" y="3209"/>
                  <a:ext cx="90" cy="225"/>
                  <a:chOff x="4359" y="3209"/>
                  <a:chExt cx="90" cy="225"/>
                </a:xfrm>
              </p:grpSpPr>
              <p:sp>
                <p:nvSpPr>
                  <p:cNvPr id="69" name="Line 38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361" y="3371"/>
                    <a:ext cx="0" cy="6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0" name="Line 38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449" y="3335"/>
                    <a:ext cx="0" cy="6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1" name="Line 39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359" y="3245"/>
                    <a:ext cx="0" cy="6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2" name="Line 39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447" y="3209"/>
                    <a:ext cx="0" cy="6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65" name="Line 392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4159" y="3428"/>
                  <a:ext cx="0" cy="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Line 393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4048" y="3388"/>
                  <a:ext cx="0" cy="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" name="Line 394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4158" y="3303"/>
                  <a:ext cx="0" cy="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Line 395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4050" y="3262"/>
                  <a:ext cx="0" cy="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30" name="Group 396"/>
            <p:cNvGrpSpPr>
              <a:grpSpLocks/>
            </p:cNvGrpSpPr>
            <p:nvPr/>
          </p:nvGrpSpPr>
          <p:grpSpPr bwMode="auto">
            <a:xfrm>
              <a:off x="823" y="1286"/>
              <a:ext cx="1429" cy="1099"/>
              <a:chOff x="1077" y="2501"/>
              <a:chExt cx="1429" cy="1099"/>
            </a:xfrm>
          </p:grpSpPr>
          <p:grpSp>
            <p:nvGrpSpPr>
              <p:cNvPr id="38" name="Group 397"/>
              <p:cNvGrpSpPr>
                <a:grpSpLocks/>
              </p:cNvGrpSpPr>
              <p:nvPr/>
            </p:nvGrpSpPr>
            <p:grpSpPr bwMode="auto">
              <a:xfrm>
                <a:off x="1134" y="2666"/>
                <a:ext cx="307" cy="471"/>
                <a:chOff x="1134" y="2666"/>
                <a:chExt cx="307" cy="471"/>
              </a:xfrm>
            </p:grpSpPr>
            <p:sp>
              <p:nvSpPr>
                <p:cNvPr id="48" name="Freeform 398"/>
                <p:cNvSpPr>
                  <a:spLocks noChangeAspect="1"/>
                </p:cNvSpPr>
                <p:nvPr/>
              </p:nvSpPr>
              <p:spPr bwMode="auto">
                <a:xfrm rot="5046464">
                  <a:off x="1156" y="2852"/>
                  <a:ext cx="471" cy="99"/>
                </a:xfrm>
                <a:custGeom>
                  <a:avLst/>
                  <a:gdLst>
                    <a:gd name="T0" fmla="*/ 20 w 285"/>
                    <a:gd name="T1" fmla="*/ 14 h 59"/>
                    <a:gd name="T2" fmla="*/ 111 w 285"/>
                    <a:gd name="T3" fmla="*/ 22 h 59"/>
                    <a:gd name="T4" fmla="*/ 268 w 285"/>
                    <a:gd name="T5" fmla="*/ 0 h 59"/>
                    <a:gd name="T6" fmla="*/ 285 w 285"/>
                    <a:gd name="T7" fmla="*/ 8 h 59"/>
                    <a:gd name="T8" fmla="*/ 268 w 285"/>
                    <a:gd name="T9" fmla="*/ 24 h 59"/>
                    <a:gd name="T10" fmla="*/ 132 w 285"/>
                    <a:gd name="T11" fmla="*/ 54 h 59"/>
                    <a:gd name="T12" fmla="*/ 58 w 285"/>
                    <a:gd name="T13" fmla="*/ 59 h 59"/>
                    <a:gd name="T14" fmla="*/ 16 w 285"/>
                    <a:gd name="T15" fmla="*/ 48 h 59"/>
                    <a:gd name="T16" fmla="*/ 0 w 285"/>
                    <a:gd name="T17" fmla="*/ 32 h 59"/>
                    <a:gd name="T18" fmla="*/ 7 w 285"/>
                    <a:gd name="T19" fmla="*/ 16 h 59"/>
                    <a:gd name="T20" fmla="*/ 20 w 285"/>
                    <a:gd name="T21" fmla="*/ 14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5" h="59">
                      <a:moveTo>
                        <a:pt x="20" y="14"/>
                      </a:moveTo>
                      <a:lnTo>
                        <a:pt x="111" y="22"/>
                      </a:lnTo>
                      <a:lnTo>
                        <a:pt x="268" y="0"/>
                      </a:lnTo>
                      <a:lnTo>
                        <a:pt x="285" y="8"/>
                      </a:lnTo>
                      <a:lnTo>
                        <a:pt x="268" y="24"/>
                      </a:lnTo>
                      <a:lnTo>
                        <a:pt x="132" y="54"/>
                      </a:lnTo>
                      <a:lnTo>
                        <a:pt x="58" y="59"/>
                      </a:lnTo>
                      <a:lnTo>
                        <a:pt x="16" y="48"/>
                      </a:lnTo>
                      <a:lnTo>
                        <a:pt x="0" y="32"/>
                      </a:lnTo>
                      <a:lnTo>
                        <a:pt x="7" y="16"/>
                      </a:lnTo>
                      <a:lnTo>
                        <a:pt x="20" y="14"/>
                      </a:lnTo>
                      <a:close/>
                    </a:path>
                  </a:pathLst>
                </a:custGeom>
                <a:solidFill>
                  <a:srgbClr val="FF9966"/>
                </a:solidFill>
                <a:ln w="952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9" name="Freeform 399"/>
                <p:cNvSpPr>
                  <a:spLocks noChangeAspect="1"/>
                </p:cNvSpPr>
                <p:nvPr/>
              </p:nvSpPr>
              <p:spPr bwMode="auto">
                <a:xfrm>
                  <a:off x="1134" y="2666"/>
                  <a:ext cx="254" cy="364"/>
                </a:xfrm>
                <a:custGeom>
                  <a:avLst/>
                  <a:gdLst>
                    <a:gd name="T0" fmla="*/ 18 w 153"/>
                    <a:gd name="T1" fmla="*/ 215 h 220"/>
                    <a:gd name="T2" fmla="*/ 0 w 153"/>
                    <a:gd name="T3" fmla="*/ 167 h 220"/>
                    <a:gd name="T4" fmla="*/ 0 w 153"/>
                    <a:gd name="T5" fmla="*/ 123 h 220"/>
                    <a:gd name="T6" fmla="*/ 1 w 153"/>
                    <a:gd name="T7" fmla="*/ 87 h 220"/>
                    <a:gd name="T8" fmla="*/ 8 w 153"/>
                    <a:gd name="T9" fmla="*/ 57 h 220"/>
                    <a:gd name="T10" fmla="*/ 23 w 153"/>
                    <a:gd name="T11" fmla="*/ 23 h 220"/>
                    <a:gd name="T12" fmla="*/ 45 w 153"/>
                    <a:gd name="T13" fmla="*/ 9 h 220"/>
                    <a:gd name="T14" fmla="*/ 86 w 153"/>
                    <a:gd name="T15" fmla="*/ 0 h 220"/>
                    <a:gd name="T16" fmla="*/ 104 w 153"/>
                    <a:gd name="T17" fmla="*/ 1 h 220"/>
                    <a:gd name="T18" fmla="*/ 135 w 153"/>
                    <a:gd name="T19" fmla="*/ 5 h 220"/>
                    <a:gd name="T20" fmla="*/ 145 w 153"/>
                    <a:gd name="T21" fmla="*/ 18 h 220"/>
                    <a:gd name="T22" fmla="*/ 153 w 153"/>
                    <a:gd name="T23" fmla="*/ 40 h 220"/>
                    <a:gd name="T24" fmla="*/ 151 w 153"/>
                    <a:gd name="T25" fmla="*/ 94 h 220"/>
                    <a:gd name="T26" fmla="*/ 144 w 153"/>
                    <a:gd name="T27" fmla="*/ 132 h 220"/>
                    <a:gd name="T28" fmla="*/ 131 w 153"/>
                    <a:gd name="T29" fmla="*/ 171 h 220"/>
                    <a:gd name="T30" fmla="*/ 104 w 153"/>
                    <a:gd name="T31" fmla="*/ 209 h 220"/>
                    <a:gd name="T32" fmla="*/ 69 w 153"/>
                    <a:gd name="T33" fmla="*/ 220 h 220"/>
                    <a:gd name="T34" fmla="*/ 49 w 153"/>
                    <a:gd name="T35" fmla="*/ 219 h 220"/>
                    <a:gd name="T36" fmla="*/ 18 w 153"/>
                    <a:gd name="T37" fmla="*/ 215 h 2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53" h="220">
                      <a:moveTo>
                        <a:pt x="18" y="215"/>
                      </a:moveTo>
                      <a:lnTo>
                        <a:pt x="0" y="167"/>
                      </a:lnTo>
                      <a:lnTo>
                        <a:pt x="0" y="123"/>
                      </a:lnTo>
                      <a:lnTo>
                        <a:pt x="1" y="87"/>
                      </a:lnTo>
                      <a:lnTo>
                        <a:pt x="8" y="57"/>
                      </a:lnTo>
                      <a:lnTo>
                        <a:pt x="23" y="23"/>
                      </a:lnTo>
                      <a:lnTo>
                        <a:pt x="45" y="9"/>
                      </a:lnTo>
                      <a:lnTo>
                        <a:pt x="86" y="0"/>
                      </a:lnTo>
                      <a:lnTo>
                        <a:pt x="104" y="1"/>
                      </a:lnTo>
                      <a:lnTo>
                        <a:pt x="135" y="5"/>
                      </a:lnTo>
                      <a:lnTo>
                        <a:pt x="145" y="18"/>
                      </a:lnTo>
                      <a:lnTo>
                        <a:pt x="153" y="40"/>
                      </a:lnTo>
                      <a:lnTo>
                        <a:pt x="151" y="94"/>
                      </a:lnTo>
                      <a:lnTo>
                        <a:pt x="144" y="132"/>
                      </a:lnTo>
                      <a:lnTo>
                        <a:pt x="131" y="171"/>
                      </a:lnTo>
                      <a:lnTo>
                        <a:pt x="104" y="209"/>
                      </a:lnTo>
                      <a:lnTo>
                        <a:pt x="69" y="220"/>
                      </a:lnTo>
                      <a:lnTo>
                        <a:pt x="49" y="219"/>
                      </a:lnTo>
                      <a:lnTo>
                        <a:pt x="18" y="215"/>
                      </a:lnTo>
                      <a:close/>
                    </a:path>
                  </a:pathLst>
                </a:custGeom>
                <a:solidFill>
                  <a:srgbClr val="FF9966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9" name="Group 400"/>
              <p:cNvGrpSpPr>
                <a:grpSpLocks/>
              </p:cNvGrpSpPr>
              <p:nvPr/>
            </p:nvGrpSpPr>
            <p:grpSpPr bwMode="auto">
              <a:xfrm>
                <a:off x="1077" y="2501"/>
                <a:ext cx="1429" cy="1099"/>
                <a:chOff x="1077" y="2501"/>
                <a:chExt cx="1429" cy="1099"/>
              </a:xfrm>
            </p:grpSpPr>
            <p:sp>
              <p:nvSpPr>
                <p:cNvPr id="40" name="Freeform 401"/>
                <p:cNvSpPr>
                  <a:spLocks noChangeAspect="1"/>
                </p:cNvSpPr>
                <p:nvPr/>
              </p:nvSpPr>
              <p:spPr bwMode="auto">
                <a:xfrm>
                  <a:off x="1077" y="3012"/>
                  <a:ext cx="379" cy="588"/>
                </a:xfrm>
                <a:custGeom>
                  <a:avLst/>
                  <a:gdLst>
                    <a:gd name="T0" fmla="*/ 48 w 228"/>
                    <a:gd name="T1" fmla="*/ 5 h 355"/>
                    <a:gd name="T2" fmla="*/ 29 w 228"/>
                    <a:gd name="T3" fmla="*/ 51 h 355"/>
                    <a:gd name="T4" fmla="*/ 17 w 228"/>
                    <a:gd name="T5" fmla="*/ 107 h 355"/>
                    <a:gd name="T6" fmla="*/ 13 w 228"/>
                    <a:gd name="T7" fmla="*/ 174 h 355"/>
                    <a:gd name="T8" fmla="*/ 4 w 228"/>
                    <a:gd name="T9" fmla="*/ 238 h 355"/>
                    <a:gd name="T10" fmla="*/ 0 w 228"/>
                    <a:gd name="T11" fmla="*/ 277 h 355"/>
                    <a:gd name="T12" fmla="*/ 1 w 228"/>
                    <a:gd name="T13" fmla="*/ 297 h 355"/>
                    <a:gd name="T14" fmla="*/ 19 w 228"/>
                    <a:gd name="T15" fmla="*/ 300 h 355"/>
                    <a:gd name="T16" fmla="*/ 18 w 228"/>
                    <a:gd name="T17" fmla="*/ 324 h 355"/>
                    <a:gd name="T18" fmla="*/ 55 w 228"/>
                    <a:gd name="T19" fmla="*/ 348 h 355"/>
                    <a:gd name="T20" fmla="*/ 85 w 228"/>
                    <a:gd name="T21" fmla="*/ 355 h 355"/>
                    <a:gd name="T22" fmla="*/ 110 w 228"/>
                    <a:gd name="T23" fmla="*/ 347 h 355"/>
                    <a:gd name="T24" fmla="*/ 95 w 228"/>
                    <a:gd name="T25" fmla="*/ 330 h 355"/>
                    <a:gd name="T26" fmla="*/ 66 w 228"/>
                    <a:gd name="T27" fmla="*/ 309 h 355"/>
                    <a:gd name="T28" fmla="*/ 56 w 228"/>
                    <a:gd name="T29" fmla="*/ 294 h 355"/>
                    <a:gd name="T30" fmla="*/ 76 w 228"/>
                    <a:gd name="T31" fmla="*/ 287 h 355"/>
                    <a:gd name="T32" fmla="*/ 78 w 228"/>
                    <a:gd name="T33" fmla="*/ 225 h 355"/>
                    <a:gd name="T34" fmla="*/ 79 w 228"/>
                    <a:gd name="T35" fmla="*/ 157 h 355"/>
                    <a:gd name="T36" fmla="*/ 85 w 228"/>
                    <a:gd name="T37" fmla="*/ 117 h 355"/>
                    <a:gd name="T38" fmla="*/ 96 w 228"/>
                    <a:gd name="T39" fmla="*/ 159 h 355"/>
                    <a:gd name="T40" fmla="*/ 107 w 228"/>
                    <a:gd name="T41" fmla="*/ 237 h 355"/>
                    <a:gd name="T42" fmla="*/ 106 w 228"/>
                    <a:gd name="T43" fmla="*/ 288 h 355"/>
                    <a:gd name="T44" fmla="*/ 118 w 228"/>
                    <a:gd name="T45" fmla="*/ 292 h 355"/>
                    <a:gd name="T46" fmla="*/ 118 w 228"/>
                    <a:gd name="T47" fmla="*/ 309 h 355"/>
                    <a:gd name="T48" fmla="*/ 126 w 228"/>
                    <a:gd name="T49" fmla="*/ 324 h 355"/>
                    <a:gd name="T50" fmla="*/ 151 w 228"/>
                    <a:gd name="T51" fmla="*/ 334 h 355"/>
                    <a:gd name="T52" fmla="*/ 210 w 228"/>
                    <a:gd name="T53" fmla="*/ 336 h 355"/>
                    <a:gd name="T54" fmla="*/ 228 w 228"/>
                    <a:gd name="T55" fmla="*/ 325 h 355"/>
                    <a:gd name="T56" fmla="*/ 212 w 228"/>
                    <a:gd name="T57" fmla="*/ 309 h 355"/>
                    <a:gd name="T58" fmla="*/ 180 w 228"/>
                    <a:gd name="T59" fmla="*/ 301 h 355"/>
                    <a:gd name="T60" fmla="*/ 163 w 228"/>
                    <a:gd name="T61" fmla="*/ 294 h 355"/>
                    <a:gd name="T62" fmla="*/ 158 w 228"/>
                    <a:gd name="T63" fmla="*/ 285 h 355"/>
                    <a:gd name="T64" fmla="*/ 176 w 228"/>
                    <a:gd name="T65" fmla="*/ 282 h 355"/>
                    <a:gd name="T66" fmla="*/ 172 w 228"/>
                    <a:gd name="T67" fmla="*/ 220 h 355"/>
                    <a:gd name="T68" fmla="*/ 174 w 228"/>
                    <a:gd name="T69" fmla="*/ 148 h 355"/>
                    <a:gd name="T70" fmla="*/ 158 w 228"/>
                    <a:gd name="T71" fmla="*/ 97 h 355"/>
                    <a:gd name="T72" fmla="*/ 152 w 228"/>
                    <a:gd name="T73" fmla="*/ 34 h 355"/>
                    <a:gd name="T74" fmla="*/ 137 w 228"/>
                    <a:gd name="T75" fmla="*/ 0 h 355"/>
                    <a:gd name="T76" fmla="*/ 100 w 228"/>
                    <a:gd name="T77" fmla="*/ 6 h 355"/>
                    <a:gd name="T78" fmla="*/ 73 w 228"/>
                    <a:gd name="T79" fmla="*/ 7 h 355"/>
                    <a:gd name="T80" fmla="*/ 48 w 228"/>
                    <a:gd name="T81" fmla="*/ 5 h 3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28" h="355">
                      <a:moveTo>
                        <a:pt x="48" y="5"/>
                      </a:moveTo>
                      <a:lnTo>
                        <a:pt x="29" y="51"/>
                      </a:lnTo>
                      <a:lnTo>
                        <a:pt x="17" y="107"/>
                      </a:lnTo>
                      <a:lnTo>
                        <a:pt x="13" y="174"/>
                      </a:lnTo>
                      <a:lnTo>
                        <a:pt x="4" y="238"/>
                      </a:lnTo>
                      <a:lnTo>
                        <a:pt x="0" y="277"/>
                      </a:lnTo>
                      <a:lnTo>
                        <a:pt x="1" y="297"/>
                      </a:lnTo>
                      <a:lnTo>
                        <a:pt x="19" y="300"/>
                      </a:lnTo>
                      <a:lnTo>
                        <a:pt x="18" y="324"/>
                      </a:lnTo>
                      <a:lnTo>
                        <a:pt x="55" y="348"/>
                      </a:lnTo>
                      <a:lnTo>
                        <a:pt x="85" y="355"/>
                      </a:lnTo>
                      <a:lnTo>
                        <a:pt x="110" y="347"/>
                      </a:lnTo>
                      <a:lnTo>
                        <a:pt x="95" y="330"/>
                      </a:lnTo>
                      <a:lnTo>
                        <a:pt x="66" y="309"/>
                      </a:lnTo>
                      <a:lnTo>
                        <a:pt x="56" y="294"/>
                      </a:lnTo>
                      <a:lnTo>
                        <a:pt x="76" y="287"/>
                      </a:lnTo>
                      <a:lnTo>
                        <a:pt x="78" y="225"/>
                      </a:lnTo>
                      <a:lnTo>
                        <a:pt x="79" y="157"/>
                      </a:lnTo>
                      <a:lnTo>
                        <a:pt x="85" y="117"/>
                      </a:lnTo>
                      <a:lnTo>
                        <a:pt x="96" y="159"/>
                      </a:lnTo>
                      <a:lnTo>
                        <a:pt x="107" y="237"/>
                      </a:lnTo>
                      <a:lnTo>
                        <a:pt x="106" y="288"/>
                      </a:lnTo>
                      <a:lnTo>
                        <a:pt x="118" y="292"/>
                      </a:lnTo>
                      <a:lnTo>
                        <a:pt x="118" y="309"/>
                      </a:lnTo>
                      <a:lnTo>
                        <a:pt x="126" y="324"/>
                      </a:lnTo>
                      <a:lnTo>
                        <a:pt x="151" y="334"/>
                      </a:lnTo>
                      <a:lnTo>
                        <a:pt x="210" y="336"/>
                      </a:lnTo>
                      <a:lnTo>
                        <a:pt x="228" y="325"/>
                      </a:lnTo>
                      <a:lnTo>
                        <a:pt x="212" y="309"/>
                      </a:lnTo>
                      <a:lnTo>
                        <a:pt x="180" y="301"/>
                      </a:lnTo>
                      <a:lnTo>
                        <a:pt x="163" y="294"/>
                      </a:lnTo>
                      <a:lnTo>
                        <a:pt x="158" y="285"/>
                      </a:lnTo>
                      <a:lnTo>
                        <a:pt x="176" y="282"/>
                      </a:lnTo>
                      <a:lnTo>
                        <a:pt x="172" y="220"/>
                      </a:lnTo>
                      <a:lnTo>
                        <a:pt x="174" y="148"/>
                      </a:lnTo>
                      <a:lnTo>
                        <a:pt x="158" y="97"/>
                      </a:lnTo>
                      <a:lnTo>
                        <a:pt x="152" y="34"/>
                      </a:lnTo>
                      <a:lnTo>
                        <a:pt x="137" y="0"/>
                      </a:lnTo>
                      <a:lnTo>
                        <a:pt x="100" y="6"/>
                      </a:lnTo>
                      <a:lnTo>
                        <a:pt x="73" y="7"/>
                      </a:lnTo>
                      <a:lnTo>
                        <a:pt x="48" y="5"/>
                      </a:lnTo>
                      <a:close/>
                    </a:path>
                  </a:pathLst>
                </a:custGeom>
                <a:solidFill>
                  <a:srgbClr val="FF9966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" name="Freeform 402"/>
                <p:cNvSpPr>
                  <a:spLocks noChangeAspect="1"/>
                </p:cNvSpPr>
                <p:nvPr/>
              </p:nvSpPr>
              <p:spPr bwMode="auto">
                <a:xfrm>
                  <a:off x="1239" y="2501"/>
                  <a:ext cx="155" cy="195"/>
                </a:xfrm>
                <a:custGeom>
                  <a:avLst/>
                  <a:gdLst>
                    <a:gd name="T0" fmla="*/ 5 w 94"/>
                    <a:gd name="T1" fmla="*/ 104 h 118"/>
                    <a:gd name="T2" fmla="*/ 5 w 94"/>
                    <a:gd name="T3" fmla="*/ 82 h 118"/>
                    <a:gd name="T4" fmla="*/ 0 w 94"/>
                    <a:gd name="T5" fmla="*/ 56 h 118"/>
                    <a:gd name="T6" fmla="*/ 4 w 94"/>
                    <a:gd name="T7" fmla="*/ 20 h 118"/>
                    <a:gd name="T8" fmla="*/ 28 w 94"/>
                    <a:gd name="T9" fmla="*/ 3 h 118"/>
                    <a:gd name="T10" fmla="*/ 57 w 94"/>
                    <a:gd name="T11" fmla="*/ 0 h 118"/>
                    <a:gd name="T12" fmla="*/ 84 w 94"/>
                    <a:gd name="T13" fmla="*/ 10 h 118"/>
                    <a:gd name="T14" fmla="*/ 92 w 94"/>
                    <a:gd name="T15" fmla="*/ 31 h 118"/>
                    <a:gd name="T16" fmla="*/ 94 w 94"/>
                    <a:gd name="T17" fmla="*/ 54 h 118"/>
                    <a:gd name="T18" fmla="*/ 89 w 94"/>
                    <a:gd name="T19" fmla="*/ 68 h 118"/>
                    <a:gd name="T20" fmla="*/ 78 w 94"/>
                    <a:gd name="T21" fmla="*/ 86 h 118"/>
                    <a:gd name="T22" fmla="*/ 64 w 94"/>
                    <a:gd name="T23" fmla="*/ 91 h 118"/>
                    <a:gd name="T24" fmla="*/ 36 w 94"/>
                    <a:gd name="T25" fmla="*/ 85 h 118"/>
                    <a:gd name="T26" fmla="*/ 59 w 94"/>
                    <a:gd name="T27" fmla="*/ 92 h 118"/>
                    <a:gd name="T28" fmla="*/ 54 w 94"/>
                    <a:gd name="T29" fmla="*/ 108 h 118"/>
                    <a:gd name="T30" fmla="*/ 45 w 94"/>
                    <a:gd name="T31" fmla="*/ 118 h 118"/>
                    <a:gd name="T32" fmla="*/ 18 w 94"/>
                    <a:gd name="T33" fmla="*/ 116 h 118"/>
                    <a:gd name="T34" fmla="*/ 5 w 94"/>
                    <a:gd name="T35" fmla="*/ 104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4" h="118">
                      <a:moveTo>
                        <a:pt x="5" y="104"/>
                      </a:moveTo>
                      <a:lnTo>
                        <a:pt x="5" y="82"/>
                      </a:lnTo>
                      <a:lnTo>
                        <a:pt x="0" y="56"/>
                      </a:lnTo>
                      <a:lnTo>
                        <a:pt x="4" y="20"/>
                      </a:lnTo>
                      <a:lnTo>
                        <a:pt x="28" y="3"/>
                      </a:lnTo>
                      <a:lnTo>
                        <a:pt x="57" y="0"/>
                      </a:lnTo>
                      <a:lnTo>
                        <a:pt x="84" y="10"/>
                      </a:lnTo>
                      <a:lnTo>
                        <a:pt x="92" y="31"/>
                      </a:lnTo>
                      <a:lnTo>
                        <a:pt x="94" y="54"/>
                      </a:lnTo>
                      <a:lnTo>
                        <a:pt x="89" y="68"/>
                      </a:lnTo>
                      <a:lnTo>
                        <a:pt x="78" y="86"/>
                      </a:lnTo>
                      <a:lnTo>
                        <a:pt x="64" y="91"/>
                      </a:lnTo>
                      <a:lnTo>
                        <a:pt x="36" y="85"/>
                      </a:lnTo>
                      <a:lnTo>
                        <a:pt x="59" y="92"/>
                      </a:lnTo>
                      <a:lnTo>
                        <a:pt x="54" y="108"/>
                      </a:lnTo>
                      <a:lnTo>
                        <a:pt x="45" y="118"/>
                      </a:lnTo>
                      <a:lnTo>
                        <a:pt x="18" y="116"/>
                      </a:lnTo>
                      <a:lnTo>
                        <a:pt x="5" y="104"/>
                      </a:lnTo>
                      <a:close/>
                    </a:path>
                  </a:pathLst>
                </a:custGeom>
                <a:solidFill>
                  <a:srgbClr val="FF9966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2" name="Freeform 403"/>
                <p:cNvSpPr>
                  <a:spLocks noChangeAspect="1"/>
                </p:cNvSpPr>
                <p:nvPr/>
              </p:nvSpPr>
              <p:spPr bwMode="auto">
                <a:xfrm>
                  <a:off x="1663" y="2671"/>
                  <a:ext cx="843" cy="199"/>
                </a:xfrm>
                <a:custGeom>
                  <a:avLst/>
                  <a:gdLst>
                    <a:gd name="T0" fmla="*/ 0 w 97"/>
                    <a:gd name="T1" fmla="*/ 23 h 23"/>
                    <a:gd name="T2" fmla="*/ 39 w 97"/>
                    <a:gd name="T3" fmla="*/ 0 h 23"/>
                    <a:gd name="T4" fmla="*/ 97 w 97"/>
                    <a:gd name="T5" fmla="*/ 20 h 23"/>
                    <a:gd name="T6" fmla="*/ 0 w 97"/>
                    <a:gd name="T7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7" h="23">
                      <a:moveTo>
                        <a:pt x="0" y="23"/>
                      </a:moveTo>
                      <a:lnTo>
                        <a:pt x="39" y="0"/>
                      </a:lnTo>
                      <a:lnTo>
                        <a:pt x="97" y="2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FFFFCC">
                    <a:alpha val="50000"/>
                  </a:srgbClr>
                </a:solidFill>
                <a:ln w="9525" cap="flat" cmpd="sng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43" name="Group 404"/>
                <p:cNvGrpSpPr>
                  <a:grpSpLocks noChangeAspect="1"/>
                </p:cNvGrpSpPr>
                <p:nvPr/>
              </p:nvGrpSpPr>
              <p:grpSpPr bwMode="auto">
                <a:xfrm>
                  <a:off x="1538" y="2858"/>
                  <a:ext cx="149" cy="117"/>
                  <a:chOff x="4624" y="2467"/>
                  <a:chExt cx="100" cy="79"/>
                </a:xfrm>
              </p:grpSpPr>
              <p:sp>
                <p:nvSpPr>
                  <p:cNvPr id="45" name="Freeform 405"/>
                  <p:cNvSpPr>
                    <a:spLocks noChangeAspect="1"/>
                  </p:cNvSpPr>
                  <p:nvPr/>
                </p:nvSpPr>
                <p:spPr bwMode="auto">
                  <a:xfrm>
                    <a:off x="4624" y="2467"/>
                    <a:ext cx="100" cy="79"/>
                  </a:xfrm>
                  <a:custGeom>
                    <a:avLst/>
                    <a:gdLst>
                      <a:gd name="T0" fmla="*/ 74 w 100"/>
                      <a:gd name="T1" fmla="*/ 0 h 79"/>
                      <a:gd name="T2" fmla="*/ 20 w 100"/>
                      <a:gd name="T3" fmla="*/ 17 h 79"/>
                      <a:gd name="T4" fmla="*/ 0 w 100"/>
                      <a:gd name="T5" fmla="*/ 77 h 79"/>
                      <a:gd name="T6" fmla="*/ 19 w 100"/>
                      <a:gd name="T7" fmla="*/ 79 h 79"/>
                      <a:gd name="T8" fmla="*/ 34 w 100"/>
                      <a:gd name="T9" fmla="*/ 52 h 79"/>
                      <a:gd name="T10" fmla="*/ 97 w 100"/>
                      <a:gd name="T11" fmla="*/ 33 h 79"/>
                      <a:gd name="T12" fmla="*/ 100 w 100"/>
                      <a:gd name="T13" fmla="*/ 11 h 79"/>
                      <a:gd name="T14" fmla="*/ 74 w 100"/>
                      <a:gd name="T15" fmla="*/ 0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00" h="79">
                        <a:moveTo>
                          <a:pt x="74" y="0"/>
                        </a:moveTo>
                        <a:lnTo>
                          <a:pt x="20" y="17"/>
                        </a:lnTo>
                        <a:lnTo>
                          <a:pt x="0" y="77"/>
                        </a:lnTo>
                        <a:lnTo>
                          <a:pt x="19" y="79"/>
                        </a:lnTo>
                        <a:lnTo>
                          <a:pt x="34" y="52"/>
                        </a:lnTo>
                        <a:lnTo>
                          <a:pt x="97" y="33"/>
                        </a:lnTo>
                        <a:lnTo>
                          <a:pt x="100" y="11"/>
                        </a:lnTo>
                        <a:lnTo>
                          <a:pt x="74" y="0"/>
                        </a:lnTo>
                        <a:close/>
                      </a:path>
                    </a:pathLst>
                  </a:custGeom>
                  <a:solidFill>
                    <a:srgbClr val="99FF99"/>
                  </a:solidFill>
                  <a:ln w="9525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6" name="Line 40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644" y="2485"/>
                    <a:ext cx="22" cy="1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7" name="Line 40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668" y="2480"/>
                    <a:ext cx="55" cy="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44" name="Freeform 408"/>
                <p:cNvSpPr>
                  <a:spLocks noChangeAspect="1"/>
                </p:cNvSpPr>
                <p:nvPr/>
              </p:nvSpPr>
              <p:spPr bwMode="auto">
                <a:xfrm>
                  <a:off x="1179" y="2707"/>
                  <a:ext cx="437" cy="250"/>
                </a:xfrm>
                <a:custGeom>
                  <a:avLst/>
                  <a:gdLst>
                    <a:gd name="T0" fmla="*/ 16 w 263"/>
                    <a:gd name="T1" fmla="*/ 0 h 151"/>
                    <a:gd name="T2" fmla="*/ 40 w 263"/>
                    <a:gd name="T3" fmla="*/ 8 h 151"/>
                    <a:gd name="T4" fmla="*/ 87 w 263"/>
                    <a:gd name="T5" fmla="*/ 68 h 151"/>
                    <a:gd name="T6" fmla="*/ 127 w 263"/>
                    <a:gd name="T7" fmla="*/ 116 h 151"/>
                    <a:gd name="T8" fmla="*/ 197 w 263"/>
                    <a:gd name="T9" fmla="*/ 119 h 151"/>
                    <a:gd name="T10" fmla="*/ 255 w 263"/>
                    <a:gd name="T11" fmla="*/ 127 h 151"/>
                    <a:gd name="T12" fmla="*/ 263 w 263"/>
                    <a:gd name="T13" fmla="*/ 141 h 151"/>
                    <a:gd name="T14" fmla="*/ 255 w 263"/>
                    <a:gd name="T15" fmla="*/ 149 h 151"/>
                    <a:gd name="T16" fmla="*/ 152 w 263"/>
                    <a:gd name="T17" fmla="*/ 151 h 151"/>
                    <a:gd name="T18" fmla="*/ 99 w 263"/>
                    <a:gd name="T19" fmla="*/ 146 h 151"/>
                    <a:gd name="T20" fmla="*/ 63 w 263"/>
                    <a:gd name="T21" fmla="*/ 119 h 151"/>
                    <a:gd name="T22" fmla="*/ 19 w 263"/>
                    <a:gd name="T23" fmla="*/ 68 h 151"/>
                    <a:gd name="T24" fmla="*/ 0 w 263"/>
                    <a:gd name="T25" fmla="*/ 32 h 151"/>
                    <a:gd name="T26" fmla="*/ 2 w 263"/>
                    <a:gd name="T27" fmla="*/ 8 h 151"/>
                    <a:gd name="T28" fmla="*/ 16 w 263"/>
                    <a:gd name="T29" fmla="*/ 0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63" h="151">
                      <a:moveTo>
                        <a:pt x="16" y="0"/>
                      </a:moveTo>
                      <a:lnTo>
                        <a:pt x="40" y="8"/>
                      </a:lnTo>
                      <a:lnTo>
                        <a:pt x="87" y="68"/>
                      </a:lnTo>
                      <a:lnTo>
                        <a:pt x="127" y="116"/>
                      </a:lnTo>
                      <a:lnTo>
                        <a:pt x="197" y="119"/>
                      </a:lnTo>
                      <a:lnTo>
                        <a:pt x="255" y="127"/>
                      </a:lnTo>
                      <a:lnTo>
                        <a:pt x="263" y="141"/>
                      </a:lnTo>
                      <a:lnTo>
                        <a:pt x="255" y="149"/>
                      </a:lnTo>
                      <a:lnTo>
                        <a:pt x="152" y="151"/>
                      </a:lnTo>
                      <a:lnTo>
                        <a:pt x="99" y="146"/>
                      </a:lnTo>
                      <a:lnTo>
                        <a:pt x="63" y="119"/>
                      </a:lnTo>
                      <a:lnTo>
                        <a:pt x="19" y="68"/>
                      </a:lnTo>
                      <a:lnTo>
                        <a:pt x="0" y="32"/>
                      </a:lnTo>
                      <a:lnTo>
                        <a:pt x="2" y="8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FF9966"/>
                </a:solidFill>
                <a:ln w="952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31" name="Group 409"/>
            <p:cNvGrpSpPr>
              <a:grpSpLocks noChangeAspect="1"/>
            </p:cNvGrpSpPr>
            <p:nvPr/>
          </p:nvGrpSpPr>
          <p:grpSpPr bwMode="auto">
            <a:xfrm>
              <a:off x="819" y="1754"/>
              <a:ext cx="118" cy="179"/>
              <a:chOff x="424" y="2323"/>
              <a:chExt cx="190" cy="231"/>
            </a:xfrm>
          </p:grpSpPr>
          <p:sp>
            <p:nvSpPr>
              <p:cNvPr id="34" name="Freeform 410"/>
              <p:cNvSpPr>
                <a:spLocks noChangeAspect="1"/>
              </p:cNvSpPr>
              <p:nvPr/>
            </p:nvSpPr>
            <p:spPr bwMode="auto">
              <a:xfrm>
                <a:off x="424" y="2323"/>
                <a:ext cx="188" cy="231"/>
              </a:xfrm>
              <a:custGeom>
                <a:avLst/>
                <a:gdLst>
                  <a:gd name="T0" fmla="*/ 137 w 198"/>
                  <a:gd name="T1" fmla="*/ 243 h 243"/>
                  <a:gd name="T2" fmla="*/ 0 w 198"/>
                  <a:gd name="T3" fmla="*/ 196 h 243"/>
                  <a:gd name="T4" fmla="*/ 0 w 198"/>
                  <a:gd name="T5" fmla="*/ 26 h 243"/>
                  <a:gd name="T6" fmla="*/ 68 w 198"/>
                  <a:gd name="T7" fmla="*/ 0 h 243"/>
                  <a:gd name="T8" fmla="*/ 198 w 198"/>
                  <a:gd name="T9" fmla="*/ 46 h 243"/>
                  <a:gd name="T10" fmla="*/ 198 w 198"/>
                  <a:gd name="T11" fmla="*/ 221 h 243"/>
                  <a:gd name="T12" fmla="*/ 137 w 198"/>
                  <a:gd name="T13" fmla="*/ 243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8" h="243">
                    <a:moveTo>
                      <a:pt x="137" y="243"/>
                    </a:moveTo>
                    <a:lnTo>
                      <a:pt x="0" y="196"/>
                    </a:lnTo>
                    <a:lnTo>
                      <a:pt x="0" y="26"/>
                    </a:lnTo>
                    <a:lnTo>
                      <a:pt x="68" y="0"/>
                    </a:lnTo>
                    <a:lnTo>
                      <a:pt x="198" y="46"/>
                    </a:lnTo>
                    <a:lnTo>
                      <a:pt x="198" y="221"/>
                    </a:lnTo>
                    <a:lnTo>
                      <a:pt x="137" y="243"/>
                    </a:lnTo>
                    <a:close/>
                  </a:path>
                </a:pathLst>
              </a:custGeom>
              <a:solidFill>
                <a:srgbClr val="99FF9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Line 411"/>
              <p:cNvSpPr>
                <a:spLocks noChangeAspect="1" noChangeShapeType="1"/>
              </p:cNvSpPr>
              <p:nvPr/>
            </p:nvSpPr>
            <p:spPr bwMode="auto">
              <a:xfrm>
                <a:off x="424" y="2346"/>
                <a:ext cx="128" cy="4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Line 412"/>
              <p:cNvSpPr>
                <a:spLocks noChangeAspect="1" noChangeShapeType="1"/>
              </p:cNvSpPr>
              <p:nvPr/>
            </p:nvSpPr>
            <p:spPr bwMode="auto">
              <a:xfrm>
                <a:off x="552" y="2390"/>
                <a:ext cx="0" cy="16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Line 413"/>
              <p:cNvSpPr>
                <a:spLocks noChangeAspect="1" noChangeShapeType="1"/>
              </p:cNvSpPr>
              <p:nvPr/>
            </p:nvSpPr>
            <p:spPr bwMode="auto">
              <a:xfrm flipV="1">
                <a:off x="555" y="2369"/>
                <a:ext cx="59" cy="2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2" name="Freeform 414"/>
            <p:cNvSpPr>
              <a:spLocks noChangeAspect="1"/>
            </p:cNvSpPr>
            <p:nvPr/>
          </p:nvSpPr>
          <p:spPr bwMode="auto">
            <a:xfrm>
              <a:off x="921" y="1752"/>
              <a:ext cx="377" cy="162"/>
            </a:xfrm>
            <a:custGeom>
              <a:avLst/>
              <a:gdLst>
                <a:gd name="T0" fmla="*/ 0 w 386"/>
                <a:gd name="T1" fmla="*/ 148 h 166"/>
                <a:gd name="T2" fmla="*/ 14 w 386"/>
                <a:gd name="T3" fmla="*/ 162 h 166"/>
                <a:gd name="T4" fmla="*/ 34 w 386"/>
                <a:gd name="T5" fmla="*/ 156 h 166"/>
                <a:gd name="T6" fmla="*/ 24 w 386"/>
                <a:gd name="T7" fmla="*/ 154 h 166"/>
                <a:gd name="T8" fmla="*/ 36 w 386"/>
                <a:gd name="T9" fmla="*/ 162 h 166"/>
                <a:gd name="T10" fmla="*/ 48 w 386"/>
                <a:gd name="T11" fmla="*/ 166 h 166"/>
                <a:gd name="T12" fmla="*/ 118 w 386"/>
                <a:gd name="T13" fmla="*/ 150 h 166"/>
                <a:gd name="T14" fmla="*/ 112 w 386"/>
                <a:gd name="T15" fmla="*/ 136 h 166"/>
                <a:gd name="T16" fmla="*/ 104 w 386"/>
                <a:gd name="T17" fmla="*/ 148 h 166"/>
                <a:gd name="T18" fmla="*/ 196 w 386"/>
                <a:gd name="T19" fmla="*/ 94 h 166"/>
                <a:gd name="T20" fmla="*/ 188 w 386"/>
                <a:gd name="T21" fmla="*/ 100 h 166"/>
                <a:gd name="T22" fmla="*/ 208 w 386"/>
                <a:gd name="T23" fmla="*/ 110 h 166"/>
                <a:gd name="T24" fmla="*/ 244 w 386"/>
                <a:gd name="T25" fmla="*/ 90 h 166"/>
                <a:gd name="T26" fmla="*/ 256 w 386"/>
                <a:gd name="T27" fmla="*/ 82 h 166"/>
                <a:gd name="T28" fmla="*/ 262 w 386"/>
                <a:gd name="T29" fmla="*/ 68 h 166"/>
                <a:gd name="T30" fmla="*/ 254 w 386"/>
                <a:gd name="T31" fmla="*/ 58 h 166"/>
                <a:gd name="T32" fmla="*/ 284 w 386"/>
                <a:gd name="T33" fmla="*/ 82 h 166"/>
                <a:gd name="T34" fmla="*/ 310 w 386"/>
                <a:gd name="T35" fmla="*/ 80 h 166"/>
                <a:gd name="T36" fmla="*/ 322 w 386"/>
                <a:gd name="T37" fmla="*/ 72 h 166"/>
                <a:gd name="T38" fmla="*/ 344 w 386"/>
                <a:gd name="T39" fmla="*/ 52 h 166"/>
                <a:gd name="T40" fmla="*/ 372 w 386"/>
                <a:gd name="T41" fmla="*/ 18 h 166"/>
                <a:gd name="T42" fmla="*/ 386 w 386"/>
                <a:gd name="T4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6" h="166">
                  <a:moveTo>
                    <a:pt x="0" y="148"/>
                  </a:moveTo>
                  <a:cubicBezTo>
                    <a:pt x="3" y="156"/>
                    <a:pt x="6" y="159"/>
                    <a:pt x="14" y="162"/>
                  </a:cubicBezTo>
                  <a:cubicBezTo>
                    <a:pt x="21" y="160"/>
                    <a:pt x="34" y="156"/>
                    <a:pt x="34" y="156"/>
                  </a:cubicBezTo>
                  <a:cubicBezTo>
                    <a:pt x="31" y="148"/>
                    <a:pt x="27" y="144"/>
                    <a:pt x="24" y="154"/>
                  </a:cubicBezTo>
                  <a:cubicBezTo>
                    <a:pt x="28" y="157"/>
                    <a:pt x="32" y="159"/>
                    <a:pt x="36" y="162"/>
                  </a:cubicBezTo>
                  <a:cubicBezTo>
                    <a:pt x="40" y="164"/>
                    <a:pt x="48" y="166"/>
                    <a:pt x="48" y="166"/>
                  </a:cubicBezTo>
                  <a:cubicBezTo>
                    <a:pt x="71" y="164"/>
                    <a:pt x="98" y="163"/>
                    <a:pt x="118" y="150"/>
                  </a:cubicBezTo>
                  <a:cubicBezTo>
                    <a:pt x="117" y="145"/>
                    <a:pt x="117" y="134"/>
                    <a:pt x="112" y="136"/>
                  </a:cubicBezTo>
                  <a:cubicBezTo>
                    <a:pt x="108" y="138"/>
                    <a:pt x="104" y="148"/>
                    <a:pt x="104" y="148"/>
                  </a:cubicBezTo>
                  <a:cubicBezTo>
                    <a:pt x="132" y="166"/>
                    <a:pt x="187" y="121"/>
                    <a:pt x="196" y="94"/>
                  </a:cubicBezTo>
                  <a:cubicBezTo>
                    <a:pt x="192" y="82"/>
                    <a:pt x="190" y="94"/>
                    <a:pt x="188" y="100"/>
                  </a:cubicBezTo>
                  <a:cubicBezTo>
                    <a:pt x="194" y="104"/>
                    <a:pt x="201" y="108"/>
                    <a:pt x="208" y="110"/>
                  </a:cubicBezTo>
                  <a:cubicBezTo>
                    <a:pt x="224" y="107"/>
                    <a:pt x="232" y="99"/>
                    <a:pt x="244" y="90"/>
                  </a:cubicBezTo>
                  <a:cubicBezTo>
                    <a:pt x="248" y="87"/>
                    <a:pt x="256" y="82"/>
                    <a:pt x="256" y="82"/>
                  </a:cubicBezTo>
                  <a:cubicBezTo>
                    <a:pt x="262" y="63"/>
                    <a:pt x="252" y="93"/>
                    <a:pt x="262" y="68"/>
                  </a:cubicBezTo>
                  <a:cubicBezTo>
                    <a:pt x="268" y="52"/>
                    <a:pt x="269" y="55"/>
                    <a:pt x="254" y="58"/>
                  </a:cubicBezTo>
                  <a:cubicBezTo>
                    <a:pt x="248" y="75"/>
                    <a:pt x="272" y="80"/>
                    <a:pt x="284" y="82"/>
                  </a:cubicBezTo>
                  <a:cubicBezTo>
                    <a:pt x="293" y="81"/>
                    <a:pt x="302" y="82"/>
                    <a:pt x="310" y="80"/>
                  </a:cubicBezTo>
                  <a:cubicBezTo>
                    <a:pt x="315" y="79"/>
                    <a:pt x="322" y="72"/>
                    <a:pt x="322" y="72"/>
                  </a:cubicBezTo>
                  <a:cubicBezTo>
                    <a:pt x="327" y="64"/>
                    <a:pt x="336" y="57"/>
                    <a:pt x="344" y="52"/>
                  </a:cubicBezTo>
                  <a:cubicBezTo>
                    <a:pt x="353" y="38"/>
                    <a:pt x="360" y="28"/>
                    <a:pt x="372" y="18"/>
                  </a:cubicBezTo>
                  <a:cubicBezTo>
                    <a:pt x="378" y="13"/>
                    <a:pt x="386" y="0"/>
                    <a:pt x="38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 Box 415"/>
            <p:cNvSpPr txBox="1">
              <a:spLocks noChangeArrowheads="1"/>
            </p:cNvSpPr>
            <p:nvPr/>
          </p:nvSpPr>
          <p:spPr bwMode="auto">
            <a:xfrm>
              <a:off x="1316" y="1975"/>
              <a:ext cx="1733" cy="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Wireless</a:t>
              </a: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  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04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RFID Background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907704" y="1859564"/>
            <a:ext cx="1119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RFID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516216" y="1859564"/>
            <a:ext cx="16784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Bar-code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936628" y="1844824"/>
            <a:ext cx="57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vs.</a:t>
            </a:r>
            <a:endParaRPr lang="zh-CN" altLang="en-US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98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331913"/>
            <a:ext cx="8991600" cy="5211762"/>
            <a:chOff x="0" y="1331913"/>
            <a:chExt cx="8991600" cy="5211762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1331913"/>
              <a:ext cx="2286000" cy="1487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7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94013"/>
              <a:ext cx="2619375" cy="1433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148" name="Group 5"/>
            <p:cNvGrpSpPr>
              <a:grpSpLocks/>
            </p:cNvGrpSpPr>
            <p:nvPr/>
          </p:nvGrpSpPr>
          <p:grpSpPr bwMode="auto">
            <a:xfrm>
              <a:off x="6094413" y="5503863"/>
              <a:ext cx="2897187" cy="1039812"/>
              <a:chOff x="2304" y="2064"/>
              <a:chExt cx="2824" cy="1013"/>
            </a:xfrm>
          </p:grpSpPr>
          <p:pic>
            <p:nvPicPr>
              <p:cNvPr id="6153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4" y="2064"/>
                <a:ext cx="1728" cy="10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154" name="Picture 7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6" y="2071"/>
                <a:ext cx="1062" cy="9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6149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188" y="5256213"/>
              <a:ext cx="3173412" cy="1220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10" name="图示 9"/>
            <p:cNvGraphicFramePr/>
            <p:nvPr>
              <p:extLst>
                <p:ext uri="{D42A27DB-BD31-4B8C-83A1-F6EECF244321}">
                  <p14:modId xmlns:p14="http://schemas.microsoft.com/office/powerpoint/2010/main" val="1743075248"/>
                </p:ext>
              </p:extLst>
            </p:nvPr>
          </p:nvGraphicFramePr>
          <p:xfrm>
            <a:off x="2075521" y="2653368"/>
            <a:ext cx="5387974" cy="315300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pic>
          <p:nvPicPr>
            <p:cNvPr id="6151" name="Picture 1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9613" y="3046413"/>
              <a:ext cx="1571625" cy="175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5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smtClean="0"/>
              <a:t>Background &amp; Motivation</a:t>
            </a:r>
            <a:endParaRPr lang="zh-CN" alt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altLang="zh-CN" sz="2800" dirty="0" smtClean="0"/>
              <a:t>The widely-used RFID tags impose serious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privacy concerns</a:t>
            </a:r>
            <a:r>
              <a:rPr lang="en-US" altLang="zh-CN" sz="2800" dirty="0" smtClean="0"/>
              <a:t>.</a:t>
            </a:r>
          </a:p>
          <a:p>
            <a:r>
              <a:rPr lang="en-US" altLang="zh-CN" sz="2800" b="1" dirty="0" smtClean="0"/>
              <a:t>Reason:</a:t>
            </a:r>
            <a:r>
              <a:rPr lang="en-US" altLang="zh-CN" sz="2800" dirty="0" smtClean="0"/>
              <a:t> When C1G2 tags are interrogated by an RFID reader,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no matter whether the reader is authorized or not</a:t>
            </a:r>
            <a:r>
              <a:rPr lang="en-US" altLang="zh-CN" sz="2800" dirty="0" smtClean="0"/>
              <a:t>, they blindly respond with their IDs and other stored information (such as manufacturer, product type, and price) in a broadcast fashion. </a:t>
            </a:r>
          </a:p>
          <a:p>
            <a:endParaRPr lang="en-US" altLang="zh-CN" sz="2800" dirty="0" smtClean="0"/>
          </a:p>
          <a:p>
            <a:endParaRPr lang="zh-CN" altLang="en-US" sz="2800" dirty="0" smtClean="0"/>
          </a:p>
        </p:txBody>
      </p:sp>
      <p:sp>
        <p:nvSpPr>
          <p:cNvPr id="717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smtClean="0"/>
              <a:t>Background &amp; Motivation</a:t>
            </a:r>
            <a:endParaRPr lang="zh-CN" alt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279" y="4724400"/>
            <a:ext cx="3378721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内容占位符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altLang="zh-CN" sz="2800" b="1" dirty="0" smtClean="0"/>
              <a:t>What woman </a:t>
            </a:r>
            <a:r>
              <a:rPr lang="en-US" altLang="zh-CN" sz="2400" dirty="0" smtClean="0"/>
              <a:t>wants her dress size to be publicly readable by any nearby scanner? </a:t>
            </a:r>
          </a:p>
          <a:p>
            <a:r>
              <a:rPr lang="en-US" altLang="zh-CN" sz="2800" b="1" dirty="0" smtClean="0"/>
              <a:t>Who</a:t>
            </a:r>
            <a:r>
              <a:rPr lang="en-US" altLang="zh-CN" sz="2400" dirty="0" smtClean="0"/>
              <a:t> wants the medications and other contents of a purse to be </a:t>
            </a:r>
            <a:r>
              <a:rPr lang="en-US" altLang="zh-CN" sz="2400" dirty="0" err="1" smtClean="0"/>
              <a:t>scannable</a:t>
            </a:r>
            <a:r>
              <a:rPr lang="en-US" altLang="zh-CN" sz="2400" dirty="0" smtClean="0"/>
              <a:t>? </a:t>
            </a:r>
          </a:p>
          <a:p>
            <a:r>
              <a:rPr lang="en-US" altLang="zh-CN" sz="2800" b="1" dirty="0" smtClean="0"/>
              <a:t>Who</a:t>
            </a:r>
            <a:r>
              <a:rPr lang="en-US" altLang="zh-CN" sz="2400" dirty="0" smtClean="0"/>
              <a:t> wants his or her location to be tracked and recorded based on the unique ID number in their shoes or other clothing?</a:t>
            </a:r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An effective solution to this privacy issue is to use commercially available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blocker tags</a:t>
            </a:r>
            <a:r>
              <a:rPr lang="en-US" altLang="zh-CN" sz="2400" i="1" dirty="0" smtClean="0">
                <a:solidFill>
                  <a:srgbClr val="FF0000"/>
                </a:solidFill>
              </a:rPr>
              <a:t>.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endParaRPr lang="zh-CN" altLang="en-US" sz="2400" dirty="0" smtClean="0"/>
          </a:p>
        </p:txBody>
      </p:sp>
      <p:sp>
        <p:nvSpPr>
          <p:cNvPr id="819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smtClean="0"/>
              <a:t>Background &amp; Motivation</a:t>
            </a:r>
            <a:endParaRPr lang="zh-CN" alt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b="1" dirty="0" smtClean="0"/>
              <a:t>What are blocker tags?</a:t>
            </a:r>
          </a:p>
          <a:p>
            <a:pPr>
              <a:buFont typeface="Wingdings" pitchFamily="2" charset="2"/>
              <a:buChar char="p"/>
            </a:pPr>
            <a:r>
              <a:rPr lang="en-US" altLang="zh-CN" sz="2800" dirty="0" smtClean="0"/>
              <a:t>A blocker tag is an RFID device that is preconfigured with a set of known RFID tag IDs, which we call blocking IDs. The blocker tag behaves as if all tags with its blocking IDs are present.</a:t>
            </a:r>
          </a:p>
        </p:txBody>
      </p:sp>
      <p:sp>
        <p:nvSpPr>
          <p:cNvPr id="921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smtClean="0"/>
              <a:t>Background &amp; Motivation</a:t>
            </a:r>
            <a:endParaRPr lang="zh-CN" alt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Comic Sans MS"/>
        <a:ea typeface="宋体"/>
        <a:cs typeface=""/>
      </a:majorFont>
      <a:minorFont>
        <a:latin typeface="Comic Sans MS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5412</TotalTime>
  <Words>2385</Words>
  <Application>Microsoft Office PowerPoint</Application>
  <PresentationFormat>On-screen Show (4:3)</PresentationFormat>
  <Paragraphs>219</Paragraphs>
  <Slides>36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自定义设计方案</vt:lpstr>
      <vt:lpstr>RFID Cardinality Estimation with Blocker Tags</vt:lpstr>
      <vt:lpstr>Outline </vt:lpstr>
      <vt:lpstr>Background &amp; Motivation</vt:lpstr>
      <vt:lpstr>RFID Background </vt:lpstr>
      <vt:lpstr>RFID Background </vt:lpstr>
      <vt:lpstr>Background &amp; Motivation</vt:lpstr>
      <vt:lpstr>Background &amp; Motivation</vt:lpstr>
      <vt:lpstr>Background &amp; Motivation</vt:lpstr>
      <vt:lpstr>Background &amp; Motivation</vt:lpstr>
      <vt:lpstr>Background &amp; Motivation</vt:lpstr>
      <vt:lpstr>Problem Formulation</vt:lpstr>
      <vt:lpstr>Problem Formulation</vt:lpstr>
      <vt:lpstr>Problem Formulation</vt:lpstr>
      <vt:lpstr>REB Protocol</vt:lpstr>
      <vt:lpstr>REB Protocol</vt:lpstr>
      <vt:lpstr>REB Protocol</vt:lpstr>
      <vt:lpstr>REB Protocol</vt:lpstr>
      <vt:lpstr>REB Protocol</vt:lpstr>
      <vt:lpstr>REB Protocol</vt:lpstr>
      <vt:lpstr>REB Protocol</vt:lpstr>
      <vt:lpstr>REB Protocol</vt:lpstr>
      <vt:lpstr>Theoretical Analysis</vt:lpstr>
      <vt:lpstr>Theoretical Analysis</vt:lpstr>
      <vt:lpstr>Theoretical Analysis</vt:lpstr>
      <vt:lpstr>Theoretical Analysis</vt:lpstr>
      <vt:lpstr>Theoretical Analysis</vt:lpstr>
      <vt:lpstr>Theoretical Analysis</vt:lpstr>
      <vt:lpstr>Theoretical Analysis</vt:lpstr>
      <vt:lpstr>Theoretical Analysis</vt:lpstr>
      <vt:lpstr>Theoretical Analysis</vt:lpstr>
      <vt:lpstr>Performance Evaluation</vt:lpstr>
      <vt:lpstr>Performance Evaluation</vt:lpstr>
      <vt:lpstr>Performance Evaluation</vt:lpstr>
      <vt:lpstr>Performance Evaluation</vt:lpstr>
      <vt:lpstr>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Xiulong Liu</dc:creator>
  <cp:lastModifiedBy>Wei</cp:lastModifiedBy>
  <cp:revision>588</cp:revision>
  <cp:lastPrinted>2014-10-20T14:54:57Z</cp:lastPrinted>
  <dcterms:created xsi:type="dcterms:W3CDTF">2013-10-12T07:26:20Z</dcterms:created>
  <dcterms:modified xsi:type="dcterms:W3CDTF">2015-06-05T03:58:09Z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