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commentAuthors.xml" ContentType="application/vnd.openxmlformats-officedocument.presentationml.commentAuthors+xml"/>
  <Override PartName="/ppt/media/image5.webp" ContentType="image/webp"/>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579" r:id="rId3"/>
    <p:sldId id="580" r:id="rId5"/>
    <p:sldId id="581" r:id="rId6"/>
    <p:sldId id="582" r:id="rId7"/>
    <p:sldId id="607" r:id="rId8"/>
    <p:sldId id="583" r:id="rId9"/>
    <p:sldId id="609" r:id="rId10"/>
    <p:sldId id="610" r:id="rId11"/>
    <p:sldId id="611" r:id="rId12"/>
    <p:sldId id="613" r:id="rId13"/>
    <p:sldId id="612" r:id="rId14"/>
    <p:sldId id="614" r:id="rId15"/>
    <p:sldId id="615" r:id="rId16"/>
    <p:sldId id="616" r:id="rId17"/>
    <p:sldId id="617" r:id="rId18"/>
    <p:sldId id="618" r:id="rId19"/>
    <p:sldId id="619" r:id="rId20"/>
    <p:sldId id="620" r:id="rId21"/>
    <p:sldId id="621" r:id="rId22"/>
    <p:sldId id="622" r:id="rId23"/>
    <p:sldId id="623" r:id="rId24"/>
    <p:sldId id="624" r:id="rId25"/>
    <p:sldId id="626" r:id="rId26"/>
    <p:sldId id="605" r:id="rId27"/>
    <p:sldId id="627" r:id="rId28"/>
  </p:sldIdLst>
  <p:sldSz cx="12192000" cy="6858000"/>
  <p:notesSz cx="12192000" cy="6858000"/>
  <p:custDataLst>
    <p:tags r:id="rId33"/>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84" userDrawn="1">
          <p15:clr>
            <a:srgbClr val="A4A3A4"/>
          </p15:clr>
        </p15:guide>
        <p15:guide id="2" pos="225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Qing Gu" initials="QG" lastIdx="3" clrIdx="0"/>
  <p:cmAuthor id="2" name="DELL" initials="D" lastIdx="1" clrIdx="1"/>
  <p:cmAuthor id="3" name="yanan" initials="y" lastIdx="1" clrIdx="2"/>
  <p:cmAuthor id="4" name="Yanan" initials="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a:srgbClr val="000000"/>
    <a:srgbClr val="DBEEF4"/>
    <a:srgbClr val="FDFFFE"/>
    <a:srgbClr val="F1F3F2"/>
    <a:srgbClr val="FEFEFE"/>
    <a:srgbClr val="E3E3E3"/>
    <a:srgbClr val="0B57D0"/>
    <a:srgbClr val="2196F3"/>
    <a:srgbClr val="BFBF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38"/>
    <p:restoredTop sz="76011"/>
  </p:normalViewPr>
  <p:slideViewPr>
    <p:cSldViewPr showGuides="1">
      <p:cViewPr varScale="1">
        <p:scale>
          <a:sx n="89" d="100"/>
          <a:sy n="89" d="100"/>
        </p:scale>
        <p:origin x="1539" y="45"/>
      </p:cViewPr>
      <p:guideLst>
        <p:guide orient="horz" pos="2484"/>
        <p:guide pos="225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3" Type="http://schemas.openxmlformats.org/officeDocument/2006/relationships/tags" Target="tags/tag33.xml"/><Relationship Id="rId32" Type="http://schemas.openxmlformats.org/officeDocument/2006/relationships/commentAuthors" Target="commentAuthors.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Yanan\Downloads\multiTimeline.csv"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40" b="1" i="0" u="none" strike="noStrike" kern="1200" baseline="0">
                <a:solidFill>
                  <a:schemeClr val="tx1"/>
                </a:solidFill>
                <a:latin typeface="Consolas" panose="020B0609020204030204" charset="0"/>
                <a:ea typeface="Consolas" panose="020B0609020204030204" charset="0"/>
                <a:cs typeface="Consolas" panose="020B0609020204030204" charset="0"/>
                <a:sym typeface="Consolas" panose="020B0609020204030204" charset="0"/>
              </a:defRPr>
            </a:pPr>
            <a:r>
              <a:rPr sz="1440">
                <a:solidFill>
                  <a:schemeClr val="tx1"/>
                </a:solidFill>
                <a:latin typeface="Consolas" panose="020B0609020204030204" charset="0"/>
                <a:ea typeface="Consolas" panose="020B0609020204030204" charset="0"/>
                <a:cs typeface="Consolas" panose="020B0609020204030204" charset="0"/>
                <a:sym typeface="Consolas" panose="020B0609020204030204" charset="0"/>
              </a:rPr>
              <a:t>Serverless Computing - Google Trends</a:t>
            </a:r>
            <a:endParaRPr sz="1440">
              <a:solidFill>
                <a:schemeClr val="tx1"/>
              </a:solidFill>
              <a:latin typeface="Consolas" panose="020B0609020204030204" charset="0"/>
              <a:ea typeface="Consolas" panose="020B0609020204030204" charset="0"/>
              <a:cs typeface="Consolas" panose="020B0609020204030204" charset="0"/>
              <a:sym typeface="Consolas" panose="020B0609020204030204" charset="0"/>
            </a:endParaRPr>
          </a:p>
          <a:p>
            <a:pPr defTabSz="914400">
              <a:defRPr lang="zh-CN" sz="1440" b="1" i="0" u="none" strike="noStrike" kern="1200" baseline="0">
                <a:solidFill>
                  <a:schemeClr val="tx1"/>
                </a:solidFill>
                <a:latin typeface="Consolas" panose="020B0609020204030204" charset="0"/>
                <a:ea typeface="Consolas" panose="020B0609020204030204" charset="0"/>
                <a:cs typeface="Consolas" panose="020B0609020204030204" charset="0"/>
                <a:sym typeface="Consolas" panose="020B0609020204030204" charset="0"/>
              </a:defRPr>
            </a:pPr>
            <a:endParaRPr sz="1440">
              <a:solidFill>
                <a:schemeClr val="tx1"/>
              </a:solidFill>
              <a:latin typeface="Consolas" panose="020B0609020204030204" charset="0"/>
              <a:ea typeface="Consolas" panose="020B0609020204030204" charset="0"/>
              <a:cs typeface="Consolas" panose="020B0609020204030204" charset="0"/>
              <a:sym typeface="Consolas" panose="020B0609020204030204" charset="0"/>
            </a:endParaRPr>
          </a:p>
        </c:rich>
      </c:tx>
      <c:layout>
        <c:manualLayout>
          <c:xMode val="edge"/>
          <c:yMode val="edge"/>
          <c:x val="0.22745442221364"/>
          <c:y val="0.0658776602490657"/>
        </c:manualLayout>
      </c:layout>
      <c:overlay val="0"/>
      <c:spPr>
        <a:noFill/>
        <a:ln>
          <a:noFill/>
        </a:ln>
        <a:effectLst/>
      </c:spPr>
    </c:title>
    <c:autoTitleDeleted val="0"/>
    <c:plotArea>
      <c:layout>
        <c:manualLayout>
          <c:layoutTarget val="inner"/>
          <c:xMode val="edge"/>
          <c:yMode val="edge"/>
          <c:x val="0.149677638276213"/>
          <c:y val="0.209654519640322"/>
          <c:w val="0.805361384458772"/>
          <c:h val="0.599337434926645"/>
        </c:manualLayout>
      </c:layout>
      <c:lineChart>
        <c:grouping val="standard"/>
        <c:varyColors val="0"/>
        <c:ser>
          <c:idx val="0"/>
          <c:order val="0"/>
          <c:spPr>
            <a:ln w="34925" cap="rnd">
              <a:solidFill>
                <a:srgbClr val="00B0F0"/>
              </a:solidFill>
              <a:round/>
            </a:ln>
            <a:effectLst/>
            <a:sp3d contourW="34925"/>
          </c:spPr>
          <c:marker>
            <c:symbol val="none"/>
          </c:marker>
          <c:dLbls>
            <c:delete val="1"/>
          </c:dLbls>
          <c:trendline>
            <c:spPr>
              <a:ln w="19050" cap="rnd">
                <a:solidFill>
                  <a:schemeClr val="accent1"/>
                </a:solidFill>
                <a:prstDash val="sysDot"/>
              </a:ln>
              <a:effectLst/>
            </c:spPr>
            <c:trendlineType val="linear"/>
            <c:dispRSqr val="0"/>
            <c:dispEq val="0"/>
          </c:trendline>
          <c:cat>
            <c:numRef>
              <c:f>multiTimeline.csv!$A$1:$A$144</c:f>
              <c:numCache>
                <c:formatCode>mmm\-yy</c:formatCode>
                <c:ptCount val="144"/>
                <c:pt idx="0" c:formatCode="mmm\-yy">
                  <c:v>41640</c:v>
                </c:pt>
                <c:pt idx="1" c:formatCode="mmm\-yy">
                  <c:v>41671</c:v>
                </c:pt>
                <c:pt idx="2" c:formatCode="mmm\-yy">
                  <c:v>41699</c:v>
                </c:pt>
                <c:pt idx="3" c:formatCode="mmm\-yy">
                  <c:v>41730</c:v>
                </c:pt>
                <c:pt idx="4" c:formatCode="mmm\-yy">
                  <c:v>41760</c:v>
                </c:pt>
                <c:pt idx="5" c:formatCode="mmm\-yy">
                  <c:v>41791</c:v>
                </c:pt>
                <c:pt idx="6" c:formatCode="mmm\-yy">
                  <c:v>41821</c:v>
                </c:pt>
                <c:pt idx="7" c:formatCode="mmm\-yy">
                  <c:v>41852</c:v>
                </c:pt>
                <c:pt idx="8" c:formatCode="mmm\-yy">
                  <c:v>41883</c:v>
                </c:pt>
                <c:pt idx="9" c:formatCode="mmm\-yy">
                  <c:v>41913</c:v>
                </c:pt>
                <c:pt idx="10" c:formatCode="mmm\-yy">
                  <c:v>41944</c:v>
                </c:pt>
                <c:pt idx="11" c:formatCode="mmm\-yy">
                  <c:v>41974</c:v>
                </c:pt>
                <c:pt idx="12" c:formatCode="mmm\-yy">
                  <c:v>42005</c:v>
                </c:pt>
                <c:pt idx="13" c:formatCode="mmm\-yy">
                  <c:v>42036</c:v>
                </c:pt>
                <c:pt idx="14" c:formatCode="mmm\-yy">
                  <c:v>42064</c:v>
                </c:pt>
                <c:pt idx="15" c:formatCode="mmm\-yy">
                  <c:v>42095</c:v>
                </c:pt>
                <c:pt idx="16" c:formatCode="mmm\-yy">
                  <c:v>42125</c:v>
                </c:pt>
                <c:pt idx="17" c:formatCode="mmm\-yy">
                  <c:v>42156</c:v>
                </c:pt>
                <c:pt idx="18" c:formatCode="mmm\-yy">
                  <c:v>42186</c:v>
                </c:pt>
                <c:pt idx="19" c:formatCode="mmm\-yy">
                  <c:v>42217</c:v>
                </c:pt>
                <c:pt idx="20" c:formatCode="mmm\-yy">
                  <c:v>42248</c:v>
                </c:pt>
                <c:pt idx="21" c:formatCode="mmm\-yy">
                  <c:v>42278</c:v>
                </c:pt>
                <c:pt idx="22" c:formatCode="mmm\-yy">
                  <c:v>42309</c:v>
                </c:pt>
                <c:pt idx="23" c:formatCode="mmm\-yy">
                  <c:v>42339</c:v>
                </c:pt>
                <c:pt idx="24" c:formatCode="mmm\-yy">
                  <c:v>42370</c:v>
                </c:pt>
                <c:pt idx="25" c:formatCode="mmm\-yy">
                  <c:v>42401</c:v>
                </c:pt>
                <c:pt idx="26" c:formatCode="mmm\-yy">
                  <c:v>42430</c:v>
                </c:pt>
                <c:pt idx="27" c:formatCode="mmm\-yy">
                  <c:v>42461</c:v>
                </c:pt>
                <c:pt idx="28" c:formatCode="mmm\-yy">
                  <c:v>42491</c:v>
                </c:pt>
                <c:pt idx="29" c:formatCode="mmm\-yy">
                  <c:v>42522</c:v>
                </c:pt>
                <c:pt idx="30" c:formatCode="mmm\-yy">
                  <c:v>42552</c:v>
                </c:pt>
                <c:pt idx="31" c:formatCode="mmm\-yy">
                  <c:v>42583</c:v>
                </c:pt>
                <c:pt idx="32" c:formatCode="mmm\-yy">
                  <c:v>42614</c:v>
                </c:pt>
                <c:pt idx="33" c:formatCode="mmm\-yy">
                  <c:v>42644</c:v>
                </c:pt>
                <c:pt idx="34" c:formatCode="mmm\-yy">
                  <c:v>42675</c:v>
                </c:pt>
                <c:pt idx="35" c:formatCode="mmm\-yy">
                  <c:v>42705</c:v>
                </c:pt>
                <c:pt idx="36" c:formatCode="mmm\-yy">
                  <c:v>42736</c:v>
                </c:pt>
                <c:pt idx="37" c:formatCode="mmm\-yy">
                  <c:v>42767</c:v>
                </c:pt>
                <c:pt idx="38" c:formatCode="mmm\-yy">
                  <c:v>42795</c:v>
                </c:pt>
                <c:pt idx="39" c:formatCode="mmm\-yy">
                  <c:v>42826</c:v>
                </c:pt>
                <c:pt idx="40" c:formatCode="mmm\-yy">
                  <c:v>42856</c:v>
                </c:pt>
                <c:pt idx="41" c:formatCode="mmm\-yy">
                  <c:v>42887</c:v>
                </c:pt>
                <c:pt idx="42" c:formatCode="mmm\-yy">
                  <c:v>42917</c:v>
                </c:pt>
                <c:pt idx="43" c:formatCode="mmm\-yy">
                  <c:v>42948</c:v>
                </c:pt>
                <c:pt idx="44" c:formatCode="mmm\-yy">
                  <c:v>42979</c:v>
                </c:pt>
                <c:pt idx="45" c:formatCode="mmm\-yy">
                  <c:v>43009</c:v>
                </c:pt>
                <c:pt idx="46" c:formatCode="mmm\-yy">
                  <c:v>43040</c:v>
                </c:pt>
                <c:pt idx="47" c:formatCode="mmm\-yy">
                  <c:v>43070</c:v>
                </c:pt>
                <c:pt idx="48" c:formatCode="mmm\-yy">
                  <c:v>43101</c:v>
                </c:pt>
                <c:pt idx="49" c:formatCode="mmm\-yy">
                  <c:v>43132</c:v>
                </c:pt>
                <c:pt idx="50" c:formatCode="mmm\-yy">
                  <c:v>43160</c:v>
                </c:pt>
                <c:pt idx="51" c:formatCode="mmm\-yy">
                  <c:v>43191</c:v>
                </c:pt>
                <c:pt idx="52" c:formatCode="mmm\-yy">
                  <c:v>43221</c:v>
                </c:pt>
                <c:pt idx="53" c:formatCode="mmm\-yy">
                  <c:v>43252</c:v>
                </c:pt>
                <c:pt idx="54" c:formatCode="mmm\-yy">
                  <c:v>43282</c:v>
                </c:pt>
                <c:pt idx="55" c:formatCode="mmm\-yy">
                  <c:v>43313</c:v>
                </c:pt>
                <c:pt idx="56" c:formatCode="mmm\-yy">
                  <c:v>43344</c:v>
                </c:pt>
                <c:pt idx="57" c:formatCode="mmm\-yy">
                  <c:v>43374</c:v>
                </c:pt>
                <c:pt idx="58" c:formatCode="mmm\-yy">
                  <c:v>43405</c:v>
                </c:pt>
                <c:pt idx="59" c:formatCode="mmm\-yy">
                  <c:v>43435</c:v>
                </c:pt>
                <c:pt idx="60" c:formatCode="mmm\-yy">
                  <c:v>43466</c:v>
                </c:pt>
                <c:pt idx="61" c:formatCode="mmm\-yy">
                  <c:v>43497</c:v>
                </c:pt>
                <c:pt idx="62" c:formatCode="mmm\-yy">
                  <c:v>43525</c:v>
                </c:pt>
                <c:pt idx="63" c:formatCode="mmm\-yy">
                  <c:v>43556</c:v>
                </c:pt>
                <c:pt idx="64" c:formatCode="mmm\-yy">
                  <c:v>43586</c:v>
                </c:pt>
                <c:pt idx="65" c:formatCode="mmm\-yy">
                  <c:v>43617</c:v>
                </c:pt>
                <c:pt idx="66" c:formatCode="mmm\-yy">
                  <c:v>43647</c:v>
                </c:pt>
                <c:pt idx="67" c:formatCode="mmm\-yy">
                  <c:v>43678</c:v>
                </c:pt>
                <c:pt idx="68" c:formatCode="mmm\-yy">
                  <c:v>43709</c:v>
                </c:pt>
                <c:pt idx="69" c:formatCode="mmm\-yy">
                  <c:v>43739</c:v>
                </c:pt>
                <c:pt idx="70" c:formatCode="mmm\-yy">
                  <c:v>43770</c:v>
                </c:pt>
                <c:pt idx="71" c:formatCode="mmm\-yy">
                  <c:v>43800</c:v>
                </c:pt>
                <c:pt idx="72" c:formatCode="mmm\-yy">
                  <c:v>43831</c:v>
                </c:pt>
                <c:pt idx="73" c:formatCode="mmm\-yy">
                  <c:v>43862</c:v>
                </c:pt>
                <c:pt idx="74" c:formatCode="mmm\-yy">
                  <c:v>43891</c:v>
                </c:pt>
                <c:pt idx="75" c:formatCode="mmm\-yy">
                  <c:v>43922</c:v>
                </c:pt>
                <c:pt idx="76" c:formatCode="mmm\-yy">
                  <c:v>43952</c:v>
                </c:pt>
                <c:pt idx="77" c:formatCode="mmm\-yy">
                  <c:v>43983</c:v>
                </c:pt>
                <c:pt idx="78" c:formatCode="mmm\-yy">
                  <c:v>44013</c:v>
                </c:pt>
                <c:pt idx="79" c:formatCode="mmm\-yy">
                  <c:v>44044</c:v>
                </c:pt>
                <c:pt idx="80" c:formatCode="mmm\-yy">
                  <c:v>44075</c:v>
                </c:pt>
                <c:pt idx="81" c:formatCode="mmm\-yy">
                  <c:v>44105</c:v>
                </c:pt>
                <c:pt idx="82" c:formatCode="mmm\-yy">
                  <c:v>44136</c:v>
                </c:pt>
                <c:pt idx="83" c:formatCode="mmm\-yy">
                  <c:v>44166</c:v>
                </c:pt>
                <c:pt idx="84" c:formatCode="mmm\-yy">
                  <c:v>44197</c:v>
                </c:pt>
                <c:pt idx="85" c:formatCode="mmm\-yy">
                  <c:v>44228</c:v>
                </c:pt>
                <c:pt idx="86" c:formatCode="mmm\-yy">
                  <c:v>44256</c:v>
                </c:pt>
                <c:pt idx="87" c:formatCode="mmm\-yy">
                  <c:v>44287</c:v>
                </c:pt>
                <c:pt idx="88" c:formatCode="mmm\-yy">
                  <c:v>44317</c:v>
                </c:pt>
                <c:pt idx="89" c:formatCode="mmm\-yy">
                  <c:v>44348</c:v>
                </c:pt>
                <c:pt idx="90" c:formatCode="mmm\-yy">
                  <c:v>44378</c:v>
                </c:pt>
                <c:pt idx="91" c:formatCode="mmm\-yy">
                  <c:v>44409</c:v>
                </c:pt>
                <c:pt idx="92" c:formatCode="mmm\-yy">
                  <c:v>44440</c:v>
                </c:pt>
                <c:pt idx="93" c:formatCode="mmm\-yy">
                  <c:v>44470</c:v>
                </c:pt>
                <c:pt idx="94" c:formatCode="mmm\-yy">
                  <c:v>44501</c:v>
                </c:pt>
                <c:pt idx="95" c:formatCode="mmm\-yy">
                  <c:v>44531</c:v>
                </c:pt>
                <c:pt idx="96" c:formatCode="mmm\-yy">
                  <c:v>44562</c:v>
                </c:pt>
                <c:pt idx="97" c:formatCode="mmm\-yy">
                  <c:v>44593</c:v>
                </c:pt>
                <c:pt idx="98" c:formatCode="mmm\-yy">
                  <c:v>44621</c:v>
                </c:pt>
                <c:pt idx="99" c:formatCode="mmm\-yy">
                  <c:v>44652</c:v>
                </c:pt>
                <c:pt idx="100" c:formatCode="mmm\-yy">
                  <c:v>44682</c:v>
                </c:pt>
                <c:pt idx="101" c:formatCode="mmm\-yy">
                  <c:v>44713</c:v>
                </c:pt>
                <c:pt idx="102" c:formatCode="mmm\-yy">
                  <c:v>44743</c:v>
                </c:pt>
                <c:pt idx="103" c:formatCode="mmm\-yy">
                  <c:v>44774</c:v>
                </c:pt>
                <c:pt idx="104" c:formatCode="mmm\-yy">
                  <c:v>44805</c:v>
                </c:pt>
                <c:pt idx="105" c:formatCode="mmm\-yy">
                  <c:v>44835</c:v>
                </c:pt>
                <c:pt idx="106" c:formatCode="mmm\-yy">
                  <c:v>44866</c:v>
                </c:pt>
                <c:pt idx="107" c:formatCode="mmm\-yy">
                  <c:v>44896</c:v>
                </c:pt>
                <c:pt idx="108" c:formatCode="mmm\-yy">
                  <c:v>44927</c:v>
                </c:pt>
                <c:pt idx="109" c:formatCode="mmm\-yy">
                  <c:v>44958</c:v>
                </c:pt>
                <c:pt idx="110" c:formatCode="mmm\-yy">
                  <c:v>44986</c:v>
                </c:pt>
                <c:pt idx="111" c:formatCode="mmm\-yy">
                  <c:v>45017</c:v>
                </c:pt>
                <c:pt idx="112" c:formatCode="mmm\-yy">
                  <c:v>45047</c:v>
                </c:pt>
                <c:pt idx="113" c:formatCode="mmm\-yy">
                  <c:v>45078</c:v>
                </c:pt>
                <c:pt idx="114" c:formatCode="mmm\-yy">
                  <c:v>45108</c:v>
                </c:pt>
                <c:pt idx="115" c:formatCode="mmm\-yy">
                  <c:v>45139</c:v>
                </c:pt>
                <c:pt idx="116" c:formatCode="mmm\-yy">
                  <c:v>45170</c:v>
                </c:pt>
                <c:pt idx="117" c:formatCode="mmm\-yy">
                  <c:v>45200</c:v>
                </c:pt>
                <c:pt idx="118" c:formatCode="mmm\-yy">
                  <c:v>45231</c:v>
                </c:pt>
                <c:pt idx="119" c:formatCode="mmm\-yy">
                  <c:v>45261</c:v>
                </c:pt>
                <c:pt idx="120" c:formatCode="mmm\-yy">
                  <c:v>45292</c:v>
                </c:pt>
                <c:pt idx="121" c:formatCode="mmm\-yy">
                  <c:v>45323</c:v>
                </c:pt>
                <c:pt idx="122" c:formatCode="mmm\-yy">
                  <c:v>45352</c:v>
                </c:pt>
                <c:pt idx="123" c:formatCode="mmm\-yy">
                  <c:v>45383</c:v>
                </c:pt>
                <c:pt idx="124" c:formatCode="mmm\-yy">
                  <c:v>45413</c:v>
                </c:pt>
                <c:pt idx="125" c:formatCode="mmm\-yy">
                  <c:v>45444</c:v>
                </c:pt>
                <c:pt idx="126" c:formatCode="mmm\-yy">
                  <c:v>45474</c:v>
                </c:pt>
                <c:pt idx="127" c:formatCode="mmm\-yy">
                  <c:v>45505</c:v>
                </c:pt>
                <c:pt idx="128" c:formatCode="mmm\-yy">
                  <c:v>45536</c:v>
                </c:pt>
                <c:pt idx="129" c:formatCode="mmm\-yy">
                  <c:v>45566</c:v>
                </c:pt>
                <c:pt idx="130" c:formatCode="mmm\-yy">
                  <c:v>45597</c:v>
                </c:pt>
                <c:pt idx="131" c:formatCode="mmm\-yy">
                  <c:v>45627</c:v>
                </c:pt>
                <c:pt idx="132" c:formatCode="mmm\-yy">
                  <c:v>45658</c:v>
                </c:pt>
                <c:pt idx="133" c:formatCode="mmm\-yy">
                  <c:v>45689</c:v>
                </c:pt>
                <c:pt idx="134" c:formatCode="mmm\-yy">
                  <c:v>45717</c:v>
                </c:pt>
                <c:pt idx="135" c:formatCode="mmm\-yy">
                  <c:v>45748</c:v>
                </c:pt>
                <c:pt idx="136" c:formatCode="mmm\-yy">
                  <c:v>45778</c:v>
                </c:pt>
                <c:pt idx="137" c:formatCode="mmm\-yy">
                  <c:v>45809</c:v>
                </c:pt>
                <c:pt idx="138" c:formatCode="mmm\-yy">
                  <c:v>45839</c:v>
                </c:pt>
                <c:pt idx="139" c:formatCode="mmm\-yy">
                  <c:v>45870</c:v>
                </c:pt>
                <c:pt idx="140" c:formatCode="mmm\-yy">
                  <c:v>45901</c:v>
                </c:pt>
                <c:pt idx="141" c:formatCode="mmm\-yy">
                  <c:v>45931</c:v>
                </c:pt>
                <c:pt idx="142" c:formatCode="mmm\-yy">
                  <c:v>45962</c:v>
                </c:pt>
                <c:pt idx="143" c:formatCode="mmm\-yy">
                  <c:v>45992</c:v>
                </c:pt>
              </c:numCache>
            </c:numRef>
          </c:cat>
          <c:val>
            <c:numRef>
              <c:f>multiTimeline.csv!$B$1:$B$144</c:f>
              <c:numCache>
                <c:formatCode>General</c:formatCode>
                <c:ptCount val="14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1</c:v>
                </c:pt>
                <c:pt idx="24">
                  <c:v>1</c:v>
                </c:pt>
                <c:pt idx="25">
                  <c:v>1</c:v>
                </c:pt>
                <c:pt idx="26">
                  <c:v>2</c:v>
                </c:pt>
                <c:pt idx="27">
                  <c:v>2</c:v>
                </c:pt>
                <c:pt idx="28">
                  <c:v>2</c:v>
                </c:pt>
                <c:pt idx="29">
                  <c:v>3</c:v>
                </c:pt>
                <c:pt idx="30">
                  <c:v>3</c:v>
                </c:pt>
                <c:pt idx="31">
                  <c:v>4</c:v>
                </c:pt>
                <c:pt idx="32">
                  <c:v>4</c:v>
                </c:pt>
                <c:pt idx="33">
                  <c:v>5</c:v>
                </c:pt>
                <c:pt idx="34">
                  <c:v>6</c:v>
                </c:pt>
                <c:pt idx="35">
                  <c:v>7</c:v>
                </c:pt>
                <c:pt idx="36">
                  <c:v>7</c:v>
                </c:pt>
                <c:pt idx="37">
                  <c:v>8</c:v>
                </c:pt>
                <c:pt idx="38">
                  <c:v>9</c:v>
                </c:pt>
                <c:pt idx="39">
                  <c:v>10</c:v>
                </c:pt>
                <c:pt idx="40">
                  <c:v>11</c:v>
                </c:pt>
                <c:pt idx="41">
                  <c:v>12</c:v>
                </c:pt>
                <c:pt idx="42">
                  <c:v>11</c:v>
                </c:pt>
                <c:pt idx="43">
                  <c:v>13</c:v>
                </c:pt>
                <c:pt idx="44">
                  <c:v>12</c:v>
                </c:pt>
                <c:pt idx="45">
                  <c:v>13</c:v>
                </c:pt>
                <c:pt idx="46">
                  <c:v>15</c:v>
                </c:pt>
                <c:pt idx="47">
                  <c:v>15</c:v>
                </c:pt>
                <c:pt idx="48">
                  <c:v>17</c:v>
                </c:pt>
                <c:pt idx="49">
                  <c:v>17</c:v>
                </c:pt>
                <c:pt idx="50">
                  <c:v>17</c:v>
                </c:pt>
                <c:pt idx="51">
                  <c:v>17</c:v>
                </c:pt>
                <c:pt idx="52">
                  <c:v>20</c:v>
                </c:pt>
                <c:pt idx="53">
                  <c:v>18</c:v>
                </c:pt>
                <c:pt idx="54">
                  <c:v>21</c:v>
                </c:pt>
                <c:pt idx="55">
                  <c:v>23</c:v>
                </c:pt>
                <c:pt idx="56">
                  <c:v>21</c:v>
                </c:pt>
                <c:pt idx="57">
                  <c:v>22</c:v>
                </c:pt>
                <c:pt idx="58">
                  <c:v>22</c:v>
                </c:pt>
                <c:pt idx="59">
                  <c:v>21</c:v>
                </c:pt>
                <c:pt idx="60">
                  <c:v>25</c:v>
                </c:pt>
                <c:pt idx="61">
                  <c:v>26</c:v>
                </c:pt>
                <c:pt idx="62">
                  <c:v>27</c:v>
                </c:pt>
                <c:pt idx="63">
                  <c:v>28</c:v>
                </c:pt>
                <c:pt idx="64">
                  <c:v>25</c:v>
                </c:pt>
                <c:pt idx="65">
                  <c:v>29</c:v>
                </c:pt>
                <c:pt idx="66">
                  <c:v>31</c:v>
                </c:pt>
                <c:pt idx="67">
                  <c:v>28</c:v>
                </c:pt>
                <c:pt idx="68">
                  <c:v>30</c:v>
                </c:pt>
                <c:pt idx="69">
                  <c:v>30</c:v>
                </c:pt>
                <c:pt idx="70">
                  <c:v>28</c:v>
                </c:pt>
                <c:pt idx="71">
                  <c:v>25</c:v>
                </c:pt>
                <c:pt idx="72">
                  <c:v>28</c:v>
                </c:pt>
                <c:pt idx="73">
                  <c:v>29</c:v>
                </c:pt>
                <c:pt idx="74">
                  <c:v>26</c:v>
                </c:pt>
                <c:pt idx="75">
                  <c:v>28</c:v>
                </c:pt>
                <c:pt idx="76">
                  <c:v>30</c:v>
                </c:pt>
                <c:pt idx="77">
                  <c:v>30</c:v>
                </c:pt>
                <c:pt idx="78">
                  <c:v>31</c:v>
                </c:pt>
                <c:pt idx="79">
                  <c:v>29</c:v>
                </c:pt>
                <c:pt idx="80">
                  <c:v>30</c:v>
                </c:pt>
                <c:pt idx="81">
                  <c:v>21</c:v>
                </c:pt>
                <c:pt idx="82">
                  <c:v>18</c:v>
                </c:pt>
                <c:pt idx="83">
                  <c:v>17</c:v>
                </c:pt>
                <c:pt idx="84">
                  <c:v>18</c:v>
                </c:pt>
                <c:pt idx="85">
                  <c:v>18</c:v>
                </c:pt>
                <c:pt idx="86">
                  <c:v>22</c:v>
                </c:pt>
                <c:pt idx="87">
                  <c:v>20</c:v>
                </c:pt>
                <c:pt idx="88">
                  <c:v>20</c:v>
                </c:pt>
                <c:pt idx="89">
                  <c:v>22</c:v>
                </c:pt>
                <c:pt idx="90">
                  <c:v>21</c:v>
                </c:pt>
                <c:pt idx="91">
                  <c:v>20</c:v>
                </c:pt>
                <c:pt idx="92">
                  <c:v>21</c:v>
                </c:pt>
                <c:pt idx="93">
                  <c:v>19</c:v>
                </c:pt>
                <c:pt idx="94">
                  <c:v>21</c:v>
                </c:pt>
                <c:pt idx="95">
                  <c:v>21</c:v>
                </c:pt>
                <c:pt idx="96">
                  <c:v>29</c:v>
                </c:pt>
                <c:pt idx="97">
                  <c:v>35</c:v>
                </c:pt>
                <c:pt idx="98">
                  <c:v>37</c:v>
                </c:pt>
                <c:pt idx="99">
                  <c:v>39</c:v>
                </c:pt>
                <c:pt idx="100">
                  <c:v>38</c:v>
                </c:pt>
                <c:pt idx="101">
                  <c:v>39</c:v>
                </c:pt>
                <c:pt idx="102">
                  <c:v>36</c:v>
                </c:pt>
                <c:pt idx="103">
                  <c:v>37</c:v>
                </c:pt>
                <c:pt idx="104">
                  <c:v>38</c:v>
                </c:pt>
                <c:pt idx="105">
                  <c:v>37</c:v>
                </c:pt>
                <c:pt idx="106">
                  <c:v>38</c:v>
                </c:pt>
                <c:pt idx="107">
                  <c:v>34</c:v>
                </c:pt>
                <c:pt idx="108">
                  <c:v>38</c:v>
                </c:pt>
                <c:pt idx="109">
                  <c:v>41</c:v>
                </c:pt>
                <c:pt idx="110">
                  <c:v>39</c:v>
                </c:pt>
                <c:pt idx="111">
                  <c:v>35</c:v>
                </c:pt>
                <c:pt idx="112">
                  <c:v>37</c:v>
                </c:pt>
                <c:pt idx="113">
                  <c:v>35</c:v>
                </c:pt>
                <c:pt idx="114">
                  <c:v>36</c:v>
                </c:pt>
                <c:pt idx="115">
                  <c:v>36</c:v>
                </c:pt>
                <c:pt idx="116">
                  <c:v>35</c:v>
                </c:pt>
                <c:pt idx="117">
                  <c:v>36</c:v>
                </c:pt>
                <c:pt idx="118">
                  <c:v>33</c:v>
                </c:pt>
                <c:pt idx="119">
                  <c:v>31</c:v>
                </c:pt>
                <c:pt idx="120">
                  <c:v>34</c:v>
                </c:pt>
                <c:pt idx="121">
                  <c:v>41</c:v>
                </c:pt>
                <c:pt idx="122">
                  <c:v>38</c:v>
                </c:pt>
                <c:pt idx="123">
                  <c:v>38</c:v>
                </c:pt>
                <c:pt idx="124">
                  <c:v>37</c:v>
                </c:pt>
                <c:pt idx="125">
                  <c:v>36</c:v>
                </c:pt>
                <c:pt idx="126">
                  <c:v>35</c:v>
                </c:pt>
                <c:pt idx="127">
                  <c:v>34</c:v>
                </c:pt>
                <c:pt idx="128">
                  <c:v>33</c:v>
                </c:pt>
                <c:pt idx="129">
                  <c:v>32</c:v>
                </c:pt>
                <c:pt idx="130">
                  <c:v>33</c:v>
                </c:pt>
                <c:pt idx="131">
                  <c:v>27</c:v>
                </c:pt>
                <c:pt idx="132">
                  <c:v>32</c:v>
                </c:pt>
                <c:pt idx="133">
                  <c:v>34</c:v>
                </c:pt>
                <c:pt idx="134">
                  <c:v>32</c:v>
                </c:pt>
                <c:pt idx="135">
                  <c:v>30</c:v>
                </c:pt>
                <c:pt idx="136">
                  <c:v>31</c:v>
                </c:pt>
                <c:pt idx="137">
                  <c:v>36</c:v>
                </c:pt>
                <c:pt idx="138">
                  <c:v>39</c:v>
                </c:pt>
                <c:pt idx="139">
                  <c:v>100</c:v>
                </c:pt>
                <c:pt idx="140">
                  <c:v>80</c:v>
                </c:pt>
                <c:pt idx="141">
                  <c:v>85</c:v>
                </c:pt>
                <c:pt idx="142">
                  <c:v>76</c:v>
                </c:pt>
                <c:pt idx="143">
                  <c:v>78</c:v>
                </c:pt>
              </c:numCache>
            </c:numRef>
          </c:val>
          <c:smooth val="0"/>
        </c:ser>
        <c:dLbls>
          <c:showLegendKey val="0"/>
          <c:showVal val="0"/>
          <c:showCatName val="0"/>
          <c:showSerName val="0"/>
          <c:showPercent val="0"/>
          <c:showBubbleSize val="0"/>
        </c:dLbls>
        <c:marker val="0"/>
        <c:smooth val="0"/>
        <c:axId val="441834814"/>
        <c:axId val="486954135"/>
      </c:lineChart>
      <c:dateAx>
        <c:axId val="441834814"/>
        <c:scaling>
          <c:orientation val="minMax"/>
          <c:max val="46023"/>
        </c:scaling>
        <c:delete val="0"/>
        <c:axPos val="b"/>
        <c:majorGridlines>
          <c:spPr>
            <a:ln w="9525" cap="flat" cmpd="sng" algn="ctr">
              <a:solidFill>
                <a:schemeClr val="lt1">
                  <a:lumMod val="90200"/>
                </a:schemeClr>
              </a:solidFill>
              <a:round/>
            </a:ln>
            <a:effectLst/>
          </c:spPr>
        </c:majorGridlines>
        <c:title>
          <c:tx>
            <c:rich>
              <a:bodyPr rot="0" spcFirstLastPara="0" vertOverflow="ellipsis" vert="horz" wrap="square" anchor="ctr" anchorCtr="1"/>
              <a:lstStyle/>
              <a:p>
                <a:pPr defTabSz="914400">
                  <a:defRPr lang="zh-CN" sz="1200" b="0" i="0" u="none" strike="noStrike" kern="1200" baseline="0">
                    <a:solidFill>
                      <a:schemeClr val="tx1"/>
                    </a:solidFill>
                    <a:latin typeface="Consolas" panose="020B0609020204030204" charset="0"/>
                    <a:ea typeface="Consolas" panose="020B0609020204030204" charset="0"/>
                    <a:cs typeface="Consolas" panose="020B0609020204030204" charset="0"/>
                    <a:sym typeface="Consolas" panose="020B0609020204030204" charset="0"/>
                  </a:defRPr>
                </a:pPr>
                <a:r>
                  <a:rPr lang="en-US" altLang="zh-CN" sz="1200">
                    <a:solidFill>
                      <a:schemeClr val="tx1"/>
                    </a:solidFill>
                    <a:latin typeface="Consolas" panose="020B0609020204030204" charset="0"/>
                    <a:ea typeface="Consolas" panose="020B0609020204030204" charset="0"/>
                    <a:cs typeface="Consolas" panose="020B0609020204030204" charset="0"/>
                    <a:sym typeface="Consolas" panose="020B0609020204030204" charset="0"/>
                  </a:rPr>
                  <a:t>Year</a:t>
                </a:r>
                <a:endParaRPr lang="en-US" altLang="zh-CN" sz="1200">
                  <a:solidFill>
                    <a:schemeClr val="tx1"/>
                  </a:solidFill>
                  <a:latin typeface="Consolas" panose="020B0609020204030204" charset="0"/>
                  <a:ea typeface="Consolas" panose="020B0609020204030204" charset="0"/>
                  <a:cs typeface="Consolas" panose="020B0609020204030204" charset="0"/>
                  <a:sym typeface="Consolas" panose="020B0609020204030204" charset="0"/>
                </a:endParaRPr>
              </a:p>
            </c:rich>
          </c:tx>
          <c:layout/>
          <c:overlay val="0"/>
          <c:spPr>
            <a:noFill/>
            <a:ln>
              <a:noFill/>
            </a:ln>
            <a:effectLst/>
          </c:spPr>
        </c:title>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1200" b="0" i="0" u="none" strike="noStrike" kern="1200" baseline="0">
                <a:solidFill>
                  <a:schemeClr val="tx1"/>
                </a:solidFill>
                <a:latin typeface="Consolas" panose="020B0609020204030204" charset="0"/>
                <a:ea typeface="Consolas" panose="020B0609020204030204" charset="0"/>
                <a:cs typeface="Consolas" panose="020B0609020204030204" charset="0"/>
                <a:sym typeface="Consolas" panose="020B0609020204030204" charset="0"/>
              </a:defRPr>
            </a:pPr>
          </a:p>
        </c:txPr>
        <c:crossAx val="486954135"/>
        <c:crosses val="autoZero"/>
        <c:auto val="1"/>
        <c:lblOffset val="100"/>
        <c:baseTimeUnit val="months"/>
        <c:majorUnit val="24"/>
        <c:majorTimeUnit val="months"/>
      </c:dateAx>
      <c:valAx>
        <c:axId val="486954135"/>
        <c:scaling>
          <c:orientation val="minMax"/>
          <c:min val="0"/>
        </c:scaling>
        <c:delete val="0"/>
        <c:axPos val="l"/>
        <c:majorGridlines>
          <c:spPr>
            <a:ln w="9525" cap="flat" cmpd="sng" algn="ctr">
              <a:solidFill>
                <a:schemeClr val="lt1">
                  <a:lumMod val="90200"/>
                </a:schemeClr>
              </a:solidFill>
              <a:round/>
            </a:ln>
            <a:effectLst/>
          </c:spPr>
        </c:majorGridlines>
        <c:title>
          <c:tx>
            <c:rich>
              <a:bodyPr rot="-5400000" spcFirstLastPara="0" vertOverflow="ellipsis" vert="horz" wrap="square" anchor="ctr" anchorCtr="1"/>
              <a:lstStyle/>
              <a:p>
                <a:pPr defTabSz="914400">
                  <a:defRPr lang="zh-CN" sz="1200" b="0" i="0" u="none" strike="noStrike" kern="1200" baseline="0">
                    <a:solidFill>
                      <a:schemeClr val="tx1"/>
                    </a:solidFill>
                    <a:latin typeface="Consolas" panose="020B0609020204030204" charset="0"/>
                    <a:ea typeface="Consolas" panose="020B0609020204030204" charset="0"/>
                    <a:cs typeface="Consolas" panose="020B0609020204030204" charset="0"/>
                    <a:sym typeface="Consolas" panose="020B0609020204030204" charset="0"/>
                  </a:defRPr>
                </a:pPr>
                <a:r>
                  <a:rPr lang="en-US" altLang="zh-CN" sz="1200">
                    <a:solidFill>
                      <a:schemeClr val="tx1"/>
                    </a:solidFill>
                    <a:latin typeface="Consolas" panose="020B0609020204030204" charset="0"/>
                    <a:ea typeface="Consolas" panose="020B0609020204030204" charset="0"/>
                    <a:cs typeface="Consolas" panose="020B0609020204030204" charset="0"/>
                    <a:sym typeface="Consolas" panose="020B0609020204030204" charset="0"/>
                  </a:rPr>
                  <a:t>Polularity Index</a:t>
                </a:r>
                <a:endParaRPr lang="en-US" altLang="zh-CN" sz="1200">
                  <a:solidFill>
                    <a:schemeClr val="tx1"/>
                  </a:solidFill>
                  <a:latin typeface="Consolas" panose="020B0609020204030204" charset="0"/>
                  <a:ea typeface="Consolas" panose="020B0609020204030204" charset="0"/>
                  <a:cs typeface="Consolas" panose="020B0609020204030204" charset="0"/>
                  <a:sym typeface="Consolas" panose="020B0609020204030204" charset="0"/>
                </a:endParaRP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1200" b="0" i="0" u="none" strike="noStrike" kern="1200" baseline="0">
                <a:solidFill>
                  <a:schemeClr val="tx1"/>
                </a:solidFill>
                <a:latin typeface="Consolas" panose="020B0609020204030204" charset="0"/>
                <a:ea typeface="Consolas" panose="020B0609020204030204" charset="0"/>
                <a:cs typeface="Consolas" panose="020B0609020204030204" charset="0"/>
                <a:sym typeface="Consolas" panose="020B0609020204030204" charset="0"/>
              </a:defRPr>
            </a:pPr>
          </a:p>
        </c:txPr>
        <c:crossAx val="441834814"/>
        <c:crosses val="autoZero"/>
        <c:crossBetween val="between"/>
      </c:valAx>
      <c:spPr>
        <a:noFill/>
        <a:ln>
          <a:noFill/>
        </a:ln>
        <a:effectLst/>
      </c:spPr>
    </c:plotArea>
    <c:plotVisOnly val="1"/>
    <c:dispBlanksAs val="gap"/>
    <c:showDLblsOverMax val="0"/>
    <c:extLst>
      <c:ext uri="{0b15fc19-7d7d-44ad-8c2d-2c3a37ce22c3}">
        <chartProps xmlns="https://web.wps.cn/et/2018/main" chartId="{5bad1e41-9070-4416-b8f6-4dd02c2bec03}"/>
      </c:ext>
    </c:extLst>
  </c:chart>
  <c:spPr>
    <a:solidFill>
      <a:schemeClr val="bg1"/>
    </a:solidFill>
    <a:ln w="9525" cap="flat" cmpd="sng" algn="ctr">
      <a:noFill/>
      <a:round/>
    </a:ln>
    <a:effectLst/>
  </c:spPr>
  <c:txPr>
    <a:bodyPr/>
    <a:lstStyle/>
    <a:p>
      <a:pPr>
        <a:defRPr lang="zh-CN" sz="1200">
          <a:solidFill>
            <a:schemeClr val="tx1"/>
          </a:solidFill>
          <a:latin typeface="Consolas" panose="020B0609020204030204" charset="0"/>
          <a:ea typeface="Consolas" panose="020B0609020204030204" charset="0"/>
          <a:cs typeface="Consolas" panose="020B0609020204030204" charset="0"/>
          <a:sym typeface="Consolas" panose="020B0609020204030204" charset="0"/>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028">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0">
      <cs:styleClr val="auto"/>
    </cs:fillRef>
    <cs:effectRef idx="0"/>
    <cs:fontRef idx="minor">
      <a:schemeClr val="dk1"/>
    </cs:fontRef>
    <cs:spPr>
      <a:ln w="28575" cap="rnd">
        <a:solidFill>
          <a:schemeClr val="phClr"/>
        </a:solidFill>
        <a:round/>
      </a:ln>
      <a:effectLst/>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5283200" cy="3440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6905979" y="0"/>
            <a:ext cx="5283200" cy="344091"/>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1219200" y="3300413"/>
            <a:ext cx="9753600" cy="2700338"/>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6513910"/>
            <a:ext cx="5283200" cy="34409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6905979" y="6513910"/>
            <a:ext cx="5283200" cy="344090"/>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lang="en-US" altLang="zh-CN"/>
              <a:t>Hello, everyone.  I am Yanan Yang from China Telecom., I am going to introduce our work “gShare: Efficient GPU Sharing with Aggressive Scheduling in Multi-tenant FaaS platform”.</a:t>
            </a:r>
            <a:endParaRPr lang="en-US" altLang="zh-CN"/>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lvl="1"/>
            <a:r>
              <a:rPr lang="en-US" altLang="zh-CN" b="1">
                <a:latin typeface="Consolas" panose="020B0609020204030204" charset="0"/>
                <a:ea typeface="幼圆" panose="02010509060101010101" charset="-122"/>
                <a:cs typeface="Arial" panose="020B0604020202020204" pitchFamily="34" charset="0"/>
                <a:sym typeface="+mn-ea"/>
              </a:rPr>
              <a:t>The first one,</a:t>
            </a:r>
            <a:r>
              <a:rPr lang="en-US" altLang="zh-CN">
                <a:latin typeface="Consolas" panose="020B0609020204030204" charset="0"/>
                <a:ea typeface="幼圆" panose="02010509060101010101" charset="-122"/>
                <a:cs typeface="Arial" panose="020B0604020202020204" pitchFamily="34" charset="0"/>
                <a:sym typeface="+mn-ea"/>
              </a:rPr>
              <a:t> Fine-grained GPU allocation </a:t>
            </a:r>
            <a:endParaRPr>
              <a:sym typeface="+mn-e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lvl="1"/>
            <a:r>
              <a:rPr lang="en-US" altLang="zh-CN">
                <a:sym typeface="+mn-ea"/>
              </a:rPr>
              <a:t> gShare partitions the GPU hardware into a set of GPU slices of different sizes and allocates them to user functions via the vGPU abstraction. </a:t>
            </a:r>
            <a:endParaRPr lang="en-US" altLang="zh-CN">
              <a:sym typeface="+mn-ea"/>
            </a:endParaRPr>
          </a:p>
          <a:p>
            <a:pPr marL="0" lvl="1"/>
            <a:r>
              <a:rPr lang="en-US" altLang="zh-CN">
                <a:sym typeface="+mn-ea"/>
              </a:rPr>
              <a:t>The user can configure functions with a minimum of 128 mega bytes of device memory and is encouraged to release GPU resources to receive discounts. </a:t>
            </a:r>
            <a:endParaRPr lang="en-US" altLang="zh-CN">
              <a:sym typeface="+mn-ea"/>
            </a:endParaRPr>
          </a:p>
          <a:p>
            <a:pPr marL="0" lvl="1"/>
            <a:endParaRPr lang="en-US" altLang="zh-CN">
              <a:sym typeface="+mn-ea"/>
            </a:endParaRPr>
          </a:p>
          <a:p>
            <a:pPr marL="0" lvl="1"/>
            <a:endParaRPr lang="en-US" altLang="zh-CN">
              <a:sym typeface="+mn-e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lvl="1"/>
            <a:r>
              <a:rPr lang="en-US">
                <a:sym typeface="+mn-ea"/>
              </a:rPr>
              <a:t>The second one, </a:t>
            </a:r>
            <a:r>
              <a:rPr lang="en-US" altLang="zh-CN">
                <a:latin typeface="Consolas" panose="020B0609020204030204" charset="0"/>
                <a:ea typeface="幼圆" panose="02010509060101010101" charset="-122"/>
                <a:cs typeface="Arial" panose="020B0604020202020204" pitchFamily="34" charset="0"/>
                <a:sym typeface="+mn-ea"/>
              </a:rPr>
              <a:t>Decoupled and flexible GPU recycling</a:t>
            </a:r>
            <a:endParaRPr>
              <a:sym typeface="+mn-e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lvl="1"/>
            <a:r>
              <a:rPr lang="en-US" altLang="zh-CN">
                <a:sym typeface="+mn-ea"/>
              </a:rPr>
              <a:t>With a vGPU Hot-Plugging mechanism and a fast model swap design, an idle vGPU instance can be dynamically mapped to another tenant function VM on the host server, enabling us to flexibly allocate or recycle GPU resources to save costs.</a:t>
            </a:r>
            <a:endParaRPr lang="en-US" altLang="zh-CN">
              <a:sym typeface="+mn-ea"/>
            </a:endParaRPr>
          </a:p>
          <a:p>
            <a:pPr marL="0" lvl="1"/>
            <a:endParaRPr lang="en-US" altLang="zh-CN">
              <a:sym typeface="+mn-ea"/>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lvl="1"/>
            <a:r>
              <a:rPr lang="en-US" altLang="zh-CN">
                <a:sym typeface="+mn-ea"/>
              </a:rPr>
              <a:t>The third one, Profiling-based SLO-aware GPU scheduling &amp; sharing </a:t>
            </a:r>
            <a:endParaRPr lang="en-US" altLang="zh-CN">
              <a:sym typeface="+mn-ea"/>
            </a:endParaRPr>
          </a:p>
          <a:p>
            <a:pPr marL="0" lvl="1"/>
            <a:endParaRPr lang="en-US" altLang="zh-CN">
              <a:sym typeface="+mn-ea"/>
            </a:endParaRPr>
          </a:p>
          <a:p>
            <a:pPr marL="0" lvl="1"/>
            <a:endParaRPr lang="en-US" altLang="zh-CN">
              <a:sym typeface="+mn-ea"/>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lvl="1"/>
            <a:r>
              <a:rPr lang="en-US" altLang="zh-CN" dirty="0">
                <a:solidFill>
                  <a:schemeClr val="accent1">
                    <a:lumMod val="75000"/>
                  </a:schemeClr>
                </a:solidFill>
                <a:latin typeface="Consolas" panose="020B0609020204030204" charset="0"/>
                <a:ea typeface="幼圆" panose="02010509060101010101" charset="-122"/>
                <a:cs typeface="Arial" panose="020B0604020202020204" pitchFamily="34" charset="0"/>
                <a:sym typeface="+mn-ea"/>
              </a:rPr>
              <a:t>We also proposed an SLO-aware request scheduling algorithm that enables the GPU hardware to be fully utilized by different vGPU functions in a time-sharing manner, thereby achieving high cost efficiency.</a:t>
            </a:r>
            <a:endParaRPr lang="en-US" altLang="zh-CN" dirty="0">
              <a:solidFill>
                <a:schemeClr val="accent1">
                  <a:lumMod val="75000"/>
                </a:schemeClr>
              </a:solidFill>
              <a:latin typeface="Consolas" panose="020B0609020204030204" charset="0"/>
              <a:ea typeface="幼圆" panose="02010509060101010101" charset="-122"/>
              <a:cs typeface="Arial" panose="020B0604020202020204" pitchFamily="34" charset="0"/>
              <a:sym typeface="+mn-ea"/>
            </a:endParaRPr>
          </a:p>
          <a:p>
            <a:pPr marL="0" lvl="1"/>
            <a:r>
              <a:rPr lang="en-US" altLang="zh-CN" dirty="0">
                <a:solidFill>
                  <a:schemeClr val="accent1">
                    <a:lumMod val="75000"/>
                  </a:schemeClr>
                </a:solidFill>
                <a:latin typeface="Consolas" panose="020B0609020204030204" charset="0"/>
                <a:ea typeface="幼圆" panose="02010509060101010101" charset="-122"/>
                <a:cs typeface="Arial" panose="020B0604020202020204" pitchFamily="34" charset="0"/>
                <a:sym typeface="+mn-ea"/>
              </a:rPr>
              <a:t>Here, we give an example of the scheduling model  and the Problem Formulation.</a:t>
            </a:r>
            <a:endParaRPr lang="en-US" altLang="zh-CN" dirty="0">
              <a:solidFill>
                <a:schemeClr val="accent1">
                  <a:lumMod val="75000"/>
                </a:schemeClr>
              </a:solidFill>
              <a:latin typeface="Consolas" panose="020B0609020204030204" charset="0"/>
              <a:ea typeface="幼圆" panose="02010509060101010101" charset="-122"/>
              <a:cs typeface="Arial" panose="020B0604020202020204" pitchFamily="34" charset="0"/>
              <a:sym typeface="+mn-ea"/>
            </a:endParaRPr>
          </a:p>
          <a:p>
            <a:pPr marL="0" lvl="1"/>
            <a:r>
              <a:rPr lang="en-US" altLang="zh-CN" dirty="0">
                <a:solidFill>
                  <a:schemeClr val="accent1">
                    <a:lumMod val="75000"/>
                  </a:schemeClr>
                </a:solidFill>
                <a:latin typeface="Consolas" panose="020B0609020204030204" charset="0"/>
                <a:ea typeface="幼圆" panose="02010509060101010101" charset="-122"/>
                <a:cs typeface="Arial" panose="020B0604020202020204" pitchFamily="34" charset="0"/>
                <a:sym typeface="+mn-ea"/>
              </a:rPr>
              <a:t>Suppose there are two functions, f1 and f2, deployed on GPU0. f1 requests 20% of the device memory and thus gets 20% of the time slice. f2 requests 40% of the device memory and thus gets 40% of the time slice. We define the scheduling period as 20ms. In each scheduling period, f1 and f2 will exclusively occupy the GPU in a round-robin manner to execute their requests. If the requests are not completed, they will continue to execute in the next scheduling period. Therefore, when f1 or f2 is idle, the corresponding time slice, i.e., unused, will be wasted. At this point, if the requests of f3 and f4 arrive, we can choose to replace f1 with f3 or allocate the unassigned time slice to f4. This decision needs to consider how to minimize the time slice allocation while meeting the request delay SLO of all.</a:t>
            </a:r>
            <a:endParaRPr lang="en-US" altLang="zh-CN" dirty="0">
              <a:solidFill>
                <a:schemeClr val="accent1">
                  <a:lumMod val="75000"/>
                </a:schemeClr>
              </a:solidFill>
              <a:latin typeface="Consolas" panose="020B0609020204030204" charset="0"/>
              <a:ea typeface="幼圆" panose="02010509060101010101" charset="-122"/>
              <a:cs typeface="Arial" panose="020B0604020202020204" pitchFamily="34" charset="0"/>
              <a:sym typeface="+mn-ea"/>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lvl="1"/>
            <a:r>
              <a:rPr lang="en-US" altLang="zh-CN">
                <a:sym typeface="+mn-ea"/>
              </a:rPr>
              <a:t>Since it's difficult to solve this MINLP problem quickly, we resort to a fast algorithm for efficient scheduling in practice. Given a little bit of model profiles on swap and execution time, gShare adopts a hybrid vGPU provisioning policy with SLO-aware lazy scheduling to orchestrate vGPU allocation and request execution, which can minimize the GPU usage without violating users’ latency SLOs </a:t>
            </a:r>
            <a:endParaRPr lang="en-US" altLang="zh-CN">
              <a:sym typeface="+mn-ea"/>
            </a:endParaRPr>
          </a:p>
          <a:p>
            <a:pPr marL="0" lvl="1"/>
            <a:r>
              <a:rPr lang="en-US" altLang="zh-CN">
                <a:sym typeface="+mn-ea"/>
              </a:rPr>
              <a:t>We maintain two request queues. If the user disables the GPU sharing mechanism or the function model is too large, we use keepalive to cache the model. If the user allows sharing, it will enter the sharing queue. The scheduler selects the requests that are about to violate the SLO for scheduling each time. For specific details, please refer to the algorithm section of our paper.</a:t>
            </a:r>
            <a:endParaRPr lang="en-US" altLang="zh-CN">
              <a:sym typeface="+mn-ea"/>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lvl="1"/>
            <a:r>
              <a:rPr lang="en-US">
                <a:sym typeface="+mn-ea"/>
              </a:rPr>
              <a:t>In the following sections, we will introduce the </a:t>
            </a:r>
            <a:r>
              <a:rPr lang="en-US" altLang="zh-CN">
                <a:sym typeface="+mn-ea"/>
              </a:rPr>
              <a:t>Implementation and evaluation results of gShare.</a:t>
            </a:r>
            <a:endParaRPr lang="en-US" altLang="zh-CN">
              <a:sym typeface="+mn-ea"/>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lvl="1"/>
            <a:r>
              <a:rPr lang="en-US" altLang="zh-CN">
                <a:sym typeface="+mn-ea"/>
              </a:rPr>
              <a:t>We integrate gShare into a microVM-based FaaS platform equipped with NVIDIA GPUs, where GPU functions are encapsulated within Kata Containers [ 69 ] running on bare-metal servers.</a:t>
            </a:r>
            <a:endParaRPr lang="en-US" altLang="zh-CN">
              <a:sym typeface="+mn-ea"/>
            </a:endParaRPr>
          </a:p>
          <a:p>
            <a:pPr marL="0" lvl="1"/>
            <a:r>
              <a:rPr lang="en-US" altLang="zh-CN">
                <a:sym typeface="+mn-ea"/>
              </a:rPr>
              <a:t>We  compare gShare against five related systems: Keepalive, FaasCache, FaaSwap, NoCache, and FIFO. The workload is generated using MLPerf [70] with real-world traces from three of our production clusters.</a:t>
            </a:r>
            <a:endParaRPr lang="en-US" altLang="zh-CN">
              <a:sym typeface="+mn-ea"/>
            </a:endParaRPr>
          </a:p>
          <a:p>
            <a:pPr marL="0" lvl="1"/>
            <a:endParaRPr lang="en-US" altLang="zh-CN">
              <a:sym typeface="+mn-ea"/>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lvl="1"/>
            <a:r>
              <a:rPr lang="en-US" altLang="zh-CN">
                <a:sym typeface="+mn-ea"/>
              </a:rPr>
              <a:t>We define a function’s latency target as 1.5 </a:t>
            </a:r>
            <a:r>
              <a:rPr lang="en-US" altLang="en-US">
                <a:sym typeface="+mn-ea"/>
              </a:rPr>
              <a:t>×</a:t>
            </a:r>
            <a:r>
              <a:rPr lang="en-US" altLang="zh-CN">
                <a:sym typeface="+mn-ea"/>
              </a:rPr>
              <a:t> its 90th percentile (i.e., </a:t>
            </a:r>
            <a:r>
              <a:rPr lang="zh-CN" altLang="en-US">
                <a:sym typeface="+mn-ea"/>
              </a:rPr>
              <a:t>𝑝</a:t>
            </a:r>
            <a:r>
              <a:rPr lang="en-US" altLang="zh-CN">
                <a:sym typeface="+mn-ea"/>
              </a:rPr>
              <a:t>90) execution time. The evaluation results show that gShare reduces GPU usage by 43%–63% while maintaining function performance comparable to baseline.</a:t>
            </a:r>
            <a:endParaRPr lang="en-US" altLang="zh-CN">
              <a:sym typeface="+mn-ea"/>
            </a:endParaRPr>
          </a:p>
          <a:p>
            <a:pPr marL="0" lvl="1"/>
            <a:r>
              <a:rPr lang="en-US" altLang="zh-CN">
                <a:sym typeface="+mn-ea"/>
              </a:rPr>
              <a:t>Its workload-agnostic design is also demonstrated across different traces.</a:t>
            </a:r>
            <a:endParaRPr lang="en-US" altLang="zh-CN">
              <a:sym typeface="+mn-ea"/>
            </a:endParaRPr>
          </a:p>
          <a:p>
            <a:pPr marL="0" lvl="1"/>
            <a:endParaRPr lang="en-US" altLang="zh-CN">
              <a:sym typeface="+mn-e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sym typeface="+mn-ea"/>
              </a:rPr>
              <a:t>In this work, we focus on the GPU functions in today's serverless platforms, which have been successful in a wide variety of workloads due to their ease of use and pay-as-you-go advantages</a:t>
            </a:r>
            <a:endParaRPr lang="en-US" altLang="zh-CN">
              <a:sym typeface="+mn-ea"/>
            </a:endParaRPr>
          </a:p>
          <a:p>
            <a:endParaRPr lang="en-US" altLang="zh-CN">
              <a:sym typeface="+mn-ea"/>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lvl="1"/>
            <a:r>
              <a:rPr lang="en-US" altLang="zh-CN">
                <a:sym typeface="+mn-ea"/>
              </a:rPr>
              <a:t>We further analyze the Latency Impact of gShare’s GPU sharing. As shown in the figure, the lazy scheduling mechanism in gShare may increase request waiting time but results in only a 15% increase in p95 latency, with negligible degradation in p50 latency.</a:t>
            </a:r>
            <a:endParaRPr lang="en-US" altLang="zh-CN">
              <a:sym typeface="+mn-ea"/>
            </a:endParaRPr>
          </a:p>
          <a:p>
            <a:pPr marL="0" lvl="1"/>
            <a:endParaRPr lang="en-US" altLang="zh-CN">
              <a:sym typeface="+mn-ea"/>
            </a:endParaRPr>
          </a:p>
          <a:p>
            <a:pPr marL="0" lvl="1"/>
            <a:endParaRPr lang="en-US" altLang="zh-CN">
              <a:sym typeface="+mn-ea"/>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lvl="1"/>
            <a:r>
              <a:rPr lang="en-US" altLang="zh-CN">
                <a:sym typeface="+mn-ea"/>
              </a:rPr>
              <a:t>We evaluate gShare under 20 different combinations of function concurrency and latency target. The results show it outperforms FaaSwap and FaasCache in most cases and achieves Pareto optimality among Keepalive, FIFO, and NoCache.</a:t>
            </a:r>
            <a:endParaRPr lang="en-US" altLang="zh-CN">
              <a:sym typeface="+mn-ea"/>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lvl="1"/>
            <a:r>
              <a:rPr lang="en-US" altLang="zh-CN">
                <a:sym typeface="+mn-ea"/>
              </a:rPr>
              <a:t>We also evaluate the performance overhead introduced by virtualization as well as the cost-benefit.</a:t>
            </a:r>
            <a:endParaRPr lang="en-US" altLang="zh-CN">
              <a:sym typeface="+mn-ea"/>
            </a:endParaRPr>
          </a:p>
          <a:p>
            <a:pPr marL="0" lvl="1"/>
            <a:endParaRPr lang="en-US" altLang="zh-CN">
              <a:sym typeface="+mn-ea"/>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lvl="1"/>
            <a:r>
              <a:rPr lang="en-US" altLang="zh-CN">
                <a:sym typeface="+mn-ea"/>
              </a:rPr>
              <a:t>Although gshare requires a large amount of memory to store model data, compared with expensive GPU devices, the memory architecture is insignificant. According to estimates, gShare can help reduce GPU resource cost by hundreds of thousands of dollars every year in a typical FaaS cluster, benefiting both the cloud provider and users </a:t>
            </a:r>
            <a:endParaRPr lang="en-US" altLang="zh-CN">
              <a:sym typeface="+mn-ea"/>
            </a:endParaRPr>
          </a:p>
          <a:p>
            <a:pPr marL="0" lvl="1"/>
            <a:endParaRPr lang="en-US" altLang="zh-CN">
              <a:sym typeface="+mn-ea"/>
            </a:endParaRPr>
          </a:p>
          <a:p>
            <a:pPr marL="0" lvl="1"/>
            <a:endParaRPr lang="en-US" altLang="zh-CN">
              <a:sym typeface="+mn-ea"/>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pPr indent="0">
              <a:buClr>
                <a:srgbClr val="000000"/>
              </a:buClr>
              <a:buFont typeface="Arial" panose="020B0604020202020204" pitchFamily="34" charset="0"/>
              <a:buNone/>
            </a:pPr>
            <a:r>
              <a:rPr lang="en-US" altLang="zh-CN"/>
              <a:t>Due to time constraints, we are unable to present more details and experimental results. Here, we briefly summarize the contributions of gShare.</a:t>
            </a:r>
            <a:endParaRPr lang="en-US" altLang="zh-CN"/>
          </a:p>
          <a:p>
            <a:pPr indent="0">
              <a:buClr>
                <a:srgbClr val="000000"/>
              </a:buClr>
              <a:buFont typeface="Arial" panose="020B0604020202020204" pitchFamily="34" charset="0"/>
              <a:buNone/>
            </a:pPr>
            <a:r>
              <a:rPr lang="en-US" altLang="zh-CN"/>
              <a:t>First, we reveale the inefficiency of existing Coarse-grained GPU functions as our motivation. Even in the age of large language models, small models still deserve attention.</a:t>
            </a:r>
            <a:endParaRPr lang="en-US" altLang="zh-CN"/>
          </a:p>
          <a:p>
            <a:pPr indent="0">
              <a:buClr>
                <a:srgbClr val="000000"/>
              </a:buClr>
              <a:buFont typeface="Arial" panose="020B0604020202020204" pitchFamily="34" charset="0"/>
              <a:buNone/>
            </a:pPr>
            <a:r>
              <a:rPr lang="en-US" altLang="zh-CN"/>
              <a:t>Based on the findings, we argue for decoupling GPU management from FaaS functions and present user-transparent vGPU switching and sharing techniques from practice.</a:t>
            </a:r>
            <a:endParaRPr lang="en-US" altLang="zh-CN"/>
          </a:p>
          <a:p>
            <a:pPr indent="0">
              <a:buClr>
                <a:srgbClr val="000000"/>
              </a:buClr>
              <a:buFont typeface="Arial" panose="020B0604020202020204" pitchFamily="34" charset="0"/>
              <a:buNone/>
            </a:pPr>
            <a:r>
              <a:rPr lang="en-US" altLang="zh-CN"/>
              <a:t>Finally, we also explore the optimum design space for GPU sharing and discussed its benefits.</a:t>
            </a:r>
            <a:endParaRPr lang="en-US" altLang="zh-CN"/>
          </a:p>
          <a:p>
            <a:pPr indent="0">
              <a:buClr>
                <a:srgbClr val="000000"/>
              </a:buClr>
              <a:buFont typeface="Arial" panose="020B0604020202020204" pitchFamily="34" charset="0"/>
              <a:buNone/>
            </a:pPr>
            <a:endParaRPr lang="en-US" altLang="zh-CN"/>
          </a:p>
          <a:p>
            <a:pPr indent="0">
              <a:buClr>
                <a:srgbClr val="000000"/>
              </a:buClr>
              <a:buFont typeface="Arial" panose="020B0604020202020204" pitchFamily="34" charset="0"/>
              <a:buNone/>
            </a:pPr>
            <a:r>
              <a:rPr lang="en-US" altLang="zh-CN"/>
              <a:t>I'm very sorry that I can't attend the conference due to visa issues. If you have any questions, please contact us via email. </a:t>
            </a:r>
            <a:endParaRPr lang="en-US" altLang="zh-CN"/>
          </a:p>
          <a:p>
            <a:pPr indent="0">
              <a:buClr>
                <a:srgbClr val="000000"/>
              </a:buClr>
              <a:buFont typeface="Arial" panose="020B0604020202020204" pitchFamily="34" charset="0"/>
              <a:buNone/>
            </a:pPr>
            <a:endParaRPr lang="en-US" altLang="zh-C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pPr indent="0">
              <a:buClr>
                <a:srgbClr val="000000"/>
              </a:buClr>
              <a:buFont typeface="Arial" panose="020B0604020202020204" pitchFamily="34" charset="0"/>
              <a:buNone/>
            </a:pPr>
            <a:r>
              <a:rPr lang="en-US" altLang="zh-CN"/>
              <a:t>Due to time constraints, we are unable to present more details and experimental results. Here, we briefly summarize the contributions of gShare.</a:t>
            </a:r>
            <a:endParaRPr lang="en-US" altLang="zh-CN"/>
          </a:p>
          <a:p>
            <a:pPr indent="0">
              <a:buClr>
                <a:srgbClr val="000000"/>
              </a:buClr>
              <a:buFont typeface="Arial" panose="020B0604020202020204" pitchFamily="34" charset="0"/>
              <a:buNone/>
            </a:pPr>
            <a:r>
              <a:rPr lang="en-US" altLang="zh-CN"/>
              <a:t>First, we reveale the inefficiency of existing Coarse-grained GPU functions as our motivation. Even in the age of large language models, small models still deserve attention.</a:t>
            </a:r>
            <a:endParaRPr lang="en-US" altLang="zh-CN"/>
          </a:p>
          <a:p>
            <a:pPr indent="0">
              <a:buClr>
                <a:srgbClr val="000000"/>
              </a:buClr>
              <a:buFont typeface="Arial" panose="020B0604020202020204" pitchFamily="34" charset="0"/>
              <a:buNone/>
            </a:pPr>
            <a:r>
              <a:rPr lang="en-US" altLang="zh-CN"/>
              <a:t>Based on the findings, we argue for decoupling GPU management from FaaS functions and present user-transparent vGPU switching and sharing techniques from practice.</a:t>
            </a:r>
            <a:endParaRPr lang="en-US" altLang="zh-CN"/>
          </a:p>
          <a:p>
            <a:pPr indent="0">
              <a:buClr>
                <a:srgbClr val="000000"/>
              </a:buClr>
              <a:buFont typeface="Arial" panose="020B0604020202020204" pitchFamily="34" charset="0"/>
              <a:buNone/>
            </a:pPr>
            <a:r>
              <a:rPr lang="en-US" altLang="zh-CN"/>
              <a:t>Finally, we also explore the optimum design space for GPU sharing and discussed its benefits.</a:t>
            </a:r>
            <a:endParaRPr lang="en-US" altLang="zh-CN"/>
          </a:p>
          <a:p>
            <a:pPr indent="0">
              <a:buClr>
                <a:srgbClr val="000000"/>
              </a:buClr>
              <a:buFont typeface="Arial" panose="020B0604020202020204" pitchFamily="34" charset="0"/>
              <a:buNone/>
            </a:pPr>
            <a:endParaRPr lang="en-US" altLang="zh-CN"/>
          </a:p>
          <a:p>
            <a:pPr indent="0">
              <a:buClr>
                <a:srgbClr val="000000"/>
              </a:buClr>
              <a:buFont typeface="Arial" panose="020B0604020202020204" pitchFamily="34" charset="0"/>
              <a:buNone/>
            </a:pPr>
            <a:r>
              <a:rPr lang="en-US" altLang="zh-CN"/>
              <a:t>I'm very sorry that I can't attend the conference due to visa issues. If you have any questions, please contact us via email. </a:t>
            </a:r>
            <a:endParaRPr lang="en-US" altLang="zh-CN"/>
          </a:p>
          <a:p>
            <a:pPr indent="0">
              <a:buClr>
                <a:srgbClr val="000000"/>
              </a:buClr>
              <a:buFont typeface="Arial" panose="020B0604020202020204" pitchFamily="34" charset="0"/>
              <a:buNone/>
            </a:pPr>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Today, with the growing adoption of machine learning (ML) applications, </a:t>
            </a:r>
            <a:r>
              <a:rPr lang="en-US" altLang="zh-CN">
                <a:solidFill>
                  <a:srgbClr val="000000"/>
                </a:solidFill>
                <a:latin typeface="Consolas" panose="020B0609020204030204"/>
                <a:ea typeface="Consolas" panose="020B0609020204030204"/>
                <a:sym typeface="+mn-ea"/>
              </a:rPr>
              <a:t>ML serving/inference has been a </a:t>
            </a:r>
            <a:r>
              <a:rPr lang="en-US" altLang="zh-CN" b="1">
                <a:solidFill>
                  <a:srgbClr val="CC0000"/>
                </a:solidFill>
                <a:latin typeface="Consolas-Bold"/>
                <a:ea typeface="Consolas-Bold"/>
                <a:sym typeface="+mn-ea"/>
              </a:rPr>
              <a:t>critical part </a:t>
            </a:r>
            <a:r>
              <a:rPr lang="en-US" altLang="zh-CN">
                <a:solidFill>
                  <a:srgbClr val="000000"/>
                </a:solidFill>
                <a:latin typeface="Consolas" panose="020B0609020204030204"/>
                <a:ea typeface="Consolas" panose="020B0609020204030204"/>
                <a:sym typeface="+mn-ea"/>
              </a:rPr>
              <a:t>of our daily life. Such as the smart city, chat robots and different kinds of AI agents</a:t>
            </a:r>
            <a:endParaRPr lang="en-US" altLang="zh-CN">
              <a:solidFill>
                <a:srgbClr val="000000"/>
              </a:solidFill>
              <a:latin typeface="Consolas" panose="020B0609020204030204"/>
              <a:ea typeface="Consolas" panose="020B0609020204030204"/>
            </a:endParaRPr>
          </a:p>
          <a:p>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lvl="1"/>
            <a:r>
              <a:rPr lang="en-US" altLang="zh-CN"/>
              <a:t>Serving ML models with FaaS functions has also become increasingly popular recently.</a:t>
            </a:r>
            <a:endParaRPr lang="en-US" altLang="zh-CN"/>
          </a:p>
          <a:p>
            <a:pPr marL="0" lvl="1"/>
            <a:r>
              <a:rPr lang="en-US" altLang="zh-CN"/>
              <a:t>Major FaaS providers like AWS Lambda, Microsoft Azure Functions, and Alibaba Cloud Functions  all report that serverless model serving has been a common use case, </a:t>
            </a:r>
            <a:endParaRPr lang="en-US" altLang="zh-CN"/>
          </a:p>
          <a:p>
            <a:pPr marL="0" lvl="1"/>
            <a:r>
              <a:rPr lang="en-US" altLang="zh-CN"/>
              <a:t>and offer GPU support to meet the growing demand from inference services.</a:t>
            </a:r>
            <a:endParaRPr lang="en-US" altLang="zh-CN"/>
          </a:p>
          <a:p>
            <a:pPr marL="0" lvl="1"/>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lvl="1"/>
            <a:r>
              <a:rPr lang="en-US" altLang="zh-CN">
                <a:sym typeface="+mn-ea"/>
              </a:rPr>
              <a:t>Unfortunately, we find that the existing GPU function management in FaaS platforms performs inefficiently, leading to high operating costs. </a:t>
            </a:r>
            <a:endParaRPr lang="en-US" altLang="zh-CN">
              <a:sym typeface="+mn-ea"/>
            </a:endParaRPr>
          </a:p>
          <a:p>
            <a:pPr marL="0" lvl="1"/>
            <a:r>
              <a:rPr lang="en-US" altLang="zh-CN">
                <a:sym typeface="+mn-ea"/>
              </a:rPr>
              <a:t>On the one hand, coarse-grained GPU provisioning in current FaaS platforms does not meet the needs of many small models, leading to significant resource waste and GPU underutilization.</a:t>
            </a:r>
            <a:endParaRPr lang="en-US" altLang="zh-CN">
              <a:sym typeface="+mn-ea"/>
            </a:endParaRPr>
          </a:p>
          <a:p>
            <a:pPr marL="0" lvl="1"/>
            <a:r>
              <a:rPr lang="en-US" altLang="zh-CN">
                <a:sym typeface="+mn-ea"/>
              </a:rPr>
              <a:t>For instance, Azure Container Apps provides NVIDIA A100 GPUs for serverless model training and inference in some regions [9], and Alibaba Cloud Function supports configuring NVIDIA V100</a:t>
            </a:r>
            <a:endParaRPr lang="en-US" altLang="zh-CN">
              <a:sym typeface="+mn-ea"/>
            </a:endParaRPr>
          </a:p>
          <a:p>
            <a:pPr marL="0" lvl="1"/>
            <a:r>
              <a:rPr lang="en-US" altLang="zh-CN">
                <a:sym typeface="+mn-ea"/>
              </a:rPr>
              <a:t>GPUs for functions in units of 1GB of device memory. We analyze the top 3,000 most downloaded models on TensorFlow Hub [38] and Hugging Face [24 ] (see </a:t>
            </a:r>
            <a:r>
              <a:rPr lang="zh-CN" altLang="en-US">
                <a:sym typeface="+mn-ea"/>
              </a:rPr>
              <a:t>§</a:t>
            </a:r>
            <a:r>
              <a:rPr lang="en-US" altLang="zh-CN">
                <a:sym typeface="+mn-ea"/>
              </a:rPr>
              <a:t> A) and estimate their memory footprint based on precision and pa-</a:t>
            </a:r>
            <a:endParaRPr lang="en-US" altLang="zh-CN">
              <a:sym typeface="+mn-ea"/>
            </a:endParaRPr>
          </a:p>
          <a:p>
            <a:pPr marL="0" lvl="1"/>
            <a:r>
              <a:rPr lang="en-US" altLang="zh-CN">
                <a:sym typeface="+mn-ea"/>
              </a:rPr>
              <a:t>rameter size. We find they exhibit a wide distribution of model sizes. More specifically, 78% of models are less than 4GB, while 66% are less than 1GB. We deploy several of them and present 100 model samples with memory consumption ranging from 128MB to 4GB. It can be seen that even using the smallest GPU function (1GB of device memory), there are about 60 functions that will suffer from a vast resource waste (with an average of 55% and a maximum of 85%). Similarly, about 20 models require at least 2GB of GPU memory for deployment, which can also lead to 7%-48% of GPU memory over-provisioning. This indicates that existing coarse-grained GPU functions may not precisely match user needs. Although GPU vendors such as NVIDIA offer proprietary virtualization solutions for VMs, the lack of flexibility and generality makes them unsuitable for dynamic serverless environments.</a:t>
            </a:r>
            <a:endParaRPr lang="en-US" altLang="zh-CN">
              <a:sym typeface="+mn-ea"/>
            </a:endParaRPr>
          </a:p>
          <a:p>
            <a:pPr marL="0" lvl="1"/>
            <a:endParaRPr lang="en-US" altLang="zh-CN">
              <a:sym typeface="+mn-e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lvl="1"/>
            <a:r>
              <a:rPr lang="en-US" altLang="zh-CN">
                <a:sym typeface="+mn-ea"/>
              </a:rPr>
              <a:t>On the other hand, unlike CPUs that can be recycled in idle function instances, GPUs are coupled with function memory management and </a:t>
            </a:r>
            <a:endParaRPr lang="en-US" altLang="zh-CN">
              <a:sym typeface="+mn-ea"/>
            </a:endParaRPr>
          </a:p>
          <a:p>
            <a:pPr marL="0" lvl="1"/>
            <a:r>
              <a:rPr lang="en-US" altLang="zh-CN">
                <a:sym typeface="+mn-ea"/>
              </a:rPr>
              <a:t>cannot be flexibly offloaded for reclamation, exacerbating resource inefficiency.   Cold-start is a major bottleneck in FaaS platforms. Starting a new function instance usually takes hundreds of milliseconds and hurts performance. For GPU functions, cold-start latency is even longer—often several seconds—because models, GPU drivers, and ML frameworks must be initialized, which can take longer than actual serving.</a:t>
            </a:r>
            <a:endParaRPr lang="en-US" altLang="zh-CN">
              <a:sym typeface="+mn-ea"/>
            </a:endParaRPr>
          </a:p>
          <a:p>
            <a:pPr marL="0" lvl="1"/>
            <a:r>
              <a:rPr lang="en-US" altLang="zh-CN">
                <a:sym typeface="+mn-ea"/>
              </a:rPr>
              <a:t>To avoid cold starts, FaaS platforms use function caching: they keep instances alive for a period (e.g., up to 15 minutes in AWS Lambda) so later requests can reuse them.</a:t>
            </a:r>
            <a:endParaRPr lang="en-US" altLang="zh-CN">
              <a:sym typeface="+mn-ea"/>
            </a:endParaRPr>
          </a:p>
          <a:p>
            <a:pPr marL="0" lvl="1"/>
            <a:r>
              <a:rPr lang="en-US" altLang="zh-CN">
                <a:sym typeface="+mn-ea"/>
              </a:rPr>
              <a:t>However, caching GPU functions is very expensive. Unlike CPUs, which can be reclaimed by pausing idle instances, GPU resources are tied to memory and can only be freed when the function terminates. GPU instances also cost far more: AWS P3 instances cost about $3.06/h, 9</a:t>
            </a:r>
            <a:r>
              <a:rPr lang="en-US" altLang="en-US">
                <a:sym typeface="+mn-ea"/>
              </a:rPr>
              <a:t>×</a:t>
            </a:r>
            <a:r>
              <a:rPr lang="en-US" altLang="zh-CN">
                <a:sym typeface="+mn-ea"/>
              </a:rPr>
              <a:t> higher than standard CPU instances, and GPU functions on Alibaba Cloud are about 14</a:t>
            </a:r>
            <a:r>
              <a:rPr lang="en-US" altLang="en-US">
                <a:sym typeface="+mn-ea"/>
              </a:rPr>
              <a:t>×</a:t>
            </a:r>
            <a:r>
              <a:rPr lang="en-US" altLang="zh-CN">
                <a:sym typeface="+mn-ea"/>
              </a:rPr>
              <a:t> more expensive than CPU ones.</a:t>
            </a:r>
            <a:endParaRPr lang="en-US" altLang="zh-CN">
              <a:sym typeface="+mn-ea"/>
            </a:endParaRPr>
          </a:p>
          <a:p>
            <a:pPr marL="0" lvl="1"/>
            <a:r>
              <a:rPr lang="en-US" altLang="zh-CN">
                <a:sym typeface="+mn-ea"/>
              </a:rPr>
              <a:t>In production, workloads can fluctuate by up to 33,000</a:t>
            </a:r>
            <a:r>
              <a:rPr lang="en-US" altLang="en-US">
                <a:sym typeface="+mn-ea"/>
              </a:rPr>
              <a:t>×</a:t>
            </a:r>
            <a:r>
              <a:rPr lang="en-US" altLang="zh-CN">
                <a:sym typeface="+mn-ea"/>
              </a:rPr>
              <a:t> in one minute. Even with multi-concurrency optimizations, fixed GPU allocation causes low resource utilization after traffic bursts. Due to high cost and poor efficiency, traditional keep-alive caching is not suitable for GPU functions in FaaS platforms.</a:t>
            </a:r>
            <a:endParaRPr lang="en-US" altLang="zh-CN">
              <a:sym typeface="+mn-e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lvl="1"/>
            <a:r>
              <a:rPr lang="en-US" altLang="zh-CN">
                <a:sym typeface="+mn-ea"/>
              </a:rPr>
              <a:t>To improve GPU cost efficiency, some FaaS platforms now offer cheaper billing for idle GPU functions. They let providers swap ML models from GPU memory to host memory during keep-alive, so GPUs can be reused by others. Previous systems use a GPU proxy on each node to manage GPUs as a pool. It runs an executor on each GPU to handle CUDA calls, model swapping, and memory management. When a request comes, the function uses a CPU client to talk to this executor.</a:t>
            </a:r>
            <a:endParaRPr lang="en-US" altLang="zh-CN">
              <a:sym typeface="+mn-ea"/>
            </a:endParaRPr>
          </a:p>
          <a:p>
            <a:pPr marL="0" lvl="1"/>
            <a:r>
              <a:rPr lang="en-US" altLang="zh-CN">
                <a:sym typeface="+mn-ea"/>
              </a:rPr>
              <a:t>However, this model‑swapping method is not efficient. The GPU proxy works with the FaaS control plane to forward requests, swap memory, and process kernels. This two‑layer design adds overhead and makes performance less predictable. Although swapping is faster than cold start, it still causes noticeable delay—copying 1GB with cudaMemcpy() takes about 1 second. In addition, models have unstable swap and runtime speeds. Existing systems only swap based on function popularity. This often ignores how swapping affects latency, leading to frequent SLO misses. If they over‑protect against swapping, resource usage becomes low and efficiency drops.</a:t>
            </a:r>
            <a:endParaRPr lang="en-US" altLang="zh-CN">
              <a:sym typeface="+mn-e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lvl="1"/>
            <a:r>
              <a:rPr lang="en-US" altLang="zh-CN">
                <a:sym typeface="+mn-ea"/>
              </a:rPr>
              <a:t>In this paper, we argue for a domain-specific GPU function management policy to address this problem: Firstly, GPU resources should be provided in a fine-grained manner, </a:t>
            </a:r>
            <a:endParaRPr lang="en-US" altLang="zh-CN">
              <a:sym typeface="+mn-ea"/>
            </a:endParaRPr>
          </a:p>
          <a:p>
            <a:pPr marL="0" lvl="1"/>
            <a:r>
              <a:rPr lang="en-US" altLang="zh-CN">
                <a:sym typeface="+mn-ea"/>
              </a:rPr>
              <a:t>thereby precisely matching users' requirements and minimizing resource waste. </a:t>
            </a:r>
            <a:endParaRPr lang="en-US" altLang="zh-CN">
              <a:sym typeface="+mn-ea"/>
            </a:endParaRPr>
          </a:p>
          <a:p>
            <a:pPr marL="0" lvl="1"/>
            <a:r>
              <a:rPr lang="en-US" altLang="zh-CN">
                <a:sym typeface="+mn-ea"/>
              </a:rPr>
              <a:t>Second, GPUs should be decoupled from the existing function resource management scheme to support flexible recycling and sharing, </a:t>
            </a:r>
            <a:endParaRPr lang="en-US" altLang="zh-CN">
              <a:sym typeface="+mn-ea"/>
            </a:endParaRPr>
          </a:p>
          <a:p>
            <a:pPr marL="0" lvl="1"/>
            <a:r>
              <a:rPr lang="en-US" altLang="zh-CN">
                <a:sym typeface="+mn-ea"/>
              </a:rPr>
              <a:t>which can provide FaaS providers with an opportunity to reduce resource costs through sharing. </a:t>
            </a:r>
            <a:endParaRPr lang="en-US" altLang="zh-CN">
              <a:sym typeface="+mn-ea"/>
            </a:endParaRPr>
          </a:p>
          <a:p>
            <a:pPr marL="0" lvl="1"/>
            <a:r>
              <a:rPr lang="en-US" altLang="zh-CN">
                <a:sym typeface="+mn-ea"/>
              </a:rPr>
              <a:t>Moreover, some serving functions may have smaller model sizes and more lenient latency tolerances, </a:t>
            </a:r>
            <a:endParaRPr lang="en-US" altLang="zh-CN">
              <a:sym typeface="+mn-ea"/>
            </a:endParaRPr>
          </a:p>
          <a:p>
            <a:pPr marL="0" lvl="1"/>
            <a:r>
              <a:rPr lang="en-US" altLang="zh-CN">
                <a:sym typeface="+mn-ea"/>
              </a:rPr>
              <a:t>which can be exploited to explore more aggressive GPU sharing policies, thereby improving cost efficiency in FaaS platforms without hurting users’ function performance</a:t>
            </a:r>
            <a:endParaRPr lang="en-US" altLang="zh-CN">
              <a:sym typeface="+mn-e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lvl="1"/>
            <a:r>
              <a:rPr lang="en-US" altLang="zh-CN">
                <a:sym typeface="+mn-ea"/>
              </a:rPr>
              <a:t>Here, we present our system,gShare, which is designed for multi-tenant FaaS platforms and aims to provide cost-efficient GPU functions to cloud users. We summarize it as three features:</a:t>
            </a:r>
            <a:endParaRPr lang="en-US" altLang="zh-CN">
              <a:sym typeface="+mn-ea"/>
            </a:endParaRPr>
          </a:p>
          <a:p>
            <a:pPr marL="0" lvl="1"/>
            <a:endParaRPr lang="en-US" altLang="zh-CN">
              <a:sym typeface="+mn-ea"/>
            </a:endParaRPr>
          </a:p>
          <a:p>
            <a:pPr marL="0" lvl="1"/>
            <a:endParaRPr lang="en-US" altLang="zh-CN">
              <a:sym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58190" y="429260"/>
            <a:ext cx="11075619" cy="452119"/>
          </a:xfrm>
          <a:prstGeom prst="rect">
            <a:avLst/>
          </a:prstGeom>
        </p:spPr>
        <p:txBody>
          <a:bodyPr wrap="square" lIns="0" tIns="0" rIns="0" bIns="0">
            <a:spAutoFit/>
          </a:bodyPr>
          <a:lstStyle>
            <a:lvl1pPr>
              <a:defRPr b="0" i="0">
                <a:solidFill>
                  <a:schemeClr val="tx1"/>
                </a:solidFill>
              </a:defRPr>
            </a:lvl1pPr>
          </a:lstStyle>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C50D1F"/>
                </a:solidFill>
                <a:latin typeface="Arial" panose="020B0604020202020204"/>
                <a:cs typeface="Arial" panose="020B0604020202020204"/>
              </a:defRPr>
            </a:lvl1pPr>
          </a:lstStyle>
          <a:p/>
        </p:txBody>
      </p:sp>
      <p:sp>
        <p:nvSpPr>
          <p:cNvPr id="3" name="Holder 3"/>
          <p:cNvSpPr>
            <a:spLocks noGrp="1"/>
          </p:cNvSpPr>
          <p:nvPr>
            <p:ph type="body" idx="1"/>
          </p:nvPr>
        </p:nvSpPr>
        <p:spPr/>
        <p:txBody>
          <a:bodyPr lIns="0" tIns="0" rIns="0" bIns="0"/>
          <a:lstStyle>
            <a:lvl1pPr>
              <a:defRPr b="0" i="0">
                <a:solidFill>
                  <a:schemeClr val="tx1"/>
                </a:solidFill>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C50D1F"/>
                </a:solidFill>
                <a:latin typeface="Arial" panose="020B0604020202020204"/>
                <a:cs typeface="Arial" panose="020B0604020202020204"/>
              </a:defRPr>
            </a:lvl1pPr>
          </a:lstStyle>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C50D1F"/>
                </a:solidFill>
                <a:latin typeface="Arial" panose="020B0604020202020204"/>
                <a:cs typeface="Arial" panose="020B0604020202020204"/>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1" name="bk object 21"/>
          <p:cNvSpPr/>
          <p:nvPr/>
        </p:nvSpPr>
        <p:spPr>
          <a:xfrm>
            <a:off x="0" y="6380987"/>
            <a:ext cx="12192000" cy="477520"/>
          </a:xfrm>
          <a:custGeom>
            <a:avLst/>
            <a:gdLst/>
            <a:ahLst/>
            <a:cxnLst/>
            <a:rect l="l" t="t" r="r" b="b"/>
            <a:pathLst>
              <a:path w="12192000" h="477520">
                <a:moveTo>
                  <a:pt x="0" y="477011"/>
                </a:moveTo>
                <a:lnTo>
                  <a:pt x="12192000" y="477011"/>
                </a:lnTo>
                <a:lnTo>
                  <a:pt x="12192000" y="0"/>
                </a:lnTo>
                <a:lnTo>
                  <a:pt x="0" y="0"/>
                </a:lnTo>
                <a:lnTo>
                  <a:pt x="0" y="477011"/>
                </a:lnTo>
                <a:close/>
              </a:path>
            </a:pathLst>
          </a:custGeom>
          <a:solidFill>
            <a:srgbClr val="EAECF1"/>
          </a:solidFill>
        </p:spPr>
        <p:txBody>
          <a:bodyPr wrap="square" lIns="0" tIns="0" rIns="0" bIns="0" rtlCol="0"/>
          <a:lstStyle/>
          <a:p/>
        </p:txBody>
      </p:sp>
      <p:sp>
        <p:nvSpPr>
          <p:cNvPr id="2" name="Holder 2"/>
          <p:cNvSpPr>
            <a:spLocks noGrp="1"/>
          </p:cNvSpPr>
          <p:nvPr>
            <p:ph type="title"/>
          </p:nvPr>
        </p:nvSpPr>
        <p:spPr>
          <a:xfrm>
            <a:off x="557580" y="205816"/>
            <a:ext cx="10452100" cy="514350"/>
          </a:xfrm>
          <a:prstGeom prst="rect">
            <a:avLst/>
          </a:prstGeom>
        </p:spPr>
        <p:txBody>
          <a:bodyPr wrap="square" lIns="0" tIns="0" rIns="0" bIns="0">
            <a:spAutoFit/>
          </a:bodyPr>
          <a:lstStyle>
            <a:lvl1pPr>
              <a:defRPr sz="3200" b="0" i="0">
                <a:solidFill>
                  <a:srgbClr val="C50D1F"/>
                </a:solidFill>
                <a:latin typeface="Arial" panose="020B0604020202020204"/>
                <a:cs typeface="Arial" panose="020B0604020202020204"/>
              </a:defRPr>
            </a:lvl1pPr>
          </a:lstStyle>
          <a:p/>
        </p:txBody>
      </p:sp>
      <p:sp>
        <p:nvSpPr>
          <p:cNvPr id="3" name="Holder 3"/>
          <p:cNvSpPr>
            <a:spLocks noGrp="1"/>
          </p:cNvSpPr>
          <p:nvPr>
            <p:ph type="body" idx="1"/>
          </p:nvPr>
        </p:nvSpPr>
        <p:spPr>
          <a:xfrm>
            <a:off x="479425" y="1334388"/>
            <a:ext cx="11233150" cy="2298700"/>
          </a:xfrm>
          <a:prstGeom prst="rect">
            <a:avLst/>
          </a:prstGeom>
        </p:spPr>
        <p:txBody>
          <a:bodyPr wrap="square" lIns="0" tIns="0" rIns="0" bIns="0">
            <a:spAutoFit/>
          </a:bodyPr>
          <a:lstStyle>
            <a:lvl1pPr>
              <a:defRPr b="0" i="0">
                <a:solidFill>
                  <a:schemeClr val="tx1"/>
                </a:solidFill>
              </a:defRPr>
            </a:lvl1pPr>
          </a:lstStyle>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xmlns:mc="http://schemas.openxmlformats.org/markup-compatibility/2006">
    <mc:Choice xmlns:p14="http://schemas.microsoft.com/office/powerpoint/2010/main" Requires="p14">
      <p:transition p14:dur="500">
        <p:fade/>
      </p:transition>
    </mc:Choice>
    <mc:Fallback>
      <p:transition>
        <p:fade/>
      </p:transition>
    </mc:Fallback>
  </mc:AlternateConten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1.jpe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6.xml"/><Relationship Id="rId2" Type="http://schemas.openxmlformats.org/officeDocument/2006/relationships/image" Target="../media/image13.png"/><Relationship Id="rId1" Type="http://schemas.openxmlformats.org/officeDocument/2006/relationships/tags" Target="../tags/tag16.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6.xml"/><Relationship Id="rId2" Type="http://schemas.openxmlformats.org/officeDocument/2006/relationships/image" Target="../media/image14.png"/><Relationship Id="rId1" Type="http://schemas.openxmlformats.org/officeDocument/2006/relationships/tags" Target="../tags/tag17.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6.xml"/><Relationship Id="rId2" Type="http://schemas.openxmlformats.org/officeDocument/2006/relationships/image" Target="../media/image13.png"/><Relationship Id="rId1" Type="http://schemas.openxmlformats.org/officeDocument/2006/relationships/tags" Target="../tags/tag18.xml"/></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6.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tags" Target="../tags/tag19.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6.xml"/><Relationship Id="rId2" Type="http://schemas.openxmlformats.org/officeDocument/2006/relationships/image" Target="../media/image13.png"/><Relationship Id="rId1" Type="http://schemas.openxmlformats.org/officeDocument/2006/relationships/tags" Target="../tags/tag20.xml"/></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6.xml"/><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tags" Target="../tags/tag2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22.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6.xml"/><Relationship Id="rId2" Type="http://schemas.openxmlformats.org/officeDocument/2006/relationships/image" Target="../media/image20.png"/><Relationship Id="rId1" Type="http://schemas.openxmlformats.org/officeDocument/2006/relationships/tags" Target="../tags/tag2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24.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6.xml"/><Relationship Id="rId2" Type="http://schemas.openxmlformats.org/officeDocument/2006/relationships/image" Target="../media/image21.png"/><Relationship Id="rId1" Type="http://schemas.openxmlformats.org/officeDocument/2006/relationships/tags" Target="../tags/tag25.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tags" Target="../tags/tag2.xml"/><Relationship Id="rId1" Type="http://schemas.openxmlformats.org/officeDocument/2006/relationships/chart" Target="../charts/chart1.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6.xml"/><Relationship Id="rId2" Type="http://schemas.openxmlformats.org/officeDocument/2006/relationships/image" Target="../media/image22.png"/><Relationship Id="rId1" Type="http://schemas.openxmlformats.org/officeDocument/2006/relationships/tags" Target="../tags/tag26.xml"/></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6.xml"/><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tags" Target="../tags/tag27.xm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6.xml"/><Relationship Id="rId2" Type="http://schemas.openxmlformats.org/officeDocument/2006/relationships/image" Target="../media/image25.png"/><Relationship Id="rId1" Type="http://schemas.openxmlformats.org/officeDocument/2006/relationships/tags" Target="../tags/tag28.xml"/></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6.xml"/><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tags" Target="../tags/tag29.xml"/></Relationships>
</file>

<file path=ppt/slides/_rels/slide24.xml.rels><?xml version="1.0" encoding="UTF-8" standalone="yes"?>
<Relationships xmlns="http://schemas.openxmlformats.org/package/2006/relationships"><Relationship Id="rId7" Type="http://schemas.openxmlformats.org/officeDocument/2006/relationships/notesSlide" Target="../notesSlides/notesSlide24.xml"/><Relationship Id="rId6"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image" Target="../media/image29.png"/><Relationship Id="rId1"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6.xml"/><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jpeg"/><Relationship Id="rId3" Type="http://schemas.openxmlformats.org/officeDocument/2006/relationships/image" Target="../media/image6.png"/><Relationship Id="rId2" Type="http://schemas.openxmlformats.org/officeDocument/2006/relationships/image" Target="../media/image5.webp"/><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6.xml"/><Relationship Id="rId2" Type="http://schemas.openxmlformats.org/officeDocument/2006/relationships/image" Target="../media/image9.png"/><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6.xml"/><Relationship Id="rId2" Type="http://schemas.openxmlformats.org/officeDocument/2006/relationships/image" Target="../media/image10.png"/><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6.xml"/><Relationship Id="rId2" Type="http://schemas.openxmlformats.org/officeDocument/2006/relationships/image" Target="../media/image11.png"/><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tags" Target="../tags/tag14.xml"/><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image" Target="../media/image12.png"/><Relationship Id="rId2" Type="http://schemas.openxmlformats.org/officeDocument/2006/relationships/tags" Target="../tags/tag9.xml"/><Relationship Id="rId10" Type="http://schemas.openxmlformats.org/officeDocument/2006/relationships/notesSlide" Target="../notesSlides/notesSlide8.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6.xml"/><Relationship Id="rId2" Type="http://schemas.openxmlformats.org/officeDocument/2006/relationships/image" Target="../media/image13.png"/><Relationship Id="rId1" Type="http://schemas.openxmlformats.org/officeDocument/2006/relationships/tags" Target="../tags/tag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2"/>
          <p:cNvSpPr/>
          <p:nvPr/>
        </p:nvSpPr>
        <p:spPr>
          <a:xfrm>
            <a:off x="-635" y="1524000"/>
            <a:ext cx="12192635" cy="1613535"/>
          </a:xfrm>
          <a:custGeom>
            <a:avLst/>
            <a:gdLst/>
            <a:ahLst/>
            <a:cxnLst/>
            <a:rect l="l" t="t" r="r" b="b"/>
            <a:pathLst>
              <a:path w="12192000" h="6381115">
                <a:moveTo>
                  <a:pt x="0" y="6380988"/>
                </a:moveTo>
                <a:lnTo>
                  <a:pt x="12192000" y="6380988"/>
                </a:lnTo>
                <a:lnTo>
                  <a:pt x="12192000" y="0"/>
                </a:lnTo>
                <a:lnTo>
                  <a:pt x="0" y="0"/>
                </a:lnTo>
                <a:lnTo>
                  <a:pt x="0" y="6380988"/>
                </a:lnTo>
                <a:close/>
              </a:path>
            </a:pathLst>
          </a:custGeom>
          <a:solidFill>
            <a:schemeClr val="bg2">
              <a:alpha val="73000"/>
            </a:schemeClr>
          </a:solidFill>
        </p:spPr>
        <p:txBody>
          <a:bodyPr wrap="square" lIns="0" tIns="0" rIns="0" bIns="0" rtlCol="0"/>
          <a:p>
            <a:endParaRPr>
              <a:latin typeface="Arial" panose="020B0604020202020204" pitchFamily="34" charset="0"/>
              <a:cs typeface="Arial" panose="020B0604020202020204" pitchFamily="34" charset="0"/>
            </a:endParaRPr>
          </a:p>
        </p:txBody>
      </p:sp>
      <p:sp>
        <p:nvSpPr>
          <p:cNvPr id="6" name="内容占位符 2"/>
          <p:cNvSpPr>
            <a:spLocks noGrp="1"/>
          </p:cNvSpPr>
          <p:nvPr/>
        </p:nvSpPr>
        <p:spPr>
          <a:xfrm>
            <a:off x="708660" y="1519555"/>
            <a:ext cx="11155045" cy="3775075"/>
          </a:xfrm>
          <a:prstGeom prst="rect">
            <a:avLst/>
          </a:prstGeom>
        </p:spPr>
        <p:txBody>
          <a:bodyPr/>
          <a:lstStyle>
            <a:lvl1pPr marL="228600" indent="-228600" algn="l" defTabSz="914400" rtl="0" eaLnBrk="1" latinLnBrk="0" hangingPunct="1">
              <a:lnSpc>
                <a:spcPct val="140000"/>
              </a:lnSpc>
              <a:spcBef>
                <a:spcPts val="1000"/>
              </a:spcBef>
              <a:buClr>
                <a:schemeClr val="accent5">
                  <a:lumMod val="50000"/>
                </a:schemeClr>
              </a:buClr>
              <a:buFont typeface="Wingdings" panose="05000000000000000000" pitchFamily="2" charset="2"/>
              <a:buChar char="p"/>
              <a:defRPr sz="2800" kern="120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140000"/>
              </a:lnSpc>
              <a:spcBef>
                <a:spcPts val="500"/>
              </a:spcBef>
              <a:buClr>
                <a:schemeClr val="accent5">
                  <a:lumMod val="50000"/>
                </a:schemeClr>
              </a:buClr>
              <a:buFont typeface="Wingdings" panose="05000000000000000000" pitchFamily="2" charset="2"/>
              <a:buChar char="n"/>
              <a:defRPr sz="24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140000"/>
              </a:lnSpc>
              <a:spcBef>
                <a:spcPts val="500"/>
              </a:spcBef>
              <a:buClr>
                <a:schemeClr val="accent5">
                  <a:lumMod val="50000"/>
                </a:schemeClr>
              </a:buClr>
              <a:buFont typeface="Wingdings" panose="05000000000000000000" pitchFamily="2" charset="2"/>
              <a:buChar char="l"/>
              <a:defRPr sz="20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140000"/>
              </a:lnSpc>
              <a:spcBef>
                <a:spcPts val="500"/>
              </a:spcBef>
              <a:buClr>
                <a:srgbClr val="256FB9"/>
              </a:buClr>
              <a:buFont typeface="Wingdings" panose="05000000000000000000" pitchFamily="2" charset="2"/>
              <a:buChar char="p"/>
              <a:defRPr sz="18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140000"/>
              </a:lnSpc>
              <a:spcBef>
                <a:spcPts val="500"/>
              </a:spcBef>
              <a:buClr>
                <a:srgbClr val="256FB9"/>
              </a:buClr>
              <a:buFont typeface="Wingdings" panose="05000000000000000000" pitchFamily="2" charset="2"/>
              <a:buChar char="p"/>
              <a:defRPr sz="18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kumimoji="1" lang="en-US" altLang="zh-CN" sz="3200" b="1" dirty="0" smtClean="0">
                <a:latin typeface="Consolas" panose="020B0609020204030204" charset="0"/>
                <a:ea typeface="幼圆" panose="02010509060101010101" charset="-122"/>
                <a:cs typeface="Consolas" panose="020B0609020204030204" charset="0"/>
                <a:sym typeface="+mn-ea"/>
              </a:rPr>
              <a:t>gShare: Efficient GPU Sharing with Aggressive</a:t>
            </a:r>
            <a:endParaRPr kumimoji="1" lang="en-US" altLang="zh-CN" sz="3200" b="1" dirty="0" smtClean="0">
              <a:latin typeface="Consolas" panose="020B0609020204030204" charset="0"/>
              <a:ea typeface="幼圆" panose="02010509060101010101" charset="-122"/>
              <a:cs typeface="Consolas" panose="020B0609020204030204" charset="0"/>
              <a:sym typeface="+mn-ea"/>
            </a:endParaRPr>
          </a:p>
          <a:p>
            <a:pPr marL="0" indent="0" algn="ctr">
              <a:buNone/>
            </a:pPr>
            <a:r>
              <a:rPr kumimoji="1" lang="en-US" altLang="zh-CN" sz="3200" b="1" dirty="0" smtClean="0">
                <a:latin typeface="Consolas" panose="020B0609020204030204" charset="0"/>
                <a:ea typeface="幼圆" panose="02010509060101010101" charset="-122"/>
                <a:cs typeface="Consolas" panose="020B0609020204030204" charset="0"/>
                <a:sym typeface="+mn-ea"/>
              </a:rPr>
              <a:t>Scheduling in Multi-tenant FaaS platform</a:t>
            </a:r>
            <a:endParaRPr kumimoji="1" lang="en-US" altLang="zh-CN" sz="3200" b="1" dirty="0" smtClean="0">
              <a:latin typeface="Consolas" panose="020B0609020204030204" charset="0"/>
              <a:ea typeface="幼圆" panose="02010509060101010101" charset="-122"/>
              <a:cs typeface="Consolas" panose="020B0609020204030204" charset="0"/>
              <a:sym typeface="+mn-ea"/>
            </a:endParaRPr>
          </a:p>
        </p:txBody>
      </p:sp>
      <p:sp>
        <p:nvSpPr>
          <p:cNvPr id="2" name="灯片编号占位符 3"/>
          <p:cNvSpPr>
            <a:spLocks noGrp="1"/>
          </p:cNvSpPr>
          <p:nvPr>
            <p:custDataLst>
              <p:tags r:id="rId1"/>
            </p:custDataLst>
          </p:nvPr>
        </p:nvSpPr>
        <p:spPr>
          <a:xfrm>
            <a:off x="11423015" y="6453505"/>
            <a:ext cx="721360" cy="365125"/>
          </a:xfrm>
          <a:prstGeom prst="rect">
            <a:avLst/>
          </a:prstGeom>
        </p:spPr>
        <p:txBody>
          <a:bodyPr vert="horz" wrap="square" lIns="91440" tIns="45720" rIns="91440" bIns="45720" numCol="1" anchor="t" anchorCtr="0" compatLnSpc="1"/>
          <a:lstStyle>
            <a:defPPr>
              <a:defRPr lang="zh-CN"/>
            </a:defPPr>
            <a:lvl1pPr marL="0" algn="r" defTabSz="914400" rtl="0" eaLnBrk="1" latinLnBrk="0" hangingPunct="1">
              <a:defRPr sz="1200" kern="1200">
                <a:solidFill>
                  <a:schemeClr val="tx1"/>
                </a:solidFill>
                <a:latin typeface="微软雅黑" panose="020B0503020204020204" charset="-122"/>
                <a:ea typeface="微软雅黑" panose="020B0503020204020204" charset="-122"/>
                <a:cs typeface="Times New Roman" panose="0202060305040502030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15BE46-C10A-41B7-8207-D68D04A8AE2B}" type="slidenum">
              <a:rPr lang="zh-CN" altLang="en-US" smtClean="0">
                <a:solidFill>
                  <a:prstClr val="black"/>
                </a:solidFill>
                <a:latin typeface="Consolas" panose="020B0609020204030204" charset="0"/>
                <a:cs typeface="Consolas" panose="020B0609020204030204" charset="0"/>
              </a:rPr>
            </a:fld>
            <a:endParaRPr lang="zh-CN" altLang="en-US" dirty="0" smtClean="0">
              <a:solidFill>
                <a:prstClr val="black"/>
              </a:solidFill>
              <a:latin typeface="Consolas" panose="020B0609020204030204" charset="0"/>
              <a:cs typeface="Consolas" panose="020B0609020204030204" charset="0"/>
            </a:endParaRPr>
          </a:p>
        </p:txBody>
      </p:sp>
      <p:sp>
        <p:nvSpPr>
          <p:cNvPr id="5" name="文本框 4"/>
          <p:cNvSpPr txBox="1"/>
          <p:nvPr/>
        </p:nvSpPr>
        <p:spPr>
          <a:xfrm>
            <a:off x="2057400" y="3810000"/>
            <a:ext cx="8157845" cy="1967230"/>
          </a:xfrm>
          <a:prstGeom prst="rect">
            <a:avLst/>
          </a:prstGeom>
          <a:noFill/>
        </p:spPr>
        <p:txBody>
          <a:bodyPr wrap="square" rtlCol="0" anchor="t">
            <a:spAutoFit/>
          </a:bodyPr>
          <a:p>
            <a:pPr algn="ctr">
              <a:lnSpc>
                <a:spcPct val="120000"/>
              </a:lnSpc>
            </a:pPr>
            <a:r>
              <a:rPr lang="zh-CN" altLang="en-US" b="1" u="sng">
                <a:latin typeface="Consolas" panose="020B0609020204030204" charset="0"/>
                <a:cs typeface="Consolas" panose="020B0609020204030204" charset="0"/>
              </a:rPr>
              <a:t>Yanan Yang</a:t>
            </a:r>
            <a:r>
              <a:rPr lang="en-US" altLang="zh-CN" b="1" baseline="30000">
                <a:latin typeface="Consolas" panose="020B0609020204030204" charset="0"/>
                <a:cs typeface="Consolas" panose="020B0609020204030204" charset="0"/>
              </a:rPr>
              <a:t>1</a:t>
            </a:r>
            <a:r>
              <a:rPr lang="zh-CN" altLang="en-US" baseline="30000">
                <a:solidFill>
                  <a:schemeClr val="tx1">
                    <a:lumMod val="50000"/>
                    <a:lumOff val="50000"/>
                  </a:schemeClr>
                </a:solidFill>
                <a:latin typeface="Consolas" panose="020B0609020204030204" charset="0"/>
                <a:cs typeface="Consolas" panose="020B0609020204030204" charset="0"/>
              </a:rPr>
              <a:t> </a:t>
            </a:r>
            <a:r>
              <a:rPr lang="en-US" altLang="zh-CN">
                <a:solidFill>
                  <a:schemeClr val="tx1">
                    <a:lumMod val="50000"/>
                    <a:lumOff val="50000"/>
                  </a:schemeClr>
                </a:solidFill>
                <a:latin typeface="Consolas" panose="020B0609020204030204" charset="0"/>
                <a:cs typeface="Consolas" panose="020B0609020204030204" charset="0"/>
              </a:rPr>
              <a:t>      Zhengxiong Jiang</a:t>
            </a:r>
            <a:r>
              <a:rPr lang="en-US" altLang="zh-CN" b="1" baseline="30000">
                <a:solidFill>
                  <a:schemeClr val="tx1">
                    <a:lumMod val="50000"/>
                    <a:lumOff val="50000"/>
                  </a:schemeClr>
                </a:solidFill>
                <a:latin typeface="Consolas" panose="020B0609020204030204" charset="0"/>
                <a:cs typeface="Consolas" panose="020B0609020204030204" charset="0"/>
                <a:sym typeface="+mn-ea"/>
              </a:rPr>
              <a:t>2</a:t>
            </a:r>
            <a:r>
              <a:rPr lang="en-US" altLang="zh-CN">
                <a:solidFill>
                  <a:schemeClr val="tx1">
                    <a:lumMod val="50000"/>
                    <a:lumOff val="50000"/>
                  </a:schemeClr>
                </a:solidFill>
                <a:latin typeface="Consolas" panose="020B0609020204030204" charset="0"/>
                <a:cs typeface="Consolas" panose="020B0609020204030204" charset="0"/>
              </a:rPr>
              <a:t>       Meiqi Zhu</a:t>
            </a:r>
            <a:r>
              <a:rPr lang="en-US" altLang="zh-CN" b="1" baseline="30000">
                <a:solidFill>
                  <a:schemeClr val="tx1">
                    <a:lumMod val="50000"/>
                    <a:lumOff val="50000"/>
                  </a:schemeClr>
                </a:solidFill>
                <a:latin typeface="Consolas" panose="020B0609020204030204" charset="0"/>
                <a:cs typeface="Consolas" panose="020B0609020204030204" charset="0"/>
                <a:sym typeface="+mn-ea"/>
              </a:rPr>
              <a:t>2</a:t>
            </a:r>
            <a:endParaRPr lang="en-US" altLang="zh-CN">
              <a:solidFill>
                <a:schemeClr val="tx1">
                  <a:lumMod val="50000"/>
                  <a:lumOff val="50000"/>
                </a:schemeClr>
              </a:solidFill>
              <a:latin typeface="Consolas" panose="020B0609020204030204" charset="0"/>
              <a:cs typeface="Consolas" panose="020B0609020204030204" charset="0"/>
            </a:endParaRPr>
          </a:p>
          <a:p>
            <a:pPr algn="ctr">
              <a:lnSpc>
                <a:spcPct val="120000"/>
              </a:lnSpc>
            </a:pPr>
            <a:r>
              <a:rPr lang="en-US" altLang="zh-CN">
                <a:solidFill>
                  <a:schemeClr val="tx1">
                    <a:lumMod val="50000"/>
                    <a:lumOff val="50000"/>
                  </a:schemeClr>
                </a:solidFill>
                <a:latin typeface="Consolas" panose="020B0609020204030204" charset="0"/>
                <a:cs typeface="Consolas" panose="020B0609020204030204" charset="0"/>
              </a:rPr>
              <a:t>Hongqiang Xu</a:t>
            </a:r>
            <a:r>
              <a:rPr lang="en-US" altLang="zh-CN" b="1" baseline="30000">
                <a:solidFill>
                  <a:schemeClr val="tx1">
                    <a:lumMod val="50000"/>
                    <a:lumOff val="50000"/>
                  </a:schemeClr>
                </a:solidFill>
                <a:latin typeface="Consolas" panose="020B0609020204030204" charset="0"/>
                <a:cs typeface="Consolas" panose="020B0609020204030204" charset="0"/>
                <a:sym typeface="+mn-ea"/>
              </a:rPr>
              <a:t>2</a:t>
            </a:r>
            <a:r>
              <a:rPr lang="en-US" altLang="zh-CN">
                <a:solidFill>
                  <a:schemeClr val="tx1">
                    <a:lumMod val="50000"/>
                    <a:lumOff val="50000"/>
                  </a:schemeClr>
                </a:solidFill>
                <a:latin typeface="Consolas" panose="020B0609020204030204" charset="0"/>
                <a:cs typeface="Consolas" panose="020B0609020204030204" charset="0"/>
              </a:rPr>
              <a:t>       Yujun Wang</a:t>
            </a:r>
            <a:r>
              <a:rPr lang="en-US" altLang="zh-CN" b="1" baseline="30000">
                <a:solidFill>
                  <a:schemeClr val="tx1">
                    <a:lumMod val="50000"/>
                    <a:lumOff val="50000"/>
                  </a:schemeClr>
                </a:solidFill>
                <a:latin typeface="Consolas" panose="020B0609020204030204" charset="0"/>
                <a:cs typeface="Consolas" panose="020B0609020204030204" charset="0"/>
                <a:sym typeface="+mn-ea"/>
              </a:rPr>
              <a:t>2</a:t>
            </a:r>
            <a:r>
              <a:rPr lang="en-US" altLang="zh-CN">
                <a:solidFill>
                  <a:schemeClr val="tx1">
                    <a:lumMod val="50000"/>
                    <a:lumOff val="50000"/>
                  </a:schemeClr>
                </a:solidFill>
                <a:latin typeface="Consolas" panose="020B0609020204030204" charset="0"/>
                <a:cs typeface="Consolas" panose="020B0609020204030204" charset="0"/>
              </a:rPr>
              <a:t>          Liang Li</a:t>
            </a:r>
            <a:r>
              <a:rPr lang="en-US" altLang="zh-CN" b="1" baseline="30000">
                <a:solidFill>
                  <a:schemeClr val="tx1">
                    <a:lumMod val="50000"/>
                    <a:lumOff val="50000"/>
                  </a:schemeClr>
                </a:solidFill>
                <a:latin typeface="Consolas" panose="020B0609020204030204" charset="0"/>
                <a:cs typeface="Consolas" panose="020B0609020204030204" charset="0"/>
                <a:sym typeface="+mn-ea"/>
              </a:rPr>
              <a:t>1</a:t>
            </a:r>
            <a:endParaRPr lang="en-US" altLang="zh-CN">
              <a:solidFill>
                <a:schemeClr val="tx1">
                  <a:lumMod val="50000"/>
                  <a:lumOff val="50000"/>
                </a:schemeClr>
              </a:solidFill>
              <a:latin typeface="Consolas" panose="020B0609020204030204" charset="0"/>
              <a:cs typeface="Consolas" panose="020B0609020204030204" charset="0"/>
            </a:endParaRPr>
          </a:p>
          <a:p>
            <a:pPr algn="ctr">
              <a:lnSpc>
                <a:spcPct val="120000"/>
              </a:lnSpc>
            </a:pPr>
            <a:r>
              <a:rPr lang="en-US" altLang="zh-CN">
                <a:solidFill>
                  <a:schemeClr val="tx1">
                    <a:lumMod val="50000"/>
                    <a:lumOff val="50000"/>
                  </a:schemeClr>
                </a:solidFill>
                <a:latin typeface="Consolas" panose="020B0609020204030204" charset="0"/>
                <a:cs typeface="Consolas" panose="020B0609020204030204" charset="0"/>
              </a:rPr>
              <a:t>Jiansong Zhang</a:t>
            </a:r>
            <a:r>
              <a:rPr lang="en-US" altLang="zh-CN" b="1" baseline="30000">
                <a:solidFill>
                  <a:schemeClr val="tx1">
                    <a:lumMod val="50000"/>
                    <a:lumOff val="50000"/>
                  </a:schemeClr>
                </a:solidFill>
                <a:latin typeface="Consolas" panose="020B0609020204030204" charset="0"/>
                <a:cs typeface="Consolas" panose="020B0609020204030204" charset="0"/>
                <a:sym typeface="+mn-ea"/>
              </a:rPr>
              <a:t>1</a:t>
            </a:r>
            <a:r>
              <a:rPr lang="en-US" altLang="zh-CN">
                <a:solidFill>
                  <a:schemeClr val="tx1">
                    <a:lumMod val="50000"/>
                    <a:lumOff val="50000"/>
                  </a:schemeClr>
                </a:solidFill>
                <a:latin typeface="Consolas" panose="020B0609020204030204" charset="0"/>
                <a:cs typeface="Consolas" panose="020B0609020204030204" charset="0"/>
              </a:rPr>
              <a:t>      Jie Wu</a:t>
            </a:r>
            <a:r>
              <a:rPr lang="en-US" altLang="zh-CN" b="1" baseline="30000">
                <a:solidFill>
                  <a:schemeClr val="tx1">
                    <a:lumMod val="50000"/>
                    <a:lumOff val="50000"/>
                  </a:schemeClr>
                </a:solidFill>
                <a:latin typeface="Consolas" panose="020B0609020204030204" charset="0"/>
                <a:cs typeface="Consolas" panose="020B0609020204030204" charset="0"/>
                <a:sym typeface="+mn-ea"/>
              </a:rPr>
              <a:t>1</a:t>
            </a:r>
            <a:endParaRPr lang="en-US" altLang="zh-CN">
              <a:solidFill>
                <a:schemeClr val="tx1">
                  <a:lumMod val="50000"/>
                  <a:lumOff val="50000"/>
                </a:schemeClr>
              </a:solidFill>
              <a:latin typeface="Consolas" panose="020B0609020204030204" charset="0"/>
              <a:cs typeface="Consolas" panose="020B0609020204030204" charset="0"/>
            </a:endParaRPr>
          </a:p>
          <a:p>
            <a:pPr algn="ctr">
              <a:lnSpc>
                <a:spcPct val="120000"/>
              </a:lnSpc>
            </a:pPr>
            <a:r>
              <a:rPr lang="en-US" altLang="zh-CN">
                <a:solidFill>
                  <a:schemeClr val="tx1">
                    <a:lumMod val="50000"/>
                    <a:lumOff val="50000"/>
                  </a:schemeClr>
                </a:solidFill>
                <a:latin typeface="Consolas" panose="020B0609020204030204" charset="0"/>
                <a:cs typeface="Consolas" panose="020B0609020204030204" charset="0"/>
              </a:rPr>
              <a:t>China Telecom Cloud Computing Research Institute</a:t>
            </a:r>
            <a:r>
              <a:rPr lang="en-US" altLang="zh-CN" b="1" baseline="30000">
                <a:solidFill>
                  <a:schemeClr val="tx1">
                    <a:lumMod val="50000"/>
                    <a:lumOff val="50000"/>
                  </a:schemeClr>
                </a:solidFill>
                <a:latin typeface="Consolas" panose="020B0609020204030204" charset="0"/>
                <a:cs typeface="Consolas" panose="020B0609020204030204" charset="0"/>
              </a:rPr>
              <a:t>1</a:t>
            </a:r>
            <a:endParaRPr lang="en-US" altLang="zh-CN">
              <a:solidFill>
                <a:schemeClr val="tx1">
                  <a:lumMod val="50000"/>
                  <a:lumOff val="50000"/>
                </a:schemeClr>
              </a:solidFill>
              <a:latin typeface="Consolas" panose="020B0609020204030204" charset="0"/>
              <a:cs typeface="Consolas" panose="020B0609020204030204" charset="0"/>
            </a:endParaRPr>
          </a:p>
          <a:p>
            <a:pPr algn="ctr">
              <a:lnSpc>
                <a:spcPct val="120000"/>
              </a:lnSpc>
            </a:pPr>
            <a:r>
              <a:rPr lang="en-US" altLang="zh-CN">
                <a:solidFill>
                  <a:schemeClr val="tx1">
                    <a:lumMod val="50000"/>
                    <a:lumOff val="50000"/>
                  </a:schemeClr>
                </a:solidFill>
                <a:latin typeface="Consolas" panose="020B0609020204030204" charset="0"/>
                <a:cs typeface="Consolas" panose="020B0609020204030204" charset="0"/>
              </a:rPr>
              <a:t>China Telecom Cloud Technology Co. Ltd.</a:t>
            </a:r>
            <a:r>
              <a:rPr lang="en-US" altLang="zh-CN" b="1" baseline="30000">
                <a:solidFill>
                  <a:schemeClr val="tx1">
                    <a:lumMod val="50000"/>
                    <a:lumOff val="50000"/>
                  </a:schemeClr>
                </a:solidFill>
                <a:latin typeface="Consolas" panose="020B0609020204030204" charset="0"/>
                <a:cs typeface="Consolas" panose="020B0609020204030204" charset="0"/>
              </a:rPr>
              <a:t>2</a:t>
            </a:r>
            <a:endParaRPr lang="en-US" altLang="zh-CN">
              <a:solidFill>
                <a:schemeClr val="tx1">
                  <a:lumMod val="50000"/>
                  <a:lumOff val="50000"/>
                </a:schemeClr>
              </a:solidFill>
              <a:latin typeface="Consolas" panose="020B0609020204030204" charset="0"/>
              <a:cs typeface="Consolas" panose="020B0609020204030204" charset="0"/>
            </a:endParaRPr>
          </a:p>
          <a:p>
            <a:pPr algn="ctr">
              <a:lnSpc>
                <a:spcPct val="120000"/>
              </a:lnSpc>
            </a:pPr>
            <a:endParaRPr lang="en-US" altLang="zh-CN" baseline="30000">
              <a:solidFill>
                <a:schemeClr val="tx1">
                  <a:lumMod val="50000"/>
                  <a:lumOff val="50000"/>
                </a:schemeClr>
              </a:solidFill>
              <a:latin typeface="Consolas" panose="020B0609020204030204" charset="0"/>
              <a:cs typeface="Consolas" panose="020B0609020204030204" charset="0"/>
            </a:endParaRPr>
          </a:p>
        </p:txBody>
      </p:sp>
      <p:sp>
        <p:nvSpPr>
          <p:cNvPr id="9" name="object 6"/>
          <p:cNvSpPr txBox="1"/>
          <p:nvPr/>
        </p:nvSpPr>
        <p:spPr>
          <a:xfrm>
            <a:off x="152400" y="6447281"/>
            <a:ext cx="5658485" cy="289560"/>
          </a:xfrm>
          <a:prstGeom prst="rect">
            <a:avLst/>
          </a:prstGeom>
        </p:spPr>
        <p:txBody>
          <a:bodyPr vert="horz" wrap="square" lIns="0" tIns="12700" rIns="0" bIns="0" rtlCol="0">
            <a:spAutoFit/>
          </a:bodyPr>
          <a:p>
            <a:pPr marL="12700" marR="5080">
              <a:lnSpc>
                <a:spcPct val="100000"/>
              </a:lnSpc>
              <a:spcBef>
                <a:spcPts val="100"/>
              </a:spcBef>
            </a:pPr>
            <a:r>
              <a:rPr spc="-5" dirty="0">
                <a:solidFill>
                  <a:srgbClr val="7E7E7E"/>
                </a:solidFill>
                <a:latin typeface="Consolas" panose="020B0609020204030204" charset="0"/>
                <a:cs typeface="Consolas" panose="020B0609020204030204" charset="0"/>
              </a:rPr>
              <a:t>Presented </a:t>
            </a:r>
            <a:r>
              <a:rPr dirty="0">
                <a:solidFill>
                  <a:srgbClr val="7E7E7E"/>
                </a:solidFill>
                <a:latin typeface="Consolas" panose="020B0609020204030204" charset="0"/>
                <a:cs typeface="Consolas" panose="020B0609020204030204" charset="0"/>
              </a:rPr>
              <a:t>at: </a:t>
            </a:r>
            <a:r>
              <a:rPr lang="en-US" altLang="zh-CN">
                <a:solidFill>
                  <a:schemeClr val="tx1">
                    <a:lumMod val="50000"/>
                    <a:lumOff val="50000"/>
                  </a:schemeClr>
                </a:solidFill>
                <a:latin typeface="Consolas" panose="020B0609020204030204" charset="0"/>
                <a:cs typeface="Consolas" panose="020B0609020204030204" charset="0"/>
                <a:sym typeface="+mn-ea"/>
              </a:rPr>
              <a:t>ASPLOS 2026</a:t>
            </a:r>
            <a:r>
              <a:rPr lang="en-US" altLang="zh-CN" spc="-10" dirty="0">
                <a:solidFill>
                  <a:srgbClr val="7E7E7E"/>
                </a:solidFill>
                <a:latin typeface="Consolas" panose="020B0609020204030204" charset="0"/>
                <a:cs typeface="Consolas" panose="020B0609020204030204" charset="0"/>
              </a:rPr>
              <a:t>,</a:t>
            </a:r>
            <a:r>
              <a:rPr lang="zh-CN" altLang="en-US" spc="-10" dirty="0">
                <a:solidFill>
                  <a:srgbClr val="7E7E7E"/>
                </a:solidFill>
                <a:latin typeface="Consolas" panose="020B0609020204030204" charset="0"/>
                <a:cs typeface="Consolas" panose="020B0609020204030204" charset="0"/>
              </a:rPr>
              <a:t> </a:t>
            </a:r>
            <a:r>
              <a:rPr lang="en-US" altLang="zh-CN" spc="-10" dirty="0">
                <a:solidFill>
                  <a:srgbClr val="7E7E7E"/>
                </a:solidFill>
                <a:latin typeface="Consolas" panose="020B0609020204030204" charset="0"/>
                <a:cs typeface="Consolas" panose="020B0609020204030204" charset="0"/>
              </a:rPr>
              <a:t>USA.</a:t>
            </a:r>
            <a:endParaRPr lang="en-US" altLang="zh-CN" spc="-10" dirty="0">
              <a:solidFill>
                <a:srgbClr val="7E7E7E"/>
              </a:solidFill>
              <a:latin typeface="Consolas" panose="020B0609020204030204" charset="0"/>
              <a:cs typeface="Consolas" panose="020B0609020204030204" charset="0"/>
            </a:endParaRPr>
          </a:p>
        </p:txBody>
      </p:sp>
      <p:sp>
        <p:nvSpPr>
          <p:cNvPr id="10" name="object 7"/>
          <p:cNvSpPr txBox="1"/>
          <p:nvPr/>
        </p:nvSpPr>
        <p:spPr>
          <a:xfrm>
            <a:off x="8686927" y="6447281"/>
            <a:ext cx="3147695" cy="289560"/>
          </a:xfrm>
          <a:prstGeom prst="rect">
            <a:avLst/>
          </a:prstGeom>
        </p:spPr>
        <p:txBody>
          <a:bodyPr vert="horz" wrap="square" lIns="0" tIns="12700" rIns="0" bIns="0" rtlCol="0">
            <a:spAutoFit/>
          </a:bodyPr>
          <a:p>
            <a:pPr marL="12700">
              <a:lnSpc>
                <a:spcPct val="100000"/>
              </a:lnSpc>
              <a:spcBef>
                <a:spcPts val="100"/>
              </a:spcBef>
            </a:pPr>
            <a:r>
              <a:rPr lang="en-US" dirty="0">
                <a:solidFill>
                  <a:srgbClr val="7E7E7E"/>
                </a:solidFill>
                <a:latin typeface="Consolas" panose="020B0609020204030204" charset="0"/>
                <a:cs typeface="Consolas" panose="020B0609020204030204" charset="0"/>
              </a:rPr>
              <a:t>23 March,</a:t>
            </a:r>
            <a:r>
              <a:rPr dirty="0">
                <a:solidFill>
                  <a:srgbClr val="7E7E7E"/>
                </a:solidFill>
                <a:latin typeface="Consolas" panose="020B0609020204030204" charset="0"/>
                <a:cs typeface="Consolas" panose="020B0609020204030204" charset="0"/>
              </a:rPr>
              <a:t> 202</a:t>
            </a:r>
            <a:r>
              <a:rPr lang="en-US" dirty="0">
                <a:solidFill>
                  <a:srgbClr val="7E7E7E"/>
                </a:solidFill>
                <a:latin typeface="Consolas" panose="020B0609020204030204" charset="0"/>
                <a:cs typeface="Consolas" panose="020B0609020204030204" charset="0"/>
              </a:rPr>
              <a:t>6</a:t>
            </a:r>
            <a:endParaRPr lang="en-US" dirty="0">
              <a:solidFill>
                <a:srgbClr val="7E7E7E"/>
              </a:solidFill>
              <a:latin typeface="Consolas" panose="020B0609020204030204" charset="0"/>
              <a:cs typeface="Consolas" panose="020B0609020204030204" charset="0"/>
            </a:endParaRPr>
          </a:p>
        </p:txBody>
      </p:sp>
      <p:pic>
        <p:nvPicPr>
          <p:cNvPr id="3" name="图片 2"/>
          <p:cNvPicPr/>
          <p:nvPr/>
        </p:nvPicPr>
        <p:blipFill>
          <a:blip r:embed="rId2"/>
          <a:srcRect t="36111" b="36111"/>
          <a:stretch>
            <a:fillRect/>
          </a:stretch>
        </p:blipFill>
        <p:spPr>
          <a:xfrm>
            <a:off x="152400" y="152400"/>
            <a:ext cx="2011045" cy="53721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文本框 78"/>
          <p:cNvSpPr txBox="1"/>
          <p:nvPr/>
        </p:nvSpPr>
        <p:spPr>
          <a:xfrm>
            <a:off x="1143000" y="1127760"/>
            <a:ext cx="6547485" cy="1296670"/>
          </a:xfrm>
          <a:prstGeom prst="rect">
            <a:avLst/>
          </a:prstGeom>
          <a:solidFill>
            <a:schemeClr val="accent3">
              <a:lumMod val="20000"/>
              <a:lumOff val="80000"/>
            </a:schemeClr>
          </a:solidFill>
        </p:spPr>
        <p:txBody>
          <a:bodyPr wrap="square">
            <a:noAutofit/>
          </a:bodyPr>
          <a:p>
            <a:pPr marL="0" indent="0" algn="l"/>
            <a:endParaRPr lang="en-US" sz="1600" b="0" i="0">
              <a:latin typeface="Consolas" panose="020B0609020204030204" charset="0"/>
              <a:ea typeface="幼圆" panose="02010509060101010101" charset="-122"/>
              <a:cs typeface="Arial" panose="020B0604020202020204" pitchFamily="34" charset="0"/>
            </a:endParaRPr>
          </a:p>
        </p:txBody>
      </p:sp>
      <p:sp>
        <p:nvSpPr>
          <p:cNvPr id="20" name="灯片编号占位符 3"/>
          <p:cNvSpPr>
            <a:spLocks noGrp="1"/>
          </p:cNvSpPr>
          <p:nvPr>
            <p:custDataLst>
              <p:tags r:id="rId1"/>
            </p:custDataLst>
          </p:nvPr>
        </p:nvSpPr>
        <p:spPr>
          <a:xfrm>
            <a:off x="9299872" y="6453337"/>
            <a:ext cx="2844800" cy="365125"/>
          </a:xfrm>
          <a:prstGeom prst="rect">
            <a:avLst/>
          </a:prstGeom>
        </p:spPr>
        <p:txBody>
          <a:bodyPr vert="horz" wrap="square" lIns="91440" tIns="45720" rIns="91440" bIns="45720" numCol="1" anchor="t" anchorCtr="0" compatLnSpc="1"/>
          <a:lstStyle>
            <a:defPPr>
              <a:defRPr lang="zh-CN"/>
            </a:defPPr>
            <a:lvl1pPr marL="0" algn="r" defTabSz="914400" rtl="0" eaLnBrk="1" latinLnBrk="0" hangingPunct="1">
              <a:defRPr sz="1200" kern="1200">
                <a:solidFill>
                  <a:schemeClr val="tx1"/>
                </a:solidFill>
                <a:latin typeface="微软雅黑" panose="020B0503020204020204" charset="-122"/>
                <a:ea typeface="微软雅黑" panose="020B0503020204020204" charset="-122"/>
                <a:cs typeface="Times New Roman" panose="0202060305040502030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15BE46-C10A-41B7-8207-D68D04A8AE2B}" type="slidenum">
              <a:rPr lang="zh-CN" altLang="en-US" smtClean="0">
                <a:solidFill>
                  <a:prstClr val="black"/>
                </a:solidFill>
                <a:latin typeface="Arial" panose="020B0604020202020204" pitchFamily="34" charset="0"/>
                <a:cs typeface="Arial" panose="020B0604020202020204" pitchFamily="34" charset="0"/>
              </a:rPr>
            </a:fld>
            <a:endParaRPr lang="zh-CN" altLang="en-US" dirty="0" smtClean="0">
              <a:solidFill>
                <a:prstClr val="black"/>
              </a:solidFill>
              <a:latin typeface="Arial" panose="020B0604020202020204" pitchFamily="34" charset="0"/>
              <a:cs typeface="Arial" panose="020B0604020202020204" pitchFamily="34" charset="0"/>
            </a:endParaRPr>
          </a:p>
        </p:txBody>
      </p:sp>
      <p:sp>
        <p:nvSpPr>
          <p:cNvPr id="3" name="内容占位符 2"/>
          <p:cNvSpPr>
            <a:spLocks noGrp="1"/>
          </p:cNvSpPr>
          <p:nvPr/>
        </p:nvSpPr>
        <p:spPr>
          <a:xfrm>
            <a:off x="786130" y="304800"/>
            <a:ext cx="11383010" cy="3775075"/>
          </a:xfrm>
          <a:prstGeom prst="rect">
            <a:avLst/>
          </a:prstGeom>
        </p:spPr>
        <p:txBody>
          <a:bodyPr/>
          <a:lstStyle>
            <a:lvl1pPr marL="228600" indent="-228600" algn="l" defTabSz="914400" rtl="0" eaLnBrk="1" latinLnBrk="0" hangingPunct="1">
              <a:lnSpc>
                <a:spcPct val="140000"/>
              </a:lnSpc>
              <a:spcBef>
                <a:spcPts val="1000"/>
              </a:spcBef>
              <a:buClr>
                <a:schemeClr val="accent5">
                  <a:lumMod val="50000"/>
                </a:schemeClr>
              </a:buClr>
              <a:buFont typeface="Wingdings" panose="05000000000000000000" pitchFamily="2" charset="2"/>
              <a:buChar char="p"/>
              <a:defRPr sz="2800" kern="120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140000"/>
              </a:lnSpc>
              <a:spcBef>
                <a:spcPts val="500"/>
              </a:spcBef>
              <a:buClr>
                <a:schemeClr val="accent5">
                  <a:lumMod val="50000"/>
                </a:schemeClr>
              </a:buClr>
              <a:buFont typeface="Wingdings" panose="05000000000000000000" pitchFamily="2" charset="2"/>
              <a:buChar char="n"/>
              <a:defRPr sz="24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140000"/>
              </a:lnSpc>
              <a:spcBef>
                <a:spcPts val="500"/>
              </a:spcBef>
              <a:buClr>
                <a:schemeClr val="accent5">
                  <a:lumMod val="50000"/>
                </a:schemeClr>
              </a:buClr>
              <a:buFont typeface="Wingdings" panose="05000000000000000000" pitchFamily="2" charset="2"/>
              <a:buChar char="l"/>
              <a:defRPr sz="20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140000"/>
              </a:lnSpc>
              <a:spcBef>
                <a:spcPts val="500"/>
              </a:spcBef>
              <a:buClr>
                <a:srgbClr val="256FB9"/>
              </a:buClr>
              <a:buFont typeface="Wingdings" panose="05000000000000000000" pitchFamily="2" charset="2"/>
              <a:buChar char="p"/>
              <a:defRPr sz="18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140000"/>
              </a:lnSpc>
              <a:spcBef>
                <a:spcPts val="500"/>
              </a:spcBef>
              <a:buClr>
                <a:srgbClr val="256FB9"/>
              </a:buClr>
              <a:buFont typeface="Wingdings" panose="05000000000000000000" pitchFamily="2" charset="2"/>
              <a:buChar char="p"/>
              <a:defRPr sz="18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Clr>
                <a:srgbClr val="000000"/>
              </a:buClr>
              <a:buFont typeface="Wingdings" panose="05000000000000000000" charset="0"/>
              <a:buNone/>
            </a:pPr>
            <a:r>
              <a:rPr lang="en-US" altLang="zh-CN" sz="3200" b="1" dirty="0">
                <a:solidFill>
                  <a:schemeClr val="accent1">
                    <a:lumMod val="75000"/>
                  </a:schemeClr>
                </a:solidFill>
                <a:latin typeface="Consolas" panose="020B0609020204030204" charset="0"/>
                <a:ea typeface="幼圆" panose="02010509060101010101" charset="-122"/>
                <a:cs typeface="Arial" panose="020B0604020202020204" pitchFamily="34" charset="0"/>
                <a:sym typeface="+mn-ea"/>
              </a:rPr>
              <a:t>Design of gShare</a:t>
            </a:r>
            <a:endParaRPr lang="en-US" altLang="zh-CN" sz="3200" b="1" dirty="0">
              <a:solidFill>
                <a:schemeClr val="accent1">
                  <a:lumMod val="75000"/>
                </a:schemeClr>
              </a:solidFill>
              <a:latin typeface="Consolas" panose="020B0609020204030204" charset="0"/>
              <a:ea typeface="幼圆" panose="02010509060101010101" charset="-122"/>
              <a:cs typeface="Arial" panose="020B0604020202020204" pitchFamily="34" charset="0"/>
              <a:sym typeface="+mn-ea"/>
            </a:endParaRPr>
          </a:p>
          <a:p>
            <a:pPr lvl="1" algn="l">
              <a:buClr>
                <a:srgbClr val="000000"/>
              </a:buClr>
              <a:buFont typeface="Arial" panose="020B0604020202020204" pitchFamily="34" charset="0"/>
              <a:buChar char="•"/>
            </a:pPr>
            <a:r>
              <a:rPr kumimoji="1" lang="en-US" altLang="zh-CN" sz="1800" dirty="0">
                <a:latin typeface="Consolas" panose="020B0609020204030204" charset="0"/>
                <a:ea typeface="幼圆" panose="02010509060101010101" charset="-122"/>
                <a:cs typeface="Arial" panose="020B0604020202020204" pitchFamily="34" charset="0"/>
                <a:sym typeface="+mn-ea"/>
              </a:rPr>
              <a:t>Designed for Muti-tenant FaaS platform</a:t>
            </a:r>
            <a:endParaRPr kumimoji="1" lang="en-US" altLang="zh-CN" sz="1800" dirty="0">
              <a:latin typeface="Consolas" panose="020B0609020204030204" charset="0"/>
              <a:ea typeface="幼圆" panose="02010509060101010101" charset="-122"/>
              <a:cs typeface="Arial" panose="020B0604020202020204" pitchFamily="34" charset="0"/>
              <a:sym typeface="+mn-ea"/>
            </a:endParaRPr>
          </a:p>
          <a:p>
            <a:pPr lvl="1" algn="l">
              <a:buClr>
                <a:srgbClr val="000000"/>
              </a:buClr>
              <a:buFont typeface="Arial" panose="020B0604020202020204" pitchFamily="34" charset="0"/>
              <a:buChar char="•"/>
            </a:pPr>
            <a:r>
              <a:rPr kumimoji="1" lang="en-US" altLang="zh-CN" sz="1800" dirty="0">
                <a:latin typeface="Consolas" panose="020B0609020204030204" charset="0"/>
                <a:ea typeface="幼圆" panose="02010509060101010101" charset="-122"/>
                <a:cs typeface="Arial" panose="020B0604020202020204" pitchFamily="34" charset="0"/>
                <a:sym typeface="+mn-ea"/>
              </a:rPr>
              <a:t>GPU sharing with GPU virtualization technology</a:t>
            </a:r>
            <a:endParaRPr kumimoji="1" lang="en-US" altLang="zh-CN" sz="1800" dirty="0">
              <a:latin typeface="Consolas" panose="020B0609020204030204" charset="0"/>
              <a:ea typeface="幼圆" panose="02010509060101010101" charset="-122"/>
              <a:cs typeface="Arial" panose="020B0604020202020204" pitchFamily="34" charset="0"/>
              <a:sym typeface="+mn-ea"/>
            </a:endParaRPr>
          </a:p>
          <a:p>
            <a:pPr lvl="1" algn="l">
              <a:buClr>
                <a:srgbClr val="000000"/>
              </a:buClr>
              <a:buFont typeface="Arial" panose="020B0604020202020204" pitchFamily="34" charset="0"/>
              <a:buChar char="•"/>
            </a:pPr>
            <a:r>
              <a:rPr lang="en-US" altLang="zh-CN" sz="1800">
                <a:latin typeface="Consolas" panose="020B0609020204030204" charset="0"/>
                <a:ea typeface="幼圆" panose="02010509060101010101" charset="-122"/>
                <a:cs typeface="Arial" panose="020B0604020202020204" pitchFamily="34" charset="0"/>
                <a:sym typeface="+mn-ea"/>
              </a:rPr>
              <a:t>Discounted billing model for over-selling</a:t>
            </a:r>
            <a:endParaRPr lang="en-US" altLang="zh-CN" sz="1800">
              <a:latin typeface="Consolas" panose="020B0609020204030204" charset="0"/>
              <a:ea typeface="幼圆" panose="02010509060101010101" charset="-122"/>
              <a:cs typeface="Arial" panose="020B0604020202020204" pitchFamily="34" charset="0"/>
              <a:sym typeface="+mn-ea"/>
            </a:endParaRPr>
          </a:p>
          <a:p>
            <a:pPr marL="457200" lvl="1" indent="0" algn="l">
              <a:buClr>
                <a:srgbClr val="000000"/>
              </a:buClr>
              <a:buFont typeface="Arial" panose="020B0604020202020204" pitchFamily="34" charset="0"/>
              <a:buNone/>
            </a:pPr>
            <a:r>
              <a:rPr lang="en-US" sz="2000">
                <a:solidFill>
                  <a:schemeClr val="tx1">
                    <a:lumMod val="65000"/>
                    <a:lumOff val="35000"/>
                  </a:schemeClr>
                </a:solidFill>
                <a:latin typeface="Consolas" panose="020B0609020204030204" charset="0"/>
                <a:ea typeface="幼圆" panose="02010509060101010101" charset="-122"/>
                <a:cs typeface="Arial" panose="020B0604020202020204" pitchFamily="34" charset="0"/>
                <a:sym typeface="+mn-ea"/>
              </a:rPr>
              <a:t> </a:t>
            </a:r>
            <a:endParaRPr lang="en-US" sz="2000">
              <a:solidFill>
                <a:schemeClr val="tx1">
                  <a:lumMod val="65000"/>
                  <a:lumOff val="35000"/>
                </a:schemeClr>
              </a:solidFill>
              <a:latin typeface="Consolas" panose="020B0609020204030204" charset="0"/>
              <a:ea typeface="幼圆" panose="02010509060101010101" charset="-122"/>
              <a:cs typeface="Arial" panose="020B0604020202020204" pitchFamily="34" charset="0"/>
            </a:endParaRPr>
          </a:p>
        </p:txBody>
      </p:sp>
      <p:pic>
        <p:nvPicPr>
          <p:cNvPr id="2" name="图片 1"/>
          <p:cNvPicPr>
            <a:picLocks noChangeAspect="1"/>
          </p:cNvPicPr>
          <p:nvPr/>
        </p:nvPicPr>
        <p:blipFill>
          <a:blip r:embed="rId2"/>
          <a:stretch>
            <a:fillRect/>
          </a:stretch>
        </p:blipFill>
        <p:spPr>
          <a:xfrm>
            <a:off x="1524000" y="2971800"/>
            <a:ext cx="4270375" cy="2818130"/>
          </a:xfrm>
          <a:prstGeom prst="rect">
            <a:avLst/>
          </a:prstGeom>
        </p:spPr>
      </p:pic>
      <p:sp>
        <p:nvSpPr>
          <p:cNvPr id="4" name="文本框 3"/>
          <p:cNvSpPr txBox="1"/>
          <p:nvPr/>
        </p:nvSpPr>
        <p:spPr>
          <a:xfrm>
            <a:off x="1371600" y="5791200"/>
            <a:ext cx="6096000" cy="306705"/>
          </a:xfrm>
          <a:prstGeom prst="rect">
            <a:avLst/>
          </a:prstGeom>
          <a:noFill/>
        </p:spPr>
        <p:txBody>
          <a:bodyPr wrap="square" rtlCol="0" anchor="t">
            <a:spAutoFit/>
          </a:bodyPr>
          <a:p>
            <a:r>
              <a:rPr lang="en-US" altLang="zh-CN" sz="1400" b="1"/>
              <a:t>Domain-specific GPU function management policy </a:t>
            </a:r>
            <a:endParaRPr lang="en-US" altLang="zh-CN" sz="1400" b="1"/>
          </a:p>
        </p:txBody>
      </p:sp>
      <p:sp>
        <p:nvSpPr>
          <p:cNvPr id="5" name="文本框 4"/>
          <p:cNvSpPr txBox="1"/>
          <p:nvPr/>
        </p:nvSpPr>
        <p:spPr>
          <a:xfrm>
            <a:off x="5943600" y="3200400"/>
            <a:ext cx="6096000" cy="1814830"/>
          </a:xfrm>
          <a:prstGeom prst="rect">
            <a:avLst/>
          </a:prstGeom>
          <a:noFill/>
        </p:spPr>
        <p:txBody>
          <a:bodyPr wrap="square" rtlCol="0" anchor="t">
            <a:spAutoFit/>
          </a:bodyPr>
          <a:p>
            <a:r>
              <a:rPr lang="en-US" altLang="zh-CN" sz="1600" b="1">
                <a:latin typeface="Consolas" panose="020B0609020204030204" charset="0"/>
                <a:ea typeface="幼圆" panose="02010509060101010101" charset="-122"/>
                <a:cs typeface="Arial" panose="020B0604020202020204" pitchFamily="34" charset="0"/>
                <a:sym typeface="+mn-ea"/>
              </a:rPr>
              <a:t>#1</a:t>
            </a:r>
            <a:r>
              <a:rPr lang="en-US" altLang="zh-CN" sz="1600" b="1">
                <a:latin typeface="Consolas" panose="020B0609020204030204" charset="0"/>
                <a:ea typeface="幼圆" panose="02010509060101010101" charset="-122"/>
                <a:cs typeface="Arial" panose="020B0604020202020204" pitchFamily="34" charset="0"/>
                <a:sym typeface="+mn-ea"/>
              </a:rPr>
              <a:t> Fine-grained GPU allocation (e.g., minimum 1%vGPU)</a:t>
            </a:r>
            <a:endParaRPr lang="en-US" altLang="zh-CN" sz="1600" b="1">
              <a:latin typeface="Consolas" panose="020B0609020204030204" charset="0"/>
              <a:ea typeface="幼圆" panose="02010509060101010101" charset="-122"/>
              <a:cs typeface="Arial" panose="020B0604020202020204" pitchFamily="34" charset="0"/>
              <a:sym typeface="+mn-ea"/>
            </a:endParaRPr>
          </a:p>
          <a:p>
            <a:r>
              <a:rPr lang="en-US" altLang="zh-CN" sz="1600">
                <a:latin typeface="Consolas" panose="020B0609020204030204" charset="0"/>
                <a:ea typeface="幼圆" panose="02010509060101010101" charset="-122"/>
                <a:cs typeface="Arial" panose="020B0604020202020204" pitchFamily="34" charset="0"/>
                <a:sym typeface="+mn-ea"/>
              </a:rPr>
              <a:t> </a:t>
            </a:r>
            <a:endParaRPr lang="en-US" altLang="zh-CN" sz="1600">
              <a:latin typeface="Consolas" panose="020B0609020204030204" charset="0"/>
              <a:ea typeface="幼圆" panose="02010509060101010101" charset="-122"/>
              <a:cs typeface="Arial" panose="020B0604020202020204" pitchFamily="34" charset="0"/>
              <a:sym typeface="+mn-ea"/>
            </a:endParaRPr>
          </a:p>
          <a:p>
            <a:r>
              <a:rPr lang="en-US" altLang="zh-CN" sz="1600" b="1">
                <a:solidFill>
                  <a:schemeClr val="bg1">
                    <a:lumMod val="85000"/>
                  </a:schemeClr>
                </a:solidFill>
                <a:latin typeface="Consolas" panose="020B0609020204030204" charset="0"/>
                <a:ea typeface="幼圆" panose="02010509060101010101" charset="-122"/>
                <a:cs typeface="Arial" panose="020B0604020202020204" pitchFamily="34" charset="0"/>
                <a:sym typeface="+mn-ea"/>
              </a:rPr>
              <a:t>#2</a:t>
            </a:r>
            <a:r>
              <a:rPr lang="en-US" altLang="zh-CN" sz="1600">
                <a:solidFill>
                  <a:schemeClr val="bg1">
                    <a:lumMod val="85000"/>
                  </a:schemeClr>
                </a:solidFill>
                <a:latin typeface="Consolas" panose="020B0609020204030204" charset="0"/>
                <a:ea typeface="幼圆" panose="02010509060101010101" charset="-122"/>
                <a:cs typeface="Arial" panose="020B0604020202020204" pitchFamily="34" charset="0"/>
                <a:sym typeface="+mn-ea"/>
              </a:rPr>
              <a:t> Decoupled and flexible GPU recycling with vGPU hot-plugging and fast model swapping</a:t>
            </a:r>
            <a:endParaRPr lang="en-US" altLang="zh-CN" sz="1600">
              <a:solidFill>
                <a:schemeClr val="bg1">
                  <a:lumMod val="85000"/>
                </a:schemeClr>
              </a:solidFill>
              <a:latin typeface="Consolas" panose="020B0609020204030204" charset="0"/>
              <a:ea typeface="幼圆" panose="02010509060101010101" charset="-122"/>
              <a:cs typeface="Arial" panose="020B0604020202020204" pitchFamily="34" charset="0"/>
              <a:sym typeface="+mn-ea"/>
            </a:endParaRPr>
          </a:p>
          <a:p>
            <a:endParaRPr lang="en-US" altLang="zh-CN" sz="1600">
              <a:solidFill>
                <a:schemeClr val="bg1">
                  <a:lumMod val="85000"/>
                </a:schemeClr>
              </a:solidFill>
              <a:latin typeface="Consolas" panose="020B0609020204030204" charset="0"/>
              <a:ea typeface="幼圆" panose="02010509060101010101" charset="-122"/>
              <a:cs typeface="Arial" panose="020B0604020202020204" pitchFamily="34" charset="0"/>
              <a:sym typeface="+mn-ea"/>
            </a:endParaRPr>
          </a:p>
          <a:p>
            <a:r>
              <a:rPr lang="en-US" altLang="zh-CN" sz="1600" b="1">
                <a:solidFill>
                  <a:schemeClr val="bg1">
                    <a:lumMod val="85000"/>
                  </a:schemeClr>
                </a:solidFill>
                <a:latin typeface="Consolas" panose="020B0609020204030204" charset="0"/>
                <a:ea typeface="幼圆" panose="02010509060101010101" charset="-122"/>
                <a:cs typeface="Arial" panose="020B0604020202020204" pitchFamily="34" charset="0"/>
                <a:sym typeface="+mn-ea"/>
              </a:rPr>
              <a:t>#3</a:t>
            </a:r>
            <a:r>
              <a:rPr lang="en-US" altLang="zh-CN" sz="1600">
                <a:solidFill>
                  <a:schemeClr val="bg1">
                    <a:lumMod val="85000"/>
                  </a:schemeClr>
                </a:solidFill>
                <a:latin typeface="Consolas" panose="020B0609020204030204" charset="0"/>
                <a:ea typeface="幼圆" panose="02010509060101010101" charset="-122"/>
                <a:cs typeface="Arial" panose="020B0604020202020204" pitchFamily="34" charset="0"/>
                <a:sym typeface="+mn-ea"/>
              </a:rPr>
              <a:t> Profiling-based SLO-aware GPU shceduling &amp; sharing </a:t>
            </a:r>
            <a:endParaRPr lang="en-US" altLang="zh-CN" sz="1600">
              <a:solidFill>
                <a:schemeClr val="bg1">
                  <a:lumMod val="85000"/>
                </a:schemeClr>
              </a:solidFill>
              <a:latin typeface="Consolas" panose="020B0609020204030204" charset="0"/>
              <a:ea typeface="幼圆" panose="02010509060101010101" charset="-122"/>
              <a:cs typeface="Arial" panose="020B0604020202020204" pitchFamily="34" charset="0"/>
              <a:sym typeface="+mn-ea"/>
            </a:endParaRPr>
          </a:p>
        </p:txBody>
      </p:sp>
      <p:sp>
        <p:nvSpPr>
          <p:cNvPr id="8" name="矩形 7"/>
          <p:cNvSpPr/>
          <p:nvPr/>
        </p:nvSpPr>
        <p:spPr>
          <a:xfrm>
            <a:off x="1686560" y="4724400"/>
            <a:ext cx="3799840" cy="838200"/>
          </a:xfrm>
          <a:prstGeom prst="rect">
            <a:avLst/>
          </a:prstGeom>
          <a:noFill/>
          <a:ln w="28575">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矩形 8"/>
          <p:cNvSpPr/>
          <p:nvPr/>
        </p:nvSpPr>
        <p:spPr>
          <a:xfrm>
            <a:off x="1450975" y="3048000"/>
            <a:ext cx="4343400" cy="1658620"/>
          </a:xfrm>
          <a:prstGeom prst="rect">
            <a:avLst/>
          </a:prstGeom>
          <a:solidFill>
            <a:schemeClr val="bg1">
              <a:alpha val="85000"/>
            </a:schemeClr>
          </a:solidFill>
          <a:ln w="28575">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灯片编号占位符 3"/>
          <p:cNvSpPr>
            <a:spLocks noGrp="1"/>
          </p:cNvSpPr>
          <p:nvPr>
            <p:custDataLst>
              <p:tags r:id="rId1"/>
            </p:custDataLst>
          </p:nvPr>
        </p:nvSpPr>
        <p:spPr>
          <a:xfrm>
            <a:off x="9299872" y="6453337"/>
            <a:ext cx="2844800" cy="365125"/>
          </a:xfrm>
          <a:prstGeom prst="rect">
            <a:avLst/>
          </a:prstGeom>
        </p:spPr>
        <p:txBody>
          <a:bodyPr vert="horz" wrap="square" lIns="91440" tIns="45720" rIns="91440" bIns="45720" numCol="1" anchor="t" anchorCtr="0" compatLnSpc="1"/>
          <a:lstStyle>
            <a:defPPr>
              <a:defRPr lang="zh-CN"/>
            </a:defPPr>
            <a:lvl1pPr marL="0" algn="r" defTabSz="914400" rtl="0" eaLnBrk="1" latinLnBrk="0" hangingPunct="1">
              <a:defRPr sz="1200" kern="1200">
                <a:solidFill>
                  <a:schemeClr val="tx1"/>
                </a:solidFill>
                <a:latin typeface="微软雅黑" panose="020B0503020204020204" charset="-122"/>
                <a:ea typeface="微软雅黑" panose="020B0503020204020204" charset="-122"/>
                <a:cs typeface="Times New Roman" panose="0202060305040502030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15BE46-C10A-41B7-8207-D68D04A8AE2B}" type="slidenum">
              <a:rPr lang="zh-CN" altLang="en-US" smtClean="0">
                <a:solidFill>
                  <a:prstClr val="black"/>
                </a:solidFill>
                <a:latin typeface="Arial" panose="020B0604020202020204" pitchFamily="34" charset="0"/>
                <a:cs typeface="Arial" panose="020B0604020202020204" pitchFamily="34" charset="0"/>
              </a:rPr>
            </a:fld>
            <a:endParaRPr lang="zh-CN" altLang="en-US" dirty="0" smtClean="0">
              <a:solidFill>
                <a:prstClr val="black"/>
              </a:solidFill>
              <a:latin typeface="Arial" panose="020B0604020202020204" pitchFamily="34" charset="0"/>
              <a:cs typeface="Arial" panose="020B0604020202020204" pitchFamily="34" charset="0"/>
            </a:endParaRPr>
          </a:p>
        </p:txBody>
      </p:sp>
      <p:sp>
        <p:nvSpPr>
          <p:cNvPr id="3" name="内容占位符 2"/>
          <p:cNvSpPr>
            <a:spLocks noGrp="1"/>
          </p:cNvSpPr>
          <p:nvPr/>
        </p:nvSpPr>
        <p:spPr>
          <a:xfrm>
            <a:off x="786130" y="304800"/>
            <a:ext cx="11383010" cy="3775075"/>
          </a:xfrm>
          <a:prstGeom prst="rect">
            <a:avLst/>
          </a:prstGeom>
        </p:spPr>
        <p:txBody>
          <a:bodyPr/>
          <a:lstStyle>
            <a:lvl1pPr marL="228600" indent="-228600" algn="l" defTabSz="914400" rtl="0" eaLnBrk="1" latinLnBrk="0" hangingPunct="1">
              <a:lnSpc>
                <a:spcPct val="140000"/>
              </a:lnSpc>
              <a:spcBef>
                <a:spcPts val="1000"/>
              </a:spcBef>
              <a:buClr>
                <a:schemeClr val="accent5">
                  <a:lumMod val="50000"/>
                </a:schemeClr>
              </a:buClr>
              <a:buFont typeface="Wingdings" panose="05000000000000000000" pitchFamily="2" charset="2"/>
              <a:buChar char="p"/>
              <a:defRPr sz="2800" kern="120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140000"/>
              </a:lnSpc>
              <a:spcBef>
                <a:spcPts val="500"/>
              </a:spcBef>
              <a:buClr>
                <a:schemeClr val="accent5">
                  <a:lumMod val="50000"/>
                </a:schemeClr>
              </a:buClr>
              <a:buFont typeface="Wingdings" panose="05000000000000000000" pitchFamily="2" charset="2"/>
              <a:buChar char="n"/>
              <a:defRPr sz="24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140000"/>
              </a:lnSpc>
              <a:spcBef>
                <a:spcPts val="500"/>
              </a:spcBef>
              <a:buClr>
                <a:schemeClr val="accent5">
                  <a:lumMod val="50000"/>
                </a:schemeClr>
              </a:buClr>
              <a:buFont typeface="Wingdings" panose="05000000000000000000" pitchFamily="2" charset="2"/>
              <a:buChar char="l"/>
              <a:defRPr sz="20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140000"/>
              </a:lnSpc>
              <a:spcBef>
                <a:spcPts val="500"/>
              </a:spcBef>
              <a:buClr>
                <a:srgbClr val="256FB9"/>
              </a:buClr>
              <a:buFont typeface="Wingdings" panose="05000000000000000000" pitchFamily="2" charset="2"/>
              <a:buChar char="p"/>
              <a:defRPr sz="18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140000"/>
              </a:lnSpc>
              <a:spcBef>
                <a:spcPts val="500"/>
              </a:spcBef>
              <a:buClr>
                <a:srgbClr val="256FB9"/>
              </a:buClr>
              <a:buFont typeface="Wingdings" panose="05000000000000000000" pitchFamily="2" charset="2"/>
              <a:buChar char="p"/>
              <a:defRPr sz="18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Clr>
                <a:srgbClr val="000000"/>
              </a:buClr>
              <a:buFont typeface="Wingdings" panose="05000000000000000000" charset="0"/>
              <a:buNone/>
            </a:pPr>
            <a:r>
              <a:rPr lang="en-US" altLang="zh-CN" sz="3200" b="1" dirty="0">
                <a:solidFill>
                  <a:schemeClr val="accent1">
                    <a:lumMod val="75000"/>
                  </a:schemeClr>
                </a:solidFill>
                <a:latin typeface="Consolas" panose="020B0609020204030204" charset="0"/>
                <a:ea typeface="幼圆" panose="02010509060101010101" charset="-122"/>
                <a:cs typeface="Arial" panose="020B0604020202020204" pitchFamily="34" charset="0"/>
                <a:sym typeface="+mn-ea"/>
              </a:rPr>
              <a:t>Challenge #1</a:t>
            </a:r>
            <a:endParaRPr lang="en-US" altLang="zh-CN" sz="3200" b="1" dirty="0">
              <a:solidFill>
                <a:schemeClr val="accent1">
                  <a:lumMod val="75000"/>
                </a:schemeClr>
              </a:solidFill>
              <a:latin typeface="Consolas" panose="020B0609020204030204" charset="0"/>
              <a:ea typeface="幼圆" panose="02010509060101010101" charset="-122"/>
              <a:cs typeface="Arial" panose="020B0604020202020204" pitchFamily="34" charset="0"/>
              <a:sym typeface="+mn-ea"/>
            </a:endParaRPr>
          </a:p>
          <a:p>
            <a:pPr lvl="1" algn="l">
              <a:buClr>
                <a:srgbClr val="000000"/>
              </a:buClr>
              <a:buFont typeface="Arial" panose="020B0604020202020204" pitchFamily="34" charset="0"/>
              <a:buChar char="•"/>
            </a:pPr>
            <a:r>
              <a:rPr kumimoji="1" lang="en-US" altLang="zh-CN" sz="1800" dirty="0">
                <a:latin typeface="Consolas" panose="020B0609020204030204" charset="0"/>
                <a:ea typeface="幼圆" panose="02010509060101010101" charset="-122"/>
                <a:cs typeface="Arial" panose="020B0604020202020204" pitchFamily="34" charset="0"/>
                <a:sym typeface="+mn-ea"/>
              </a:rPr>
              <a:t>MPS can not be used in multi-tenant VM env.</a:t>
            </a:r>
            <a:endParaRPr kumimoji="1" lang="en-US" altLang="zh-CN" sz="1800" dirty="0">
              <a:latin typeface="Consolas" panose="020B0609020204030204" charset="0"/>
              <a:ea typeface="幼圆" panose="02010509060101010101" charset="-122"/>
              <a:cs typeface="Arial" panose="020B0604020202020204" pitchFamily="34" charset="0"/>
              <a:sym typeface="+mn-ea"/>
            </a:endParaRPr>
          </a:p>
          <a:p>
            <a:pPr lvl="1" algn="l">
              <a:buClr>
                <a:srgbClr val="000000"/>
              </a:buClr>
              <a:buFont typeface="Arial" panose="020B0604020202020204" pitchFamily="34" charset="0"/>
              <a:buChar char="•"/>
            </a:pPr>
            <a:r>
              <a:rPr kumimoji="1" lang="en-US" altLang="zh-CN" sz="1800" dirty="0">
                <a:latin typeface="Consolas" panose="020B0609020204030204" charset="0"/>
                <a:ea typeface="幼圆" panose="02010509060101010101" charset="-122"/>
                <a:cs typeface="Arial" panose="020B0604020202020204" pitchFamily="34" charset="0"/>
                <a:sym typeface="+mn-ea"/>
              </a:rPr>
              <a:t>GPU virtualization is rarely studied before</a:t>
            </a:r>
            <a:endParaRPr kumimoji="1" lang="en-US" altLang="zh-CN" sz="1800" dirty="0">
              <a:latin typeface="Consolas" panose="020B0609020204030204" charset="0"/>
              <a:ea typeface="幼圆" panose="02010509060101010101" charset="-122"/>
              <a:cs typeface="Arial" panose="020B0604020202020204" pitchFamily="34" charset="0"/>
              <a:sym typeface="+mn-ea"/>
            </a:endParaRPr>
          </a:p>
          <a:p>
            <a:pPr lvl="1" algn="l">
              <a:buClr>
                <a:srgbClr val="000000"/>
              </a:buClr>
              <a:buFont typeface="Arial" panose="020B0604020202020204" pitchFamily="34" charset="0"/>
              <a:buChar char="•"/>
            </a:pPr>
            <a:r>
              <a:rPr lang="en-US" altLang="zh-CN" sz="1800">
                <a:latin typeface="Consolas" panose="020B0609020204030204" charset="0"/>
                <a:ea typeface="幼圆" panose="02010509060101010101" charset="-122"/>
                <a:cs typeface="Arial" panose="020B0604020202020204" pitchFamily="34" charset="0"/>
                <a:sym typeface="+mn-ea"/>
              </a:rPr>
              <a:t>Nivida’s roprietary solution lacks flexibility</a:t>
            </a:r>
            <a:endParaRPr lang="en-US" altLang="zh-CN" sz="1800">
              <a:latin typeface="Consolas" panose="020B0609020204030204" charset="0"/>
              <a:ea typeface="幼圆" panose="02010509060101010101" charset="-122"/>
              <a:cs typeface="Arial" panose="020B0604020202020204" pitchFamily="34" charset="0"/>
              <a:sym typeface="+mn-ea"/>
            </a:endParaRPr>
          </a:p>
          <a:p>
            <a:pPr marL="457200" lvl="1" indent="0" algn="l">
              <a:buClr>
                <a:srgbClr val="000000"/>
              </a:buClr>
              <a:buFont typeface="Arial" panose="020B0604020202020204" pitchFamily="34" charset="0"/>
              <a:buNone/>
            </a:pPr>
            <a:r>
              <a:rPr lang="en-US" sz="2000">
                <a:solidFill>
                  <a:schemeClr val="tx1">
                    <a:lumMod val="65000"/>
                    <a:lumOff val="35000"/>
                  </a:schemeClr>
                </a:solidFill>
                <a:latin typeface="Consolas" panose="020B0609020204030204" charset="0"/>
                <a:ea typeface="幼圆" panose="02010509060101010101" charset="-122"/>
                <a:cs typeface="Arial" panose="020B0604020202020204" pitchFamily="34" charset="0"/>
                <a:sym typeface="+mn-ea"/>
              </a:rPr>
              <a:t> </a:t>
            </a:r>
            <a:endParaRPr lang="en-US" sz="2000">
              <a:solidFill>
                <a:schemeClr val="tx1">
                  <a:lumMod val="65000"/>
                  <a:lumOff val="35000"/>
                </a:schemeClr>
              </a:solidFill>
              <a:latin typeface="Consolas" panose="020B0609020204030204" charset="0"/>
              <a:ea typeface="幼圆" panose="02010509060101010101" charset="-122"/>
              <a:cs typeface="Arial" panose="020B0604020202020204" pitchFamily="34" charset="0"/>
            </a:endParaRPr>
          </a:p>
        </p:txBody>
      </p:sp>
      <p:sp>
        <p:nvSpPr>
          <p:cNvPr id="4" name="文本框 3"/>
          <p:cNvSpPr txBox="1"/>
          <p:nvPr/>
        </p:nvSpPr>
        <p:spPr>
          <a:xfrm>
            <a:off x="838200" y="5334000"/>
            <a:ext cx="6096000" cy="306705"/>
          </a:xfrm>
          <a:prstGeom prst="rect">
            <a:avLst/>
          </a:prstGeom>
          <a:noFill/>
        </p:spPr>
        <p:txBody>
          <a:bodyPr wrap="square" rtlCol="0" anchor="t">
            <a:spAutoFit/>
          </a:bodyPr>
          <a:p>
            <a:r>
              <a:rPr lang="en-US" altLang="zh-CN" sz="1400" b="1"/>
              <a:t>A complete vGPU implementation based on driver interception</a:t>
            </a:r>
            <a:endParaRPr lang="en-US" altLang="zh-CN" sz="1400" b="1"/>
          </a:p>
        </p:txBody>
      </p:sp>
      <p:sp>
        <p:nvSpPr>
          <p:cNvPr id="6" name="文本框 5"/>
          <p:cNvSpPr txBox="1"/>
          <p:nvPr/>
        </p:nvSpPr>
        <p:spPr>
          <a:xfrm>
            <a:off x="786130" y="2590800"/>
            <a:ext cx="6096000" cy="460375"/>
          </a:xfrm>
          <a:prstGeom prst="rect">
            <a:avLst/>
          </a:prstGeom>
          <a:noFill/>
        </p:spPr>
        <p:txBody>
          <a:bodyPr wrap="square" rtlCol="0" anchor="t">
            <a:spAutoFit/>
          </a:bodyPr>
          <a:p>
            <a:r>
              <a:rPr lang="en-US" altLang="zh-CN" sz="2400" b="1" dirty="0">
                <a:solidFill>
                  <a:schemeClr val="accent1">
                    <a:lumMod val="75000"/>
                  </a:schemeClr>
                </a:solidFill>
                <a:latin typeface="Consolas" panose="020B0609020204030204" charset="0"/>
                <a:ea typeface="幼圆" panose="02010509060101010101" charset="-122"/>
                <a:cs typeface="Arial" panose="020B0604020202020204" pitchFamily="34" charset="0"/>
                <a:sym typeface="+mn-ea"/>
              </a:rPr>
              <a:t>Our Solution:</a:t>
            </a:r>
            <a:endParaRPr lang="en-US" altLang="zh-CN" sz="2400" b="1" dirty="0">
              <a:solidFill>
                <a:schemeClr val="accent1">
                  <a:lumMod val="75000"/>
                </a:schemeClr>
              </a:solidFill>
              <a:latin typeface="Consolas" panose="020B0609020204030204" charset="0"/>
              <a:ea typeface="幼圆" panose="02010509060101010101" charset="-122"/>
              <a:cs typeface="Arial" panose="020B0604020202020204" pitchFamily="34" charset="0"/>
              <a:sym typeface="+mn-ea"/>
            </a:endParaRPr>
          </a:p>
        </p:txBody>
      </p:sp>
      <p:pic>
        <p:nvPicPr>
          <p:cNvPr id="7" name="图片 6"/>
          <p:cNvPicPr>
            <a:picLocks noChangeAspect="1"/>
          </p:cNvPicPr>
          <p:nvPr/>
        </p:nvPicPr>
        <p:blipFill>
          <a:blip r:embed="rId2"/>
          <a:stretch>
            <a:fillRect/>
          </a:stretch>
        </p:blipFill>
        <p:spPr>
          <a:xfrm>
            <a:off x="1295400" y="3200400"/>
            <a:ext cx="4430395" cy="1829435"/>
          </a:xfrm>
          <a:prstGeom prst="rect">
            <a:avLst/>
          </a:prstGeom>
        </p:spPr>
      </p:pic>
      <p:sp>
        <p:nvSpPr>
          <p:cNvPr id="8" name="文本框 7"/>
          <p:cNvSpPr txBox="1"/>
          <p:nvPr/>
        </p:nvSpPr>
        <p:spPr>
          <a:xfrm>
            <a:off x="5943600" y="3200400"/>
            <a:ext cx="6225540" cy="1568450"/>
          </a:xfrm>
          <a:prstGeom prst="rect">
            <a:avLst/>
          </a:prstGeom>
          <a:noFill/>
        </p:spPr>
        <p:txBody>
          <a:bodyPr wrap="square" rtlCol="0" anchor="t">
            <a:spAutoFit/>
          </a:bodyPr>
          <a:p>
            <a:r>
              <a:rPr lang="en-US" altLang="zh-CN" sz="1600">
                <a:latin typeface="Consolas" panose="020B0609020204030204" charset="0"/>
                <a:ea typeface="幼圆" panose="02010509060101010101" charset="-122"/>
                <a:cs typeface="Arial" panose="020B0604020202020204" pitchFamily="34" charset="0"/>
                <a:sym typeface="+mn-ea"/>
              </a:rPr>
              <a:t># Better compatibility than user-space API </a:t>
            </a:r>
            <a:endParaRPr lang="en-US" altLang="zh-CN" sz="1600">
              <a:latin typeface="Consolas" panose="020B0609020204030204" charset="0"/>
              <a:ea typeface="幼圆" panose="02010509060101010101" charset="-122"/>
              <a:cs typeface="Arial" panose="020B0604020202020204" pitchFamily="34" charset="0"/>
              <a:sym typeface="+mn-ea"/>
            </a:endParaRPr>
          </a:p>
          <a:p>
            <a:r>
              <a:rPr lang="en-US" altLang="zh-CN" sz="1600">
                <a:latin typeface="Consolas" panose="020B0609020204030204" charset="0"/>
                <a:ea typeface="幼圆" panose="02010509060101010101" charset="-122"/>
                <a:cs typeface="Arial" panose="020B0604020202020204" pitchFamily="34" charset="0"/>
                <a:sym typeface="+mn-ea"/>
              </a:rPr>
              <a:t>interception </a:t>
            </a:r>
            <a:endParaRPr lang="en-US" altLang="zh-CN" sz="1600">
              <a:latin typeface="Consolas" panose="020B0609020204030204" charset="0"/>
              <a:ea typeface="幼圆" panose="02010509060101010101" charset="-122"/>
              <a:cs typeface="Arial" panose="020B0604020202020204" pitchFamily="34" charset="0"/>
              <a:sym typeface="+mn-ea"/>
            </a:endParaRPr>
          </a:p>
          <a:p>
            <a:r>
              <a:rPr lang="en-US" altLang="zh-CN" sz="1600">
                <a:latin typeface="Consolas" panose="020B0609020204030204" charset="0"/>
                <a:ea typeface="幼圆" panose="02010509060101010101" charset="-122"/>
                <a:cs typeface="Arial" panose="020B0604020202020204" pitchFamily="34" charset="0"/>
                <a:sym typeface="+mn-ea"/>
              </a:rPr>
              <a:t> </a:t>
            </a:r>
            <a:endParaRPr lang="en-US" altLang="zh-CN" sz="1600">
              <a:latin typeface="Consolas" panose="020B0609020204030204" charset="0"/>
              <a:ea typeface="幼圆" panose="02010509060101010101" charset="-122"/>
              <a:cs typeface="Arial" panose="020B0604020202020204" pitchFamily="34" charset="0"/>
              <a:sym typeface="+mn-ea"/>
            </a:endParaRPr>
          </a:p>
          <a:p>
            <a:r>
              <a:rPr lang="en-US" altLang="zh-CN" sz="1600">
                <a:latin typeface="Consolas" panose="020B0609020204030204" charset="0"/>
                <a:ea typeface="幼圆" panose="02010509060101010101" charset="-122"/>
                <a:cs typeface="Arial" panose="020B0604020202020204" pitchFamily="34" charset="0"/>
                <a:sym typeface="+mn-ea"/>
              </a:rPr>
              <a:t># Natively direct I/O access reduces overhead</a:t>
            </a:r>
            <a:endParaRPr lang="en-US" altLang="zh-CN" sz="1600">
              <a:latin typeface="Consolas" panose="020B0609020204030204" charset="0"/>
              <a:ea typeface="幼圆" panose="02010509060101010101" charset="-122"/>
              <a:cs typeface="Arial" panose="020B0604020202020204" pitchFamily="34" charset="0"/>
              <a:sym typeface="+mn-ea"/>
            </a:endParaRPr>
          </a:p>
          <a:p>
            <a:endParaRPr lang="en-US" altLang="zh-CN" sz="1600">
              <a:latin typeface="Consolas" panose="020B0609020204030204" charset="0"/>
              <a:ea typeface="幼圆" panose="02010509060101010101" charset="-122"/>
              <a:cs typeface="Arial" panose="020B0604020202020204" pitchFamily="34" charset="0"/>
              <a:sym typeface="+mn-ea"/>
            </a:endParaRPr>
          </a:p>
          <a:p>
            <a:r>
              <a:rPr lang="en-US" altLang="zh-CN" sz="1600">
                <a:latin typeface="Consolas" panose="020B0609020204030204" charset="0"/>
                <a:ea typeface="幼圆" panose="02010509060101010101" charset="-122"/>
                <a:cs typeface="Arial" panose="020B0604020202020204" pitchFamily="34" charset="0"/>
                <a:sym typeface="+mn-ea"/>
              </a:rPr>
              <a:t># Arbitrary device memory and time slicing allocation </a:t>
            </a:r>
            <a:endParaRPr lang="en-US" altLang="zh-CN" sz="1600">
              <a:latin typeface="Consolas" panose="020B0609020204030204" charset="0"/>
              <a:ea typeface="幼圆" panose="02010509060101010101" charset="-122"/>
              <a:cs typeface="Arial" panose="020B0604020202020204" pitchFamily="34" charset="0"/>
              <a:sym typeface="+mn-ea"/>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文本框 78"/>
          <p:cNvSpPr txBox="1"/>
          <p:nvPr/>
        </p:nvSpPr>
        <p:spPr>
          <a:xfrm>
            <a:off x="1143000" y="1127760"/>
            <a:ext cx="6547485" cy="1296670"/>
          </a:xfrm>
          <a:prstGeom prst="rect">
            <a:avLst/>
          </a:prstGeom>
          <a:solidFill>
            <a:schemeClr val="accent3">
              <a:lumMod val="20000"/>
              <a:lumOff val="80000"/>
            </a:schemeClr>
          </a:solidFill>
        </p:spPr>
        <p:txBody>
          <a:bodyPr wrap="square">
            <a:noAutofit/>
          </a:bodyPr>
          <a:p>
            <a:pPr marL="0" indent="0" algn="l"/>
            <a:endParaRPr lang="en-US" sz="1600" b="0" i="0">
              <a:latin typeface="Consolas" panose="020B0609020204030204" charset="0"/>
              <a:ea typeface="幼圆" panose="02010509060101010101" charset="-122"/>
              <a:cs typeface="Arial" panose="020B0604020202020204" pitchFamily="34" charset="0"/>
            </a:endParaRPr>
          </a:p>
        </p:txBody>
      </p:sp>
      <p:sp>
        <p:nvSpPr>
          <p:cNvPr id="20" name="灯片编号占位符 3"/>
          <p:cNvSpPr>
            <a:spLocks noGrp="1"/>
          </p:cNvSpPr>
          <p:nvPr>
            <p:custDataLst>
              <p:tags r:id="rId1"/>
            </p:custDataLst>
          </p:nvPr>
        </p:nvSpPr>
        <p:spPr>
          <a:xfrm>
            <a:off x="9299872" y="6453337"/>
            <a:ext cx="2844800" cy="365125"/>
          </a:xfrm>
          <a:prstGeom prst="rect">
            <a:avLst/>
          </a:prstGeom>
        </p:spPr>
        <p:txBody>
          <a:bodyPr vert="horz" wrap="square" lIns="91440" tIns="45720" rIns="91440" bIns="45720" numCol="1" anchor="t" anchorCtr="0" compatLnSpc="1"/>
          <a:lstStyle>
            <a:defPPr>
              <a:defRPr lang="zh-CN"/>
            </a:defPPr>
            <a:lvl1pPr marL="0" algn="r" defTabSz="914400" rtl="0" eaLnBrk="1" latinLnBrk="0" hangingPunct="1">
              <a:defRPr sz="1200" kern="1200">
                <a:solidFill>
                  <a:schemeClr val="tx1"/>
                </a:solidFill>
                <a:latin typeface="微软雅黑" panose="020B0503020204020204" charset="-122"/>
                <a:ea typeface="微软雅黑" panose="020B0503020204020204" charset="-122"/>
                <a:cs typeface="Times New Roman" panose="0202060305040502030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15BE46-C10A-41B7-8207-D68D04A8AE2B}" type="slidenum">
              <a:rPr lang="zh-CN" altLang="en-US" smtClean="0">
                <a:solidFill>
                  <a:prstClr val="black"/>
                </a:solidFill>
                <a:latin typeface="Arial" panose="020B0604020202020204" pitchFamily="34" charset="0"/>
                <a:cs typeface="Arial" panose="020B0604020202020204" pitchFamily="34" charset="0"/>
              </a:rPr>
            </a:fld>
            <a:endParaRPr lang="zh-CN" altLang="en-US" dirty="0" smtClean="0">
              <a:solidFill>
                <a:prstClr val="black"/>
              </a:solidFill>
              <a:latin typeface="Arial" panose="020B0604020202020204" pitchFamily="34" charset="0"/>
              <a:cs typeface="Arial" panose="020B0604020202020204" pitchFamily="34" charset="0"/>
            </a:endParaRPr>
          </a:p>
        </p:txBody>
      </p:sp>
      <p:sp>
        <p:nvSpPr>
          <p:cNvPr id="3" name="内容占位符 2"/>
          <p:cNvSpPr>
            <a:spLocks noGrp="1"/>
          </p:cNvSpPr>
          <p:nvPr/>
        </p:nvSpPr>
        <p:spPr>
          <a:xfrm>
            <a:off x="786130" y="304800"/>
            <a:ext cx="11383010" cy="3775075"/>
          </a:xfrm>
          <a:prstGeom prst="rect">
            <a:avLst/>
          </a:prstGeom>
        </p:spPr>
        <p:txBody>
          <a:bodyPr/>
          <a:lstStyle>
            <a:lvl1pPr marL="228600" indent="-228600" algn="l" defTabSz="914400" rtl="0" eaLnBrk="1" latinLnBrk="0" hangingPunct="1">
              <a:lnSpc>
                <a:spcPct val="140000"/>
              </a:lnSpc>
              <a:spcBef>
                <a:spcPts val="1000"/>
              </a:spcBef>
              <a:buClr>
                <a:schemeClr val="accent5">
                  <a:lumMod val="50000"/>
                </a:schemeClr>
              </a:buClr>
              <a:buFont typeface="Wingdings" panose="05000000000000000000" pitchFamily="2" charset="2"/>
              <a:buChar char="p"/>
              <a:defRPr sz="2800" kern="120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140000"/>
              </a:lnSpc>
              <a:spcBef>
                <a:spcPts val="500"/>
              </a:spcBef>
              <a:buClr>
                <a:schemeClr val="accent5">
                  <a:lumMod val="50000"/>
                </a:schemeClr>
              </a:buClr>
              <a:buFont typeface="Wingdings" panose="05000000000000000000" pitchFamily="2" charset="2"/>
              <a:buChar char="n"/>
              <a:defRPr sz="24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140000"/>
              </a:lnSpc>
              <a:spcBef>
                <a:spcPts val="500"/>
              </a:spcBef>
              <a:buClr>
                <a:schemeClr val="accent5">
                  <a:lumMod val="50000"/>
                </a:schemeClr>
              </a:buClr>
              <a:buFont typeface="Wingdings" panose="05000000000000000000" pitchFamily="2" charset="2"/>
              <a:buChar char="l"/>
              <a:defRPr sz="20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140000"/>
              </a:lnSpc>
              <a:spcBef>
                <a:spcPts val="500"/>
              </a:spcBef>
              <a:buClr>
                <a:srgbClr val="256FB9"/>
              </a:buClr>
              <a:buFont typeface="Wingdings" panose="05000000000000000000" pitchFamily="2" charset="2"/>
              <a:buChar char="p"/>
              <a:defRPr sz="18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140000"/>
              </a:lnSpc>
              <a:spcBef>
                <a:spcPts val="500"/>
              </a:spcBef>
              <a:buClr>
                <a:srgbClr val="256FB9"/>
              </a:buClr>
              <a:buFont typeface="Wingdings" panose="05000000000000000000" pitchFamily="2" charset="2"/>
              <a:buChar char="p"/>
              <a:defRPr sz="18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Clr>
                <a:srgbClr val="000000"/>
              </a:buClr>
              <a:buFont typeface="Wingdings" panose="05000000000000000000" charset="0"/>
              <a:buNone/>
            </a:pPr>
            <a:r>
              <a:rPr lang="en-US" altLang="zh-CN" sz="3200" b="1" dirty="0">
                <a:solidFill>
                  <a:schemeClr val="accent1">
                    <a:lumMod val="75000"/>
                  </a:schemeClr>
                </a:solidFill>
                <a:latin typeface="Consolas" panose="020B0609020204030204" charset="0"/>
                <a:ea typeface="幼圆" panose="02010509060101010101" charset="-122"/>
                <a:cs typeface="Arial" panose="020B0604020202020204" pitchFamily="34" charset="0"/>
                <a:sym typeface="+mn-ea"/>
              </a:rPr>
              <a:t>Design of gShare</a:t>
            </a:r>
            <a:endParaRPr lang="en-US" altLang="zh-CN" sz="3200" b="1" dirty="0">
              <a:solidFill>
                <a:schemeClr val="accent1">
                  <a:lumMod val="75000"/>
                </a:schemeClr>
              </a:solidFill>
              <a:latin typeface="Consolas" panose="020B0609020204030204" charset="0"/>
              <a:ea typeface="幼圆" panose="02010509060101010101" charset="-122"/>
              <a:cs typeface="Arial" panose="020B0604020202020204" pitchFamily="34" charset="0"/>
              <a:sym typeface="+mn-ea"/>
            </a:endParaRPr>
          </a:p>
          <a:p>
            <a:pPr lvl="1" algn="l">
              <a:buClr>
                <a:srgbClr val="000000"/>
              </a:buClr>
              <a:buFont typeface="Arial" panose="020B0604020202020204" pitchFamily="34" charset="0"/>
              <a:buChar char="•"/>
            </a:pPr>
            <a:r>
              <a:rPr kumimoji="1" lang="en-US" altLang="zh-CN" sz="1800" dirty="0">
                <a:latin typeface="Consolas" panose="020B0609020204030204" charset="0"/>
                <a:ea typeface="幼圆" panose="02010509060101010101" charset="-122"/>
                <a:cs typeface="Arial" panose="020B0604020202020204" pitchFamily="34" charset="0"/>
                <a:sym typeface="+mn-ea"/>
              </a:rPr>
              <a:t>Designed for Muti-tenant FaaS platform</a:t>
            </a:r>
            <a:endParaRPr kumimoji="1" lang="en-US" altLang="zh-CN" sz="1800" dirty="0">
              <a:latin typeface="Consolas" panose="020B0609020204030204" charset="0"/>
              <a:ea typeface="幼圆" panose="02010509060101010101" charset="-122"/>
              <a:cs typeface="Arial" panose="020B0604020202020204" pitchFamily="34" charset="0"/>
              <a:sym typeface="+mn-ea"/>
            </a:endParaRPr>
          </a:p>
          <a:p>
            <a:pPr lvl="1" algn="l">
              <a:buClr>
                <a:srgbClr val="000000"/>
              </a:buClr>
              <a:buFont typeface="Arial" panose="020B0604020202020204" pitchFamily="34" charset="0"/>
              <a:buChar char="•"/>
            </a:pPr>
            <a:r>
              <a:rPr kumimoji="1" lang="en-US" altLang="zh-CN" sz="1800" dirty="0">
                <a:latin typeface="Consolas" panose="020B0609020204030204" charset="0"/>
                <a:ea typeface="幼圆" panose="02010509060101010101" charset="-122"/>
                <a:cs typeface="Arial" panose="020B0604020202020204" pitchFamily="34" charset="0"/>
                <a:sym typeface="+mn-ea"/>
              </a:rPr>
              <a:t>GPU sharing with GPU virtualization technology</a:t>
            </a:r>
            <a:endParaRPr kumimoji="1" lang="en-US" altLang="zh-CN" sz="1800" dirty="0">
              <a:latin typeface="Consolas" panose="020B0609020204030204" charset="0"/>
              <a:ea typeface="幼圆" panose="02010509060101010101" charset="-122"/>
              <a:cs typeface="Arial" panose="020B0604020202020204" pitchFamily="34" charset="0"/>
              <a:sym typeface="+mn-ea"/>
            </a:endParaRPr>
          </a:p>
          <a:p>
            <a:pPr lvl="1" algn="l">
              <a:buClr>
                <a:srgbClr val="000000"/>
              </a:buClr>
              <a:buFont typeface="Arial" panose="020B0604020202020204" pitchFamily="34" charset="0"/>
              <a:buChar char="•"/>
            </a:pPr>
            <a:r>
              <a:rPr lang="en-US" altLang="zh-CN" sz="1800">
                <a:latin typeface="Consolas" panose="020B0609020204030204" charset="0"/>
                <a:ea typeface="幼圆" panose="02010509060101010101" charset="-122"/>
                <a:cs typeface="Arial" panose="020B0604020202020204" pitchFamily="34" charset="0"/>
                <a:sym typeface="+mn-ea"/>
              </a:rPr>
              <a:t>Discounted billing model for over-selling</a:t>
            </a:r>
            <a:endParaRPr lang="en-US" altLang="zh-CN" sz="1800">
              <a:latin typeface="Consolas" panose="020B0609020204030204" charset="0"/>
              <a:ea typeface="幼圆" panose="02010509060101010101" charset="-122"/>
              <a:cs typeface="Arial" panose="020B0604020202020204" pitchFamily="34" charset="0"/>
              <a:sym typeface="+mn-ea"/>
            </a:endParaRPr>
          </a:p>
          <a:p>
            <a:pPr marL="457200" lvl="1" indent="0" algn="l">
              <a:buClr>
                <a:srgbClr val="000000"/>
              </a:buClr>
              <a:buFont typeface="Arial" panose="020B0604020202020204" pitchFamily="34" charset="0"/>
              <a:buNone/>
            </a:pPr>
            <a:r>
              <a:rPr lang="en-US" sz="2000">
                <a:solidFill>
                  <a:schemeClr val="tx1">
                    <a:lumMod val="65000"/>
                    <a:lumOff val="35000"/>
                  </a:schemeClr>
                </a:solidFill>
                <a:latin typeface="Consolas" panose="020B0609020204030204" charset="0"/>
                <a:ea typeface="幼圆" panose="02010509060101010101" charset="-122"/>
                <a:cs typeface="Arial" panose="020B0604020202020204" pitchFamily="34" charset="0"/>
                <a:sym typeface="+mn-ea"/>
              </a:rPr>
              <a:t> </a:t>
            </a:r>
            <a:endParaRPr lang="en-US" sz="2000">
              <a:solidFill>
                <a:schemeClr val="tx1">
                  <a:lumMod val="65000"/>
                  <a:lumOff val="35000"/>
                </a:schemeClr>
              </a:solidFill>
              <a:latin typeface="Consolas" panose="020B0609020204030204" charset="0"/>
              <a:ea typeface="幼圆" panose="02010509060101010101" charset="-122"/>
              <a:cs typeface="Arial" panose="020B0604020202020204" pitchFamily="34" charset="0"/>
            </a:endParaRPr>
          </a:p>
        </p:txBody>
      </p:sp>
      <p:pic>
        <p:nvPicPr>
          <p:cNvPr id="2" name="图片 1"/>
          <p:cNvPicPr>
            <a:picLocks noChangeAspect="1"/>
          </p:cNvPicPr>
          <p:nvPr/>
        </p:nvPicPr>
        <p:blipFill>
          <a:blip r:embed="rId2"/>
          <a:stretch>
            <a:fillRect/>
          </a:stretch>
        </p:blipFill>
        <p:spPr>
          <a:xfrm>
            <a:off x="1524000" y="2971800"/>
            <a:ext cx="4270375" cy="2818130"/>
          </a:xfrm>
          <a:prstGeom prst="rect">
            <a:avLst/>
          </a:prstGeom>
        </p:spPr>
      </p:pic>
      <p:sp>
        <p:nvSpPr>
          <p:cNvPr id="4" name="文本框 3"/>
          <p:cNvSpPr txBox="1"/>
          <p:nvPr/>
        </p:nvSpPr>
        <p:spPr>
          <a:xfrm>
            <a:off x="1371600" y="5791200"/>
            <a:ext cx="6096000" cy="306705"/>
          </a:xfrm>
          <a:prstGeom prst="rect">
            <a:avLst/>
          </a:prstGeom>
          <a:noFill/>
        </p:spPr>
        <p:txBody>
          <a:bodyPr wrap="square" rtlCol="0" anchor="t">
            <a:spAutoFit/>
          </a:bodyPr>
          <a:p>
            <a:r>
              <a:rPr lang="en-US" altLang="zh-CN" sz="1400" b="1"/>
              <a:t>Domain-specific GPU function management policy </a:t>
            </a:r>
            <a:endParaRPr lang="en-US" altLang="zh-CN" sz="1400" b="1"/>
          </a:p>
        </p:txBody>
      </p:sp>
      <p:sp>
        <p:nvSpPr>
          <p:cNvPr id="5" name="文本框 4"/>
          <p:cNvSpPr txBox="1"/>
          <p:nvPr/>
        </p:nvSpPr>
        <p:spPr>
          <a:xfrm>
            <a:off x="5943600" y="3200400"/>
            <a:ext cx="6096000" cy="1814830"/>
          </a:xfrm>
          <a:prstGeom prst="rect">
            <a:avLst/>
          </a:prstGeom>
          <a:noFill/>
        </p:spPr>
        <p:txBody>
          <a:bodyPr wrap="square" rtlCol="0" anchor="t">
            <a:spAutoFit/>
          </a:bodyPr>
          <a:p>
            <a:pPr algn="l">
              <a:buClrTx/>
              <a:buSzTx/>
              <a:buFontTx/>
            </a:pPr>
            <a:r>
              <a:rPr lang="en-US" altLang="zh-CN" sz="1600">
                <a:solidFill>
                  <a:schemeClr val="bg1">
                    <a:lumMod val="85000"/>
                  </a:schemeClr>
                </a:solidFill>
                <a:latin typeface="Consolas" panose="020B0609020204030204" charset="0"/>
                <a:ea typeface="幼圆" panose="02010509060101010101" charset="-122"/>
                <a:cs typeface="Arial" panose="020B0604020202020204" pitchFamily="34" charset="0"/>
                <a:sym typeface="+mn-ea"/>
              </a:rPr>
              <a:t>#1 Fine-grained GPU allocation (e.g., minimum 1%vGPU)</a:t>
            </a:r>
            <a:endParaRPr lang="en-US" altLang="zh-CN" sz="1600">
              <a:solidFill>
                <a:schemeClr val="bg1">
                  <a:lumMod val="85000"/>
                </a:schemeClr>
              </a:solidFill>
              <a:latin typeface="Consolas" panose="020B0609020204030204" charset="0"/>
              <a:ea typeface="幼圆" panose="02010509060101010101" charset="-122"/>
              <a:cs typeface="Arial" panose="020B0604020202020204" pitchFamily="34" charset="0"/>
              <a:sym typeface="+mn-ea"/>
            </a:endParaRPr>
          </a:p>
          <a:p>
            <a:r>
              <a:rPr lang="en-US" altLang="zh-CN" sz="1600">
                <a:latin typeface="Consolas" panose="020B0609020204030204" charset="0"/>
                <a:ea typeface="幼圆" panose="02010509060101010101" charset="-122"/>
                <a:cs typeface="Arial" panose="020B0604020202020204" pitchFamily="34" charset="0"/>
                <a:sym typeface="+mn-ea"/>
              </a:rPr>
              <a:t> </a:t>
            </a:r>
            <a:endParaRPr lang="en-US" altLang="zh-CN" sz="1600">
              <a:latin typeface="Consolas" panose="020B0609020204030204" charset="0"/>
              <a:ea typeface="幼圆" panose="02010509060101010101" charset="-122"/>
              <a:cs typeface="Arial" panose="020B0604020202020204" pitchFamily="34" charset="0"/>
              <a:sym typeface="+mn-ea"/>
            </a:endParaRPr>
          </a:p>
          <a:p>
            <a:r>
              <a:rPr lang="en-US" altLang="zh-CN" sz="1600" b="1">
                <a:latin typeface="Consolas" panose="020B0609020204030204" charset="0"/>
                <a:ea typeface="幼圆" panose="02010509060101010101" charset="-122"/>
                <a:cs typeface="Arial" panose="020B0604020202020204" pitchFamily="34" charset="0"/>
                <a:sym typeface="+mn-ea"/>
              </a:rPr>
              <a:t>#2 Decoupled and flexible GPU recycling with vGPU hot-plugging and fast model swapping</a:t>
            </a:r>
            <a:endParaRPr lang="en-US" altLang="zh-CN" sz="1600" b="1">
              <a:latin typeface="Consolas" panose="020B0609020204030204" charset="0"/>
              <a:ea typeface="幼圆" panose="02010509060101010101" charset="-122"/>
              <a:cs typeface="Arial" panose="020B0604020202020204" pitchFamily="34" charset="0"/>
              <a:sym typeface="+mn-ea"/>
            </a:endParaRPr>
          </a:p>
          <a:p>
            <a:endParaRPr lang="en-US" altLang="zh-CN" sz="1600">
              <a:solidFill>
                <a:schemeClr val="bg1">
                  <a:lumMod val="85000"/>
                </a:schemeClr>
              </a:solidFill>
              <a:latin typeface="Consolas" panose="020B0609020204030204" charset="0"/>
              <a:ea typeface="幼圆" panose="02010509060101010101" charset="-122"/>
              <a:cs typeface="Arial" panose="020B0604020202020204" pitchFamily="34" charset="0"/>
              <a:sym typeface="+mn-ea"/>
            </a:endParaRPr>
          </a:p>
          <a:p>
            <a:r>
              <a:rPr lang="en-US" altLang="zh-CN" sz="1600" b="1">
                <a:solidFill>
                  <a:schemeClr val="bg1">
                    <a:lumMod val="85000"/>
                  </a:schemeClr>
                </a:solidFill>
                <a:latin typeface="Consolas" panose="020B0609020204030204" charset="0"/>
                <a:ea typeface="幼圆" panose="02010509060101010101" charset="-122"/>
                <a:cs typeface="Arial" panose="020B0604020202020204" pitchFamily="34" charset="0"/>
                <a:sym typeface="+mn-ea"/>
              </a:rPr>
              <a:t>#3</a:t>
            </a:r>
            <a:r>
              <a:rPr lang="en-US" altLang="zh-CN" sz="1600">
                <a:solidFill>
                  <a:schemeClr val="bg1">
                    <a:lumMod val="85000"/>
                  </a:schemeClr>
                </a:solidFill>
                <a:latin typeface="Consolas" panose="020B0609020204030204" charset="0"/>
                <a:ea typeface="幼圆" panose="02010509060101010101" charset="-122"/>
                <a:cs typeface="Arial" panose="020B0604020202020204" pitchFamily="34" charset="0"/>
                <a:sym typeface="+mn-ea"/>
              </a:rPr>
              <a:t> Profiling-based SLO-aware GPU shceduling &amp; sharing </a:t>
            </a:r>
            <a:endParaRPr lang="en-US" altLang="zh-CN" sz="1600">
              <a:solidFill>
                <a:schemeClr val="bg1">
                  <a:lumMod val="85000"/>
                </a:schemeClr>
              </a:solidFill>
              <a:latin typeface="Consolas" panose="020B0609020204030204" charset="0"/>
              <a:ea typeface="幼圆" panose="02010509060101010101" charset="-122"/>
              <a:cs typeface="Arial" panose="020B0604020202020204" pitchFamily="34" charset="0"/>
              <a:sym typeface="+mn-ea"/>
            </a:endParaRPr>
          </a:p>
        </p:txBody>
      </p:sp>
      <p:sp>
        <p:nvSpPr>
          <p:cNvPr id="8" name="矩形 7"/>
          <p:cNvSpPr/>
          <p:nvPr/>
        </p:nvSpPr>
        <p:spPr>
          <a:xfrm>
            <a:off x="1686560" y="3890010"/>
            <a:ext cx="2283460" cy="1013460"/>
          </a:xfrm>
          <a:prstGeom prst="rect">
            <a:avLst/>
          </a:prstGeom>
          <a:noFill/>
          <a:ln w="28575">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矩形 8"/>
          <p:cNvSpPr/>
          <p:nvPr/>
        </p:nvSpPr>
        <p:spPr>
          <a:xfrm>
            <a:off x="1371600" y="2816860"/>
            <a:ext cx="4433570" cy="1051560"/>
          </a:xfrm>
          <a:prstGeom prst="rect">
            <a:avLst/>
          </a:prstGeom>
          <a:solidFill>
            <a:schemeClr val="bg1">
              <a:alpha val="85000"/>
            </a:schemeClr>
          </a:solidFill>
          <a:ln w="28575">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矩形 5"/>
          <p:cNvSpPr/>
          <p:nvPr/>
        </p:nvSpPr>
        <p:spPr>
          <a:xfrm>
            <a:off x="3980815" y="3868420"/>
            <a:ext cx="1813560" cy="1918970"/>
          </a:xfrm>
          <a:prstGeom prst="rect">
            <a:avLst/>
          </a:prstGeom>
          <a:solidFill>
            <a:schemeClr val="bg1">
              <a:alpha val="85000"/>
            </a:schemeClr>
          </a:solidFill>
          <a:ln w="28575">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矩形 6"/>
          <p:cNvSpPr/>
          <p:nvPr/>
        </p:nvSpPr>
        <p:spPr>
          <a:xfrm>
            <a:off x="1600200" y="4925060"/>
            <a:ext cx="2380615" cy="864235"/>
          </a:xfrm>
          <a:prstGeom prst="rect">
            <a:avLst/>
          </a:prstGeom>
          <a:solidFill>
            <a:schemeClr val="bg1">
              <a:alpha val="85000"/>
            </a:schemeClr>
          </a:solidFill>
          <a:ln w="28575">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灯片编号占位符 3"/>
          <p:cNvSpPr>
            <a:spLocks noGrp="1"/>
          </p:cNvSpPr>
          <p:nvPr>
            <p:custDataLst>
              <p:tags r:id="rId1"/>
            </p:custDataLst>
          </p:nvPr>
        </p:nvSpPr>
        <p:spPr>
          <a:xfrm>
            <a:off x="9299872" y="6453337"/>
            <a:ext cx="2844800" cy="365125"/>
          </a:xfrm>
          <a:prstGeom prst="rect">
            <a:avLst/>
          </a:prstGeom>
        </p:spPr>
        <p:txBody>
          <a:bodyPr vert="horz" wrap="square" lIns="91440" tIns="45720" rIns="91440" bIns="45720" numCol="1" anchor="t" anchorCtr="0" compatLnSpc="1"/>
          <a:lstStyle>
            <a:defPPr>
              <a:defRPr lang="zh-CN"/>
            </a:defPPr>
            <a:lvl1pPr marL="0" algn="r" defTabSz="914400" rtl="0" eaLnBrk="1" latinLnBrk="0" hangingPunct="1">
              <a:defRPr sz="1200" kern="1200">
                <a:solidFill>
                  <a:schemeClr val="tx1"/>
                </a:solidFill>
                <a:latin typeface="微软雅黑" panose="020B0503020204020204" charset="-122"/>
                <a:ea typeface="微软雅黑" panose="020B0503020204020204" charset="-122"/>
                <a:cs typeface="Times New Roman" panose="0202060305040502030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15BE46-C10A-41B7-8207-D68D04A8AE2B}" type="slidenum">
              <a:rPr lang="zh-CN" altLang="en-US" smtClean="0">
                <a:solidFill>
                  <a:prstClr val="black"/>
                </a:solidFill>
                <a:latin typeface="Arial" panose="020B0604020202020204" pitchFamily="34" charset="0"/>
                <a:cs typeface="Arial" panose="020B0604020202020204" pitchFamily="34" charset="0"/>
              </a:rPr>
            </a:fld>
            <a:endParaRPr lang="zh-CN" altLang="en-US" dirty="0" smtClean="0">
              <a:solidFill>
                <a:prstClr val="black"/>
              </a:solidFill>
              <a:latin typeface="Arial" panose="020B0604020202020204" pitchFamily="34" charset="0"/>
              <a:cs typeface="Arial" panose="020B0604020202020204" pitchFamily="34" charset="0"/>
            </a:endParaRPr>
          </a:p>
        </p:txBody>
      </p:sp>
      <p:sp>
        <p:nvSpPr>
          <p:cNvPr id="3" name="内容占位符 2"/>
          <p:cNvSpPr>
            <a:spLocks noGrp="1"/>
          </p:cNvSpPr>
          <p:nvPr/>
        </p:nvSpPr>
        <p:spPr>
          <a:xfrm>
            <a:off x="786130" y="304800"/>
            <a:ext cx="11383010" cy="3775075"/>
          </a:xfrm>
          <a:prstGeom prst="rect">
            <a:avLst/>
          </a:prstGeom>
        </p:spPr>
        <p:txBody>
          <a:bodyPr/>
          <a:lstStyle>
            <a:lvl1pPr marL="228600" indent="-228600" algn="l" defTabSz="914400" rtl="0" eaLnBrk="1" latinLnBrk="0" hangingPunct="1">
              <a:lnSpc>
                <a:spcPct val="140000"/>
              </a:lnSpc>
              <a:spcBef>
                <a:spcPts val="1000"/>
              </a:spcBef>
              <a:buClr>
                <a:schemeClr val="accent5">
                  <a:lumMod val="50000"/>
                </a:schemeClr>
              </a:buClr>
              <a:buFont typeface="Wingdings" panose="05000000000000000000" pitchFamily="2" charset="2"/>
              <a:buChar char="p"/>
              <a:defRPr sz="2800" kern="120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140000"/>
              </a:lnSpc>
              <a:spcBef>
                <a:spcPts val="500"/>
              </a:spcBef>
              <a:buClr>
                <a:schemeClr val="accent5">
                  <a:lumMod val="50000"/>
                </a:schemeClr>
              </a:buClr>
              <a:buFont typeface="Wingdings" panose="05000000000000000000" pitchFamily="2" charset="2"/>
              <a:buChar char="n"/>
              <a:defRPr sz="24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140000"/>
              </a:lnSpc>
              <a:spcBef>
                <a:spcPts val="500"/>
              </a:spcBef>
              <a:buClr>
                <a:schemeClr val="accent5">
                  <a:lumMod val="50000"/>
                </a:schemeClr>
              </a:buClr>
              <a:buFont typeface="Wingdings" panose="05000000000000000000" pitchFamily="2" charset="2"/>
              <a:buChar char="l"/>
              <a:defRPr sz="20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140000"/>
              </a:lnSpc>
              <a:spcBef>
                <a:spcPts val="500"/>
              </a:spcBef>
              <a:buClr>
                <a:srgbClr val="256FB9"/>
              </a:buClr>
              <a:buFont typeface="Wingdings" panose="05000000000000000000" pitchFamily="2" charset="2"/>
              <a:buChar char="p"/>
              <a:defRPr sz="18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140000"/>
              </a:lnSpc>
              <a:spcBef>
                <a:spcPts val="500"/>
              </a:spcBef>
              <a:buClr>
                <a:srgbClr val="256FB9"/>
              </a:buClr>
              <a:buFont typeface="Wingdings" panose="05000000000000000000" pitchFamily="2" charset="2"/>
              <a:buChar char="p"/>
              <a:defRPr sz="18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Clr>
                <a:srgbClr val="000000"/>
              </a:buClr>
              <a:buFont typeface="Wingdings" panose="05000000000000000000" charset="0"/>
              <a:buNone/>
            </a:pPr>
            <a:r>
              <a:rPr lang="en-US" altLang="zh-CN" sz="3200" b="1" dirty="0">
                <a:solidFill>
                  <a:schemeClr val="accent1">
                    <a:lumMod val="75000"/>
                  </a:schemeClr>
                </a:solidFill>
                <a:latin typeface="Consolas" panose="020B0609020204030204" charset="0"/>
                <a:ea typeface="幼圆" panose="02010509060101010101" charset="-122"/>
                <a:cs typeface="Arial" panose="020B0604020202020204" pitchFamily="34" charset="0"/>
                <a:sym typeface="+mn-ea"/>
              </a:rPr>
              <a:t>Challenge #2</a:t>
            </a:r>
            <a:endParaRPr lang="en-US" altLang="zh-CN" sz="3200" b="1" dirty="0">
              <a:solidFill>
                <a:schemeClr val="accent1">
                  <a:lumMod val="75000"/>
                </a:schemeClr>
              </a:solidFill>
              <a:latin typeface="Consolas" panose="020B0609020204030204" charset="0"/>
              <a:ea typeface="幼圆" panose="02010509060101010101" charset="-122"/>
              <a:cs typeface="Arial" panose="020B0604020202020204" pitchFamily="34" charset="0"/>
              <a:sym typeface="+mn-ea"/>
            </a:endParaRPr>
          </a:p>
          <a:p>
            <a:pPr lvl="1" algn="l">
              <a:buClr>
                <a:srgbClr val="000000"/>
              </a:buClr>
              <a:buFont typeface="Arial" panose="020B0604020202020204" pitchFamily="34" charset="0"/>
              <a:buChar char="•"/>
            </a:pPr>
            <a:r>
              <a:rPr kumimoji="1" lang="en-US" altLang="zh-CN" sz="1800" dirty="0">
                <a:latin typeface="Consolas" panose="020B0609020204030204" charset="0"/>
                <a:ea typeface="幼圆" panose="02010509060101010101" charset="-122"/>
                <a:cs typeface="Arial" panose="020B0604020202020204" pitchFamily="34" charset="0"/>
                <a:sym typeface="+mn-ea"/>
              </a:rPr>
              <a:t>GPU recycling and data recovery incur extra lantecy</a:t>
            </a:r>
            <a:endParaRPr kumimoji="1" lang="en-US" altLang="zh-CN" sz="1800" dirty="0">
              <a:latin typeface="Consolas" panose="020B0609020204030204" charset="0"/>
              <a:ea typeface="幼圆" panose="02010509060101010101" charset="-122"/>
              <a:cs typeface="Arial" panose="020B0604020202020204" pitchFamily="34" charset="0"/>
              <a:sym typeface="+mn-ea"/>
            </a:endParaRPr>
          </a:p>
          <a:p>
            <a:pPr lvl="1" algn="l">
              <a:buClr>
                <a:srgbClr val="000000"/>
              </a:buClr>
              <a:buFont typeface="Arial" panose="020B0604020202020204" pitchFamily="34" charset="0"/>
              <a:buChar char="•"/>
            </a:pPr>
            <a:r>
              <a:rPr kumimoji="1" lang="en-US" altLang="zh-CN" sz="1800" dirty="0">
                <a:latin typeface="Consolas" panose="020B0609020204030204" charset="0"/>
                <a:ea typeface="幼圆" panose="02010509060101010101" charset="-122"/>
                <a:cs typeface="Arial" panose="020B0604020202020204" pitchFamily="34" charset="0"/>
                <a:sym typeface="+mn-ea"/>
              </a:rPr>
              <a:t>Proxy-based GPU manager design is not necessary</a:t>
            </a:r>
            <a:endParaRPr kumimoji="1" lang="en-US" altLang="zh-CN" sz="1800" dirty="0">
              <a:latin typeface="Consolas" panose="020B0609020204030204" charset="0"/>
              <a:ea typeface="幼圆" panose="02010509060101010101" charset="-122"/>
              <a:cs typeface="Arial" panose="020B0604020202020204" pitchFamily="34" charset="0"/>
              <a:sym typeface="+mn-ea"/>
            </a:endParaRPr>
          </a:p>
          <a:p>
            <a:pPr lvl="1" algn="l">
              <a:buClr>
                <a:srgbClr val="000000"/>
              </a:buClr>
              <a:buFont typeface="Arial" panose="020B0604020202020204" pitchFamily="34" charset="0"/>
              <a:buChar char="•"/>
            </a:pPr>
            <a:r>
              <a:rPr lang="en-US" altLang="zh-CN" sz="1800">
                <a:latin typeface="Consolas" panose="020B0609020204030204" charset="0"/>
                <a:ea typeface="幼圆" panose="02010509060101010101" charset="-122"/>
                <a:cs typeface="Arial" panose="020B0604020202020204" pitchFamily="34" charset="0"/>
                <a:sym typeface="+mn-ea"/>
              </a:rPr>
              <a:t>Limited memory bandwidth between host and device</a:t>
            </a:r>
            <a:endParaRPr lang="en-US" altLang="zh-CN" sz="1800">
              <a:latin typeface="Consolas" panose="020B0609020204030204" charset="0"/>
              <a:ea typeface="幼圆" panose="02010509060101010101" charset="-122"/>
              <a:cs typeface="Arial" panose="020B0604020202020204" pitchFamily="34" charset="0"/>
              <a:sym typeface="+mn-ea"/>
            </a:endParaRPr>
          </a:p>
          <a:p>
            <a:pPr marL="457200" lvl="1" indent="0" algn="l">
              <a:buClr>
                <a:srgbClr val="000000"/>
              </a:buClr>
              <a:buFont typeface="Arial" panose="020B0604020202020204" pitchFamily="34" charset="0"/>
              <a:buNone/>
            </a:pPr>
            <a:r>
              <a:rPr lang="en-US" sz="2000">
                <a:solidFill>
                  <a:schemeClr val="tx1">
                    <a:lumMod val="65000"/>
                    <a:lumOff val="35000"/>
                  </a:schemeClr>
                </a:solidFill>
                <a:latin typeface="Consolas" panose="020B0609020204030204" charset="0"/>
                <a:ea typeface="幼圆" panose="02010509060101010101" charset="-122"/>
                <a:cs typeface="Arial" panose="020B0604020202020204" pitchFamily="34" charset="0"/>
                <a:sym typeface="+mn-ea"/>
              </a:rPr>
              <a:t> </a:t>
            </a:r>
            <a:endParaRPr lang="en-US" sz="2000">
              <a:solidFill>
                <a:schemeClr val="tx1">
                  <a:lumMod val="65000"/>
                  <a:lumOff val="35000"/>
                </a:schemeClr>
              </a:solidFill>
              <a:latin typeface="Consolas" panose="020B0609020204030204" charset="0"/>
              <a:ea typeface="幼圆" panose="02010509060101010101" charset="-122"/>
              <a:cs typeface="Arial" panose="020B0604020202020204" pitchFamily="34" charset="0"/>
            </a:endParaRPr>
          </a:p>
        </p:txBody>
      </p:sp>
      <p:sp>
        <p:nvSpPr>
          <p:cNvPr id="4" name="文本框 3"/>
          <p:cNvSpPr txBox="1"/>
          <p:nvPr/>
        </p:nvSpPr>
        <p:spPr>
          <a:xfrm>
            <a:off x="1461770" y="5867400"/>
            <a:ext cx="5420360" cy="306705"/>
          </a:xfrm>
          <a:prstGeom prst="rect">
            <a:avLst/>
          </a:prstGeom>
          <a:noFill/>
        </p:spPr>
        <p:txBody>
          <a:bodyPr wrap="square" rtlCol="0" anchor="t">
            <a:spAutoFit/>
          </a:bodyPr>
          <a:p>
            <a:r>
              <a:rPr lang="en-US" altLang="zh-CN" sz="1400" b="1"/>
              <a:t>vGPU Hot-Plugging and fast model swap</a:t>
            </a:r>
            <a:endParaRPr lang="en-US" altLang="zh-CN" sz="1400" b="1"/>
          </a:p>
        </p:txBody>
      </p:sp>
      <p:sp>
        <p:nvSpPr>
          <p:cNvPr id="6" name="文本框 5"/>
          <p:cNvSpPr txBox="1"/>
          <p:nvPr/>
        </p:nvSpPr>
        <p:spPr>
          <a:xfrm>
            <a:off x="786130" y="2590800"/>
            <a:ext cx="6096000" cy="460375"/>
          </a:xfrm>
          <a:prstGeom prst="rect">
            <a:avLst/>
          </a:prstGeom>
          <a:noFill/>
        </p:spPr>
        <p:txBody>
          <a:bodyPr wrap="square" rtlCol="0" anchor="t">
            <a:spAutoFit/>
          </a:bodyPr>
          <a:p>
            <a:r>
              <a:rPr lang="en-US" altLang="zh-CN" sz="2400" b="1" dirty="0">
                <a:solidFill>
                  <a:schemeClr val="accent1">
                    <a:lumMod val="75000"/>
                  </a:schemeClr>
                </a:solidFill>
                <a:latin typeface="Consolas" panose="020B0609020204030204" charset="0"/>
                <a:ea typeface="幼圆" panose="02010509060101010101" charset="-122"/>
                <a:cs typeface="Arial" panose="020B0604020202020204" pitchFamily="34" charset="0"/>
                <a:sym typeface="+mn-ea"/>
              </a:rPr>
              <a:t>Our Solution:</a:t>
            </a:r>
            <a:endParaRPr lang="en-US" altLang="zh-CN" sz="2400" b="1" dirty="0">
              <a:solidFill>
                <a:schemeClr val="accent1">
                  <a:lumMod val="75000"/>
                </a:schemeClr>
              </a:solidFill>
              <a:latin typeface="Consolas" panose="020B0609020204030204" charset="0"/>
              <a:ea typeface="幼圆" panose="02010509060101010101" charset="-122"/>
              <a:cs typeface="Arial" panose="020B0604020202020204" pitchFamily="34" charset="0"/>
              <a:sym typeface="+mn-ea"/>
            </a:endParaRPr>
          </a:p>
        </p:txBody>
      </p:sp>
      <p:sp>
        <p:nvSpPr>
          <p:cNvPr id="8" name="文本框 7"/>
          <p:cNvSpPr txBox="1"/>
          <p:nvPr/>
        </p:nvSpPr>
        <p:spPr>
          <a:xfrm>
            <a:off x="5791200" y="3200400"/>
            <a:ext cx="6240780" cy="1322070"/>
          </a:xfrm>
          <a:prstGeom prst="rect">
            <a:avLst/>
          </a:prstGeom>
          <a:noFill/>
        </p:spPr>
        <p:txBody>
          <a:bodyPr wrap="square" rtlCol="0" anchor="t">
            <a:spAutoFit/>
          </a:bodyPr>
          <a:p>
            <a:r>
              <a:rPr lang="en-US" altLang="zh-CN" sz="1600">
                <a:latin typeface="Consolas" panose="020B0609020204030204" charset="0"/>
                <a:ea typeface="幼圆" panose="02010509060101010101" charset="-122"/>
                <a:cs typeface="Arial" panose="020B0604020202020204" pitchFamily="34" charset="0"/>
                <a:sym typeface="+mn-ea"/>
              </a:rPr>
              <a:t># vGPU Hot-Plugging mechanism </a:t>
            </a:r>
            <a:endParaRPr lang="en-US" altLang="zh-CN" sz="1600">
              <a:latin typeface="Consolas" panose="020B0609020204030204" charset="0"/>
              <a:ea typeface="幼圆" panose="02010509060101010101" charset="-122"/>
              <a:cs typeface="Arial" panose="020B0604020202020204" pitchFamily="34" charset="0"/>
              <a:sym typeface="+mn-ea"/>
            </a:endParaRPr>
          </a:p>
          <a:p>
            <a:r>
              <a:rPr lang="en-US" altLang="zh-CN" sz="1600">
                <a:latin typeface="Consolas" panose="020B0609020204030204" charset="0"/>
                <a:ea typeface="幼圆" panose="02010509060101010101" charset="-122"/>
                <a:cs typeface="Arial" panose="020B0604020202020204" pitchFamily="34" charset="0"/>
                <a:sym typeface="+mn-ea"/>
              </a:rPr>
              <a:t> </a:t>
            </a:r>
            <a:endParaRPr lang="en-US" altLang="zh-CN" sz="1600">
              <a:latin typeface="Consolas" panose="020B0609020204030204" charset="0"/>
              <a:ea typeface="幼圆" panose="02010509060101010101" charset="-122"/>
              <a:cs typeface="Arial" panose="020B0604020202020204" pitchFamily="34" charset="0"/>
              <a:sym typeface="+mn-ea"/>
            </a:endParaRPr>
          </a:p>
          <a:p>
            <a:r>
              <a:rPr lang="en-US" altLang="zh-CN" sz="1600">
                <a:latin typeface="Consolas" panose="020B0609020204030204" charset="0"/>
                <a:ea typeface="幼圆" panose="02010509060101010101" charset="-122"/>
                <a:cs typeface="Arial" panose="020B0604020202020204" pitchFamily="34" charset="0"/>
                <a:sym typeface="+mn-ea"/>
              </a:rPr>
              <a:t># Direct model data management inside function sidecar</a:t>
            </a:r>
            <a:endParaRPr lang="en-US" altLang="zh-CN" sz="1600">
              <a:latin typeface="Consolas" panose="020B0609020204030204" charset="0"/>
              <a:ea typeface="幼圆" panose="02010509060101010101" charset="-122"/>
              <a:cs typeface="Arial" panose="020B0604020202020204" pitchFamily="34" charset="0"/>
              <a:sym typeface="+mn-ea"/>
            </a:endParaRPr>
          </a:p>
          <a:p>
            <a:endParaRPr lang="en-US" altLang="zh-CN" sz="1600">
              <a:latin typeface="Consolas" panose="020B0609020204030204" charset="0"/>
              <a:ea typeface="幼圆" panose="02010509060101010101" charset="-122"/>
              <a:cs typeface="Arial" panose="020B0604020202020204" pitchFamily="34" charset="0"/>
              <a:sym typeface="+mn-ea"/>
            </a:endParaRPr>
          </a:p>
          <a:p>
            <a:r>
              <a:rPr lang="en-US" altLang="zh-CN" sz="1600">
                <a:latin typeface="Consolas" panose="020B0609020204030204" charset="0"/>
                <a:ea typeface="幼圆" panose="02010509060101010101" charset="-122"/>
                <a:cs typeface="Arial" panose="020B0604020202020204" pitchFamily="34" charset="0"/>
                <a:sym typeface="+mn-ea"/>
              </a:rPr>
              <a:t># Fast model sawp with checkpoint cache </a:t>
            </a:r>
            <a:endParaRPr lang="en-US" altLang="zh-CN" sz="1600">
              <a:latin typeface="Consolas" panose="020B0609020204030204" charset="0"/>
              <a:ea typeface="幼圆" panose="02010509060101010101" charset="-122"/>
              <a:cs typeface="Arial" panose="020B0604020202020204" pitchFamily="34" charset="0"/>
              <a:sym typeface="+mn-ea"/>
            </a:endParaRPr>
          </a:p>
        </p:txBody>
      </p:sp>
      <p:pic>
        <p:nvPicPr>
          <p:cNvPr id="2" name="图片 1"/>
          <p:cNvPicPr>
            <a:picLocks noChangeAspect="1"/>
          </p:cNvPicPr>
          <p:nvPr/>
        </p:nvPicPr>
        <p:blipFill>
          <a:blip r:embed="rId2"/>
          <a:stretch>
            <a:fillRect/>
          </a:stretch>
        </p:blipFill>
        <p:spPr>
          <a:xfrm>
            <a:off x="1524000" y="3200400"/>
            <a:ext cx="3870325" cy="1147445"/>
          </a:xfrm>
          <a:prstGeom prst="rect">
            <a:avLst/>
          </a:prstGeom>
          <a:noFill/>
          <a:ln>
            <a:solidFill>
              <a:schemeClr val="bg1">
                <a:lumMod val="85000"/>
              </a:schemeClr>
            </a:solidFill>
          </a:ln>
        </p:spPr>
      </p:pic>
      <p:pic>
        <p:nvPicPr>
          <p:cNvPr id="5" name="图片 4"/>
          <p:cNvPicPr>
            <a:picLocks noChangeAspect="1"/>
          </p:cNvPicPr>
          <p:nvPr/>
        </p:nvPicPr>
        <p:blipFill>
          <a:blip r:embed="rId3"/>
          <a:stretch>
            <a:fillRect/>
          </a:stretch>
        </p:blipFill>
        <p:spPr>
          <a:xfrm>
            <a:off x="1524000" y="4521200"/>
            <a:ext cx="3870325" cy="1194435"/>
          </a:xfrm>
          <a:prstGeom prst="rect">
            <a:avLst/>
          </a:prstGeom>
          <a:ln>
            <a:solidFill>
              <a:schemeClr val="bg1">
                <a:lumMod val="85000"/>
              </a:schemeClr>
            </a:solidFill>
          </a:ln>
        </p:spPr>
      </p:pic>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文本框 78"/>
          <p:cNvSpPr txBox="1"/>
          <p:nvPr/>
        </p:nvSpPr>
        <p:spPr>
          <a:xfrm>
            <a:off x="1143000" y="1127760"/>
            <a:ext cx="6547485" cy="1296670"/>
          </a:xfrm>
          <a:prstGeom prst="rect">
            <a:avLst/>
          </a:prstGeom>
          <a:solidFill>
            <a:schemeClr val="accent3">
              <a:lumMod val="20000"/>
              <a:lumOff val="80000"/>
            </a:schemeClr>
          </a:solidFill>
        </p:spPr>
        <p:txBody>
          <a:bodyPr wrap="square">
            <a:noAutofit/>
          </a:bodyPr>
          <a:p>
            <a:pPr marL="0" indent="0" algn="l"/>
            <a:endParaRPr lang="en-US" sz="1600" b="0" i="0">
              <a:latin typeface="Consolas" panose="020B0609020204030204" charset="0"/>
              <a:ea typeface="幼圆" panose="02010509060101010101" charset="-122"/>
              <a:cs typeface="Arial" panose="020B0604020202020204" pitchFamily="34" charset="0"/>
            </a:endParaRPr>
          </a:p>
        </p:txBody>
      </p:sp>
      <p:sp>
        <p:nvSpPr>
          <p:cNvPr id="20" name="灯片编号占位符 3"/>
          <p:cNvSpPr>
            <a:spLocks noGrp="1"/>
          </p:cNvSpPr>
          <p:nvPr>
            <p:custDataLst>
              <p:tags r:id="rId1"/>
            </p:custDataLst>
          </p:nvPr>
        </p:nvSpPr>
        <p:spPr>
          <a:xfrm>
            <a:off x="9299872" y="6453337"/>
            <a:ext cx="2844800" cy="365125"/>
          </a:xfrm>
          <a:prstGeom prst="rect">
            <a:avLst/>
          </a:prstGeom>
        </p:spPr>
        <p:txBody>
          <a:bodyPr vert="horz" wrap="square" lIns="91440" tIns="45720" rIns="91440" bIns="45720" numCol="1" anchor="t" anchorCtr="0" compatLnSpc="1"/>
          <a:lstStyle>
            <a:defPPr>
              <a:defRPr lang="zh-CN"/>
            </a:defPPr>
            <a:lvl1pPr marL="0" algn="r" defTabSz="914400" rtl="0" eaLnBrk="1" latinLnBrk="0" hangingPunct="1">
              <a:defRPr sz="1200" kern="1200">
                <a:solidFill>
                  <a:schemeClr val="tx1"/>
                </a:solidFill>
                <a:latin typeface="微软雅黑" panose="020B0503020204020204" charset="-122"/>
                <a:ea typeface="微软雅黑" panose="020B0503020204020204" charset="-122"/>
                <a:cs typeface="Times New Roman" panose="0202060305040502030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15BE46-C10A-41B7-8207-D68D04A8AE2B}" type="slidenum">
              <a:rPr lang="zh-CN" altLang="en-US" smtClean="0">
                <a:solidFill>
                  <a:prstClr val="black"/>
                </a:solidFill>
                <a:latin typeface="Arial" panose="020B0604020202020204" pitchFamily="34" charset="0"/>
                <a:cs typeface="Arial" panose="020B0604020202020204" pitchFamily="34" charset="0"/>
              </a:rPr>
            </a:fld>
            <a:endParaRPr lang="zh-CN" altLang="en-US" dirty="0" smtClean="0">
              <a:solidFill>
                <a:prstClr val="black"/>
              </a:solidFill>
              <a:latin typeface="Arial" panose="020B0604020202020204" pitchFamily="34" charset="0"/>
              <a:cs typeface="Arial" panose="020B0604020202020204" pitchFamily="34" charset="0"/>
            </a:endParaRPr>
          </a:p>
        </p:txBody>
      </p:sp>
      <p:sp>
        <p:nvSpPr>
          <p:cNvPr id="3" name="内容占位符 2"/>
          <p:cNvSpPr>
            <a:spLocks noGrp="1"/>
          </p:cNvSpPr>
          <p:nvPr/>
        </p:nvSpPr>
        <p:spPr>
          <a:xfrm>
            <a:off x="786130" y="304800"/>
            <a:ext cx="11383010" cy="3775075"/>
          </a:xfrm>
          <a:prstGeom prst="rect">
            <a:avLst/>
          </a:prstGeom>
        </p:spPr>
        <p:txBody>
          <a:bodyPr/>
          <a:lstStyle>
            <a:lvl1pPr marL="228600" indent="-228600" algn="l" defTabSz="914400" rtl="0" eaLnBrk="1" latinLnBrk="0" hangingPunct="1">
              <a:lnSpc>
                <a:spcPct val="140000"/>
              </a:lnSpc>
              <a:spcBef>
                <a:spcPts val="1000"/>
              </a:spcBef>
              <a:buClr>
                <a:schemeClr val="accent5">
                  <a:lumMod val="50000"/>
                </a:schemeClr>
              </a:buClr>
              <a:buFont typeface="Wingdings" panose="05000000000000000000" pitchFamily="2" charset="2"/>
              <a:buChar char="p"/>
              <a:defRPr sz="2800" kern="120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140000"/>
              </a:lnSpc>
              <a:spcBef>
                <a:spcPts val="500"/>
              </a:spcBef>
              <a:buClr>
                <a:schemeClr val="accent5">
                  <a:lumMod val="50000"/>
                </a:schemeClr>
              </a:buClr>
              <a:buFont typeface="Wingdings" panose="05000000000000000000" pitchFamily="2" charset="2"/>
              <a:buChar char="n"/>
              <a:defRPr sz="24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140000"/>
              </a:lnSpc>
              <a:spcBef>
                <a:spcPts val="500"/>
              </a:spcBef>
              <a:buClr>
                <a:schemeClr val="accent5">
                  <a:lumMod val="50000"/>
                </a:schemeClr>
              </a:buClr>
              <a:buFont typeface="Wingdings" panose="05000000000000000000" pitchFamily="2" charset="2"/>
              <a:buChar char="l"/>
              <a:defRPr sz="20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140000"/>
              </a:lnSpc>
              <a:spcBef>
                <a:spcPts val="500"/>
              </a:spcBef>
              <a:buClr>
                <a:srgbClr val="256FB9"/>
              </a:buClr>
              <a:buFont typeface="Wingdings" panose="05000000000000000000" pitchFamily="2" charset="2"/>
              <a:buChar char="p"/>
              <a:defRPr sz="18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140000"/>
              </a:lnSpc>
              <a:spcBef>
                <a:spcPts val="500"/>
              </a:spcBef>
              <a:buClr>
                <a:srgbClr val="256FB9"/>
              </a:buClr>
              <a:buFont typeface="Wingdings" panose="05000000000000000000" pitchFamily="2" charset="2"/>
              <a:buChar char="p"/>
              <a:defRPr sz="18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Clr>
                <a:srgbClr val="000000"/>
              </a:buClr>
              <a:buFont typeface="Wingdings" panose="05000000000000000000" charset="0"/>
              <a:buNone/>
            </a:pPr>
            <a:r>
              <a:rPr lang="en-US" altLang="zh-CN" sz="3200" b="1" dirty="0">
                <a:solidFill>
                  <a:schemeClr val="accent1">
                    <a:lumMod val="75000"/>
                  </a:schemeClr>
                </a:solidFill>
                <a:latin typeface="Consolas" panose="020B0609020204030204" charset="0"/>
                <a:ea typeface="幼圆" panose="02010509060101010101" charset="-122"/>
                <a:cs typeface="Arial" panose="020B0604020202020204" pitchFamily="34" charset="0"/>
                <a:sym typeface="+mn-ea"/>
              </a:rPr>
              <a:t>Design of gShare</a:t>
            </a:r>
            <a:endParaRPr lang="en-US" altLang="zh-CN" sz="3200" b="1" dirty="0">
              <a:solidFill>
                <a:schemeClr val="accent1">
                  <a:lumMod val="75000"/>
                </a:schemeClr>
              </a:solidFill>
              <a:latin typeface="Consolas" panose="020B0609020204030204" charset="0"/>
              <a:ea typeface="幼圆" panose="02010509060101010101" charset="-122"/>
              <a:cs typeface="Arial" panose="020B0604020202020204" pitchFamily="34" charset="0"/>
              <a:sym typeface="+mn-ea"/>
            </a:endParaRPr>
          </a:p>
          <a:p>
            <a:pPr lvl="1" algn="l">
              <a:buClr>
                <a:srgbClr val="000000"/>
              </a:buClr>
              <a:buFont typeface="Arial" panose="020B0604020202020204" pitchFamily="34" charset="0"/>
              <a:buChar char="•"/>
            </a:pPr>
            <a:r>
              <a:rPr kumimoji="1" lang="en-US" altLang="zh-CN" sz="1800" dirty="0">
                <a:latin typeface="Consolas" panose="020B0609020204030204" charset="0"/>
                <a:ea typeface="幼圆" panose="02010509060101010101" charset="-122"/>
                <a:cs typeface="Arial" panose="020B0604020202020204" pitchFamily="34" charset="0"/>
                <a:sym typeface="+mn-ea"/>
              </a:rPr>
              <a:t>Designed for Muti-tenant FaaS platform</a:t>
            </a:r>
            <a:endParaRPr kumimoji="1" lang="en-US" altLang="zh-CN" sz="1800" dirty="0">
              <a:latin typeface="Consolas" panose="020B0609020204030204" charset="0"/>
              <a:ea typeface="幼圆" panose="02010509060101010101" charset="-122"/>
              <a:cs typeface="Arial" panose="020B0604020202020204" pitchFamily="34" charset="0"/>
              <a:sym typeface="+mn-ea"/>
            </a:endParaRPr>
          </a:p>
          <a:p>
            <a:pPr lvl="1" algn="l">
              <a:buClr>
                <a:srgbClr val="000000"/>
              </a:buClr>
              <a:buFont typeface="Arial" panose="020B0604020202020204" pitchFamily="34" charset="0"/>
              <a:buChar char="•"/>
            </a:pPr>
            <a:r>
              <a:rPr kumimoji="1" lang="en-US" altLang="zh-CN" sz="1800" dirty="0">
                <a:latin typeface="Consolas" panose="020B0609020204030204" charset="0"/>
                <a:ea typeface="幼圆" panose="02010509060101010101" charset="-122"/>
                <a:cs typeface="Arial" panose="020B0604020202020204" pitchFamily="34" charset="0"/>
                <a:sym typeface="+mn-ea"/>
              </a:rPr>
              <a:t>GPU sharing with GPU virtualization technology</a:t>
            </a:r>
            <a:endParaRPr kumimoji="1" lang="en-US" altLang="zh-CN" sz="1800" dirty="0">
              <a:latin typeface="Consolas" panose="020B0609020204030204" charset="0"/>
              <a:ea typeface="幼圆" panose="02010509060101010101" charset="-122"/>
              <a:cs typeface="Arial" panose="020B0604020202020204" pitchFamily="34" charset="0"/>
              <a:sym typeface="+mn-ea"/>
            </a:endParaRPr>
          </a:p>
          <a:p>
            <a:pPr lvl="1" algn="l">
              <a:buClr>
                <a:srgbClr val="000000"/>
              </a:buClr>
              <a:buFont typeface="Arial" panose="020B0604020202020204" pitchFamily="34" charset="0"/>
              <a:buChar char="•"/>
            </a:pPr>
            <a:r>
              <a:rPr lang="en-US" altLang="zh-CN" sz="1800">
                <a:latin typeface="Consolas" panose="020B0609020204030204" charset="0"/>
                <a:ea typeface="幼圆" panose="02010509060101010101" charset="-122"/>
                <a:cs typeface="Arial" panose="020B0604020202020204" pitchFamily="34" charset="0"/>
                <a:sym typeface="+mn-ea"/>
              </a:rPr>
              <a:t>Discounted billing model for over-selling</a:t>
            </a:r>
            <a:endParaRPr lang="en-US" altLang="zh-CN" sz="1800">
              <a:latin typeface="Consolas" panose="020B0609020204030204" charset="0"/>
              <a:ea typeface="幼圆" panose="02010509060101010101" charset="-122"/>
              <a:cs typeface="Arial" panose="020B0604020202020204" pitchFamily="34" charset="0"/>
              <a:sym typeface="+mn-ea"/>
            </a:endParaRPr>
          </a:p>
          <a:p>
            <a:pPr marL="457200" lvl="1" indent="0" algn="l">
              <a:buClr>
                <a:srgbClr val="000000"/>
              </a:buClr>
              <a:buFont typeface="Arial" panose="020B0604020202020204" pitchFamily="34" charset="0"/>
              <a:buNone/>
            </a:pPr>
            <a:r>
              <a:rPr lang="en-US" sz="2000">
                <a:solidFill>
                  <a:schemeClr val="tx1">
                    <a:lumMod val="65000"/>
                    <a:lumOff val="35000"/>
                  </a:schemeClr>
                </a:solidFill>
                <a:latin typeface="Consolas" panose="020B0609020204030204" charset="0"/>
                <a:ea typeface="幼圆" panose="02010509060101010101" charset="-122"/>
                <a:cs typeface="Arial" panose="020B0604020202020204" pitchFamily="34" charset="0"/>
                <a:sym typeface="+mn-ea"/>
              </a:rPr>
              <a:t> </a:t>
            </a:r>
            <a:endParaRPr lang="en-US" sz="2000">
              <a:solidFill>
                <a:schemeClr val="tx1">
                  <a:lumMod val="65000"/>
                  <a:lumOff val="35000"/>
                </a:schemeClr>
              </a:solidFill>
              <a:latin typeface="Consolas" panose="020B0609020204030204" charset="0"/>
              <a:ea typeface="幼圆" panose="02010509060101010101" charset="-122"/>
              <a:cs typeface="Arial" panose="020B0604020202020204" pitchFamily="34" charset="0"/>
            </a:endParaRPr>
          </a:p>
        </p:txBody>
      </p:sp>
      <p:pic>
        <p:nvPicPr>
          <p:cNvPr id="2" name="图片 1"/>
          <p:cNvPicPr>
            <a:picLocks noChangeAspect="1"/>
          </p:cNvPicPr>
          <p:nvPr/>
        </p:nvPicPr>
        <p:blipFill>
          <a:blip r:embed="rId2"/>
          <a:stretch>
            <a:fillRect/>
          </a:stretch>
        </p:blipFill>
        <p:spPr>
          <a:xfrm>
            <a:off x="1524000" y="2971800"/>
            <a:ext cx="4270375" cy="2818130"/>
          </a:xfrm>
          <a:prstGeom prst="rect">
            <a:avLst/>
          </a:prstGeom>
        </p:spPr>
      </p:pic>
      <p:sp>
        <p:nvSpPr>
          <p:cNvPr id="4" name="文本框 3"/>
          <p:cNvSpPr txBox="1"/>
          <p:nvPr/>
        </p:nvSpPr>
        <p:spPr>
          <a:xfrm>
            <a:off x="1371600" y="5791200"/>
            <a:ext cx="6096000" cy="306705"/>
          </a:xfrm>
          <a:prstGeom prst="rect">
            <a:avLst/>
          </a:prstGeom>
          <a:noFill/>
        </p:spPr>
        <p:txBody>
          <a:bodyPr wrap="square" rtlCol="0" anchor="t">
            <a:spAutoFit/>
          </a:bodyPr>
          <a:p>
            <a:r>
              <a:rPr lang="en-US" altLang="zh-CN" sz="1400" b="1"/>
              <a:t>Domain-specific GPU function management policy </a:t>
            </a:r>
            <a:endParaRPr lang="en-US" altLang="zh-CN" sz="1400" b="1"/>
          </a:p>
        </p:txBody>
      </p:sp>
      <p:sp>
        <p:nvSpPr>
          <p:cNvPr id="5" name="文本框 4"/>
          <p:cNvSpPr txBox="1"/>
          <p:nvPr/>
        </p:nvSpPr>
        <p:spPr>
          <a:xfrm>
            <a:off x="5943600" y="3200400"/>
            <a:ext cx="6096000" cy="1814830"/>
          </a:xfrm>
          <a:prstGeom prst="rect">
            <a:avLst/>
          </a:prstGeom>
          <a:noFill/>
        </p:spPr>
        <p:txBody>
          <a:bodyPr wrap="square" rtlCol="0" anchor="t">
            <a:spAutoFit/>
          </a:bodyPr>
          <a:p>
            <a:pPr algn="l">
              <a:buClrTx/>
              <a:buSzTx/>
              <a:buFontTx/>
            </a:pPr>
            <a:r>
              <a:rPr lang="en-US" altLang="zh-CN" sz="1600">
                <a:solidFill>
                  <a:schemeClr val="bg1">
                    <a:lumMod val="85000"/>
                  </a:schemeClr>
                </a:solidFill>
                <a:latin typeface="Consolas" panose="020B0609020204030204" charset="0"/>
                <a:ea typeface="幼圆" panose="02010509060101010101" charset="-122"/>
                <a:cs typeface="Arial" panose="020B0604020202020204" pitchFamily="34" charset="0"/>
                <a:sym typeface="+mn-ea"/>
              </a:rPr>
              <a:t>#1 Fine-grained GPU allocation (e.g., minimum 1%vGPU)</a:t>
            </a:r>
            <a:endParaRPr lang="en-US" altLang="zh-CN" sz="1600">
              <a:solidFill>
                <a:schemeClr val="bg1">
                  <a:lumMod val="85000"/>
                </a:schemeClr>
              </a:solidFill>
              <a:latin typeface="Consolas" panose="020B0609020204030204" charset="0"/>
              <a:ea typeface="幼圆" panose="02010509060101010101" charset="-122"/>
              <a:cs typeface="Arial" panose="020B0604020202020204" pitchFamily="34" charset="0"/>
              <a:sym typeface="+mn-ea"/>
            </a:endParaRPr>
          </a:p>
          <a:p>
            <a:r>
              <a:rPr lang="en-US" altLang="zh-CN" sz="1600">
                <a:latin typeface="Consolas" panose="020B0609020204030204" charset="0"/>
                <a:ea typeface="幼圆" panose="02010509060101010101" charset="-122"/>
                <a:cs typeface="Arial" panose="020B0604020202020204" pitchFamily="34" charset="0"/>
                <a:sym typeface="+mn-ea"/>
              </a:rPr>
              <a:t> </a:t>
            </a:r>
            <a:endParaRPr lang="en-US" altLang="zh-CN" sz="1600">
              <a:latin typeface="Consolas" panose="020B0609020204030204" charset="0"/>
              <a:ea typeface="幼圆" panose="02010509060101010101" charset="-122"/>
              <a:cs typeface="Arial" panose="020B0604020202020204" pitchFamily="34" charset="0"/>
              <a:sym typeface="+mn-ea"/>
            </a:endParaRPr>
          </a:p>
          <a:p>
            <a:r>
              <a:rPr lang="en-US" altLang="zh-CN" sz="1600">
                <a:solidFill>
                  <a:schemeClr val="bg1">
                    <a:lumMod val="85000"/>
                  </a:schemeClr>
                </a:solidFill>
                <a:latin typeface="Consolas" panose="020B0609020204030204" charset="0"/>
                <a:ea typeface="幼圆" panose="02010509060101010101" charset="-122"/>
                <a:cs typeface="Arial" panose="020B0604020202020204" pitchFamily="34" charset="0"/>
                <a:sym typeface="+mn-ea"/>
              </a:rPr>
              <a:t>#2 Decoupled and flexible GPU recycling with vGPU hot-plugging and fast model swapping</a:t>
            </a:r>
            <a:endParaRPr lang="en-US" altLang="zh-CN" sz="1600">
              <a:solidFill>
                <a:schemeClr val="bg1">
                  <a:lumMod val="85000"/>
                </a:schemeClr>
              </a:solidFill>
              <a:latin typeface="Consolas" panose="020B0609020204030204" charset="0"/>
              <a:ea typeface="幼圆" panose="02010509060101010101" charset="-122"/>
              <a:cs typeface="Arial" panose="020B0604020202020204" pitchFamily="34" charset="0"/>
              <a:sym typeface="+mn-ea"/>
            </a:endParaRPr>
          </a:p>
          <a:p>
            <a:endParaRPr lang="en-US" altLang="zh-CN" sz="1600">
              <a:solidFill>
                <a:schemeClr val="bg1">
                  <a:lumMod val="85000"/>
                </a:schemeClr>
              </a:solidFill>
              <a:latin typeface="Consolas" panose="020B0609020204030204" charset="0"/>
              <a:ea typeface="幼圆" panose="02010509060101010101" charset="-122"/>
              <a:cs typeface="Arial" panose="020B0604020202020204" pitchFamily="34" charset="0"/>
              <a:sym typeface="+mn-ea"/>
            </a:endParaRPr>
          </a:p>
          <a:p>
            <a:r>
              <a:rPr lang="en-US" altLang="zh-CN" sz="1600" b="1">
                <a:latin typeface="Consolas" panose="020B0609020204030204" charset="0"/>
                <a:ea typeface="幼圆" panose="02010509060101010101" charset="-122"/>
                <a:cs typeface="Arial" panose="020B0604020202020204" pitchFamily="34" charset="0"/>
                <a:sym typeface="+mn-ea"/>
              </a:rPr>
              <a:t>#3 Profiling-based SLO-aware GPU shceduling &amp; sharing </a:t>
            </a:r>
            <a:endParaRPr lang="en-US" altLang="zh-CN" sz="1600" b="1">
              <a:latin typeface="Consolas" panose="020B0609020204030204" charset="0"/>
              <a:ea typeface="幼圆" panose="02010509060101010101" charset="-122"/>
              <a:cs typeface="Arial" panose="020B0604020202020204" pitchFamily="34" charset="0"/>
              <a:sym typeface="+mn-ea"/>
            </a:endParaRPr>
          </a:p>
        </p:txBody>
      </p:sp>
      <p:sp>
        <p:nvSpPr>
          <p:cNvPr id="8" name="矩形 7"/>
          <p:cNvSpPr/>
          <p:nvPr/>
        </p:nvSpPr>
        <p:spPr>
          <a:xfrm>
            <a:off x="3754755" y="3733165"/>
            <a:ext cx="2051050" cy="991870"/>
          </a:xfrm>
          <a:prstGeom prst="rect">
            <a:avLst/>
          </a:prstGeom>
          <a:noFill/>
          <a:ln w="28575">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矩形 8"/>
          <p:cNvSpPr/>
          <p:nvPr/>
        </p:nvSpPr>
        <p:spPr>
          <a:xfrm>
            <a:off x="1371600" y="2816860"/>
            <a:ext cx="4433570" cy="903605"/>
          </a:xfrm>
          <a:prstGeom prst="rect">
            <a:avLst/>
          </a:prstGeom>
          <a:solidFill>
            <a:schemeClr val="bg1">
              <a:alpha val="85000"/>
            </a:schemeClr>
          </a:solidFill>
          <a:ln w="28575">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矩形 5"/>
          <p:cNvSpPr/>
          <p:nvPr/>
        </p:nvSpPr>
        <p:spPr>
          <a:xfrm>
            <a:off x="1371600" y="3721735"/>
            <a:ext cx="2350135" cy="1066800"/>
          </a:xfrm>
          <a:prstGeom prst="rect">
            <a:avLst/>
          </a:prstGeom>
          <a:solidFill>
            <a:schemeClr val="bg1">
              <a:alpha val="85000"/>
            </a:schemeClr>
          </a:solidFill>
          <a:ln w="28575">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矩形 6"/>
          <p:cNvSpPr/>
          <p:nvPr/>
        </p:nvSpPr>
        <p:spPr>
          <a:xfrm>
            <a:off x="1370965" y="4791075"/>
            <a:ext cx="4422775" cy="998220"/>
          </a:xfrm>
          <a:prstGeom prst="rect">
            <a:avLst/>
          </a:prstGeom>
          <a:solidFill>
            <a:schemeClr val="bg1">
              <a:alpha val="85000"/>
            </a:schemeClr>
          </a:solidFill>
          <a:ln w="28575">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灯片编号占位符 3"/>
          <p:cNvSpPr>
            <a:spLocks noGrp="1"/>
          </p:cNvSpPr>
          <p:nvPr>
            <p:custDataLst>
              <p:tags r:id="rId1"/>
            </p:custDataLst>
          </p:nvPr>
        </p:nvSpPr>
        <p:spPr>
          <a:xfrm>
            <a:off x="9299872" y="6453337"/>
            <a:ext cx="2844800" cy="365125"/>
          </a:xfrm>
          <a:prstGeom prst="rect">
            <a:avLst/>
          </a:prstGeom>
        </p:spPr>
        <p:txBody>
          <a:bodyPr vert="horz" wrap="square" lIns="91440" tIns="45720" rIns="91440" bIns="45720" numCol="1" anchor="t" anchorCtr="0" compatLnSpc="1"/>
          <a:lstStyle>
            <a:defPPr>
              <a:defRPr lang="zh-CN"/>
            </a:defPPr>
            <a:lvl1pPr marL="0" algn="r" defTabSz="914400" rtl="0" eaLnBrk="1" latinLnBrk="0" hangingPunct="1">
              <a:defRPr sz="1200" kern="1200">
                <a:solidFill>
                  <a:schemeClr val="tx1"/>
                </a:solidFill>
                <a:latin typeface="微软雅黑" panose="020B0503020204020204" charset="-122"/>
                <a:ea typeface="微软雅黑" panose="020B0503020204020204" charset="-122"/>
                <a:cs typeface="Times New Roman" panose="0202060305040502030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15BE46-C10A-41B7-8207-D68D04A8AE2B}" type="slidenum">
              <a:rPr lang="zh-CN" altLang="en-US" smtClean="0">
                <a:solidFill>
                  <a:prstClr val="black"/>
                </a:solidFill>
                <a:latin typeface="Arial" panose="020B0604020202020204" pitchFamily="34" charset="0"/>
                <a:cs typeface="Arial" panose="020B0604020202020204" pitchFamily="34" charset="0"/>
              </a:rPr>
            </a:fld>
            <a:endParaRPr lang="zh-CN" altLang="en-US" dirty="0" smtClean="0">
              <a:solidFill>
                <a:prstClr val="black"/>
              </a:solidFill>
              <a:latin typeface="Arial" panose="020B0604020202020204" pitchFamily="34" charset="0"/>
              <a:cs typeface="Arial" panose="020B0604020202020204" pitchFamily="34" charset="0"/>
            </a:endParaRPr>
          </a:p>
        </p:txBody>
      </p:sp>
      <p:sp>
        <p:nvSpPr>
          <p:cNvPr id="3" name="内容占位符 2"/>
          <p:cNvSpPr>
            <a:spLocks noGrp="1"/>
          </p:cNvSpPr>
          <p:nvPr/>
        </p:nvSpPr>
        <p:spPr>
          <a:xfrm>
            <a:off x="786130" y="304800"/>
            <a:ext cx="11383010" cy="3775075"/>
          </a:xfrm>
          <a:prstGeom prst="rect">
            <a:avLst/>
          </a:prstGeom>
        </p:spPr>
        <p:txBody>
          <a:bodyPr/>
          <a:lstStyle>
            <a:lvl1pPr marL="228600" indent="-228600" algn="l" defTabSz="914400" rtl="0" eaLnBrk="1" latinLnBrk="0" hangingPunct="1">
              <a:lnSpc>
                <a:spcPct val="140000"/>
              </a:lnSpc>
              <a:spcBef>
                <a:spcPts val="1000"/>
              </a:spcBef>
              <a:buClr>
                <a:schemeClr val="accent5">
                  <a:lumMod val="50000"/>
                </a:schemeClr>
              </a:buClr>
              <a:buFont typeface="Wingdings" panose="05000000000000000000" pitchFamily="2" charset="2"/>
              <a:buChar char="p"/>
              <a:defRPr sz="2800" kern="120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140000"/>
              </a:lnSpc>
              <a:spcBef>
                <a:spcPts val="500"/>
              </a:spcBef>
              <a:buClr>
                <a:schemeClr val="accent5">
                  <a:lumMod val="50000"/>
                </a:schemeClr>
              </a:buClr>
              <a:buFont typeface="Wingdings" panose="05000000000000000000" pitchFamily="2" charset="2"/>
              <a:buChar char="n"/>
              <a:defRPr sz="24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140000"/>
              </a:lnSpc>
              <a:spcBef>
                <a:spcPts val="500"/>
              </a:spcBef>
              <a:buClr>
                <a:schemeClr val="accent5">
                  <a:lumMod val="50000"/>
                </a:schemeClr>
              </a:buClr>
              <a:buFont typeface="Wingdings" panose="05000000000000000000" pitchFamily="2" charset="2"/>
              <a:buChar char="l"/>
              <a:defRPr sz="20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140000"/>
              </a:lnSpc>
              <a:spcBef>
                <a:spcPts val="500"/>
              </a:spcBef>
              <a:buClr>
                <a:srgbClr val="256FB9"/>
              </a:buClr>
              <a:buFont typeface="Wingdings" panose="05000000000000000000" pitchFamily="2" charset="2"/>
              <a:buChar char="p"/>
              <a:defRPr sz="18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140000"/>
              </a:lnSpc>
              <a:spcBef>
                <a:spcPts val="500"/>
              </a:spcBef>
              <a:buClr>
                <a:srgbClr val="256FB9"/>
              </a:buClr>
              <a:buFont typeface="Wingdings" panose="05000000000000000000" pitchFamily="2" charset="2"/>
              <a:buChar char="p"/>
              <a:defRPr sz="18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Clr>
                <a:srgbClr val="000000"/>
              </a:buClr>
              <a:buFont typeface="Wingdings" panose="05000000000000000000" charset="0"/>
              <a:buNone/>
            </a:pPr>
            <a:r>
              <a:rPr lang="en-US" altLang="zh-CN" sz="3200" b="1" dirty="0">
                <a:solidFill>
                  <a:schemeClr val="accent1">
                    <a:lumMod val="75000"/>
                  </a:schemeClr>
                </a:solidFill>
                <a:latin typeface="Consolas" panose="020B0609020204030204" charset="0"/>
                <a:ea typeface="幼圆" panose="02010509060101010101" charset="-122"/>
                <a:cs typeface="Arial" panose="020B0604020202020204" pitchFamily="34" charset="0"/>
                <a:sym typeface="+mn-ea"/>
              </a:rPr>
              <a:t>Challenge #3</a:t>
            </a:r>
            <a:endParaRPr lang="en-US" altLang="zh-CN" sz="3200" b="1" dirty="0">
              <a:solidFill>
                <a:schemeClr val="accent1">
                  <a:lumMod val="75000"/>
                </a:schemeClr>
              </a:solidFill>
              <a:latin typeface="Consolas" panose="020B0609020204030204" charset="0"/>
              <a:ea typeface="幼圆" panose="02010509060101010101" charset="-122"/>
              <a:cs typeface="Arial" panose="020B0604020202020204" pitchFamily="34" charset="0"/>
              <a:sym typeface="+mn-ea"/>
            </a:endParaRPr>
          </a:p>
          <a:p>
            <a:pPr lvl="1" algn="l">
              <a:buClr>
                <a:srgbClr val="000000"/>
              </a:buClr>
              <a:buFont typeface="Arial" panose="020B0604020202020204" pitchFamily="34" charset="0"/>
              <a:buChar char="•"/>
            </a:pPr>
            <a:r>
              <a:rPr kumimoji="1" lang="en-US" altLang="zh-CN" sz="1800" dirty="0">
                <a:latin typeface="Consolas" panose="020B0609020204030204" charset="0"/>
                <a:ea typeface="幼圆" panose="02010509060101010101" charset="-122"/>
                <a:cs typeface="Arial" panose="020B0604020202020204" pitchFamily="34" charset="0"/>
                <a:sym typeface="+mn-ea"/>
              </a:rPr>
              <a:t>Different user latency SLOs</a:t>
            </a:r>
            <a:endParaRPr kumimoji="1" lang="en-US" altLang="zh-CN" sz="1800" dirty="0">
              <a:latin typeface="Consolas" panose="020B0609020204030204" charset="0"/>
              <a:ea typeface="幼圆" panose="02010509060101010101" charset="-122"/>
              <a:cs typeface="Arial" panose="020B0604020202020204" pitchFamily="34" charset="0"/>
              <a:sym typeface="+mn-ea"/>
            </a:endParaRPr>
          </a:p>
          <a:p>
            <a:pPr lvl="1" algn="l">
              <a:buClr>
                <a:srgbClr val="000000"/>
              </a:buClr>
              <a:buFont typeface="Arial" panose="020B0604020202020204" pitchFamily="34" charset="0"/>
              <a:buChar char="•"/>
            </a:pPr>
            <a:r>
              <a:rPr kumimoji="1" lang="en-US" altLang="zh-CN" sz="1800" dirty="0">
                <a:latin typeface="Consolas" panose="020B0609020204030204" charset="0"/>
                <a:ea typeface="幼圆" panose="02010509060101010101" charset="-122"/>
                <a:cs typeface="Arial" panose="020B0604020202020204" pitchFamily="34" charset="0"/>
                <a:sym typeface="+mn-ea"/>
              </a:rPr>
              <a:t>Diverse workload patterns and latency requirement</a:t>
            </a:r>
            <a:endParaRPr kumimoji="1" lang="en-US" altLang="zh-CN" sz="1800" dirty="0">
              <a:latin typeface="Consolas" panose="020B0609020204030204" charset="0"/>
              <a:ea typeface="幼圆" panose="02010509060101010101" charset="-122"/>
              <a:cs typeface="Arial" panose="020B0604020202020204" pitchFamily="34" charset="0"/>
              <a:sym typeface="+mn-ea"/>
            </a:endParaRPr>
          </a:p>
          <a:p>
            <a:pPr lvl="1" algn="l">
              <a:buClr>
                <a:srgbClr val="000000"/>
              </a:buClr>
              <a:buFont typeface="Arial" panose="020B0604020202020204" pitchFamily="34" charset="0"/>
              <a:buChar char="•"/>
            </a:pPr>
            <a:r>
              <a:rPr kumimoji="1" lang="en-US" altLang="zh-CN" sz="1800" dirty="0">
                <a:latin typeface="Consolas" panose="020B0609020204030204" charset="0"/>
                <a:ea typeface="幼圆" panose="02010509060101010101" charset="-122"/>
                <a:cs typeface="Arial" panose="020B0604020202020204" pitchFamily="34" charset="0"/>
                <a:sym typeface="+mn-ea"/>
              </a:rPr>
              <a:t>The Optimal GPU allocation and request scheduling</a:t>
            </a:r>
            <a:endParaRPr kumimoji="1" lang="en-US" altLang="zh-CN" sz="1800" dirty="0">
              <a:latin typeface="Consolas" panose="020B0609020204030204" charset="0"/>
              <a:ea typeface="幼圆" panose="02010509060101010101" charset="-122"/>
              <a:cs typeface="Arial" panose="020B0604020202020204" pitchFamily="34" charset="0"/>
              <a:sym typeface="+mn-ea"/>
            </a:endParaRPr>
          </a:p>
          <a:p>
            <a:pPr marL="457200" lvl="1" indent="0" algn="l">
              <a:buClr>
                <a:srgbClr val="000000"/>
              </a:buClr>
              <a:buFont typeface="Arial" panose="020B0604020202020204" pitchFamily="34" charset="0"/>
              <a:buNone/>
            </a:pPr>
            <a:r>
              <a:rPr lang="en-US" sz="2000">
                <a:solidFill>
                  <a:schemeClr val="tx1">
                    <a:lumMod val="65000"/>
                    <a:lumOff val="35000"/>
                  </a:schemeClr>
                </a:solidFill>
                <a:latin typeface="Consolas" panose="020B0609020204030204" charset="0"/>
                <a:ea typeface="幼圆" panose="02010509060101010101" charset="-122"/>
                <a:cs typeface="Arial" panose="020B0604020202020204" pitchFamily="34" charset="0"/>
                <a:sym typeface="+mn-ea"/>
              </a:rPr>
              <a:t> </a:t>
            </a:r>
            <a:endParaRPr lang="en-US" sz="2000">
              <a:solidFill>
                <a:schemeClr val="tx1">
                  <a:lumMod val="65000"/>
                  <a:lumOff val="35000"/>
                </a:schemeClr>
              </a:solidFill>
              <a:latin typeface="Consolas" panose="020B0609020204030204" charset="0"/>
              <a:ea typeface="幼圆" panose="02010509060101010101" charset="-122"/>
              <a:cs typeface="Arial" panose="020B0604020202020204" pitchFamily="34" charset="0"/>
            </a:endParaRPr>
          </a:p>
        </p:txBody>
      </p:sp>
      <p:sp>
        <p:nvSpPr>
          <p:cNvPr id="6" name="文本框 5"/>
          <p:cNvSpPr txBox="1"/>
          <p:nvPr/>
        </p:nvSpPr>
        <p:spPr>
          <a:xfrm>
            <a:off x="786130" y="2590800"/>
            <a:ext cx="6096000" cy="460375"/>
          </a:xfrm>
          <a:prstGeom prst="rect">
            <a:avLst/>
          </a:prstGeom>
          <a:noFill/>
        </p:spPr>
        <p:txBody>
          <a:bodyPr wrap="square" rtlCol="0" anchor="t">
            <a:spAutoFit/>
          </a:bodyPr>
          <a:p>
            <a:r>
              <a:rPr lang="en-US" altLang="zh-CN" sz="2400" b="1" dirty="0">
                <a:solidFill>
                  <a:schemeClr val="accent1">
                    <a:lumMod val="75000"/>
                  </a:schemeClr>
                </a:solidFill>
                <a:latin typeface="Consolas" panose="020B0609020204030204" charset="0"/>
                <a:ea typeface="幼圆" panose="02010509060101010101" charset="-122"/>
                <a:cs typeface="Arial" panose="020B0604020202020204" pitchFamily="34" charset="0"/>
                <a:sym typeface="+mn-ea"/>
              </a:rPr>
              <a:t>Problem Formulation:</a:t>
            </a:r>
            <a:endParaRPr lang="en-US" altLang="zh-CN" sz="2400" b="1" dirty="0">
              <a:solidFill>
                <a:schemeClr val="accent1">
                  <a:lumMod val="75000"/>
                </a:schemeClr>
              </a:solidFill>
              <a:latin typeface="Consolas" panose="020B0609020204030204" charset="0"/>
              <a:ea typeface="幼圆" panose="02010509060101010101" charset="-122"/>
              <a:cs typeface="Arial" panose="020B0604020202020204" pitchFamily="34" charset="0"/>
              <a:sym typeface="+mn-ea"/>
            </a:endParaRPr>
          </a:p>
        </p:txBody>
      </p:sp>
      <p:pic>
        <p:nvPicPr>
          <p:cNvPr id="7" name="图片 6"/>
          <p:cNvPicPr>
            <a:picLocks noChangeAspect="1"/>
          </p:cNvPicPr>
          <p:nvPr/>
        </p:nvPicPr>
        <p:blipFill>
          <a:blip r:embed="rId2"/>
          <a:stretch>
            <a:fillRect/>
          </a:stretch>
        </p:blipFill>
        <p:spPr>
          <a:xfrm>
            <a:off x="990600" y="3200400"/>
            <a:ext cx="4201160" cy="2605405"/>
          </a:xfrm>
          <a:prstGeom prst="rect">
            <a:avLst/>
          </a:prstGeom>
        </p:spPr>
      </p:pic>
      <p:sp>
        <p:nvSpPr>
          <p:cNvPr id="8" name="文本框 7"/>
          <p:cNvSpPr txBox="1"/>
          <p:nvPr/>
        </p:nvSpPr>
        <p:spPr>
          <a:xfrm>
            <a:off x="5791200" y="2743200"/>
            <a:ext cx="5859780" cy="829945"/>
          </a:xfrm>
          <a:prstGeom prst="rect">
            <a:avLst/>
          </a:prstGeom>
          <a:noFill/>
        </p:spPr>
        <p:txBody>
          <a:bodyPr wrap="square" rtlCol="0" anchor="t">
            <a:spAutoFit/>
          </a:bodyPr>
          <a:p>
            <a:r>
              <a:rPr lang="en-US" altLang="zh-CN" sz="1600">
                <a:latin typeface="Consolas" panose="020B0609020204030204" charset="0"/>
                <a:ea typeface="幼圆" panose="02010509060101010101" charset="-122"/>
                <a:cs typeface="Arial" panose="020B0604020202020204" pitchFamily="34" charset="0"/>
                <a:sym typeface="+mn-ea"/>
              </a:rPr>
              <a:t>E.g., f1, f2 on GPU_0</a:t>
            </a:r>
            <a:endParaRPr lang="en-US" altLang="zh-CN" sz="1600">
              <a:latin typeface="Consolas" panose="020B0609020204030204" charset="0"/>
              <a:ea typeface="幼圆" panose="02010509060101010101" charset="-122"/>
              <a:cs typeface="Arial" panose="020B0604020202020204" pitchFamily="34" charset="0"/>
              <a:sym typeface="+mn-ea"/>
            </a:endParaRPr>
          </a:p>
          <a:p>
            <a:r>
              <a:rPr lang="en-US" altLang="zh-CN" sz="1600">
                <a:latin typeface="Consolas" panose="020B0609020204030204" charset="0"/>
                <a:ea typeface="幼圆" panose="02010509060101010101" charset="-122"/>
                <a:cs typeface="Arial" panose="020B0604020202020204" pitchFamily="34" charset="0"/>
                <a:sym typeface="+mn-ea"/>
              </a:rPr>
              <a:t>f1</a:t>
            </a:r>
            <a:r>
              <a:rPr lang="en-US" altLang="zh-CN" sz="1600">
                <a:latin typeface="Consolas" panose="020B0609020204030204" charset="0"/>
                <a:ea typeface="幼圆" panose="02010509060101010101" charset="-122"/>
                <a:cs typeface="Arial" panose="020B0604020202020204" pitchFamily="34" charset="0"/>
                <a:sym typeface="+mn-ea"/>
              </a:rPr>
              <a:t>(20% time slicing)</a:t>
            </a:r>
            <a:r>
              <a:rPr lang="en-US" altLang="zh-CN" sz="1600">
                <a:latin typeface="Consolas" panose="020B0609020204030204" charset="0"/>
                <a:ea typeface="幼圆" panose="02010509060101010101" charset="-122"/>
                <a:cs typeface="Arial" panose="020B0604020202020204" pitchFamily="34" charset="0"/>
                <a:sym typeface="+mn-ea"/>
              </a:rPr>
              <a:t>,f2(40% TS)</a:t>
            </a:r>
            <a:endParaRPr lang="en-US" altLang="zh-CN" sz="1600">
              <a:latin typeface="Consolas" panose="020B0609020204030204" charset="0"/>
              <a:ea typeface="幼圆" panose="02010509060101010101" charset="-122"/>
              <a:cs typeface="Arial" panose="020B0604020202020204" pitchFamily="34" charset="0"/>
              <a:sym typeface="+mn-ea"/>
            </a:endParaRPr>
          </a:p>
          <a:p>
            <a:endParaRPr lang="zh-CN" altLang="en-US" sz="1600">
              <a:latin typeface="Consolas" panose="020B0609020204030204" charset="0"/>
              <a:ea typeface="幼圆" panose="02010509060101010101" charset="-122"/>
              <a:cs typeface="Arial" panose="020B0604020202020204" pitchFamily="34" charset="0"/>
              <a:sym typeface="+mn-ea"/>
            </a:endParaRPr>
          </a:p>
        </p:txBody>
      </p:sp>
      <p:sp>
        <p:nvSpPr>
          <p:cNvPr id="29" name="矩形 28"/>
          <p:cNvSpPr/>
          <p:nvPr/>
        </p:nvSpPr>
        <p:spPr>
          <a:xfrm>
            <a:off x="5904230" y="3810000"/>
            <a:ext cx="267970" cy="533400"/>
          </a:xfrm>
          <a:prstGeom prst="rect">
            <a:avLst/>
          </a:prstGeom>
          <a:solidFill>
            <a:schemeClr val="bg1"/>
          </a:solidFill>
          <a:ln w="15875">
            <a:solidFill>
              <a:schemeClr val="tx1"/>
            </a:solidFill>
          </a:ln>
        </p:spPr>
        <p:style>
          <a:lnRef idx="2">
            <a:schemeClr val="accent1">
              <a:lumMod val="75000"/>
            </a:schemeClr>
          </a:lnRef>
          <a:fillRef idx="1">
            <a:schemeClr val="accent1"/>
          </a:fillRef>
          <a:effectRef idx="0">
            <a:srgbClr val="FFFFFF"/>
          </a:effectRef>
          <a:fontRef idx="minor">
            <a:schemeClr val="lt1"/>
          </a:fontRef>
        </p:style>
        <p:txBody>
          <a:bodyPr lIns="0" rIns="0" rtlCol="0" anchor="ctr"/>
          <a:p>
            <a:pPr algn="ctr"/>
            <a:r>
              <a:rPr lang="en-US" altLang="zh-CN" sz="1400">
                <a:solidFill>
                  <a:schemeClr val="accent6"/>
                </a:solidFill>
              </a:rPr>
              <a:t>f1</a:t>
            </a:r>
            <a:endParaRPr lang="en-US" altLang="zh-CN" sz="1400">
              <a:solidFill>
                <a:schemeClr val="accent6"/>
              </a:solidFill>
            </a:endParaRPr>
          </a:p>
        </p:txBody>
      </p:sp>
      <mc:AlternateContent xmlns:mc="http://schemas.openxmlformats.org/markup-compatibility/2006">
        <mc:Choice xmlns:a14="http://schemas.microsoft.com/office/drawing/2010/main" Requires="a14">
          <p:sp>
            <p:nvSpPr>
              <p:cNvPr id="39" name="文本框 38"/>
              <p:cNvSpPr txBox="1"/>
              <p:nvPr/>
            </p:nvSpPr>
            <p:spPr>
              <a:xfrm>
                <a:off x="5927090" y="4980305"/>
                <a:ext cx="4512310" cy="368300"/>
              </a:xfrm>
              <a:prstGeom prst="rect">
                <a:avLst/>
              </a:prstGeom>
              <a:noFill/>
            </p:spPr>
            <p:txBody>
              <a:bodyPr wrap="none" rtlCol="0" anchor="t">
                <a:spAutoFit/>
              </a:bodyPr>
              <a:p>
                <a:pPr algn="l"/>
                <a14:m>
                  <m:oMathPara xmlns:m="http://schemas.openxmlformats.org/officeDocument/2006/math">
                    <m:oMathParaPr>
                      <m:jc m:val="centerGroup"/>
                    </m:oMathParaPr>
                    <m:oMath xmlns:m="http://schemas.openxmlformats.org/officeDocument/2006/math">
                      <m:r>
                        <a:rPr lang="en-US" altLang="zh-CN" i="1">
                          <a:latin typeface="Cambria Math" panose="02040503050406030204" charset="0"/>
                          <a:cs typeface="Cambria Math" panose="02040503050406030204" charset="0"/>
                        </a:rPr>
                        <m:t>𝑠𝑙𝑖𝑐𝑒</m:t>
                      </m:r>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𝑓𝑢𝑛𝑐</m:t>
                      </m:r>
                      <m:r>
                        <a:rPr lang="en-US" altLang="zh-CN" i="1">
                          <a:latin typeface="Cambria Math" panose="02040503050406030204" charset="0"/>
                          <a:cs typeface="Cambria Math" panose="02040503050406030204" charset="0"/>
                        </a:rPr>
                        <m:t>_</m:t>
                      </m:r>
                      <m:r>
                        <a:rPr lang="en-US" altLang="zh-CN" i="1">
                          <a:latin typeface="Cambria Math" panose="02040503050406030204" charset="0"/>
                          <a:cs typeface="Cambria Math" panose="02040503050406030204" charset="0"/>
                        </a:rPr>
                        <m:t>𝑚𝑒𝑚</m:t>
                      </m:r>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𝑑𝑒𝑣</m:t>
                      </m:r>
                      <m:r>
                        <a:rPr lang="en-US" altLang="zh-CN" i="1">
                          <a:latin typeface="Cambria Math" panose="02040503050406030204" charset="0"/>
                          <a:cs typeface="Cambria Math" panose="02040503050406030204" charset="0"/>
                        </a:rPr>
                        <m:t>_</m:t>
                      </m:r>
                      <m:r>
                        <a:rPr lang="en-US" altLang="zh-CN" i="1">
                          <a:latin typeface="Cambria Math" panose="02040503050406030204" charset="0"/>
                          <a:cs typeface="Cambria Math" panose="02040503050406030204" charset="0"/>
                        </a:rPr>
                        <m:t>𝑐𝑎𝑝</m:t>
                      </m:r>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𝑠𝑐ℎ𝑒𝑑</m:t>
                      </m:r>
                      <m:r>
                        <a:rPr lang="en-US" altLang="zh-CN" i="1">
                          <a:latin typeface="Cambria Math" panose="02040503050406030204" charset="0"/>
                          <a:cs typeface="Cambria Math" panose="02040503050406030204" charset="0"/>
                        </a:rPr>
                        <m:t>_</m:t>
                      </m:r>
                      <m:r>
                        <a:rPr lang="en-US" altLang="zh-CN" i="1">
                          <a:latin typeface="Cambria Math" panose="02040503050406030204" charset="0"/>
                          <a:cs typeface="Cambria Math" panose="02040503050406030204" charset="0"/>
                        </a:rPr>
                        <m:t>𝑝𝑒𝑟𝑖𝑜𝑑</m:t>
                      </m:r>
                    </m:oMath>
                  </m:oMathPara>
                </a14:m>
                <a:endParaRPr lang="zh-CN" altLang="en-US"/>
              </a:p>
            </p:txBody>
          </p:sp>
        </mc:Choice>
        <mc:Fallback>
          <p:sp>
            <p:nvSpPr>
              <p:cNvPr id="39" name="文本框 38"/>
              <p:cNvSpPr txBox="1">
                <a:spLocks noRot="1" noChangeAspect="1" noMove="1" noResize="1" noEditPoints="1" noAdjustHandles="1" noChangeArrowheads="1" noChangeShapeType="1" noTextEdit="1"/>
              </p:cNvSpPr>
              <p:nvPr/>
            </p:nvSpPr>
            <p:spPr>
              <a:xfrm>
                <a:off x="5927090" y="4980305"/>
                <a:ext cx="4512310" cy="368300"/>
              </a:xfrm>
              <a:prstGeom prst="rect">
                <a:avLst/>
              </a:prstGeom>
              <a:blipFill rotWithShape="1">
                <a:blip r:embed="rId3"/>
                <a:stretch>
                  <a:fillRect r="-760"/>
                </a:stretch>
              </a:blipFill>
            </p:spPr>
            <p:txBody>
              <a:bodyPr/>
              <a:lstStyle/>
              <a:p>
                <a:r>
                  <a:rPr lang="zh-CN" altLang="en-US">
                    <a:noFill/>
                  </a:rPr>
                  <a:t> </a:t>
                </a:r>
              </a:p>
            </p:txBody>
          </p:sp>
        </mc:Fallback>
      </mc:AlternateContent>
      <p:sp>
        <p:nvSpPr>
          <p:cNvPr id="56" name="矩形 55"/>
          <p:cNvSpPr/>
          <p:nvPr/>
        </p:nvSpPr>
        <p:spPr>
          <a:xfrm>
            <a:off x="6705600" y="3810000"/>
            <a:ext cx="645160" cy="533400"/>
          </a:xfrm>
          <a:prstGeom prst="rect">
            <a:avLst/>
          </a:prstGeom>
          <a:solidFill>
            <a:schemeClr val="bg1"/>
          </a:solidFill>
          <a:ln w="15875">
            <a:solidFill>
              <a:schemeClr val="tx1"/>
            </a:solidFill>
            <a:prstDash val="sysDot"/>
          </a:ln>
        </p:spPr>
        <p:style>
          <a:lnRef idx="2">
            <a:schemeClr val="accent1">
              <a:lumMod val="75000"/>
            </a:schemeClr>
          </a:lnRef>
          <a:fillRef idx="1">
            <a:schemeClr val="accent1"/>
          </a:fillRef>
          <a:effectRef idx="0">
            <a:srgbClr val="FFFFFF"/>
          </a:effectRef>
          <a:fontRef idx="minor">
            <a:schemeClr val="lt1"/>
          </a:fontRef>
        </p:style>
        <p:txBody>
          <a:bodyPr lIns="0" rIns="0" rtlCol="0" anchor="ctr"/>
          <a:p>
            <a:pPr algn="ctr"/>
            <a:r>
              <a:rPr lang="en-US" altLang="zh-CN" sz="1400">
                <a:solidFill>
                  <a:schemeClr val="tx1"/>
                </a:solidFill>
              </a:rPr>
              <a:t>40% unused</a:t>
            </a:r>
            <a:endParaRPr lang="en-US" altLang="zh-CN" sz="1400">
              <a:solidFill>
                <a:schemeClr val="tx1"/>
              </a:solidFill>
            </a:endParaRPr>
          </a:p>
        </p:txBody>
      </p:sp>
      <p:sp>
        <p:nvSpPr>
          <p:cNvPr id="57" name="矩形 56"/>
          <p:cNvSpPr/>
          <p:nvPr/>
        </p:nvSpPr>
        <p:spPr>
          <a:xfrm>
            <a:off x="6172200" y="3810000"/>
            <a:ext cx="537845" cy="533400"/>
          </a:xfrm>
          <a:prstGeom prst="rect">
            <a:avLst/>
          </a:prstGeom>
          <a:solidFill>
            <a:schemeClr val="bg1"/>
          </a:solidFill>
          <a:ln w="15875">
            <a:solidFill>
              <a:schemeClr val="tx1"/>
            </a:solidFill>
          </a:ln>
        </p:spPr>
        <p:style>
          <a:lnRef idx="2">
            <a:schemeClr val="accent1">
              <a:lumMod val="75000"/>
            </a:schemeClr>
          </a:lnRef>
          <a:fillRef idx="1">
            <a:schemeClr val="accent1"/>
          </a:fillRef>
          <a:effectRef idx="0">
            <a:srgbClr val="FFFFFF"/>
          </a:effectRef>
          <a:fontRef idx="minor">
            <a:schemeClr val="lt1"/>
          </a:fontRef>
        </p:style>
        <p:txBody>
          <a:bodyPr lIns="0" rIns="0" rtlCol="0" anchor="ctr"/>
          <a:p>
            <a:pPr algn="ctr"/>
            <a:r>
              <a:rPr lang="en-US" altLang="zh-CN" sz="1400">
                <a:solidFill>
                  <a:srgbClr val="00B0F0"/>
                </a:solidFill>
              </a:rPr>
              <a:t>f2</a:t>
            </a:r>
            <a:endParaRPr lang="en-US" altLang="zh-CN" sz="1400">
              <a:solidFill>
                <a:srgbClr val="00B0F0"/>
              </a:solidFill>
            </a:endParaRPr>
          </a:p>
        </p:txBody>
      </p:sp>
      <p:sp>
        <p:nvSpPr>
          <p:cNvPr id="61" name="矩形 60"/>
          <p:cNvSpPr/>
          <p:nvPr/>
        </p:nvSpPr>
        <p:spPr>
          <a:xfrm>
            <a:off x="7352030" y="3810000"/>
            <a:ext cx="267970" cy="533400"/>
          </a:xfrm>
          <a:prstGeom prst="rect">
            <a:avLst/>
          </a:prstGeom>
          <a:solidFill>
            <a:schemeClr val="bg1"/>
          </a:solidFill>
          <a:ln w="15875">
            <a:solidFill>
              <a:schemeClr val="tx1"/>
            </a:solidFill>
          </a:ln>
        </p:spPr>
        <p:style>
          <a:lnRef idx="2">
            <a:schemeClr val="accent1">
              <a:lumMod val="75000"/>
            </a:schemeClr>
          </a:lnRef>
          <a:fillRef idx="1">
            <a:schemeClr val="accent1"/>
          </a:fillRef>
          <a:effectRef idx="0">
            <a:srgbClr val="FFFFFF"/>
          </a:effectRef>
          <a:fontRef idx="minor">
            <a:schemeClr val="lt1"/>
          </a:fontRef>
        </p:style>
        <p:txBody>
          <a:bodyPr lIns="0" rIns="0" rtlCol="0" anchor="ctr"/>
          <a:p>
            <a:pPr algn="ctr"/>
            <a:r>
              <a:rPr lang="en-US" altLang="zh-CN" sz="1400">
                <a:solidFill>
                  <a:schemeClr val="accent6"/>
                </a:solidFill>
              </a:rPr>
              <a:t>f1</a:t>
            </a:r>
            <a:endParaRPr lang="en-US" altLang="zh-CN" sz="1400">
              <a:solidFill>
                <a:schemeClr val="accent6"/>
              </a:solidFill>
            </a:endParaRPr>
          </a:p>
        </p:txBody>
      </p:sp>
      <p:sp>
        <p:nvSpPr>
          <p:cNvPr id="62" name="矩形 61"/>
          <p:cNvSpPr/>
          <p:nvPr/>
        </p:nvSpPr>
        <p:spPr>
          <a:xfrm>
            <a:off x="8153400" y="3810000"/>
            <a:ext cx="645160" cy="533400"/>
          </a:xfrm>
          <a:prstGeom prst="rect">
            <a:avLst/>
          </a:prstGeom>
          <a:solidFill>
            <a:schemeClr val="bg1"/>
          </a:solidFill>
          <a:ln w="15875">
            <a:solidFill>
              <a:schemeClr val="tx1"/>
            </a:solidFill>
            <a:prstDash val="sysDot"/>
          </a:ln>
        </p:spPr>
        <p:style>
          <a:lnRef idx="2">
            <a:schemeClr val="accent1">
              <a:lumMod val="75000"/>
            </a:schemeClr>
          </a:lnRef>
          <a:fillRef idx="1">
            <a:schemeClr val="accent1"/>
          </a:fillRef>
          <a:effectRef idx="0">
            <a:srgbClr val="FFFFFF"/>
          </a:effectRef>
          <a:fontRef idx="minor">
            <a:schemeClr val="lt1"/>
          </a:fontRef>
        </p:style>
        <p:txBody>
          <a:bodyPr lIns="0" rIns="0" rtlCol="0" anchor="ctr"/>
          <a:p>
            <a:pPr algn="ctr"/>
            <a:r>
              <a:rPr lang="en-US" altLang="zh-CN" sz="1400">
                <a:solidFill>
                  <a:schemeClr val="tx1"/>
                </a:solidFill>
              </a:rPr>
              <a:t>40% unused</a:t>
            </a:r>
            <a:endParaRPr lang="en-US" altLang="zh-CN" sz="1400">
              <a:solidFill>
                <a:schemeClr val="tx1"/>
              </a:solidFill>
            </a:endParaRPr>
          </a:p>
        </p:txBody>
      </p:sp>
      <p:sp>
        <p:nvSpPr>
          <p:cNvPr id="63" name="矩形 62"/>
          <p:cNvSpPr/>
          <p:nvPr/>
        </p:nvSpPr>
        <p:spPr>
          <a:xfrm>
            <a:off x="7620000" y="3810000"/>
            <a:ext cx="537845" cy="533400"/>
          </a:xfrm>
          <a:prstGeom prst="rect">
            <a:avLst/>
          </a:prstGeom>
          <a:solidFill>
            <a:schemeClr val="bg1"/>
          </a:solidFill>
          <a:ln w="15875">
            <a:solidFill>
              <a:schemeClr val="tx1"/>
            </a:solidFill>
          </a:ln>
        </p:spPr>
        <p:style>
          <a:lnRef idx="2">
            <a:schemeClr val="accent1">
              <a:lumMod val="75000"/>
            </a:schemeClr>
          </a:lnRef>
          <a:fillRef idx="1">
            <a:schemeClr val="accent1"/>
          </a:fillRef>
          <a:effectRef idx="0">
            <a:srgbClr val="FFFFFF"/>
          </a:effectRef>
          <a:fontRef idx="minor">
            <a:schemeClr val="lt1"/>
          </a:fontRef>
        </p:style>
        <p:txBody>
          <a:bodyPr lIns="0" rIns="0" rtlCol="0" anchor="ctr"/>
          <a:p>
            <a:pPr algn="ctr"/>
            <a:r>
              <a:rPr lang="en-US" altLang="zh-CN" sz="1400">
                <a:solidFill>
                  <a:srgbClr val="00B0F0"/>
                </a:solidFill>
              </a:rPr>
              <a:t>f2</a:t>
            </a:r>
            <a:endParaRPr lang="en-US" altLang="zh-CN" sz="1400">
              <a:solidFill>
                <a:srgbClr val="00B0F0"/>
              </a:solidFill>
            </a:endParaRPr>
          </a:p>
        </p:txBody>
      </p:sp>
      <p:sp>
        <p:nvSpPr>
          <p:cNvPr id="64" name="矩形 63"/>
          <p:cNvSpPr/>
          <p:nvPr/>
        </p:nvSpPr>
        <p:spPr>
          <a:xfrm>
            <a:off x="8804275" y="3810000"/>
            <a:ext cx="267970" cy="533400"/>
          </a:xfrm>
          <a:prstGeom prst="rect">
            <a:avLst/>
          </a:prstGeom>
          <a:solidFill>
            <a:schemeClr val="bg1"/>
          </a:solidFill>
          <a:ln w="15875">
            <a:solidFill>
              <a:schemeClr val="tx1"/>
            </a:solidFill>
          </a:ln>
        </p:spPr>
        <p:style>
          <a:lnRef idx="2">
            <a:schemeClr val="accent1">
              <a:lumMod val="75000"/>
            </a:schemeClr>
          </a:lnRef>
          <a:fillRef idx="1">
            <a:schemeClr val="accent1"/>
          </a:fillRef>
          <a:effectRef idx="0">
            <a:srgbClr val="FFFFFF"/>
          </a:effectRef>
          <a:fontRef idx="minor">
            <a:schemeClr val="lt1"/>
          </a:fontRef>
        </p:style>
        <p:txBody>
          <a:bodyPr lIns="0" rIns="0" rtlCol="0" anchor="ctr"/>
          <a:p>
            <a:pPr algn="ctr"/>
            <a:r>
              <a:rPr lang="en-US" altLang="zh-CN" sz="1400">
                <a:solidFill>
                  <a:schemeClr val="accent6"/>
                </a:solidFill>
              </a:rPr>
              <a:t>f1</a:t>
            </a:r>
            <a:endParaRPr lang="en-US" altLang="zh-CN" sz="1400">
              <a:solidFill>
                <a:schemeClr val="accent6"/>
              </a:solidFill>
            </a:endParaRPr>
          </a:p>
        </p:txBody>
      </p:sp>
      <p:sp>
        <p:nvSpPr>
          <p:cNvPr id="65" name="矩形 64"/>
          <p:cNvSpPr/>
          <p:nvPr/>
        </p:nvSpPr>
        <p:spPr>
          <a:xfrm>
            <a:off x="9605645" y="3810000"/>
            <a:ext cx="645160" cy="533400"/>
          </a:xfrm>
          <a:prstGeom prst="rect">
            <a:avLst/>
          </a:prstGeom>
          <a:solidFill>
            <a:schemeClr val="bg1"/>
          </a:solidFill>
          <a:ln w="15875">
            <a:solidFill>
              <a:schemeClr val="tx1"/>
            </a:solidFill>
            <a:prstDash val="sysDot"/>
          </a:ln>
        </p:spPr>
        <p:style>
          <a:lnRef idx="2">
            <a:schemeClr val="accent1">
              <a:lumMod val="75000"/>
            </a:schemeClr>
          </a:lnRef>
          <a:fillRef idx="1">
            <a:schemeClr val="accent1"/>
          </a:fillRef>
          <a:effectRef idx="0">
            <a:srgbClr val="FFFFFF"/>
          </a:effectRef>
          <a:fontRef idx="minor">
            <a:schemeClr val="lt1"/>
          </a:fontRef>
        </p:style>
        <p:txBody>
          <a:bodyPr lIns="0" rIns="0" rtlCol="0" anchor="ctr"/>
          <a:p>
            <a:pPr algn="ctr"/>
            <a:r>
              <a:rPr lang="en-US" altLang="zh-CN" sz="1400">
                <a:solidFill>
                  <a:schemeClr val="tx1"/>
                </a:solidFill>
              </a:rPr>
              <a:t>40% unused</a:t>
            </a:r>
            <a:endParaRPr lang="en-US" altLang="zh-CN" sz="1400">
              <a:solidFill>
                <a:schemeClr val="tx1"/>
              </a:solidFill>
            </a:endParaRPr>
          </a:p>
        </p:txBody>
      </p:sp>
      <p:sp>
        <p:nvSpPr>
          <p:cNvPr id="66" name="矩形 65"/>
          <p:cNvSpPr/>
          <p:nvPr/>
        </p:nvSpPr>
        <p:spPr>
          <a:xfrm>
            <a:off x="9072245" y="3810000"/>
            <a:ext cx="537845" cy="533400"/>
          </a:xfrm>
          <a:prstGeom prst="rect">
            <a:avLst/>
          </a:prstGeom>
          <a:solidFill>
            <a:schemeClr val="bg1"/>
          </a:solidFill>
          <a:ln w="15875">
            <a:solidFill>
              <a:schemeClr val="tx1"/>
            </a:solidFill>
          </a:ln>
        </p:spPr>
        <p:style>
          <a:lnRef idx="2">
            <a:schemeClr val="accent1">
              <a:lumMod val="75000"/>
            </a:schemeClr>
          </a:lnRef>
          <a:fillRef idx="1">
            <a:schemeClr val="accent1"/>
          </a:fillRef>
          <a:effectRef idx="0">
            <a:srgbClr val="FFFFFF"/>
          </a:effectRef>
          <a:fontRef idx="minor">
            <a:schemeClr val="lt1"/>
          </a:fontRef>
        </p:style>
        <p:txBody>
          <a:bodyPr lIns="0" rIns="0" rtlCol="0" anchor="ctr"/>
          <a:p>
            <a:pPr algn="ctr"/>
            <a:r>
              <a:rPr lang="en-US" altLang="zh-CN" sz="1400">
                <a:solidFill>
                  <a:srgbClr val="00B0F0"/>
                </a:solidFill>
              </a:rPr>
              <a:t>f2</a:t>
            </a:r>
            <a:endParaRPr lang="en-US" altLang="zh-CN" sz="1400">
              <a:solidFill>
                <a:srgbClr val="00B0F0"/>
              </a:solidFill>
            </a:endParaRPr>
          </a:p>
        </p:txBody>
      </p:sp>
      <p:sp>
        <p:nvSpPr>
          <p:cNvPr id="67" name="左大括号 66"/>
          <p:cNvSpPr/>
          <p:nvPr/>
        </p:nvSpPr>
        <p:spPr>
          <a:xfrm rot="16200000" flipH="1">
            <a:off x="6529070" y="2956560"/>
            <a:ext cx="184785" cy="1434465"/>
          </a:xfrm>
          <a:prstGeom prst="leftBrace">
            <a:avLst>
              <a:gd name="adj1" fmla="val 20416"/>
              <a:gd name="adj2" fmla="val 50044"/>
            </a:avLst>
          </a:prstGeom>
          <a:ln>
            <a:solidFill>
              <a:schemeClr val="tx1"/>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mc:AlternateContent xmlns:mc="http://schemas.openxmlformats.org/markup-compatibility/2006">
        <mc:Choice xmlns:a14="http://schemas.microsoft.com/office/drawing/2010/main" Requires="a14">
          <p:sp>
            <p:nvSpPr>
              <p:cNvPr id="71" name="文本框 70"/>
              <p:cNvSpPr txBox="1"/>
              <p:nvPr/>
            </p:nvSpPr>
            <p:spPr>
              <a:xfrm>
                <a:off x="5791200" y="3352800"/>
                <a:ext cx="1905000" cy="310515"/>
              </a:xfrm>
              <a:prstGeom prst="rect">
                <a:avLst/>
              </a:prstGeom>
              <a:noFill/>
            </p:spPr>
            <p:txBody>
              <a:bodyPr wrap="none" rtlCol="0" anchor="t">
                <a:noAutofit/>
              </a:bodyPr>
              <a:p>
                <a:pPr algn="l"/>
                <a14:m>
                  <m:oMathPara xmlns:m="http://schemas.openxmlformats.org/officeDocument/2006/math">
                    <m:oMathParaPr>
                      <m:jc m:val="centerGroup"/>
                    </m:oMathParaPr>
                    <m:oMath xmlns:m="http://schemas.openxmlformats.org/officeDocument/2006/math">
                      <m:r>
                        <a:rPr lang="en-US" altLang="zh-CN" sz="1200" i="1">
                          <a:latin typeface="Cambria Math" panose="02040503050406030204" charset="0"/>
                          <a:cs typeface="Cambria Math" panose="02040503050406030204" charset="0"/>
                        </a:rPr>
                        <m:t>𝑠𝑐ℎ𝑒𝑑</m:t>
                      </m:r>
                      <m:r>
                        <a:rPr lang="en-US" altLang="zh-CN" sz="1200" i="1">
                          <a:latin typeface="Cambria Math" panose="02040503050406030204" charset="0"/>
                          <a:cs typeface="Cambria Math" panose="02040503050406030204" charset="0"/>
                        </a:rPr>
                        <m:t>_</m:t>
                      </m:r>
                      <m:r>
                        <a:rPr lang="en-US" altLang="zh-CN" sz="1200" i="1">
                          <a:latin typeface="Cambria Math" panose="02040503050406030204" charset="0"/>
                          <a:cs typeface="Cambria Math" panose="02040503050406030204" charset="0"/>
                        </a:rPr>
                        <m:t>𝑝𝑒𝑟𝑖𝑜𝑑</m:t>
                      </m:r>
                      <m:r>
                        <a:rPr lang="en-US" altLang="zh-CN" sz="1200" i="1">
                          <a:latin typeface="Cambria Math" panose="02040503050406030204" charset="0"/>
                          <a:cs typeface="Cambria Math" panose="02040503050406030204" charset="0"/>
                        </a:rPr>
                        <m:t> （</m:t>
                      </m:r>
                      <m:r>
                        <a:rPr lang="en-US" altLang="zh-CN" sz="1200" i="1">
                          <a:latin typeface="Cambria Math" panose="02040503050406030204" charset="0"/>
                          <a:cs typeface="Cambria Math" panose="02040503050406030204" charset="0"/>
                        </a:rPr>
                        <m:t>20</m:t>
                      </m:r>
                      <m:r>
                        <a:rPr lang="en-US" altLang="zh-CN" sz="1200" i="1">
                          <a:latin typeface="Cambria Math" panose="02040503050406030204" charset="0"/>
                          <a:cs typeface="Cambria Math" panose="02040503050406030204" charset="0"/>
                        </a:rPr>
                        <m:t>𝑚𝑠</m:t>
                      </m:r>
                      <m:r>
                        <a:rPr lang="en-US" altLang="zh-CN" sz="1200" i="1">
                          <a:latin typeface="Cambria Math" panose="02040503050406030204" charset="0"/>
                          <a:cs typeface="Cambria Math" panose="02040503050406030204" charset="0"/>
                        </a:rPr>
                        <m:t>）</m:t>
                      </m:r>
                    </m:oMath>
                  </m:oMathPara>
                </a14:m>
                <a:endParaRPr lang="en-US" altLang="zh-CN" sz="1200" i="1">
                  <a:latin typeface="Cambria Math" panose="02040503050406030204" charset="0"/>
                  <a:cs typeface="Cambria Math" panose="02040503050406030204" charset="0"/>
                </a:endParaRPr>
              </a:p>
            </p:txBody>
          </p:sp>
        </mc:Choice>
        <mc:Fallback>
          <p:sp>
            <p:nvSpPr>
              <p:cNvPr id="71" name="文本框 70"/>
              <p:cNvSpPr txBox="1">
                <a:spLocks noRot="1" noChangeAspect="1" noMove="1" noResize="1" noEditPoints="1" noAdjustHandles="1" noChangeArrowheads="1" noChangeShapeType="1" noTextEdit="1"/>
              </p:cNvSpPr>
              <p:nvPr/>
            </p:nvSpPr>
            <p:spPr>
              <a:xfrm>
                <a:off x="5791200" y="3352800"/>
                <a:ext cx="1905000" cy="310515"/>
              </a:xfrm>
              <a:prstGeom prst="rect">
                <a:avLst/>
              </a:prstGeom>
              <a:blipFill rotWithShape="1">
                <a:blip r:embed="rId4"/>
                <a:stretch>
                  <a:fillRect/>
                </a:stretch>
              </a:blipFill>
            </p:spPr>
            <p:txBody>
              <a:bodyPr/>
              <a:lstStyle/>
              <a:p>
                <a:r>
                  <a:rPr lang="zh-CN" altLang="en-US">
                    <a:noFill/>
                  </a:rPr>
                  <a:t> </a:t>
                </a:r>
              </a:p>
            </p:txBody>
          </p:sp>
        </mc:Fallback>
      </mc:AlternateContent>
      <p:cxnSp>
        <p:nvCxnSpPr>
          <p:cNvPr id="72" name="直接箭头连接符 71"/>
          <p:cNvCxnSpPr/>
          <p:nvPr/>
        </p:nvCxnSpPr>
        <p:spPr>
          <a:xfrm>
            <a:off x="5728335" y="4530090"/>
            <a:ext cx="5054600" cy="0"/>
          </a:xfrm>
          <a:prstGeom prst="straightConnector1">
            <a:avLst/>
          </a:prstGeom>
          <a:ln>
            <a:solidFill>
              <a:schemeClr val="tx1"/>
            </a:solidFill>
            <a:tailEnd type="arrow"/>
          </a:ln>
        </p:spPr>
        <p:style>
          <a:lnRef idx="2">
            <a:schemeClr val="accent1"/>
          </a:lnRef>
          <a:fillRef idx="0">
            <a:srgbClr val="FFFFFF"/>
          </a:fillRef>
          <a:effectRef idx="0">
            <a:srgbClr val="FFFFFF"/>
          </a:effectRef>
          <a:fontRef idx="minor">
            <a:schemeClr val="tx1"/>
          </a:fontRef>
        </p:style>
      </p:cxnSp>
      <p:cxnSp>
        <p:nvCxnSpPr>
          <p:cNvPr id="73" name="直接连接符 72"/>
          <p:cNvCxnSpPr/>
          <p:nvPr/>
        </p:nvCxnSpPr>
        <p:spPr>
          <a:xfrm>
            <a:off x="5904230" y="4419600"/>
            <a:ext cx="0" cy="107950"/>
          </a:xfrm>
          <a:prstGeom prst="line">
            <a:avLst/>
          </a:prstGeom>
          <a:ln>
            <a:solidFill>
              <a:schemeClr val="tx1"/>
            </a:solidFill>
          </a:ln>
        </p:spPr>
        <p:style>
          <a:lnRef idx="2">
            <a:schemeClr val="accent1"/>
          </a:lnRef>
          <a:fillRef idx="0">
            <a:srgbClr val="FFFFFF"/>
          </a:fillRef>
          <a:effectRef idx="0">
            <a:srgbClr val="FFFFFF"/>
          </a:effectRef>
          <a:fontRef idx="minor">
            <a:schemeClr val="tx1"/>
          </a:fontRef>
        </p:style>
      </p:cxnSp>
      <p:cxnSp>
        <p:nvCxnSpPr>
          <p:cNvPr id="74" name="直接连接符 73"/>
          <p:cNvCxnSpPr/>
          <p:nvPr/>
        </p:nvCxnSpPr>
        <p:spPr>
          <a:xfrm>
            <a:off x="7350760" y="4405630"/>
            <a:ext cx="0" cy="107950"/>
          </a:xfrm>
          <a:prstGeom prst="line">
            <a:avLst/>
          </a:prstGeom>
          <a:ln>
            <a:solidFill>
              <a:schemeClr val="tx1"/>
            </a:solidFill>
          </a:ln>
        </p:spPr>
        <p:style>
          <a:lnRef idx="2">
            <a:schemeClr val="accent1"/>
          </a:lnRef>
          <a:fillRef idx="0">
            <a:srgbClr val="FFFFFF"/>
          </a:fillRef>
          <a:effectRef idx="0">
            <a:srgbClr val="FFFFFF"/>
          </a:effectRef>
          <a:fontRef idx="minor">
            <a:schemeClr val="tx1"/>
          </a:fontRef>
        </p:style>
      </p:cxnSp>
      <p:cxnSp>
        <p:nvCxnSpPr>
          <p:cNvPr id="75" name="直接连接符 74"/>
          <p:cNvCxnSpPr/>
          <p:nvPr/>
        </p:nvCxnSpPr>
        <p:spPr>
          <a:xfrm>
            <a:off x="8797290" y="4405630"/>
            <a:ext cx="0" cy="107950"/>
          </a:xfrm>
          <a:prstGeom prst="line">
            <a:avLst/>
          </a:prstGeom>
          <a:ln>
            <a:solidFill>
              <a:schemeClr val="tx1"/>
            </a:solidFill>
          </a:ln>
        </p:spPr>
        <p:style>
          <a:lnRef idx="2">
            <a:schemeClr val="accent1"/>
          </a:lnRef>
          <a:fillRef idx="0">
            <a:srgbClr val="FFFFFF"/>
          </a:fillRef>
          <a:effectRef idx="0">
            <a:srgbClr val="FFFFFF"/>
          </a:effectRef>
          <a:fontRef idx="minor">
            <a:schemeClr val="tx1"/>
          </a:fontRef>
        </p:style>
      </p:cxnSp>
      <p:cxnSp>
        <p:nvCxnSpPr>
          <p:cNvPr id="76" name="直接连接符 75"/>
          <p:cNvCxnSpPr/>
          <p:nvPr/>
        </p:nvCxnSpPr>
        <p:spPr>
          <a:xfrm>
            <a:off x="10250805" y="4416425"/>
            <a:ext cx="0" cy="107950"/>
          </a:xfrm>
          <a:prstGeom prst="line">
            <a:avLst/>
          </a:prstGeom>
          <a:ln>
            <a:solidFill>
              <a:schemeClr val="tx1"/>
            </a:solidFill>
          </a:ln>
        </p:spPr>
        <p:style>
          <a:lnRef idx="2">
            <a:schemeClr val="accent1"/>
          </a:lnRef>
          <a:fillRef idx="0">
            <a:srgbClr val="FFFFFF"/>
          </a:fillRef>
          <a:effectRef idx="0">
            <a:srgbClr val="FFFFFF"/>
          </a:effectRef>
          <a:fontRef idx="minor">
            <a:schemeClr val="tx1"/>
          </a:fontRef>
        </p:style>
      </p:cxnSp>
      <p:sp>
        <p:nvSpPr>
          <p:cNvPr id="77" name="文本框 76"/>
          <p:cNvSpPr txBox="1"/>
          <p:nvPr/>
        </p:nvSpPr>
        <p:spPr>
          <a:xfrm>
            <a:off x="10777220" y="4343400"/>
            <a:ext cx="1076960" cy="337185"/>
          </a:xfrm>
          <a:prstGeom prst="rect">
            <a:avLst/>
          </a:prstGeom>
          <a:noFill/>
        </p:spPr>
        <p:txBody>
          <a:bodyPr wrap="none" rtlCol="0" anchor="t">
            <a:spAutoFit/>
          </a:bodyPr>
          <a:p>
            <a:pPr algn="l"/>
            <a:r>
              <a:rPr lang="en-US" altLang="zh-CN" sz="1600"/>
              <a:t>timeline</a:t>
            </a:r>
            <a:endParaRPr lang="en-US" altLang="zh-CN" sz="1600"/>
          </a:p>
        </p:txBody>
      </p:sp>
      <p:sp>
        <p:nvSpPr>
          <p:cNvPr id="79" name="文本框 78"/>
          <p:cNvSpPr txBox="1"/>
          <p:nvPr/>
        </p:nvSpPr>
        <p:spPr>
          <a:xfrm>
            <a:off x="5728335" y="4535805"/>
            <a:ext cx="294640" cy="337185"/>
          </a:xfrm>
          <a:prstGeom prst="rect">
            <a:avLst/>
          </a:prstGeom>
          <a:noFill/>
        </p:spPr>
        <p:txBody>
          <a:bodyPr wrap="none" rtlCol="0" anchor="t">
            <a:spAutoFit/>
          </a:bodyPr>
          <a:p>
            <a:pPr algn="l"/>
            <a:r>
              <a:rPr lang="en-US" altLang="zh-CN" sz="1600"/>
              <a:t>0</a:t>
            </a:r>
            <a:endParaRPr lang="en-US" altLang="zh-CN" sz="1600"/>
          </a:p>
        </p:txBody>
      </p:sp>
      <p:sp>
        <p:nvSpPr>
          <p:cNvPr id="80" name="文本框 79"/>
          <p:cNvSpPr txBox="1"/>
          <p:nvPr/>
        </p:nvSpPr>
        <p:spPr>
          <a:xfrm>
            <a:off x="7086600" y="4528185"/>
            <a:ext cx="629920" cy="337185"/>
          </a:xfrm>
          <a:prstGeom prst="rect">
            <a:avLst/>
          </a:prstGeom>
          <a:noFill/>
        </p:spPr>
        <p:txBody>
          <a:bodyPr wrap="none" rtlCol="0" anchor="t">
            <a:spAutoFit/>
          </a:bodyPr>
          <a:p>
            <a:pPr algn="l"/>
            <a:r>
              <a:rPr lang="en-US" altLang="zh-CN" sz="1600"/>
              <a:t>20ms</a:t>
            </a:r>
            <a:endParaRPr lang="en-US" altLang="zh-CN" sz="1600"/>
          </a:p>
        </p:txBody>
      </p:sp>
      <p:sp>
        <p:nvSpPr>
          <p:cNvPr id="81" name="文本框 80"/>
          <p:cNvSpPr txBox="1"/>
          <p:nvPr/>
        </p:nvSpPr>
        <p:spPr>
          <a:xfrm>
            <a:off x="8534400" y="4519295"/>
            <a:ext cx="629920" cy="337185"/>
          </a:xfrm>
          <a:prstGeom prst="rect">
            <a:avLst/>
          </a:prstGeom>
          <a:noFill/>
        </p:spPr>
        <p:txBody>
          <a:bodyPr wrap="none" rtlCol="0" anchor="t">
            <a:spAutoFit/>
          </a:bodyPr>
          <a:p>
            <a:pPr algn="l"/>
            <a:r>
              <a:rPr lang="en-US" altLang="zh-CN" sz="1600"/>
              <a:t>40ms</a:t>
            </a:r>
            <a:endParaRPr lang="en-US" altLang="zh-CN" sz="1600"/>
          </a:p>
        </p:txBody>
      </p:sp>
      <p:sp>
        <p:nvSpPr>
          <p:cNvPr id="82" name="文本框 81"/>
          <p:cNvSpPr txBox="1"/>
          <p:nvPr/>
        </p:nvSpPr>
        <p:spPr>
          <a:xfrm>
            <a:off x="9906000" y="4517390"/>
            <a:ext cx="629920" cy="337185"/>
          </a:xfrm>
          <a:prstGeom prst="rect">
            <a:avLst/>
          </a:prstGeom>
          <a:noFill/>
        </p:spPr>
        <p:txBody>
          <a:bodyPr wrap="none" rtlCol="0" anchor="t">
            <a:spAutoFit/>
          </a:bodyPr>
          <a:p>
            <a:pPr algn="l"/>
            <a:r>
              <a:rPr lang="en-US" altLang="zh-CN" sz="1600"/>
              <a:t>60ms</a:t>
            </a:r>
            <a:endParaRPr lang="en-US" altLang="zh-CN" sz="1600"/>
          </a:p>
        </p:txBody>
      </p:sp>
      <p:cxnSp>
        <p:nvCxnSpPr>
          <p:cNvPr id="83" name="直接连接符 82"/>
          <p:cNvCxnSpPr>
            <a:stCxn id="64" idx="0"/>
          </p:cNvCxnSpPr>
          <p:nvPr/>
        </p:nvCxnSpPr>
        <p:spPr>
          <a:xfrm flipV="1">
            <a:off x="8938260" y="3429000"/>
            <a:ext cx="891540" cy="381000"/>
          </a:xfrm>
          <a:prstGeom prst="line">
            <a:avLst/>
          </a:prstGeom>
          <a:ln>
            <a:solidFill>
              <a:srgbClr val="C00000"/>
            </a:solidFill>
          </a:ln>
        </p:spPr>
        <p:style>
          <a:lnRef idx="2">
            <a:schemeClr val="accent1"/>
          </a:lnRef>
          <a:fillRef idx="0">
            <a:srgbClr val="FFFFFF"/>
          </a:fillRef>
          <a:effectRef idx="0">
            <a:srgbClr val="FFFFFF"/>
          </a:effectRef>
          <a:fontRef idx="minor">
            <a:schemeClr val="tx1"/>
          </a:fontRef>
        </p:style>
      </p:cxnSp>
      <p:cxnSp>
        <p:nvCxnSpPr>
          <p:cNvPr id="84" name="直接连接符 83"/>
          <p:cNvCxnSpPr>
            <a:stCxn id="66" idx="0"/>
          </p:cNvCxnSpPr>
          <p:nvPr/>
        </p:nvCxnSpPr>
        <p:spPr>
          <a:xfrm flipV="1">
            <a:off x="9341485" y="3429000"/>
            <a:ext cx="488315" cy="381000"/>
          </a:xfrm>
          <a:prstGeom prst="line">
            <a:avLst/>
          </a:prstGeom>
          <a:ln>
            <a:solidFill>
              <a:srgbClr val="C00000"/>
            </a:solidFill>
          </a:ln>
        </p:spPr>
        <p:style>
          <a:lnRef idx="2">
            <a:schemeClr val="accent1"/>
          </a:lnRef>
          <a:fillRef idx="0">
            <a:srgbClr val="FFFFFF"/>
          </a:fillRef>
          <a:effectRef idx="0">
            <a:srgbClr val="FFFFFF"/>
          </a:effectRef>
          <a:fontRef idx="minor">
            <a:schemeClr val="tx1"/>
          </a:fontRef>
        </p:style>
      </p:cxnSp>
      <p:sp>
        <p:nvSpPr>
          <p:cNvPr id="85" name="文本框 84"/>
          <p:cNvSpPr txBox="1"/>
          <p:nvPr/>
        </p:nvSpPr>
        <p:spPr>
          <a:xfrm>
            <a:off x="9677400" y="3162935"/>
            <a:ext cx="1795145" cy="460375"/>
          </a:xfrm>
          <a:prstGeom prst="rect">
            <a:avLst/>
          </a:prstGeom>
          <a:noFill/>
        </p:spPr>
        <p:txBody>
          <a:bodyPr wrap="square" rtlCol="0">
            <a:spAutoFit/>
          </a:bodyPr>
          <a:p>
            <a:pPr algn="ctr"/>
            <a:r>
              <a:rPr lang="en-US" altLang="zh-CN" sz="1200"/>
              <a:t>ordered by </a:t>
            </a:r>
            <a:endParaRPr lang="en-US" altLang="zh-CN" sz="1200"/>
          </a:p>
          <a:p>
            <a:pPr algn="ctr"/>
            <a:r>
              <a:rPr lang="en-US" altLang="zh-CN" sz="1200"/>
              <a:t>creation time</a:t>
            </a:r>
            <a:endParaRPr lang="en-US" altLang="zh-CN" sz="1200"/>
          </a:p>
        </p:txBody>
      </p:sp>
      <p:sp>
        <p:nvSpPr>
          <p:cNvPr id="86" name="文本框 85"/>
          <p:cNvSpPr txBox="1"/>
          <p:nvPr/>
        </p:nvSpPr>
        <p:spPr>
          <a:xfrm>
            <a:off x="5715000" y="5360035"/>
            <a:ext cx="6453505" cy="953135"/>
          </a:xfrm>
          <a:prstGeom prst="rect">
            <a:avLst/>
          </a:prstGeom>
          <a:noFill/>
        </p:spPr>
        <p:txBody>
          <a:bodyPr wrap="square" rtlCol="0" anchor="t">
            <a:spAutoFit/>
          </a:bodyPr>
          <a:p>
            <a:r>
              <a:rPr lang="en-US" altLang="zh-CN" sz="1400">
                <a:latin typeface="Consolas" panose="020B0609020204030204" charset="0"/>
                <a:ea typeface="幼圆" panose="02010509060101010101" charset="-122"/>
                <a:cs typeface="Arial" panose="020B0604020202020204" pitchFamily="34" charset="0"/>
                <a:sym typeface="+mn-ea"/>
              </a:rPr>
              <a:t>(1) Given a request queue and time slot of each model function</a:t>
            </a:r>
            <a:endParaRPr lang="en-US" altLang="zh-CN" sz="1400">
              <a:latin typeface="Consolas" panose="020B0609020204030204" charset="0"/>
              <a:ea typeface="幼圆" panose="02010509060101010101" charset="-122"/>
              <a:cs typeface="Arial" panose="020B0604020202020204" pitchFamily="34" charset="0"/>
              <a:sym typeface="+mn-ea"/>
            </a:endParaRPr>
          </a:p>
          <a:p>
            <a:r>
              <a:rPr lang="en-US" altLang="zh-CN" sz="1400">
                <a:latin typeface="Consolas" panose="020B0609020204030204" charset="0"/>
                <a:ea typeface="幼圆" panose="02010509060101010101" charset="-122"/>
                <a:cs typeface="Arial" panose="020B0604020202020204" pitchFamily="34" charset="0"/>
                <a:sym typeface="+mn-ea"/>
              </a:rPr>
              <a:t>(2) Decide which GPU, which slot to execute request</a:t>
            </a:r>
            <a:endParaRPr lang="en-US" altLang="zh-CN" sz="1400">
              <a:latin typeface="Consolas" panose="020B0609020204030204" charset="0"/>
              <a:ea typeface="幼圆" panose="02010509060101010101" charset="-122"/>
              <a:cs typeface="Arial" panose="020B0604020202020204" pitchFamily="34" charset="0"/>
              <a:sym typeface="+mn-ea"/>
            </a:endParaRPr>
          </a:p>
          <a:p>
            <a:r>
              <a:rPr lang="en-US" altLang="zh-CN" sz="1400">
                <a:latin typeface="Consolas" panose="020B0609020204030204" charset="0"/>
                <a:ea typeface="幼圆" panose="02010509060101010101" charset="-122"/>
                <a:cs typeface="Arial" panose="020B0604020202020204" pitchFamily="34" charset="0"/>
                <a:sym typeface="+mn-ea"/>
              </a:rPr>
              <a:t>(3) When f1 is idle, f3 can replace it to reduce cost</a:t>
            </a:r>
            <a:endParaRPr lang="en-US" altLang="zh-CN" sz="1400">
              <a:latin typeface="Consolas" panose="020B0609020204030204" charset="0"/>
              <a:ea typeface="幼圆" panose="02010509060101010101" charset="-122"/>
              <a:cs typeface="Arial" panose="020B0604020202020204" pitchFamily="34" charset="0"/>
              <a:sym typeface="+mn-ea"/>
            </a:endParaRPr>
          </a:p>
          <a:p>
            <a:r>
              <a:rPr lang="en-US" altLang="zh-CN" sz="1400">
                <a:latin typeface="Consolas" panose="020B0609020204030204" charset="0"/>
                <a:ea typeface="幼圆" panose="02010509060101010101" charset="-122"/>
                <a:cs typeface="Arial" panose="020B0604020202020204" pitchFamily="34" charset="0"/>
                <a:sym typeface="+mn-ea"/>
              </a:rPr>
              <a:t>or creating f4(&lt;60%) on GPU_0 after f2</a:t>
            </a:r>
            <a:endParaRPr lang="en-US" altLang="zh-CN" sz="1400">
              <a:latin typeface="Consolas" panose="020B0609020204030204" charset="0"/>
              <a:ea typeface="幼圆" panose="02010509060101010101" charset="-122"/>
              <a:cs typeface="Arial" panose="020B0604020202020204" pitchFamily="34" charset="0"/>
              <a:sym typeface="+mn-ea"/>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linds(horizontal)">
                                      <p:cBhvr>
                                        <p:cTn id="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灯片编号占位符 3"/>
          <p:cNvSpPr>
            <a:spLocks noGrp="1"/>
          </p:cNvSpPr>
          <p:nvPr>
            <p:custDataLst>
              <p:tags r:id="rId1"/>
            </p:custDataLst>
          </p:nvPr>
        </p:nvSpPr>
        <p:spPr>
          <a:xfrm>
            <a:off x="9299872" y="6453337"/>
            <a:ext cx="2844800" cy="365125"/>
          </a:xfrm>
          <a:prstGeom prst="rect">
            <a:avLst/>
          </a:prstGeom>
        </p:spPr>
        <p:txBody>
          <a:bodyPr vert="horz" wrap="square" lIns="91440" tIns="45720" rIns="91440" bIns="45720" numCol="1" anchor="t" anchorCtr="0" compatLnSpc="1"/>
          <a:lstStyle>
            <a:defPPr>
              <a:defRPr lang="zh-CN"/>
            </a:defPPr>
            <a:lvl1pPr marL="0" algn="r" defTabSz="914400" rtl="0" eaLnBrk="1" latinLnBrk="0" hangingPunct="1">
              <a:defRPr sz="1200" kern="1200">
                <a:solidFill>
                  <a:schemeClr val="tx1"/>
                </a:solidFill>
                <a:latin typeface="微软雅黑" panose="020B0503020204020204" charset="-122"/>
                <a:ea typeface="微软雅黑" panose="020B0503020204020204" charset="-122"/>
                <a:cs typeface="Times New Roman" panose="0202060305040502030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15BE46-C10A-41B7-8207-D68D04A8AE2B}" type="slidenum">
              <a:rPr lang="zh-CN" altLang="en-US" smtClean="0">
                <a:solidFill>
                  <a:prstClr val="black"/>
                </a:solidFill>
                <a:latin typeface="Arial" panose="020B0604020202020204" pitchFamily="34" charset="0"/>
                <a:cs typeface="Arial" panose="020B0604020202020204" pitchFamily="34" charset="0"/>
              </a:rPr>
            </a:fld>
            <a:endParaRPr lang="zh-CN" altLang="en-US" dirty="0" smtClean="0">
              <a:solidFill>
                <a:prstClr val="black"/>
              </a:solidFill>
              <a:latin typeface="Arial" panose="020B0604020202020204" pitchFamily="34" charset="0"/>
              <a:cs typeface="Arial" panose="020B0604020202020204" pitchFamily="34" charset="0"/>
            </a:endParaRPr>
          </a:p>
        </p:txBody>
      </p:sp>
      <p:sp>
        <p:nvSpPr>
          <p:cNvPr id="3" name="内容占位符 2"/>
          <p:cNvSpPr>
            <a:spLocks noGrp="1"/>
          </p:cNvSpPr>
          <p:nvPr/>
        </p:nvSpPr>
        <p:spPr>
          <a:xfrm>
            <a:off x="786130" y="304800"/>
            <a:ext cx="11383010" cy="3775075"/>
          </a:xfrm>
          <a:prstGeom prst="rect">
            <a:avLst/>
          </a:prstGeom>
        </p:spPr>
        <p:txBody>
          <a:bodyPr/>
          <a:lstStyle>
            <a:lvl1pPr marL="228600" indent="-228600" algn="l" defTabSz="914400" rtl="0" eaLnBrk="1" latinLnBrk="0" hangingPunct="1">
              <a:lnSpc>
                <a:spcPct val="140000"/>
              </a:lnSpc>
              <a:spcBef>
                <a:spcPts val="1000"/>
              </a:spcBef>
              <a:buClr>
                <a:schemeClr val="accent5">
                  <a:lumMod val="50000"/>
                </a:schemeClr>
              </a:buClr>
              <a:buFont typeface="Wingdings" panose="05000000000000000000" pitchFamily="2" charset="2"/>
              <a:buChar char="p"/>
              <a:defRPr sz="2800" kern="120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140000"/>
              </a:lnSpc>
              <a:spcBef>
                <a:spcPts val="500"/>
              </a:spcBef>
              <a:buClr>
                <a:schemeClr val="accent5">
                  <a:lumMod val="50000"/>
                </a:schemeClr>
              </a:buClr>
              <a:buFont typeface="Wingdings" panose="05000000000000000000" pitchFamily="2" charset="2"/>
              <a:buChar char="n"/>
              <a:defRPr sz="24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140000"/>
              </a:lnSpc>
              <a:spcBef>
                <a:spcPts val="500"/>
              </a:spcBef>
              <a:buClr>
                <a:schemeClr val="accent5">
                  <a:lumMod val="50000"/>
                </a:schemeClr>
              </a:buClr>
              <a:buFont typeface="Wingdings" panose="05000000000000000000" pitchFamily="2" charset="2"/>
              <a:buChar char="l"/>
              <a:defRPr sz="20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140000"/>
              </a:lnSpc>
              <a:spcBef>
                <a:spcPts val="500"/>
              </a:spcBef>
              <a:buClr>
                <a:srgbClr val="256FB9"/>
              </a:buClr>
              <a:buFont typeface="Wingdings" panose="05000000000000000000" pitchFamily="2" charset="2"/>
              <a:buChar char="p"/>
              <a:defRPr sz="18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140000"/>
              </a:lnSpc>
              <a:spcBef>
                <a:spcPts val="500"/>
              </a:spcBef>
              <a:buClr>
                <a:srgbClr val="256FB9"/>
              </a:buClr>
              <a:buFont typeface="Wingdings" panose="05000000000000000000" pitchFamily="2" charset="2"/>
              <a:buChar char="p"/>
              <a:defRPr sz="18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Clr>
                <a:srgbClr val="000000"/>
              </a:buClr>
              <a:buFont typeface="Wingdings" panose="05000000000000000000" charset="0"/>
              <a:buNone/>
            </a:pPr>
            <a:r>
              <a:rPr lang="en-US" altLang="zh-CN" sz="3200" b="1" dirty="0">
                <a:solidFill>
                  <a:schemeClr val="accent1">
                    <a:lumMod val="75000"/>
                  </a:schemeClr>
                </a:solidFill>
                <a:latin typeface="Consolas" panose="020B0609020204030204" charset="0"/>
                <a:ea typeface="幼圆" panose="02010509060101010101" charset="-122"/>
                <a:cs typeface="Arial" panose="020B0604020202020204" pitchFamily="34" charset="0"/>
                <a:sym typeface="+mn-ea"/>
              </a:rPr>
              <a:t>Our Solution</a:t>
            </a:r>
            <a:endParaRPr lang="en-US" altLang="zh-CN" sz="3200" b="1" dirty="0">
              <a:solidFill>
                <a:schemeClr val="accent1">
                  <a:lumMod val="75000"/>
                </a:schemeClr>
              </a:solidFill>
              <a:latin typeface="Consolas" panose="020B0609020204030204" charset="0"/>
              <a:ea typeface="幼圆" panose="02010509060101010101" charset="-122"/>
              <a:cs typeface="Arial" panose="020B0604020202020204" pitchFamily="34" charset="0"/>
              <a:sym typeface="+mn-ea"/>
            </a:endParaRPr>
          </a:p>
          <a:p>
            <a:pPr lvl="1" algn="l">
              <a:buClr>
                <a:srgbClr val="000000"/>
              </a:buClr>
              <a:buFont typeface="Arial" panose="020B0604020202020204" pitchFamily="34" charset="0"/>
              <a:buChar char="•"/>
            </a:pPr>
            <a:r>
              <a:rPr kumimoji="1" lang="en-US" altLang="zh-CN" sz="1800" dirty="0">
                <a:latin typeface="Consolas" panose="020B0609020204030204" charset="0"/>
                <a:ea typeface="幼圆" panose="02010509060101010101" charset="-122"/>
                <a:cs typeface="Arial" panose="020B0604020202020204" pitchFamily="34" charset="0"/>
                <a:sym typeface="+mn-ea"/>
              </a:rPr>
              <a:t>A hybrid scheduling policy (cacheQueue+slackQueue)</a:t>
            </a:r>
            <a:endParaRPr kumimoji="1" lang="en-US" altLang="zh-CN" sz="1800" dirty="0">
              <a:latin typeface="Consolas" panose="020B0609020204030204" charset="0"/>
              <a:ea typeface="幼圆" panose="02010509060101010101" charset="-122"/>
              <a:cs typeface="Arial" panose="020B0604020202020204" pitchFamily="34" charset="0"/>
              <a:sym typeface="+mn-ea"/>
            </a:endParaRPr>
          </a:p>
          <a:p>
            <a:pPr lvl="1" algn="l">
              <a:buClr>
                <a:srgbClr val="000000"/>
              </a:buClr>
              <a:buFont typeface="Arial" panose="020B0604020202020204" pitchFamily="34" charset="0"/>
              <a:buChar char="•"/>
            </a:pPr>
            <a:r>
              <a:rPr kumimoji="1" lang="en-US" altLang="zh-CN" sz="1800" dirty="0">
                <a:latin typeface="Consolas" panose="020B0609020204030204" charset="0"/>
                <a:ea typeface="幼圆" panose="02010509060101010101" charset="-122"/>
                <a:cs typeface="Arial" panose="020B0604020202020204" pitchFamily="34" charset="0"/>
                <a:sym typeface="+mn-ea"/>
              </a:rPr>
              <a:t>Deadline-driven GPU allocation &amp; request scheduling</a:t>
            </a:r>
            <a:r>
              <a:rPr lang="en-US" sz="2000">
                <a:solidFill>
                  <a:schemeClr val="tx1">
                    <a:lumMod val="65000"/>
                    <a:lumOff val="35000"/>
                  </a:schemeClr>
                </a:solidFill>
                <a:latin typeface="Consolas" panose="020B0609020204030204" charset="0"/>
                <a:ea typeface="幼圆" panose="02010509060101010101" charset="-122"/>
                <a:cs typeface="Arial" panose="020B0604020202020204" pitchFamily="34" charset="0"/>
                <a:sym typeface="+mn-ea"/>
              </a:rPr>
              <a:t> </a:t>
            </a:r>
            <a:endParaRPr lang="en-US" sz="2000">
              <a:solidFill>
                <a:schemeClr val="tx1">
                  <a:lumMod val="65000"/>
                  <a:lumOff val="35000"/>
                </a:schemeClr>
              </a:solidFill>
              <a:latin typeface="Consolas" panose="020B0609020204030204" charset="0"/>
              <a:ea typeface="幼圆" panose="02010509060101010101" charset="-122"/>
              <a:cs typeface="Arial" panose="020B0604020202020204" pitchFamily="34" charset="0"/>
            </a:endParaRPr>
          </a:p>
        </p:txBody>
      </p:sp>
      <p:sp>
        <p:nvSpPr>
          <p:cNvPr id="6" name="文本框 5"/>
          <p:cNvSpPr txBox="1"/>
          <p:nvPr/>
        </p:nvSpPr>
        <p:spPr>
          <a:xfrm>
            <a:off x="786130" y="2590800"/>
            <a:ext cx="6096000" cy="460375"/>
          </a:xfrm>
          <a:prstGeom prst="rect">
            <a:avLst/>
          </a:prstGeom>
          <a:noFill/>
        </p:spPr>
        <p:txBody>
          <a:bodyPr wrap="square" rtlCol="0" anchor="t">
            <a:spAutoFit/>
          </a:bodyPr>
          <a:p>
            <a:r>
              <a:rPr lang="en-US" altLang="zh-CN" sz="2400" b="1" dirty="0">
                <a:solidFill>
                  <a:schemeClr val="accent1">
                    <a:lumMod val="75000"/>
                  </a:schemeClr>
                </a:solidFill>
                <a:latin typeface="Consolas" panose="020B0609020204030204" charset="0"/>
                <a:ea typeface="幼圆" panose="02010509060101010101" charset="-122"/>
                <a:cs typeface="Arial" panose="020B0604020202020204" pitchFamily="34" charset="0"/>
                <a:sym typeface="+mn-ea"/>
              </a:rPr>
              <a:t>Greedy Algorithm:</a:t>
            </a:r>
            <a:endParaRPr lang="en-US" altLang="zh-CN" sz="2400" b="1" dirty="0">
              <a:solidFill>
                <a:schemeClr val="accent1">
                  <a:lumMod val="75000"/>
                </a:schemeClr>
              </a:solidFill>
              <a:latin typeface="Consolas" panose="020B0609020204030204" charset="0"/>
              <a:ea typeface="幼圆" panose="02010509060101010101" charset="-122"/>
              <a:cs typeface="Arial" panose="020B0604020202020204" pitchFamily="34" charset="0"/>
              <a:sym typeface="+mn-ea"/>
            </a:endParaRPr>
          </a:p>
        </p:txBody>
      </p:sp>
      <p:sp>
        <p:nvSpPr>
          <p:cNvPr id="13" name="文本框 12"/>
          <p:cNvSpPr txBox="1"/>
          <p:nvPr/>
        </p:nvSpPr>
        <p:spPr>
          <a:xfrm>
            <a:off x="990600" y="3832860"/>
            <a:ext cx="1551305" cy="337185"/>
          </a:xfrm>
          <a:prstGeom prst="rect">
            <a:avLst/>
          </a:prstGeom>
          <a:noFill/>
        </p:spPr>
        <p:txBody>
          <a:bodyPr wrap="square" rtlCol="0" anchor="t">
            <a:spAutoFit/>
          </a:bodyPr>
          <a:p>
            <a:r>
              <a:rPr lang="en-US" altLang="zh-CN" sz="1600">
                <a:latin typeface="Consolas" panose="020B0609020204030204" charset="0"/>
                <a:ea typeface="幼圆" panose="02010509060101010101" charset="-122"/>
                <a:cs typeface="Arial" panose="020B0604020202020204" pitchFamily="34" charset="0"/>
                <a:sym typeface="+mn-ea"/>
              </a:rPr>
              <a:t>Functions</a:t>
            </a:r>
            <a:endParaRPr lang="en-US" altLang="zh-CN" sz="1600">
              <a:latin typeface="Consolas" panose="020B0609020204030204" charset="0"/>
              <a:ea typeface="幼圆" panose="02010509060101010101" charset="-122"/>
              <a:cs typeface="Arial" panose="020B0604020202020204" pitchFamily="34" charset="0"/>
              <a:sym typeface="+mn-ea"/>
            </a:endParaRPr>
          </a:p>
        </p:txBody>
      </p:sp>
      <p:sp>
        <p:nvSpPr>
          <p:cNvPr id="14" name="文本框 13"/>
          <p:cNvSpPr txBox="1"/>
          <p:nvPr/>
        </p:nvSpPr>
        <p:spPr>
          <a:xfrm>
            <a:off x="2291715" y="3696335"/>
            <a:ext cx="1551305" cy="485140"/>
          </a:xfrm>
          <a:prstGeom prst="rect">
            <a:avLst/>
          </a:prstGeom>
          <a:noFill/>
        </p:spPr>
        <p:txBody>
          <a:bodyPr wrap="square" rtlCol="0" anchor="t">
            <a:spAutoFit/>
          </a:bodyPr>
          <a:p>
            <a:pPr algn="ctr">
              <a:lnSpc>
                <a:spcPct val="80000"/>
              </a:lnSpc>
            </a:pPr>
            <a:r>
              <a:rPr lang="en-US" altLang="zh-CN" sz="1600">
                <a:latin typeface="Consolas" panose="020B0609020204030204" charset="0"/>
                <a:ea typeface="幼圆" panose="02010509060101010101" charset="-122"/>
                <a:cs typeface="Arial" panose="020B0604020202020204" pitchFamily="34" charset="0"/>
                <a:sym typeface="+mn-ea"/>
              </a:rPr>
              <a:t>can </a:t>
            </a:r>
            <a:endParaRPr lang="en-US" altLang="zh-CN" sz="1600">
              <a:latin typeface="Consolas" panose="020B0609020204030204" charset="0"/>
              <a:ea typeface="幼圆" panose="02010509060101010101" charset="-122"/>
              <a:cs typeface="Arial" panose="020B0604020202020204" pitchFamily="34" charset="0"/>
              <a:sym typeface="+mn-ea"/>
            </a:endParaRPr>
          </a:p>
          <a:p>
            <a:pPr algn="ctr">
              <a:lnSpc>
                <a:spcPct val="80000"/>
              </a:lnSpc>
            </a:pPr>
            <a:r>
              <a:rPr lang="en-US" altLang="zh-CN" sz="1600">
                <a:latin typeface="Consolas" panose="020B0609020204030204" charset="0"/>
                <a:ea typeface="幼圆" panose="02010509060101010101" charset="-122"/>
                <a:cs typeface="Arial" panose="020B0604020202020204" pitchFamily="34" charset="0"/>
                <a:sym typeface="+mn-ea"/>
              </a:rPr>
              <a:t>share?</a:t>
            </a:r>
            <a:endParaRPr lang="en-US" altLang="zh-CN" sz="1600">
              <a:latin typeface="Consolas" panose="020B0609020204030204" charset="0"/>
              <a:ea typeface="幼圆" panose="02010509060101010101" charset="-122"/>
              <a:cs typeface="Arial" panose="020B0604020202020204" pitchFamily="34" charset="0"/>
              <a:sym typeface="+mn-ea"/>
            </a:endParaRPr>
          </a:p>
        </p:txBody>
      </p:sp>
      <p:sp>
        <p:nvSpPr>
          <p:cNvPr id="15" name="矩形 14"/>
          <p:cNvSpPr/>
          <p:nvPr/>
        </p:nvSpPr>
        <p:spPr>
          <a:xfrm>
            <a:off x="990600" y="3859530"/>
            <a:ext cx="1158240" cy="280670"/>
          </a:xfrm>
          <a:prstGeom prst="rect">
            <a:avLst/>
          </a:prstGeom>
          <a:noFill/>
          <a:ln w="15875">
            <a:solidFill>
              <a:schemeClr val="tx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6" name="菱形 15"/>
          <p:cNvSpPr/>
          <p:nvPr/>
        </p:nvSpPr>
        <p:spPr>
          <a:xfrm>
            <a:off x="2419350" y="3696335"/>
            <a:ext cx="1295400" cy="609600"/>
          </a:xfrm>
          <a:prstGeom prst="diamond">
            <a:avLst/>
          </a:prstGeom>
          <a:noFill/>
          <a:ln w="15875">
            <a:solidFill>
              <a:schemeClr val="tx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cxnSp>
        <p:nvCxnSpPr>
          <p:cNvPr id="18" name="直接连接符 17"/>
          <p:cNvCxnSpPr>
            <a:stCxn id="15" idx="3"/>
            <a:endCxn id="16" idx="1"/>
          </p:cNvCxnSpPr>
          <p:nvPr/>
        </p:nvCxnSpPr>
        <p:spPr>
          <a:xfrm>
            <a:off x="2148840" y="3999865"/>
            <a:ext cx="270510" cy="1270"/>
          </a:xfrm>
          <a:prstGeom prst="line">
            <a:avLst/>
          </a:prstGeom>
          <a:ln>
            <a:solidFill>
              <a:schemeClr val="tx1"/>
            </a:solidFill>
            <a:tailEnd type="arrow"/>
          </a:ln>
        </p:spPr>
        <p:style>
          <a:lnRef idx="2">
            <a:schemeClr val="accent1"/>
          </a:lnRef>
          <a:fillRef idx="0">
            <a:srgbClr val="FFFFFF"/>
          </a:fillRef>
          <a:effectRef idx="0">
            <a:srgbClr val="FFFFFF"/>
          </a:effectRef>
          <a:fontRef idx="minor">
            <a:schemeClr val="tx1"/>
          </a:fontRef>
        </p:style>
      </p:cxnSp>
      <p:sp>
        <p:nvSpPr>
          <p:cNvPr id="19" name="矩形 18"/>
          <p:cNvSpPr/>
          <p:nvPr/>
        </p:nvSpPr>
        <p:spPr>
          <a:xfrm>
            <a:off x="4343400" y="3364865"/>
            <a:ext cx="1158240" cy="280670"/>
          </a:xfrm>
          <a:prstGeom prst="rect">
            <a:avLst/>
          </a:prstGeom>
          <a:noFill/>
          <a:ln w="15875">
            <a:solidFill>
              <a:schemeClr val="tx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1" name="文本框 20"/>
          <p:cNvSpPr txBox="1"/>
          <p:nvPr/>
        </p:nvSpPr>
        <p:spPr>
          <a:xfrm>
            <a:off x="4267200" y="3335020"/>
            <a:ext cx="1377315" cy="337185"/>
          </a:xfrm>
          <a:prstGeom prst="rect">
            <a:avLst/>
          </a:prstGeom>
          <a:noFill/>
        </p:spPr>
        <p:txBody>
          <a:bodyPr wrap="square" rtlCol="0" anchor="t">
            <a:spAutoFit/>
          </a:bodyPr>
          <a:p>
            <a:r>
              <a:rPr lang="en-US" altLang="zh-CN" sz="1600">
                <a:latin typeface="Consolas" panose="020B0609020204030204" charset="0"/>
                <a:ea typeface="幼圆" panose="02010509060101010101" charset="-122"/>
                <a:cs typeface="Arial" panose="020B0604020202020204" pitchFamily="34" charset="0"/>
                <a:sym typeface="+mn-ea"/>
              </a:rPr>
              <a:t>shareQueue</a:t>
            </a:r>
            <a:endParaRPr lang="en-US" altLang="zh-CN" sz="1600">
              <a:latin typeface="Consolas" panose="020B0609020204030204" charset="0"/>
              <a:ea typeface="幼圆" panose="02010509060101010101" charset="-122"/>
              <a:cs typeface="Arial" panose="020B0604020202020204" pitchFamily="34" charset="0"/>
              <a:sym typeface="+mn-ea"/>
            </a:endParaRPr>
          </a:p>
        </p:txBody>
      </p:sp>
      <p:sp>
        <p:nvSpPr>
          <p:cNvPr id="22" name="矩形 21"/>
          <p:cNvSpPr/>
          <p:nvPr/>
        </p:nvSpPr>
        <p:spPr>
          <a:xfrm>
            <a:off x="4343400" y="4352290"/>
            <a:ext cx="1158240" cy="280670"/>
          </a:xfrm>
          <a:prstGeom prst="rect">
            <a:avLst/>
          </a:prstGeom>
          <a:noFill/>
          <a:ln w="15875">
            <a:solidFill>
              <a:schemeClr val="tx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3" name="文本框 22"/>
          <p:cNvSpPr txBox="1"/>
          <p:nvPr/>
        </p:nvSpPr>
        <p:spPr>
          <a:xfrm>
            <a:off x="4267200" y="4308475"/>
            <a:ext cx="1377315" cy="337185"/>
          </a:xfrm>
          <a:prstGeom prst="rect">
            <a:avLst/>
          </a:prstGeom>
          <a:noFill/>
        </p:spPr>
        <p:txBody>
          <a:bodyPr wrap="square" rtlCol="0" anchor="t">
            <a:spAutoFit/>
          </a:bodyPr>
          <a:p>
            <a:r>
              <a:rPr lang="en-US" altLang="zh-CN" sz="1600">
                <a:latin typeface="Consolas" panose="020B0609020204030204" charset="0"/>
                <a:ea typeface="幼圆" panose="02010509060101010101" charset="-122"/>
                <a:cs typeface="Arial" panose="020B0604020202020204" pitchFamily="34" charset="0"/>
                <a:sym typeface="+mn-ea"/>
              </a:rPr>
              <a:t>cacheQueue</a:t>
            </a:r>
            <a:endParaRPr lang="en-US" altLang="zh-CN" sz="1600">
              <a:latin typeface="Consolas" panose="020B0609020204030204" charset="0"/>
              <a:ea typeface="幼圆" panose="02010509060101010101" charset="-122"/>
              <a:cs typeface="Arial" panose="020B0604020202020204" pitchFamily="34" charset="0"/>
              <a:sym typeface="+mn-ea"/>
            </a:endParaRPr>
          </a:p>
        </p:txBody>
      </p:sp>
      <p:cxnSp>
        <p:nvCxnSpPr>
          <p:cNvPr id="24" name="直接连接符 23"/>
          <p:cNvCxnSpPr/>
          <p:nvPr/>
        </p:nvCxnSpPr>
        <p:spPr>
          <a:xfrm flipV="1">
            <a:off x="5486400" y="3495675"/>
            <a:ext cx="460375" cy="9525"/>
          </a:xfrm>
          <a:prstGeom prst="line">
            <a:avLst/>
          </a:prstGeom>
          <a:ln>
            <a:solidFill>
              <a:schemeClr val="tx1"/>
            </a:solidFill>
            <a:tailEnd type="arrow"/>
          </a:ln>
        </p:spPr>
        <p:style>
          <a:lnRef idx="2">
            <a:schemeClr val="accent1"/>
          </a:lnRef>
          <a:fillRef idx="0">
            <a:srgbClr val="FFFFFF"/>
          </a:fillRef>
          <a:effectRef idx="0">
            <a:srgbClr val="FFFFFF"/>
          </a:effectRef>
          <a:fontRef idx="minor">
            <a:schemeClr val="tx1"/>
          </a:fontRef>
        </p:style>
      </p:cxnSp>
      <p:cxnSp>
        <p:nvCxnSpPr>
          <p:cNvPr id="25" name="肘形连接符 24"/>
          <p:cNvCxnSpPr>
            <a:stCxn id="16" idx="3"/>
            <a:endCxn id="19" idx="1"/>
          </p:cNvCxnSpPr>
          <p:nvPr/>
        </p:nvCxnSpPr>
        <p:spPr>
          <a:xfrm flipV="1">
            <a:off x="3714750" y="3505200"/>
            <a:ext cx="628650" cy="495935"/>
          </a:xfrm>
          <a:prstGeom prst="bentConnector3">
            <a:avLst>
              <a:gd name="adj1" fmla="val 50000"/>
            </a:avLst>
          </a:prstGeom>
          <a:ln>
            <a:solidFill>
              <a:schemeClr val="tx1"/>
            </a:solidFill>
            <a:tailEnd type="arrow"/>
          </a:ln>
        </p:spPr>
        <p:style>
          <a:lnRef idx="2">
            <a:schemeClr val="accent1"/>
          </a:lnRef>
          <a:fillRef idx="0">
            <a:srgbClr val="FFFFFF"/>
          </a:fillRef>
          <a:effectRef idx="0">
            <a:srgbClr val="FFFFFF"/>
          </a:effectRef>
          <a:fontRef idx="minor">
            <a:schemeClr val="tx1"/>
          </a:fontRef>
        </p:style>
      </p:cxnSp>
      <p:cxnSp>
        <p:nvCxnSpPr>
          <p:cNvPr id="26" name="肘形连接符 25"/>
          <p:cNvCxnSpPr>
            <a:stCxn id="16" idx="3"/>
            <a:endCxn id="22" idx="1"/>
          </p:cNvCxnSpPr>
          <p:nvPr/>
        </p:nvCxnSpPr>
        <p:spPr>
          <a:xfrm>
            <a:off x="3714750" y="4001135"/>
            <a:ext cx="628650" cy="491490"/>
          </a:xfrm>
          <a:prstGeom prst="bentConnector3">
            <a:avLst>
              <a:gd name="adj1" fmla="val 50000"/>
            </a:avLst>
          </a:prstGeom>
          <a:ln>
            <a:solidFill>
              <a:schemeClr val="tx1"/>
            </a:solidFill>
            <a:tailEnd type="arrow"/>
          </a:ln>
        </p:spPr>
        <p:style>
          <a:lnRef idx="2">
            <a:schemeClr val="accent1"/>
          </a:lnRef>
          <a:fillRef idx="0">
            <a:srgbClr val="FFFFFF"/>
          </a:fillRef>
          <a:effectRef idx="0">
            <a:srgbClr val="FFFFFF"/>
          </a:effectRef>
          <a:fontRef idx="minor">
            <a:schemeClr val="tx1"/>
          </a:fontRef>
        </p:style>
      </p:cxnSp>
      <p:sp>
        <p:nvSpPr>
          <p:cNvPr id="28" name="文本框 27"/>
          <p:cNvSpPr txBox="1"/>
          <p:nvPr/>
        </p:nvSpPr>
        <p:spPr>
          <a:xfrm>
            <a:off x="5687695" y="3152775"/>
            <a:ext cx="2221865" cy="583565"/>
          </a:xfrm>
          <a:prstGeom prst="rect">
            <a:avLst/>
          </a:prstGeom>
          <a:noFill/>
        </p:spPr>
        <p:txBody>
          <a:bodyPr wrap="square" rtlCol="0" anchor="t">
            <a:spAutoFit/>
          </a:bodyPr>
          <a:p>
            <a:pPr algn="ctr"/>
            <a:r>
              <a:rPr lang="en-US" altLang="zh-CN" sz="1600">
                <a:latin typeface="Consolas" panose="020B0609020204030204" charset="0"/>
                <a:ea typeface="幼圆" panose="02010509060101010101" charset="-122"/>
                <a:cs typeface="Arial" panose="020B0604020202020204" pitchFamily="34" charset="0"/>
                <a:sym typeface="+mn-ea"/>
              </a:rPr>
              <a:t>deadline-driven</a:t>
            </a:r>
            <a:endParaRPr lang="en-US" altLang="zh-CN" sz="1600">
              <a:latin typeface="Consolas" panose="020B0609020204030204" charset="0"/>
              <a:ea typeface="幼圆" panose="02010509060101010101" charset="-122"/>
              <a:cs typeface="Arial" panose="020B0604020202020204" pitchFamily="34" charset="0"/>
              <a:sym typeface="+mn-ea"/>
            </a:endParaRPr>
          </a:p>
          <a:p>
            <a:pPr algn="ctr"/>
            <a:r>
              <a:rPr lang="en-US" altLang="zh-CN" sz="1600">
                <a:latin typeface="Consolas" panose="020B0609020204030204" charset="0"/>
                <a:ea typeface="幼圆" panose="02010509060101010101" charset="-122"/>
                <a:cs typeface="Arial" panose="020B0604020202020204" pitchFamily="34" charset="0"/>
                <a:sym typeface="+mn-ea"/>
              </a:rPr>
              <a:t>scheduling</a:t>
            </a:r>
            <a:endParaRPr lang="en-US" altLang="zh-CN" sz="1600">
              <a:latin typeface="Consolas" panose="020B0609020204030204" charset="0"/>
              <a:ea typeface="幼圆" panose="02010509060101010101" charset="-122"/>
              <a:cs typeface="Arial" panose="020B0604020202020204" pitchFamily="34" charset="0"/>
              <a:sym typeface="+mn-ea"/>
            </a:endParaRPr>
          </a:p>
        </p:txBody>
      </p:sp>
      <p:sp>
        <p:nvSpPr>
          <p:cNvPr id="2" name="文本框 1"/>
          <p:cNvSpPr txBox="1"/>
          <p:nvPr/>
        </p:nvSpPr>
        <p:spPr>
          <a:xfrm>
            <a:off x="9677400" y="3183255"/>
            <a:ext cx="651510" cy="485140"/>
          </a:xfrm>
          <a:prstGeom prst="rect">
            <a:avLst/>
          </a:prstGeom>
          <a:noFill/>
        </p:spPr>
        <p:txBody>
          <a:bodyPr wrap="square" rtlCol="0" anchor="t">
            <a:spAutoFit/>
          </a:bodyPr>
          <a:p>
            <a:pPr algn="ctr">
              <a:lnSpc>
                <a:spcPct val="80000"/>
              </a:lnSpc>
            </a:pPr>
            <a:r>
              <a:rPr lang="en-US" altLang="zh-CN" sz="1600">
                <a:latin typeface="Consolas" panose="020B0609020204030204" charset="0"/>
                <a:ea typeface="幼圆" panose="02010509060101010101" charset="-122"/>
                <a:cs typeface="Arial" panose="020B0604020202020204" pitchFamily="34" charset="0"/>
                <a:sym typeface="+mn-ea"/>
              </a:rPr>
              <a:t>meet </a:t>
            </a:r>
            <a:endParaRPr lang="en-US" altLang="zh-CN" sz="1600">
              <a:latin typeface="Consolas" panose="020B0609020204030204" charset="0"/>
              <a:ea typeface="幼圆" panose="02010509060101010101" charset="-122"/>
              <a:cs typeface="Arial" panose="020B0604020202020204" pitchFamily="34" charset="0"/>
              <a:sym typeface="+mn-ea"/>
            </a:endParaRPr>
          </a:p>
          <a:p>
            <a:pPr algn="ctr">
              <a:lnSpc>
                <a:spcPct val="80000"/>
              </a:lnSpc>
            </a:pPr>
            <a:r>
              <a:rPr lang="en-US" altLang="zh-CN" sz="1600">
                <a:latin typeface="Consolas" panose="020B0609020204030204" charset="0"/>
                <a:ea typeface="幼圆" panose="02010509060101010101" charset="-122"/>
                <a:cs typeface="Arial" panose="020B0604020202020204" pitchFamily="34" charset="0"/>
                <a:sym typeface="+mn-ea"/>
              </a:rPr>
              <a:t>SLO?</a:t>
            </a:r>
            <a:endParaRPr lang="en-US" altLang="zh-CN" sz="1600">
              <a:latin typeface="Consolas" panose="020B0609020204030204" charset="0"/>
              <a:ea typeface="幼圆" panose="02010509060101010101" charset="-122"/>
              <a:cs typeface="Arial" panose="020B0604020202020204" pitchFamily="34" charset="0"/>
              <a:sym typeface="+mn-ea"/>
            </a:endParaRPr>
          </a:p>
        </p:txBody>
      </p:sp>
      <p:cxnSp>
        <p:nvCxnSpPr>
          <p:cNvPr id="5" name="直接连接符 4"/>
          <p:cNvCxnSpPr>
            <a:stCxn id="28" idx="3"/>
            <a:endCxn id="9" idx="1"/>
          </p:cNvCxnSpPr>
          <p:nvPr/>
        </p:nvCxnSpPr>
        <p:spPr>
          <a:xfrm flipV="1">
            <a:off x="7909560" y="3429000"/>
            <a:ext cx="1462405" cy="15875"/>
          </a:xfrm>
          <a:prstGeom prst="line">
            <a:avLst/>
          </a:prstGeom>
          <a:ln>
            <a:solidFill>
              <a:schemeClr val="tx1"/>
            </a:solidFill>
            <a:tailEnd type="arrow"/>
          </a:ln>
        </p:spPr>
        <p:style>
          <a:lnRef idx="2">
            <a:schemeClr val="accent1"/>
          </a:lnRef>
          <a:fillRef idx="0">
            <a:srgbClr val="FFFFFF"/>
          </a:fillRef>
          <a:effectRef idx="0">
            <a:srgbClr val="FFFFFF"/>
          </a:effectRef>
          <a:fontRef idx="minor">
            <a:schemeClr val="tx1"/>
          </a:fontRef>
        </p:style>
      </p:cxnSp>
      <p:sp>
        <p:nvSpPr>
          <p:cNvPr id="8" name="文本框 7"/>
          <p:cNvSpPr txBox="1"/>
          <p:nvPr/>
        </p:nvSpPr>
        <p:spPr>
          <a:xfrm>
            <a:off x="7301230" y="2743200"/>
            <a:ext cx="2221865" cy="583565"/>
          </a:xfrm>
          <a:prstGeom prst="rect">
            <a:avLst/>
          </a:prstGeom>
          <a:noFill/>
        </p:spPr>
        <p:txBody>
          <a:bodyPr wrap="square" rtlCol="0" anchor="t">
            <a:spAutoFit/>
          </a:bodyPr>
          <a:p>
            <a:pPr algn="ctr"/>
            <a:r>
              <a:rPr lang="en-US" altLang="zh-CN" sz="1600">
                <a:latin typeface="Consolas" panose="020B0609020204030204" charset="0"/>
                <a:ea typeface="幼圆" panose="02010509060101010101" charset="-122"/>
                <a:cs typeface="Arial" panose="020B0604020202020204" pitchFamily="34" charset="0"/>
                <a:sym typeface="+mn-ea"/>
              </a:rPr>
              <a:t>Pick request with</a:t>
            </a:r>
            <a:endParaRPr lang="en-US" altLang="zh-CN" sz="1600">
              <a:latin typeface="Consolas" panose="020B0609020204030204" charset="0"/>
              <a:ea typeface="幼圆" panose="02010509060101010101" charset="-122"/>
              <a:cs typeface="Arial" panose="020B0604020202020204" pitchFamily="34" charset="0"/>
              <a:sym typeface="+mn-ea"/>
            </a:endParaRPr>
          </a:p>
          <a:p>
            <a:pPr algn="ctr"/>
            <a:r>
              <a:rPr lang="en-US" altLang="zh-CN" sz="1600">
                <a:latin typeface="Consolas" panose="020B0609020204030204" charset="0"/>
                <a:ea typeface="幼圆" panose="02010509060101010101" charset="-122"/>
                <a:cs typeface="Arial" panose="020B0604020202020204" pitchFamily="34" charset="0"/>
                <a:sym typeface="+mn-ea"/>
              </a:rPr>
              <a:t> smallest slack</a:t>
            </a:r>
            <a:endParaRPr lang="en-US" altLang="zh-CN" sz="1600">
              <a:latin typeface="Consolas" panose="020B0609020204030204" charset="0"/>
              <a:ea typeface="幼圆" panose="02010509060101010101" charset="-122"/>
              <a:cs typeface="Arial" panose="020B0604020202020204" pitchFamily="34" charset="0"/>
              <a:sym typeface="+mn-ea"/>
            </a:endParaRPr>
          </a:p>
        </p:txBody>
      </p:sp>
      <p:sp>
        <p:nvSpPr>
          <p:cNvPr id="9" name="菱形 8"/>
          <p:cNvSpPr/>
          <p:nvPr/>
        </p:nvSpPr>
        <p:spPr>
          <a:xfrm>
            <a:off x="9371965" y="3124200"/>
            <a:ext cx="1295400" cy="609600"/>
          </a:xfrm>
          <a:prstGeom prst="diamond">
            <a:avLst/>
          </a:prstGeom>
          <a:noFill/>
          <a:ln w="15875">
            <a:solidFill>
              <a:schemeClr val="tx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cxnSp>
        <p:nvCxnSpPr>
          <p:cNvPr id="12" name="直接连接符 11"/>
          <p:cNvCxnSpPr/>
          <p:nvPr/>
        </p:nvCxnSpPr>
        <p:spPr>
          <a:xfrm flipH="1">
            <a:off x="6659880" y="4790440"/>
            <a:ext cx="0" cy="635635"/>
          </a:xfrm>
          <a:prstGeom prst="line">
            <a:avLst/>
          </a:prstGeom>
          <a:ln>
            <a:solidFill>
              <a:schemeClr val="tx1"/>
            </a:solidFill>
            <a:tailEnd type="arrow"/>
          </a:ln>
        </p:spPr>
        <p:style>
          <a:lnRef idx="2">
            <a:schemeClr val="accent1"/>
          </a:lnRef>
          <a:fillRef idx="0">
            <a:srgbClr val="FFFFFF"/>
          </a:fillRef>
          <a:effectRef idx="0">
            <a:srgbClr val="FFFFFF"/>
          </a:effectRef>
          <a:fontRef idx="minor">
            <a:schemeClr val="tx1"/>
          </a:fontRef>
        </p:style>
      </p:cxnSp>
      <p:sp>
        <p:nvSpPr>
          <p:cNvPr id="17" name="文本框 16"/>
          <p:cNvSpPr txBox="1"/>
          <p:nvPr/>
        </p:nvSpPr>
        <p:spPr>
          <a:xfrm>
            <a:off x="7696200" y="4191000"/>
            <a:ext cx="2693670" cy="583565"/>
          </a:xfrm>
          <a:prstGeom prst="rect">
            <a:avLst/>
          </a:prstGeom>
          <a:noFill/>
        </p:spPr>
        <p:txBody>
          <a:bodyPr wrap="square" rtlCol="0" anchor="t">
            <a:spAutoFit/>
          </a:bodyPr>
          <a:p>
            <a:pPr algn="ctr"/>
            <a:r>
              <a:rPr lang="en-US" altLang="zh-CN" sz="1600">
                <a:latin typeface="Consolas" panose="020B0609020204030204" charset="0"/>
                <a:ea typeface="幼圆" panose="02010509060101010101" charset="-122"/>
                <a:cs typeface="Arial" panose="020B0604020202020204" pitchFamily="34" charset="0"/>
                <a:sym typeface="+mn-ea"/>
              </a:rPr>
              <a:t>allocate </a:t>
            </a:r>
            <a:endParaRPr lang="en-US" altLang="zh-CN" sz="1600">
              <a:latin typeface="Consolas" panose="020B0609020204030204" charset="0"/>
              <a:ea typeface="幼圆" panose="02010509060101010101" charset="-122"/>
              <a:cs typeface="Arial" panose="020B0604020202020204" pitchFamily="34" charset="0"/>
              <a:sym typeface="+mn-ea"/>
            </a:endParaRPr>
          </a:p>
          <a:p>
            <a:pPr algn="ctr"/>
            <a:r>
              <a:rPr lang="en-US" altLang="zh-CN" sz="1600">
                <a:latin typeface="Consolas" panose="020B0609020204030204" charset="0"/>
                <a:ea typeface="幼圆" panose="02010509060101010101" charset="-122"/>
                <a:cs typeface="Arial" panose="020B0604020202020204" pitchFamily="34" charset="0"/>
                <a:sym typeface="+mn-ea"/>
              </a:rPr>
              <a:t>new slice</a:t>
            </a:r>
            <a:endParaRPr lang="en-US" altLang="zh-CN" sz="1600">
              <a:latin typeface="Consolas" panose="020B0609020204030204" charset="0"/>
              <a:ea typeface="幼圆" panose="02010509060101010101" charset="-122"/>
              <a:cs typeface="Arial" panose="020B0604020202020204" pitchFamily="34" charset="0"/>
              <a:sym typeface="+mn-ea"/>
            </a:endParaRPr>
          </a:p>
        </p:txBody>
      </p:sp>
      <p:sp>
        <p:nvSpPr>
          <p:cNvPr id="29" name="矩形 28"/>
          <p:cNvSpPr/>
          <p:nvPr/>
        </p:nvSpPr>
        <p:spPr>
          <a:xfrm>
            <a:off x="8365490" y="4239260"/>
            <a:ext cx="1355090" cy="551180"/>
          </a:xfrm>
          <a:prstGeom prst="rect">
            <a:avLst/>
          </a:prstGeom>
          <a:noFill/>
          <a:ln w="15875">
            <a:solidFill>
              <a:schemeClr val="tx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0" name="文本框 29"/>
          <p:cNvSpPr txBox="1"/>
          <p:nvPr/>
        </p:nvSpPr>
        <p:spPr>
          <a:xfrm>
            <a:off x="10036810" y="4191000"/>
            <a:ext cx="2042795" cy="583565"/>
          </a:xfrm>
          <a:prstGeom prst="rect">
            <a:avLst/>
          </a:prstGeom>
          <a:noFill/>
        </p:spPr>
        <p:txBody>
          <a:bodyPr wrap="square" rtlCol="0" anchor="t">
            <a:spAutoFit/>
          </a:bodyPr>
          <a:p>
            <a:pPr algn="ctr"/>
            <a:r>
              <a:rPr lang="en-US" altLang="zh-CN" sz="1600">
                <a:latin typeface="Consolas" panose="020B0609020204030204" charset="0"/>
                <a:ea typeface="幼圆" panose="02010509060101010101" charset="-122"/>
                <a:cs typeface="Arial" panose="020B0604020202020204" pitchFamily="34" charset="0"/>
                <a:sym typeface="+mn-ea"/>
              </a:rPr>
              <a:t>reuse slice with </a:t>
            </a:r>
            <a:endParaRPr lang="en-US" altLang="zh-CN" sz="1600">
              <a:latin typeface="Consolas" panose="020B0609020204030204" charset="0"/>
              <a:ea typeface="幼圆" panose="02010509060101010101" charset="-122"/>
              <a:cs typeface="Arial" panose="020B0604020202020204" pitchFamily="34" charset="0"/>
              <a:sym typeface="+mn-ea"/>
            </a:endParaRPr>
          </a:p>
          <a:p>
            <a:pPr algn="ctr"/>
            <a:r>
              <a:rPr lang="en-US" altLang="zh-CN" sz="1600">
                <a:latin typeface="Consolas" panose="020B0609020204030204" charset="0"/>
                <a:ea typeface="幼圆" panose="02010509060101010101" charset="-122"/>
                <a:cs typeface="Arial" panose="020B0604020202020204" pitchFamily="34" charset="0"/>
                <a:sym typeface="+mn-ea"/>
              </a:rPr>
              <a:t>max ddl_left</a:t>
            </a:r>
            <a:endParaRPr lang="en-US" altLang="zh-CN" sz="1600">
              <a:latin typeface="Consolas" panose="020B0609020204030204" charset="0"/>
              <a:ea typeface="幼圆" panose="02010509060101010101" charset="-122"/>
              <a:cs typeface="Arial" panose="020B0604020202020204" pitchFamily="34" charset="0"/>
              <a:sym typeface="+mn-ea"/>
            </a:endParaRPr>
          </a:p>
        </p:txBody>
      </p:sp>
      <p:cxnSp>
        <p:nvCxnSpPr>
          <p:cNvPr id="31" name="肘形连接符 30"/>
          <p:cNvCxnSpPr>
            <a:stCxn id="9" idx="2"/>
            <a:endCxn id="17" idx="0"/>
          </p:cNvCxnSpPr>
          <p:nvPr/>
        </p:nvCxnSpPr>
        <p:spPr>
          <a:xfrm rot="5400000">
            <a:off x="9302750" y="3474085"/>
            <a:ext cx="457200" cy="976630"/>
          </a:xfrm>
          <a:prstGeom prst="bentConnector3">
            <a:avLst>
              <a:gd name="adj1" fmla="val 50000"/>
            </a:avLst>
          </a:prstGeom>
          <a:ln>
            <a:solidFill>
              <a:schemeClr val="tx1"/>
            </a:solidFill>
            <a:tailEnd type="arrow"/>
          </a:ln>
        </p:spPr>
        <p:style>
          <a:lnRef idx="2">
            <a:schemeClr val="accent1"/>
          </a:lnRef>
          <a:fillRef idx="0">
            <a:srgbClr val="FFFFFF"/>
          </a:fillRef>
          <a:effectRef idx="0">
            <a:srgbClr val="FFFFFF"/>
          </a:effectRef>
          <a:fontRef idx="minor">
            <a:schemeClr val="tx1"/>
          </a:fontRef>
        </p:style>
      </p:cxnSp>
      <p:cxnSp>
        <p:nvCxnSpPr>
          <p:cNvPr id="32" name="肘形连接符 31"/>
          <p:cNvCxnSpPr>
            <a:stCxn id="9" idx="2"/>
            <a:endCxn id="30" idx="0"/>
          </p:cNvCxnSpPr>
          <p:nvPr/>
        </p:nvCxnSpPr>
        <p:spPr>
          <a:xfrm rot="5400000" flipV="1">
            <a:off x="10310495" y="3442970"/>
            <a:ext cx="457200" cy="1038860"/>
          </a:xfrm>
          <a:prstGeom prst="bentConnector3">
            <a:avLst>
              <a:gd name="adj1" fmla="val 50000"/>
            </a:avLst>
          </a:prstGeom>
          <a:ln>
            <a:solidFill>
              <a:schemeClr val="tx1"/>
            </a:solidFill>
            <a:tailEnd type="arrow"/>
          </a:ln>
        </p:spPr>
        <p:style>
          <a:lnRef idx="2">
            <a:schemeClr val="accent1"/>
          </a:lnRef>
          <a:fillRef idx="0">
            <a:srgbClr val="FFFFFF"/>
          </a:fillRef>
          <a:effectRef idx="0">
            <a:srgbClr val="FFFFFF"/>
          </a:effectRef>
          <a:fontRef idx="minor">
            <a:schemeClr val="tx1"/>
          </a:fontRef>
        </p:style>
      </p:cxnSp>
      <p:sp>
        <p:nvSpPr>
          <p:cNvPr id="33" name="矩形 32"/>
          <p:cNvSpPr/>
          <p:nvPr/>
        </p:nvSpPr>
        <p:spPr>
          <a:xfrm>
            <a:off x="10134600" y="4222115"/>
            <a:ext cx="1878965" cy="551180"/>
          </a:xfrm>
          <a:prstGeom prst="rect">
            <a:avLst/>
          </a:prstGeom>
          <a:noFill/>
          <a:ln w="15875">
            <a:solidFill>
              <a:schemeClr val="tx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35" name="直接连接符 34"/>
          <p:cNvCxnSpPr>
            <a:stCxn id="22" idx="3"/>
            <a:endCxn id="36" idx="1"/>
          </p:cNvCxnSpPr>
          <p:nvPr/>
        </p:nvCxnSpPr>
        <p:spPr>
          <a:xfrm>
            <a:off x="5501640" y="4492625"/>
            <a:ext cx="520065" cy="3175"/>
          </a:xfrm>
          <a:prstGeom prst="line">
            <a:avLst/>
          </a:prstGeom>
          <a:ln>
            <a:solidFill>
              <a:schemeClr val="tx1"/>
            </a:solidFill>
            <a:tailEnd type="arrow"/>
          </a:ln>
        </p:spPr>
        <p:style>
          <a:lnRef idx="2">
            <a:schemeClr val="accent1"/>
          </a:lnRef>
          <a:fillRef idx="0">
            <a:srgbClr val="FFFFFF"/>
          </a:fillRef>
          <a:effectRef idx="0">
            <a:srgbClr val="FFFFFF"/>
          </a:effectRef>
          <a:fontRef idx="minor">
            <a:schemeClr val="tx1"/>
          </a:fontRef>
        </p:style>
      </p:cxnSp>
      <p:sp>
        <p:nvSpPr>
          <p:cNvPr id="36" name="菱形 35"/>
          <p:cNvSpPr/>
          <p:nvPr/>
        </p:nvSpPr>
        <p:spPr>
          <a:xfrm>
            <a:off x="6021705" y="4191000"/>
            <a:ext cx="1295400" cy="609600"/>
          </a:xfrm>
          <a:prstGeom prst="diamond">
            <a:avLst/>
          </a:prstGeom>
          <a:noFill/>
          <a:ln w="15875">
            <a:solidFill>
              <a:schemeClr val="tx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
        <p:nvSpPr>
          <p:cNvPr id="37" name="文本框 36"/>
          <p:cNvSpPr txBox="1"/>
          <p:nvPr/>
        </p:nvSpPr>
        <p:spPr>
          <a:xfrm>
            <a:off x="6248400" y="4267200"/>
            <a:ext cx="822325" cy="485140"/>
          </a:xfrm>
          <a:prstGeom prst="rect">
            <a:avLst/>
          </a:prstGeom>
          <a:noFill/>
        </p:spPr>
        <p:txBody>
          <a:bodyPr wrap="square" rtlCol="0" anchor="t">
            <a:spAutoFit/>
          </a:bodyPr>
          <a:p>
            <a:pPr algn="ctr">
              <a:lnSpc>
                <a:spcPct val="80000"/>
              </a:lnSpc>
            </a:pPr>
            <a:r>
              <a:rPr lang="en-US" altLang="zh-CN" sz="1600">
                <a:latin typeface="Consolas" panose="020B0609020204030204" charset="0"/>
                <a:ea typeface="幼圆" panose="02010509060101010101" charset="-122"/>
                <a:cs typeface="Arial" panose="020B0604020202020204" pitchFamily="34" charset="0"/>
                <a:sym typeface="+mn-ea"/>
              </a:rPr>
              <a:t>cache</a:t>
            </a:r>
            <a:endParaRPr lang="en-US" altLang="zh-CN" sz="1600">
              <a:latin typeface="Consolas" panose="020B0609020204030204" charset="0"/>
              <a:ea typeface="幼圆" panose="02010509060101010101" charset="-122"/>
              <a:cs typeface="Arial" panose="020B0604020202020204" pitchFamily="34" charset="0"/>
              <a:sym typeface="+mn-ea"/>
            </a:endParaRPr>
          </a:p>
          <a:p>
            <a:pPr algn="ctr">
              <a:lnSpc>
                <a:spcPct val="80000"/>
              </a:lnSpc>
            </a:pPr>
            <a:r>
              <a:rPr lang="en-US" altLang="zh-CN" sz="1600">
                <a:latin typeface="Consolas" panose="020B0609020204030204" charset="0"/>
                <a:ea typeface="幼圆" panose="02010509060101010101" charset="-122"/>
                <a:cs typeface="Arial" panose="020B0604020202020204" pitchFamily="34" charset="0"/>
                <a:sym typeface="+mn-ea"/>
              </a:rPr>
              <a:t>hit?</a:t>
            </a:r>
            <a:endParaRPr lang="en-US" altLang="zh-CN" sz="1600">
              <a:latin typeface="Consolas" panose="020B0609020204030204" charset="0"/>
              <a:ea typeface="幼圆" panose="02010509060101010101" charset="-122"/>
              <a:cs typeface="Arial" panose="020B0604020202020204" pitchFamily="34" charset="0"/>
              <a:sym typeface="+mn-ea"/>
            </a:endParaRPr>
          </a:p>
        </p:txBody>
      </p:sp>
      <p:cxnSp>
        <p:nvCxnSpPr>
          <p:cNvPr id="39" name="直接连接符 38"/>
          <p:cNvCxnSpPr>
            <a:endCxn id="29" idx="1"/>
          </p:cNvCxnSpPr>
          <p:nvPr/>
        </p:nvCxnSpPr>
        <p:spPr>
          <a:xfrm>
            <a:off x="7317105" y="4489450"/>
            <a:ext cx="1048385" cy="0"/>
          </a:xfrm>
          <a:prstGeom prst="line">
            <a:avLst/>
          </a:prstGeom>
          <a:ln>
            <a:solidFill>
              <a:schemeClr val="tx1"/>
            </a:solidFill>
            <a:tailEnd type="arrow"/>
          </a:ln>
        </p:spPr>
        <p:style>
          <a:lnRef idx="2">
            <a:schemeClr val="accent1"/>
          </a:lnRef>
          <a:fillRef idx="0">
            <a:srgbClr val="FFFFFF"/>
          </a:fillRef>
          <a:effectRef idx="0">
            <a:srgbClr val="FFFFFF"/>
          </a:effectRef>
          <a:fontRef idx="minor">
            <a:schemeClr val="tx1"/>
          </a:fontRef>
        </p:style>
      </p:cxnSp>
      <p:sp>
        <p:nvSpPr>
          <p:cNvPr id="41" name="文本框 40"/>
          <p:cNvSpPr txBox="1"/>
          <p:nvPr/>
        </p:nvSpPr>
        <p:spPr>
          <a:xfrm>
            <a:off x="6096000" y="5436870"/>
            <a:ext cx="5461000" cy="288290"/>
          </a:xfrm>
          <a:prstGeom prst="rect">
            <a:avLst/>
          </a:prstGeom>
          <a:noFill/>
          <a:ln w="12700" cmpd="sng">
            <a:solidFill>
              <a:srgbClr val="C00000"/>
            </a:solidFill>
            <a:prstDash val="solid"/>
          </a:ln>
        </p:spPr>
        <p:txBody>
          <a:bodyPr wrap="square" rtlCol="0" anchor="t">
            <a:spAutoFit/>
          </a:bodyPr>
          <a:p>
            <a:pPr algn="ctr">
              <a:lnSpc>
                <a:spcPct val="80000"/>
              </a:lnSpc>
            </a:pPr>
            <a:r>
              <a:rPr lang="en-US" altLang="zh-CN" sz="1600">
                <a:latin typeface="Consolas" panose="020B0609020204030204" charset="0"/>
                <a:ea typeface="幼圆" panose="02010509060101010101" charset="-122"/>
                <a:cs typeface="Arial" panose="020B0604020202020204" pitchFamily="34" charset="0"/>
                <a:sym typeface="+mn-ea"/>
              </a:rPr>
              <a:t>Execute</a:t>
            </a:r>
            <a:endParaRPr lang="en-US" altLang="zh-CN" sz="1600">
              <a:latin typeface="Consolas" panose="020B0609020204030204" charset="0"/>
              <a:ea typeface="幼圆" panose="02010509060101010101" charset="-122"/>
              <a:cs typeface="Arial" panose="020B0604020202020204" pitchFamily="34" charset="0"/>
              <a:sym typeface="+mn-ea"/>
            </a:endParaRPr>
          </a:p>
        </p:txBody>
      </p:sp>
      <p:cxnSp>
        <p:nvCxnSpPr>
          <p:cNvPr id="4" name="直接连接符 3"/>
          <p:cNvCxnSpPr/>
          <p:nvPr/>
        </p:nvCxnSpPr>
        <p:spPr>
          <a:xfrm flipH="1">
            <a:off x="9043035" y="4774565"/>
            <a:ext cx="0" cy="635635"/>
          </a:xfrm>
          <a:prstGeom prst="line">
            <a:avLst/>
          </a:prstGeom>
          <a:ln>
            <a:solidFill>
              <a:schemeClr val="tx1"/>
            </a:solidFill>
            <a:tailEnd type="arrow"/>
          </a:ln>
        </p:spPr>
        <p:style>
          <a:lnRef idx="2">
            <a:schemeClr val="accent1"/>
          </a:lnRef>
          <a:fillRef idx="0">
            <a:srgbClr val="FFFFFF"/>
          </a:fillRef>
          <a:effectRef idx="0">
            <a:srgbClr val="FFFFFF"/>
          </a:effectRef>
          <a:fontRef idx="minor">
            <a:schemeClr val="tx1"/>
          </a:fontRef>
        </p:style>
      </p:cxnSp>
      <p:cxnSp>
        <p:nvCxnSpPr>
          <p:cNvPr id="7" name="直接连接符 6"/>
          <p:cNvCxnSpPr/>
          <p:nvPr/>
        </p:nvCxnSpPr>
        <p:spPr>
          <a:xfrm flipH="1">
            <a:off x="11062970" y="4773295"/>
            <a:ext cx="0" cy="635635"/>
          </a:xfrm>
          <a:prstGeom prst="line">
            <a:avLst/>
          </a:prstGeom>
          <a:ln>
            <a:solidFill>
              <a:schemeClr val="tx1"/>
            </a:solidFill>
            <a:tailEnd type="arrow"/>
          </a:ln>
        </p:spPr>
        <p:style>
          <a:lnRef idx="2">
            <a:schemeClr val="accent1"/>
          </a:lnRef>
          <a:fillRef idx="0">
            <a:srgbClr val="FFFFFF"/>
          </a:fillRef>
          <a:effectRef idx="0">
            <a:srgbClr val="FFFFFF"/>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灯片编号占位符 3"/>
          <p:cNvSpPr>
            <a:spLocks noGrp="1"/>
          </p:cNvSpPr>
          <p:nvPr>
            <p:custDataLst>
              <p:tags r:id="rId1"/>
            </p:custDataLst>
          </p:nvPr>
        </p:nvSpPr>
        <p:spPr>
          <a:xfrm>
            <a:off x="9299872" y="6453337"/>
            <a:ext cx="2844800" cy="365125"/>
          </a:xfrm>
          <a:prstGeom prst="rect">
            <a:avLst/>
          </a:prstGeom>
        </p:spPr>
        <p:txBody>
          <a:bodyPr vert="horz" wrap="square" lIns="91440" tIns="45720" rIns="91440" bIns="45720" numCol="1" anchor="t" anchorCtr="0" compatLnSpc="1"/>
          <a:lstStyle>
            <a:defPPr>
              <a:defRPr lang="zh-CN"/>
            </a:defPPr>
            <a:lvl1pPr marL="0" algn="r" defTabSz="914400" rtl="0" eaLnBrk="1" latinLnBrk="0" hangingPunct="1">
              <a:defRPr sz="1200" kern="1200">
                <a:solidFill>
                  <a:schemeClr val="tx1"/>
                </a:solidFill>
                <a:latin typeface="微软雅黑" panose="020B0503020204020204" charset="-122"/>
                <a:ea typeface="微软雅黑" panose="020B0503020204020204" charset="-122"/>
                <a:cs typeface="Times New Roman" panose="0202060305040502030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15BE46-C10A-41B7-8207-D68D04A8AE2B}" type="slidenum">
              <a:rPr lang="zh-CN" altLang="en-US" smtClean="0">
                <a:solidFill>
                  <a:prstClr val="black"/>
                </a:solidFill>
                <a:latin typeface="Arial" panose="020B0604020202020204" pitchFamily="34" charset="0"/>
                <a:cs typeface="Arial" panose="020B0604020202020204" pitchFamily="34" charset="0"/>
              </a:rPr>
            </a:fld>
            <a:endParaRPr lang="zh-CN" altLang="en-US" dirty="0" smtClean="0">
              <a:solidFill>
                <a:prstClr val="black"/>
              </a:solidFill>
              <a:latin typeface="Arial" panose="020B0604020202020204" pitchFamily="34" charset="0"/>
              <a:cs typeface="Arial" panose="020B0604020202020204" pitchFamily="34" charset="0"/>
            </a:endParaRPr>
          </a:p>
        </p:txBody>
      </p:sp>
      <p:sp>
        <p:nvSpPr>
          <p:cNvPr id="3" name="内容占位符 2"/>
          <p:cNvSpPr>
            <a:spLocks noGrp="1"/>
          </p:cNvSpPr>
          <p:nvPr/>
        </p:nvSpPr>
        <p:spPr>
          <a:xfrm>
            <a:off x="786130" y="304800"/>
            <a:ext cx="11383010" cy="3775075"/>
          </a:xfrm>
          <a:prstGeom prst="rect">
            <a:avLst/>
          </a:prstGeom>
        </p:spPr>
        <p:txBody>
          <a:bodyPr/>
          <a:lstStyle>
            <a:lvl1pPr marL="228600" indent="-228600" algn="l" defTabSz="914400" rtl="0" eaLnBrk="1" latinLnBrk="0" hangingPunct="1">
              <a:lnSpc>
                <a:spcPct val="140000"/>
              </a:lnSpc>
              <a:spcBef>
                <a:spcPts val="1000"/>
              </a:spcBef>
              <a:buClr>
                <a:schemeClr val="accent5">
                  <a:lumMod val="50000"/>
                </a:schemeClr>
              </a:buClr>
              <a:buFont typeface="Wingdings" panose="05000000000000000000" pitchFamily="2" charset="2"/>
              <a:buChar char="p"/>
              <a:defRPr sz="2800" kern="120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140000"/>
              </a:lnSpc>
              <a:spcBef>
                <a:spcPts val="500"/>
              </a:spcBef>
              <a:buClr>
                <a:schemeClr val="accent5">
                  <a:lumMod val="50000"/>
                </a:schemeClr>
              </a:buClr>
              <a:buFont typeface="Wingdings" panose="05000000000000000000" pitchFamily="2" charset="2"/>
              <a:buChar char="n"/>
              <a:defRPr sz="24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140000"/>
              </a:lnSpc>
              <a:spcBef>
                <a:spcPts val="500"/>
              </a:spcBef>
              <a:buClr>
                <a:schemeClr val="accent5">
                  <a:lumMod val="50000"/>
                </a:schemeClr>
              </a:buClr>
              <a:buFont typeface="Wingdings" panose="05000000000000000000" pitchFamily="2" charset="2"/>
              <a:buChar char="l"/>
              <a:defRPr sz="20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140000"/>
              </a:lnSpc>
              <a:spcBef>
                <a:spcPts val="500"/>
              </a:spcBef>
              <a:buClr>
                <a:srgbClr val="256FB9"/>
              </a:buClr>
              <a:buFont typeface="Wingdings" panose="05000000000000000000" pitchFamily="2" charset="2"/>
              <a:buChar char="p"/>
              <a:defRPr sz="18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140000"/>
              </a:lnSpc>
              <a:spcBef>
                <a:spcPts val="500"/>
              </a:spcBef>
              <a:buClr>
                <a:srgbClr val="256FB9"/>
              </a:buClr>
              <a:buFont typeface="Wingdings" panose="05000000000000000000" pitchFamily="2" charset="2"/>
              <a:buChar char="p"/>
              <a:defRPr sz="18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Clr>
                <a:srgbClr val="000000"/>
              </a:buClr>
              <a:buFont typeface="Wingdings" panose="05000000000000000000" charset="0"/>
              <a:buNone/>
            </a:pPr>
            <a:r>
              <a:rPr lang="en-US" altLang="zh-CN" sz="3200" b="1" dirty="0">
                <a:solidFill>
                  <a:schemeClr val="accent1">
                    <a:lumMod val="75000"/>
                  </a:schemeClr>
                </a:solidFill>
                <a:latin typeface="Consolas" panose="020B0609020204030204" charset="0"/>
                <a:ea typeface="幼圆" panose="02010509060101010101" charset="-122"/>
                <a:cs typeface="Arial" panose="020B0604020202020204" pitchFamily="34" charset="0"/>
                <a:sym typeface="+mn-ea"/>
              </a:rPr>
              <a:t>Implementation</a:t>
            </a:r>
            <a:endParaRPr lang="en-US" altLang="zh-CN" sz="3200" b="1" dirty="0">
              <a:solidFill>
                <a:schemeClr val="accent1">
                  <a:lumMod val="75000"/>
                </a:schemeClr>
              </a:solidFill>
              <a:latin typeface="Consolas" panose="020B0609020204030204" charset="0"/>
              <a:ea typeface="幼圆" panose="02010509060101010101" charset="-122"/>
              <a:cs typeface="Arial" panose="020B0604020202020204" pitchFamily="34" charset="0"/>
              <a:sym typeface="+mn-ea"/>
            </a:endParaRPr>
          </a:p>
          <a:p>
            <a:pPr lvl="1" algn="l">
              <a:buClr>
                <a:srgbClr val="000000"/>
              </a:buClr>
              <a:buFont typeface="Arial" panose="020B0604020202020204" pitchFamily="34" charset="0"/>
              <a:buChar char="•"/>
            </a:pPr>
            <a:r>
              <a:rPr kumimoji="1" lang="en-US" altLang="zh-CN" sz="1800" dirty="0">
                <a:latin typeface="Consolas" panose="020B0609020204030204" charset="0"/>
                <a:ea typeface="幼圆" panose="02010509060101010101" charset="-122"/>
                <a:cs typeface="Arial" panose="020B0604020202020204" pitchFamily="34" charset="0"/>
                <a:sym typeface="+mn-ea"/>
              </a:rPr>
              <a:t>Kata-containers + NVIDIA GPU</a:t>
            </a:r>
            <a:endParaRPr kumimoji="1" lang="en-US" altLang="zh-CN" sz="1800" dirty="0">
              <a:latin typeface="Consolas" panose="020B0609020204030204" charset="0"/>
              <a:ea typeface="幼圆" panose="02010509060101010101" charset="-122"/>
              <a:cs typeface="Arial" panose="020B0604020202020204" pitchFamily="34" charset="0"/>
              <a:sym typeface="+mn-ea"/>
            </a:endParaRPr>
          </a:p>
          <a:p>
            <a:pPr lvl="1" algn="l">
              <a:buClr>
                <a:srgbClr val="000000"/>
              </a:buClr>
              <a:buFont typeface="Arial" panose="020B0604020202020204" pitchFamily="34" charset="0"/>
              <a:buChar char="•"/>
            </a:pPr>
            <a:r>
              <a:rPr kumimoji="1" lang="en-US" altLang="zh-CN" sz="1800" dirty="0">
                <a:latin typeface="Consolas" panose="020B0609020204030204" charset="0"/>
                <a:ea typeface="幼圆" panose="02010509060101010101" charset="-122"/>
                <a:cs typeface="Arial" panose="020B0604020202020204" pitchFamily="34" charset="0"/>
                <a:sym typeface="+mn-ea"/>
              </a:rPr>
              <a:t>60,000 lines of C code on vGPU design</a:t>
            </a:r>
            <a:endParaRPr kumimoji="1" lang="en-US" altLang="zh-CN" sz="1800" dirty="0">
              <a:latin typeface="Consolas" panose="020B0609020204030204" charset="0"/>
              <a:ea typeface="幼圆" panose="02010509060101010101" charset="-122"/>
              <a:cs typeface="Arial" panose="020B0604020202020204" pitchFamily="34" charset="0"/>
              <a:sym typeface="+mn-ea"/>
            </a:endParaRPr>
          </a:p>
          <a:p>
            <a:pPr lvl="1" algn="l">
              <a:buClr>
                <a:srgbClr val="000000"/>
              </a:buClr>
              <a:buFont typeface="Arial" panose="020B0604020202020204" pitchFamily="34" charset="0"/>
              <a:buChar char="•"/>
            </a:pPr>
            <a:r>
              <a:rPr kumimoji="1" lang="en-US" altLang="zh-CN" sz="1800" dirty="0">
                <a:latin typeface="Consolas" panose="020B0609020204030204" charset="0"/>
                <a:ea typeface="幼圆" panose="02010509060101010101" charset="-122"/>
                <a:cs typeface="Arial" panose="020B0604020202020204" pitchFamily="34" charset="0"/>
                <a:sym typeface="+mn-ea"/>
              </a:rPr>
              <a:t>Rewritten a total of 57 ioctl interfaces (17 NV_ESC APIs and 40 UVM_APIs)</a:t>
            </a:r>
            <a:endParaRPr kumimoji="1" lang="en-US" altLang="zh-CN" sz="1800" dirty="0">
              <a:latin typeface="Consolas" panose="020B0609020204030204" charset="0"/>
              <a:ea typeface="幼圆" panose="02010509060101010101" charset="-122"/>
              <a:cs typeface="Arial" panose="020B0604020202020204" pitchFamily="34" charset="0"/>
              <a:sym typeface="+mn-ea"/>
            </a:endParaRPr>
          </a:p>
          <a:p>
            <a:pPr lvl="1" algn="l">
              <a:buClr>
                <a:srgbClr val="000000"/>
              </a:buClr>
              <a:buFont typeface="Arial" panose="020B0604020202020204" pitchFamily="34" charset="0"/>
              <a:buChar char="•"/>
            </a:pPr>
            <a:r>
              <a:rPr kumimoji="1" lang="en-US" altLang="zh-CN" sz="1800" dirty="0">
                <a:latin typeface="Consolas" panose="020B0609020204030204" charset="0"/>
                <a:ea typeface="幼圆" panose="02010509060101010101" charset="-122"/>
                <a:cs typeface="Arial" panose="020B0604020202020204" pitchFamily="34" charset="0"/>
                <a:sym typeface="+mn-ea"/>
              </a:rPr>
              <a:t>Adaptation for AMD ROCm are in progress</a:t>
            </a:r>
            <a:endParaRPr kumimoji="1" lang="en-US" altLang="zh-CN" sz="1800" dirty="0">
              <a:latin typeface="Consolas" panose="020B0609020204030204" charset="0"/>
              <a:ea typeface="幼圆" panose="02010509060101010101" charset="-122"/>
              <a:cs typeface="Arial" panose="020B0604020202020204" pitchFamily="34" charset="0"/>
              <a:sym typeface="+mn-ea"/>
            </a:endParaRPr>
          </a:p>
          <a:p>
            <a:pPr marL="457200" lvl="1" indent="0" algn="l">
              <a:buClr>
                <a:srgbClr val="000000"/>
              </a:buClr>
              <a:buFont typeface="Arial" panose="020B0604020202020204" pitchFamily="34" charset="0"/>
              <a:buNone/>
            </a:pPr>
            <a:r>
              <a:rPr lang="en-US" sz="2000">
                <a:solidFill>
                  <a:schemeClr val="tx1">
                    <a:lumMod val="65000"/>
                    <a:lumOff val="35000"/>
                  </a:schemeClr>
                </a:solidFill>
                <a:latin typeface="Consolas" panose="020B0609020204030204" charset="0"/>
                <a:ea typeface="幼圆" panose="02010509060101010101" charset="-122"/>
                <a:cs typeface="Arial" panose="020B0604020202020204" pitchFamily="34" charset="0"/>
                <a:sym typeface="+mn-ea"/>
              </a:rPr>
              <a:t> </a:t>
            </a:r>
            <a:endParaRPr lang="en-US" sz="2000">
              <a:solidFill>
                <a:schemeClr val="tx1">
                  <a:lumMod val="65000"/>
                  <a:lumOff val="35000"/>
                </a:schemeClr>
              </a:solidFill>
              <a:latin typeface="Consolas" panose="020B0609020204030204" charset="0"/>
              <a:ea typeface="幼圆" panose="02010509060101010101" charset="-122"/>
              <a:cs typeface="Arial" panose="020B0604020202020204" pitchFamily="34" charset="0"/>
            </a:endParaRPr>
          </a:p>
        </p:txBody>
      </p:sp>
      <p:pic>
        <p:nvPicPr>
          <p:cNvPr id="2" name="图片 1"/>
          <p:cNvPicPr>
            <a:picLocks noChangeAspect="1"/>
          </p:cNvPicPr>
          <p:nvPr/>
        </p:nvPicPr>
        <p:blipFill>
          <a:blip r:embed="rId2"/>
          <a:stretch>
            <a:fillRect/>
          </a:stretch>
        </p:blipFill>
        <p:spPr>
          <a:xfrm>
            <a:off x="1295400" y="3276600"/>
            <a:ext cx="6111875" cy="1706245"/>
          </a:xfrm>
          <a:prstGeom prst="rect">
            <a:avLst/>
          </a:prstGeom>
        </p:spPr>
      </p:pic>
      <p:sp>
        <p:nvSpPr>
          <p:cNvPr id="4" name="文本框 3"/>
          <p:cNvSpPr txBox="1"/>
          <p:nvPr/>
        </p:nvSpPr>
        <p:spPr>
          <a:xfrm>
            <a:off x="1295400" y="4953000"/>
            <a:ext cx="6096000" cy="368300"/>
          </a:xfrm>
          <a:prstGeom prst="rect">
            <a:avLst/>
          </a:prstGeom>
          <a:noFill/>
        </p:spPr>
        <p:txBody>
          <a:bodyPr wrap="square" rtlCol="0" anchor="t">
            <a:spAutoFit/>
          </a:bodyPr>
          <a:p>
            <a:pPr algn="ctr"/>
            <a:r>
              <a:rPr lang="en-US" altLang="zh-CN" b="1"/>
              <a:t>A subset of the vGPU user-space library</a:t>
            </a:r>
            <a:endParaRPr lang="en-US" altLang="zh-CN" b="1"/>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灯片编号占位符 3"/>
          <p:cNvSpPr>
            <a:spLocks noGrp="1"/>
          </p:cNvSpPr>
          <p:nvPr>
            <p:custDataLst>
              <p:tags r:id="rId1"/>
            </p:custDataLst>
          </p:nvPr>
        </p:nvSpPr>
        <p:spPr>
          <a:xfrm>
            <a:off x="9299872" y="6453337"/>
            <a:ext cx="2844800" cy="365125"/>
          </a:xfrm>
          <a:prstGeom prst="rect">
            <a:avLst/>
          </a:prstGeom>
        </p:spPr>
        <p:txBody>
          <a:bodyPr vert="horz" wrap="square" lIns="91440" tIns="45720" rIns="91440" bIns="45720" numCol="1" anchor="t" anchorCtr="0" compatLnSpc="1"/>
          <a:lstStyle>
            <a:defPPr>
              <a:defRPr lang="zh-CN"/>
            </a:defPPr>
            <a:lvl1pPr marL="0" algn="r" defTabSz="914400" rtl="0" eaLnBrk="1" latinLnBrk="0" hangingPunct="1">
              <a:defRPr sz="1200" kern="1200">
                <a:solidFill>
                  <a:schemeClr val="tx1"/>
                </a:solidFill>
                <a:latin typeface="微软雅黑" panose="020B0503020204020204" charset="-122"/>
                <a:ea typeface="微软雅黑" panose="020B0503020204020204" charset="-122"/>
                <a:cs typeface="Times New Roman" panose="0202060305040502030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15BE46-C10A-41B7-8207-D68D04A8AE2B}" type="slidenum">
              <a:rPr lang="zh-CN" altLang="en-US" smtClean="0">
                <a:solidFill>
                  <a:prstClr val="black"/>
                </a:solidFill>
                <a:latin typeface="Arial" panose="020B0604020202020204" pitchFamily="34" charset="0"/>
                <a:cs typeface="Arial" panose="020B0604020202020204" pitchFamily="34" charset="0"/>
              </a:rPr>
            </a:fld>
            <a:endParaRPr lang="zh-CN" altLang="en-US" dirty="0" smtClean="0">
              <a:solidFill>
                <a:prstClr val="black"/>
              </a:solidFill>
              <a:latin typeface="Arial" panose="020B0604020202020204" pitchFamily="34" charset="0"/>
              <a:cs typeface="Arial" panose="020B0604020202020204" pitchFamily="34" charset="0"/>
            </a:endParaRPr>
          </a:p>
        </p:txBody>
      </p:sp>
      <p:sp>
        <p:nvSpPr>
          <p:cNvPr id="3" name="内容占位符 2"/>
          <p:cNvSpPr>
            <a:spLocks noGrp="1"/>
          </p:cNvSpPr>
          <p:nvPr/>
        </p:nvSpPr>
        <p:spPr>
          <a:xfrm>
            <a:off x="786130" y="304800"/>
            <a:ext cx="11383010" cy="2691130"/>
          </a:xfrm>
          <a:prstGeom prst="rect">
            <a:avLst/>
          </a:prstGeom>
        </p:spPr>
        <p:txBody>
          <a:bodyPr/>
          <a:lstStyle>
            <a:lvl1pPr marL="228600" indent="-228600" algn="l" defTabSz="914400" rtl="0" eaLnBrk="1" latinLnBrk="0" hangingPunct="1">
              <a:lnSpc>
                <a:spcPct val="140000"/>
              </a:lnSpc>
              <a:spcBef>
                <a:spcPts val="1000"/>
              </a:spcBef>
              <a:buClr>
                <a:schemeClr val="accent5">
                  <a:lumMod val="50000"/>
                </a:schemeClr>
              </a:buClr>
              <a:buFont typeface="Wingdings" panose="05000000000000000000" pitchFamily="2" charset="2"/>
              <a:buChar char="p"/>
              <a:defRPr sz="2800" kern="120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140000"/>
              </a:lnSpc>
              <a:spcBef>
                <a:spcPts val="500"/>
              </a:spcBef>
              <a:buClr>
                <a:schemeClr val="accent5">
                  <a:lumMod val="50000"/>
                </a:schemeClr>
              </a:buClr>
              <a:buFont typeface="Wingdings" panose="05000000000000000000" pitchFamily="2" charset="2"/>
              <a:buChar char="n"/>
              <a:defRPr sz="24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140000"/>
              </a:lnSpc>
              <a:spcBef>
                <a:spcPts val="500"/>
              </a:spcBef>
              <a:buClr>
                <a:schemeClr val="accent5">
                  <a:lumMod val="50000"/>
                </a:schemeClr>
              </a:buClr>
              <a:buFont typeface="Wingdings" panose="05000000000000000000" pitchFamily="2" charset="2"/>
              <a:buChar char="l"/>
              <a:defRPr sz="20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140000"/>
              </a:lnSpc>
              <a:spcBef>
                <a:spcPts val="500"/>
              </a:spcBef>
              <a:buClr>
                <a:srgbClr val="256FB9"/>
              </a:buClr>
              <a:buFont typeface="Wingdings" panose="05000000000000000000" pitchFamily="2" charset="2"/>
              <a:buChar char="p"/>
              <a:defRPr sz="18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140000"/>
              </a:lnSpc>
              <a:spcBef>
                <a:spcPts val="500"/>
              </a:spcBef>
              <a:buClr>
                <a:srgbClr val="256FB9"/>
              </a:buClr>
              <a:buFont typeface="Wingdings" panose="05000000000000000000" pitchFamily="2" charset="2"/>
              <a:buChar char="p"/>
              <a:defRPr sz="18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Clr>
                <a:srgbClr val="000000"/>
              </a:buClr>
              <a:buFont typeface="Wingdings" panose="05000000000000000000" charset="0"/>
              <a:buNone/>
            </a:pPr>
            <a:r>
              <a:rPr lang="en-US" altLang="zh-CN" sz="3200" b="1" dirty="0">
                <a:solidFill>
                  <a:schemeClr val="accent1">
                    <a:lumMod val="75000"/>
                  </a:schemeClr>
                </a:solidFill>
                <a:latin typeface="Consolas" panose="020B0609020204030204" charset="0"/>
                <a:ea typeface="幼圆" panose="02010509060101010101" charset="-122"/>
                <a:cs typeface="Arial" panose="020B0604020202020204" pitchFamily="34" charset="0"/>
                <a:sym typeface="+mn-ea"/>
              </a:rPr>
              <a:t>Evaluation</a:t>
            </a:r>
            <a:endParaRPr lang="en-US" altLang="zh-CN" sz="3200" b="1" dirty="0">
              <a:solidFill>
                <a:schemeClr val="accent1">
                  <a:lumMod val="75000"/>
                </a:schemeClr>
              </a:solidFill>
              <a:latin typeface="Consolas" panose="020B0609020204030204" charset="0"/>
              <a:ea typeface="幼圆" panose="02010509060101010101" charset="-122"/>
              <a:cs typeface="Arial" panose="020B0604020202020204" pitchFamily="34" charset="0"/>
              <a:sym typeface="+mn-ea"/>
            </a:endParaRPr>
          </a:p>
          <a:p>
            <a:pPr lvl="1" algn="l">
              <a:buClr>
                <a:srgbClr val="000000"/>
              </a:buClr>
              <a:buFont typeface="Arial" panose="020B0604020202020204" pitchFamily="34" charset="0"/>
              <a:buChar char="•"/>
            </a:pPr>
            <a:r>
              <a:rPr kumimoji="1" lang="en-US" altLang="zh-CN" sz="1800" dirty="0">
                <a:latin typeface="Consolas" panose="020B0609020204030204" charset="0"/>
                <a:ea typeface="幼圆" panose="02010509060101010101" charset="-122"/>
                <a:cs typeface="Arial" panose="020B0604020202020204" pitchFamily="34" charset="0"/>
                <a:sym typeface="+mn-ea"/>
              </a:rPr>
              <a:t>A testbed comprising 20 physical servers</a:t>
            </a:r>
            <a:endParaRPr kumimoji="1" lang="en-US" altLang="zh-CN" sz="1800" dirty="0">
              <a:latin typeface="Consolas" panose="020B0609020204030204" charset="0"/>
              <a:ea typeface="幼圆" panose="02010509060101010101" charset="-122"/>
              <a:cs typeface="Arial" panose="020B0604020202020204" pitchFamily="34" charset="0"/>
              <a:sym typeface="+mn-ea"/>
            </a:endParaRPr>
          </a:p>
          <a:p>
            <a:pPr lvl="1" algn="l">
              <a:buClr>
                <a:srgbClr val="000000"/>
              </a:buClr>
              <a:buFont typeface="Arial" panose="020B0604020202020204" pitchFamily="34" charset="0"/>
              <a:buChar char="•"/>
            </a:pPr>
            <a:r>
              <a:rPr kumimoji="1" lang="en-US" altLang="zh-CN" sz="1800" dirty="0">
                <a:latin typeface="Consolas" panose="020B0609020204030204" charset="0"/>
                <a:ea typeface="幼圆" panose="02010509060101010101" charset="-122"/>
                <a:cs typeface="Arial" panose="020B0604020202020204" pitchFamily="34" charset="0"/>
                <a:sym typeface="+mn-ea"/>
              </a:rPr>
              <a:t> NVIDIA A100 GPUs (9 GPU </a:t>
            </a:r>
            <a:r>
              <a:rPr kumimoji="1" lang="en-US" altLang="zh-CN" sz="1800" dirty="0">
                <a:latin typeface="Consolas" panose="020B0609020204030204" charset="0"/>
                <a:ea typeface="幼圆" panose="02010509060101010101" charset="-122"/>
                <a:cs typeface="Arial" panose="020B0604020202020204" pitchFamily="34" charset="0"/>
                <a:sym typeface="+mn-ea"/>
              </a:rPr>
              <a:t>vGPU types</a:t>
            </a:r>
            <a:r>
              <a:rPr kumimoji="1" lang="en-US" altLang="zh-CN" sz="1800" dirty="0">
                <a:latin typeface="Consolas" panose="020B0609020204030204" charset="0"/>
                <a:ea typeface="幼圆" panose="02010509060101010101" charset="-122"/>
                <a:cs typeface="Arial" panose="020B0604020202020204" pitchFamily="34" charset="0"/>
                <a:sym typeface="+mn-ea"/>
              </a:rPr>
              <a:t> ranging from 128MB-40 GB)</a:t>
            </a:r>
            <a:endParaRPr kumimoji="1" lang="en-US" altLang="zh-CN" sz="1800" dirty="0">
              <a:latin typeface="Consolas" panose="020B0609020204030204" charset="0"/>
              <a:ea typeface="幼圆" panose="02010509060101010101" charset="-122"/>
              <a:cs typeface="Arial" panose="020B0604020202020204" pitchFamily="34" charset="0"/>
              <a:sym typeface="+mn-ea"/>
            </a:endParaRPr>
          </a:p>
          <a:p>
            <a:pPr lvl="1" algn="l">
              <a:buClr>
                <a:srgbClr val="000000"/>
              </a:buClr>
              <a:buFont typeface="Arial" panose="020B0604020202020204" pitchFamily="34" charset="0"/>
              <a:buChar char="•"/>
            </a:pPr>
            <a:r>
              <a:rPr kumimoji="1" lang="en-US" altLang="zh-CN" sz="1800" dirty="0">
                <a:latin typeface="Consolas" panose="020B0609020204030204" charset="0"/>
                <a:ea typeface="幼圆" panose="02010509060101010101" charset="-122"/>
                <a:cs typeface="Arial" panose="020B0604020202020204" pitchFamily="34" charset="0"/>
                <a:sym typeface="+mn-ea"/>
              </a:rPr>
              <a:t>MLPerf following 3 traces from three production clusters</a:t>
            </a:r>
            <a:endParaRPr kumimoji="1" lang="en-US" altLang="zh-CN" sz="1800" dirty="0">
              <a:latin typeface="Consolas" panose="020B0609020204030204" charset="0"/>
              <a:ea typeface="幼圆" panose="02010509060101010101" charset="-122"/>
              <a:cs typeface="Arial" panose="020B0604020202020204" pitchFamily="34" charset="0"/>
              <a:sym typeface="+mn-ea"/>
            </a:endParaRPr>
          </a:p>
          <a:p>
            <a:pPr lvl="1" algn="l">
              <a:buClr>
                <a:srgbClr val="000000"/>
              </a:buClr>
              <a:buFont typeface="Arial" panose="020B0604020202020204" pitchFamily="34" charset="0"/>
              <a:buChar char="•"/>
            </a:pPr>
            <a:r>
              <a:rPr kumimoji="1" lang="en-US" altLang="zh-CN" sz="1800" dirty="0">
                <a:latin typeface="Consolas" panose="020B0609020204030204" charset="0"/>
                <a:ea typeface="幼圆" panose="02010509060101010101" charset="-122"/>
                <a:cs typeface="Arial" panose="020B0604020202020204" pitchFamily="34" charset="0"/>
                <a:sym typeface="+mn-ea"/>
              </a:rPr>
              <a:t>Latency target is defined as 1.5</a:t>
            </a:r>
            <a:r>
              <a:rPr kumimoji="1" lang="en-US" altLang="en-US" sz="1800" dirty="0">
                <a:latin typeface="Consolas" panose="020B0609020204030204" charset="0"/>
                <a:ea typeface="幼圆" panose="02010509060101010101" charset="-122"/>
                <a:cs typeface="Arial" panose="020B0604020202020204" pitchFamily="34" charset="0"/>
                <a:sym typeface="+mn-ea"/>
              </a:rPr>
              <a:t>×</a:t>
            </a:r>
            <a:r>
              <a:rPr kumimoji="1" lang="en-US" altLang="zh-CN" sz="1800" dirty="0">
                <a:latin typeface="Consolas" panose="020B0609020204030204" charset="0"/>
                <a:ea typeface="幼圆" panose="02010509060101010101" charset="-122"/>
                <a:cs typeface="Arial" panose="020B0604020202020204" pitchFamily="34" charset="0"/>
                <a:sym typeface="+mn-ea"/>
              </a:rPr>
              <a:t> of p90 execution time</a:t>
            </a:r>
            <a:endParaRPr lang="en-US" altLang="zh-CN" sz="3200" b="1" dirty="0">
              <a:solidFill>
                <a:schemeClr val="accent1">
                  <a:lumMod val="75000"/>
                </a:schemeClr>
              </a:solidFill>
              <a:latin typeface="Consolas" panose="020B0609020204030204" charset="0"/>
              <a:ea typeface="幼圆" panose="02010509060101010101" charset="-122"/>
              <a:cs typeface="Arial" panose="020B0604020202020204" pitchFamily="34" charset="0"/>
            </a:endParaRPr>
          </a:p>
        </p:txBody>
      </p:sp>
      <p:sp>
        <p:nvSpPr>
          <p:cNvPr id="5" name="内容占位符 2"/>
          <p:cNvSpPr>
            <a:spLocks noGrp="1"/>
          </p:cNvSpPr>
          <p:nvPr/>
        </p:nvSpPr>
        <p:spPr>
          <a:xfrm>
            <a:off x="761365" y="3048000"/>
            <a:ext cx="11383010" cy="2691130"/>
          </a:xfrm>
          <a:prstGeom prst="rect">
            <a:avLst/>
          </a:prstGeom>
        </p:spPr>
        <p:txBody>
          <a:bodyPr/>
          <a:lstStyle>
            <a:lvl1pPr marL="228600" indent="-228600" algn="l" defTabSz="914400" rtl="0" eaLnBrk="1" latinLnBrk="0" hangingPunct="1">
              <a:lnSpc>
                <a:spcPct val="140000"/>
              </a:lnSpc>
              <a:spcBef>
                <a:spcPts val="1000"/>
              </a:spcBef>
              <a:buClr>
                <a:schemeClr val="accent5">
                  <a:lumMod val="50000"/>
                </a:schemeClr>
              </a:buClr>
              <a:buFont typeface="Wingdings" panose="05000000000000000000" pitchFamily="2" charset="2"/>
              <a:buChar char="p"/>
              <a:defRPr sz="2800" kern="120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140000"/>
              </a:lnSpc>
              <a:spcBef>
                <a:spcPts val="500"/>
              </a:spcBef>
              <a:buClr>
                <a:schemeClr val="accent5">
                  <a:lumMod val="50000"/>
                </a:schemeClr>
              </a:buClr>
              <a:buFont typeface="Wingdings" panose="05000000000000000000" pitchFamily="2" charset="2"/>
              <a:buChar char="n"/>
              <a:defRPr sz="24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140000"/>
              </a:lnSpc>
              <a:spcBef>
                <a:spcPts val="500"/>
              </a:spcBef>
              <a:buClr>
                <a:schemeClr val="accent5">
                  <a:lumMod val="50000"/>
                </a:schemeClr>
              </a:buClr>
              <a:buFont typeface="Wingdings" panose="05000000000000000000" pitchFamily="2" charset="2"/>
              <a:buChar char="l"/>
              <a:defRPr sz="20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140000"/>
              </a:lnSpc>
              <a:spcBef>
                <a:spcPts val="500"/>
              </a:spcBef>
              <a:buClr>
                <a:srgbClr val="256FB9"/>
              </a:buClr>
              <a:buFont typeface="Wingdings" panose="05000000000000000000" pitchFamily="2" charset="2"/>
              <a:buChar char="p"/>
              <a:defRPr sz="18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140000"/>
              </a:lnSpc>
              <a:spcBef>
                <a:spcPts val="500"/>
              </a:spcBef>
              <a:buClr>
                <a:srgbClr val="256FB9"/>
              </a:buClr>
              <a:buFont typeface="Wingdings" panose="05000000000000000000" pitchFamily="2" charset="2"/>
              <a:buChar char="p"/>
              <a:defRPr sz="18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algn="l">
              <a:buClr>
                <a:srgbClr val="000000"/>
              </a:buClr>
              <a:buFont typeface="Wingdings" panose="05000000000000000000" charset="0"/>
              <a:buNone/>
            </a:pPr>
            <a:r>
              <a:rPr kumimoji="1" lang="en-US" altLang="zh-CN" sz="2400" b="1" dirty="0">
                <a:latin typeface="Consolas" panose="020B0609020204030204" charset="0"/>
                <a:ea typeface="幼圆" panose="02010509060101010101" charset="-122"/>
                <a:cs typeface="Arial" panose="020B0604020202020204" pitchFamily="34" charset="0"/>
                <a:sym typeface="+mn-ea"/>
              </a:rPr>
              <a:t>Compared systems:</a:t>
            </a:r>
            <a:endParaRPr kumimoji="1" lang="en-US" altLang="zh-CN" sz="2400" dirty="0">
              <a:latin typeface="Consolas" panose="020B0609020204030204" charset="0"/>
              <a:ea typeface="幼圆" panose="02010509060101010101" charset="-122"/>
              <a:cs typeface="Arial" panose="020B0604020202020204" pitchFamily="34" charset="0"/>
              <a:sym typeface="+mn-ea"/>
            </a:endParaRPr>
          </a:p>
          <a:p>
            <a:pPr lvl="1" algn="l">
              <a:buClr>
                <a:srgbClr val="000000"/>
              </a:buClr>
              <a:buFont typeface="Arial" panose="020B0604020202020204" pitchFamily="34" charset="0"/>
              <a:buChar char="•"/>
            </a:pPr>
            <a:r>
              <a:rPr kumimoji="1" lang="en-US" altLang="zh-CN" sz="1800" dirty="0">
                <a:latin typeface="Consolas" panose="020B0609020204030204" charset="0"/>
                <a:ea typeface="幼圆" panose="02010509060101010101" charset="-122"/>
                <a:cs typeface="Arial" panose="020B0604020202020204" pitchFamily="34" charset="0"/>
                <a:sym typeface="+mn-ea"/>
              </a:rPr>
              <a:t>Keeaplive policy (15-minute timeout setting in AWS Lambda)</a:t>
            </a:r>
            <a:endParaRPr kumimoji="1" lang="en-US" altLang="zh-CN" sz="1800" dirty="0">
              <a:latin typeface="Consolas" panose="020B0609020204030204" charset="0"/>
              <a:ea typeface="幼圆" panose="02010509060101010101" charset="-122"/>
              <a:cs typeface="Arial" panose="020B0604020202020204" pitchFamily="34" charset="0"/>
              <a:sym typeface="+mn-ea"/>
            </a:endParaRPr>
          </a:p>
          <a:p>
            <a:pPr lvl="1" algn="l">
              <a:buClr>
                <a:srgbClr val="000000"/>
              </a:buClr>
              <a:buFont typeface="Arial" panose="020B0604020202020204" pitchFamily="34" charset="0"/>
              <a:buChar char="•"/>
            </a:pPr>
            <a:r>
              <a:rPr kumimoji="1" lang="en-US" altLang="zh-CN" sz="1800" dirty="0">
                <a:latin typeface="Consolas" panose="020B0609020204030204" charset="0"/>
                <a:ea typeface="幼圆" panose="02010509060101010101" charset="-122"/>
                <a:cs typeface="Arial" panose="020B0604020202020204" pitchFamily="34" charset="0"/>
                <a:sym typeface="+mn-ea"/>
              </a:rPr>
              <a:t>FaasCache[ASPLOS’21] (priority-based swap policy)</a:t>
            </a:r>
            <a:endParaRPr kumimoji="1" lang="en-US" altLang="zh-CN" sz="1800" dirty="0">
              <a:latin typeface="Consolas" panose="020B0609020204030204" charset="0"/>
              <a:ea typeface="幼圆" panose="02010509060101010101" charset="-122"/>
              <a:cs typeface="Arial" panose="020B0604020202020204" pitchFamily="34" charset="0"/>
              <a:sym typeface="+mn-ea"/>
            </a:endParaRPr>
          </a:p>
          <a:p>
            <a:pPr lvl="1" algn="l">
              <a:buClr>
                <a:srgbClr val="000000"/>
              </a:buClr>
              <a:buFont typeface="Arial" panose="020B0604020202020204" pitchFamily="34" charset="0"/>
              <a:buChar char="•"/>
            </a:pPr>
            <a:r>
              <a:rPr kumimoji="1" lang="en-US" altLang="zh-CN" sz="1800" dirty="0">
                <a:latin typeface="Consolas" panose="020B0609020204030204" charset="0"/>
                <a:ea typeface="幼圆" panose="02010509060101010101" charset="-122"/>
                <a:cs typeface="Arial" panose="020B0604020202020204" pitchFamily="34" charset="0"/>
                <a:sym typeface="+mn-ea"/>
              </a:rPr>
              <a:t>FaaSwap[] (state-of-the-art method in GPU sharing)</a:t>
            </a:r>
            <a:endParaRPr kumimoji="1" lang="en-US" altLang="zh-CN" sz="1800" dirty="0">
              <a:latin typeface="Consolas" panose="020B0609020204030204" charset="0"/>
              <a:ea typeface="幼圆" panose="02010509060101010101" charset="-122"/>
              <a:cs typeface="Arial" panose="020B0604020202020204" pitchFamily="34" charset="0"/>
              <a:sym typeface="+mn-ea"/>
            </a:endParaRPr>
          </a:p>
          <a:p>
            <a:pPr lvl="1" algn="l">
              <a:buClr>
                <a:srgbClr val="000000"/>
              </a:buClr>
              <a:buFont typeface="Arial" panose="020B0604020202020204" pitchFamily="34" charset="0"/>
              <a:buChar char="•"/>
            </a:pPr>
            <a:r>
              <a:rPr kumimoji="1" lang="en-US" altLang="zh-CN" sz="1800" dirty="0">
                <a:latin typeface="Consolas" panose="020B0609020204030204" charset="0"/>
                <a:ea typeface="幼圆" panose="02010509060101010101" charset="-122"/>
                <a:cs typeface="Arial" panose="020B0604020202020204" pitchFamily="34" charset="0"/>
              </a:rPr>
              <a:t>NoCache (aggressive scheduling strategy)</a:t>
            </a:r>
            <a:endParaRPr kumimoji="1" lang="en-US" altLang="zh-CN" sz="1800" dirty="0">
              <a:latin typeface="Consolas" panose="020B0609020204030204" charset="0"/>
              <a:ea typeface="幼圆" panose="02010509060101010101" charset="-122"/>
              <a:cs typeface="Arial" panose="020B0604020202020204" pitchFamily="34" charset="0"/>
            </a:endParaRPr>
          </a:p>
          <a:p>
            <a:pPr lvl="1" algn="l">
              <a:buClr>
                <a:srgbClr val="000000"/>
              </a:buClr>
              <a:buFont typeface="Arial" panose="020B0604020202020204" pitchFamily="34" charset="0"/>
              <a:buChar char="•"/>
            </a:pPr>
            <a:r>
              <a:rPr kumimoji="1" lang="en-US" altLang="zh-CN" sz="1800" dirty="0">
                <a:latin typeface="Consolas" panose="020B0609020204030204" charset="0"/>
                <a:ea typeface="幼圆" panose="02010509060101010101" charset="-122"/>
                <a:cs typeface="Arial" panose="020B0604020202020204" pitchFamily="34" charset="0"/>
              </a:rPr>
              <a:t>FIFO (a homogeneous version of gShare)</a:t>
            </a:r>
            <a:endParaRPr kumimoji="1" lang="en-US" altLang="zh-CN" sz="1800" dirty="0">
              <a:latin typeface="Consolas" panose="020B0609020204030204" charset="0"/>
              <a:ea typeface="幼圆" panose="02010509060101010101"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灯片编号占位符 3"/>
          <p:cNvSpPr>
            <a:spLocks noGrp="1"/>
          </p:cNvSpPr>
          <p:nvPr>
            <p:custDataLst>
              <p:tags r:id="rId1"/>
            </p:custDataLst>
          </p:nvPr>
        </p:nvSpPr>
        <p:spPr>
          <a:xfrm>
            <a:off x="9299872" y="6453337"/>
            <a:ext cx="2844800" cy="365125"/>
          </a:xfrm>
          <a:prstGeom prst="rect">
            <a:avLst/>
          </a:prstGeom>
        </p:spPr>
        <p:txBody>
          <a:bodyPr vert="horz" wrap="square" lIns="91440" tIns="45720" rIns="91440" bIns="45720" numCol="1" anchor="t" anchorCtr="0" compatLnSpc="1"/>
          <a:lstStyle>
            <a:defPPr>
              <a:defRPr lang="zh-CN"/>
            </a:defPPr>
            <a:lvl1pPr marL="0" algn="r" defTabSz="914400" rtl="0" eaLnBrk="1" latinLnBrk="0" hangingPunct="1">
              <a:defRPr sz="1200" kern="1200">
                <a:solidFill>
                  <a:schemeClr val="tx1"/>
                </a:solidFill>
                <a:latin typeface="微软雅黑" panose="020B0503020204020204" charset="-122"/>
                <a:ea typeface="微软雅黑" panose="020B0503020204020204" charset="-122"/>
                <a:cs typeface="Times New Roman" panose="0202060305040502030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15BE46-C10A-41B7-8207-D68D04A8AE2B}" type="slidenum">
              <a:rPr lang="zh-CN" altLang="en-US" smtClean="0">
                <a:solidFill>
                  <a:prstClr val="black"/>
                </a:solidFill>
                <a:latin typeface="Arial" panose="020B0604020202020204" pitchFamily="34" charset="0"/>
                <a:cs typeface="Arial" panose="020B0604020202020204" pitchFamily="34" charset="0"/>
              </a:rPr>
            </a:fld>
            <a:endParaRPr lang="zh-CN" altLang="en-US" dirty="0" smtClean="0">
              <a:solidFill>
                <a:prstClr val="black"/>
              </a:solidFill>
              <a:latin typeface="Arial" panose="020B0604020202020204" pitchFamily="34" charset="0"/>
              <a:cs typeface="Arial" panose="020B0604020202020204" pitchFamily="34" charset="0"/>
            </a:endParaRPr>
          </a:p>
        </p:txBody>
      </p:sp>
      <p:sp>
        <p:nvSpPr>
          <p:cNvPr id="3" name="内容占位符 2"/>
          <p:cNvSpPr>
            <a:spLocks noGrp="1"/>
          </p:cNvSpPr>
          <p:nvPr/>
        </p:nvSpPr>
        <p:spPr>
          <a:xfrm>
            <a:off x="786130" y="304800"/>
            <a:ext cx="11383010" cy="2691130"/>
          </a:xfrm>
          <a:prstGeom prst="rect">
            <a:avLst/>
          </a:prstGeom>
        </p:spPr>
        <p:txBody>
          <a:bodyPr/>
          <a:lstStyle>
            <a:lvl1pPr marL="228600" indent="-228600" algn="l" defTabSz="914400" rtl="0" eaLnBrk="1" latinLnBrk="0" hangingPunct="1">
              <a:lnSpc>
                <a:spcPct val="140000"/>
              </a:lnSpc>
              <a:spcBef>
                <a:spcPts val="1000"/>
              </a:spcBef>
              <a:buClr>
                <a:schemeClr val="accent5">
                  <a:lumMod val="50000"/>
                </a:schemeClr>
              </a:buClr>
              <a:buFont typeface="Wingdings" panose="05000000000000000000" pitchFamily="2" charset="2"/>
              <a:buChar char="p"/>
              <a:defRPr sz="2800" kern="120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140000"/>
              </a:lnSpc>
              <a:spcBef>
                <a:spcPts val="500"/>
              </a:spcBef>
              <a:buClr>
                <a:schemeClr val="accent5">
                  <a:lumMod val="50000"/>
                </a:schemeClr>
              </a:buClr>
              <a:buFont typeface="Wingdings" panose="05000000000000000000" pitchFamily="2" charset="2"/>
              <a:buChar char="n"/>
              <a:defRPr sz="24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140000"/>
              </a:lnSpc>
              <a:spcBef>
                <a:spcPts val="500"/>
              </a:spcBef>
              <a:buClr>
                <a:schemeClr val="accent5">
                  <a:lumMod val="50000"/>
                </a:schemeClr>
              </a:buClr>
              <a:buFont typeface="Wingdings" panose="05000000000000000000" pitchFamily="2" charset="2"/>
              <a:buChar char="l"/>
              <a:defRPr sz="20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140000"/>
              </a:lnSpc>
              <a:spcBef>
                <a:spcPts val="500"/>
              </a:spcBef>
              <a:buClr>
                <a:srgbClr val="256FB9"/>
              </a:buClr>
              <a:buFont typeface="Wingdings" panose="05000000000000000000" pitchFamily="2" charset="2"/>
              <a:buChar char="p"/>
              <a:defRPr sz="18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140000"/>
              </a:lnSpc>
              <a:spcBef>
                <a:spcPts val="500"/>
              </a:spcBef>
              <a:buClr>
                <a:srgbClr val="256FB9"/>
              </a:buClr>
              <a:buFont typeface="Wingdings" panose="05000000000000000000" pitchFamily="2" charset="2"/>
              <a:buChar char="p"/>
              <a:defRPr sz="18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Clr>
                <a:srgbClr val="000000"/>
              </a:buClr>
              <a:buFont typeface="Wingdings" panose="05000000000000000000" charset="0"/>
              <a:buNone/>
            </a:pPr>
            <a:r>
              <a:rPr lang="en-US" altLang="zh-CN" sz="3200" b="1" dirty="0">
                <a:solidFill>
                  <a:schemeClr val="accent1">
                    <a:lumMod val="75000"/>
                  </a:schemeClr>
                </a:solidFill>
                <a:latin typeface="Consolas" panose="020B0609020204030204" charset="0"/>
                <a:ea typeface="幼圆" panose="02010509060101010101" charset="-122"/>
                <a:cs typeface="Arial" panose="020B0604020202020204" pitchFamily="34" charset="0"/>
                <a:sym typeface="+mn-ea"/>
              </a:rPr>
              <a:t>Evaluation</a:t>
            </a:r>
            <a:endParaRPr lang="en-US" altLang="zh-CN" sz="3200" b="1" dirty="0">
              <a:solidFill>
                <a:schemeClr val="accent1">
                  <a:lumMod val="75000"/>
                </a:schemeClr>
              </a:solidFill>
              <a:latin typeface="Consolas" panose="020B0609020204030204" charset="0"/>
              <a:ea typeface="幼圆" panose="02010509060101010101" charset="-122"/>
              <a:cs typeface="Arial" panose="020B0604020202020204" pitchFamily="34" charset="0"/>
              <a:sym typeface="+mn-ea"/>
            </a:endParaRPr>
          </a:p>
          <a:p>
            <a:pPr marL="457200" lvl="1" indent="0" algn="l">
              <a:buClr>
                <a:srgbClr val="000000"/>
              </a:buClr>
              <a:buFont typeface="Arial" panose="020B0604020202020204" pitchFamily="34" charset="0"/>
              <a:buNone/>
            </a:pPr>
            <a:r>
              <a:rPr kumimoji="1" lang="en-US" altLang="zh-CN" dirty="0">
                <a:latin typeface="Consolas" panose="020B0609020204030204" charset="0"/>
                <a:ea typeface="幼圆" panose="02010509060101010101" charset="-122"/>
                <a:cs typeface="Arial" panose="020B0604020202020204" pitchFamily="34" charset="0"/>
                <a:sym typeface="+mn-ea"/>
              </a:rPr>
              <a:t>Q-1: Can gShare achieve better cost-efficiency under different workloads?</a:t>
            </a:r>
            <a:r>
              <a:rPr kumimoji="1" lang="en-US" altLang="zh-CN" sz="1800" dirty="0">
                <a:latin typeface="Consolas" panose="020B0609020204030204" charset="0"/>
                <a:ea typeface="幼圆" panose="02010509060101010101" charset="-122"/>
                <a:cs typeface="Arial" panose="020B0604020202020204" pitchFamily="34" charset="0"/>
                <a:sym typeface="+mn-ea"/>
              </a:rPr>
              <a:t> </a:t>
            </a:r>
            <a:endParaRPr kumimoji="1" lang="en-US" altLang="zh-CN" sz="1800" dirty="0">
              <a:latin typeface="Consolas" panose="020B0609020204030204" charset="0"/>
              <a:ea typeface="幼圆" panose="02010509060101010101" charset="-122"/>
              <a:cs typeface="Arial" panose="020B0604020202020204" pitchFamily="34" charset="0"/>
              <a:sym typeface="+mn-ea"/>
            </a:endParaRPr>
          </a:p>
          <a:p>
            <a:pPr lvl="1" algn="l">
              <a:buClr>
                <a:srgbClr val="000000"/>
              </a:buClr>
              <a:buFont typeface="Arial" panose="020B0604020202020204" pitchFamily="34" charset="0"/>
              <a:buChar char="•"/>
            </a:pPr>
            <a:endParaRPr lang="en-US" altLang="zh-CN" sz="3200" b="1" dirty="0">
              <a:solidFill>
                <a:schemeClr val="accent1">
                  <a:lumMod val="75000"/>
                </a:schemeClr>
              </a:solidFill>
              <a:latin typeface="Consolas" panose="020B0609020204030204" charset="0"/>
              <a:ea typeface="幼圆" panose="02010509060101010101" charset="-122"/>
              <a:cs typeface="Arial" panose="020B0604020202020204" pitchFamily="34" charset="0"/>
            </a:endParaRPr>
          </a:p>
        </p:txBody>
      </p:sp>
      <p:pic>
        <p:nvPicPr>
          <p:cNvPr id="2" name="图片 1"/>
          <p:cNvPicPr>
            <a:picLocks noChangeAspect="1"/>
          </p:cNvPicPr>
          <p:nvPr/>
        </p:nvPicPr>
        <p:blipFill>
          <a:blip r:embed="rId2"/>
          <a:stretch>
            <a:fillRect/>
          </a:stretch>
        </p:blipFill>
        <p:spPr>
          <a:xfrm>
            <a:off x="838200" y="2438400"/>
            <a:ext cx="10537825" cy="1967865"/>
          </a:xfrm>
          <a:prstGeom prst="rect">
            <a:avLst/>
          </a:prstGeom>
        </p:spPr>
      </p:pic>
      <p:sp>
        <p:nvSpPr>
          <p:cNvPr id="4" name="文本框 3"/>
          <p:cNvSpPr txBox="1"/>
          <p:nvPr/>
        </p:nvSpPr>
        <p:spPr>
          <a:xfrm>
            <a:off x="1219200" y="4648200"/>
            <a:ext cx="10051415" cy="1198880"/>
          </a:xfrm>
          <a:prstGeom prst="rect">
            <a:avLst/>
          </a:prstGeom>
          <a:noFill/>
        </p:spPr>
        <p:txBody>
          <a:bodyPr wrap="square" rtlCol="0" anchor="t">
            <a:spAutoFit/>
          </a:bodyPr>
          <a:p>
            <a:pPr marL="285750" indent="-285750">
              <a:buFont typeface="Arial" panose="020B0604020202020204" pitchFamily="34" charset="0"/>
              <a:buChar char="•"/>
            </a:pPr>
            <a:r>
              <a:rPr lang="en-US" altLang="zh-CN"/>
              <a:t>gShare reduces GPU usage by </a:t>
            </a:r>
            <a:r>
              <a:rPr lang="en-US" altLang="zh-CN">
                <a:solidFill>
                  <a:srgbClr val="C00000"/>
                </a:solidFill>
              </a:rPr>
              <a:t>43%–63%</a:t>
            </a:r>
            <a:r>
              <a:rPr lang="en-US" altLang="zh-CN"/>
              <a:t> while maintaining function performance comparable to baseline</a:t>
            </a:r>
            <a:endParaRPr lang="en-US" altLang="zh-CN"/>
          </a:p>
          <a:p>
            <a:pPr marL="285750" indent="-285750">
              <a:buFont typeface="Arial" panose="020B0604020202020204" pitchFamily="34" charset="0"/>
              <a:buChar char="•"/>
            </a:pPr>
            <a:r>
              <a:rPr lang="en-US" altLang="zh-CN"/>
              <a:t>gShare delivers </a:t>
            </a:r>
            <a:r>
              <a:rPr lang="en-US" altLang="zh-CN">
                <a:solidFill>
                  <a:srgbClr val="C00000"/>
                </a:solidFill>
              </a:rPr>
              <a:t>consistent performance improvements</a:t>
            </a:r>
            <a:r>
              <a:rPr lang="en-US" altLang="zh-CN"/>
              <a:t> across diverse workload scenarios</a:t>
            </a:r>
            <a:endParaRPr lang="en-US" altLang="zh-CN"/>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2"/>
          <p:cNvSpPr>
            <a:spLocks noGrp="1"/>
          </p:cNvSpPr>
          <p:nvPr/>
        </p:nvSpPr>
        <p:spPr>
          <a:xfrm>
            <a:off x="739775" y="381000"/>
            <a:ext cx="10863580" cy="3775075"/>
          </a:xfrm>
          <a:prstGeom prst="rect">
            <a:avLst/>
          </a:prstGeom>
        </p:spPr>
        <p:txBody>
          <a:bodyPr/>
          <a:lstStyle>
            <a:lvl1pPr marL="228600" indent="-228600" algn="l" defTabSz="914400" rtl="0" eaLnBrk="1" latinLnBrk="0" hangingPunct="1">
              <a:lnSpc>
                <a:spcPct val="140000"/>
              </a:lnSpc>
              <a:spcBef>
                <a:spcPts val="1000"/>
              </a:spcBef>
              <a:buClr>
                <a:schemeClr val="accent5">
                  <a:lumMod val="50000"/>
                </a:schemeClr>
              </a:buClr>
              <a:buFont typeface="Wingdings" panose="05000000000000000000" pitchFamily="2" charset="2"/>
              <a:buChar char="p"/>
              <a:defRPr sz="2800" kern="120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140000"/>
              </a:lnSpc>
              <a:spcBef>
                <a:spcPts val="500"/>
              </a:spcBef>
              <a:buClr>
                <a:schemeClr val="accent5">
                  <a:lumMod val="50000"/>
                </a:schemeClr>
              </a:buClr>
              <a:buFont typeface="Wingdings" panose="05000000000000000000" pitchFamily="2" charset="2"/>
              <a:buChar char="n"/>
              <a:defRPr sz="24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140000"/>
              </a:lnSpc>
              <a:spcBef>
                <a:spcPts val="500"/>
              </a:spcBef>
              <a:buClr>
                <a:schemeClr val="accent5">
                  <a:lumMod val="50000"/>
                </a:schemeClr>
              </a:buClr>
              <a:buFont typeface="Wingdings" panose="05000000000000000000" pitchFamily="2" charset="2"/>
              <a:buChar char="l"/>
              <a:defRPr sz="20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140000"/>
              </a:lnSpc>
              <a:spcBef>
                <a:spcPts val="500"/>
              </a:spcBef>
              <a:buClr>
                <a:srgbClr val="256FB9"/>
              </a:buClr>
              <a:buFont typeface="Wingdings" panose="05000000000000000000" pitchFamily="2" charset="2"/>
              <a:buChar char="p"/>
              <a:defRPr sz="18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140000"/>
              </a:lnSpc>
              <a:spcBef>
                <a:spcPts val="500"/>
              </a:spcBef>
              <a:buClr>
                <a:srgbClr val="256FB9"/>
              </a:buClr>
              <a:buFont typeface="Wingdings" panose="05000000000000000000" pitchFamily="2" charset="2"/>
              <a:buChar char="p"/>
              <a:defRPr sz="18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0000"/>
              </a:buClr>
              <a:buFont typeface="Wingdings" panose="05000000000000000000" charset="0"/>
              <a:buNone/>
            </a:pPr>
            <a:r>
              <a:rPr lang="en-US" altLang="zh-CN" sz="3200" b="1" dirty="0">
                <a:solidFill>
                  <a:schemeClr val="accent1">
                    <a:lumMod val="75000"/>
                  </a:schemeClr>
                </a:solidFill>
                <a:latin typeface="Consolas" panose="020B0609020204030204" charset="0"/>
                <a:ea typeface="幼圆" panose="02010509060101010101" charset="-122"/>
                <a:cs typeface="Consolas" panose="020B0609020204030204" charset="0"/>
                <a:sym typeface="+mn-ea"/>
              </a:rPr>
              <a:t>Serverless computing is acceleratedly</a:t>
            </a:r>
            <a:r>
              <a:rPr kumimoji="1" lang="en-US" altLang="zh-CN" sz="3200" b="1" dirty="0">
                <a:latin typeface="Consolas" panose="020B0609020204030204" charset="0"/>
                <a:ea typeface="幼圆" panose="02010509060101010101" charset="-122"/>
                <a:cs typeface="Consolas" panose="020B0609020204030204" charset="0"/>
                <a:sym typeface="+mn-ea"/>
              </a:rPr>
              <a:t> </a:t>
            </a:r>
            <a:r>
              <a:rPr lang="en-US" altLang="zh-CN" sz="3200" b="1" dirty="0">
                <a:solidFill>
                  <a:schemeClr val="accent1">
                    <a:lumMod val="75000"/>
                  </a:schemeClr>
                </a:solidFill>
                <a:latin typeface="Consolas" panose="020B0609020204030204" charset="0"/>
                <a:ea typeface="幼圆" panose="02010509060101010101" charset="-122"/>
                <a:cs typeface="Consolas" panose="020B0609020204030204" charset="0"/>
                <a:sym typeface="+mn-ea"/>
              </a:rPr>
              <a:t>arising </a:t>
            </a:r>
            <a:endParaRPr kumimoji="1" lang="en-US" altLang="zh-CN" sz="3200" b="1" dirty="0">
              <a:latin typeface="Consolas" panose="020B0609020204030204" charset="0"/>
              <a:ea typeface="幼圆" panose="02010509060101010101" charset="-122"/>
              <a:cs typeface="Consolas" panose="020B0609020204030204" charset="0"/>
              <a:sym typeface="+mn-ea"/>
            </a:endParaRPr>
          </a:p>
          <a:p>
            <a:pPr lvl="1">
              <a:buClr>
                <a:srgbClr val="000000"/>
              </a:buClr>
              <a:buFont typeface="Arial" panose="020B0604020202020204" pitchFamily="34" charset="0"/>
              <a:buChar char="•"/>
            </a:pPr>
            <a:r>
              <a:rPr lang="en-US" altLang="zh-CN" sz="1800">
                <a:latin typeface="Consolas" panose="020B0609020204030204" charset="0"/>
                <a:ea typeface="幼圆" panose="02010509060101010101" charset="-122"/>
                <a:cs typeface="Consolas" panose="020B0609020204030204" charset="0"/>
              </a:rPr>
              <a:t>The first commercial platform </a:t>
            </a:r>
            <a:r>
              <a:rPr lang="en-US" altLang="zh-CN" sz="1800">
                <a:latin typeface="Consolas" panose="020B0609020204030204" charset="0"/>
                <a:ea typeface="幼圆" panose="02010509060101010101" charset="-122"/>
                <a:cs typeface="Consolas" panose="020B0609020204030204" charset="0"/>
                <a:sym typeface="+mn-ea"/>
              </a:rPr>
              <a:t>AWS Lambda in 2014</a:t>
            </a:r>
            <a:endParaRPr lang="en-US" sz="1800">
              <a:latin typeface="Consolas" panose="020B0609020204030204" charset="0"/>
              <a:ea typeface="幼圆" panose="02010509060101010101" charset="-122"/>
              <a:cs typeface="Consolas" panose="020B0609020204030204" charset="0"/>
            </a:endParaRPr>
          </a:p>
          <a:p>
            <a:pPr lvl="1">
              <a:buClr>
                <a:srgbClr val="000000"/>
              </a:buClr>
              <a:buFont typeface="Arial" panose="020B0604020202020204" pitchFamily="34" charset="0"/>
              <a:buChar char="•"/>
            </a:pPr>
            <a:r>
              <a:rPr lang="en-US" sz="1800">
                <a:latin typeface="Consolas" panose="020B0609020204030204" charset="0"/>
                <a:ea typeface="幼圆" panose="02010509060101010101" charset="-122"/>
                <a:cs typeface="Consolas" panose="020B0609020204030204" charset="0"/>
              </a:rPr>
              <a:t>More and more cloud services are using FaaS (Function-as-a-service) </a:t>
            </a:r>
            <a:r>
              <a:rPr lang="en-US" altLang="zh-CN" sz="1800">
                <a:latin typeface="Consolas" panose="020B0609020204030204" charset="0"/>
                <a:ea typeface="幼圆" panose="02010509060101010101" charset="-122"/>
                <a:cs typeface="Consolas" panose="020B0609020204030204" charset="0"/>
              </a:rPr>
              <a:t>paradigm</a:t>
            </a:r>
            <a:r>
              <a:rPr lang="en-US" sz="1800">
                <a:latin typeface="Consolas" panose="020B0609020204030204" charset="0"/>
                <a:ea typeface="幼圆" panose="02010509060101010101" charset="-122"/>
                <a:cs typeface="Consolas" panose="020B0609020204030204" charset="0"/>
              </a:rPr>
              <a:t> </a:t>
            </a:r>
            <a:endParaRPr lang="en-US" sz="1800">
              <a:latin typeface="Consolas" panose="020B0609020204030204" charset="0"/>
              <a:ea typeface="幼圆" panose="02010509060101010101" charset="-122"/>
              <a:cs typeface="Consolas" panose="020B0609020204030204" charset="0"/>
            </a:endParaRPr>
          </a:p>
          <a:p>
            <a:pPr marL="457200" lvl="1" indent="0">
              <a:buClr>
                <a:srgbClr val="000000"/>
              </a:buClr>
              <a:buFont typeface="Wingdings" panose="05000000000000000000" charset="0"/>
              <a:buNone/>
            </a:pPr>
            <a:endParaRPr lang="en-US" sz="1800">
              <a:latin typeface="Consolas" panose="020B0609020204030204" charset="0"/>
              <a:ea typeface="幼圆" panose="02010509060101010101" charset="-122"/>
              <a:cs typeface="Consolas" panose="020B0609020204030204" charset="0"/>
            </a:endParaRPr>
          </a:p>
        </p:txBody>
      </p:sp>
      <p:sp>
        <p:nvSpPr>
          <p:cNvPr id="11" name="灯片编号占位符 3"/>
          <p:cNvSpPr>
            <a:spLocks noGrp="1"/>
          </p:cNvSpPr>
          <p:nvPr>
            <p:custDataLst>
              <p:tags r:id="rId2"/>
            </p:custDataLst>
          </p:nvPr>
        </p:nvSpPr>
        <p:spPr>
          <a:xfrm>
            <a:off x="11423015" y="6453505"/>
            <a:ext cx="721360" cy="365125"/>
          </a:xfrm>
          <a:prstGeom prst="rect">
            <a:avLst/>
          </a:prstGeom>
        </p:spPr>
        <p:txBody>
          <a:bodyPr vert="horz" wrap="square" lIns="91440" tIns="45720" rIns="91440" bIns="45720" numCol="1" anchor="t" anchorCtr="0" compatLnSpc="1"/>
          <a:lstStyle>
            <a:defPPr>
              <a:defRPr lang="zh-CN"/>
            </a:defPPr>
            <a:lvl1pPr marL="0" algn="r" defTabSz="914400" rtl="0" eaLnBrk="1" latinLnBrk="0" hangingPunct="1">
              <a:defRPr sz="1200" kern="1200">
                <a:solidFill>
                  <a:schemeClr val="tx1"/>
                </a:solidFill>
                <a:latin typeface="微软雅黑" panose="020B0503020204020204" charset="-122"/>
                <a:ea typeface="微软雅黑" panose="020B0503020204020204" charset="-122"/>
                <a:cs typeface="Times New Roman" panose="0202060305040502030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15BE46-C10A-41B7-8207-D68D04A8AE2B}" type="slidenum">
              <a:rPr lang="zh-CN" altLang="en-US" smtClean="0">
                <a:solidFill>
                  <a:prstClr val="black"/>
                </a:solidFill>
                <a:latin typeface="Consolas" panose="020B0609020204030204" charset="0"/>
                <a:cs typeface="Consolas" panose="020B0609020204030204" charset="0"/>
              </a:rPr>
            </a:fld>
            <a:endParaRPr lang="zh-CN" altLang="en-US" dirty="0" smtClean="0">
              <a:solidFill>
                <a:prstClr val="black"/>
              </a:solidFill>
              <a:latin typeface="Consolas" panose="020B0609020204030204" charset="0"/>
              <a:cs typeface="Consolas" panose="020B0609020204030204" charset="0"/>
            </a:endParaRPr>
          </a:p>
        </p:txBody>
      </p:sp>
      <p:graphicFrame>
        <p:nvGraphicFramePr>
          <p:cNvPr id="4" name="图表 3"/>
          <p:cNvGraphicFramePr/>
          <p:nvPr/>
        </p:nvGraphicFramePr>
        <p:xfrm>
          <a:off x="838200" y="2343785"/>
          <a:ext cx="5184140" cy="2772410"/>
        </p:xfrm>
        <a:graphic>
          <a:graphicData uri="http://schemas.openxmlformats.org/drawingml/2006/chart">
            <c:chart xmlns:c="http://schemas.openxmlformats.org/drawingml/2006/chart" xmlns:r="http://schemas.openxmlformats.org/officeDocument/2006/relationships" r:id="rId1"/>
          </a:graphicData>
        </a:graphic>
      </p:graphicFrame>
      <p:sp>
        <p:nvSpPr>
          <p:cNvPr id="7" name="矩形 6"/>
          <p:cNvSpPr/>
          <p:nvPr/>
        </p:nvSpPr>
        <p:spPr>
          <a:xfrm>
            <a:off x="1676400" y="3464560"/>
            <a:ext cx="3657600" cy="275590"/>
          </a:xfrm>
          <a:prstGeom prst="rect">
            <a:avLst/>
          </a:prstGeom>
        </p:spPr>
        <p:txBody>
          <a:bodyPr wrap="square">
            <a:spAutoFit/>
          </a:bodyPr>
          <a:p>
            <a:r>
              <a:rPr lang="en-US" altLang="zh-CN" sz="1200" b="1" dirty="0">
                <a:solidFill>
                  <a:schemeClr val="tx1"/>
                </a:solidFill>
                <a:latin typeface="Consolas" panose="020B0609020204030204" charset="0"/>
                <a:ea typeface="幼圆" panose="02010509060101010101" charset="-122"/>
                <a:cs typeface="Consolas" panose="020B0609020204030204" charset="0"/>
              </a:rPr>
              <a:t>A Berkeley View on Serverless Computing</a:t>
            </a:r>
            <a:endParaRPr lang="en-US" altLang="zh-CN" sz="1200" b="1" dirty="0">
              <a:solidFill>
                <a:schemeClr val="tx1"/>
              </a:solidFill>
              <a:effectLst/>
              <a:latin typeface="Consolas" panose="020B0609020204030204" charset="0"/>
              <a:ea typeface="幼圆" panose="02010509060101010101" charset="-122"/>
              <a:cs typeface="Consolas" panose="020B0609020204030204" charset="0"/>
            </a:endParaRPr>
          </a:p>
        </p:txBody>
      </p:sp>
      <p:cxnSp>
        <p:nvCxnSpPr>
          <p:cNvPr id="5" name="直线箭头连接符 6"/>
          <p:cNvCxnSpPr/>
          <p:nvPr/>
        </p:nvCxnSpPr>
        <p:spPr>
          <a:xfrm>
            <a:off x="2819400" y="3733800"/>
            <a:ext cx="76200" cy="6038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3"/>
          <a:stretch>
            <a:fillRect/>
          </a:stretch>
        </p:blipFill>
        <p:spPr>
          <a:xfrm>
            <a:off x="6248400" y="2432685"/>
            <a:ext cx="4039235" cy="2449195"/>
          </a:xfrm>
          <a:prstGeom prst="rect">
            <a:avLst/>
          </a:prstGeom>
        </p:spPr>
      </p:pic>
      <p:sp>
        <p:nvSpPr>
          <p:cNvPr id="12" name="矩形 11"/>
          <p:cNvSpPr/>
          <p:nvPr/>
        </p:nvSpPr>
        <p:spPr>
          <a:xfrm>
            <a:off x="10210800" y="3020060"/>
            <a:ext cx="76200" cy="1143000"/>
          </a:xfrm>
          <a:prstGeom prst="rect">
            <a:avLst/>
          </a:prstGeom>
          <a:gradFill>
            <a:gsLst>
              <a:gs pos="0">
                <a:srgbClr val="0B57D0"/>
              </a:gs>
              <a:gs pos="51000">
                <a:schemeClr val="accent1">
                  <a:lumMod val="45000"/>
                  <a:lumOff val="55000"/>
                </a:schemeClr>
              </a:gs>
              <a:gs pos="100000">
                <a:schemeClr val="bg1">
                  <a:lumMod val="95000"/>
                </a:schemeClr>
              </a:gs>
            </a:gsLst>
            <a:lin ang="54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文本框 12"/>
          <p:cNvSpPr txBox="1"/>
          <p:nvPr/>
        </p:nvSpPr>
        <p:spPr>
          <a:xfrm>
            <a:off x="10287000" y="2895600"/>
            <a:ext cx="581660" cy="275590"/>
          </a:xfrm>
          <a:prstGeom prst="rect">
            <a:avLst/>
          </a:prstGeom>
          <a:noFill/>
        </p:spPr>
        <p:txBody>
          <a:bodyPr wrap="square" rtlCol="0">
            <a:spAutoFit/>
          </a:bodyPr>
          <a:p>
            <a:r>
              <a:rPr lang="en-US" altLang="zh-CN" sz="1200">
                <a:latin typeface="Consolas" panose="020B0609020204030204" charset="0"/>
                <a:cs typeface="Consolas" panose="020B0609020204030204" charset="0"/>
              </a:rPr>
              <a:t>100</a:t>
            </a:r>
            <a:endParaRPr lang="en-US" altLang="zh-CN" sz="1200">
              <a:latin typeface="Consolas" panose="020B0609020204030204" charset="0"/>
              <a:cs typeface="Consolas" panose="020B0609020204030204" charset="0"/>
            </a:endParaRPr>
          </a:p>
        </p:txBody>
      </p:sp>
      <p:sp>
        <p:nvSpPr>
          <p:cNvPr id="14" name="文本框 13"/>
          <p:cNvSpPr txBox="1"/>
          <p:nvPr/>
        </p:nvSpPr>
        <p:spPr>
          <a:xfrm>
            <a:off x="10287000" y="3429000"/>
            <a:ext cx="581660" cy="275590"/>
          </a:xfrm>
          <a:prstGeom prst="rect">
            <a:avLst/>
          </a:prstGeom>
          <a:noFill/>
        </p:spPr>
        <p:txBody>
          <a:bodyPr wrap="square" rtlCol="0">
            <a:spAutoFit/>
          </a:bodyPr>
          <a:p>
            <a:r>
              <a:rPr lang="en-US" altLang="zh-CN" sz="1200">
                <a:latin typeface="Consolas" panose="020B0609020204030204" charset="0"/>
                <a:cs typeface="Consolas" panose="020B0609020204030204" charset="0"/>
              </a:rPr>
              <a:t>50</a:t>
            </a:r>
            <a:endParaRPr lang="en-US" altLang="zh-CN" sz="1200">
              <a:latin typeface="Consolas" panose="020B0609020204030204" charset="0"/>
              <a:cs typeface="Consolas" panose="020B0609020204030204" charset="0"/>
            </a:endParaRPr>
          </a:p>
        </p:txBody>
      </p:sp>
      <p:sp>
        <p:nvSpPr>
          <p:cNvPr id="15" name="文本框 14"/>
          <p:cNvSpPr txBox="1"/>
          <p:nvPr/>
        </p:nvSpPr>
        <p:spPr>
          <a:xfrm>
            <a:off x="10287000" y="3962400"/>
            <a:ext cx="581660" cy="275590"/>
          </a:xfrm>
          <a:prstGeom prst="rect">
            <a:avLst/>
          </a:prstGeom>
          <a:noFill/>
        </p:spPr>
        <p:txBody>
          <a:bodyPr wrap="square" rtlCol="0">
            <a:spAutoFit/>
          </a:bodyPr>
          <a:p>
            <a:r>
              <a:rPr lang="en-US" altLang="zh-CN" sz="1200">
                <a:latin typeface="Consolas" panose="020B0609020204030204" charset="0"/>
                <a:cs typeface="Consolas" panose="020B0609020204030204" charset="0"/>
              </a:rPr>
              <a:t>0</a:t>
            </a:r>
            <a:endParaRPr lang="en-US" altLang="zh-CN" sz="1200">
              <a:latin typeface="Consolas" panose="020B0609020204030204" charset="0"/>
              <a:cs typeface="Consolas" panose="020B0609020204030204" charset="0"/>
            </a:endParaRPr>
          </a:p>
        </p:txBody>
      </p:sp>
      <p:sp>
        <p:nvSpPr>
          <p:cNvPr id="18" name="文本框 17"/>
          <p:cNvSpPr txBox="1"/>
          <p:nvPr/>
        </p:nvSpPr>
        <p:spPr>
          <a:xfrm>
            <a:off x="7391400" y="2432685"/>
            <a:ext cx="3144520" cy="312420"/>
          </a:xfrm>
          <a:prstGeom prst="rect">
            <a:avLst/>
          </a:prstGeom>
          <a:noFill/>
        </p:spPr>
        <p:txBody>
          <a:bodyPr wrap="square" rtlCol="0" anchor="t">
            <a:spAutoFit/>
          </a:bodyPr>
          <a:p>
            <a:r>
              <a:rPr lang="en-US" sz="1440" b="1">
                <a:latin typeface="Consolas" panose="020B0609020204030204" charset="0"/>
                <a:cs typeface="Consolas" panose="020B0609020204030204" charset="0"/>
                <a:sym typeface="+mn-ea"/>
              </a:rPr>
              <a:t>Cloud service in the world</a:t>
            </a:r>
            <a:endParaRPr lang="en-US" altLang="en-US" sz="1440" b="1">
              <a:latin typeface="Consolas" panose="020B0609020204030204" charset="0"/>
              <a:cs typeface="Consolas" panose="020B0609020204030204" charset="0"/>
              <a:sym typeface="+mn-ea"/>
            </a:endParaRPr>
          </a:p>
        </p:txBody>
      </p:sp>
      <p:sp>
        <p:nvSpPr>
          <p:cNvPr id="10" name="文本框 9"/>
          <p:cNvSpPr txBox="1"/>
          <p:nvPr/>
        </p:nvSpPr>
        <p:spPr>
          <a:xfrm>
            <a:off x="8763000" y="4800600"/>
            <a:ext cx="2209800" cy="245110"/>
          </a:xfrm>
          <a:prstGeom prst="rect">
            <a:avLst/>
          </a:prstGeom>
          <a:noFill/>
        </p:spPr>
        <p:txBody>
          <a:bodyPr wrap="square" rtlCol="0" anchor="t">
            <a:spAutoFit/>
          </a:bodyPr>
          <a:p>
            <a:pPr lvl="0" algn="l">
              <a:buClrTx/>
              <a:buSzTx/>
              <a:buFontTx/>
            </a:pPr>
            <a:r>
              <a:rPr lang="en-US" altLang="zh-CN" sz="1000">
                <a:solidFill>
                  <a:schemeClr val="bg1">
                    <a:lumMod val="65000"/>
                  </a:schemeClr>
                </a:solidFill>
                <a:latin typeface="Consolas" panose="020B0609020204030204" charset="0"/>
                <a:cs typeface="Consolas" panose="020B0609020204030204" charset="0"/>
                <a:sym typeface="+mn-ea"/>
              </a:rPr>
              <a:t># updated in 2026/3  </a:t>
            </a:r>
            <a:endParaRPr lang="en-US" altLang="zh-CN" sz="1000">
              <a:solidFill>
                <a:schemeClr val="bg1">
                  <a:lumMod val="65000"/>
                </a:schemeClr>
              </a:solidFill>
              <a:latin typeface="Consolas" panose="020B0609020204030204" charset="0"/>
              <a:cs typeface="Consolas" panose="020B0609020204030204" charset="0"/>
              <a:sym typeface="+mn-ea"/>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linds(horizontal)">
                                      <p:cBhvr>
                                        <p:cTn id="19" dur="500"/>
                                        <p:tgtEl>
                                          <p:spTgt spid="12"/>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linds(horizontal)">
                                      <p:cBhvr>
                                        <p:cTn id="25" dur="500"/>
                                        <p:tgtEl>
                                          <p:spTgt spid="14"/>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linds(horizontal)">
                                      <p:cBhvr>
                                        <p:cTn id="28" dur="500"/>
                                        <p:tgtEl>
                                          <p:spTgt spid="15"/>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linds(horizontal)">
                                      <p:cBhvr>
                                        <p:cTn id="31" dur="500"/>
                                        <p:tgtEl>
                                          <p:spTgt spid="18"/>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linds(horizontal)">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build="p"/>
      <p:bldP spid="7" grpId="0"/>
      <p:bldP spid="12" grpId="0" animBg="1"/>
      <p:bldP spid="13" grpId="0"/>
      <p:bldP spid="14" grpId="0"/>
      <p:bldP spid="15" grpId="0"/>
      <p:bldP spid="18"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灯片编号占位符 3"/>
          <p:cNvSpPr>
            <a:spLocks noGrp="1"/>
          </p:cNvSpPr>
          <p:nvPr>
            <p:custDataLst>
              <p:tags r:id="rId1"/>
            </p:custDataLst>
          </p:nvPr>
        </p:nvSpPr>
        <p:spPr>
          <a:xfrm>
            <a:off x="9299872" y="6453337"/>
            <a:ext cx="2844800" cy="365125"/>
          </a:xfrm>
          <a:prstGeom prst="rect">
            <a:avLst/>
          </a:prstGeom>
        </p:spPr>
        <p:txBody>
          <a:bodyPr vert="horz" wrap="square" lIns="91440" tIns="45720" rIns="91440" bIns="45720" numCol="1" anchor="t" anchorCtr="0" compatLnSpc="1"/>
          <a:lstStyle>
            <a:defPPr>
              <a:defRPr lang="zh-CN"/>
            </a:defPPr>
            <a:lvl1pPr marL="0" algn="r" defTabSz="914400" rtl="0" eaLnBrk="1" latinLnBrk="0" hangingPunct="1">
              <a:defRPr sz="1200" kern="1200">
                <a:solidFill>
                  <a:schemeClr val="tx1"/>
                </a:solidFill>
                <a:latin typeface="微软雅黑" panose="020B0503020204020204" charset="-122"/>
                <a:ea typeface="微软雅黑" panose="020B0503020204020204" charset="-122"/>
                <a:cs typeface="Times New Roman" panose="0202060305040502030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15BE46-C10A-41B7-8207-D68D04A8AE2B}" type="slidenum">
              <a:rPr lang="zh-CN" altLang="en-US" smtClean="0">
                <a:solidFill>
                  <a:prstClr val="black"/>
                </a:solidFill>
                <a:latin typeface="Arial" panose="020B0604020202020204" pitchFamily="34" charset="0"/>
                <a:cs typeface="Arial" panose="020B0604020202020204" pitchFamily="34" charset="0"/>
              </a:rPr>
            </a:fld>
            <a:endParaRPr lang="zh-CN" altLang="en-US" dirty="0" smtClean="0">
              <a:solidFill>
                <a:prstClr val="black"/>
              </a:solidFill>
              <a:latin typeface="Arial" panose="020B0604020202020204" pitchFamily="34" charset="0"/>
              <a:cs typeface="Arial" panose="020B0604020202020204" pitchFamily="34" charset="0"/>
            </a:endParaRPr>
          </a:p>
        </p:txBody>
      </p:sp>
      <p:sp>
        <p:nvSpPr>
          <p:cNvPr id="3" name="内容占位符 2"/>
          <p:cNvSpPr>
            <a:spLocks noGrp="1"/>
          </p:cNvSpPr>
          <p:nvPr/>
        </p:nvSpPr>
        <p:spPr>
          <a:xfrm>
            <a:off x="786130" y="304800"/>
            <a:ext cx="11383010" cy="2691130"/>
          </a:xfrm>
          <a:prstGeom prst="rect">
            <a:avLst/>
          </a:prstGeom>
        </p:spPr>
        <p:txBody>
          <a:bodyPr/>
          <a:lstStyle>
            <a:lvl1pPr marL="228600" indent="-228600" algn="l" defTabSz="914400" rtl="0" eaLnBrk="1" latinLnBrk="0" hangingPunct="1">
              <a:lnSpc>
                <a:spcPct val="140000"/>
              </a:lnSpc>
              <a:spcBef>
                <a:spcPts val="1000"/>
              </a:spcBef>
              <a:buClr>
                <a:schemeClr val="accent5">
                  <a:lumMod val="50000"/>
                </a:schemeClr>
              </a:buClr>
              <a:buFont typeface="Wingdings" panose="05000000000000000000" pitchFamily="2" charset="2"/>
              <a:buChar char="p"/>
              <a:defRPr sz="2800" kern="120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140000"/>
              </a:lnSpc>
              <a:spcBef>
                <a:spcPts val="500"/>
              </a:spcBef>
              <a:buClr>
                <a:schemeClr val="accent5">
                  <a:lumMod val="50000"/>
                </a:schemeClr>
              </a:buClr>
              <a:buFont typeface="Wingdings" panose="05000000000000000000" pitchFamily="2" charset="2"/>
              <a:buChar char="n"/>
              <a:defRPr sz="24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140000"/>
              </a:lnSpc>
              <a:spcBef>
                <a:spcPts val="500"/>
              </a:spcBef>
              <a:buClr>
                <a:schemeClr val="accent5">
                  <a:lumMod val="50000"/>
                </a:schemeClr>
              </a:buClr>
              <a:buFont typeface="Wingdings" panose="05000000000000000000" pitchFamily="2" charset="2"/>
              <a:buChar char="l"/>
              <a:defRPr sz="20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140000"/>
              </a:lnSpc>
              <a:spcBef>
                <a:spcPts val="500"/>
              </a:spcBef>
              <a:buClr>
                <a:srgbClr val="256FB9"/>
              </a:buClr>
              <a:buFont typeface="Wingdings" panose="05000000000000000000" pitchFamily="2" charset="2"/>
              <a:buChar char="p"/>
              <a:defRPr sz="18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140000"/>
              </a:lnSpc>
              <a:spcBef>
                <a:spcPts val="500"/>
              </a:spcBef>
              <a:buClr>
                <a:srgbClr val="256FB9"/>
              </a:buClr>
              <a:buFont typeface="Wingdings" panose="05000000000000000000" pitchFamily="2" charset="2"/>
              <a:buChar char="p"/>
              <a:defRPr sz="18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Clr>
                <a:srgbClr val="000000"/>
              </a:buClr>
              <a:buFont typeface="Wingdings" panose="05000000000000000000" charset="0"/>
              <a:buNone/>
            </a:pPr>
            <a:r>
              <a:rPr lang="en-US" altLang="zh-CN" sz="3200" b="1" dirty="0">
                <a:solidFill>
                  <a:schemeClr val="accent1">
                    <a:lumMod val="75000"/>
                  </a:schemeClr>
                </a:solidFill>
                <a:latin typeface="Consolas" panose="020B0609020204030204" charset="0"/>
                <a:ea typeface="幼圆" panose="02010509060101010101" charset="-122"/>
                <a:cs typeface="Arial" panose="020B0604020202020204" pitchFamily="34" charset="0"/>
                <a:sym typeface="+mn-ea"/>
              </a:rPr>
              <a:t>Evaluation</a:t>
            </a:r>
            <a:endParaRPr lang="en-US" altLang="zh-CN" sz="3200" b="1" dirty="0">
              <a:solidFill>
                <a:schemeClr val="accent1">
                  <a:lumMod val="75000"/>
                </a:schemeClr>
              </a:solidFill>
              <a:latin typeface="Consolas" panose="020B0609020204030204" charset="0"/>
              <a:ea typeface="幼圆" panose="02010509060101010101" charset="-122"/>
              <a:cs typeface="Arial" panose="020B0604020202020204" pitchFamily="34" charset="0"/>
              <a:sym typeface="+mn-ea"/>
            </a:endParaRPr>
          </a:p>
          <a:p>
            <a:pPr marL="457200" lvl="1" indent="0" algn="l">
              <a:buClr>
                <a:srgbClr val="000000"/>
              </a:buClr>
              <a:buFont typeface="Arial" panose="020B0604020202020204" pitchFamily="34" charset="0"/>
              <a:buNone/>
            </a:pPr>
            <a:r>
              <a:rPr kumimoji="1" lang="en-US" altLang="zh-CN" dirty="0">
                <a:latin typeface="Consolas" panose="020B0609020204030204" charset="0"/>
                <a:ea typeface="幼圆" panose="02010509060101010101" charset="-122"/>
                <a:cs typeface="Arial" panose="020B0604020202020204" pitchFamily="34" charset="0"/>
                <a:sym typeface="+mn-ea"/>
              </a:rPr>
              <a:t>Q-2: H</a:t>
            </a:r>
            <a:r>
              <a:rPr kumimoji="1" lang="en-US" altLang="zh-CN" sz="2400" dirty="0">
                <a:latin typeface="Consolas" panose="020B0609020204030204" charset="0"/>
                <a:ea typeface="幼圆" panose="02010509060101010101" charset="-122"/>
                <a:cs typeface="Arial" panose="020B0604020202020204" pitchFamily="34" charset="0"/>
                <a:sym typeface="+mn-ea"/>
              </a:rPr>
              <a:t>ow does gShare’s GPU sharing mechanism affect request latency? </a:t>
            </a:r>
            <a:r>
              <a:rPr kumimoji="1" lang="en-US" altLang="zh-CN" sz="1800" dirty="0">
                <a:latin typeface="Consolas" panose="020B0609020204030204" charset="0"/>
                <a:ea typeface="幼圆" panose="02010509060101010101" charset="-122"/>
                <a:cs typeface="Arial" panose="020B0604020202020204" pitchFamily="34" charset="0"/>
                <a:sym typeface="+mn-ea"/>
              </a:rPr>
              <a:t> </a:t>
            </a:r>
            <a:endParaRPr kumimoji="1" lang="en-US" altLang="zh-CN" sz="1800" dirty="0">
              <a:latin typeface="Consolas" panose="020B0609020204030204" charset="0"/>
              <a:ea typeface="幼圆" panose="02010509060101010101" charset="-122"/>
              <a:cs typeface="Arial" panose="020B0604020202020204" pitchFamily="34" charset="0"/>
              <a:sym typeface="+mn-ea"/>
            </a:endParaRPr>
          </a:p>
          <a:p>
            <a:pPr lvl="1" algn="l">
              <a:buClr>
                <a:srgbClr val="000000"/>
              </a:buClr>
              <a:buFont typeface="Arial" panose="020B0604020202020204" pitchFamily="34" charset="0"/>
              <a:buChar char="•"/>
            </a:pPr>
            <a:endParaRPr lang="en-US" altLang="zh-CN" sz="3200" b="1" dirty="0">
              <a:solidFill>
                <a:schemeClr val="accent1">
                  <a:lumMod val="75000"/>
                </a:schemeClr>
              </a:solidFill>
              <a:latin typeface="Consolas" panose="020B0609020204030204" charset="0"/>
              <a:ea typeface="幼圆" panose="02010509060101010101" charset="-122"/>
              <a:cs typeface="Arial" panose="020B0604020202020204" pitchFamily="34" charset="0"/>
            </a:endParaRPr>
          </a:p>
        </p:txBody>
      </p:sp>
      <p:sp>
        <p:nvSpPr>
          <p:cNvPr id="4" name="文本框 3"/>
          <p:cNvSpPr txBox="1"/>
          <p:nvPr/>
        </p:nvSpPr>
        <p:spPr>
          <a:xfrm>
            <a:off x="1219200" y="4648200"/>
            <a:ext cx="10051415" cy="922020"/>
          </a:xfrm>
          <a:prstGeom prst="rect">
            <a:avLst/>
          </a:prstGeom>
          <a:noFill/>
        </p:spPr>
        <p:txBody>
          <a:bodyPr wrap="square" rtlCol="0" anchor="t">
            <a:spAutoFit/>
          </a:bodyPr>
          <a:p>
            <a:pPr marL="285750" indent="-285750">
              <a:buFont typeface="Arial" panose="020B0604020202020204" pitchFamily="34" charset="0"/>
              <a:buChar char="•"/>
            </a:pPr>
            <a:r>
              <a:rPr lang="en-US" altLang="zh-CN"/>
              <a:t>The lazy scheduling mechanism in gShare may increase request waiting time, but only results in a </a:t>
            </a:r>
            <a:r>
              <a:rPr lang="en-US" altLang="zh-CN">
                <a:solidFill>
                  <a:srgbClr val="C00000"/>
                </a:solidFill>
              </a:rPr>
              <a:t>15%</a:t>
            </a:r>
            <a:r>
              <a:rPr lang="en-US" altLang="zh-CN"/>
              <a:t> increase in p95 latency, with </a:t>
            </a:r>
            <a:r>
              <a:rPr lang="en-US" altLang="zh-CN">
                <a:solidFill>
                  <a:srgbClr val="C00000"/>
                </a:solidFill>
              </a:rPr>
              <a:t>negligible degradation</a:t>
            </a:r>
            <a:r>
              <a:rPr lang="en-US" altLang="zh-CN"/>
              <a:t> in p50 latency</a:t>
            </a:r>
            <a:endParaRPr lang="en-US" altLang="zh-CN"/>
          </a:p>
        </p:txBody>
      </p:sp>
      <p:pic>
        <p:nvPicPr>
          <p:cNvPr id="5" name="图片 4"/>
          <p:cNvPicPr>
            <a:picLocks noChangeAspect="1"/>
          </p:cNvPicPr>
          <p:nvPr/>
        </p:nvPicPr>
        <p:blipFill>
          <a:blip r:embed="rId2"/>
          <a:stretch>
            <a:fillRect/>
          </a:stretch>
        </p:blipFill>
        <p:spPr>
          <a:xfrm>
            <a:off x="2362200" y="2277745"/>
            <a:ext cx="6614795" cy="237045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灯片编号占位符 3"/>
          <p:cNvSpPr>
            <a:spLocks noGrp="1"/>
          </p:cNvSpPr>
          <p:nvPr>
            <p:custDataLst>
              <p:tags r:id="rId1"/>
            </p:custDataLst>
          </p:nvPr>
        </p:nvSpPr>
        <p:spPr>
          <a:xfrm>
            <a:off x="9299872" y="6453337"/>
            <a:ext cx="2844800" cy="365125"/>
          </a:xfrm>
          <a:prstGeom prst="rect">
            <a:avLst/>
          </a:prstGeom>
        </p:spPr>
        <p:txBody>
          <a:bodyPr vert="horz" wrap="square" lIns="91440" tIns="45720" rIns="91440" bIns="45720" numCol="1" anchor="t" anchorCtr="0" compatLnSpc="1"/>
          <a:lstStyle>
            <a:defPPr>
              <a:defRPr lang="zh-CN"/>
            </a:defPPr>
            <a:lvl1pPr marL="0" algn="r" defTabSz="914400" rtl="0" eaLnBrk="1" latinLnBrk="0" hangingPunct="1">
              <a:defRPr sz="1200" kern="1200">
                <a:solidFill>
                  <a:schemeClr val="tx1"/>
                </a:solidFill>
                <a:latin typeface="微软雅黑" panose="020B0503020204020204" charset="-122"/>
                <a:ea typeface="微软雅黑" panose="020B0503020204020204" charset="-122"/>
                <a:cs typeface="Times New Roman" panose="0202060305040502030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15BE46-C10A-41B7-8207-D68D04A8AE2B}" type="slidenum">
              <a:rPr lang="zh-CN" altLang="en-US" smtClean="0">
                <a:solidFill>
                  <a:prstClr val="black"/>
                </a:solidFill>
                <a:latin typeface="Arial" panose="020B0604020202020204" pitchFamily="34" charset="0"/>
                <a:cs typeface="Arial" panose="020B0604020202020204" pitchFamily="34" charset="0"/>
              </a:rPr>
            </a:fld>
            <a:endParaRPr lang="zh-CN" altLang="en-US" dirty="0" smtClean="0">
              <a:solidFill>
                <a:prstClr val="black"/>
              </a:solidFill>
              <a:latin typeface="Arial" panose="020B0604020202020204" pitchFamily="34" charset="0"/>
              <a:cs typeface="Arial" panose="020B0604020202020204" pitchFamily="34" charset="0"/>
            </a:endParaRPr>
          </a:p>
        </p:txBody>
      </p:sp>
      <p:sp>
        <p:nvSpPr>
          <p:cNvPr id="3" name="内容占位符 2"/>
          <p:cNvSpPr>
            <a:spLocks noGrp="1"/>
          </p:cNvSpPr>
          <p:nvPr/>
        </p:nvSpPr>
        <p:spPr>
          <a:xfrm>
            <a:off x="786130" y="304800"/>
            <a:ext cx="11383010" cy="2691130"/>
          </a:xfrm>
          <a:prstGeom prst="rect">
            <a:avLst/>
          </a:prstGeom>
        </p:spPr>
        <p:txBody>
          <a:bodyPr/>
          <a:lstStyle>
            <a:lvl1pPr marL="228600" indent="-228600" algn="l" defTabSz="914400" rtl="0" eaLnBrk="1" latinLnBrk="0" hangingPunct="1">
              <a:lnSpc>
                <a:spcPct val="140000"/>
              </a:lnSpc>
              <a:spcBef>
                <a:spcPts val="1000"/>
              </a:spcBef>
              <a:buClr>
                <a:schemeClr val="accent5">
                  <a:lumMod val="50000"/>
                </a:schemeClr>
              </a:buClr>
              <a:buFont typeface="Wingdings" panose="05000000000000000000" pitchFamily="2" charset="2"/>
              <a:buChar char="p"/>
              <a:defRPr sz="2800" kern="120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140000"/>
              </a:lnSpc>
              <a:spcBef>
                <a:spcPts val="500"/>
              </a:spcBef>
              <a:buClr>
                <a:schemeClr val="accent5">
                  <a:lumMod val="50000"/>
                </a:schemeClr>
              </a:buClr>
              <a:buFont typeface="Wingdings" panose="05000000000000000000" pitchFamily="2" charset="2"/>
              <a:buChar char="n"/>
              <a:defRPr sz="24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140000"/>
              </a:lnSpc>
              <a:spcBef>
                <a:spcPts val="500"/>
              </a:spcBef>
              <a:buClr>
                <a:schemeClr val="accent5">
                  <a:lumMod val="50000"/>
                </a:schemeClr>
              </a:buClr>
              <a:buFont typeface="Wingdings" panose="05000000000000000000" pitchFamily="2" charset="2"/>
              <a:buChar char="l"/>
              <a:defRPr sz="20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140000"/>
              </a:lnSpc>
              <a:spcBef>
                <a:spcPts val="500"/>
              </a:spcBef>
              <a:buClr>
                <a:srgbClr val="256FB9"/>
              </a:buClr>
              <a:buFont typeface="Wingdings" panose="05000000000000000000" pitchFamily="2" charset="2"/>
              <a:buChar char="p"/>
              <a:defRPr sz="18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140000"/>
              </a:lnSpc>
              <a:spcBef>
                <a:spcPts val="500"/>
              </a:spcBef>
              <a:buClr>
                <a:srgbClr val="256FB9"/>
              </a:buClr>
              <a:buFont typeface="Wingdings" panose="05000000000000000000" pitchFamily="2" charset="2"/>
              <a:buChar char="p"/>
              <a:defRPr sz="18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Clr>
                <a:srgbClr val="000000"/>
              </a:buClr>
              <a:buFont typeface="Wingdings" panose="05000000000000000000" charset="0"/>
              <a:buNone/>
            </a:pPr>
            <a:r>
              <a:rPr lang="en-US" altLang="zh-CN" sz="3200" b="1" dirty="0">
                <a:solidFill>
                  <a:schemeClr val="accent1">
                    <a:lumMod val="75000"/>
                  </a:schemeClr>
                </a:solidFill>
                <a:latin typeface="Consolas" panose="020B0609020204030204" charset="0"/>
                <a:ea typeface="幼圆" panose="02010509060101010101" charset="-122"/>
                <a:cs typeface="Arial" panose="020B0604020202020204" pitchFamily="34" charset="0"/>
                <a:sym typeface="+mn-ea"/>
              </a:rPr>
              <a:t>Evaluation</a:t>
            </a:r>
            <a:endParaRPr lang="en-US" altLang="zh-CN" sz="3200" b="1" dirty="0">
              <a:solidFill>
                <a:schemeClr val="accent1">
                  <a:lumMod val="75000"/>
                </a:schemeClr>
              </a:solidFill>
              <a:latin typeface="Consolas" panose="020B0609020204030204" charset="0"/>
              <a:ea typeface="幼圆" panose="02010509060101010101" charset="-122"/>
              <a:cs typeface="Arial" panose="020B0604020202020204" pitchFamily="34" charset="0"/>
              <a:sym typeface="+mn-ea"/>
            </a:endParaRPr>
          </a:p>
          <a:p>
            <a:pPr marL="457200" lvl="1" indent="0" algn="l">
              <a:buClr>
                <a:srgbClr val="000000"/>
              </a:buClr>
              <a:buFont typeface="Arial" panose="020B0604020202020204" pitchFamily="34" charset="0"/>
              <a:buNone/>
            </a:pPr>
            <a:r>
              <a:rPr kumimoji="1" lang="en-US" altLang="zh-CN" dirty="0">
                <a:latin typeface="Consolas" panose="020B0609020204030204" charset="0"/>
                <a:ea typeface="幼圆" panose="02010509060101010101" charset="-122"/>
                <a:cs typeface="Arial" panose="020B0604020202020204" pitchFamily="34" charset="0"/>
                <a:sym typeface="+mn-ea"/>
              </a:rPr>
              <a:t>Q-3: </a:t>
            </a:r>
            <a:r>
              <a:rPr kumimoji="1" lang="en-US" altLang="zh-CN" sz="2400" dirty="0">
                <a:latin typeface="Consolas" panose="020B0609020204030204" charset="0"/>
                <a:ea typeface="幼圆" panose="02010509060101010101" charset="-122"/>
                <a:cs typeface="Arial" panose="020B0604020202020204" pitchFamily="34" charset="0"/>
                <a:sym typeface="+mn-ea"/>
              </a:rPr>
              <a:t>How does gShare perform under various function concurrency and latency constraints?</a:t>
            </a:r>
            <a:endParaRPr kumimoji="1" lang="en-US" altLang="zh-CN" sz="2400" dirty="0">
              <a:latin typeface="Consolas" panose="020B0609020204030204" charset="0"/>
              <a:ea typeface="幼圆" panose="02010509060101010101" charset="-122"/>
              <a:cs typeface="Arial" panose="020B0604020202020204" pitchFamily="34" charset="0"/>
              <a:sym typeface="+mn-ea"/>
            </a:endParaRPr>
          </a:p>
          <a:p>
            <a:pPr lvl="1" algn="l">
              <a:buClr>
                <a:srgbClr val="000000"/>
              </a:buClr>
              <a:buFont typeface="Arial" panose="020B0604020202020204" pitchFamily="34" charset="0"/>
              <a:buChar char="•"/>
            </a:pPr>
            <a:endParaRPr lang="en-US" altLang="zh-CN" sz="3200" b="1" dirty="0">
              <a:solidFill>
                <a:schemeClr val="accent1">
                  <a:lumMod val="75000"/>
                </a:schemeClr>
              </a:solidFill>
              <a:latin typeface="Consolas" panose="020B0609020204030204" charset="0"/>
              <a:ea typeface="幼圆" panose="02010509060101010101" charset="-122"/>
              <a:cs typeface="Arial" panose="020B0604020202020204" pitchFamily="34" charset="0"/>
            </a:endParaRPr>
          </a:p>
        </p:txBody>
      </p:sp>
      <p:sp>
        <p:nvSpPr>
          <p:cNvPr id="4" name="文本框 3"/>
          <p:cNvSpPr txBox="1"/>
          <p:nvPr/>
        </p:nvSpPr>
        <p:spPr>
          <a:xfrm>
            <a:off x="1219200" y="4648200"/>
            <a:ext cx="10051415" cy="922020"/>
          </a:xfrm>
          <a:prstGeom prst="rect">
            <a:avLst/>
          </a:prstGeom>
          <a:noFill/>
        </p:spPr>
        <p:txBody>
          <a:bodyPr wrap="square" rtlCol="0" anchor="t">
            <a:spAutoFit/>
          </a:bodyPr>
          <a:p>
            <a:pPr marL="285750" indent="-285750">
              <a:buFont typeface="Arial" panose="020B0604020202020204" pitchFamily="34" charset="0"/>
              <a:buChar char="•"/>
            </a:pPr>
            <a:r>
              <a:rPr lang="en-US" altLang="zh-CN"/>
              <a:t>gShare achieves Pareto optimality on cost-efficiency under different workload settings</a:t>
            </a:r>
            <a:endParaRPr lang="en-US" altLang="zh-CN"/>
          </a:p>
          <a:p>
            <a:pPr marL="285750" indent="-285750">
              <a:buFont typeface="Arial" panose="020B0604020202020204" pitchFamily="34" charset="0"/>
              <a:buChar char="•"/>
            </a:pPr>
            <a:r>
              <a:rPr lang="en-US" altLang="zh-CN"/>
              <a:t>gShare performs best under sparse workloads with lenient latency targets</a:t>
            </a:r>
            <a:endParaRPr lang="en-US" altLang="zh-CN"/>
          </a:p>
        </p:txBody>
      </p:sp>
      <p:pic>
        <p:nvPicPr>
          <p:cNvPr id="5" name="图片 4"/>
          <p:cNvPicPr>
            <a:picLocks noChangeAspect="1"/>
          </p:cNvPicPr>
          <p:nvPr/>
        </p:nvPicPr>
        <p:blipFill>
          <a:blip r:embed="rId2"/>
          <a:stretch>
            <a:fillRect/>
          </a:stretch>
        </p:blipFill>
        <p:spPr>
          <a:xfrm>
            <a:off x="1600200" y="2590800"/>
            <a:ext cx="3010535" cy="1878965"/>
          </a:xfrm>
          <a:prstGeom prst="rect">
            <a:avLst/>
          </a:prstGeom>
        </p:spPr>
      </p:pic>
      <p:pic>
        <p:nvPicPr>
          <p:cNvPr id="6" name="图片 5"/>
          <p:cNvPicPr>
            <a:picLocks noChangeAspect="1"/>
          </p:cNvPicPr>
          <p:nvPr/>
        </p:nvPicPr>
        <p:blipFill>
          <a:blip r:embed="rId3"/>
          <a:stretch>
            <a:fillRect/>
          </a:stretch>
        </p:blipFill>
        <p:spPr>
          <a:xfrm>
            <a:off x="4800600" y="2666683"/>
            <a:ext cx="6337935" cy="172212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灯片编号占位符 3"/>
          <p:cNvSpPr>
            <a:spLocks noGrp="1"/>
          </p:cNvSpPr>
          <p:nvPr>
            <p:custDataLst>
              <p:tags r:id="rId1"/>
            </p:custDataLst>
          </p:nvPr>
        </p:nvSpPr>
        <p:spPr>
          <a:xfrm>
            <a:off x="9299872" y="6453337"/>
            <a:ext cx="2844800" cy="365125"/>
          </a:xfrm>
          <a:prstGeom prst="rect">
            <a:avLst/>
          </a:prstGeom>
        </p:spPr>
        <p:txBody>
          <a:bodyPr vert="horz" wrap="square" lIns="91440" tIns="45720" rIns="91440" bIns="45720" numCol="1" anchor="t" anchorCtr="0" compatLnSpc="1"/>
          <a:lstStyle>
            <a:defPPr>
              <a:defRPr lang="zh-CN"/>
            </a:defPPr>
            <a:lvl1pPr marL="0" algn="r" defTabSz="914400" rtl="0" eaLnBrk="1" latinLnBrk="0" hangingPunct="1">
              <a:defRPr sz="1200" kern="1200">
                <a:solidFill>
                  <a:schemeClr val="tx1"/>
                </a:solidFill>
                <a:latin typeface="微软雅黑" panose="020B0503020204020204" charset="-122"/>
                <a:ea typeface="微软雅黑" panose="020B0503020204020204" charset="-122"/>
                <a:cs typeface="Times New Roman" panose="0202060305040502030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15BE46-C10A-41B7-8207-D68D04A8AE2B}" type="slidenum">
              <a:rPr lang="zh-CN" altLang="en-US" smtClean="0">
                <a:solidFill>
                  <a:prstClr val="black"/>
                </a:solidFill>
                <a:latin typeface="Arial" panose="020B0604020202020204" pitchFamily="34" charset="0"/>
                <a:cs typeface="Arial" panose="020B0604020202020204" pitchFamily="34" charset="0"/>
              </a:rPr>
            </a:fld>
            <a:endParaRPr lang="zh-CN" altLang="en-US" dirty="0" smtClean="0">
              <a:solidFill>
                <a:prstClr val="black"/>
              </a:solidFill>
              <a:latin typeface="Arial" panose="020B0604020202020204" pitchFamily="34" charset="0"/>
              <a:cs typeface="Arial" panose="020B0604020202020204" pitchFamily="34" charset="0"/>
            </a:endParaRPr>
          </a:p>
        </p:txBody>
      </p:sp>
      <p:sp>
        <p:nvSpPr>
          <p:cNvPr id="3" name="内容占位符 2"/>
          <p:cNvSpPr>
            <a:spLocks noGrp="1"/>
          </p:cNvSpPr>
          <p:nvPr/>
        </p:nvSpPr>
        <p:spPr>
          <a:xfrm>
            <a:off x="786130" y="304800"/>
            <a:ext cx="11383010" cy="2691130"/>
          </a:xfrm>
          <a:prstGeom prst="rect">
            <a:avLst/>
          </a:prstGeom>
        </p:spPr>
        <p:txBody>
          <a:bodyPr/>
          <a:lstStyle>
            <a:lvl1pPr marL="228600" indent="-228600" algn="l" defTabSz="914400" rtl="0" eaLnBrk="1" latinLnBrk="0" hangingPunct="1">
              <a:lnSpc>
                <a:spcPct val="140000"/>
              </a:lnSpc>
              <a:spcBef>
                <a:spcPts val="1000"/>
              </a:spcBef>
              <a:buClr>
                <a:schemeClr val="accent5">
                  <a:lumMod val="50000"/>
                </a:schemeClr>
              </a:buClr>
              <a:buFont typeface="Wingdings" panose="05000000000000000000" pitchFamily="2" charset="2"/>
              <a:buChar char="p"/>
              <a:defRPr sz="2800" kern="120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140000"/>
              </a:lnSpc>
              <a:spcBef>
                <a:spcPts val="500"/>
              </a:spcBef>
              <a:buClr>
                <a:schemeClr val="accent5">
                  <a:lumMod val="50000"/>
                </a:schemeClr>
              </a:buClr>
              <a:buFont typeface="Wingdings" panose="05000000000000000000" pitchFamily="2" charset="2"/>
              <a:buChar char="n"/>
              <a:defRPr sz="24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140000"/>
              </a:lnSpc>
              <a:spcBef>
                <a:spcPts val="500"/>
              </a:spcBef>
              <a:buClr>
                <a:schemeClr val="accent5">
                  <a:lumMod val="50000"/>
                </a:schemeClr>
              </a:buClr>
              <a:buFont typeface="Wingdings" panose="05000000000000000000" pitchFamily="2" charset="2"/>
              <a:buChar char="l"/>
              <a:defRPr sz="20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140000"/>
              </a:lnSpc>
              <a:spcBef>
                <a:spcPts val="500"/>
              </a:spcBef>
              <a:buClr>
                <a:srgbClr val="256FB9"/>
              </a:buClr>
              <a:buFont typeface="Wingdings" panose="05000000000000000000" pitchFamily="2" charset="2"/>
              <a:buChar char="p"/>
              <a:defRPr sz="18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140000"/>
              </a:lnSpc>
              <a:spcBef>
                <a:spcPts val="500"/>
              </a:spcBef>
              <a:buClr>
                <a:srgbClr val="256FB9"/>
              </a:buClr>
              <a:buFont typeface="Wingdings" panose="05000000000000000000" pitchFamily="2" charset="2"/>
              <a:buChar char="p"/>
              <a:defRPr sz="18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Clr>
                <a:srgbClr val="000000"/>
              </a:buClr>
              <a:buFont typeface="Wingdings" panose="05000000000000000000" charset="0"/>
              <a:buNone/>
            </a:pPr>
            <a:r>
              <a:rPr lang="en-US" altLang="zh-CN" sz="3200" b="1" dirty="0">
                <a:solidFill>
                  <a:schemeClr val="accent1">
                    <a:lumMod val="75000"/>
                  </a:schemeClr>
                </a:solidFill>
                <a:latin typeface="Consolas" panose="020B0609020204030204" charset="0"/>
                <a:ea typeface="幼圆" panose="02010509060101010101" charset="-122"/>
                <a:cs typeface="Arial" panose="020B0604020202020204" pitchFamily="34" charset="0"/>
                <a:sym typeface="+mn-ea"/>
              </a:rPr>
              <a:t>Evaluation</a:t>
            </a:r>
            <a:endParaRPr lang="en-US" altLang="zh-CN" sz="3200" b="1" dirty="0">
              <a:solidFill>
                <a:schemeClr val="accent1">
                  <a:lumMod val="75000"/>
                </a:schemeClr>
              </a:solidFill>
              <a:latin typeface="Consolas" panose="020B0609020204030204" charset="0"/>
              <a:ea typeface="幼圆" panose="02010509060101010101" charset="-122"/>
              <a:cs typeface="Arial" panose="020B0604020202020204" pitchFamily="34" charset="0"/>
              <a:sym typeface="+mn-ea"/>
            </a:endParaRPr>
          </a:p>
          <a:p>
            <a:pPr marL="457200" lvl="1" indent="0" algn="l">
              <a:buClr>
                <a:srgbClr val="000000"/>
              </a:buClr>
              <a:buFont typeface="Arial" panose="020B0604020202020204" pitchFamily="34" charset="0"/>
              <a:buNone/>
            </a:pPr>
            <a:r>
              <a:rPr kumimoji="1" lang="en-US" altLang="zh-CN" dirty="0">
                <a:latin typeface="Consolas" panose="020B0609020204030204" charset="0"/>
                <a:ea typeface="幼圆" panose="02010509060101010101" charset="-122"/>
                <a:cs typeface="Arial" panose="020B0604020202020204" pitchFamily="34" charset="0"/>
                <a:sym typeface="+mn-ea"/>
              </a:rPr>
              <a:t>Q-4: What is the system overhead of gShare on vGPU allocation and reclamation?</a:t>
            </a:r>
            <a:r>
              <a:rPr kumimoji="1" lang="en-US" altLang="zh-CN" sz="1800" dirty="0">
                <a:latin typeface="Consolas" panose="020B0609020204030204" charset="0"/>
                <a:ea typeface="幼圆" panose="02010509060101010101" charset="-122"/>
                <a:cs typeface="Arial" panose="020B0604020202020204" pitchFamily="34" charset="0"/>
                <a:sym typeface="+mn-ea"/>
              </a:rPr>
              <a:t> </a:t>
            </a:r>
            <a:endParaRPr kumimoji="1" lang="en-US" altLang="zh-CN" sz="1800" dirty="0">
              <a:latin typeface="Consolas" panose="020B0609020204030204" charset="0"/>
              <a:ea typeface="幼圆" panose="02010509060101010101" charset="-122"/>
              <a:cs typeface="Arial" panose="020B0604020202020204" pitchFamily="34" charset="0"/>
              <a:sym typeface="+mn-ea"/>
            </a:endParaRPr>
          </a:p>
          <a:p>
            <a:pPr lvl="1" algn="l">
              <a:buClr>
                <a:srgbClr val="000000"/>
              </a:buClr>
              <a:buFont typeface="Arial" panose="020B0604020202020204" pitchFamily="34" charset="0"/>
              <a:buChar char="•"/>
            </a:pPr>
            <a:endParaRPr lang="en-US" altLang="zh-CN" sz="3200" b="1" dirty="0">
              <a:solidFill>
                <a:schemeClr val="accent1">
                  <a:lumMod val="75000"/>
                </a:schemeClr>
              </a:solidFill>
              <a:latin typeface="Consolas" panose="020B0609020204030204" charset="0"/>
              <a:ea typeface="幼圆" panose="02010509060101010101" charset="-122"/>
              <a:cs typeface="Arial" panose="020B0604020202020204" pitchFamily="34" charset="0"/>
            </a:endParaRPr>
          </a:p>
        </p:txBody>
      </p:sp>
      <p:sp>
        <p:nvSpPr>
          <p:cNvPr id="4" name="文本框 3"/>
          <p:cNvSpPr txBox="1"/>
          <p:nvPr/>
        </p:nvSpPr>
        <p:spPr>
          <a:xfrm>
            <a:off x="1219200" y="4648200"/>
            <a:ext cx="10051415" cy="1198880"/>
          </a:xfrm>
          <a:prstGeom prst="rect">
            <a:avLst/>
          </a:prstGeom>
          <a:noFill/>
        </p:spPr>
        <p:txBody>
          <a:bodyPr wrap="square" rtlCol="0" anchor="t">
            <a:spAutoFit/>
          </a:bodyPr>
          <a:p>
            <a:pPr marL="285750" indent="-285750">
              <a:buFont typeface="Arial" panose="020B0604020202020204" pitchFamily="34" charset="0"/>
              <a:buChar char="•"/>
            </a:pPr>
            <a:r>
              <a:rPr lang="en-US" altLang="zh-CN"/>
              <a:t>Share’s vGPU incurs negligible performance degradation for microVM-based functions</a:t>
            </a:r>
            <a:endParaRPr lang="en-US" altLang="zh-CN"/>
          </a:p>
          <a:p>
            <a:pPr marL="285750" indent="-285750">
              <a:buFont typeface="Arial" panose="020B0604020202020204" pitchFamily="34" charset="0"/>
              <a:buChar char="•"/>
            </a:pPr>
            <a:r>
              <a:rPr lang="en-US" altLang="zh-CN"/>
              <a:t>gShare ensures strong resource isolation across multiple tenant functions sharing the same GPU device</a:t>
            </a:r>
            <a:endParaRPr lang="en-US" altLang="zh-CN"/>
          </a:p>
        </p:txBody>
      </p:sp>
      <p:pic>
        <p:nvPicPr>
          <p:cNvPr id="5" name="图片 4"/>
          <p:cNvPicPr>
            <a:picLocks noChangeAspect="1"/>
          </p:cNvPicPr>
          <p:nvPr/>
        </p:nvPicPr>
        <p:blipFill>
          <a:blip r:embed="rId2"/>
          <a:stretch>
            <a:fillRect/>
          </a:stretch>
        </p:blipFill>
        <p:spPr>
          <a:xfrm>
            <a:off x="3276600" y="2438400"/>
            <a:ext cx="5606415" cy="199136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灯片编号占位符 3"/>
          <p:cNvSpPr>
            <a:spLocks noGrp="1"/>
          </p:cNvSpPr>
          <p:nvPr>
            <p:custDataLst>
              <p:tags r:id="rId1"/>
            </p:custDataLst>
          </p:nvPr>
        </p:nvSpPr>
        <p:spPr>
          <a:xfrm>
            <a:off x="9299872" y="6453337"/>
            <a:ext cx="2844800" cy="365125"/>
          </a:xfrm>
          <a:prstGeom prst="rect">
            <a:avLst/>
          </a:prstGeom>
        </p:spPr>
        <p:txBody>
          <a:bodyPr vert="horz" wrap="square" lIns="91440" tIns="45720" rIns="91440" bIns="45720" numCol="1" anchor="t" anchorCtr="0" compatLnSpc="1"/>
          <a:lstStyle>
            <a:defPPr>
              <a:defRPr lang="zh-CN"/>
            </a:defPPr>
            <a:lvl1pPr marL="0" algn="r" defTabSz="914400" rtl="0" eaLnBrk="1" latinLnBrk="0" hangingPunct="1">
              <a:defRPr sz="1200" kern="1200">
                <a:solidFill>
                  <a:schemeClr val="tx1"/>
                </a:solidFill>
                <a:latin typeface="微软雅黑" panose="020B0503020204020204" charset="-122"/>
                <a:ea typeface="微软雅黑" panose="020B0503020204020204" charset="-122"/>
                <a:cs typeface="Times New Roman" panose="0202060305040502030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15BE46-C10A-41B7-8207-D68D04A8AE2B}" type="slidenum">
              <a:rPr lang="zh-CN" altLang="en-US" smtClean="0">
                <a:solidFill>
                  <a:prstClr val="black"/>
                </a:solidFill>
                <a:latin typeface="Arial" panose="020B0604020202020204" pitchFamily="34" charset="0"/>
                <a:cs typeface="Arial" panose="020B0604020202020204" pitchFamily="34" charset="0"/>
              </a:rPr>
            </a:fld>
            <a:endParaRPr lang="zh-CN" altLang="en-US" dirty="0" smtClean="0">
              <a:solidFill>
                <a:prstClr val="black"/>
              </a:solidFill>
              <a:latin typeface="Arial" panose="020B0604020202020204" pitchFamily="34" charset="0"/>
              <a:cs typeface="Arial" panose="020B0604020202020204" pitchFamily="34" charset="0"/>
            </a:endParaRPr>
          </a:p>
        </p:txBody>
      </p:sp>
      <p:sp>
        <p:nvSpPr>
          <p:cNvPr id="3" name="内容占位符 2"/>
          <p:cNvSpPr>
            <a:spLocks noGrp="1"/>
          </p:cNvSpPr>
          <p:nvPr/>
        </p:nvSpPr>
        <p:spPr>
          <a:xfrm>
            <a:off x="786130" y="304800"/>
            <a:ext cx="11383010" cy="2691130"/>
          </a:xfrm>
          <a:prstGeom prst="rect">
            <a:avLst/>
          </a:prstGeom>
        </p:spPr>
        <p:txBody>
          <a:bodyPr/>
          <a:lstStyle>
            <a:lvl1pPr marL="228600" indent="-228600" algn="l" defTabSz="914400" rtl="0" eaLnBrk="1" latinLnBrk="0" hangingPunct="1">
              <a:lnSpc>
                <a:spcPct val="140000"/>
              </a:lnSpc>
              <a:spcBef>
                <a:spcPts val="1000"/>
              </a:spcBef>
              <a:buClr>
                <a:schemeClr val="accent5">
                  <a:lumMod val="50000"/>
                </a:schemeClr>
              </a:buClr>
              <a:buFont typeface="Wingdings" panose="05000000000000000000" pitchFamily="2" charset="2"/>
              <a:buChar char="p"/>
              <a:defRPr sz="2800" kern="120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140000"/>
              </a:lnSpc>
              <a:spcBef>
                <a:spcPts val="500"/>
              </a:spcBef>
              <a:buClr>
                <a:schemeClr val="accent5">
                  <a:lumMod val="50000"/>
                </a:schemeClr>
              </a:buClr>
              <a:buFont typeface="Wingdings" panose="05000000000000000000" pitchFamily="2" charset="2"/>
              <a:buChar char="n"/>
              <a:defRPr sz="24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140000"/>
              </a:lnSpc>
              <a:spcBef>
                <a:spcPts val="500"/>
              </a:spcBef>
              <a:buClr>
                <a:schemeClr val="accent5">
                  <a:lumMod val="50000"/>
                </a:schemeClr>
              </a:buClr>
              <a:buFont typeface="Wingdings" panose="05000000000000000000" pitchFamily="2" charset="2"/>
              <a:buChar char="l"/>
              <a:defRPr sz="20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140000"/>
              </a:lnSpc>
              <a:spcBef>
                <a:spcPts val="500"/>
              </a:spcBef>
              <a:buClr>
                <a:srgbClr val="256FB9"/>
              </a:buClr>
              <a:buFont typeface="Wingdings" panose="05000000000000000000" pitchFamily="2" charset="2"/>
              <a:buChar char="p"/>
              <a:defRPr sz="18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140000"/>
              </a:lnSpc>
              <a:spcBef>
                <a:spcPts val="500"/>
              </a:spcBef>
              <a:buClr>
                <a:srgbClr val="256FB9"/>
              </a:buClr>
              <a:buFont typeface="Wingdings" panose="05000000000000000000" pitchFamily="2" charset="2"/>
              <a:buChar char="p"/>
              <a:defRPr sz="18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Clr>
                <a:srgbClr val="000000"/>
              </a:buClr>
              <a:buFont typeface="Wingdings" panose="05000000000000000000" charset="0"/>
              <a:buNone/>
            </a:pPr>
            <a:r>
              <a:rPr lang="en-US" altLang="zh-CN" sz="3200" b="1" dirty="0">
                <a:solidFill>
                  <a:schemeClr val="accent1">
                    <a:lumMod val="75000"/>
                  </a:schemeClr>
                </a:solidFill>
                <a:latin typeface="Consolas" panose="020B0609020204030204" charset="0"/>
                <a:ea typeface="幼圆" panose="02010509060101010101" charset="-122"/>
                <a:cs typeface="Arial" panose="020B0604020202020204" pitchFamily="34" charset="0"/>
                <a:sym typeface="+mn-ea"/>
              </a:rPr>
              <a:t>Evaluation</a:t>
            </a:r>
            <a:endParaRPr lang="en-US" altLang="zh-CN" sz="3200" b="1" dirty="0">
              <a:solidFill>
                <a:schemeClr val="accent1">
                  <a:lumMod val="75000"/>
                </a:schemeClr>
              </a:solidFill>
              <a:latin typeface="Consolas" panose="020B0609020204030204" charset="0"/>
              <a:ea typeface="幼圆" panose="02010509060101010101" charset="-122"/>
              <a:cs typeface="Arial" panose="020B0604020202020204" pitchFamily="34" charset="0"/>
              <a:sym typeface="+mn-ea"/>
            </a:endParaRPr>
          </a:p>
          <a:p>
            <a:pPr marL="457200" lvl="1" indent="0" algn="l">
              <a:buClr>
                <a:srgbClr val="000000"/>
              </a:buClr>
              <a:buFont typeface="Arial" panose="020B0604020202020204" pitchFamily="34" charset="0"/>
              <a:buNone/>
            </a:pPr>
            <a:r>
              <a:rPr kumimoji="1" lang="en-US" altLang="zh-CN" dirty="0">
                <a:latin typeface="Consolas" panose="020B0609020204030204" charset="0"/>
                <a:ea typeface="幼圆" panose="02010509060101010101" charset="-122"/>
                <a:cs typeface="Arial" panose="020B0604020202020204" pitchFamily="34" charset="0"/>
                <a:sym typeface="+mn-ea"/>
              </a:rPr>
              <a:t>Q-5: how much economic benefit can gShare bring?</a:t>
            </a:r>
            <a:r>
              <a:rPr kumimoji="1" lang="en-US" altLang="zh-CN" sz="1800" dirty="0">
                <a:latin typeface="Consolas" panose="020B0609020204030204" charset="0"/>
                <a:ea typeface="幼圆" panose="02010509060101010101" charset="-122"/>
                <a:cs typeface="Arial" panose="020B0604020202020204" pitchFamily="34" charset="0"/>
                <a:sym typeface="+mn-ea"/>
              </a:rPr>
              <a:t> </a:t>
            </a:r>
            <a:endParaRPr kumimoji="1" lang="en-US" altLang="zh-CN" sz="1800" dirty="0">
              <a:latin typeface="Consolas" panose="020B0609020204030204" charset="0"/>
              <a:ea typeface="幼圆" panose="02010509060101010101" charset="-122"/>
              <a:cs typeface="Arial" panose="020B0604020202020204" pitchFamily="34" charset="0"/>
              <a:sym typeface="+mn-ea"/>
            </a:endParaRPr>
          </a:p>
          <a:p>
            <a:pPr lvl="1" algn="l">
              <a:buClr>
                <a:srgbClr val="000000"/>
              </a:buClr>
              <a:buFont typeface="Arial" panose="020B0604020202020204" pitchFamily="34" charset="0"/>
              <a:buChar char="•"/>
            </a:pPr>
            <a:endParaRPr lang="en-US" altLang="zh-CN" sz="3200" b="1" dirty="0">
              <a:solidFill>
                <a:schemeClr val="accent1">
                  <a:lumMod val="75000"/>
                </a:schemeClr>
              </a:solidFill>
              <a:latin typeface="Consolas" panose="020B0609020204030204" charset="0"/>
              <a:ea typeface="幼圆" panose="02010509060101010101" charset="-122"/>
              <a:cs typeface="Arial" panose="020B0604020202020204" pitchFamily="34" charset="0"/>
            </a:endParaRPr>
          </a:p>
        </p:txBody>
      </p:sp>
      <p:sp>
        <p:nvSpPr>
          <p:cNvPr id="4" name="文本框 3"/>
          <p:cNvSpPr txBox="1"/>
          <p:nvPr/>
        </p:nvSpPr>
        <p:spPr>
          <a:xfrm>
            <a:off x="1219200" y="4648200"/>
            <a:ext cx="10051415" cy="1476375"/>
          </a:xfrm>
          <a:prstGeom prst="rect">
            <a:avLst/>
          </a:prstGeom>
          <a:noFill/>
        </p:spPr>
        <p:txBody>
          <a:bodyPr wrap="square" rtlCol="0" anchor="t">
            <a:spAutoFit/>
          </a:bodyPr>
          <a:p>
            <a:pPr marL="285750" indent="-285750">
              <a:buFont typeface="Arial" panose="020B0604020202020204" pitchFamily="34" charset="0"/>
              <a:buChar char="•"/>
            </a:pPr>
            <a:r>
              <a:rPr lang="en-US" altLang="zh-CN"/>
              <a:t>gShare achieves 75% of the optimal cost-efficiency but being 100</a:t>
            </a:r>
            <a:r>
              <a:rPr lang="en-US" altLang="en-US"/>
              <a:t>×</a:t>
            </a:r>
            <a:r>
              <a:rPr lang="en-US" altLang="zh-CN"/>
              <a:t> faster in practice</a:t>
            </a:r>
            <a:endParaRPr lang="en-US" altLang="zh-CN"/>
          </a:p>
          <a:p>
            <a:pPr marL="285750" indent="-285750">
              <a:buFont typeface="Arial" panose="020B0604020202020204" pitchFamily="34" charset="0"/>
              <a:buChar char="•"/>
            </a:pPr>
            <a:r>
              <a:rPr lang="en-US" altLang="zh-CN"/>
              <a:t>gShare can help reduce GPU resource cost by hundreds of thousands of dollars every year in a typical FaaS cluster, benefiting both cloud provider and users</a:t>
            </a:r>
            <a:endParaRPr lang="en-US" altLang="zh-CN"/>
          </a:p>
        </p:txBody>
      </p:sp>
      <p:pic>
        <p:nvPicPr>
          <p:cNvPr id="6" name="图片 5"/>
          <p:cNvPicPr>
            <a:picLocks noChangeAspect="1"/>
          </p:cNvPicPr>
          <p:nvPr/>
        </p:nvPicPr>
        <p:blipFill>
          <a:blip r:embed="rId2"/>
          <a:stretch>
            <a:fillRect/>
          </a:stretch>
        </p:blipFill>
        <p:spPr>
          <a:xfrm>
            <a:off x="6172200" y="2362200"/>
            <a:ext cx="4582795" cy="1468120"/>
          </a:xfrm>
          <a:prstGeom prst="rect">
            <a:avLst/>
          </a:prstGeom>
        </p:spPr>
      </p:pic>
      <p:pic>
        <p:nvPicPr>
          <p:cNvPr id="5" name="图片 4"/>
          <p:cNvPicPr>
            <a:picLocks noChangeAspect="1"/>
          </p:cNvPicPr>
          <p:nvPr/>
        </p:nvPicPr>
        <p:blipFill>
          <a:blip r:embed="rId3"/>
          <a:stretch>
            <a:fillRect/>
          </a:stretch>
        </p:blipFill>
        <p:spPr>
          <a:xfrm>
            <a:off x="1905000" y="1744980"/>
            <a:ext cx="3766820" cy="285496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2"/>
          <p:cNvSpPr>
            <a:spLocks noGrp="1"/>
          </p:cNvSpPr>
          <p:nvPr/>
        </p:nvSpPr>
        <p:spPr>
          <a:xfrm>
            <a:off x="609600" y="1295400"/>
            <a:ext cx="11243945" cy="3775075"/>
          </a:xfrm>
          <a:prstGeom prst="rect">
            <a:avLst/>
          </a:prstGeom>
        </p:spPr>
        <p:txBody>
          <a:bodyPr/>
          <a:lstStyle>
            <a:lvl1pPr marL="228600" indent="-228600" algn="l" defTabSz="914400" rtl="0" eaLnBrk="1" latinLnBrk="0" hangingPunct="1">
              <a:lnSpc>
                <a:spcPct val="140000"/>
              </a:lnSpc>
              <a:spcBef>
                <a:spcPts val="1000"/>
              </a:spcBef>
              <a:buClr>
                <a:schemeClr val="accent5">
                  <a:lumMod val="50000"/>
                </a:schemeClr>
              </a:buClr>
              <a:buFont typeface="Wingdings" panose="05000000000000000000" pitchFamily="2" charset="2"/>
              <a:buChar char="p"/>
              <a:defRPr sz="2800" kern="120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140000"/>
              </a:lnSpc>
              <a:spcBef>
                <a:spcPts val="500"/>
              </a:spcBef>
              <a:buClr>
                <a:schemeClr val="accent5">
                  <a:lumMod val="50000"/>
                </a:schemeClr>
              </a:buClr>
              <a:buFont typeface="Wingdings" panose="05000000000000000000" pitchFamily="2" charset="2"/>
              <a:buChar char="n"/>
              <a:defRPr sz="24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140000"/>
              </a:lnSpc>
              <a:spcBef>
                <a:spcPts val="500"/>
              </a:spcBef>
              <a:buClr>
                <a:schemeClr val="accent5">
                  <a:lumMod val="50000"/>
                </a:schemeClr>
              </a:buClr>
              <a:buFont typeface="Wingdings" panose="05000000000000000000" pitchFamily="2" charset="2"/>
              <a:buChar char="l"/>
              <a:defRPr sz="20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140000"/>
              </a:lnSpc>
              <a:spcBef>
                <a:spcPts val="500"/>
              </a:spcBef>
              <a:buClr>
                <a:srgbClr val="256FB9"/>
              </a:buClr>
              <a:buFont typeface="Wingdings" panose="05000000000000000000" pitchFamily="2" charset="2"/>
              <a:buChar char="p"/>
              <a:defRPr sz="18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140000"/>
              </a:lnSpc>
              <a:spcBef>
                <a:spcPts val="500"/>
              </a:spcBef>
              <a:buClr>
                <a:srgbClr val="256FB9"/>
              </a:buClr>
              <a:buFont typeface="Wingdings" panose="05000000000000000000" pitchFamily="2" charset="2"/>
              <a:buChar char="p"/>
              <a:defRPr sz="18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0000"/>
              </a:buClr>
              <a:buFont typeface="Arial" panose="020B0604020202020204" pitchFamily="34" charset="0"/>
              <a:buChar char="•"/>
            </a:pPr>
            <a:r>
              <a:rPr lang="en-US" altLang="zh-CN" sz="2000">
                <a:latin typeface="Consolas" panose="020B0609020204030204" charset="0"/>
                <a:ea typeface="幼圆" panose="02010509060101010101" charset="-122"/>
                <a:cs typeface="Consolas" panose="020B0609020204030204" charset="0"/>
                <a:sym typeface="+mn-ea"/>
              </a:rPr>
              <a:t>We reveal the inefficiency of existing serverless GPU functions and </a:t>
            </a:r>
            <a:r>
              <a:rPr lang="en-US" altLang="zh-CN" sz="2000" b="1">
                <a:solidFill>
                  <a:srgbClr val="00B050"/>
                </a:solidFill>
                <a:latin typeface="Consolas" panose="020B0609020204030204" charset="0"/>
                <a:ea typeface="幼圆" panose="02010509060101010101" charset="-122"/>
                <a:cs typeface="Consolas" panose="020B0609020204030204" charset="0"/>
                <a:sym typeface="+mn-ea"/>
              </a:rPr>
              <a:t>argue the</a:t>
            </a:r>
            <a:r>
              <a:rPr lang="en-US" altLang="zh-CN" sz="2000">
                <a:latin typeface="Consolas" panose="020B0609020204030204" charset="0"/>
                <a:ea typeface="幼圆" panose="02010509060101010101" charset="-122"/>
                <a:cs typeface="Consolas" panose="020B0609020204030204" charset="0"/>
                <a:sym typeface="+mn-ea"/>
              </a:rPr>
              <a:t> </a:t>
            </a:r>
            <a:r>
              <a:rPr lang="en-US" altLang="zh-CN" sz="2000" b="1">
                <a:solidFill>
                  <a:srgbClr val="00B050"/>
                </a:solidFill>
                <a:latin typeface="Consolas" panose="020B0609020204030204" charset="0"/>
                <a:ea typeface="幼圆" panose="02010509060101010101" charset="-122"/>
                <a:cs typeface="Consolas" panose="020B0609020204030204" charset="0"/>
                <a:sym typeface="+mn-ea"/>
              </a:rPr>
              <a:t>decoupled GPU management</a:t>
            </a:r>
            <a:r>
              <a:rPr lang="en-US" altLang="zh-CN" sz="2000">
                <a:latin typeface="Consolas" panose="020B0609020204030204" charset="0"/>
                <a:ea typeface="幼圆" panose="02010509060101010101" charset="-122"/>
                <a:cs typeface="Consolas" panose="020B0609020204030204" charset="0"/>
                <a:sym typeface="+mn-ea"/>
              </a:rPr>
              <a:t> design </a:t>
            </a:r>
            <a:endParaRPr lang="en-US" altLang="zh-CN" sz="2000">
              <a:latin typeface="Consolas" panose="020B0609020204030204" charset="0"/>
              <a:ea typeface="幼圆" panose="02010509060101010101" charset="-122"/>
              <a:cs typeface="Consolas" panose="020B0609020204030204" charset="0"/>
              <a:sym typeface="+mn-ea"/>
            </a:endParaRPr>
          </a:p>
          <a:p>
            <a:pPr>
              <a:buClr>
                <a:srgbClr val="000000"/>
              </a:buClr>
              <a:buFont typeface="Arial" panose="020B0604020202020204" pitchFamily="34" charset="0"/>
              <a:buChar char="•"/>
            </a:pPr>
            <a:r>
              <a:rPr lang="en-US" altLang="zh-CN" sz="2000" b="1">
                <a:solidFill>
                  <a:srgbClr val="376092"/>
                </a:solidFill>
                <a:latin typeface="Consolas" panose="020B0609020204030204" charset="0"/>
                <a:ea typeface="幼圆" panose="02010509060101010101" charset="-122"/>
                <a:cs typeface="Consolas" panose="020B0609020204030204" charset="0"/>
                <a:sym typeface="+mn-ea"/>
              </a:rPr>
              <a:t>Small models are still important today!</a:t>
            </a:r>
            <a:endParaRPr lang="en-US" altLang="zh-CN" sz="2000">
              <a:solidFill>
                <a:srgbClr val="376092"/>
              </a:solidFill>
              <a:latin typeface="Consolas" panose="020B0609020204030204" charset="0"/>
              <a:ea typeface="幼圆" panose="02010509060101010101" charset="-122"/>
              <a:cs typeface="Consolas" panose="020B0609020204030204" charset="0"/>
              <a:sym typeface="+mn-ea"/>
            </a:endParaRPr>
          </a:p>
          <a:p>
            <a:pPr>
              <a:buClr>
                <a:srgbClr val="000000"/>
              </a:buClr>
              <a:buFont typeface="Arial" panose="020B0604020202020204" pitchFamily="34" charset="0"/>
              <a:buChar char="•"/>
            </a:pPr>
            <a:r>
              <a:rPr lang="en-US" altLang="zh-CN" sz="2000">
                <a:latin typeface="Consolas" panose="020B0609020204030204" charset="0"/>
                <a:ea typeface="幼圆" panose="02010509060101010101" charset="-122"/>
                <a:cs typeface="Consolas" panose="020B0609020204030204" charset="0"/>
                <a:sym typeface="+mn-ea"/>
              </a:rPr>
              <a:t>We explore the optimum design space for GPU sharing and present its benefits</a:t>
            </a:r>
            <a:endParaRPr lang="en-US" altLang="zh-CN" sz="2000">
              <a:latin typeface="Consolas" panose="020B0609020204030204" charset="0"/>
              <a:ea typeface="幼圆" panose="02010509060101010101" charset="-122"/>
              <a:cs typeface="Consolas" panose="020B0609020204030204" charset="0"/>
              <a:sym typeface="+mn-ea"/>
            </a:endParaRPr>
          </a:p>
          <a:p>
            <a:pPr>
              <a:buClr>
                <a:srgbClr val="000000"/>
              </a:buClr>
              <a:buFont typeface="Arial" panose="020B0604020202020204" pitchFamily="34" charset="0"/>
              <a:buChar char="•"/>
            </a:pPr>
            <a:endParaRPr lang="en-US" altLang="zh-CN" sz="2000">
              <a:latin typeface="Consolas" panose="020B0609020204030204" charset="0"/>
              <a:ea typeface="幼圆" panose="02010509060101010101" charset="-122"/>
              <a:cs typeface="Consolas" panose="020B0609020204030204" charset="0"/>
              <a:sym typeface="+mn-ea"/>
            </a:endParaRPr>
          </a:p>
        </p:txBody>
      </p:sp>
      <p:sp>
        <p:nvSpPr>
          <p:cNvPr id="9" name="内容占位符 2"/>
          <p:cNvSpPr>
            <a:spLocks noGrp="1"/>
          </p:cNvSpPr>
          <p:nvPr/>
        </p:nvSpPr>
        <p:spPr>
          <a:xfrm>
            <a:off x="-76200" y="133200"/>
            <a:ext cx="8613140" cy="838200"/>
          </a:xfrm>
          <a:prstGeom prst="rect">
            <a:avLst/>
          </a:prstGeom>
        </p:spPr>
        <p:txBody>
          <a:bodyPr/>
          <a:lstStyle>
            <a:lvl1pPr marL="228600" indent="-228600" algn="l" defTabSz="914400" rtl="0" eaLnBrk="1" latinLnBrk="0" hangingPunct="1">
              <a:lnSpc>
                <a:spcPct val="140000"/>
              </a:lnSpc>
              <a:spcBef>
                <a:spcPts val="1000"/>
              </a:spcBef>
              <a:buClr>
                <a:schemeClr val="accent5">
                  <a:lumMod val="50000"/>
                </a:schemeClr>
              </a:buClr>
              <a:buFont typeface="Wingdings" panose="05000000000000000000" pitchFamily="2" charset="2"/>
              <a:buChar char="p"/>
              <a:defRPr sz="2800" kern="120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140000"/>
              </a:lnSpc>
              <a:spcBef>
                <a:spcPts val="500"/>
              </a:spcBef>
              <a:buClr>
                <a:schemeClr val="accent5">
                  <a:lumMod val="50000"/>
                </a:schemeClr>
              </a:buClr>
              <a:buFont typeface="Wingdings" panose="05000000000000000000" pitchFamily="2" charset="2"/>
              <a:buChar char="n"/>
              <a:defRPr sz="24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140000"/>
              </a:lnSpc>
              <a:spcBef>
                <a:spcPts val="500"/>
              </a:spcBef>
              <a:buClr>
                <a:schemeClr val="accent5">
                  <a:lumMod val="50000"/>
                </a:schemeClr>
              </a:buClr>
              <a:buFont typeface="Wingdings" panose="05000000000000000000" pitchFamily="2" charset="2"/>
              <a:buChar char="l"/>
              <a:defRPr sz="20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140000"/>
              </a:lnSpc>
              <a:spcBef>
                <a:spcPts val="500"/>
              </a:spcBef>
              <a:buClr>
                <a:srgbClr val="256FB9"/>
              </a:buClr>
              <a:buFont typeface="Wingdings" panose="05000000000000000000" pitchFamily="2" charset="2"/>
              <a:buChar char="p"/>
              <a:defRPr sz="18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140000"/>
              </a:lnSpc>
              <a:spcBef>
                <a:spcPts val="500"/>
              </a:spcBef>
              <a:buClr>
                <a:srgbClr val="256FB9"/>
              </a:buClr>
              <a:buFont typeface="Wingdings" panose="05000000000000000000" pitchFamily="2" charset="2"/>
              <a:buChar char="p"/>
              <a:defRPr sz="18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l">
              <a:buClr>
                <a:srgbClr val="000000"/>
              </a:buClr>
              <a:buFont typeface="Wingdings" panose="05000000000000000000" charset="0"/>
              <a:buNone/>
            </a:pPr>
            <a:r>
              <a:rPr lang="en-US" altLang="zh-CN" sz="3600" b="1" dirty="0">
                <a:solidFill>
                  <a:schemeClr val="accent1">
                    <a:lumMod val="75000"/>
                  </a:schemeClr>
                </a:solidFill>
                <a:latin typeface="Consolas" panose="020B0609020204030204" charset="0"/>
                <a:ea typeface="幼圆" panose="02010509060101010101" charset="-122"/>
                <a:cs typeface="Consolas" panose="020B0609020204030204" charset="0"/>
                <a:sym typeface="+mn-ea"/>
              </a:rPr>
              <a:t>Conclusion</a:t>
            </a:r>
            <a:endParaRPr lang="en-US" altLang="zh-CN" sz="3600" b="1" dirty="0">
              <a:solidFill>
                <a:schemeClr val="accent1">
                  <a:lumMod val="75000"/>
                </a:schemeClr>
              </a:solidFill>
              <a:latin typeface="Consolas" panose="020B0609020204030204" charset="0"/>
              <a:ea typeface="幼圆" panose="02010509060101010101" charset="-122"/>
              <a:cs typeface="Consolas" panose="020B0609020204030204" charset="0"/>
              <a:sym typeface="+mn-ea"/>
            </a:endParaRPr>
          </a:p>
        </p:txBody>
      </p:sp>
      <p:sp>
        <p:nvSpPr>
          <p:cNvPr id="29" name="object 29"/>
          <p:cNvSpPr txBox="1"/>
          <p:nvPr/>
        </p:nvSpPr>
        <p:spPr>
          <a:xfrm>
            <a:off x="7341235" y="4839335"/>
            <a:ext cx="4402455" cy="381000"/>
          </a:xfrm>
          <a:prstGeom prst="rect">
            <a:avLst/>
          </a:prstGeom>
        </p:spPr>
        <p:txBody>
          <a:bodyPr vert="horz" wrap="square" lIns="0" tIns="12065" rIns="0" bIns="0" rtlCol="0">
            <a:spAutoFit/>
          </a:bodyPr>
          <a:lstStyle/>
          <a:p>
            <a:pPr marL="12700">
              <a:lnSpc>
                <a:spcPct val="100000"/>
              </a:lnSpc>
              <a:spcBef>
                <a:spcPts val="95"/>
              </a:spcBef>
            </a:pPr>
            <a:r>
              <a:rPr lang="en-US" sz="2400" spc="-10" dirty="0">
                <a:solidFill>
                  <a:schemeClr val="tx1"/>
                </a:solidFill>
                <a:latin typeface="Consolas" panose="020B0609020204030204" charset="0"/>
                <a:cs typeface="Consolas" panose="020B0609020204030204" charset="0"/>
              </a:rPr>
              <a:t>yangyn11@chinatelecom.cn</a:t>
            </a:r>
            <a:endParaRPr lang="en-US" sz="2400" spc="-10" dirty="0">
              <a:solidFill>
                <a:schemeClr val="tx1"/>
              </a:solidFill>
              <a:latin typeface="Consolas" panose="020B0609020204030204" charset="0"/>
              <a:cs typeface="Consolas" panose="020B0609020204030204" charset="0"/>
            </a:endParaRPr>
          </a:p>
        </p:txBody>
      </p:sp>
      <p:sp>
        <p:nvSpPr>
          <p:cNvPr id="30" name="object 30"/>
          <p:cNvSpPr/>
          <p:nvPr/>
        </p:nvSpPr>
        <p:spPr>
          <a:xfrm>
            <a:off x="6711315" y="4939665"/>
            <a:ext cx="121285" cy="185420"/>
          </a:xfrm>
          <a:prstGeom prst="rect">
            <a:avLst/>
          </a:prstGeom>
          <a:blipFill>
            <a:blip r:embed="rId1" cstate="print"/>
            <a:stretch>
              <a:fillRect/>
            </a:stretch>
          </a:blipFill>
        </p:spPr>
        <p:txBody>
          <a:bodyPr wrap="square" lIns="0" tIns="0" rIns="0" bIns="0" rtlCol="0"/>
          <a:lstStyle/>
          <a:p>
            <a:endParaRPr>
              <a:latin typeface="Consolas" panose="020B0609020204030204" charset="0"/>
              <a:cs typeface="Consolas" panose="020B0609020204030204" charset="0"/>
            </a:endParaRPr>
          </a:p>
        </p:txBody>
      </p:sp>
      <p:sp>
        <p:nvSpPr>
          <p:cNvPr id="31" name="object 31"/>
          <p:cNvSpPr/>
          <p:nvPr/>
        </p:nvSpPr>
        <p:spPr>
          <a:xfrm>
            <a:off x="6744335" y="4897755"/>
            <a:ext cx="408940" cy="135890"/>
          </a:xfrm>
          <a:custGeom>
            <a:avLst/>
            <a:gdLst/>
            <a:ahLst/>
            <a:cxnLst/>
            <a:rect l="l" t="t" r="r" b="b"/>
            <a:pathLst>
              <a:path w="408940" h="160019">
                <a:moveTo>
                  <a:pt x="399082" y="0"/>
                </a:moveTo>
                <a:lnTo>
                  <a:pt x="9284" y="0"/>
                </a:lnTo>
                <a:lnTo>
                  <a:pt x="4542" y="992"/>
                </a:lnTo>
                <a:lnTo>
                  <a:pt x="0" y="2435"/>
                </a:lnTo>
                <a:lnTo>
                  <a:pt x="1766" y="3208"/>
                </a:lnTo>
                <a:lnTo>
                  <a:pt x="3574" y="3768"/>
                </a:lnTo>
                <a:lnTo>
                  <a:pt x="204183" y="159797"/>
                </a:lnTo>
                <a:lnTo>
                  <a:pt x="404778" y="3768"/>
                </a:lnTo>
                <a:lnTo>
                  <a:pt x="406640" y="3204"/>
                </a:lnTo>
                <a:lnTo>
                  <a:pt x="408386" y="2439"/>
                </a:lnTo>
                <a:lnTo>
                  <a:pt x="403829" y="992"/>
                </a:lnTo>
                <a:lnTo>
                  <a:pt x="399082" y="0"/>
                </a:lnTo>
                <a:close/>
              </a:path>
            </a:pathLst>
          </a:custGeom>
          <a:solidFill>
            <a:srgbClr val="40495F"/>
          </a:solidFill>
        </p:spPr>
        <p:txBody>
          <a:bodyPr wrap="square" lIns="0" tIns="0" rIns="0" bIns="0" rtlCol="0"/>
          <a:lstStyle/>
          <a:p>
            <a:endParaRPr>
              <a:latin typeface="Consolas" panose="020B0609020204030204" charset="0"/>
              <a:cs typeface="Consolas" panose="020B0609020204030204" charset="0"/>
            </a:endParaRPr>
          </a:p>
        </p:txBody>
      </p:sp>
      <p:sp>
        <p:nvSpPr>
          <p:cNvPr id="32" name="object 32"/>
          <p:cNvSpPr/>
          <p:nvPr/>
        </p:nvSpPr>
        <p:spPr>
          <a:xfrm>
            <a:off x="6744970" y="5051425"/>
            <a:ext cx="407670" cy="107315"/>
          </a:xfrm>
          <a:custGeom>
            <a:avLst/>
            <a:gdLst/>
            <a:ahLst/>
            <a:cxnLst/>
            <a:rect l="l" t="t" r="r" b="b"/>
            <a:pathLst>
              <a:path w="407670" h="125730">
                <a:moveTo>
                  <a:pt x="125665" y="0"/>
                </a:moveTo>
                <a:lnTo>
                  <a:pt x="4913" y="120740"/>
                </a:lnTo>
                <a:lnTo>
                  <a:pt x="2501" y="122169"/>
                </a:lnTo>
                <a:lnTo>
                  <a:pt x="0" y="123313"/>
                </a:lnTo>
                <a:lnTo>
                  <a:pt x="4428" y="124685"/>
                </a:lnTo>
                <a:lnTo>
                  <a:pt x="9047" y="125634"/>
                </a:lnTo>
                <a:lnTo>
                  <a:pt x="398560" y="125634"/>
                </a:lnTo>
                <a:lnTo>
                  <a:pt x="403164" y="124685"/>
                </a:lnTo>
                <a:lnTo>
                  <a:pt x="407626" y="123313"/>
                </a:lnTo>
                <a:lnTo>
                  <a:pt x="405111" y="122169"/>
                </a:lnTo>
                <a:lnTo>
                  <a:pt x="402690" y="120740"/>
                </a:lnTo>
                <a:lnTo>
                  <a:pt x="336386" y="54431"/>
                </a:lnTo>
                <a:lnTo>
                  <a:pt x="198658" y="54431"/>
                </a:lnTo>
                <a:lnTo>
                  <a:pt x="193512" y="52761"/>
                </a:lnTo>
                <a:lnTo>
                  <a:pt x="125665" y="0"/>
                </a:lnTo>
                <a:close/>
              </a:path>
              <a:path w="407670" h="125730">
                <a:moveTo>
                  <a:pt x="281942" y="0"/>
                </a:moveTo>
                <a:lnTo>
                  <a:pt x="214095" y="52761"/>
                </a:lnTo>
                <a:lnTo>
                  <a:pt x="208949" y="54431"/>
                </a:lnTo>
                <a:lnTo>
                  <a:pt x="336386" y="54431"/>
                </a:lnTo>
                <a:lnTo>
                  <a:pt x="281942" y="0"/>
                </a:lnTo>
                <a:close/>
              </a:path>
            </a:pathLst>
          </a:custGeom>
          <a:solidFill>
            <a:srgbClr val="40495F"/>
          </a:solidFill>
        </p:spPr>
        <p:txBody>
          <a:bodyPr wrap="square" lIns="0" tIns="0" rIns="0" bIns="0" rtlCol="0"/>
          <a:lstStyle/>
          <a:p>
            <a:endParaRPr>
              <a:latin typeface="Consolas" panose="020B0609020204030204" charset="0"/>
              <a:cs typeface="Consolas" panose="020B0609020204030204" charset="0"/>
            </a:endParaRPr>
          </a:p>
        </p:txBody>
      </p:sp>
      <p:sp>
        <p:nvSpPr>
          <p:cNvPr id="33" name="object 33"/>
          <p:cNvSpPr/>
          <p:nvPr/>
        </p:nvSpPr>
        <p:spPr>
          <a:xfrm>
            <a:off x="7064375" y="4939665"/>
            <a:ext cx="121285" cy="185420"/>
          </a:xfrm>
          <a:prstGeom prst="rect">
            <a:avLst/>
          </a:prstGeom>
          <a:blipFill>
            <a:blip r:embed="rId2" cstate="print"/>
            <a:stretch>
              <a:fillRect/>
            </a:stretch>
          </a:blipFill>
        </p:spPr>
        <p:txBody>
          <a:bodyPr wrap="square" lIns="0" tIns="0" rIns="0" bIns="0" rtlCol="0"/>
          <a:lstStyle/>
          <a:p>
            <a:endParaRPr>
              <a:latin typeface="Consolas" panose="020B0609020204030204" charset="0"/>
              <a:cs typeface="Consolas" panose="020B0609020204030204" charset="0"/>
            </a:endParaRPr>
          </a:p>
        </p:txBody>
      </p:sp>
      <p:sp>
        <p:nvSpPr>
          <p:cNvPr id="50" name="object 16"/>
          <p:cNvSpPr txBox="1">
            <a:spLocks noGrp="1"/>
          </p:cNvSpPr>
          <p:nvPr>
            <p:custDataLst>
              <p:tags r:id="rId3"/>
            </p:custDataLst>
          </p:nvPr>
        </p:nvSpPr>
        <p:spPr>
          <a:xfrm>
            <a:off x="6629400" y="4191000"/>
            <a:ext cx="5495290" cy="442595"/>
          </a:xfrm>
          <a:prstGeom prst="rect">
            <a:avLst/>
          </a:prstGeom>
        </p:spPr>
        <p:txBody>
          <a:bodyPr vert="horz" wrap="square" lIns="0" tIns="12065" rIns="0" bIns="0" rtlCol="0">
            <a:spAutoFit/>
          </a:bodyPr>
          <a:lstStyle>
            <a:lvl1pPr>
              <a:defRPr sz="3200" b="0" i="0">
                <a:solidFill>
                  <a:srgbClr val="C50D1F"/>
                </a:solidFill>
                <a:latin typeface="Arial" panose="020B0604020202020204"/>
                <a:ea typeface="+mj-ea"/>
                <a:cs typeface="Arial" panose="020B0604020202020204"/>
              </a:defRPr>
            </a:lvl1pPr>
          </a:lstStyle>
          <a:p>
            <a:pPr marL="12700">
              <a:lnSpc>
                <a:spcPct val="100000"/>
              </a:lnSpc>
              <a:spcBef>
                <a:spcPts val="95"/>
              </a:spcBef>
            </a:pPr>
            <a:r>
              <a:rPr lang="en-US" sz="2800" b="1" spc="-5" dirty="0">
                <a:solidFill>
                  <a:srgbClr val="C00000"/>
                </a:solidFill>
                <a:latin typeface="Consolas" panose="020B0609020204030204" charset="0"/>
                <a:cs typeface="Consolas" panose="020B0609020204030204" charset="0"/>
              </a:rPr>
              <a:t>Any Question can contact us</a:t>
            </a:r>
            <a:endParaRPr lang="en-US" sz="2800" b="1" spc="-5" dirty="0">
              <a:solidFill>
                <a:srgbClr val="C00000"/>
              </a:solidFill>
              <a:latin typeface="Consolas" panose="020B0609020204030204" charset="0"/>
              <a:cs typeface="Consolas" panose="020B0609020204030204" charset="0"/>
            </a:endParaRPr>
          </a:p>
        </p:txBody>
      </p:sp>
      <p:sp>
        <p:nvSpPr>
          <p:cNvPr id="2" name="灯片编号占位符 3"/>
          <p:cNvSpPr>
            <a:spLocks noGrp="1"/>
          </p:cNvSpPr>
          <p:nvPr>
            <p:custDataLst>
              <p:tags r:id="rId4"/>
            </p:custDataLst>
          </p:nvPr>
        </p:nvSpPr>
        <p:spPr>
          <a:xfrm>
            <a:off x="11423015" y="6453505"/>
            <a:ext cx="721360" cy="365125"/>
          </a:xfrm>
          <a:prstGeom prst="rect">
            <a:avLst/>
          </a:prstGeom>
        </p:spPr>
        <p:txBody>
          <a:bodyPr vert="horz" wrap="square" lIns="91440" tIns="45720" rIns="91440" bIns="45720" numCol="1" anchor="t" anchorCtr="0" compatLnSpc="1"/>
          <a:lstStyle>
            <a:defPPr>
              <a:defRPr lang="zh-CN"/>
            </a:defPPr>
            <a:lvl1pPr marL="0" algn="r" defTabSz="914400" rtl="0" eaLnBrk="1" latinLnBrk="0" hangingPunct="1">
              <a:defRPr sz="1200" kern="1200">
                <a:solidFill>
                  <a:schemeClr val="tx1"/>
                </a:solidFill>
                <a:latin typeface="微软雅黑" panose="020B0503020204020204" charset="-122"/>
                <a:ea typeface="微软雅黑" panose="020B0503020204020204" charset="-122"/>
                <a:cs typeface="Times New Roman" panose="0202060305040502030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15BE46-C10A-41B7-8207-D68D04A8AE2B}" type="slidenum">
              <a:rPr lang="zh-CN" altLang="en-US" smtClean="0">
                <a:solidFill>
                  <a:prstClr val="black"/>
                </a:solidFill>
                <a:latin typeface="Consolas" panose="020B0609020204030204" charset="0"/>
                <a:cs typeface="Consolas" panose="020B0609020204030204" charset="0"/>
              </a:rPr>
            </a:fld>
            <a:endParaRPr lang="zh-CN" altLang="en-US" dirty="0" smtClean="0">
              <a:solidFill>
                <a:prstClr val="black"/>
              </a:solidFill>
              <a:latin typeface="Consolas" panose="020B0609020204030204" charset="0"/>
              <a:cs typeface="Consolas" panose="020B0609020204030204" charset="0"/>
            </a:endParaRPr>
          </a:p>
        </p:txBody>
      </p:sp>
      <p:pic>
        <p:nvPicPr>
          <p:cNvPr id="3" name="图片 2"/>
          <p:cNvPicPr>
            <a:picLocks noChangeAspect="1"/>
          </p:cNvPicPr>
          <p:nvPr/>
        </p:nvPicPr>
        <p:blipFill>
          <a:blip r:embed="rId5"/>
          <a:stretch>
            <a:fillRect/>
          </a:stretch>
        </p:blipFill>
        <p:spPr>
          <a:xfrm>
            <a:off x="584200" y="3588385"/>
            <a:ext cx="5910580" cy="190436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par>
    </p:tnLst>
    <p:bldLst>
      <p:bldP spid="6" grpI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3"/>
          <p:cNvSpPr>
            <a:spLocks noGrp="1"/>
          </p:cNvSpPr>
          <p:nvPr>
            <p:custDataLst>
              <p:tags r:id="rId1"/>
            </p:custDataLst>
          </p:nvPr>
        </p:nvSpPr>
        <p:spPr>
          <a:xfrm>
            <a:off x="11423015" y="6453505"/>
            <a:ext cx="721360" cy="365125"/>
          </a:xfrm>
          <a:prstGeom prst="rect">
            <a:avLst/>
          </a:prstGeom>
        </p:spPr>
        <p:txBody>
          <a:bodyPr vert="horz" wrap="square" lIns="91440" tIns="45720" rIns="91440" bIns="45720" numCol="1" anchor="t" anchorCtr="0" compatLnSpc="1"/>
          <a:lstStyle>
            <a:defPPr>
              <a:defRPr lang="zh-CN"/>
            </a:defPPr>
            <a:lvl1pPr marL="0" algn="r" defTabSz="914400" rtl="0" eaLnBrk="1" latinLnBrk="0" hangingPunct="1">
              <a:defRPr sz="1200" kern="1200">
                <a:solidFill>
                  <a:schemeClr val="tx1"/>
                </a:solidFill>
                <a:latin typeface="微软雅黑" panose="020B0503020204020204" charset="-122"/>
                <a:ea typeface="微软雅黑" panose="020B0503020204020204" charset="-122"/>
                <a:cs typeface="Times New Roman" panose="0202060305040502030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15BE46-C10A-41B7-8207-D68D04A8AE2B}" type="slidenum">
              <a:rPr lang="zh-CN" altLang="en-US" smtClean="0">
                <a:solidFill>
                  <a:schemeClr val="bg1"/>
                </a:solidFill>
                <a:latin typeface="Consolas" panose="020B0609020204030204" charset="0"/>
                <a:cs typeface="Consolas" panose="020B0609020204030204" charset="0"/>
              </a:rPr>
            </a:fld>
            <a:endParaRPr lang="zh-CN" altLang="en-US" dirty="0" smtClean="0">
              <a:solidFill>
                <a:schemeClr val="bg1"/>
              </a:solidFill>
              <a:latin typeface="Consolas" panose="020B0609020204030204" charset="0"/>
              <a:cs typeface="Consolas" panose="020B0609020204030204" charset="0"/>
            </a:endParaRPr>
          </a:p>
        </p:txBody>
      </p:sp>
      <p:sp>
        <p:nvSpPr>
          <p:cNvPr id="7" name="文本框 6"/>
          <p:cNvSpPr txBox="1"/>
          <p:nvPr/>
        </p:nvSpPr>
        <p:spPr>
          <a:xfrm>
            <a:off x="3575685" y="2709545"/>
            <a:ext cx="5318125" cy="645160"/>
          </a:xfrm>
          <a:prstGeom prst="rect">
            <a:avLst/>
          </a:prstGeom>
          <a:noFill/>
        </p:spPr>
        <p:txBody>
          <a:bodyPr wrap="square" rtlCol="0" anchor="t">
            <a:spAutoFit/>
          </a:bodyPr>
          <a:p>
            <a:r>
              <a:rPr lang="en-US" sz="3600">
                <a:latin typeface="Consolas" panose="020B0609020204030204" charset="0"/>
                <a:ea typeface="幼圆" panose="02010509060101010101" charset="-122"/>
              </a:rPr>
              <a:t>Thanks for listening!</a:t>
            </a:r>
            <a:endParaRPr lang="en-US" sz="3600">
              <a:latin typeface="Consolas" panose="020B0609020204030204" charset="0"/>
              <a:ea typeface="幼圆" panose="02010509060101010101" charset="-122"/>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灯片编号占位符 3"/>
          <p:cNvSpPr>
            <a:spLocks noGrp="1"/>
          </p:cNvSpPr>
          <p:nvPr>
            <p:custDataLst>
              <p:tags r:id="rId1"/>
            </p:custDataLst>
          </p:nvPr>
        </p:nvSpPr>
        <p:spPr>
          <a:xfrm>
            <a:off x="9299872" y="6453337"/>
            <a:ext cx="2844800" cy="365125"/>
          </a:xfrm>
          <a:prstGeom prst="rect">
            <a:avLst/>
          </a:prstGeom>
        </p:spPr>
        <p:txBody>
          <a:bodyPr vert="horz" wrap="square" lIns="91440" tIns="45720" rIns="91440" bIns="45720" numCol="1" anchor="t" anchorCtr="0" compatLnSpc="1"/>
          <a:lstStyle>
            <a:defPPr>
              <a:defRPr lang="zh-CN"/>
            </a:defPPr>
            <a:lvl1pPr marL="0" algn="r" defTabSz="914400" rtl="0" eaLnBrk="1" latinLnBrk="0" hangingPunct="1">
              <a:defRPr sz="1200" kern="1200">
                <a:solidFill>
                  <a:schemeClr val="tx1"/>
                </a:solidFill>
                <a:latin typeface="微软雅黑" panose="020B0503020204020204" charset="-122"/>
                <a:ea typeface="微软雅黑" panose="020B0503020204020204" charset="-122"/>
                <a:cs typeface="Times New Roman" panose="0202060305040502030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15BE46-C10A-41B7-8207-D68D04A8AE2B}" type="slidenum">
              <a:rPr lang="zh-CN" altLang="en-US" smtClean="0">
                <a:solidFill>
                  <a:prstClr val="black"/>
                </a:solidFill>
                <a:latin typeface="Arial" panose="020B0604020202020204" pitchFamily="34" charset="0"/>
                <a:cs typeface="Arial" panose="020B0604020202020204" pitchFamily="34" charset="0"/>
              </a:rPr>
            </a:fld>
            <a:endParaRPr lang="zh-CN" altLang="en-US" dirty="0" smtClean="0">
              <a:solidFill>
                <a:prstClr val="black"/>
              </a:solidFill>
              <a:latin typeface="Arial" panose="020B0604020202020204" pitchFamily="34" charset="0"/>
              <a:cs typeface="Arial" panose="020B0604020202020204" pitchFamily="34" charset="0"/>
            </a:endParaRPr>
          </a:p>
        </p:txBody>
      </p:sp>
      <p:sp>
        <p:nvSpPr>
          <p:cNvPr id="3" name="内容占位符 2"/>
          <p:cNvSpPr>
            <a:spLocks noGrp="1"/>
          </p:cNvSpPr>
          <p:nvPr/>
        </p:nvSpPr>
        <p:spPr>
          <a:xfrm>
            <a:off x="1066800" y="381000"/>
            <a:ext cx="10741660" cy="3775075"/>
          </a:xfrm>
          <a:prstGeom prst="rect">
            <a:avLst/>
          </a:prstGeom>
        </p:spPr>
        <p:txBody>
          <a:bodyPr/>
          <a:lstStyle>
            <a:lvl1pPr marL="228600" indent="-228600" algn="l" defTabSz="914400" rtl="0" eaLnBrk="1" latinLnBrk="0" hangingPunct="1">
              <a:lnSpc>
                <a:spcPct val="140000"/>
              </a:lnSpc>
              <a:spcBef>
                <a:spcPts val="1000"/>
              </a:spcBef>
              <a:buClr>
                <a:schemeClr val="accent5">
                  <a:lumMod val="50000"/>
                </a:schemeClr>
              </a:buClr>
              <a:buFont typeface="Wingdings" panose="05000000000000000000" pitchFamily="2" charset="2"/>
              <a:buChar char="p"/>
              <a:defRPr sz="2800" kern="120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140000"/>
              </a:lnSpc>
              <a:spcBef>
                <a:spcPts val="500"/>
              </a:spcBef>
              <a:buClr>
                <a:schemeClr val="accent5">
                  <a:lumMod val="50000"/>
                </a:schemeClr>
              </a:buClr>
              <a:buFont typeface="Wingdings" panose="05000000000000000000" pitchFamily="2" charset="2"/>
              <a:buChar char="n"/>
              <a:defRPr sz="24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140000"/>
              </a:lnSpc>
              <a:spcBef>
                <a:spcPts val="500"/>
              </a:spcBef>
              <a:buClr>
                <a:schemeClr val="accent5">
                  <a:lumMod val="50000"/>
                </a:schemeClr>
              </a:buClr>
              <a:buFont typeface="Wingdings" panose="05000000000000000000" pitchFamily="2" charset="2"/>
              <a:buChar char="l"/>
              <a:defRPr sz="20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140000"/>
              </a:lnSpc>
              <a:spcBef>
                <a:spcPts val="500"/>
              </a:spcBef>
              <a:buClr>
                <a:srgbClr val="256FB9"/>
              </a:buClr>
              <a:buFont typeface="Wingdings" panose="05000000000000000000" pitchFamily="2" charset="2"/>
              <a:buChar char="p"/>
              <a:defRPr sz="18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140000"/>
              </a:lnSpc>
              <a:spcBef>
                <a:spcPts val="500"/>
              </a:spcBef>
              <a:buClr>
                <a:srgbClr val="256FB9"/>
              </a:buClr>
              <a:buFont typeface="Wingdings" panose="05000000000000000000" pitchFamily="2" charset="2"/>
              <a:buChar char="p"/>
              <a:defRPr sz="18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Clr>
                <a:srgbClr val="000000"/>
              </a:buClr>
              <a:buFont typeface="Wingdings" panose="05000000000000000000" charset="0"/>
              <a:buNone/>
            </a:pPr>
            <a:r>
              <a:rPr lang="en-US" altLang="zh-CN" sz="3200" b="1" dirty="0">
                <a:solidFill>
                  <a:schemeClr val="accent1">
                    <a:lumMod val="75000"/>
                  </a:schemeClr>
                </a:solidFill>
                <a:latin typeface="Consolas" panose="020B0609020204030204" charset="0"/>
                <a:ea typeface="幼圆" panose="02010509060101010101" charset="-122"/>
                <a:cs typeface="Arial" panose="020B0604020202020204" pitchFamily="34" charset="0"/>
                <a:sym typeface="+mn-ea"/>
              </a:rPr>
              <a:t>Artificial Intelligence</a:t>
            </a:r>
            <a:endParaRPr lang="en-US" altLang="zh-CN" sz="3200" b="1" dirty="0">
              <a:solidFill>
                <a:schemeClr val="accent1">
                  <a:lumMod val="75000"/>
                </a:schemeClr>
              </a:solidFill>
              <a:latin typeface="Consolas" panose="020B0609020204030204" charset="0"/>
              <a:ea typeface="幼圆" panose="02010509060101010101" charset="-122"/>
              <a:cs typeface="Arial" panose="020B0604020202020204" pitchFamily="34" charset="0"/>
              <a:sym typeface="+mn-ea"/>
            </a:endParaRPr>
          </a:p>
          <a:p>
            <a:pPr lvl="1" algn="l">
              <a:buClr>
                <a:srgbClr val="000000"/>
              </a:buClr>
              <a:buFont typeface="Arial" panose="020B0604020202020204" pitchFamily="34" charset="0"/>
              <a:buChar char="•"/>
            </a:pPr>
            <a:r>
              <a:rPr lang="en-US" altLang="zh-CN" sz="1800">
                <a:latin typeface="Consolas" panose="020B0609020204030204" charset="0"/>
                <a:ea typeface="幼圆" panose="02010509060101010101" charset="-122"/>
                <a:cs typeface="Arial" panose="020B0604020202020204" pitchFamily="34" charset="0"/>
                <a:sym typeface="+mn-ea"/>
              </a:rPr>
              <a:t>Smart city/transport, LLMs, AI agent, etc.</a:t>
            </a:r>
            <a:endParaRPr lang="en-US" altLang="zh-CN" sz="1800">
              <a:latin typeface="Consolas" panose="020B0609020204030204" charset="0"/>
              <a:ea typeface="幼圆" panose="02010509060101010101" charset="-122"/>
              <a:cs typeface="Arial" panose="020B0604020202020204" pitchFamily="34" charset="0"/>
              <a:sym typeface="+mn-ea"/>
            </a:endParaRPr>
          </a:p>
        </p:txBody>
      </p:sp>
      <p:pic>
        <p:nvPicPr>
          <p:cNvPr id="2" name="图片 1"/>
          <p:cNvPicPr/>
          <p:nvPr/>
        </p:nvPicPr>
        <p:blipFill>
          <a:blip r:embed="rId2"/>
          <a:stretch>
            <a:fillRect/>
          </a:stretch>
        </p:blipFill>
        <p:spPr>
          <a:xfrm>
            <a:off x="6477000" y="2209800"/>
            <a:ext cx="3392170" cy="2620010"/>
          </a:xfrm>
          <a:prstGeom prst="rect">
            <a:avLst/>
          </a:prstGeom>
        </p:spPr>
      </p:pic>
      <p:pic>
        <p:nvPicPr>
          <p:cNvPr id="5" name="图片 4"/>
          <p:cNvPicPr>
            <a:picLocks noChangeAspect="1"/>
          </p:cNvPicPr>
          <p:nvPr/>
        </p:nvPicPr>
        <p:blipFill>
          <a:blip r:embed="rId3"/>
          <a:stretch>
            <a:fillRect/>
          </a:stretch>
        </p:blipFill>
        <p:spPr>
          <a:xfrm>
            <a:off x="1450975" y="2248535"/>
            <a:ext cx="4636135" cy="2480310"/>
          </a:xfrm>
          <a:prstGeom prst="rect">
            <a:avLst/>
          </a:prstGeom>
        </p:spPr>
      </p:pic>
      <p:sp>
        <p:nvSpPr>
          <p:cNvPr id="7" name="文本框 6"/>
          <p:cNvSpPr txBox="1"/>
          <p:nvPr/>
        </p:nvSpPr>
        <p:spPr>
          <a:xfrm>
            <a:off x="1143000" y="228600"/>
            <a:ext cx="5080000" cy="374650"/>
          </a:xfrm>
          <a:prstGeom prst="rect">
            <a:avLst/>
          </a:prstGeom>
        </p:spPr>
        <p:txBody>
          <a:bodyPr>
            <a:noAutofit/>
          </a:bodyPr>
          <a:p>
            <a:r>
              <a:rPr lang="en-US" altLang="zh-CN">
                <a:solidFill>
                  <a:srgbClr val="000000"/>
                </a:solidFill>
                <a:latin typeface="Consolas" panose="020B0609020204030204"/>
                <a:ea typeface="Consolas" panose="020B0609020204030204"/>
              </a:rPr>
              <a:t>We live in the age of </a:t>
            </a:r>
            <a:endParaRPr lang="en-US" altLang="zh-CN">
              <a:solidFill>
                <a:srgbClr val="000000"/>
              </a:solidFill>
              <a:latin typeface="Consolas" panose="020B0609020204030204"/>
              <a:ea typeface="Consolas" panose="020B0609020204030204"/>
            </a:endParaRPr>
          </a:p>
          <a:p>
            <a:endParaRPr lang="en-US" altLang="zh-CN">
              <a:solidFill>
                <a:srgbClr val="000000"/>
              </a:solidFill>
              <a:latin typeface="Consolas" panose="020B0609020204030204"/>
              <a:ea typeface="Consolas" panose="020B0609020204030204"/>
            </a:endParaRPr>
          </a:p>
        </p:txBody>
      </p:sp>
      <p:sp>
        <p:nvSpPr>
          <p:cNvPr id="8" name="矩形 7"/>
          <p:cNvSpPr/>
          <p:nvPr/>
        </p:nvSpPr>
        <p:spPr>
          <a:xfrm>
            <a:off x="5029200" y="4471670"/>
            <a:ext cx="975995" cy="313055"/>
          </a:xfrm>
          <a:prstGeom prst="rect">
            <a:avLst/>
          </a:prstGeom>
          <a:solidFill>
            <a:srgbClr val="FDFFFE"/>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文本框 8"/>
          <p:cNvSpPr txBox="1"/>
          <p:nvPr/>
        </p:nvSpPr>
        <p:spPr>
          <a:xfrm>
            <a:off x="5105400" y="4471670"/>
            <a:ext cx="1562735" cy="229870"/>
          </a:xfrm>
          <a:prstGeom prst="rect">
            <a:avLst/>
          </a:prstGeom>
          <a:noFill/>
        </p:spPr>
        <p:txBody>
          <a:bodyPr wrap="square" rtlCol="0">
            <a:spAutoFit/>
          </a:bodyPr>
          <a:p>
            <a:r>
              <a:rPr lang="en-US" altLang="zh-CN" sz="900"/>
              <a:t>Robotics</a:t>
            </a:r>
            <a:endParaRPr lang="en-US" altLang="zh-CN" sz="900"/>
          </a:p>
        </p:txBody>
      </p:sp>
      <p:sp>
        <p:nvSpPr>
          <p:cNvPr id="12" name="文本框 11"/>
          <p:cNvSpPr txBox="1"/>
          <p:nvPr/>
        </p:nvSpPr>
        <p:spPr>
          <a:xfrm>
            <a:off x="3048000" y="5181600"/>
            <a:ext cx="6172200" cy="645160"/>
          </a:xfrm>
          <a:prstGeom prst="rect">
            <a:avLst/>
          </a:prstGeom>
        </p:spPr>
        <p:txBody>
          <a:bodyPr wrap="square">
            <a:spAutoFit/>
          </a:bodyPr>
          <a:p>
            <a:r>
              <a:rPr lang="en-US" altLang="zh-CN">
                <a:solidFill>
                  <a:srgbClr val="000000"/>
                </a:solidFill>
                <a:latin typeface="Consolas" panose="020B0609020204030204"/>
                <a:ea typeface="Consolas" panose="020B0609020204030204"/>
              </a:rPr>
              <a:t>ML serving/inference: </a:t>
            </a:r>
            <a:endParaRPr lang="en-US" altLang="zh-CN">
              <a:solidFill>
                <a:srgbClr val="000000"/>
              </a:solidFill>
              <a:latin typeface="Consolas" panose="020B0609020204030204"/>
              <a:ea typeface="Consolas" panose="020B0609020204030204"/>
            </a:endParaRPr>
          </a:p>
          <a:p>
            <a:r>
              <a:rPr lang="en-US" altLang="zh-CN">
                <a:solidFill>
                  <a:srgbClr val="000000"/>
                </a:solidFill>
                <a:latin typeface="Consolas" panose="020B0609020204030204"/>
                <a:ea typeface="Consolas" panose="020B0609020204030204"/>
              </a:rPr>
              <a:t>a </a:t>
            </a:r>
            <a:r>
              <a:rPr lang="en-US" altLang="zh-CN" b="1">
                <a:solidFill>
                  <a:srgbClr val="CC0000"/>
                </a:solidFill>
                <a:latin typeface="Consolas-Bold"/>
                <a:ea typeface="Consolas-Bold"/>
              </a:rPr>
              <a:t>critical part </a:t>
            </a:r>
            <a:r>
              <a:rPr lang="en-US" altLang="zh-CN">
                <a:solidFill>
                  <a:srgbClr val="000000"/>
                </a:solidFill>
                <a:latin typeface="Consolas" panose="020B0609020204030204"/>
                <a:ea typeface="Consolas" panose="020B0609020204030204"/>
              </a:rPr>
              <a:t>of our daily life.</a:t>
            </a:r>
            <a:endParaRPr lang="en-US" altLang="zh-CN">
              <a:solidFill>
                <a:srgbClr val="000000"/>
              </a:solidFill>
              <a:latin typeface="Consolas" panose="020B0609020204030204"/>
              <a:ea typeface="Consolas" panose="020B0609020204030204"/>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直角三角形 27"/>
          <p:cNvSpPr/>
          <p:nvPr/>
        </p:nvSpPr>
        <p:spPr>
          <a:xfrm rot="19200000">
            <a:off x="10250805" y="2839720"/>
            <a:ext cx="1226820" cy="1044575"/>
          </a:xfrm>
          <a:prstGeom prst="rtTriangle">
            <a:avLst/>
          </a:prstGeom>
          <a:solidFill>
            <a:srgbClr val="DBEEF4"/>
          </a:soli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
        <p:nvSpPr>
          <p:cNvPr id="17" name="矩形 16"/>
          <p:cNvSpPr/>
          <p:nvPr/>
        </p:nvSpPr>
        <p:spPr>
          <a:xfrm>
            <a:off x="10429240" y="2438400"/>
            <a:ext cx="1295400" cy="838200"/>
          </a:xfrm>
          <a:prstGeom prst="rect">
            <a:avLst/>
          </a:prstGeom>
          <a:solidFill>
            <a:srgbClr val="DBEEF4"/>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0" name="灯片编号占位符 3"/>
          <p:cNvSpPr>
            <a:spLocks noGrp="1"/>
          </p:cNvSpPr>
          <p:nvPr>
            <p:custDataLst>
              <p:tags r:id="rId1"/>
            </p:custDataLst>
          </p:nvPr>
        </p:nvSpPr>
        <p:spPr>
          <a:xfrm>
            <a:off x="9299872" y="6453337"/>
            <a:ext cx="2844800" cy="365125"/>
          </a:xfrm>
          <a:prstGeom prst="rect">
            <a:avLst/>
          </a:prstGeom>
        </p:spPr>
        <p:txBody>
          <a:bodyPr vert="horz" wrap="square" lIns="91440" tIns="45720" rIns="91440" bIns="45720" numCol="1" anchor="t" anchorCtr="0" compatLnSpc="1"/>
          <a:lstStyle>
            <a:defPPr>
              <a:defRPr lang="zh-CN"/>
            </a:defPPr>
            <a:lvl1pPr marL="0" algn="r" defTabSz="914400" rtl="0" eaLnBrk="1" latinLnBrk="0" hangingPunct="1">
              <a:defRPr sz="1200" kern="1200">
                <a:solidFill>
                  <a:schemeClr val="tx1"/>
                </a:solidFill>
                <a:latin typeface="微软雅黑" panose="020B0503020204020204" charset="-122"/>
                <a:ea typeface="微软雅黑" panose="020B0503020204020204" charset="-122"/>
                <a:cs typeface="Times New Roman" panose="0202060305040502030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15BE46-C10A-41B7-8207-D68D04A8AE2B}" type="slidenum">
              <a:rPr lang="zh-CN" altLang="en-US" smtClean="0">
                <a:solidFill>
                  <a:prstClr val="black"/>
                </a:solidFill>
                <a:latin typeface="Arial" panose="020B0604020202020204" pitchFamily="34" charset="0"/>
                <a:cs typeface="Arial" panose="020B0604020202020204" pitchFamily="34" charset="0"/>
              </a:rPr>
            </a:fld>
            <a:endParaRPr lang="zh-CN" altLang="en-US" dirty="0" smtClean="0">
              <a:solidFill>
                <a:prstClr val="black"/>
              </a:solidFill>
              <a:latin typeface="Arial" panose="020B0604020202020204" pitchFamily="34" charset="0"/>
              <a:cs typeface="Arial" panose="020B0604020202020204" pitchFamily="34" charset="0"/>
            </a:endParaRPr>
          </a:p>
        </p:txBody>
      </p:sp>
      <p:sp>
        <p:nvSpPr>
          <p:cNvPr id="3" name="内容占位符 2"/>
          <p:cNvSpPr>
            <a:spLocks noGrp="1"/>
          </p:cNvSpPr>
          <p:nvPr/>
        </p:nvSpPr>
        <p:spPr>
          <a:xfrm>
            <a:off x="786130" y="381000"/>
            <a:ext cx="11383010" cy="3775075"/>
          </a:xfrm>
          <a:prstGeom prst="rect">
            <a:avLst/>
          </a:prstGeom>
        </p:spPr>
        <p:txBody>
          <a:bodyPr/>
          <a:lstStyle>
            <a:lvl1pPr marL="228600" indent="-228600" algn="l" defTabSz="914400" rtl="0" eaLnBrk="1" latinLnBrk="0" hangingPunct="1">
              <a:lnSpc>
                <a:spcPct val="140000"/>
              </a:lnSpc>
              <a:spcBef>
                <a:spcPts val="1000"/>
              </a:spcBef>
              <a:buClr>
                <a:schemeClr val="accent5">
                  <a:lumMod val="50000"/>
                </a:schemeClr>
              </a:buClr>
              <a:buFont typeface="Wingdings" panose="05000000000000000000" pitchFamily="2" charset="2"/>
              <a:buChar char="p"/>
              <a:defRPr sz="2800" kern="120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140000"/>
              </a:lnSpc>
              <a:spcBef>
                <a:spcPts val="500"/>
              </a:spcBef>
              <a:buClr>
                <a:schemeClr val="accent5">
                  <a:lumMod val="50000"/>
                </a:schemeClr>
              </a:buClr>
              <a:buFont typeface="Wingdings" panose="05000000000000000000" pitchFamily="2" charset="2"/>
              <a:buChar char="n"/>
              <a:defRPr sz="24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140000"/>
              </a:lnSpc>
              <a:spcBef>
                <a:spcPts val="500"/>
              </a:spcBef>
              <a:buClr>
                <a:schemeClr val="accent5">
                  <a:lumMod val="50000"/>
                </a:schemeClr>
              </a:buClr>
              <a:buFont typeface="Wingdings" panose="05000000000000000000" pitchFamily="2" charset="2"/>
              <a:buChar char="l"/>
              <a:defRPr sz="20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140000"/>
              </a:lnSpc>
              <a:spcBef>
                <a:spcPts val="500"/>
              </a:spcBef>
              <a:buClr>
                <a:srgbClr val="256FB9"/>
              </a:buClr>
              <a:buFont typeface="Wingdings" panose="05000000000000000000" pitchFamily="2" charset="2"/>
              <a:buChar char="p"/>
              <a:defRPr sz="18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140000"/>
              </a:lnSpc>
              <a:spcBef>
                <a:spcPts val="500"/>
              </a:spcBef>
              <a:buClr>
                <a:srgbClr val="256FB9"/>
              </a:buClr>
              <a:buFont typeface="Wingdings" panose="05000000000000000000" pitchFamily="2" charset="2"/>
              <a:buChar char="p"/>
              <a:defRPr sz="18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Clr>
                <a:srgbClr val="000000"/>
              </a:buClr>
              <a:buFont typeface="Wingdings" panose="05000000000000000000" charset="0"/>
              <a:buNone/>
            </a:pPr>
            <a:r>
              <a:rPr lang="en-US" altLang="zh-CN" sz="3200" b="1" dirty="0">
                <a:solidFill>
                  <a:schemeClr val="accent1">
                    <a:lumMod val="75000"/>
                  </a:schemeClr>
                </a:solidFill>
                <a:latin typeface="Consolas" panose="020B0609020204030204" charset="0"/>
                <a:ea typeface="幼圆" panose="02010509060101010101" charset="-122"/>
                <a:cs typeface="Arial" panose="020B0604020202020204" pitchFamily="34" charset="0"/>
                <a:sym typeface="+mn-ea"/>
              </a:rPr>
              <a:t>A Common Case: </a:t>
            </a:r>
            <a:endParaRPr lang="en-US" altLang="zh-CN" sz="3200" b="1" dirty="0">
              <a:solidFill>
                <a:schemeClr val="accent1">
                  <a:lumMod val="75000"/>
                </a:schemeClr>
              </a:solidFill>
              <a:latin typeface="Consolas" panose="020B0609020204030204" charset="0"/>
              <a:ea typeface="幼圆" panose="02010509060101010101" charset="-122"/>
              <a:cs typeface="Arial" panose="020B0604020202020204" pitchFamily="34" charset="0"/>
              <a:sym typeface="+mn-ea"/>
            </a:endParaRPr>
          </a:p>
          <a:p>
            <a:pPr marL="457200" lvl="1" indent="0" algn="l">
              <a:buClr>
                <a:srgbClr val="000000"/>
              </a:buClr>
              <a:buFont typeface="Arial" panose="020B0604020202020204" pitchFamily="34" charset="0"/>
              <a:buNone/>
            </a:pPr>
            <a:r>
              <a:rPr lang="en-US" altLang="zh-CN" sz="2800" b="1" dirty="0">
                <a:solidFill>
                  <a:schemeClr val="accent1">
                    <a:lumMod val="75000"/>
                  </a:schemeClr>
                </a:solidFill>
                <a:latin typeface="Consolas" panose="020B0609020204030204" charset="0"/>
                <a:ea typeface="幼圆" panose="02010509060101010101" charset="-122"/>
                <a:cs typeface="Arial" panose="020B0604020202020204" pitchFamily="34" charset="0"/>
                <a:sym typeface="+mn-ea"/>
              </a:rPr>
              <a:t>Serving ML model with FaaS Functions</a:t>
            </a:r>
            <a:endParaRPr lang="en-US" altLang="zh-CN" sz="2800" b="1" dirty="0">
              <a:solidFill>
                <a:schemeClr val="accent1">
                  <a:lumMod val="75000"/>
                </a:schemeClr>
              </a:solidFill>
              <a:latin typeface="Consolas" panose="020B0609020204030204" charset="0"/>
              <a:ea typeface="幼圆" panose="02010509060101010101" charset="-122"/>
              <a:cs typeface="Arial" panose="020B0604020202020204" pitchFamily="34" charset="0"/>
              <a:sym typeface="+mn-ea"/>
            </a:endParaRPr>
          </a:p>
          <a:p>
            <a:pPr lvl="2" algn="l">
              <a:buClr>
                <a:srgbClr val="000000"/>
              </a:buClr>
              <a:buFont typeface="Arial" panose="020B0604020202020204" pitchFamily="34" charset="0"/>
              <a:buChar char="•"/>
            </a:pPr>
            <a:r>
              <a:rPr lang="en-US" altLang="zh-CN" sz="1800">
                <a:latin typeface="Consolas" panose="020B0609020204030204" charset="0"/>
                <a:ea typeface="幼圆" panose="02010509060101010101" charset="-122"/>
                <a:cs typeface="Arial" panose="020B0604020202020204" pitchFamily="34" charset="0"/>
                <a:sym typeface="+mn-ea"/>
              </a:rPr>
              <a:t>Resource management free</a:t>
            </a:r>
            <a:endParaRPr lang="en-US" altLang="zh-CN" sz="1800">
              <a:latin typeface="Consolas" panose="020B0609020204030204" charset="0"/>
              <a:ea typeface="幼圆" panose="02010509060101010101" charset="-122"/>
              <a:cs typeface="Arial" panose="020B0604020202020204" pitchFamily="34" charset="0"/>
              <a:sym typeface="+mn-ea"/>
            </a:endParaRPr>
          </a:p>
          <a:p>
            <a:pPr lvl="2" algn="l">
              <a:buClr>
                <a:srgbClr val="000000"/>
              </a:buClr>
              <a:buFont typeface="Arial" panose="020B0604020202020204" pitchFamily="34" charset="0"/>
              <a:buChar char="•"/>
            </a:pPr>
            <a:r>
              <a:rPr lang="en-US" altLang="zh-CN" sz="1800">
                <a:latin typeface="Consolas" panose="020B0609020204030204" charset="0"/>
                <a:ea typeface="幼圆" panose="02010509060101010101" charset="-122"/>
                <a:cs typeface="Arial" panose="020B0604020202020204" pitchFamily="34" charset="0"/>
                <a:sym typeface="+mn-ea"/>
              </a:rPr>
              <a:t>Auto-scaling in/out</a:t>
            </a:r>
            <a:endParaRPr lang="en-US" altLang="zh-CN" sz="1800">
              <a:latin typeface="Consolas" panose="020B0609020204030204" charset="0"/>
              <a:ea typeface="幼圆" panose="02010509060101010101" charset="-122"/>
              <a:cs typeface="Arial" panose="020B0604020202020204" pitchFamily="34" charset="0"/>
              <a:sym typeface="+mn-ea"/>
            </a:endParaRPr>
          </a:p>
          <a:p>
            <a:pPr lvl="2" algn="l">
              <a:buClr>
                <a:srgbClr val="000000"/>
              </a:buClr>
              <a:buFont typeface="Arial" panose="020B0604020202020204" pitchFamily="34" charset="0"/>
              <a:buChar char="•"/>
            </a:pPr>
            <a:r>
              <a:rPr lang="en-US" altLang="zh-CN" sz="1800">
                <a:latin typeface="Consolas" panose="020B0609020204030204" charset="0"/>
                <a:ea typeface="幼圆" panose="02010509060101010101" charset="-122"/>
                <a:cs typeface="Arial" panose="020B0604020202020204" pitchFamily="34" charset="0"/>
                <a:sym typeface="+mn-ea"/>
              </a:rPr>
              <a:t>Pay-as-you-go</a:t>
            </a:r>
            <a:r>
              <a:rPr lang="en-US" sz="1800">
                <a:latin typeface="Consolas" panose="020B0609020204030204" charset="0"/>
                <a:ea typeface="幼圆" panose="02010509060101010101" charset="-122"/>
                <a:cs typeface="Arial" panose="020B0604020202020204" pitchFamily="34" charset="0"/>
                <a:sym typeface="+mn-ea"/>
              </a:rPr>
              <a:t> </a:t>
            </a:r>
            <a:endParaRPr lang="en-US" sz="1800">
              <a:latin typeface="Consolas" panose="020B0609020204030204" charset="0"/>
              <a:ea typeface="幼圆" panose="02010509060101010101" charset="-122"/>
              <a:cs typeface="Arial" panose="020B0604020202020204" pitchFamily="34" charset="0"/>
              <a:sym typeface="+mn-ea"/>
            </a:endParaRPr>
          </a:p>
          <a:p>
            <a:pPr lvl="1" algn="l">
              <a:buClr>
                <a:srgbClr val="000000"/>
              </a:buClr>
              <a:buFont typeface="Arial" panose="020B0604020202020204" pitchFamily="34" charset="0"/>
              <a:buChar char="•"/>
            </a:pPr>
            <a:endParaRPr lang="en-US">
              <a:latin typeface="Consolas" panose="020B0609020204030204" charset="0"/>
              <a:ea typeface="幼圆" panose="02010509060101010101" charset="-122"/>
              <a:cs typeface="Arial" panose="020B0604020202020204" pitchFamily="34" charset="0"/>
            </a:endParaRPr>
          </a:p>
          <a:p>
            <a:pPr marL="914400" lvl="2" indent="0">
              <a:buClr>
                <a:srgbClr val="000000"/>
              </a:buClr>
              <a:buFont typeface="Wingdings" panose="05000000000000000000" charset="0"/>
              <a:buNone/>
            </a:pPr>
            <a:r>
              <a:rPr lang="en-US">
                <a:latin typeface="Consolas" panose="020B0609020204030204" charset="0"/>
                <a:ea typeface="幼圆" panose="02010509060101010101" charset="-122"/>
                <a:cs typeface="Arial" panose="020B0604020202020204" pitchFamily="34" charset="0"/>
                <a:sym typeface="+mn-ea"/>
              </a:rPr>
              <a:t>  </a:t>
            </a:r>
            <a:endParaRPr lang="en-US">
              <a:latin typeface="Consolas" panose="020B0609020204030204" charset="0"/>
              <a:ea typeface="幼圆" panose="02010509060101010101" charset="-122"/>
              <a:cs typeface="Arial" panose="020B0604020202020204" pitchFamily="34" charset="0"/>
            </a:endParaRPr>
          </a:p>
          <a:p>
            <a:pPr lvl="1" algn="l">
              <a:buClr>
                <a:srgbClr val="000000"/>
              </a:buClr>
              <a:buFont typeface="Arial" panose="020B0604020202020204" pitchFamily="34" charset="0"/>
              <a:buChar char="•"/>
            </a:pPr>
            <a:endParaRPr lang="en-US">
              <a:solidFill>
                <a:schemeClr val="tx1">
                  <a:lumMod val="65000"/>
                  <a:lumOff val="35000"/>
                </a:schemeClr>
              </a:solidFill>
              <a:latin typeface="Consolas" panose="020B0609020204030204" charset="0"/>
              <a:ea typeface="幼圆" panose="02010509060101010101" charset="-122"/>
              <a:cs typeface="Arial" panose="020B0604020202020204" pitchFamily="34" charset="0"/>
            </a:endParaRPr>
          </a:p>
        </p:txBody>
      </p:sp>
      <p:sp>
        <p:nvSpPr>
          <p:cNvPr id="12" name="文本框 11"/>
          <p:cNvSpPr txBox="1"/>
          <p:nvPr/>
        </p:nvSpPr>
        <p:spPr>
          <a:xfrm>
            <a:off x="1752600" y="4876800"/>
            <a:ext cx="6172200" cy="614045"/>
          </a:xfrm>
          <a:prstGeom prst="rect">
            <a:avLst/>
          </a:prstGeom>
        </p:spPr>
        <p:txBody>
          <a:bodyPr wrap="square">
            <a:spAutoFit/>
          </a:bodyPr>
          <a:p>
            <a:r>
              <a:rPr lang="en-US" altLang="zh-CN" sz="1800" b="1">
                <a:solidFill>
                  <a:srgbClr val="CC0000"/>
                </a:solidFill>
                <a:latin typeface="Consolas" panose="020B0609020204030204" charset="0"/>
                <a:ea typeface="Consolas-Bold"/>
                <a:cs typeface="Consolas" panose="020B0609020204030204" charset="0"/>
              </a:rPr>
              <a:t>GPU has been supported</a:t>
            </a:r>
            <a:r>
              <a:rPr lang="en-US" altLang="zh-CN" sz="1600">
                <a:solidFill>
                  <a:srgbClr val="000000"/>
                </a:solidFill>
                <a:latin typeface="Consolas" panose="020B0609020204030204"/>
                <a:ea typeface="Consolas" panose="020B0609020204030204"/>
              </a:rPr>
              <a:t> in current FaaS platforms: </a:t>
            </a:r>
            <a:endParaRPr lang="en-US" altLang="zh-CN" sz="1600">
              <a:solidFill>
                <a:srgbClr val="000000"/>
              </a:solidFill>
              <a:latin typeface="Consolas" panose="020B0609020204030204"/>
              <a:ea typeface="Consolas" panose="020B0609020204030204"/>
            </a:endParaRPr>
          </a:p>
          <a:p>
            <a:r>
              <a:rPr lang="en-US" altLang="zh-CN" sz="1600">
                <a:solidFill>
                  <a:srgbClr val="000000"/>
                </a:solidFill>
                <a:latin typeface="Consolas" panose="020B0609020204030204"/>
                <a:ea typeface="Consolas" panose="020B0609020204030204"/>
              </a:rPr>
              <a:t>Azure Container Apps, Alibaba Cloud Functions, etc.</a:t>
            </a:r>
            <a:endParaRPr lang="en-US" altLang="zh-CN" sz="1600">
              <a:solidFill>
                <a:srgbClr val="000000"/>
              </a:solidFill>
              <a:latin typeface="Consolas" panose="020B0609020204030204"/>
              <a:ea typeface="Consolas" panose="020B0609020204030204"/>
            </a:endParaRPr>
          </a:p>
        </p:txBody>
      </p:sp>
      <p:pic>
        <p:nvPicPr>
          <p:cNvPr id="9" name="图片 8"/>
          <p:cNvPicPr/>
          <p:nvPr/>
        </p:nvPicPr>
        <p:blipFill>
          <a:blip r:embed="rId2"/>
          <a:stretch>
            <a:fillRect/>
          </a:stretch>
        </p:blipFill>
        <p:spPr>
          <a:xfrm>
            <a:off x="4724400" y="2743200"/>
            <a:ext cx="1612265" cy="1065530"/>
          </a:xfrm>
          <a:prstGeom prst="rect">
            <a:avLst/>
          </a:prstGeom>
        </p:spPr>
      </p:pic>
      <p:sp>
        <p:nvSpPr>
          <p:cNvPr id="10" name="云形 9"/>
          <p:cNvSpPr/>
          <p:nvPr/>
        </p:nvSpPr>
        <p:spPr>
          <a:xfrm>
            <a:off x="7467600" y="2438400"/>
            <a:ext cx="2580005" cy="1760220"/>
          </a:xfrm>
          <a:prstGeom prst="cloud">
            <a:avLst/>
          </a:prstGeom>
          <a:solidFill>
            <a:schemeClr val="accent5">
              <a:lumMod val="20000"/>
              <a:lumOff val="80000"/>
            </a:schemeClr>
          </a:solidFill>
          <a:ln>
            <a:solidFill>
              <a:schemeClr val="tx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000" b="1">
                <a:solidFill>
                  <a:schemeClr val="tx1"/>
                </a:solidFill>
              </a:rPr>
              <a:t>FaaS platform</a:t>
            </a:r>
            <a:endParaRPr lang="en-US" altLang="zh-CN" sz="2000" b="1">
              <a:solidFill>
                <a:schemeClr val="tx1"/>
              </a:solidFill>
            </a:endParaRPr>
          </a:p>
        </p:txBody>
      </p:sp>
      <p:pic>
        <p:nvPicPr>
          <p:cNvPr id="11" name="图片 10"/>
          <p:cNvPicPr>
            <a:picLocks noChangeAspect="1"/>
          </p:cNvPicPr>
          <p:nvPr/>
        </p:nvPicPr>
        <p:blipFill>
          <a:blip r:embed="rId3"/>
          <a:stretch>
            <a:fillRect/>
          </a:stretch>
        </p:blipFill>
        <p:spPr>
          <a:xfrm>
            <a:off x="10591800" y="2479675"/>
            <a:ext cx="980440" cy="602615"/>
          </a:xfrm>
          <a:prstGeom prst="rect">
            <a:avLst/>
          </a:prstGeom>
        </p:spPr>
      </p:pic>
      <p:grpSp>
        <p:nvGrpSpPr>
          <p:cNvPr id="2" name="组合 1"/>
          <p:cNvGrpSpPr/>
          <p:nvPr/>
        </p:nvGrpSpPr>
        <p:grpSpPr>
          <a:xfrm>
            <a:off x="5943600" y="2438400"/>
            <a:ext cx="1891030" cy="769620"/>
            <a:chOff x="9360" y="3840"/>
            <a:chExt cx="2978" cy="1212"/>
          </a:xfrm>
        </p:grpSpPr>
        <p:sp>
          <p:nvSpPr>
            <p:cNvPr id="13" name="右箭头 12"/>
            <p:cNvSpPr/>
            <p:nvPr/>
          </p:nvSpPr>
          <p:spPr>
            <a:xfrm>
              <a:off x="10324" y="4800"/>
              <a:ext cx="955" cy="252"/>
            </a:xfrm>
            <a:prstGeom prst="rightArrow">
              <a:avLst/>
            </a:prstGeom>
            <a:noFill/>
            <a:ln w="25400" cmpd="sng">
              <a:solidFill>
                <a:schemeClr val="tx1"/>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5" name="文本框 14"/>
            <p:cNvSpPr txBox="1"/>
            <p:nvPr/>
          </p:nvSpPr>
          <p:spPr>
            <a:xfrm>
              <a:off x="9360" y="3840"/>
              <a:ext cx="2978" cy="1016"/>
            </a:xfrm>
            <a:prstGeom prst="rect">
              <a:avLst/>
            </a:prstGeom>
            <a:noFill/>
          </p:spPr>
          <p:txBody>
            <a:bodyPr wrap="square" rtlCol="0">
              <a:spAutoFit/>
            </a:bodyPr>
            <a:p>
              <a:pPr algn="ctr"/>
              <a:r>
                <a:rPr lang="en-US" altLang="zh-CN"/>
                <a:t>upload </a:t>
              </a:r>
              <a:endParaRPr lang="en-US" altLang="zh-CN"/>
            </a:p>
            <a:p>
              <a:pPr algn="ctr"/>
              <a:r>
                <a:rPr lang="en-US" altLang="zh-CN"/>
                <a:t>code</a:t>
              </a:r>
              <a:endParaRPr lang="en-US" altLang="zh-CN"/>
            </a:p>
          </p:txBody>
        </p:sp>
      </p:grpSp>
      <p:grpSp>
        <p:nvGrpSpPr>
          <p:cNvPr id="4" name="组合 3"/>
          <p:cNvGrpSpPr/>
          <p:nvPr/>
        </p:nvGrpSpPr>
        <p:grpSpPr>
          <a:xfrm>
            <a:off x="6362065" y="3429000"/>
            <a:ext cx="1145540" cy="528320"/>
            <a:chOff x="10019" y="5400"/>
            <a:chExt cx="1804" cy="832"/>
          </a:xfrm>
        </p:grpSpPr>
        <p:sp>
          <p:nvSpPr>
            <p:cNvPr id="14" name="右箭头 13"/>
            <p:cNvSpPr/>
            <p:nvPr/>
          </p:nvSpPr>
          <p:spPr>
            <a:xfrm rot="10800000">
              <a:off x="10324" y="5400"/>
              <a:ext cx="955" cy="252"/>
            </a:xfrm>
            <a:prstGeom prst="rightArrow">
              <a:avLst/>
            </a:prstGeom>
            <a:noFill/>
            <a:ln w="25400" cmpd="sng">
              <a:solidFill>
                <a:schemeClr val="tx1"/>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6" name="文本框 15"/>
            <p:cNvSpPr txBox="1"/>
            <p:nvPr/>
          </p:nvSpPr>
          <p:spPr>
            <a:xfrm>
              <a:off x="10019" y="5652"/>
              <a:ext cx="1805" cy="580"/>
            </a:xfrm>
            <a:prstGeom prst="rect">
              <a:avLst/>
            </a:prstGeom>
            <a:noFill/>
          </p:spPr>
          <p:txBody>
            <a:bodyPr wrap="square" rtlCol="0">
              <a:spAutoFit/>
            </a:bodyPr>
            <a:p>
              <a:pPr algn="ctr"/>
              <a:r>
                <a:rPr lang="en-US" altLang="zh-CN"/>
                <a:t>service</a:t>
              </a:r>
              <a:endParaRPr lang="en-US" altLang="zh-CN"/>
            </a:p>
          </p:txBody>
        </p:sp>
      </p:grpSp>
      <p:sp>
        <p:nvSpPr>
          <p:cNvPr id="18" name="直角三角形 17"/>
          <p:cNvSpPr/>
          <p:nvPr/>
        </p:nvSpPr>
        <p:spPr>
          <a:xfrm rot="2700000">
            <a:off x="10137775" y="2563495"/>
            <a:ext cx="600710" cy="594360"/>
          </a:xfrm>
          <a:prstGeom prst="rtTriangle">
            <a:avLst/>
          </a:prstGeom>
          <a:solidFill>
            <a:srgbClr val="DBEEF4"/>
          </a:soli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
        <p:nvSpPr>
          <p:cNvPr id="19" name="文本框 18"/>
          <p:cNvSpPr txBox="1"/>
          <p:nvPr/>
        </p:nvSpPr>
        <p:spPr>
          <a:xfrm>
            <a:off x="10311765" y="3012440"/>
            <a:ext cx="1552575" cy="337185"/>
          </a:xfrm>
          <a:prstGeom prst="rect">
            <a:avLst/>
          </a:prstGeom>
          <a:noFill/>
        </p:spPr>
        <p:txBody>
          <a:bodyPr wrap="square" rtlCol="0" anchor="t">
            <a:spAutoFit/>
          </a:bodyPr>
          <a:p>
            <a:r>
              <a:rPr lang="en-US" altLang="zh-CN" sz="1600">
                <a:sym typeface="+mn-ea"/>
              </a:rPr>
              <a:t>Cloud Infra.</a:t>
            </a:r>
            <a:endParaRPr lang="en-US" altLang="zh-CN" sz="1600">
              <a:sym typeface="+mn-ea"/>
            </a:endParaRPr>
          </a:p>
        </p:txBody>
      </p:sp>
      <p:sp>
        <p:nvSpPr>
          <p:cNvPr id="22" name="矩形 21"/>
          <p:cNvSpPr/>
          <p:nvPr/>
        </p:nvSpPr>
        <p:spPr>
          <a:xfrm>
            <a:off x="10429240" y="3346450"/>
            <a:ext cx="1295400" cy="838200"/>
          </a:xfrm>
          <a:prstGeom prst="rect">
            <a:avLst/>
          </a:prstGeom>
          <a:solidFill>
            <a:srgbClr val="DBEEF4"/>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5" name="文本框 24"/>
          <p:cNvSpPr txBox="1"/>
          <p:nvPr/>
        </p:nvSpPr>
        <p:spPr>
          <a:xfrm>
            <a:off x="10439400" y="3912870"/>
            <a:ext cx="1552575" cy="337185"/>
          </a:xfrm>
          <a:prstGeom prst="rect">
            <a:avLst/>
          </a:prstGeom>
          <a:noFill/>
        </p:spPr>
        <p:txBody>
          <a:bodyPr wrap="square" rtlCol="0" anchor="t">
            <a:spAutoFit/>
          </a:bodyPr>
          <a:p>
            <a:r>
              <a:rPr lang="en-US" altLang="zh-CN" sz="1600">
                <a:sym typeface="+mn-ea"/>
              </a:rPr>
              <a:t>Middleware</a:t>
            </a:r>
            <a:endParaRPr lang="en-US" altLang="zh-CN" sz="1600">
              <a:sym typeface="+mn-ea"/>
            </a:endParaRPr>
          </a:p>
        </p:txBody>
      </p:sp>
      <p:pic>
        <p:nvPicPr>
          <p:cNvPr id="29" name="图片 28"/>
          <p:cNvPicPr/>
          <p:nvPr/>
        </p:nvPicPr>
        <p:blipFill>
          <a:blip r:embed="rId4"/>
          <a:srcRect l="58780" t="15156" r="10455" b="23654"/>
          <a:stretch>
            <a:fillRect/>
          </a:stretch>
        </p:blipFill>
        <p:spPr>
          <a:xfrm>
            <a:off x="10515600" y="3429000"/>
            <a:ext cx="507365" cy="483870"/>
          </a:xfrm>
          <a:prstGeom prst="rect">
            <a:avLst/>
          </a:prstGeom>
        </p:spPr>
      </p:pic>
      <p:pic>
        <p:nvPicPr>
          <p:cNvPr id="30" name="图片 29"/>
          <p:cNvPicPr>
            <a:picLocks noChangeAspect="1"/>
          </p:cNvPicPr>
          <p:nvPr/>
        </p:nvPicPr>
        <p:blipFill>
          <a:blip r:embed="rId5"/>
          <a:stretch>
            <a:fillRect/>
          </a:stretch>
        </p:blipFill>
        <p:spPr>
          <a:xfrm>
            <a:off x="11112500" y="3429000"/>
            <a:ext cx="525145" cy="483235"/>
          </a:xfrm>
          <a:prstGeom prst="rect">
            <a:avLst/>
          </a:prstGeom>
        </p:spPr>
      </p:pic>
      <p:sp>
        <p:nvSpPr>
          <p:cNvPr id="31" name="文本框 30"/>
          <p:cNvSpPr txBox="1"/>
          <p:nvPr/>
        </p:nvSpPr>
        <p:spPr>
          <a:xfrm>
            <a:off x="7924800" y="4250690"/>
            <a:ext cx="3347085" cy="368300"/>
          </a:xfrm>
          <a:prstGeom prst="rect">
            <a:avLst/>
          </a:prstGeom>
        </p:spPr>
        <p:txBody>
          <a:bodyPr wrap="square">
            <a:spAutoFit/>
          </a:bodyPr>
          <a:p>
            <a:pPr marL="0" indent="0"/>
            <a:r>
              <a:rPr lang="en-US" altLang="zh-CN" b="0" i="0">
                <a:solidFill>
                  <a:srgbClr val="101214"/>
                </a:solidFill>
                <a:latin typeface="Consolas" panose="020B0609020204030204" charset="0"/>
                <a:ea typeface="PingFang SC"/>
                <a:cs typeface="Consolas" panose="020B0609020204030204" charset="0"/>
              </a:rPr>
              <a:t>shield the </a:t>
            </a:r>
            <a:r>
              <a:rPr lang="en-US" altLang="zh-CN">
                <a:solidFill>
                  <a:srgbClr val="101214"/>
                </a:solidFill>
                <a:latin typeface="Consolas" panose="020B0609020204030204" charset="0"/>
                <a:ea typeface="PingFang SC"/>
                <a:cs typeface="Consolas" panose="020B0609020204030204" charset="0"/>
                <a:sym typeface="+mn-ea"/>
              </a:rPr>
              <a:t>cloud </a:t>
            </a:r>
            <a:r>
              <a:rPr lang="en-US" altLang="zh-CN" b="0" i="0">
                <a:solidFill>
                  <a:srgbClr val="101214"/>
                </a:solidFill>
                <a:latin typeface="Consolas" panose="020B0609020204030204" charset="0"/>
                <a:ea typeface="PingFang SC"/>
                <a:cs typeface="Consolas" panose="020B0609020204030204" charset="0"/>
              </a:rPr>
              <a:t>details</a:t>
            </a:r>
            <a:endParaRPr lang="en-US" altLang="zh-CN" b="0" i="0">
              <a:solidFill>
                <a:srgbClr val="101214"/>
              </a:solidFill>
              <a:latin typeface="Consolas" panose="020B0609020204030204" charset="0"/>
              <a:ea typeface="PingFang SC"/>
              <a:cs typeface="Consolas" panose="020B0609020204030204" charset="0"/>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right)">
                                      <p:cBhvr>
                                        <p:cTn id="11" dur="500"/>
                                        <p:tgtEl>
                                          <p:spTgt spid="4"/>
                                        </p:tgtEl>
                                      </p:cBhvr>
                                    </p:animEffect>
                                  </p:childTnLst>
                                </p:cTn>
                              </p:par>
                            </p:childTnLst>
                          </p:cTn>
                        </p:par>
                        <p:par>
                          <p:cTn id="12" fill="hold">
                            <p:stCondLst>
                              <p:cond delay="1000"/>
                            </p:stCondLst>
                            <p:childTnLst>
                              <p:par>
                                <p:cTn id="13" presetID="6" presetClass="emph" presetSubtype="0" fill="hold" grpId="0" nodeType="afterEffect">
                                  <p:stCondLst>
                                    <p:cond delay="0"/>
                                  </p:stCondLst>
                                  <p:childTnLst>
                                    <p:animScale>
                                      <p:cBhvr>
                                        <p:cTn id="14" dur="500" fill="hold"/>
                                        <p:tgtEl>
                                          <p:spTgt spid="31"/>
                                        </p:tgtEl>
                                      </p:cBhvr>
                                      <p:by x="120000" y="120000"/>
                                      <p:from x="100000" y="100000"/>
                                      <p:to x="150000" y="150000"/>
                                    </p:animScale>
                                  </p:childTnLst>
                                </p:cTn>
                              </p:par>
                            </p:childTnLst>
                          </p:cTn>
                        </p:par>
                        <p:par>
                          <p:cTn id="15" fill="hold">
                            <p:stCondLst>
                              <p:cond delay="1500"/>
                            </p:stCondLst>
                            <p:childTnLst>
                              <p:par>
                                <p:cTn id="16" presetID="6" presetClass="emph" presetSubtype="0" fill="hold" grpId="1" nodeType="afterEffect">
                                  <p:stCondLst>
                                    <p:cond delay="0"/>
                                  </p:stCondLst>
                                  <p:childTnLst>
                                    <p:animScale>
                                      <p:cBhvr>
                                        <p:cTn id="17" dur="500" fill="hold"/>
                                        <p:tgtEl>
                                          <p:spTgt spid="31"/>
                                        </p:tgtEl>
                                      </p:cBhvr>
                                      <p:by x="120000" y="120000"/>
                                      <p:from x="150000" y="150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灯片编号占位符 3"/>
          <p:cNvSpPr>
            <a:spLocks noGrp="1"/>
          </p:cNvSpPr>
          <p:nvPr>
            <p:custDataLst>
              <p:tags r:id="rId1"/>
            </p:custDataLst>
          </p:nvPr>
        </p:nvSpPr>
        <p:spPr>
          <a:xfrm>
            <a:off x="9299872" y="6453337"/>
            <a:ext cx="2844800" cy="365125"/>
          </a:xfrm>
          <a:prstGeom prst="rect">
            <a:avLst/>
          </a:prstGeom>
        </p:spPr>
        <p:txBody>
          <a:bodyPr vert="horz" wrap="square" lIns="91440" tIns="45720" rIns="91440" bIns="45720" numCol="1" anchor="t" anchorCtr="0" compatLnSpc="1"/>
          <a:lstStyle>
            <a:defPPr>
              <a:defRPr lang="zh-CN"/>
            </a:defPPr>
            <a:lvl1pPr marL="0" algn="r" defTabSz="914400" rtl="0" eaLnBrk="1" latinLnBrk="0" hangingPunct="1">
              <a:defRPr sz="1200" kern="1200">
                <a:solidFill>
                  <a:schemeClr val="tx1"/>
                </a:solidFill>
                <a:latin typeface="微软雅黑" panose="020B0503020204020204" charset="-122"/>
                <a:ea typeface="微软雅黑" panose="020B0503020204020204" charset="-122"/>
                <a:cs typeface="Times New Roman" panose="0202060305040502030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15BE46-C10A-41B7-8207-D68D04A8AE2B}" type="slidenum">
              <a:rPr lang="zh-CN" altLang="en-US" smtClean="0">
                <a:solidFill>
                  <a:prstClr val="black"/>
                </a:solidFill>
                <a:latin typeface="Arial" panose="020B0604020202020204" pitchFamily="34" charset="0"/>
                <a:cs typeface="Arial" panose="020B0604020202020204" pitchFamily="34" charset="0"/>
              </a:rPr>
            </a:fld>
            <a:endParaRPr lang="zh-CN" altLang="en-US" dirty="0" smtClean="0">
              <a:solidFill>
                <a:prstClr val="black"/>
              </a:solidFill>
              <a:latin typeface="Arial" panose="020B0604020202020204" pitchFamily="34" charset="0"/>
              <a:cs typeface="Arial" panose="020B0604020202020204" pitchFamily="34" charset="0"/>
            </a:endParaRPr>
          </a:p>
        </p:txBody>
      </p:sp>
      <p:sp>
        <p:nvSpPr>
          <p:cNvPr id="3" name="内容占位符 2"/>
          <p:cNvSpPr>
            <a:spLocks noGrp="1"/>
          </p:cNvSpPr>
          <p:nvPr/>
        </p:nvSpPr>
        <p:spPr>
          <a:xfrm>
            <a:off x="786130" y="304800"/>
            <a:ext cx="11383010" cy="3775075"/>
          </a:xfrm>
          <a:prstGeom prst="rect">
            <a:avLst/>
          </a:prstGeom>
        </p:spPr>
        <p:txBody>
          <a:bodyPr/>
          <a:lstStyle>
            <a:lvl1pPr marL="228600" indent="-228600" algn="l" defTabSz="914400" rtl="0" eaLnBrk="1" latinLnBrk="0" hangingPunct="1">
              <a:lnSpc>
                <a:spcPct val="140000"/>
              </a:lnSpc>
              <a:spcBef>
                <a:spcPts val="1000"/>
              </a:spcBef>
              <a:buClr>
                <a:schemeClr val="accent5">
                  <a:lumMod val="50000"/>
                </a:schemeClr>
              </a:buClr>
              <a:buFont typeface="Wingdings" panose="05000000000000000000" pitchFamily="2" charset="2"/>
              <a:buChar char="p"/>
              <a:defRPr sz="2800" kern="120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140000"/>
              </a:lnSpc>
              <a:spcBef>
                <a:spcPts val="500"/>
              </a:spcBef>
              <a:buClr>
                <a:schemeClr val="accent5">
                  <a:lumMod val="50000"/>
                </a:schemeClr>
              </a:buClr>
              <a:buFont typeface="Wingdings" panose="05000000000000000000" pitchFamily="2" charset="2"/>
              <a:buChar char="n"/>
              <a:defRPr sz="24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140000"/>
              </a:lnSpc>
              <a:spcBef>
                <a:spcPts val="500"/>
              </a:spcBef>
              <a:buClr>
                <a:schemeClr val="accent5">
                  <a:lumMod val="50000"/>
                </a:schemeClr>
              </a:buClr>
              <a:buFont typeface="Wingdings" panose="05000000000000000000" pitchFamily="2" charset="2"/>
              <a:buChar char="l"/>
              <a:defRPr sz="20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140000"/>
              </a:lnSpc>
              <a:spcBef>
                <a:spcPts val="500"/>
              </a:spcBef>
              <a:buClr>
                <a:srgbClr val="256FB9"/>
              </a:buClr>
              <a:buFont typeface="Wingdings" panose="05000000000000000000" pitchFamily="2" charset="2"/>
              <a:buChar char="p"/>
              <a:defRPr sz="18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140000"/>
              </a:lnSpc>
              <a:spcBef>
                <a:spcPts val="500"/>
              </a:spcBef>
              <a:buClr>
                <a:srgbClr val="256FB9"/>
              </a:buClr>
              <a:buFont typeface="Wingdings" panose="05000000000000000000" pitchFamily="2" charset="2"/>
              <a:buChar char="p"/>
              <a:defRPr sz="18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Clr>
                <a:srgbClr val="000000"/>
              </a:buClr>
              <a:buFont typeface="Wingdings" panose="05000000000000000000" charset="0"/>
              <a:buNone/>
            </a:pPr>
            <a:r>
              <a:rPr lang="en-US" altLang="zh-CN" sz="3200" b="1" dirty="0">
                <a:solidFill>
                  <a:schemeClr val="accent1">
                    <a:lumMod val="75000"/>
                  </a:schemeClr>
                </a:solidFill>
                <a:latin typeface="Consolas" panose="020B0609020204030204" charset="0"/>
                <a:ea typeface="幼圆" panose="02010509060101010101" charset="-122"/>
                <a:cs typeface="Arial" panose="020B0604020202020204" pitchFamily="34" charset="0"/>
                <a:sym typeface="+mn-ea"/>
              </a:rPr>
              <a:t>The Problem</a:t>
            </a:r>
            <a:r>
              <a:rPr lang="en-US" altLang="zh-CN" sz="3600" b="1" dirty="0">
                <a:solidFill>
                  <a:schemeClr val="accent1">
                    <a:lumMod val="75000"/>
                  </a:schemeClr>
                </a:solidFill>
                <a:latin typeface="Consolas" panose="020B0609020204030204" charset="0"/>
                <a:ea typeface="幼圆" panose="02010509060101010101" charset="-122"/>
                <a:cs typeface="Arial" panose="020B0604020202020204" pitchFamily="34" charset="0"/>
                <a:sym typeface="+mn-ea"/>
              </a:rPr>
              <a:t> </a:t>
            </a:r>
            <a:endParaRPr kumimoji="1" lang="en-US" sz="3600" b="1" dirty="0">
              <a:latin typeface="Consolas" panose="020B0609020204030204" charset="0"/>
              <a:ea typeface="幼圆" panose="02010509060101010101" charset="-122"/>
              <a:cs typeface="Arial" panose="020B0604020202020204" pitchFamily="34" charset="0"/>
              <a:sym typeface="+mn-ea"/>
            </a:endParaRPr>
          </a:p>
          <a:p>
            <a:pPr lvl="1" algn="l">
              <a:buClr>
                <a:srgbClr val="000000"/>
              </a:buClr>
              <a:buFont typeface="Arial" panose="020B0604020202020204" pitchFamily="34" charset="0"/>
              <a:buChar char="•"/>
            </a:pPr>
            <a:r>
              <a:rPr lang="en-US" sz="1800">
                <a:solidFill>
                  <a:srgbClr val="C00000"/>
                </a:solidFill>
                <a:latin typeface="Consolas" panose="020B0609020204030204" charset="0"/>
                <a:ea typeface="幼圆" panose="02010509060101010101" charset="-122"/>
                <a:cs typeface="Arial" panose="020B0604020202020204" pitchFamily="34" charset="0"/>
                <a:sym typeface="+mn-ea"/>
              </a:rPr>
              <a:t>Coarse-grained GPU functions</a:t>
            </a:r>
            <a:r>
              <a:rPr lang="en-US" sz="1800">
                <a:latin typeface="Consolas" panose="020B0609020204030204" charset="0"/>
                <a:ea typeface="幼圆" panose="02010509060101010101" charset="-122"/>
                <a:cs typeface="Arial" panose="020B0604020202020204" pitchFamily="34" charset="0"/>
                <a:sym typeface="+mn-ea"/>
              </a:rPr>
              <a:t> lacks efficiency</a:t>
            </a:r>
            <a:endParaRPr lang="en-US" sz="1800">
              <a:latin typeface="Consolas" panose="020B0609020204030204" charset="0"/>
              <a:ea typeface="幼圆" panose="02010509060101010101" charset="-122"/>
              <a:cs typeface="Arial" panose="020B0604020202020204" pitchFamily="34" charset="0"/>
              <a:sym typeface="+mn-ea"/>
            </a:endParaRPr>
          </a:p>
          <a:p>
            <a:pPr lvl="1" algn="l">
              <a:buClr>
                <a:srgbClr val="000000"/>
              </a:buClr>
              <a:buFont typeface="Arial" panose="020B0604020202020204" pitchFamily="34" charset="0"/>
              <a:buChar char="•"/>
            </a:pPr>
            <a:r>
              <a:rPr lang="en-US" sz="1800">
                <a:latin typeface="Consolas" panose="020B0609020204030204" charset="0"/>
                <a:ea typeface="幼圆" panose="02010509060101010101" charset="-122"/>
                <a:cs typeface="Arial" panose="020B0604020202020204" pitchFamily="34" charset="0"/>
                <a:sym typeface="+mn-ea"/>
              </a:rPr>
              <a:t>Resource </a:t>
            </a:r>
            <a:r>
              <a:rPr lang="en-US" sz="1800">
                <a:solidFill>
                  <a:srgbClr val="C00000"/>
                </a:solidFill>
                <a:latin typeface="Consolas" panose="020B0609020204030204" charset="0"/>
                <a:ea typeface="幼圆" panose="02010509060101010101" charset="-122"/>
                <a:cs typeface="Arial" panose="020B0604020202020204" pitchFamily="34" charset="0"/>
                <a:sym typeface="+mn-ea"/>
              </a:rPr>
              <a:t>over-provisioning</a:t>
            </a:r>
            <a:r>
              <a:rPr lang="en-US" sz="1800">
                <a:latin typeface="Consolas" panose="020B0609020204030204" charset="0"/>
                <a:ea typeface="幼圆" panose="02010509060101010101" charset="-122"/>
                <a:cs typeface="Arial" panose="020B0604020202020204" pitchFamily="34" charset="0"/>
                <a:sym typeface="+mn-ea"/>
              </a:rPr>
              <a:t> leads to high user cost</a:t>
            </a:r>
            <a:r>
              <a:rPr lang="en-US" sz="2000">
                <a:latin typeface="Consolas" panose="020B0609020204030204" charset="0"/>
                <a:ea typeface="幼圆" panose="02010509060101010101" charset="-122"/>
                <a:cs typeface="Arial" panose="020B0604020202020204" pitchFamily="34" charset="0"/>
                <a:sym typeface="+mn-ea"/>
              </a:rPr>
              <a:t> </a:t>
            </a:r>
            <a:endParaRPr lang="en-US" sz="2000">
              <a:latin typeface="Consolas" panose="020B0609020204030204" charset="0"/>
              <a:ea typeface="幼圆" panose="02010509060101010101" charset="-122"/>
              <a:cs typeface="Arial" panose="020B0604020202020204" pitchFamily="34" charset="0"/>
              <a:sym typeface="+mn-ea"/>
            </a:endParaRPr>
          </a:p>
          <a:p>
            <a:pPr marL="457200" lvl="1" indent="0" algn="l">
              <a:buClr>
                <a:srgbClr val="000000"/>
              </a:buClr>
              <a:buFont typeface="Arial" panose="020B0604020202020204" pitchFamily="34" charset="0"/>
              <a:buNone/>
            </a:pPr>
            <a:r>
              <a:rPr lang="en-US" sz="2000">
                <a:solidFill>
                  <a:schemeClr val="tx1">
                    <a:lumMod val="65000"/>
                    <a:lumOff val="35000"/>
                  </a:schemeClr>
                </a:solidFill>
                <a:latin typeface="Consolas" panose="020B0609020204030204" charset="0"/>
                <a:ea typeface="幼圆" panose="02010509060101010101" charset="-122"/>
                <a:cs typeface="Arial" panose="020B0604020202020204" pitchFamily="34" charset="0"/>
                <a:sym typeface="+mn-ea"/>
              </a:rPr>
              <a:t> </a:t>
            </a:r>
            <a:endParaRPr lang="en-US" sz="2000">
              <a:solidFill>
                <a:schemeClr val="tx1">
                  <a:lumMod val="65000"/>
                  <a:lumOff val="35000"/>
                </a:schemeClr>
              </a:solidFill>
              <a:latin typeface="Consolas" panose="020B0609020204030204" charset="0"/>
              <a:ea typeface="幼圆" panose="02010509060101010101" charset="-122"/>
              <a:cs typeface="Arial" panose="020B0604020202020204" pitchFamily="34" charset="0"/>
            </a:endParaRPr>
          </a:p>
        </p:txBody>
      </p:sp>
      <p:pic>
        <p:nvPicPr>
          <p:cNvPr id="32" name="图片 31"/>
          <p:cNvPicPr>
            <a:picLocks noChangeAspect="1"/>
          </p:cNvPicPr>
          <p:nvPr/>
        </p:nvPicPr>
        <p:blipFill>
          <a:blip r:embed="rId2"/>
          <a:stretch>
            <a:fillRect/>
          </a:stretch>
        </p:blipFill>
        <p:spPr>
          <a:xfrm>
            <a:off x="5638800" y="3124200"/>
            <a:ext cx="2728595" cy="1996440"/>
          </a:xfrm>
          <a:prstGeom prst="rect">
            <a:avLst/>
          </a:prstGeom>
        </p:spPr>
      </p:pic>
      <p:grpSp>
        <p:nvGrpSpPr>
          <p:cNvPr id="78" name="组合 77"/>
          <p:cNvGrpSpPr/>
          <p:nvPr/>
        </p:nvGrpSpPr>
        <p:grpSpPr>
          <a:xfrm>
            <a:off x="1209040" y="2971800"/>
            <a:ext cx="4790440" cy="2120265"/>
            <a:chOff x="1904" y="5280"/>
            <a:chExt cx="7544" cy="3339"/>
          </a:xfrm>
        </p:grpSpPr>
        <p:grpSp>
          <p:nvGrpSpPr>
            <p:cNvPr id="2" name="组合 1"/>
            <p:cNvGrpSpPr/>
            <p:nvPr/>
          </p:nvGrpSpPr>
          <p:grpSpPr>
            <a:xfrm>
              <a:off x="1904" y="5710"/>
              <a:ext cx="4154" cy="2909"/>
              <a:chOff x="9200" y="4247"/>
              <a:chExt cx="4154" cy="2909"/>
            </a:xfrm>
          </p:grpSpPr>
          <p:sp>
            <p:nvSpPr>
              <p:cNvPr id="6" name="文本框 5"/>
              <p:cNvSpPr txBox="1"/>
              <p:nvPr/>
            </p:nvSpPr>
            <p:spPr>
              <a:xfrm rot="16200000">
                <a:off x="8543" y="4903"/>
                <a:ext cx="2329" cy="1016"/>
              </a:xfrm>
              <a:prstGeom prst="rect">
                <a:avLst/>
              </a:prstGeom>
              <a:noFill/>
            </p:spPr>
            <p:txBody>
              <a:bodyPr wrap="square" rtlCol="0">
                <a:spAutoFit/>
              </a:bodyPr>
              <a:p>
                <a:pPr algn="ctr"/>
                <a:r>
                  <a:rPr lang="en-US" altLang="zh-CN" b="1"/>
                  <a:t>computing</a:t>
                </a:r>
                <a:endParaRPr lang="en-US" altLang="zh-CN" b="1"/>
              </a:p>
              <a:p>
                <a:pPr algn="ctr"/>
                <a:r>
                  <a:rPr lang="en-US" altLang="zh-CN" b="1"/>
                  <a:t>resource</a:t>
                </a:r>
                <a:endParaRPr lang="en-US" altLang="zh-CN" b="1"/>
              </a:p>
            </p:txBody>
          </p:sp>
          <p:sp>
            <p:nvSpPr>
              <p:cNvPr id="9" name="文本框 8"/>
              <p:cNvSpPr txBox="1"/>
              <p:nvPr/>
            </p:nvSpPr>
            <p:spPr>
              <a:xfrm>
                <a:off x="11205" y="6576"/>
                <a:ext cx="2149" cy="580"/>
              </a:xfrm>
              <a:prstGeom prst="rect">
                <a:avLst/>
              </a:prstGeom>
              <a:noFill/>
            </p:spPr>
            <p:txBody>
              <a:bodyPr wrap="square" rtlCol="0">
                <a:spAutoFit/>
              </a:bodyPr>
              <a:p>
                <a:r>
                  <a:rPr lang="en-US" altLang="zh-CN" b="1"/>
                  <a:t>Memory</a:t>
                </a:r>
                <a:endParaRPr lang="en-US" altLang="zh-CN" b="1"/>
              </a:p>
            </p:txBody>
          </p:sp>
          <p:sp>
            <p:nvSpPr>
              <p:cNvPr id="10" name="文本框 9"/>
              <p:cNvSpPr txBox="1"/>
              <p:nvPr/>
            </p:nvSpPr>
            <p:spPr>
              <a:xfrm>
                <a:off x="11456" y="6052"/>
                <a:ext cx="949" cy="531"/>
              </a:xfrm>
              <a:prstGeom prst="rect">
                <a:avLst/>
              </a:prstGeom>
              <a:noFill/>
            </p:spPr>
            <p:txBody>
              <a:bodyPr wrap="square" rtlCol="0">
                <a:spAutoFit/>
              </a:bodyPr>
              <a:p>
                <a:r>
                  <a:rPr lang="en-US" altLang="zh-CN" sz="1600">
                    <a:solidFill>
                      <a:schemeClr val="accent6"/>
                    </a:solidFill>
                  </a:rPr>
                  <a:t>1GB</a:t>
                </a:r>
                <a:endParaRPr lang="en-US" altLang="zh-CN" sz="1600">
                  <a:solidFill>
                    <a:schemeClr val="accent6"/>
                  </a:solidFill>
                </a:endParaRPr>
              </a:p>
            </p:txBody>
          </p:sp>
        </p:grpSp>
        <p:grpSp>
          <p:nvGrpSpPr>
            <p:cNvPr id="33" name="组合 32"/>
            <p:cNvGrpSpPr/>
            <p:nvPr/>
          </p:nvGrpSpPr>
          <p:grpSpPr>
            <a:xfrm>
              <a:off x="3000" y="5280"/>
              <a:ext cx="3549" cy="2766"/>
              <a:chOff x="9880" y="3665"/>
              <a:chExt cx="3549" cy="2766"/>
            </a:xfrm>
          </p:grpSpPr>
          <p:cxnSp>
            <p:nvCxnSpPr>
              <p:cNvPr id="23" name="直接连接符 22"/>
              <p:cNvCxnSpPr/>
              <p:nvPr/>
            </p:nvCxnSpPr>
            <p:spPr>
              <a:xfrm>
                <a:off x="9880" y="6425"/>
                <a:ext cx="3549" cy="0"/>
              </a:xfrm>
              <a:prstGeom prst="line">
                <a:avLst/>
              </a:prstGeom>
              <a:ln>
                <a:solidFill>
                  <a:schemeClr val="tx1"/>
                </a:solidFill>
                <a:prstDash val="solid"/>
                <a:tailEnd type="triangle" w="med" len="lg"/>
              </a:ln>
            </p:spPr>
            <p:style>
              <a:lnRef idx="2">
                <a:schemeClr val="accent1"/>
              </a:lnRef>
              <a:fillRef idx="0">
                <a:srgbClr val="FFFFFF"/>
              </a:fillRef>
              <a:effectRef idx="0">
                <a:srgbClr val="FFFFFF"/>
              </a:effectRef>
              <a:fontRef idx="minor">
                <a:schemeClr val="tx1"/>
              </a:fontRef>
            </p:style>
          </p:cxnSp>
          <p:cxnSp>
            <p:nvCxnSpPr>
              <p:cNvPr id="24" name="直接连接符 23"/>
              <p:cNvCxnSpPr/>
              <p:nvPr/>
            </p:nvCxnSpPr>
            <p:spPr>
              <a:xfrm flipV="1">
                <a:off x="9880" y="3665"/>
                <a:ext cx="0" cy="2760"/>
              </a:xfrm>
              <a:prstGeom prst="line">
                <a:avLst/>
              </a:prstGeom>
              <a:ln>
                <a:solidFill>
                  <a:schemeClr val="tx1"/>
                </a:solidFill>
                <a:prstDash val="solid"/>
                <a:headEnd type="none"/>
                <a:tailEnd type="triangle" w="med" len="lg"/>
              </a:ln>
            </p:spPr>
            <p:style>
              <a:lnRef idx="2">
                <a:schemeClr val="accent1"/>
              </a:lnRef>
              <a:fillRef idx="0">
                <a:srgbClr val="FFFFFF"/>
              </a:fillRef>
              <a:effectRef idx="0">
                <a:srgbClr val="FFFFFF"/>
              </a:effectRef>
              <a:fontRef idx="minor">
                <a:schemeClr val="tx1"/>
              </a:fontRef>
            </p:style>
          </p:cxnSp>
          <p:cxnSp>
            <p:nvCxnSpPr>
              <p:cNvPr id="25" name="直接连接符 24"/>
              <p:cNvCxnSpPr/>
              <p:nvPr/>
            </p:nvCxnSpPr>
            <p:spPr>
              <a:xfrm flipV="1">
                <a:off x="9880" y="4547"/>
                <a:ext cx="2520" cy="1855"/>
              </a:xfrm>
              <a:prstGeom prst="line">
                <a:avLst/>
              </a:prstGeom>
              <a:ln>
                <a:solidFill>
                  <a:schemeClr val="tx1"/>
                </a:solidFill>
                <a:prstDash val="sysDash"/>
                <a:tailEnd type="none" w="med" len="lg"/>
              </a:ln>
            </p:spPr>
            <p:style>
              <a:lnRef idx="2">
                <a:schemeClr val="accent1"/>
              </a:lnRef>
              <a:fillRef idx="0">
                <a:srgbClr val="FFFFFF"/>
              </a:fillRef>
              <a:effectRef idx="0">
                <a:srgbClr val="FFFFFF"/>
              </a:effectRef>
              <a:fontRef idx="minor">
                <a:schemeClr val="tx1"/>
              </a:fontRef>
            </p:style>
          </p:cxnSp>
          <p:cxnSp>
            <p:nvCxnSpPr>
              <p:cNvPr id="26" name="直接连接符 25"/>
              <p:cNvCxnSpPr/>
              <p:nvPr/>
            </p:nvCxnSpPr>
            <p:spPr>
              <a:xfrm>
                <a:off x="9960" y="4680"/>
                <a:ext cx="2294" cy="0"/>
              </a:xfrm>
              <a:prstGeom prst="line">
                <a:avLst/>
              </a:prstGeom>
              <a:ln>
                <a:solidFill>
                  <a:srgbClr val="2196F3"/>
                </a:solidFill>
                <a:prstDash val="sysDot"/>
                <a:tailEnd type="none" w="med" len="lg"/>
              </a:ln>
            </p:spPr>
            <p:style>
              <a:lnRef idx="2">
                <a:schemeClr val="accent1"/>
              </a:lnRef>
              <a:fillRef idx="0">
                <a:srgbClr val="FFFFFF"/>
              </a:fillRef>
              <a:effectRef idx="0">
                <a:srgbClr val="FFFFFF"/>
              </a:effectRef>
              <a:fontRef idx="minor">
                <a:schemeClr val="tx1"/>
              </a:fontRef>
            </p:style>
          </p:cxnSp>
          <p:cxnSp>
            <p:nvCxnSpPr>
              <p:cNvPr id="27" name="直接连接符 26"/>
              <p:cNvCxnSpPr/>
              <p:nvPr/>
            </p:nvCxnSpPr>
            <p:spPr>
              <a:xfrm>
                <a:off x="12240" y="4680"/>
                <a:ext cx="0" cy="1744"/>
              </a:xfrm>
              <a:prstGeom prst="line">
                <a:avLst/>
              </a:prstGeom>
              <a:ln>
                <a:solidFill>
                  <a:srgbClr val="2196F3"/>
                </a:solidFill>
                <a:prstDash val="sysDot"/>
                <a:tailEnd type="none" w="med" len="lg"/>
              </a:ln>
            </p:spPr>
            <p:style>
              <a:lnRef idx="2">
                <a:schemeClr val="accent1"/>
              </a:lnRef>
              <a:fillRef idx="0">
                <a:srgbClr val="FFFFFF"/>
              </a:fillRef>
              <a:effectRef idx="0">
                <a:srgbClr val="FFFFFF"/>
              </a:effectRef>
              <a:fontRef idx="minor">
                <a:schemeClr val="tx1"/>
              </a:fontRef>
            </p:style>
          </p:cxnSp>
          <p:cxnSp>
            <p:nvCxnSpPr>
              <p:cNvPr id="28" name="直接连接符 27"/>
              <p:cNvCxnSpPr/>
              <p:nvPr/>
            </p:nvCxnSpPr>
            <p:spPr>
              <a:xfrm>
                <a:off x="9880" y="5520"/>
                <a:ext cx="1173" cy="0"/>
              </a:xfrm>
              <a:prstGeom prst="line">
                <a:avLst/>
              </a:prstGeom>
              <a:ln>
                <a:solidFill>
                  <a:schemeClr val="accent6"/>
                </a:solidFill>
                <a:prstDash val="sysDot"/>
                <a:tailEnd type="none" w="med" len="lg"/>
              </a:ln>
            </p:spPr>
            <p:style>
              <a:lnRef idx="2">
                <a:schemeClr val="accent1"/>
              </a:lnRef>
              <a:fillRef idx="0">
                <a:srgbClr val="FFFFFF"/>
              </a:fillRef>
              <a:effectRef idx="0">
                <a:srgbClr val="FFFFFF"/>
              </a:effectRef>
              <a:fontRef idx="minor">
                <a:schemeClr val="tx1"/>
              </a:fontRef>
            </p:style>
          </p:cxnSp>
          <p:cxnSp>
            <p:nvCxnSpPr>
              <p:cNvPr id="31" name="直接连接符 30"/>
              <p:cNvCxnSpPr/>
              <p:nvPr/>
            </p:nvCxnSpPr>
            <p:spPr>
              <a:xfrm>
                <a:off x="11040" y="5520"/>
                <a:ext cx="0" cy="911"/>
              </a:xfrm>
              <a:prstGeom prst="line">
                <a:avLst/>
              </a:prstGeom>
              <a:ln>
                <a:solidFill>
                  <a:schemeClr val="accent6"/>
                </a:solidFill>
                <a:prstDash val="sysDot"/>
                <a:tailEnd type="none" w="med" len="lg"/>
              </a:ln>
            </p:spPr>
            <p:style>
              <a:lnRef idx="2">
                <a:schemeClr val="accent1"/>
              </a:lnRef>
              <a:fillRef idx="0">
                <a:srgbClr val="FFFFFF"/>
              </a:fillRef>
              <a:effectRef idx="0">
                <a:srgbClr val="FFFFFF"/>
              </a:effectRef>
              <a:fontRef idx="minor">
                <a:schemeClr val="tx1"/>
              </a:fontRef>
            </p:style>
          </p:cxnSp>
        </p:grpSp>
        <p:sp>
          <p:nvSpPr>
            <p:cNvPr id="35" name="文本框 34"/>
            <p:cNvSpPr txBox="1"/>
            <p:nvPr/>
          </p:nvSpPr>
          <p:spPr>
            <a:xfrm>
              <a:off x="5320" y="7375"/>
              <a:ext cx="949" cy="531"/>
            </a:xfrm>
            <a:prstGeom prst="rect">
              <a:avLst/>
            </a:prstGeom>
            <a:noFill/>
          </p:spPr>
          <p:txBody>
            <a:bodyPr wrap="square" rtlCol="0">
              <a:spAutoFit/>
            </a:bodyPr>
            <a:p>
              <a:r>
                <a:rPr lang="en-US" altLang="zh-CN" sz="1600">
                  <a:solidFill>
                    <a:schemeClr val="tx2">
                      <a:lumMod val="60000"/>
                      <a:lumOff val="40000"/>
                    </a:schemeClr>
                  </a:solidFill>
                </a:rPr>
                <a:t>2GB</a:t>
              </a:r>
              <a:endParaRPr lang="en-US" altLang="zh-CN" sz="1600">
                <a:solidFill>
                  <a:schemeClr val="tx2">
                    <a:lumMod val="60000"/>
                    <a:lumOff val="40000"/>
                  </a:schemeClr>
                </a:solidFill>
              </a:endParaRPr>
            </a:p>
          </p:txBody>
        </p:sp>
        <p:sp>
          <p:nvSpPr>
            <p:cNvPr id="36" name="文本框 35"/>
            <p:cNvSpPr txBox="1"/>
            <p:nvPr/>
          </p:nvSpPr>
          <p:spPr>
            <a:xfrm>
              <a:off x="3000" y="5650"/>
              <a:ext cx="949" cy="531"/>
            </a:xfrm>
            <a:prstGeom prst="rect">
              <a:avLst/>
            </a:prstGeom>
            <a:noFill/>
          </p:spPr>
          <p:txBody>
            <a:bodyPr wrap="square" rtlCol="0">
              <a:spAutoFit/>
            </a:bodyPr>
            <a:p>
              <a:r>
                <a:rPr lang="en-US" altLang="zh-CN" sz="1600">
                  <a:solidFill>
                    <a:schemeClr val="tx2">
                      <a:lumMod val="60000"/>
                      <a:lumOff val="40000"/>
                    </a:schemeClr>
                  </a:solidFill>
                </a:rPr>
                <a:t>20%</a:t>
              </a:r>
              <a:endParaRPr lang="en-US" altLang="zh-CN" sz="1600">
                <a:solidFill>
                  <a:schemeClr val="tx2">
                    <a:lumMod val="60000"/>
                    <a:lumOff val="40000"/>
                  </a:schemeClr>
                </a:solidFill>
              </a:endParaRPr>
            </a:p>
          </p:txBody>
        </p:sp>
        <p:sp>
          <p:nvSpPr>
            <p:cNvPr id="43" name="文本框 42"/>
            <p:cNvSpPr txBox="1"/>
            <p:nvPr/>
          </p:nvSpPr>
          <p:spPr>
            <a:xfrm>
              <a:off x="2960" y="6535"/>
              <a:ext cx="949" cy="531"/>
            </a:xfrm>
            <a:prstGeom prst="rect">
              <a:avLst/>
            </a:prstGeom>
            <a:noFill/>
          </p:spPr>
          <p:txBody>
            <a:bodyPr wrap="square" rtlCol="0">
              <a:spAutoFit/>
            </a:bodyPr>
            <a:p>
              <a:r>
                <a:rPr lang="en-US" altLang="zh-CN" sz="1600">
                  <a:solidFill>
                    <a:schemeClr val="accent6"/>
                  </a:solidFill>
                </a:rPr>
                <a:t>10%</a:t>
              </a:r>
              <a:endParaRPr lang="en-US" altLang="zh-CN" sz="1600">
                <a:solidFill>
                  <a:schemeClr val="accent6"/>
                </a:solidFill>
              </a:endParaRPr>
            </a:p>
          </p:txBody>
        </p:sp>
        <p:sp>
          <p:nvSpPr>
            <p:cNvPr id="77" name="文本框 76"/>
            <p:cNvSpPr txBox="1"/>
            <p:nvPr/>
          </p:nvSpPr>
          <p:spPr>
            <a:xfrm>
              <a:off x="5454" y="5640"/>
              <a:ext cx="3994" cy="919"/>
            </a:xfrm>
            <a:prstGeom prst="rect">
              <a:avLst/>
            </a:prstGeom>
            <a:noFill/>
          </p:spPr>
          <p:txBody>
            <a:bodyPr wrap="square" rtlCol="0">
              <a:spAutoFit/>
            </a:bodyPr>
            <a:p>
              <a:r>
                <a:rPr lang="en-US" altLang="zh-CN" sz="1600"/>
                <a:t>Proportional </a:t>
              </a:r>
              <a:endParaRPr lang="en-US" altLang="zh-CN" sz="1600"/>
            </a:p>
            <a:p>
              <a:r>
                <a:rPr lang="en-US" altLang="zh-CN" sz="1600"/>
                <a:t>/fixed rate</a:t>
              </a:r>
              <a:endParaRPr lang="en-US" altLang="zh-CN" sz="1600"/>
            </a:p>
          </p:txBody>
        </p:sp>
      </p:grpSp>
      <p:sp>
        <p:nvSpPr>
          <p:cNvPr id="79" name="文本框 78"/>
          <p:cNvSpPr txBox="1"/>
          <p:nvPr/>
        </p:nvSpPr>
        <p:spPr>
          <a:xfrm>
            <a:off x="8686800" y="3543935"/>
            <a:ext cx="2360295" cy="829945"/>
          </a:xfrm>
          <a:prstGeom prst="rect">
            <a:avLst/>
          </a:prstGeom>
          <a:solidFill>
            <a:schemeClr val="accent3">
              <a:lumMod val="20000"/>
              <a:lumOff val="80000"/>
            </a:schemeClr>
          </a:solidFill>
        </p:spPr>
        <p:txBody>
          <a:bodyPr wrap="square">
            <a:spAutoFit/>
          </a:bodyPr>
          <a:p>
            <a:pPr marL="0" indent="0" algn="l"/>
            <a:r>
              <a:rPr lang="en-US" sz="1600" b="0" i="0">
                <a:latin typeface="Consolas" panose="020B0609020204030204" charset="0"/>
                <a:ea typeface="幼圆" panose="02010509060101010101" charset="-122"/>
                <a:cs typeface="Arial" panose="020B0604020202020204" pitchFamily="34" charset="0"/>
              </a:rPr>
              <a:t>Small models still take a considerable proportion</a:t>
            </a:r>
            <a:endParaRPr lang="en-US" sz="1600" b="0" i="0">
              <a:latin typeface="Consolas" panose="020B0609020204030204" charset="0"/>
              <a:ea typeface="幼圆" panose="02010509060101010101"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灯片编号占位符 3"/>
          <p:cNvSpPr>
            <a:spLocks noGrp="1"/>
          </p:cNvSpPr>
          <p:nvPr>
            <p:custDataLst>
              <p:tags r:id="rId1"/>
            </p:custDataLst>
          </p:nvPr>
        </p:nvSpPr>
        <p:spPr>
          <a:xfrm>
            <a:off x="9299872" y="6453337"/>
            <a:ext cx="2844800" cy="365125"/>
          </a:xfrm>
          <a:prstGeom prst="rect">
            <a:avLst/>
          </a:prstGeom>
        </p:spPr>
        <p:txBody>
          <a:bodyPr vert="horz" wrap="square" lIns="91440" tIns="45720" rIns="91440" bIns="45720" numCol="1" anchor="t" anchorCtr="0" compatLnSpc="1"/>
          <a:lstStyle>
            <a:defPPr>
              <a:defRPr lang="zh-CN"/>
            </a:defPPr>
            <a:lvl1pPr marL="0" algn="r" defTabSz="914400" rtl="0" eaLnBrk="1" latinLnBrk="0" hangingPunct="1">
              <a:defRPr sz="1200" kern="1200">
                <a:solidFill>
                  <a:schemeClr val="tx1"/>
                </a:solidFill>
                <a:latin typeface="微软雅黑" panose="020B0503020204020204" charset="-122"/>
                <a:ea typeface="微软雅黑" panose="020B0503020204020204" charset="-122"/>
                <a:cs typeface="Times New Roman" panose="0202060305040502030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15BE46-C10A-41B7-8207-D68D04A8AE2B}" type="slidenum">
              <a:rPr lang="zh-CN" altLang="en-US" smtClean="0">
                <a:solidFill>
                  <a:prstClr val="black"/>
                </a:solidFill>
                <a:latin typeface="Arial" panose="020B0604020202020204" pitchFamily="34" charset="0"/>
                <a:cs typeface="Arial" panose="020B0604020202020204" pitchFamily="34" charset="0"/>
              </a:rPr>
            </a:fld>
            <a:endParaRPr lang="zh-CN" altLang="en-US" dirty="0" smtClean="0">
              <a:solidFill>
                <a:prstClr val="black"/>
              </a:solidFill>
              <a:latin typeface="Arial" panose="020B0604020202020204" pitchFamily="34" charset="0"/>
              <a:cs typeface="Arial" panose="020B0604020202020204" pitchFamily="34" charset="0"/>
            </a:endParaRPr>
          </a:p>
        </p:txBody>
      </p:sp>
      <p:sp>
        <p:nvSpPr>
          <p:cNvPr id="3" name="内容占位符 2"/>
          <p:cNvSpPr>
            <a:spLocks noGrp="1"/>
          </p:cNvSpPr>
          <p:nvPr/>
        </p:nvSpPr>
        <p:spPr>
          <a:xfrm>
            <a:off x="786130" y="304800"/>
            <a:ext cx="11383010" cy="3775075"/>
          </a:xfrm>
          <a:prstGeom prst="rect">
            <a:avLst/>
          </a:prstGeom>
        </p:spPr>
        <p:txBody>
          <a:bodyPr/>
          <a:lstStyle>
            <a:lvl1pPr marL="228600" indent="-228600" algn="l" defTabSz="914400" rtl="0" eaLnBrk="1" latinLnBrk="0" hangingPunct="1">
              <a:lnSpc>
                <a:spcPct val="140000"/>
              </a:lnSpc>
              <a:spcBef>
                <a:spcPts val="1000"/>
              </a:spcBef>
              <a:buClr>
                <a:schemeClr val="accent5">
                  <a:lumMod val="50000"/>
                </a:schemeClr>
              </a:buClr>
              <a:buFont typeface="Wingdings" panose="05000000000000000000" pitchFamily="2" charset="2"/>
              <a:buChar char="p"/>
              <a:defRPr sz="2800" kern="120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140000"/>
              </a:lnSpc>
              <a:spcBef>
                <a:spcPts val="500"/>
              </a:spcBef>
              <a:buClr>
                <a:schemeClr val="accent5">
                  <a:lumMod val="50000"/>
                </a:schemeClr>
              </a:buClr>
              <a:buFont typeface="Wingdings" panose="05000000000000000000" pitchFamily="2" charset="2"/>
              <a:buChar char="n"/>
              <a:defRPr sz="24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140000"/>
              </a:lnSpc>
              <a:spcBef>
                <a:spcPts val="500"/>
              </a:spcBef>
              <a:buClr>
                <a:schemeClr val="accent5">
                  <a:lumMod val="50000"/>
                </a:schemeClr>
              </a:buClr>
              <a:buFont typeface="Wingdings" panose="05000000000000000000" pitchFamily="2" charset="2"/>
              <a:buChar char="l"/>
              <a:defRPr sz="20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140000"/>
              </a:lnSpc>
              <a:spcBef>
                <a:spcPts val="500"/>
              </a:spcBef>
              <a:buClr>
                <a:srgbClr val="256FB9"/>
              </a:buClr>
              <a:buFont typeface="Wingdings" panose="05000000000000000000" pitchFamily="2" charset="2"/>
              <a:buChar char="p"/>
              <a:defRPr sz="18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140000"/>
              </a:lnSpc>
              <a:spcBef>
                <a:spcPts val="500"/>
              </a:spcBef>
              <a:buClr>
                <a:srgbClr val="256FB9"/>
              </a:buClr>
              <a:buFont typeface="Wingdings" panose="05000000000000000000" pitchFamily="2" charset="2"/>
              <a:buChar char="p"/>
              <a:defRPr sz="18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Clr>
                <a:srgbClr val="000000"/>
              </a:buClr>
              <a:buFont typeface="Wingdings" panose="05000000000000000000" charset="0"/>
              <a:buNone/>
            </a:pPr>
            <a:r>
              <a:rPr lang="en-US" altLang="zh-CN" sz="3200" b="1" dirty="0">
                <a:solidFill>
                  <a:schemeClr val="accent1">
                    <a:lumMod val="75000"/>
                  </a:schemeClr>
                </a:solidFill>
                <a:latin typeface="Consolas" panose="020B0609020204030204" charset="0"/>
                <a:ea typeface="幼圆" panose="02010509060101010101" charset="-122"/>
                <a:cs typeface="Arial" panose="020B0604020202020204" pitchFamily="34" charset="0"/>
                <a:sym typeface="+mn-ea"/>
              </a:rPr>
              <a:t>The Problem</a:t>
            </a:r>
            <a:r>
              <a:rPr lang="en-US" altLang="zh-CN" sz="3600" b="1" dirty="0">
                <a:solidFill>
                  <a:schemeClr val="accent1">
                    <a:lumMod val="75000"/>
                  </a:schemeClr>
                </a:solidFill>
                <a:latin typeface="Consolas" panose="020B0609020204030204" charset="0"/>
                <a:ea typeface="幼圆" panose="02010509060101010101" charset="-122"/>
                <a:cs typeface="Arial" panose="020B0604020202020204" pitchFamily="34" charset="0"/>
                <a:sym typeface="+mn-ea"/>
              </a:rPr>
              <a:t> </a:t>
            </a:r>
            <a:endParaRPr kumimoji="1" lang="en-US" sz="3600" b="1" dirty="0">
              <a:latin typeface="Consolas" panose="020B0609020204030204" charset="0"/>
              <a:ea typeface="幼圆" panose="02010509060101010101" charset="-122"/>
              <a:cs typeface="Arial" panose="020B0604020202020204" pitchFamily="34" charset="0"/>
              <a:sym typeface="+mn-ea"/>
            </a:endParaRPr>
          </a:p>
          <a:p>
            <a:pPr lvl="1" algn="l">
              <a:buClr>
                <a:srgbClr val="000000"/>
              </a:buClr>
              <a:buFont typeface="Arial" panose="020B0604020202020204" pitchFamily="34" charset="0"/>
              <a:buChar char="•"/>
            </a:pPr>
            <a:r>
              <a:rPr lang="en-US" altLang="zh-CN" sz="1800">
                <a:solidFill>
                  <a:schemeClr val="tx1"/>
                </a:solidFill>
                <a:latin typeface="Consolas" panose="020B0609020204030204" charset="0"/>
                <a:ea typeface="幼圆" panose="02010509060101010101" charset="-122"/>
                <a:cs typeface="Arial" panose="020B0604020202020204" pitchFamily="34" charset="0"/>
                <a:sym typeface="+mn-ea"/>
              </a:rPr>
              <a:t>Coupled GPU </a:t>
            </a:r>
            <a:r>
              <a:rPr lang="en-US" sz="1800">
                <a:solidFill>
                  <a:srgbClr val="C00000"/>
                </a:solidFill>
                <a:latin typeface="Consolas" panose="020B0609020204030204" charset="0"/>
                <a:ea typeface="幼圆" panose="02010509060101010101" charset="-122"/>
                <a:cs typeface="Arial" panose="020B0604020202020204" pitchFamily="34" charset="0"/>
                <a:sym typeface="+mn-ea"/>
              </a:rPr>
              <a:t>cannot be </a:t>
            </a:r>
            <a:r>
              <a:rPr lang="en-US" altLang="zh-CN" sz="1800">
                <a:solidFill>
                  <a:srgbClr val="C00000"/>
                </a:solidFill>
                <a:latin typeface="Consolas" panose="020B0609020204030204" charset="0"/>
                <a:ea typeface="幼圆" panose="02010509060101010101" charset="-122"/>
                <a:cs typeface="Arial" panose="020B0604020202020204" pitchFamily="34" charset="0"/>
                <a:sym typeface="+mn-ea"/>
              </a:rPr>
              <a:t>flexibly reclamated</a:t>
            </a:r>
            <a:endParaRPr lang="en-US" sz="1800">
              <a:solidFill>
                <a:schemeClr val="tx1"/>
              </a:solidFill>
              <a:latin typeface="Consolas" panose="020B0609020204030204" charset="0"/>
              <a:ea typeface="幼圆" panose="02010509060101010101" charset="-122"/>
              <a:cs typeface="Arial" panose="020B0604020202020204" pitchFamily="34" charset="0"/>
              <a:sym typeface="+mn-ea"/>
            </a:endParaRPr>
          </a:p>
          <a:p>
            <a:pPr lvl="1" algn="l">
              <a:buClr>
                <a:srgbClr val="000000"/>
              </a:buClr>
              <a:buFont typeface="Arial" panose="020B0604020202020204" pitchFamily="34" charset="0"/>
              <a:buChar char="•"/>
            </a:pPr>
            <a:r>
              <a:rPr lang="en-US" sz="1800">
                <a:solidFill>
                  <a:srgbClr val="C00000"/>
                </a:solidFill>
                <a:latin typeface="Consolas" panose="020B0609020204030204" charset="0"/>
                <a:ea typeface="幼圆" panose="02010509060101010101" charset="-122"/>
                <a:cs typeface="Arial" panose="020B0604020202020204" pitchFamily="34" charset="0"/>
                <a:sym typeface="+mn-ea"/>
              </a:rPr>
              <a:t>GPU function idling</a:t>
            </a:r>
            <a:r>
              <a:rPr lang="en-US" sz="1800">
                <a:latin typeface="Consolas" panose="020B0609020204030204" charset="0"/>
                <a:ea typeface="幼圆" panose="02010509060101010101" charset="-122"/>
                <a:cs typeface="Arial" panose="020B0604020202020204" pitchFamily="34" charset="0"/>
                <a:sym typeface="+mn-ea"/>
              </a:rPr>
              <a:t> </a:t>
            </a:r>
            <a:r>
              <a:rPr lang="en-US" altLang="zh-CN" sz="1800">
                <a:latin typeface="Consolas" panose="020B0609020204030204" charset="0"/>
                <a:ea typeface="幼圆" panose="02010509060101010101" charset="-122"/>
                <a:cs typeface="Arial" panose="020B0604020202020204" pitchFamily="34" charset="0"/>
                <a:sym typeface="+mn-ea"/>
              </a:rPr>
              <a:t>exacerbates </a:t>
            </a:r>
            <a:r>
              <a:rPr lang="en-US" altLang="zh-CN" sz="1800">
                <a:solidFill>
                  <a:schemeClr val="tx1"/>
                </a:solidFill>
                <a:latin typeface="Consolas" panose="020B0609020204030204" charset="0"/>
                <a:ea typeface="幼圆" panose="02010509060101010101" charset="-122"/>
                <a:cs typeface="Arial" panose="020B0604020202020204" pitchFamily="34" charset="0"/>
                <a:sym typeface="+mn-ea"/>
              </a:rPr>
              <a:t>resource </a:t>
            </a:r>
            <a:r>
              <a:rPr lang="en-US" sz="1800">
                <a:solidFill>
                  <a:schemeClr val="tx1"/>
                </a:solidFill>
                <a:latin typeface="Consolas" panose="020B0609020204030204" charset="0"/>
                <a:ea typeface="幼圆" panose="02010509060101010101" charset="-122"/>
                <a:cs typeface="Arial" panose="020B0604020202020204" pitchFamily="34" charset="0"/>
                <a:sym typeface="+mn-ea"/>
              </a:rPr>
              <a:t>waste</a:t>
            </a:r>
            <a:r>
              <a:rPr lang="en-US" sz="2000">
                <a:latin typeface="Consolas" panose="020B0609020204030204" charset="0"/>
                <a:ea typeface="幼圆" panose="02010509060101010101" charset="-122"/>
                <a:cs typeface="Arial" panose="020B0604020202020204" pitchFamily="34" charset="0"/>
                <a:sym typeface="+mn-ea"/>
              </a:rPr>
              <a:t> </a:t>
            </a:r>
            <a:endParaRPr lang="en-US" altLang="zh-CN" sz="2000">
              <a:latin typeface="Consolas" panose="020B0609020204030204" charset="0"/>
              <a:ea typeface="幼圆" panose="02010509060101010101" charset="-122"/>
              <a:cs typeface="Arial" panose="020B0604020202020204" pitchFamily="34" charset="0"/>
              <a:sym typeface="+mn-ea"/>
            </a:endParaRPr>
          </a:p>
          <a:p>
            <a:pPr marL="457200" lvl="1" indent="0" algn="l">
              <a:buClr>
                <a:srgbClr val="000000"/>
              </a:buClr>
              <a:buFont typeface="Arial" panose="020B0604020202020204" pitchFamily="34" charset="0"/>
              <a:buNone/>
            </a:pPr>
            <a:r>
              <a:rPr lang="en-US" sz="2000">
                <a:solidFill>
                  <a:schemeClr val="tx1">
                    <a:lumMod val="65000"/>
                    <a:lumOff val="35000"/>
                  </a:schemeClr>
                </a:solidFill>
                <a:latin typeface="Consolas" panose="020B0609020204030204" charset="0"/>
                <a:ea typeface="幼圆" panose="02010509060101010101" charset="-122"/>
                <a:cs typeface="Arial" panose="020B0604020202020204" pitchFamily="34" charset="0"/>
                <a:sym typeface="+mn-ea"/>
              </a:rPr>
              <a:t> </a:t>
            </a:r>
            <a:endParaRPr lang="en-US" sz="2000">
              <a:solidFill>
                <a:schemeClr val="tx1">
                  <a:lumMod val="65000"/>
                  <a:lumOff val="35000"/>
                </a:schemeClr>
              </a:solidFill>
              <a:latin typeface="Consolas" panose="020B0609020204030204" charset="0"/>
              <a:ea typeface="幼圆" panose="02010509060101010101" charset="-122"/>
              <a:cs typeface="Arial" panose="020B0604020202020204" pitchFamily="34" charset="0"/>
            </a:endParaRPr>
          </a:p>
        </p:txBody>
      </p:sp>
      <p:pic>
        <p:nvPicPr>
          <p:cNvPr id="80" name="图片 79"/>
          <p:cNvPicPr>
            <a:picLocks noChangeAspect="1"/>
          </p:cNvPicPr>
          <p:nvPr/>
        </p:nvPicPr>
        <p:blipFill>
          <a:blip r:embed="rId2"/>
          <a:stretch>
            <a:fillRect/>
          </a:stretch>
        </p:blipFill>
        <p:spPr>
          <a:xfrm>
            <a:off x="1676400" y="3124200"/>
            <a:ext cx="2309495" cy="1976755"/>
          </a:xfrm>
          <a:prstGeom prst="rect">
            <a:avLst/>
          </a:prstGeom>
        </p:spPr>
      </p:pic>
      <p:sp>
        <p:nvSpPr>
          <p:cNvPr id="81" name="文本框 80"/>
          <p:cNvSpPr txBox="1"/>
          <p:nvPr/>
        </p:nvSpPr>
        <p:spPr>
          <a:xfrm>
            <a:off x="4267200" y="3505200"/>
            <a:ext cx="7127875" cy="706755"/>
          </a:xfrm>
          <a:prstGeom prst="rect">
            <a:avLst/>
          </a:prstGeom>
          <a:noFill/>
        </p:spPr>
        <p:txBody>
          <a:bodyPr wrap="square" rtlCol="0" anchor="t">
            <a:spAutoFit/>
          </a:bodyPr>
          <a:p>
            <a:r>
              <a:rPr lang="en-US" sz="2000">
                <a:latin typeface="Consolas" panose="020B0609020204030204" charset="0"/>
                <a:ea typeface="幼圆" panose="02010509060101010101" charset="-122"/>
                <a:cs typeface="Arial" panose="020B0604020202020204" pitchFamily="34" charset="0"/>
                <a:sym typeface="+mn-ea"/>
              </a:rPr>
              <a:t># GPU </a:t>
            </a:r>
            <a:r>
              <a:rPr lang="en-US" altLang="zh-CN" sz="2000">
                <a:latin typeface="Consolas" panose="020B0609020204030204" charset="0"/>
                <a:ea typeface="幼圆" panose="02010509060101010101" charset="-122"/>
                <a:cs typeface="Arial" panose="020B0604020202020204" pitchFamily="34" charset="0"/>
                <a:sym typeface="+mn-ea"/>
              </a:rPr>
              <a:t>are much more expensive than CPUs</a:t>
            </a:r>
            <a:endParaRPr lang="en-US" altLang="zh-CN" sz="2000">
              <a:latin typeface="Consolas" panose="020B0609020204030204" charset="0"/>
              <a:ea typeface="幼圆" panose="02010509060101010101" charset="-122"/>
              <a:cs typeface="Arial" panose="020B0604020202020204" pitchFamily="34" charset="0"/>
              <a:sym typeface="+mn-ea"/>
            </a:endParaRPr>
          </a:p>
          <a:p>
            <a:r>
              <a:rPr lang="en-US" altLang="zh-CN" sz="2000">
                <a:latin typeface="Consolas" panose="020B0609020204030204" charset="0"/>
                <a:ea typeface="幼圆" panose="02010509060101010101" charset="-122"/>
                <a:cs typeface="Arial" panose="020B0604020202020204" pitchFamily="34" charset="0"/>
                <a:sym typeface="+mn-ea"/>
              </a:rPr>
              <a:t># 10</a:t>
            </a:r>
            <a:r>
              <a:rPr lang="en-US" altLang="en-US" sz="2000">
                <a:latin typeface="Consolas" panose="020B0609020204030204" charset="0"/>
                <a:ea typeface="幼圆" panose="02010509060101010101" charset="-122"/>
                <a:cs typeface="Arial" panose="020B0604020202020204" pitchFamily="34" charset="0"/>
                <a:sym typeface="+mn-ea"/>
              </a:rPr>
              <a:t>× higher keepalive cost</a:t>
            </a:r>
            <a:r>
              <a:rPr lang="en-US" altLang="zh-CN" sz="2000">
                <a:latin typeface="Consolas" panose="020B0609020204030204" charset="0"/>
                <a:ea typeface="幼圆" panose="02010509060101010101" charset="-122"/>
                <a:cs typeface="Arial" panose="020B0604020202020204" pitchFamily="34" charset="0"/>
                <a:sym typeface="+mn-ea"/>
              </a:rPr>
              <a:t> v.s. CPU functions</a:t>
            </a:r>
            <a:endParaRPr lang="en-US" altLang="zh-CN" sz="2000">
              <a:latin typeface="Consolas" panose="020B0609020204030204" charset="0"/>
              <a:ea typeface="幼圆" panose="02010509060101010101" charset="-122"/>
              <a:cs typeface="Arial" panose="020B0604020202020204" pitchFamily="34" charset="0"/>
              <a:sym typeface="+mn-ea"/>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灯片编号占位符 3"/>
          <p:cNvSpPr>
            <a:spLocks noGrp="1"/>
          </p:cNvSpPr>
          <p:nvPr>
            <p:custDataLst>
              <p:tags r:id="rId1"/>
            </p:custDataLst>
          </p:nvPr>
        </p:nvSpPr>
        <p:spPr>
          <a:xfrm>
            <a:off x="9299872" y="6453337"/>
            <a:ext cx="2844800" cy="365125"/>
          </a:xfrm>
          <a:prstGeom prst="rect">
            <a:avLst/>
          </a:prstGeom>
        </p:spPr>
        <p:txBody>
          <a:bodyPr vert="horz" wrap="square" lIns="91440" tIns="45720" rIns="91440" bIns="45720" numCol="1" anchor="t" anchorCtr="0" compatLnSpc="1"/>
          <a:lstStyle>
            <a:defPPr>
              <a:defRPr lang="zh-CN"/>
            </a:defPPr>
            <a:lvl1pPr marL="0" algn="r" defTabSz="914400" rtl="0" eaLnBrk="1" latinLnBrk="0" hangingPunct="1">
              <a:defRPr sz="1200" kern="1200">
                <a:solidFill>
                  <a:schemeClr val="tx1"/>
                </a:solidFill>
                <a:latin typeface="微软雅黑" panose="020B0503020204020204" charset="-122"/>
                <a:ea typeface="微软雅黑" panose="020B0503020204020204" charset="-122"/>
                <a:cs typeface="Times New Roman" panose="0202060305040502030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15BE46-C10A-41B7-8207-D68D04A8AE2B}" type="slidenum">
              <a:rPr lang="zh-CN" altLang="en-US" smtClean="0">
                <a:solidFill>
                  <a:prstClr val="black"/>
                </a:solidFill>
                <a:latin typeface="Arial" panose="020B0604020202020204" pitchFamily="34" charset="0"/>
                <a:cs typeface="Arial" panose="020B0604020202020204" pitchFamily="34" charset="0"/>
              </a:rPr>
            </a:fld>
            <a:endParaRPr lang="zh-CN" altLang="en-US" dirty="0" smtClean="0">
              <a:solidFill>
                <a:prstClr val="black"/>
              </a:solidFill>
              <a:latin typeface="Arial" panose="020B0604020202020204" pitchFamily="34" charset="0"/>
              <a:cs typeface="Arial" panose="020B0604020202020204" pitchFamily="34" charset="0"/>
            </a:endParaRPr>
          </a:p>
        </p:txBody>
      </p:sp>
      <p:sp>
        <p:nvSpPr>
          <p:cNvPr id="3" name="内容占位符 2"/>
          <p:cNvSpPr>
            <a:spLocks noGrp="1"/>
          </p:cNvSpPr>
          <p:nvPr/>
        </p:nvSpPr>
        <p:spPr>
          <a:xfrm>
            <a:off x="786130" y="304800"/>
            <a:ext cx="11383010" cy="3775075"/>
          </a:xfrm>
          <a:prstGeom prst="rect">
            <a:avLst/>
          </a:prstGeom>
        </p:spPr>
        <p:txBody>
          <a:bodyPr/>
          <a:lstStyle>
            <a:lvl1pPr marL="228600" indent="-228600" algn="l" defTabSz="914400" rtl="0" eaLnBrk="1" latinLnBrk="0" hangingPunct="1">
              <a:lnSpc>
                <a:spcPct val="140000"/>
              </a:lnSpc>
              <a:spcBef>
                <a:spcPts val="1000"/>
              </a:spcBef>
              <a:buClr>
                <a:schemeClr val="accent5">
                  <a:lumMod val="50000"/>
                </a:schemeClr>
              </a:buClr>
              <a:buFont typeface="Wingdings" panose="05000000000000000000" pitchFamily="2" charset="2"/>
              <a:buChar char="p"/>
              <a:defRPr sz="2800" kern="120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140000"/>
              </a:lnSpc>
              <a:spcBef>
                <a:spcPts val="500"/>
              </a:spcBef>
              <a:buClr>
                <a:schemeClr val="accent5">
                  <a:lumMod val="50000"/>
                </a:schemeClr>
              </a:buClr>
              <a:buFont typeface="Wingdings" panose="05000000000000000000" pitchFamily="2" charset="2"/>
              <a:buChar char="n"/>
              <a:defRPr sz="24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140000"/>
              </a:lnSpc>
              <a:spcBef>
                <a:spcPts val="500"/>
              </a:spcBef>
              <a:buClr>
                <a:schemeClr val="accent5">
                  <a:lumMod val="50000"/>
                </a:schemeClr>
              </a:buClr>
              <a:buFont typeface="Wingdings" panose="05000000000000000000" pitchFamily="2" charset="2"/>
              <a:buChar char="l"/>
              <a:defRPr sz="20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140000"/>
              </a:lnSpc>
              <a:spcBef>
                <a:spcPts val="500"/>
              </a:spcBef>
              <a:buClr>
                <a:srgbClr val="256FB9"/>
              </a:buClr>
              <a:buFont typeface="Wingdings" panose="05000000000000000000" pitchFamily="2" charset="2"/>
              <a:buChar char="p"/>
              <a:defRPr sz="18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140000"/>
              </a:lnSpc>
              <a:spcBef>
                <a:spcPts val="500"/>
              </a:spcBef>
              <a:buClr>
                <a:srgbClr val="256FB9"/>
              </a:buClr>
              <a:buFont typeface="Wingdings" panose="05000000000000000000" pitchFamily="2" charset="2"/>
              <a:buChar char="p"/>
              <a:defRPr sz="18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Clr>
                <a:srgbClr val="000000"/>
              </a:buClr>
              <a:buFont typeface="Wingdings" panose="05000000000000000000" charset="0"/>
              <a:buNone/>
            </a:pPr>
            <a:r>
              <a:rPr lang="en-US" altLang="zh-CN" sz="3200" b="1" dirty="0">
                <a:solidFill>
                  <a:schemeClr val="accent1">
                    <a:lumMod val="75000"/>
                  </a:schemeClr>
                </a:solidFill>
                <a:latin typeface="Consolas" panose="020B0609020204030204" charset="0"/>
                <a:ea typeface="幼圆" panose="02010509060101010101" charset="-122"/>
                <a:cs typeface="Arial" panose="020B0604020202020204" pitchFamily="34" charset="0"/>
                <a:sym typeface="+mn-ea"/>
              </a:rPr>
              <a:t>Inefficiency of Existing Methods</a:t>
            </a:r>
            <a:endParaRPr kumimoji="1" lang="en-US" sz="3200" b="1" dirty="0">
              <a:latin typeface="Consolas" panose="020B0609020204030204" charset="0"/>
              <a:ea typeface="幼圆" panose="02010509060101010101" charset="-122"/>
              <a:cs typeface="Arial" panose="020B0604020202020204" pitchFamily="34" charset="0"/>
              <a:sym typeface="+mn-ea"/>
            </a:endParaRPr>
          </a:p>
          <a:p>
            <a:pPr lvl="1" algn="l">
              <a:buClr>
                <a:srgbClr val="000000"/>
              </a:buClr>
              <a:buFont typeface="Arial" panose="020B0604020202020204" pitchFamily="34" charset="0"/>
              <a:buChar char="•"/>
            </a:pPr>
            <a:r>
              <a:rPr lang="en-US" altLang="zh-CN" sz="1800">
                <a:latin typeface="Consolas" panose="020B0609020204030204" charset="0"/>
                <a:ea typeface="幼圆" panose="02010509060101010101" charset="-122"/>
                <a:cs typeface="Arial" panose="020B0604020202020204" pitchFamily="34" charset="0"/>
                <a:sym typeface="+mn-ea"/>
              </a:rPr>
              <a:t>Inflexible and heavy model swapping</a:t>
            </a:r>
            <a:r>
              <a:rPr lang="en-US" sz="1800">
                <a:latin typeface="Consolas" panose="020B0609020204030204" charset="0"/>
                <a:ea typeface="幼圆" panose="02010509060101010101" charset="-122"/>
                <a:cs typeface="Arial" panose="020B0604020202020204" pitchFamily="34" charset="0"/>
                <a:sym typeface="+mn-ea"/>
              </a:rPr>
              <a:t> </a:t>
            </a:r>
            <a:endParaRPr lang="en-US" sz="1800">
              <a:latin typeface="Consolas" panose="020B0609020204030204" charset="0"/>
              <a:ea typeface="幼圆" panose="02010509060101010101" charset="-122"/>
              <a:cs typeface="Arial" panose="020B0604020202020204" pitchFamily="34" charset="0"/>
              <a:sym typeface="+mn-ea"/>
            </a:endParaRPr>
          </a:p>
          <a:p>
            <a:pPr lvl="1" algn="l">
              <a:buClr>
                <a:srgbClr val="000000"/>
              </a:buClr>
              <a:buFont typeface="Arial" panose="020B0604020202020204" pitchFamily="34" charset="0"/>
              <a:buChar char="•"/>
            </a:pPr>
            <a:r>
              <a:rPr lang="en-US" altLang="zh-CN" sz="1800">
                <a:latin typeface="Consolas" panose="020B0609020204030204" charset="0"/>
                <a:ea typeface="幼圆" panose="02010509060101010101" charset="-122"/>
                <a:cs typeface="Arial" panose="020B0604020202020204" pitchFamily="34" charset="0"/>
                <a:sym typeface="+mn-ea"/>
              </a:rPr>
              <a:t>SLO-Oblivious scheduling decisions</a:t>
            </a:r>
            <a:endParaRPr lang="en-US" altLang="zh-CN" sz="1800">
              <a:latin typeface="Consolas" panose="020B0609020204030204" charset="0"/>
              <a:ea typeface="幼圆" panose="02010509060101010101" charset="-122"/>
              <a:cs typeface="Arial" panose="020B0604020202020204" pitchFamily="34" charset="0"/>
              <a:sym typeface="+mn-ea"/>
            </a:endParaRPr>
          </a:p>
          <a:p>
            <a:pPr marL="457200" lvl="1" indent="0" algn="l">
              <a:buClr>
                <a:srgbClr val="000000"/>
              </a:buClr>
              <a:buFont typeface="Arial" panose="020B0604020202020204" pitchFamily="34" charset="0"/>
              <a:buNone/>
            </a:pPr>
            <a:r>
              <a:rPr lang="en-US" sz="2000">
                <a:solidFill>
                  <a:schemeClr val="tx1">
                    <a:lumMod val="65000"/>
                    <a:lumOff val="35000"/>
                  </a:schemeClr>
                </a:solidFill>
                <a:latin typeface="Consolas" panose="020B0609020204030204" charset="0"/>
                <a:ea typeface="幼圆" panose="02010509060101010101" charset="-122"/>
                <a:cs typeface="Arial" panose="020B0604020202020204" pitchFamily="34" charset="0"/>
                <a:sym typeface="+mn-ea"/>
              </a:rPr>
              <a:t> </a:t>
            </a:r>
            <a:endParaRPr lang="en-US" sz="2000">
              <a:solidFill>
                <a:schemeClr val="tx1">
                  <a:lumMod val="65000"/>
                  <a:lumOff val="35000"/>
                </a:schemeClr>
              </a:solidFill>
              <a:latin typeface="Consolas" panose="020B0609020204030204" charset="0"/>
              <a:ea typeface="幼圆" panose="02010509060101010101" charset="-122"/>
              <a:cs typeface="Arial" panose="020B0604020202020204" pitchFamily="34" charset="0"/>
            </a:endParaRPr>
          </a:p>
        </p:txBody>
      </p:sp>
      <p:cxnSp>
        <p:nvCxnSpPr>
          <p:cNvPr id="2" name="直接连接符 1"/>
          <p:cNvCxnSpPr/>
          <p:nvPr/>
        </p:nvCxnSpPr>
        <p:spPr>
          <a:xfrm>
            <a:off x="1561465" y="2670810"/>
            <a:ext cx="0" cy="1409065"/>
          </a:xfrm>
          <a:prstGeom prst="line">
            <a:avLst/>
          </a:prstGeom>
          <a:ln>
            <a:solidFill>
              <a:schemeClr val="tx1"/>
            </a:solidFill>
          </a:ln>
        </p:spPr>
        <p:style>
          <a:lnRef idx="2">
            <a:schemeClr val="accent1"/>
          </a:lnRef>
          <a:fillRef idx="0">
            <a:srgbClr val="FFFFFF"/>
          </a:fillRef>
          <a:effectRef idx="0">
            <a:srgbClr val="FFFFFF"/>
          </a:effectRef>
          <a:fontRef idx="minor">
            <a:schemeClr val="tx1"/>
          </a:fontRef>
        </p:style>
      </p:cxnSp>
      <p:sp>
        <p:nvSpPr>
          <p:cNvPr id="4" name="矩形 3"/>
          <p:cNvSpPr/>
          <p:nvPr/>
        </p:nvSpPr>
        <p:spPr>
          <a:xfrm>
            <a:off x="1580515" y="2929255"/>
            <a:ext cx="1395730" cy="190500"/>
          </a:xfrm>
          <a:prstGeom prst="rect">
            <a:avLst/>
          </a:prstGeom>
          <a:solidFill>
            <a:schemeClr val="accent6"/>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矩形 4"/>
          <p:cNvSpPr/>
          <p:nvPr/>
        </p:nvSpPr>
        <p:spPr>
          <a:xfrm>
            <a:off x="2808605" y="2929255"/>
            <a:ext cx="1243330" cy="190500"/>
          </a:xfrm>
          <a:prstGeom prst="rect">
            <a:avLst/>
          </a:prstGeom>
          <a:solidFill>
            <a:schemeClr val="accent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文本框 5"/>
          <p:cNvSpPr txBox="1"/>
          <p:nvPr/>
        </p:nvSpPr>
        <p:spPr>
          <a:xfrm>
            <a:off x="1561465" y="2895600"/>
            <a:ext cx="1603375" cy="354965"/>
          </a:xfrm>
          <a:prstGeom prst="rect">
            <a:avLst/>
          </a:prstGeom>
        </p:spPr>
        <p:txBody>
          <a:bodyPr wrap="square">
            <a:noAutofit/>
          </a:bodyPr>
          <a:p>
            <a:pPr marL="0" indent="0"/>
            <a:r>
              <a:rPr lang="en-US" altLang="zh-CN" sz="1200" b="0" i="0">
                <a:solidFill>
                  <a:schemeClr val="tx1"/>
                </a:solidFill>
                <a:latin typeface="Consolas" panose="020B0609020204030204" charset="0"/>
                <a:ea typeface="Arial" panose="020B0604020202020204"/>
                <a:cs typeface="Consolas" panose="020B0609020204030204" charset="0"/>
              </a:rPr>
              <a:t>cudaMemcpyH2D </a:t>
            </a:r>
            <a:endParaRPr lang="en-US" altLang="zh-CN" sz="1200" b="0" i="0">
              <a:solidFill>
                <a:schemeClr val="tx1"/>
              </a:solidFill>
              <a:latin typeface="Consolas" panose="020B0609020204030204" charset="0"/>
              <a:ea typeface="Arial" panose="020B0604020202020204"/>
              <a:cs typeface="Consolas" panose="020B0609020204030204" charset="0"/>
            </a:endParaRPr>
          </a:p>
        </p:txBody>
      </p:sp>
      <p:sp>
        <p:nvSpPr>
          <p:cNvPr id="7" name="文本框 6"/>
          <p:cNvSpPr txBox="1"/>
          <p:nvPr/>
        </p:nvSpPr>
        <p:spPr>
          <a:xfrm>
            <a:off x="2808605" y="2895600"/>
            <a:ext cx="1563370" cy="354965"/>
          </a:xfrm>
          <a:prstGeom prst="rect">
            <a:avLst/>
          </a:prstGeom>
        </p:spPr>
        <p:txBody>
          <a:bodyPr wrap="square">
            <a:noAutofit/>
          </a:bodyPr>
          <a:p>
            <a:pPr lvl="0" algn="l">
              <a:buClrTx/>
              <a:buSzTx/>
              <a:buFontTx/>
            </a:pPr>
            <a:r>
              <a:rPr lang="en-US" altLang="zh-CN" sz="1200">
                <a:solidFill>
                  <a:schemeClr val="bg1"/>
                </a:solidFill>
                <a:latin typeface="Consolas" panose="020B0609020204030204" charset="0"/>
                <a:ea typeface="Arial" panose="020B0604020202020204"/>
                <a:cs typeface="Consolas" panose="020B0609020204030204" charset="0"/>
                <a:sym typeface="+mn-ea"/>
              </a:rPr>
              <a:t>cudaMemcpyD2H</a:t>
            </a:r>
            <a:r>
              <a:rPr lang="en-US" altLang="zh-CN" sz="1200">
                <a:solidFill>
                  <a:schemeClr val="bg1"/>
                </a:solidFill>
                <a:latin typeface="Consolas" panose="020B0609020204030204" charset="0"/>
                <a:ea typeface="Arial" panose="020B0604020202020204"/>
                <a:cs typeface="Consolas" panose="020B0609020204030204" charset="0"/>
                <a:sym typeface="+mn-ea"/>
              </a:rPr>
              <a:t> </a:t>
            </a:r>
            <a:endParaRPr lang="en-US" altLang="zh-CN" sz="1200">
              <a:solidFill>
                <a:schemeClr val="bg1"/>
              </a:solidFill>
              <a:latin typeface="Consolas" panose="020B0609020204030204" charset="0"/>
              <a:ea typeface="Arial" panose="020B0604020202020204"/>
              <a:cs typeface="Consolas" panose="020B0609020204030204" charset="0"/>
              <a:sym typeface="+mn-ea"/>
            </a:endParaRPr>
          </a:p>
        </p:txBody>
      </p:sp>
      <p:sp>
        <p:nvSpPr>
          <p:cNvPr id="9" name="矩形 8"/>
          <p:cNvSpPr/>
          <p:nvPr/>
        </p:nvSpPr>
        <p:spPr>
          <a:xfrm>
            <a:off x="4038600" y="2929255"/>
            <a:ext cx="431165" cy="190500"/>
          </a:xfrm>
          <a:prstGeom prst="rect">
            <a:avLst/>
          </a:prstGeom>
          <a:solidFill>
            <a:srgbClr val="BFBFC9"/>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10" name="直接连接符 9"/>
          <p:cNvCxnSpPr/>
          <p:nvPr/>
        </p:nvCxnSpPr>
        <p:spPr>
          <a:xfrm>
            <a:off x="2030730" y="3124200"/>
            <a:ext cx="0" cy="645795"/>
          </a:xfrm>
          <a:prstGeom prst="line">
            <a:avLst/>
          </a:prstGeom>
          <a:ln w="15875">
            <a:solidFill>
              <a:schemeClr val="tx1"/>
            </a:solidFill>
            <a:prstDash val="sysDot"/>
          </a:ln>
        </p:spPr>
        <p:style>
          <a:lnRef idx="2">
            <a:schemeClr val="accent1"/>
          </a:lnRef>
          <a:fillRef idx="0">
            <a:srgbClr val="FFFFFF"/>
          </a:fillRef>
          <a:effectRef idx="0">
            <a:srgbClr val="FFFFFF"/>
          </a:effectRef>
          <a:fontRef idx="minor">
            <a:schemeClr val="tx1"/>
          </a:fontRef>
        </p:style>
      </p:cxnSp>
      <p:sp>
        <p:nvSpPr>
          <p:cNvPr id="11" name="文本框 10"/>
          <p:cNvSpPr txBox="1"/>
          <p:nvPr/>
        </p:nvSpPr>
        <p:spPr>
          <a:xfrm>
            <a:off x="3999230" y="2895600"/>
            <a:ext cx="570230" cy="354965"/>
          </a:xfrm>
          <a:prstGeom prst="rect">
            <a:avLst/>
          </a:prstGeom>
        </p:spPr>
        <p:txBody>
          <a:bodyPr wrap="square">
            <a:noAutofit/>
          </a:bodyPr>
          <a:p>
            <a:pPr lvl="0" algn="l">
              <a:buClrTx/>
              <a:buSzTx/>
              <a:buFontTx/>
            </a:pPr>
            <a:r>
              <a:rPr lang="en-US" altLang="zh-CN" sz="1200">
                <a:solidFill>
                  <a:schemeClr val="bg1"/>
                </a:solidFill>
                <a:latin typeface="Consolas" panose="020B0609020204030204" charset="0"/>
                <a:ea typeface="Arial" panose="020B0604020202020204"/>
                <a:cs typeface="Consolas" panose="020B0609020204030204" charset="0"/>
                <a:sym typeface="+mn-ea"/>
              </a:rPr>
              <a:t>Exec</a:t>
            </a:r>
            <a:endParaRPr lang="en-US" altLang="zh-CN" sz="1200">
              <a:solidFill>
                <a:schemeClr val="bg1"/>
              </a:solidFill>
              <a:latin typeface="Consolas" panose="020B0609020204030204" charset="0"/>
              <a:ea typeface="Arial" panose="020B0604020202020204"/>
              <a:cs typeface="Consolas" panose="020B0609020204030204" charset="0"/>
              <a:sym typeface="+mn-ea"/>
            </a:endParaRPr>
          </a:p>
        </p:txBody>
      </p:sp>
      <p:sp>
        <p:nvSpPr>
          <p:cNvPr id="12" name="文本框 11"/>
          <p:cNvSpPr txBox="1"/>
          <p:nvPr/>
        </p:nvSpPr>
        <p:spPr>
          <a:xfrm>
            <a:off x="6477000" y="3552190"/>
            <a:ext cx="570230" cy="541655"/>
          </a:xfrm>
          <a:prstGeom prst="rect">
            <a:avLst/>
          </a:prstGeom>
        </p:spPr>
        <p:txBody>
          <a:bodyPr wrap="square">
            <a:noAutofit/>
          </a:bodyPr>
          <a:p>
            <a:pPr lvl="0" algn="l">
              <a:buClrTx/>
              <a:buSzTx/>
              <a:buFontTx/>
            </a:pPr>
            <a:r>
              <a:rPr lang="en-US" altLang="zh-CN" sz="1200">
                <a:solidFill>
                  <a:schemeClr val="bg1"/>
                </a:solidFill>
                <a:latin typeface="Consolas" panose="020B0609020204030204" charset="0"/>
                <a:ea typeface="Arial" panose="020B0604020202020204"/>
                <a:cs typeface="Consolas" panose="020B0609020204030204" charset="0"/>
                <a:sym typeface="+mn-ea"/>
              </a:rPr>
              <a:t>Exec</a:t>
            </a:r>
            <a:endParaRPr lang="en-US" altLang="zh-CN" sz="1200">
              <a:solidFill>
                <a:schemeClr val="bg1"/>
              </a:solidFill>
              <a:latin typeface="Consolas" panose="020B0609020204030204" charset="0"/>
              <a:ea typeface="Arial" panose="020B0604020202020204"/>
              <a:cs typeface="Consolas" panose="020B0609020204030204" charset="0"/>
              <a:sym typeface="+mn-ea"/>
            </a:endParaRPr>
          </a:p>
        </p:txBody>
      </p:sp>
      <p:sp>
        <p:nvSpPr>
          <p:cNvPr id="13" name="矩形 12"/>
          <p:cNvSpPr/>
          <p:nvPr/>
        </p:nvSpPr>
        <p:spPr>
          <a:xfrm>
            <a:off x="1580515" y="3538855"/>
            <a:ext cx="431165" cy="190500"/>
          </a:xfrm>
          <a:prstGeom prst="rect">
            <a:avLst/>
          </a:prstGeom>
          <a:solidFill>
            <a:srgbClr val="BFBFC9"/>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文本框 13"/>
          <p:cNvSpPr txBox="1"/>
          <p:nvPr/>
        </p:nvSpPr>
        <p:spPr>
          <a:xfrm>
            <a:off x="1524000" y="3505200"/>
            <a:ext cx="570230" cy="354965"/>
          </a:xfrm>
          <a:prstGeom prst="rect">
            <a:avLst/>
          </a:prstGeom>
        </p:spPr>
        <p:txBody>
          <a:bodyPr wrap="square">
            <a:noAutofit/>
          </a:bodyPr>
          <a:p>
            <a:pPr lvl="0" algn="l">
              <a:buClrTx/>
              <a:buSzTx/>
              <a:buFontTx/>
            </a:pPr>
            <a:r>
              <a:rPr lang="en-US" altLang="zh-CN" sz="1200">
                <a:solidFill>
                  <a:schemeClr val="bg1"/>
                </a:solidFill>
                <a:latin typeface="Consolas" panose="020B0609020204030204" charset="0"/>
                <a:ea typeface="Arial" panose="020B0604020202020204"/>
                <a:cs typeface="Consolas" panose="020B0609020204030204" charset="0"/>
                <a:sym typeface="+mn-ea"/>
              </a:rPr>
              <a:t>Exec</a:t>
            </a:r>
            <a:endParaRPr lang="en-US" altLang="zh-CN" sz="1200">
              <a:solidFill>
                <a:schemeClr val="bg1"/>
              </a:solidFill>
              <a:latin typeface="Consolas" panose="020B0609020204030204" charset="0"/>
              <a:ea typeface="Arial" panose="020B0604020202020204"/>
              <a:cs typeface="Consolas" panose="020B0609020204030204" charset="0"/>
              <a:sym typeface="+mn-ea"/>
            </a:endParaRPr>
          </a:p>
        </p:txBody>
      </p:sp>
      <p:cxnSp>
        <p:nvCxnSpPr>
          <p:cNvPr id="15" name="直接连接符 14"/>
          <p:cNvCxnSpPr/>
          <p:nvPr/>
        </p:nvCxnSpPr>
        <p:spPr>
          <a:xfrm>
            <a:off x="4469765" y="3124200"/>
            <a:ext cx="0" cy="645795"/>
          </a:xfrm>
          <a:prstGeom prst="line">
            <a:avLst/>
          </a:prstGeom>
          <a:ln w="15875">
            <a:solidFill>
              <a:schemeClr val="tx1"/>
            </a:solidFill>
            <a:prstDash val="sysDot"/>
          </a:ln>
        </p:spPr>
        <p:style>
          <a:lnRef idx="2">
            <a:schemeClr val="accent1"/>
          </a:lnRef>
          <a:fillRef idx="0">
            <a:srgbClr val="FFFFFF"/>
          </a:fillRef>
          <a:effectRef idx="0">
            <a:srgbClr val="FFFFFF"/>
          </a:effectRef>
          <a:fontRef idx="minor">
            <a:schemeClr val="tx1"/>
          </a:fontRef>
        </p:style>
      </p:cxnSp>
      <p:sp>
        <p:nvSpPr>
          <p:cNvPr id="16" name="文本框 15"/>
          <p:cNvSpPr txBox="1"/>
          <p:nvPr/>
        </p:nvSpPr>
        <p:spPr>
          <a:xfrm>
            <a:off x="2286000" y="2622550"/>
            <a:ext cx="2779395" cy="306705"/>
          </a:xfrm>
          <a:prstGeom prst="rect">
            <a:avLst/>
          </a:prstGeom>
          <a:noFill/>
        </p:spPr>
        <p:txBody>
          <a:bodyPr wrap="square" rtlCol="0">
            <a:spAutoFit/>
          </a:bodyPr>
          <a:p>
            <a:r>
              <a:rPr lang="en-US" altLang="zh-CN" sz="1400"/>
              <a:t>100s-1000s ms</a:t>
            </a:r>
            <a:endParaRPr lang="en-US" altLang="zh-CN" sz="1400"/>
          </a:p>
        </p:txBody>
      </p:sp>
      <p:sp>
        <p:nvSpPr>
          <p:cNvPr id="17" name="文本框 16"/>
          <p:cNvSpPr txBox="1"/>
          <p:nvPr/>
        </p:nvSpPr>
        <p:spPr>
          <a:xfrm>
            <a:off x="1580515" y="3733800"/>
            <a:ext cx="2779395" cy="306705"/>
          </a:xfrm>
          <a:prstGeom prst="rect">
            <a:avLst/>
          </a:prstGeom>
          <a:noFill/>
        </p:spPr>
        <p:txBody>
          <a:bodyPr wrap="square" rtlCol="0">
            <a:spAutoFit/>
          </a:bodyPr>
          <a:p>
            <a:r>
              <a:rPr lang="en-US" altLang="zh-CN" sz="1400"/>
              <a:t>10s of ms</a:t>
            </a:r>
            <a:endParaRPr lang="en-US" altLang="zh-CN" sz="1400"/>
          </a:p>
        </p:txBody>
      </p:sp>
      <p:pic>
        <p:nvPicPr>
          <p:cNvPr id="18" name="图片 17"/>
          <p:cNvPicPr>
            <a:picLocks noChangeAspect="1"/>
          </p:cNvPicPr>
          <p:nvPr/>
        </p:nvPicPr>
        <p:blipFill>
          <a:blip r:embed="rId2"/>
          <a:stretch>
            <a:fillRect/>
          </a:stretch>
        </p:blipFill>
        <p:spPr>
          <a:xfrm>
            <a:off x="5619115" y="2438400"/>
            <a:ext cx="2645410" cy="2120265"/>
          </a:xfrm>
          <a:prstGeom prst="rect">
            <a:avLst/>
          </a:prstGeom>
        </p:spPr>
      </p:pic>
      <p:sp>
        <p:nvSpPr>
          <p:cNvPr id="19" name="文本框 18"/>
          <p:cNvSpPr txBox="1"/>
          <p:nvPr/>
        </p:nvSpPr>
        <p:spPr>
          <a:xfrm>
            <a:off x="1524000" y="4800600"/>
            <a:ext cx="7997825" cy="829945"/>
          </a:xfrm>
          <a:prstGeom prst="rect">
            <a:avLst/>
          </a:prstGeom>
          <a:noFill/>
        </p:spPr>
        <p:txBody>
          <a:bodyPr wrap="square" rtlCol="0" anchor="t">
            <a:spAutoFit/>
          </a:bodyPr>
          <a:p>
            <a:r>
              <a:rPr lang="en-US" sz="1600">
                <a:latin typeface="Consolas" panose="020B0609020204030204" charset="0"/>
                <a:ea typeface="幼圆" panose="02010509060101010101" charset="-122"/>
                <a:cs typeface="Arial" panose="020B0604020202020204" pitchFamily="34" charset="0"/>
                <a:sym typeface="+mn-ea"/>
              </a:rPr>
              <a:t># Model swapping may experience long latency</a:t>
            </a:r>
            <a:endParaRPr lang="en-US" sz="1600">
              <a:latin typeface="Consolas" panose="020B0609020204030204" charset="0"/>
              <a:ea typeface="幼圆" panose="02010509060101010101" charset="-122"/>
              <a:cs typeface="Arial" panose="020B0604020202020204" pitchFamily="34" charset="0"/>
              <a:sym typeface="+mn-ea"/>
            </a:endParaRPr>
          </a:p>
          <a:p>
            <a:r>
              <a:rPr lang="en-US" altLang="zh-CN" sz="1600">
                <a:latin typeface="Consolas" panose="020B0609020204030204" charset="0"/>
                <a:ea typeface="幼圆" panose="02010509060101010101" charset="-122"/>
                <a:cs typeface="Arial" panose="020B0604020202020204" pitchFamily="34" charset="0"/>
                <a:sym typeface="+mn-ea"/>
              </a:rPr>
              <a:t># Simple heuristic scheduling results in either</a:t>
            </a:r>
            <a:endParaRPr lang="en-US" altLang="zh-CN" sz="1600">
              <a:latin typeface="Consolas" panose="020B0609020204030204" charset="0"/>
              <a:ea typeface="幼圆" panose="02010509060101010101" charset="-122"/>
              <a:cs typeface="Arial" panose="020B0604020202020204" pitchFamily="34" charset="0"/>
              <a:sym typeface="+mn-ea"/>
            </a:endParaRPr>
          </a:p>
          <a:p>
            <a:r>
              <a:rPr lang="en-US" altLang="zh-CN" sz="1600">
                <a:latin typeface="Consolas" panose="020B0609020204030204" charset="0"/>
                <a:ea typeface="幼圆" panose="02010509060101010101" charset="-122"/>
                <a:cs typeface="Arial" panose="020B0604020202020204" pitchFamily="34" charset="0"/>
                <a:sym typeface="+mn-ea"/>
              </a:rPr>
              <a:t>low GPU utilization or SLO violations</a:t>
            </a:r>
            <a:endParaRPr lang="en-US" altLang="zh-CN" sz="1600">
              <a:latin typeface="Consolas" panose="020B0609020204030204" charset="0"/>
              <a:ea typeface="幼圆" panose="02010509060101010101" charset="-122"/>
              <a:cs typeface="Arial" panose="020B0604020202020204" pitchFamily="34" charset="0"/>
              <a:sym typeface="+mn-ea"/>
            </a:endParaRPr>
          </a:p>
        </p:txBody>
      </p:sp>
      <p:cxnSp>
        <p:nvCxnSpPr>
          <p:cNvPr id="21" name="直接连接符 20"/>
          <p:cNvCxnSpPr/>
          <p:nvPr/>
        </p:nvCxnSpPr>
        <p:spPr>
          <a:xfrm flipH="1">
            <a:off x="4079875" y="3639185"/>
            <a:ext cx="389890" cy="0"/>
          </a:xfrm>
          <a:prstGeom prst="line">
            <a:avLst/>
          </a:prstGeom>
          <a:ln w="15875">
            <a:solidFill>
              <a:schemeClr val="tx1"/>
            </a:solidFill>
            <a:prstDash val="solid"/>
            <a:tailEnd type="triangle"/>
          </a:ln>
        </p:spPr>
        <p:style>
          <a:lnRef idx="2">
            <a:schemeClr val="accent1"/>
          </a:lnRef>
          <a:fillRef idx="0">
            <a:srgbClr val="FFFFFF"/>
          </a:fillRef>
          <a:effectRef idx="0">
            <a:srgbClr val="FFFFFF"/>
          </a:effectRef>
          <a:fontRef idx="minor">
            <a:schemeClr val="tx1"/>
          </a:fontRef>
        </p:style>
      </p:cxnSp>
      <p:cxnSp>
        <p:nvCxnSpPr>
          <p:cNvPr id="22" name="直接连接符 21"/>
          <p:cNvCxnSpPr/>
          <p:nvPr/>
        </p:nvCxnSpPr>
        <p:spPr>
          <a:xfrm>
            <a:off x="2034540" y="3639185"/>
            <a:ext cx="335280" cy="0"/>
          </a:xfrm>
          <a:prstGeom prst="line">
            <a:avLst/>
          </a:prstGeom>
          <a:ln w="15875">
            <a:solidFill>
              <a:schemeClr val="tx1"/>
            </a:solidFill>
            <a:prstDash val="solid"/>
            <a:tailEnd type="triangle"/>
          </a:ln>
        </p:spPr>
        <p:style>
          <a:lnRef idx="2">
            <a:schemeClr val="accent1"/>
          </a:lnRef>
          <a:fillRef idx="0">
            <a:srgbClr val="FFFFFF"/>
          </a:fillRef>
          <a:effectRef idx="0">
            <a:srgbClr val="FFFFFF"/>
          </a:effectRef>
          <a:fontRef idx="minor">
            <a:schemeClr val="tx1"/>
          </a:fontRef>
        </p:style>
      </p:cxnSp>
      <p:sp>
        <p:nvSpPr>
          <p:cNvPr id="23" name="文本框 22"/>
          <p:cNvSpPr txBox="1"/>
          <p:nvPr/>
        </p:nvSpPr>
        <p:spPr>
          <a:xfrm>
            <a:off x="2392680" y="3463290"/>
            <a:ext cx="1595120" cy="306705"/>
          </a:xfrm>
          <a:prstGeom prst="rect">
            <a:avLst/>
          </a:prstGeom>
          <a:noFill/>
        </p:spPr>
        <p:txBody>
          <a:bodyPr wrap="square" rtlCol="0">
            <a:spAutoFit/>
          </a:bodyPr>
          <a:p>
            <a:r>
              <a:rPr lang="en-US" altLang="zh-CN" sz="1400">
                <a:solidFill>
                  <a:srgbClr val="C00000"/>
                </a:solidFill>
              </a:rPr>
              <a:t>10x lat. Incre.</a:t>
            </a:r>
            <a:endParaRPr lang="en-US" altLang="zh-CN" sz="1400">
              <a:solidFill>
                <a:srgbClr val="C00000"/>
              </a:solidFill>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文本框 78"/>
          <p:cNvSpPr txBox="1"/>
          <p:nvPr/>
        </p:nvSpPr>
        <p:spPr>
          <a:xfrm>
            <a:off x="1219200" y="1600200"/>
            <a:ext cx="7100570" cy="1296670"/>
          </a:xfrm>
          <a:prstGeom prst="rect">
            <a:avLst/>
          </a:prstGeom>
          <a:solidFill>
            <a:schemeClr val="accent3">
              <a:lumMod val="20000"/>
              <a:lumOff val="80000"/>
            </a:schemeClr>
          </a:solidFill>
        </p:spPr>
        <p:txBody>
          <a:bodyPr wrap="square">
            <a:noAutofit/>
          </a:bodyPr>
          <a:p>
            <a:pPr marL="0" indent="0" algn="l"/>
            <a:endParaRPr lang="en-US" sz="1600" b="0" i="0">
              <a:latin typeface="Consolas" panose="020B0609020204030204" charset="0"/>
              <a:ea typeface="幼圆" panose="02010509060101010101" charset="-122"/>
              <a:cs typeface="Arial" panose="020B0604020202020204" pitchFamily="34" charset="0"/>
            </a:endParaRPr>
          </a:p>
        </p:txBody>
      </p:sp>
      <p:sp>
        <p:nvSpPr>
          <p:cNvPr id="20" name="灯片编号占位符 3"/>
          <p:cNvSpPr>
            <a:spLocks noGrp="1"/>
          </p:cNvSpPr>
          <p:nvPr>
            <p:custDataLst>
              <p:tags r:id="rId1"/>
            </p:custDataLst>
          </p:nvPr>
        </p:nvSpPr>
        <p:spPr>
          <a:xfrm>
            <a:off x="9299872" y="6453337"/>
            <a:ext cx="2844800" cy="365125"/>
          </a:xfrm>
          <a:prstGeom prst="rect">
            <a:avLst/>
          </a:prstGeom>
        </p:spPr>
        <p:txBody>
          <a:bodyPr vert="horz" wrap="square" lIns="91440" tIns="45720" rIns="91440" bIns="45720" numCol="1" anchor="t" anchorCtr="0" compatLnSpc="1"/>
          <a:lstStyle>
            <a:defPPr>
              <a:defRPr lang="zh-CN"/>
            </a:defPPr>
            <a:lvl1pPr marL="0" algn="r" defTabSz="914400" rtl="0" eaLnBrk="1" latinLnBrk="0" hangingPunct="1">
              <a:defRPr sz="1200" kern="1200">
                <a:solidFill>
                  <a:schemeClr val="tx1"/>
                </a:solidFill>
                <a:latin typeface="微软雅黑" panose="020B0503020204020204" charset="-122"/>
                <a:ea typeface="微软雅黑" panose="020B0503020204020204" charset="-122"/>
                <a:cs typeface="Times New Roman" panose="0202060305040502030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15BE46-C10A-41B7-8207-D68D04A8AE2B}" type="slidenum">
              <a:rPr lang="zh-CN" altLang="en-US" smtClean="0">
                <a:solidFill>
                  <a:prstClr val="black"/>
                </a:solidFill>
                <a:latin typeface="Arial" panose="020B0604020202020204" pitchFamily="34" charset="0"/>
                <a:cs typeface="Arial" panose="020B0604020202020204" pitchFamily="34" charset="0"/>
              </a:rPr>
            </a:fld>
            <a:endParaRPr lang="zh-CN" altLang="en-US" dirty="0" smtClean="0">
              <a:solidFill>
                <a:prstClr val="black"/>
              </a:solidFill>
              <a:latin typeface="Arial" panose="020B0604020202020204" pitchFamily="34" charset="0"/>
              <a:cs typeface="Arial" panose="020B0604020202020204" pitchFamily="34" charset="0"/>
            </a:endParaRPr>
          </a:p>
        </p:txBody>
      </p:sp>
      <p:sp>
        <p:nvSpPr>
          <p:cNvPr id="3" name="内容占位符 2"/>
          <p:cNvSpPr>
            <a:spLocks noGrp="1"/>
          </p:cNvSpPr>
          <p:nvPr/>
        </p:nvSpPr>
        <p:spPr>
          <a:xfrm>
            <a:off x="786130" y="304800"/>
            <a:ext cx="11383010" cy="3775075"/>
          </a:xfrm>
          <a:prstGeom prst="rect">
            <a:avLst/>
          </a:prstGeom>
        </p:spPr>
        <p:txBody>
          <a:bodyPr/>
          <a:lstStyle>
            <a:lvl1pPr marL="228600" indent="-228600" algn="l" defTabSz="914400" rtl="0" eaLnBrk="1" latinLnBrk="0" hangingPunct="1">
              <a:lnSpc>
                <a:spcPct val="140000"/>
              </a:lnSpc>
              <a:spcBef>
                <a:spcPts val="1000"/>
              </a:spcBef>
              <a:buClr>
                <a:schemeClr val="accent5">
                  <a:lumMod val="50000"/>
                </a:schemeClr>
              </a:buClr>
              <a:buFont typeface="Wingdings" panose="05000000000000000000" pitchFamily="2" charset="2"/>
              <a:buChar char="p"/>
              <a:defRPr sz="2800" kern="120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140000"/>
              </a:lnSpc>
              <a:spcBef>
                <a:spcPts val="500"/>
              </a:spcBef>
              <a:buClr>
                <a:schemeClr val="accent5">
                  <a:lumMod val="50000"/>
                </a:schemeClr>
              </a:buClr>
              <a:buFont typeface="Wingdings" panose="05000000000000000000" pitchFamily="2" charset="2"/>
              <a:buChar char="n"/>
              <a:defRPr sz="24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140000"/>
              </a:lnSpc>
              <a:spcBef>
                <a:spcPts val="500"/>
              </a:spcBef>
              <a:buClr>
                <a:schemeClr val="accent5">
                  <a:lumMod val="50000"/>
                </a:schemeClr>
              </a:buClr>
              <a:buFont typeface="Wingdings" panose="05000000000000000000" pitchFamily="2" charset="2"/>
              <a:buChar char="l"/>
              <a:defRPr sz="20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140000"/>
              </a:lnSpc>
              <a:spcBef>
                <a:spcPts val="500"/>
              </a:spcBef>
              <a:buClr>
                <a:srgbClr val="256FB9"/>
              </a:buClr>
              <a:buFont typeface="Wingdings" panose="05000000000000000000" pitchFamily="2" charset="2"/>
              <a:buChar char="p"/>
              <a:defRPr sz="18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140000"/>
              </a:lnSpc>
              <a:spcBef>
                <a:spcPts val="500"/>
              </a:spcBef>
              <a:buClr>
                <a:srgbClr val="256FB9"/>
              </a:buClr>
              <a:buFont typeface="Wingdings" panose="05000000000000000000" pitchFamily="2" charset="2"/>
              <a:buChar char="p"/>
              <a:defRPr sz="18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Clr>
                <a:srgbClr val="000000"/>
              </a:buClr>
              <a:buFont typeface="Wingdings" panose="05000000000000000000" charset="0"/>
              <a:buNone/>
            </a:pPr>
            <a:r>
              <a:rPr lang="en-US" altLang="zh-CN" sz="3200" b="1" dirty="0">
                <a:solidFill>
                  <a:schemeClr val="accent1">
                    <a:lumMod val="75000"/>
                  </a:schemeClr>
                </a:solidFill>
                <a:latin typeface="Consolas" panose="020B0609020204030204" charset="0"/>
                <a:ea typeface="幼圆" panose="02010509060101010101" charset="-122"/>
                <a:cs typeface="Arial" panose="020B0604020202020204" pitchFamily="34" charset="0"/>
                <a:sym typeface="+mn-ea"/>
              </a:rPr>
              <a:t>Motivations</a:t>
            </a:r>
            <a:endParaRPr lang="en-US" altLang="zh-CN" sz="3200" b="1" dirty="0">
              <a:solidFill>
                <a:schemeClr val="accent1">
                  <a:lumMod val="75000"/>
                </a:schemeClr>
              </a:solidFill>
              <a:latin typeface="Consolas" panose="020B0609020204030204" charset="0"/>
              <a:ea typeface="幼圆" panose="02010509060101010101" charset="-122"/>
              <a:cs typeface="Arial" panose="020B0604020202020204" pitchFamily="34" charset="0"/>
              <a:sym typeface="+mn-ea"/>
            </a:endParaRPr>
          </a:p>
          <a:p>
            <a:pPr lvl="1" algn="l">
              <a:buClr>
                <a:srgbClr val="000000"/>
              </a:buClr>
              <a:buFont typeface="Arial" panose="020B0604020202020204" pitchFamily="34" charset="0"/>
              <a:buChar char="•"/>
            </a:pPr>
            <a:endParaRPr lang="en-US" altLang="zh-CN" sz="2000">
              <a:latin typeface="Consolas" panose="020B0609020204030204" charset="0"/>
              <a:ea typeface="幼圆" panose="02010509060101010101" charset="-122"/>
              <a:cs typeface="Arial" panose="020B0604020202020204" pitchFamily="34" charset="0"/>
              <a:sym typeface="+mn-ea"/>
            </a:endParaRPr>
          </a:p>
          <a:p>
            <a:pPr lvl="1" algn="l">
              <a:buClr>
                <a:srgbClr val="000000"/>
              </a:buClr>
              <a:buFont typeface="Arial" panose="020B0604020202020204" pitchFamily="34" charset="0"/>
              <a:buChar char="•"/>
            </a:pPr>
            <a:r>
              <a:rPr lang="en-US" altLang="zh-CN" sz="1800">
                <a:latin typeface="Consolas" panose="020B0609020204030204" charset="0"/>
                <a:ea typeface="幼圆" panose="02010509060101010101" charset="-122"/>
                <a:cs typeface="Arial" panose="020B0604020202020204" pitchFamily="34" charset="0"/>
                <a:sym typeface="+mn-ea"/>
              </a:rPr>
              <a:t>Fine-grained GPU allocation (time-slicing with vGPU)</a:t>
            </a:r>
            <a:r>
              <a:rPr lang="en-US" sz="1800">
                <a:latin typeface="Consolas" panose="020B0609020204030204" charset="0"/>
                <a:ea typeface="幼圆" panose="02010509060101010101" charset="-122"/>
                <a:cs typeface="Arial" panose="020B0604020202020204" pitchFamily="34" charset="0"/>
                <a:sym typeface="+mn-ea"/>
              </a:rPr>
              <a:t> </a:t>
            </a:r>
            <a:endParaRPr lang="en-US" sz="1800">
              <a:latin typeface="Consolas" panose="020B0609020204030204" charset="0"/>
              <a:ea typeface="幼圆" panose="02010509060101010101" charset="-122"/>
              <a:cs typeface="Arial" panose="020B0604020202020204" pitchFamily="34" charset="0"/>
              <a:sym typeface="+mn-ea"/>
            </a:endParaRPr>
          </a:p>
          <a:p>
            <a:pPr lvl="1" algn="l">
              <a:buClr>
                <a:srgbClr val="000000"/>
              </a:buClr>
              <a:buFont typeface="Arial" panose="020B0604020202020204" pitchFamily="34" charset="0"/>
              <a:buChar char="•"/>
            </a:pPr>
            <a:r>
              <a:rPr lang="en-US" altLang="zh-CN" sz="1800">
                <a:latin typeface="Consolas" panose="020B0609020204030204" charset="0"/>
                <a:ea typeface="幼圆" panose="02010509060101010101" charset="-122"/>
                <a:cs typeface="Arial" panose="020B0604020202020204" pitchFamily="34" charset="0"/>
                <a:sym typeface="+mn-ea"/>
              </a:rPr>
              <a:t>Resource decoupling &amp; Flexible sharing </a:t>
            </a:r>
            <a:endParaRPr lang="en-US" altLang="zh-CN" sz="1800">
              <a:latin typeface="Consolas" panose="020B0609020204030204" charset="0"/>
              <a:ea typeface="幼圆" panose="02010509060101010101" charset="-122"/>
              <a:cs typeface="Arial" panose="020B0604020202020204" pitchFamily="34" charset="0"/>
              <a:sym typeface="+mn-ea"/>
            </a:endParaRPr>
          </a:p>
          <a:p>
            <a:pPr lvl="1" algn="l">
              <a:buClr>
                <a:srgbClr val="000000"/>
              </a:buClr>
              <a:buFont typeface="Arial" panose="020B0604020202020204" pitchFamily="34" charset="0"/>
              <a:buChar char="•"/>
            </a:pPr>
            <a:r>
              <a:rPr lang="en-US" altLang="zh-CN" sz="1800">
                <a:latin typeface="Consolas" panose="020B0609020204030204" charset="0"/>
                <a:ea typeface="幼圆" panose="02010509060101010101" charset="-122"/>
                <a:cs typeface="Arial" panose="020B0604020202020204" pitchFamily="34" charset="0"/>
                <a:sym typeface="+mn-ea"/>
              </a:rPr>
              <a:t>Efficient GPU overselling</a:t>
            </a:r>
            <a:endParaRPr lang="en-US" altLang="zh-CN" sz="1800">
              <a:latin typeface="Consolas" panose="020B0609020204030204" charset="0"/>
              <a:ea typeface="幼圆" panose="02010509060101010101" charset="-122"/>
              <a:cs typeface="Arial" panose="020B0604020202020204" pitchFamily="34" charset="0"/>
              <a:sym typeface="+mn-ea"/>
            </a:endParaRPr>
          </a:p>
          <a:p>
            <a:pPr marL="457200" lvl="1" indent="0" algn="l">
              <a:buClr>
                <a:srgbClr val="000000"/>
              </a:buClr>
              <a:buFont typeface="Arial" panose="020B0604020202020204" pitchFamily="34" charset="0"/>
              <a:buNone/>
            </a:pPr>
            <a:r>
              <a:rPr lang="en-US" sz="2000">
                <a:solidFill>
                  <a:schemeClr val="tx1">
                    <a:lumMod val="65000"/>
                    <a:lumOff val="35000"/>
                  </a:schemeClr>
                </a:solidFill>
                <a:latin typeface="Consolas" panose="020B0609020204030204" charset="0"/>
                <a:ea typeface="幼圆" panose="02010509060101010101" charset="-122"/>
                <a:cs typeface="Arial" panose="020B0604020202020204" pitchFamily="34" charset="0"/>
                <a:sym typeface="+mn-ea"/>
              </a:rPr>
              <a:t> </a:t>
            </a:r>
            <a:endParaRPr lang="en-US" sz="2000">
              <a:solidFill>
                <a:schemeClr val="tx1">
                  <a:lumMod val="65000"/>
                  <a:lumOff val="35000"/>
                </a:schemeClr>
              </a:solidFill>
              <a:latin typeface="Consolas" panose="020B0609020204030204" charset="0"/>
              <a:ea typeface="幼圆" panose="02010509060101010101" charset="-122"/>
              <a:cs typeface="Arial" panose="020B0604020202020204" pitchFamily="34" charset="0"/>
            </a:endParaRPr>
          </a:p>
        </p:txBody>
      </p:sp>
      <p:sp>
        <p:nvSpPr>
          <p:cNvPr id="8" name="文本框 7"/>
          <p:cNvSpPr txBox="1"/>
          <p:nvPr/>
        </p:nvSpPr>
        <p:spPr>
          <a:xfrm>
            <a:off x="1143000" y="1066800"/>
            <a:ext cx="10426700" cy="460375"/>
          </a:xfrm>
          <a:prstGeom prst="rect">
            <a:avLst/>
          </a:prstGeom>
          <a:noFill/>
        </p:spPr>
        <p:txBody>
          <a:bodyPr wrap="square" rtlCol="0" anchor="t">
            <a:spAutoFit/>
          </a:bodyPr>
          <a:p>
            <a:pPr marL="0" indent="0" algn="l">
              <a:buClr>
                <a:srgbClr val="000000"/>
              </a:buClr>
              <a:buFont typeface="Wingdings" panose="05000000000000000000" charset="0"/>
              <a:buNone/>
            </a:pPr>
            <a:r>
              <a:rPr kumimoji="1" lang="en-US" altLang="zh-CN" sz="2400" b="1" dirty="0">
                <a:latin typeface="Consolas" panose="020B0609020204030204" charset="0"/>
                <a:ea typeface="幼圆" panose="02010509060101010101" charset="-122"/>
                <a:cs typeface="Arial" panose="020B0604020202020204" pitchFamily="34" charset="0"/>
                <a:sym typeface="+mn-ea"/>
              </a:rPr>
              <a:t>Goal: Cost-efficient GPU-enabled Muti-tenant FaaS platform</a:t>
            </a:r>
            <a:endParaRPr kumimoji="1" lang="en-US" altLang="zh-CN" sz="2400" b="1" dirty="0">
              <a:latin typeface="Consolas" panose="020B0609020204030204" charset="0"/>
              <a:ea typeface="幼圆" panose="02010509060101010101" charset="-122"/>
              <a:cs typeface="Arial" panose="020B0604020202020204" pitchFamily="34" charset="0"/>
              <a:sym typeface="+mn-ea"/>
            </a:endParaRPr>
          </a:p>
        </p:txBody>
      </p:sp>
      <p:pic>
        <p:nvPicPr>
          <p:cNvPr id="24" name="图片 23"/>
          <p:cNvPicPr>
            <a:picLocks noChangeAspect="1"/>
          </p:cNvPicPr>
          <p:nvPr>
            <p:custDataLst>
              <p:tags r:id="rId2"/>
            </p:custDataLst>
          </p:nvPr>
        </p:nvPicPr>
        <p:blipFill>
          <a:blip r:embed="rId3"/>
          <a:srcRect b="48780"/>
          <a:stretch>
            <a:fillRect/>
          </a:stretch>
        </p:blipFill>
        <p:spPr>
          <a:xfrm>
            <a:off x="1752600" y="3406140"/>
            <a:ext cx="5183505" cy="1192530"/>
          </a:xfrm>
          <a:prstGeom prst="rect">
            <a:avLst/>
          </a:prstGeom>
        </p:spPr>
      </p:pic>
      <p:sp>
        <p:nvSpPr>
          <p:cNvPr id="26" name="文本框 25"/>
          <p:cNvSpPr txBox="1"/>
          <p:nvPr>
            <p:custDataLst>
              <p:tags r:id="rId4"/>
            </p:custDataLst>
          </p:nvPr>
        </p:nvSpPr>
        <p:spPr>
          <a:xfrm>
            <a:off x="7266940" y="3760470"/>
            <a:ext cx="2097405" cy="368300"/>
          </a:xfrm>
          <a:prstGeom prst="rect">
            <a:avLst/>
          </a:prstGeom>
          <a:noFill/>
        </p:spPr>
        <p:txBody>
          <a:bodyPr wrap="square" rtlCol="0">
            <a:spAutoFit/>
          </a:bodyPr>
          <a:p>
            <a:r>
              <a:rPr lang="en-US" altLang="zh-CN" b="1">
                <a:solidFill>
                  <a:srgbClr val="0070C0"/>
                </a:solidFill>
              </a:rPr>
              <a:t>Low efficiency</a:t>
            </a:r>
            <a:endParaRPr lang="en-US" altLang="zh-CN" b="1">
              <a:solidFill>
                <a:srgbClr val="0070C0"/>
              </a:solidFill>
            </a:endParaRPr>
          </a:p>
        </p:txBody>
      </p:sp>
      <p:grpSp>
        <p:nvGrpSpPr>
          <p:cNvPr id="5" name="组合 4"/>
          <p:cNvGrpSpPr/>
          <p:nvPr/>
        </p:nvGrpSpPr>
        <p:grpSpPr>
          <a:xfrm>
            <a:off x="1752600" y="4267835"/>
            <a:ext cx="7583170" cy="1788795"/>
            <a:chOff x="2760" y="6721"/>
            <a:chExt cx="11942" cy="2817"/>
          </a:xfrm>
        </p:grpSpPr>
        <p:pic>
          <p:nvPicPr>
            <p:cNvPr id="25" name="图片 24"/>
            <p:cNvPicPr>
              <a:picLocks noChangeAspect="1"/>
            </p:cNvPicPr>
            <p:nvPr>
              <p:custDataLst>
                <p:tags r:id="rId5"/>
              </p:custDataLst>
            </p:nvPr>
          </p:nvPicPr>
          <p:blipFill>
            <a:blip r:embed="rId3"/>
            <a:srcRect t="51220"/>
            <a:stretch>
              <a:fillRect/>
            </a:stretch>
          </p:blipFill>
          <p:spPr>
            <a:xfrm>
              <a:off x="2760" y="7748"/>
              <a:ext cx="8163" cy="1790"/>
            </a:xfrm>
            <a:prstGeom prst="rect">
              <a:avLst/>
            </a:prstGeom>
          </p:spPr>
        </p:pic>
        <p:sp>
          <p:nvSpPr>
            <p:cNvPr id="27" name="文本框 26"/>
            <p:cNvSpPr txBox="1"/>
            <p:nvPr>
              <p:custDataLst>
                <p:tags r:id="rId6"/>
              </p:custDataLst>
            </p:nvPr>
          </p:nvSpPr>
          <p:spPr>
            <a:xfrm>
              <a:off x="11400" y="7920"/>
              <a:ext cx="3303" cy="580"/>
            </a:xfrm>
            <a:prstGeom prst="rect">
              <a:avLst/>
            </a:prstGeom>
            <a:noFill/>
          </p:spPr>
          <p:txBody>
            <a:bodyPr wrap="square" rtlCol="0">
              <a:spAutoFit/>
            </a:bodyPr>
            <a:p>
              <a:r>
                <a:rPr lang="en-US" altLang="zh-CN" b="1">
                  <a:solidFill>
                    <a:schemeClr val="accent6"/>
                  </a:solidFill>
                </a:rPr>
                <a:t>High efficiency</a:t>
              </a:r>
              <a:endParaRPr lang="en-US" altLang="zh-CN" b="1">
                <a:solidFill>
                  <a:schemeClr val="accent6"/>
                </a:solidFill>
              </a:endParaRPr>
            </a:p>
          </p:txBody>
        </p:sp>
        <p:cxnSp>
          <p:nvCxnSpPr>
            <p:cNvPr id="29" name="直接箭头连接符 28"/>
            <p:cNvCxnSpPr/>
            <p:nvPr>
              <p:custDataLst>
                <p:tags r:id="rId7"/>
              </p:custDataLst>
            </p:nvPr>
          </p:nvCxnSpPr>
          <p:spPr>
            <a:xfrm>
              <a:off x="12961" y="6721"/>
              <a:ext cx="0" cy="976"/>
            </a:xfrm>
            <a:prstGeom prst="straightConnector1">
              <a:avLst/>
            </a:prstGeom>
            <a:ln>
              <a:solidFill>
                <a:srgbClr val="C00000"/>
              </a:solidFill>
              <a:tailEnd type="triangle" w="med" len="lg"/>
            </a:ln>
          </p:spPr>
          <p:style>
            <a:lnRef idx="2">
              <a:schemeClr val="accent1"/>
            </a:lnRef>
            <a:fillRef idx="0">
              <a:srgbClr val="FFFFFF"/>
            </a:fillRef>
            <a:effectRef idx="0">
              <a:srgbClr val="FFFFFF"/>
            </a:effectRef>
            <a:fontRef idx="minor">
              <a:schemeClr val="tx1"/>
            </a:fontRef>
          </p:style>
        </p:cxnSp>
      </p:grpSp>
      <p:sp>
        <p:nvSpPr>
          <p:cNvPr id="2" name="文本框 1"/>
          <p:cNvSpPr txBox="1"/>
          <p:nvPr/>
        </p:nvSpPr>
        <p:spPr>
          <a:xfrm>
            <a:off x="8839200" y="2008505"/>
            <a:ext cx="3161030" cy="368300"/>
          </a:xfrm>
          <a:prstGeom prst="rect">
            <a:avLst/>
          </a:prstGeom>
          <a:noFill/>
        </p:spPr>
        <p:txBody>
          <a:bodyPr wrap="square" rtlCol="0" anchor="t">
            <a:spAutoFit/>
          </a:bodyPr>
          <a:p>
            <a:r>
              <a:rPr kumimoji="1" lang="en-US" altLang="zh-CN" i="1" dirty="0">
                <a:latin typeface="Consolas" panose="020B0609020204030204" charset="0"/>
                <a:ea typeface="幼圆" panose="02010509060101010101" charset="-122"/>
                <a:cs typeface="Arial" panose="020B0604020202020204" pitchFamily="34" charset="0"/>
                <a:sym typeface="+mn-ea"/>
              </a:rPr>
              <a:t>principle</a:t>
            </a:r>
            <a:endParaRPr kumimoji="1" lang="en-US" altLang="zh-CN" i="1" dirty="0">
              <a:latin typeface="Consolas" panose="020B0609020204030204" charset="0"/>
              <a:ea typeface="幼圆" panose="02010509060101010101" charset="-122"/>
              <a:cs typeface="Arial" panose="020B0604020202020204" pitchFamily="34" charset="0"/>
              <a:sym typeface="+mn-ea"/>
            </a:endParaRPr>
          </a:p>
        </p:txBody>
      </p:sp>
      <p:cxnSp>
        <p:nvCxnSpPr>
          <p:cNvPr id="4" name="直接箭头连接符 3"/>
          <p:cNvCxnSpPr/>
          <p:nvPr>
            <p:custDataLst>
              <p:tags r:id="rId8"/>
            </p:custDataLst>
          </p:nvPr>
        </p:nvCxnSpPr>
        <p:spPr>
          <a:xfrm flipH="1">
            <a:off x="8319770" y="2248535"/>
            <a:ext cx="519430" cy="55880"/>
          </a:xfrm>
          <a:prstGeom prst="straightConnector1">
            <a:avLst/>
          </a:prstGeom>
          <a:ln>
            <a:solidFill>
              <a:schemeClr val="tx1"/>
            </a:solidFill>
            <a:tailEnd type="arrow" w="lg" len="sm"/>
          </a:ln>
        </p:spPr>
        <p:style>
          <a:lnRef idx="2">
            <a:schemeClr val="accent1"/>
          </a:lnRef>
          <a:fillRef idx="0">
            <a:srgbClr val="FFFFFF"/>
          </a:fillRef>
          <a:effectRef idx="0">
            <a:srgbClr val="FFFFFF"/>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文本框 78"/>
          <p:cNvSpPr txBox="1"/>
          <p:nvPr/>
        </p:nvSpPr>
        <p:spPr>
          <a:xfrm>
            <a:off x="1143000" y="1127760"/>
            <a:ext cx="6547485" cy="1296670"/>
          </a:xfrm>
          <a:prstGeom prst="rect">
            <a:avLst/>
          </a:prstGeom>
          <a:solidFill>
            <a:schemeClr val="accent3">
              <a:lumMod val="20000"/>
              <a:lumOff val="80000"/>
            </a:schemeClr>
          </a:solidFill>
        </p:spPr>
        <p:txBody>
          <a:bodyPr wrap="square">
            <a:noAutofit/>
          </a:bodyPr>
          <a:p>
            <a:pPr marL="0" indent="0" algn="l"/>
            <a:endParaRPr lang="en-US" sz="1600" b="0" i="0">
              <a:latin typeface="Consolas" panose="020B0609020204030204" charset="0"/>
              <a:ea typeface="幼圆" panose="02010509060101010101" charset="-122"/>
              <a:cs typeface="Arial" panose="020B0604020202020204" pitchFamily="34" charset="0"/>
            </a:endParaRPr>
          </a:p>
        </p:txBody>
      </p:sp>
      <p:sp>
        <p:nvSpPr>
          <p:cNvPr id="20" name="灯片编号占位符 3"/>
          <p:cNvSpPr>
            <a:spLocks noGrp="1"/>
          </p:cNvSpPr>
          <p:nvPr>
            <p:custDataLst>
              <p:tags r:id="rId1"/>
            </p:custDataLst>
          </p:nvPr>
        </p:nvSpPr>
        <p:spPr>
          <a:xfrm>
            <a:off x="9299872" y="6453337"/>
            <a:ext cx="2844800" cy="365125"/>
          </a:xfrm>
          <a:prstGeom prst="rect">
            <a:avLst/>
          </a:prstGeom>
        </p:spPr>
        <p:txBody>
          <a:bodyPr vert="horz" wrap="square" lIns="91440" tIns="45720" rIns="91440" bIns="45720" numCol="1" anchor="t" anchorCtr="0" compatLnSpc="1"/>
          <a:lstStyle>
            <a:defPPr>
              <a:defRPr lang="zh-CN"/>
            </a:defPPr>
            <a:lvl1pPr marL="0" algn="r" defTabSz="914400" rtl="0" eaLnBrk="1" latinLnBrk="0" hangingPunct="1">
              <a:defRPr sz="1200" kern="1200">
                <a:solidFill>
                  <a:schemeClr val="tx1"/>
                </a:solidFill>
                <a:latin typeface="微软雅黑" panose="020B0503020204020204" charset="-122"/>
                <a:ea typeface="微软雅黑" panose="020B0503020204020204" charset="-122"/>
                <a:cs typeface="Times New Roman" panose="0202060305040502030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15BE46-C10A-41B7-8207-D68D04A8AE2B}" type="slidenum">
              <a:rPr lang="zh-CN" altLang="en-US" smtClean="0">
                <a:solidFill>
                  <a:prstClr val="black"/>
                </a:solidFill>
                <a:latin typeface="Arial" panose="020B0604020202020204" pitchFamily="34" charset="0"/>
                <a:cs typeface="Arial" panose="020B0604020202020204" pitchFamily="34" charset="0"/>
              </a:rPr>
            </a:fld>
            <a:endParaRPr lang="zh-CN" altLang="en-US" dirty="0" smtClean="0">
              <a:solidFill>
                <a:prstClr val="black"/>
              </a:solidFill>
              <a:latin typeface="Arial" panose="020B0604020202020204" pitchFamily="34" charset="0"/>
              <a:cs typeface="Arial" panose="020B0604020202020204" pitchFamily="34" charset="0"/>
            </a:endParaRPr>
          </a:p>
        </p:txBody>
      </p:sp>
      <p:sp>
        <p:nvSpPr>
          <p:cNvPr id="3" name="内容占位符 2"/>
          <p:cNvSpPr>
            <a:spLocks noGrp="1"/>
          </p:cNvSpPr>
          <p:nvPr/>
        </p:nvSpPr>
        <p:spPr>
          <a:xfrm>
            <a:off x="786130" y="304800"/>
            <a:ext cx="11383010" cy="3775075"/>
          </a:xfrm>
          <a:prstGeom prst="rect">
            <a:avLst/>
          </a:prstGeom>
        </p:spPr>
        <p:txBody>
          <a:bodyPr/>
          <a:lstStyle>
            <a:lvl1pPr marL="228600" indent="-228600" algn="l" defTabSz="914400" rtl="0" eaLnBrk="1" latinLnBrk="0" hangingPunct="1">
              <a:lnSpc>
                <a:spcPct val="140000"/>
              </a:lnSpc>
              <a:spcBef>
                <a:spcPts val="1000"/>
              </a:spcBef>
              <a:buClr>
                <a:schemeClr val="accent5">
                  <a:lumMod val="50000"/>
                </a:schemeClr>
              </a:buClr>
              <a:buFont typeface="Wingdings" panose="05000000000000000000" pitchFamily="2" charset="2"/>
              <a:buChar char="p"/>
              <a:defRPr sz="2800" kern="120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140000"/>
              </a:lnSpc>
              <a:spcBef>
                <a:spcPts val="500"/>
              </a:spcBef>
              <a:buClr>
                <a:schemeClr val="accent5">
                  <a:lumMod val="50000"/>
                </a:schemeClr>
              </a:buClr>
              <a:buFont typeface="Wingdings" panose="05000000000000000000" pitchFamily="2" charset="2"/>
              <a:buChar char="n"/>
              <a:defRPr sz="24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140000"/>
              </a:lnSpc>
              <a:spcBef>
                <a:spcPts val="500"/>
              </a:spcBef>
              <a:buClr>
                <a:schemeClr val="accent5">
                  <a:lumMod val="50000"/>
                </a:schemeClr>
              </a:buClr>
              <a:buFont typeface="Wingdings" panose="05000000000000000000" pitchFamily="2" charset="2"/>
              <a:buChar char="l"/>
              <a:defRPr sz="20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140000"/>
              </a:lnSpc>
              <a:spcBef>
                <a:spcPts val="500"/>
              </a:spcBef>
              <a:buClr>
                <a:srgbClr val="256FB9"/>
              </a:buClr>
              <a:buFont typeface="Wingdings" panose="05000000000000000000" pitchFamily="2" charset="2"/>
              <a:buChar char="p"/>
              <a:defRPr sz="18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140000"/>
              </a:lnSpc>
              <a:spcBef>
                <a:spcPts val="500"/>
              </a:spcBef>
              <a:buClr>
                <a:srgbClr val="256FB9"/>
              </a:buClr>
              <a:buFont typeface="Wingdings" panose="05000000000000000000" pitchFamily="2" charset="2"/>
              <a:buChar char="p"/>
              <a:defRPr sz="18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Clr>
                <a:srgbClr val="000000"/>
              </a:buClr>
              <a:buFont typeface="Wingdings" panose="05000000000000000000" charset="0"/>
              <a:buNone/>
            </a:pPr>
            <a:r>
              <a:rPr lang="en-US" altLang="zh-CN" sz="3200" b="1" dirty="0">
                <a:solidFill>
                  <a:schemeClr val="accent1">
                    <a:lumMod val="75000"/>
                  </a:schemeClr>
                </a:solidFill>
                <a:latin typeface="Consolas" panose="020B0609020204030204" charset="0"/>
                <a:ea typeface="幼圆" panose="02010509060101010101" charset="-122"/>
                <a:cs typeface="Arial" panose="020B0604020202020204" pitchFamily="34" charset="0"/>
                <a:sym typeface="+mn-ea"/>
              </a:rPr>
              <a:t>Design of gShare</a:t>
            </a:r>
            <a:endParaRPr lang="en-US" altLang="zh-CN" sz="3200" b="1" dirty="0">
              <a:solidFill>
                <a:schemeClr val="accent1">
                  <a:lumMod val="75000"/>
                </a:schemeClr>
              </a:solidFill>
              <a:latin typeface="Consolas" panose="020B0609020204030204" charset="0"/>
              <a:ea typeface="幼圆" panose="02010509060101010101" charset="-122"/>
              <a:cs typeface="Arial" panose="020B0604020202020204" pitchFamily="34" charset="0"/>
              <a:sym typeface="+mn-ea"/>
            </a:endParaRPr>
          </a:p>
          <a:p>
            <a:pPr lvl="1" algn="l">
              <a:buClr>
                <a:srgbClr val="000000"/>
              </a:buClr>
              <a:buFont typeface="Arial" panose="020B0604020202020204" pitchFamily="34" charset="0"/>
              <a:buChar char="•"/>
            </a:pPr>
            <a:r>
              <a:rPr kumimoji="1" lang="en-US" altLang="zh-CN" sz="1800" dirty="0">
                <a:latin typeface="Consolas" panose="020B0609020204030204" charset="0"/>
                <a:ea typeface="幼圆" panose="02010509060101010101" charset="-122"/>
                <a:cs typeface="Arial" panose="020B0604020202020204" pitchFamily="34" charset="0"/>
                <a:sym typeface="+mn-ea"/>
              </a:rPr>
              <a:t>Designed for Muti-tenant FaaS platform</a:t>
            </a:r>
            <a:endParaRPr kumimoji="1" lang="en-US" altLang="zh-CN" sz="1800" dirty="0">
              <a:latin typeface="Consolas" panose="020B0609020204030204" charset="0"/>
              <a:ea typeface="幼圆" panose="02010509060101010101" charset="-122"/>
              <a:cs typeface="Arial" panose="020B0604020202020204" pitchFamily="34" charset="0"/>
              <a:sym typeface="+mn-ea"/>
            </a:endParaRPr>
          </a:p>
          <a:p>
            <a:pPr lvl="1" algn="l">
              <a:buClr>
                <a:srgbClr val="000000"/>
              </a:buClr>
              <a:buFont typeface="Arial" panose="020B0604020202020204" pitchFamily="34" charset="0"/>
              <a:buChar char="•"/>
            </a:pPr>
            <a:r>
              <a:rPr kumimoji="1" lang="en-US" altLang="zh-CN" sz="1800" dirty="0">
                <a:latin typeface="Consolas" panose="020B0609020204030204" charset="0"/>
                <a:ea typeface="幼圆" panose="02010509060101010101" charset="-122"/>
                <a:cs typeface="Arial" panose="020B0604020202020204" pitchFamily="34" charset="0"/>
                <a:sym typeface="+mn-ea"/>
              </a:rPr>
              <a:t>GPU sharing with GPU virtualization technology</a:t>
            </a:r>
            <a:endParaRPr kumimoji="1" lang="en-US" altLang="zh-CN" sz="1800" dirty="0">
              <a:latin typeface="Consolas" panose="020B0609020204030204" charset="0"/>
              <a:ea typeface="幼圆" panose="02010509060101010101" charset="-122"/>
              <a:cs typeface="Arial" panose="020B0604020202020204" pitchFamily="34" charset="0"/>
              <a:sym typeface="+mn-ea"/>
            </a:endParaRPr>
          </a:p>
          <a:p>
            <a:pPr lvl="1" algn="l">
              <a:buClr>
                <a:srgbClr val="000000"/>
              </a:buClr>
              <a:buFont typeface="Arial" panose="020B0604020202020204" pitchFamily="34" charset="0"/>
              <a:buChar char="•"/>
            </a:pPr>
            <a:r>
              <a:rPr lang="en-US" altLang="zh-CN" sz="1800">
                <a:latin typeface="Consolas" panose="020B0609020204030204" charset="0"/>
                <a:ea typeface="幼圆" panose="02010509060101010101" charset="-122"/>
                <a:cs typeface="Arial" panose="020B0604020202020204" pitchFamily="34" charset="0"/>
                <a:sym typeface="+mn-ea"/>
              </a:rPr>
              <a:t>Discounted billing model for over-selling</a:t>
            </a:r>
            <a:endParaRPr lang="en-US" altLang="zh-CN" sz="1800">
              <a:latin typeface="Consolas" panose="020B0609020204030204" charset="0"/>
              <a:ea typeface="幼圆" panose="02010509060101010101" charset="-122"/>
              <a:cs typeface="Arial" panose="020B0604020202020204" pitchFamily="34" charset="0"/>
              <a:sym typeface="+mn-ea"/>
            </a:endParaRPr>
          </a:p>
          <a:p>
            <a:pPr marL="457200" lvl="1" indent="0" algn="l">
              <a:buClr>
                <a:srgbClr val="000000"/>
              </a:buClr>
              <a:buFont typeface="Arial" panose="020B0604020202020204" pitchFamily="34" charset="0"/>
              <a:buNone/>
            </a:pPr>
            <a:r>
              <a:rPr lang="en-US" sz="2000">
                <a:solidFill>
                  <a:schemeClr val="tx1">
                    <a:lumMod val="65000"/>
                    <a:lumOff val="35000"/>
                  </a:schemeClr>
                </a:solidFill>
                <a:latin typeface="Consolas" panose="020B0609020204030204" charset="0"/>
                <a:ea typeface="幼圆" panose="02010509060101010101" charset="-122"/>
                <a:cs typeface="Arial" panose="020B0604020202020204" pitchFamily="34" charset="0"/>
                <a:sym typeface="+mn-ea"/>
              </a:rPr>
              <a:t> </a:t>
            </a:r>
            <a:endParaRPr lang="en-US" sz="2000">
              <a:solidFill>
                <a:schemeClr val="tx1">
                  <a:lumMod val="65000"/>
                  <a:lumOff val="35000"/>
                </a:schemeClr>
              </a:solidFill>
              <a:latin typeface="Consolas" panose="020B0609020204030204" charset="0"/>
              <a:ea typeface="幼圆" panose="02010509060101010101" charset="-122"/>
              <a:cs typeface="Arial" panose="020B0604020202020204" pitchFamily="34" charset="0"/>
            </a:endParaRPr>
          </a:p>
        </p:txBody>
      </p:sp>
      <p:pic>
        <p:nvPicPr>
          <p:cNvPr id="2" name="图片 1"/>
          <p:cNvPicPr>
            <a:picLocks noChangeAspect="1"/>
          </p:cNvPicPr>
          <p:nvPr/>
        </p:nvPicPr>
        <p:blipFill>
          <a:blip r:embed="rId2"/>
          <a:stretch>
            <a:fillRect/>
          </a:stretch>
        </p:blipFill>
        <p:spPr>
          <a:xfrm>
            <a:off x="1524000" y="2971800"/>
            <a:ext cx="4270375" cy="2818130"/>
          </a:xfrm>
          <a:prstGeom prst="rect">
            <a:avLst/>
          </a:prstGeom>
        </p:spPr>
      </p:pic>
      <p:sp>
        <p:nvSpPr>
          <p:cNvPr id="4" name="文本框 3"/>
          <p:cNvSpPr txBox="1"/>
          <p:nvPr/>
        </p:nvSpPr>
        <p:spPr>
          <a:xfrm>
            <a:off x="1371600" y="5791200"/>
            <a:ext cx="6096000" cy="306705"/>
          </a:xfrm>
          <a:prstGeom prst="rect">
            <a:avLst/>
          </a:prstGeom>
          <a:noFill/>
        </p:spPr>
        <p:txBody>
          <a:bodyPr wrap="square" rtlCol="0" anchor="t">
            <a:spAutoFit/>
          </a:bodyPr>
          <a:p>
            <a:r>
              <a:rPr lang="en-US" altLang="zh-CN" sz="1400" b="1"/>
              <a:t>Domain-specific GPU function management policy </a:t>
            </a:r>
            <a:endParaRPr lang="en-US" altLang="zh-CN" sz="1400" b="1"/>
          </a:p>
        </p:txBody>
      </p:sp>
      <p:sp>
        <p:nvSpPr>
          <p:cNvPr id="5" name="文本框 4"/>
          <p:cNvSpPr txBox="1"/>
          <p:nvPr/>
        </p:nvSpPr>
        <p:spPr>
          <a:xfrm>
            <a:off x="5943600" y="3200400"/>
            <a:ext cx="6096000" cy="1814830"/>
          </a:xfrm>
          <a:prstGeom prst="rect">
            <a:avLst/>
          </a:prstGeom>
          <a:noFill/>
        </p:spPr>
        <p:txBody>
          <a:bodyPr wrap="square" rtlCol="0" anchor="t">
            <a:spAutoFit/>
          </a:bodyPr>
          <a:p>
            <a:r>
              <a:rPr lang="en-US" altLang="zh-CN" sz="1600" b="1">
                <a:latin typeface="Consolas" panose="020B0609020204030204" charset="0"/>
                <a:ea typeface="幼圆" panose="02010509060101010101" charset="-122"/>
                <a:cs typeface="Arial" panose="020B0604020202020204" pitchFamily="34" charset="0"/>
                <a:sym typeface="+mn-ea"/>
              </a:rPr>
              <a:t>#1</a:t>
            </a:r>
            <a:r>
              <a:rPr lang="en-US" altLang="zh-CN" sz="1600">
                <a:latin typeface="Consolas" panose="020B0609020204030204" charset="0"/>
                <a:ea typeface="幼圆" panose="02010509060101010101" charset="-122"/>
                <a:cs typeface="Arial" panose="020B0604020202020204" pitchFamily="34" charset="0"/>
                <a:sym typeface="+mn-ea"/>
              </a:rPr>
              <a:t> Fine-grained GPU allocation (e.g., minimum 1%vGPU)</a:t>
            </a:r>
            <a:endParaRPr lang="en-US" altLang="zh-CN" sz="1600">
              <a:latin typeface="Consolas" panose="020B0609020204030204" charset="0"/>
              <a:ea typeface="幼圆" panose="02010509060101010101" charset="-122"/>
              <a:cs typeface="Arial" panose="020B0604020202020204" pitchFamily="34" charset="0"/>
              <a:sym typeface="+mn-ea"/>
            </a:endParaRPr>
          </a:p>
          <a:p>
            <a:r>
              <a:rPr lang="en-US" altLang="zh-CN" sz="1600">
                <a:latin typeface="Consolas" panose="020B0609020204030204" charset="0"/>
                <a:ea typeface="幼圆" panose="02010509060101010101" charset="-122"/>
                <a:cs typeface="Arial" panose="020B0604020202020204" pitchFamily="34" charset="0"/>
                <a:sym typeface="+mn-ea"/>
              </a:rPr>
              <a:t> </a:t>
            </a:r>
            <a:endParaRPr lang="en-US" altLang="zh-CN" sz="1600">
              <a:latin typeface="Consolas" panose="020B0609020204030204" charset="0"/>
              <a:ea typeface="幼圆" panose="02010509060101010101" charset="-122"/>
              <a:cs typeface="Arial" panose="020B0604020202020204" pitchFamily="34" charset="0"/>
              <a:sym typeface="+mn-ea"/>
            </a:endParaRPr>
          </a:p>
          <a:p>
            <a:r>
              <a:rPr lang="en-US" altLang="zh-CN" sz="1600" b="1">
                <a:latin typeface="Consolas" panose="020B0609020204030204" charset="0"/>
                <a:ea typeface="幼圆" panose="02010509060101010101" charset="-122"/>
                <a:cs typeface="Arial" panose="020B0604020202020204" pitchFamily="34" charset="0"/>
                <a:sym typeface="+mn-ea"/>
              </a:rPr>
              <a:t>#2</a:t>
            </a:r>
            <a:r>
              <a:rPr lang="en-US" altLang="zh-CN" sz="1600">
                <a:latin typeface="Consolas" panose="020B0609020204030204" charset="0"/>
                <a:ea typeface="幼圆" panose="02010509060101010101" charset="-122"/>
                <a:cs typeface="Arial" panose="020B0604020202020204" pitchFamily="34" charset="0"/>
                <a:sym typeface="+mn-ea"/>
              </a:rPr>
              <a:t> Decoupled and flexible GPU recycling with vGPU hot-plugging and fast model swapping</a:t>
            </a:r>
            <a:endParaRPr lang="en-US" altLang="zh-CN" sz="1600">
              <a:latin typeface="Consolas" panose="020B0609020204030204" charset="0"/>
              <a:ea typeface="幼圆" panose="02010509060101010101" charset="-122"/>
              <a:cs typeface="Arial" panose="020B0604020202020204" pitchFamily="34" charset="0"/>
              <a:sym typeface="+mn-ea"/>
            </a:endParaRPr>
          </a:p>
          <a:p>
            <a:endParaRPr lang="en-US" altLang="zh-CN" sz="1600">
              <a:latin typeface="Consolas" panose="020B0609020204030204" charset="0"/>
              <a:ea typeface="幼圆" panose="02010509060101010101" charset="-122"/>
              <a:cs typeface="Arial" panose="020B0604020202020204" pitchFamily="34" charset="0"/>
              <a:sym typeface="+mn-ea"/>
            </a:endParaRPr>
          </a:p>
          <a:p>
            <a:r>
              <a:rPr lang="en-US" altLang="zh-CN" sz="1600" b="1">
                <a:latin typeface="Consolas" panose="020B0609020204030204" charset="0"/>
                <a:ea typeface="幼圆" panose="02010509060101010101" charset="-122"/>
                <a:cs typeface="Arial" panose="020B0604020202020204" pitchFamily="34" charset="0"/>
                <a:sym typeface="+mn-ea"/>
              </a:rPr>
              <a:t>#3</a:t>
            </a:r>
            <a:r>
              <a:rPr lang="en-US" altLang="zh-CN" sz="1600">
                <a:latin typeface="Consolas" panose="020B0609020204030204" charset="0"/>
                <a:ea typeface="幼圆" panose="02010509060101010101" charset="-122"/>
                <a:cs typeface="Arial" panose="020B0604020202020204" pitchFamily="34" charset="0"/>
                <a:sym typeface="+mn-ea"/>
              </a:rPr>
              <a:t> Profiling-based SLO-aware GPU shceduling &amp; sharing </a:t>
            </a:r>
            <a:endParaRPr lang="en-US" altLang="zh-CN" sz="1600">
              <a:latin typeface="Consolas" panose="020B0609020204030204" charset="0"/>
              <a:ea typeface="幼圆" panose="02010509060101010101" charset="-122"/>
              <a:cs typeface="Arial" panose="020B0604020202020204" pitchFamily="34" charset="0"/>
              <a:sym typeface="+mn-ea"/>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DIAGRAM_VIRTUALLY_FRAME" val="{&quot;height&quot;:208.7,&quot;left&quot;:138,&quot;top&quot;:268.2,&quot;width&quot;:627.15}"/>
</p:tagLst>
</file>

<file path=ppt/tags/tag11.xml><?xml version="1.0" encoding="utf-8"?>
<p:tagLst xmlns:p="http://schemas.openxmlformats.org/presentationml/2006/main">
  <p:tag name="KSO_WM_DIAGRAM_VIRTUALLY_FRAME" val="{&quot;height&quot;:208.7,&quot;left&quot;:138,&quot;top&quot;:268.2,&quot;width&quot;:627.15}"/>
</p:tagLst>
</file>

<file path=ppt/tags/tag12.xml><?xml version="1.0" encoding="utf-8"?>
<p:tagLst xmlns:p="http://schemas.openxmlformats.org/presentationml/2006/main">
  <p:tag name="KSO_WM_DIAGRAM_VIRTUALLY_FRAME" val="{&quot;height&quot;:208.7,&quot;left&quot;:138,&quot;top&quot;:268.2,&quot;width&quot;:627.15}"/>
</p:tagLst>
</file>

<file path=ppt/tags/tag13.xml><?xml version="1.0" encoding="utf-8"?>
<p:tagLst xmlns:p="http://schemas.openxmlformats.org/presentationml/2006/main">
  <p:tag name="KSO_WM_DIAGRAM_VIRTUALLY_FRAME" val="{&quot;height&quot;:208.7,&quot;left&quot;:138,&quot;top&quot;:268.2,&quot;width&quot;:627.15}"/>
</p:tagLst>
</file>

<file path=ppt/tags/tag14.xml><?xml version="1.0" encoding="utf-8"?>
<p:tagLst xmlns:p="http://schemas.openxmlformats.org/presentationml/2006/main">
  <p:tag name="KSO_WM_DIAGRAM_VIRTUALLY_FRAME" val="{&quot;height&quot;:208.7,&quot;left&quot;:138,&quot;top&quot;:268.2,&quot;width&quot;:627.15}"/>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COMMONDATA" val="eyJoZGlkIjoiMGNjNjY5ZWRiNTgwMDc3ZWJjNzRmNTkxOWE2YTdjOGYifQ=="/>
  <p:tag name="KSO_WPP_MARK_KEY" val="3f7efba4-c9e1-4d83-9bb6-e92a702a66f2"/>
  <p:tag name="commondata" val="eyJoZGlkIjoiOTVlYjkyZjhjMmY5YTY0ZjVjMDVjMmQ5YThkY2ZmODkifQ=="/>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DIAGRAM_VIRTUALLY_FRAME" val="{&quot;height&quot;:208.7,&quot;left&quot;:138,&quot;top&quot;:268.2,&quot;width&quot;:627.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
      <a:majorFont>
        <a:latin typeface="Consolas"/>
        <a:ea typeface="幼圆"/>
        <a:cs typeface=""/>
      </a:majorFont>
      <a:minorFont>
        <a:latin typeface="Consolas"/>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7497</Words>
  <Application>WPS 演示</Application>
  <PresentationFormat>宽屏</PresentationFormat>
  <Paragraphs>433</Paragraphs>
  <Slides>25</Slides>
  <Notes>43</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25</vt:i4>
      </vt:variant>
    </vt:vector>
  </HeadingPairs>
  <TitlesOfParts>
    <vt:vector size="43" baseType="lpstr">
      <vt:lpstr>Arial</vt:lpstr>
      <vt:lpstr>宋体</vt:lpstr>
      <vt:lpstr>Wingdings</vt:lpstr>
      <vt:lpstr>Arial</vt:lpstr>
      <vt:lpstr>微软雅黑</vt:lpstr>
      <vt:lpstr>Consolas</vt:lpstr>
      <vt:lpstr>幼圆</vt:lpstr>
      <vt:lpstr>Times New Roman</vt:lpstr>
      <vt:lpstr>Wingdings</vt:lpstr>
      <vt:lpstr>Consolas</vt:lpstr>
      <vt:lpstr>Consolas-Bold</vt:lpstr>
      <vt:lpstr>Segoe Print</vt:lpstr>
      <vt:lpstr>PingFang SC</vt:lpstr>
      <vt:lpstr>Arial Unicode MS</vt:lpstr>
      <vt:lpstr>Calibri</vt:lpstr>
      <vt:lpstr>Cambria Math</vt:lpstr>
      <vt:lpstr>BatangChe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Evaluation of Serverless Data Processing Frameworks</dc:title>
  <dc:creator>Sebastian Werner</dc:creator>
  <cp:lastModifiedBy>Yanan</cp:lastModifiedBy>
  <cp:revision>1351</cp:revision>
  <dcterms:created xsi:type="dcterms:W3CDTF">2023-09-08T07:25:00Z</dcterms:created>
  <dcterms:modified xsi:type="dcterms:W3CDTF">2026-03-19T07:59:02Z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2020-12-08T16:00:00Z</vt:filetime>
  </property>
  <property fmtid="{D5CDD505-2E9C-101B-9397-08002B2CF9AE}" pid="3" name="Creator">
    <vt:lpwstr>Microsoft® PowerPoint® für Microsoft 365</vt:lpwstr>
  </property>
  <property fmtid="{D5CDD505-2E9C-101B-9397-08002B2CF9AE}" pid="4" name="LastSaved">
    <vt:filetime>2023-09-13T16:00:00Z</vt:filetime>
  </property>
  <property fmtid="{D5CDD505-2E9C-101B-9397-08002B2CF9AE}" pid="5" name="ICV">
    <vt:lpwstr>39148280D29748F8A76BB59CB5E323AC</vt:lpwstr>
  </property>
  <property fmtid="{D5CDD505-2E9C-101B-9397-08002B2CF9AE}" pid="6" name="KSOProductBuildVer">
    <vt:lpwstr>2052-12.1.0.23542</vt:lpwstr>
  </property>
</Properties>
</file>