
<file path=[Content_Types].xml><?xml version="1.0" encoding="utf-8"?>
<Types xmlns="http://schemas.openxmlformats.org/package/2006/content-types">
  <Default Extension="png" ContentType="image/png"/>
  <Default Extension="sv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media/image38.jpg" ContentType="image/jpeg"/>
  <Override PartName="/ppt/notesSlides/notesSlide27.xml" ContentType="application/vnd.openxmlformats-officedocument.presentationml.notesSlide+xml"/>
  <Override PartName="/ppt/media/image39.jpg" ContentType="image/jpeg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5" r:id="rId1"/>
    <p:sldMasterId id="2147483676" r:id="rId2"/>
  </p:sldMasterIdLst>
  <p:notesMasterIdLst>
    <p:notesMasterId r:id="rId47"/>
  </p:notesMasterIdLst>
  <p:handoutMasterIdLst>
    <p:handoutMasterId r:id="rId48"/>
  </p:handoutMasterIdLst>
  <p:sldIdLst>
    <p:sldId id="256" r:id="rId3"/>
    <p:sldId id="363" r:id="rId4"/>
    <p:sldId id="364" r:id="rId5"/>
    <p:sldId id="396" r:id="rId6"/>
    <p:sldId id="365" r:id="rId7"/>
    <p:sldId id="367" r:id="rId8"/>
    <p:sldId id="368" r:id="rId9"/>
    <p:sldId id="369" r:id="rId10"/>
    <p:sldId id="370" r:id="rId11"/>
    <p:sldId id="371" r:id="rId12"/>
    <p:sldId id="401" r:id="rId13"/>
    <p:sldId id="372" r:id="rId14"/>
    <p:sldId id="374" r:id="rId15"/>
    <p:sldId id="375" r:id="rId16"/>
    <p:sldId id="376" r:id="rId17"/>
    <p:sldId id="377" r:id="rId18"/>
    <p:sldId id="378" r:id="rId19"/>
    <p:sldId id="402" r:id="rId20"/>
    <p:sldId id="403" r:id="rId21"/>
    <p:sldId id="404" r:id="rId22"/>
    <p:sldId id="412" r:id="rId23"/>
    <p:sldId id="414" r:id="rId24"/>
    <p:sldId id="405" r:id="rId25"/>
    <p:sldId id="406" r:id="rId26"/>
    <p:sldId id="407" r:id="rId27"/>
    <p:sldId id="409" r:id="rId28"/>
    <p:sldId id="410" r:id="rId29"/>
    <p:sldId id="411" r:id="rId30"/>
    <p:sldId id="415" r:id="rId31"/>
    <p:sldId id="413" r:id="rId32"/>
    <p:sldId id="380" r:id="rId33"/>
    <p:sldId id="381" r:id="rId34"/>
    <p:sldId id="382" r:id="rId35"/>
    <p:sldId id="383" r:id="rId36"/>
    <p:sldId id="384" r:id="rId37"/>
    <p:sldId id="385" r:id="rId38"/>
    <p:sldId id="386" r:id="rId39"/>
    <p:sldId id="387" r:id="rId40"/>
    <p:sldId id="388" r:id="rId41"/>
    <p:sldId id="389" r:id="rId42"/>
    <p:sldId id="391" r:id="rId43"/>
    <p:sldId id="392" r:id="rId44"/>
    <p:sldId id="393" r:id="rId45"/>
    <p:sldId id="394" r:id="rId46"/>
  </p:sldIdLst>
  <p:sldSz cx="9144000" cy="6858000" type="screen4x3"/>
  <p:notesSz cx="7315200" cy="96012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F8E9"/>
    <a:srgbClr val="BFF5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782"/>
    <p:restoredTop sz="87013" autoAdjust="0"/>
  </p:normalViewPr>
  <p:slideViewPr>
    <p:cSldViewPr snapToGrid="0">
      <p:cViewPr varScale="1">
        <p:scale>
          <a:sx n="65" d="100"/>
          <a:sy n="65" d="100"/>
        </p:scale>
        <p:origin x="1125" y="3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2" y="1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r">
              <a:defRPr sz="1200"/>
            </a:lvl1pPr>
          </a:lstStyle>
          <a:p>
            <a:fld id="{F9EA7CF9-06D6-4A68-BF28-F5D9B722ED1F}" type="datetimeFigureOut">
              <a:rPr lang="en-US" smtClean="0"/>
              <a:pPr/>
              <a:t>10/15/2018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173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2" y="9119173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r">
              <a:defRPr sz="1200"/>
            </a:lvl1pPr>
          </a:lstStyle>
          <a:p>
            <a:fld id="{5657F9B1-7362-4BCD-904C-3EBC484AD2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14731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/>
        </p:nvSpPr>
        <p:spPr>
          <a:xfrm>
            <a:off x="0" y="1"/>
            <a:ext cx="7315200" cy="9601199"/>
          </a:xfrm>
          <a:prstGeom prst="roundRect">
            <a:avLst>
              <a:gd name="adj" fmla="val 4"/>
            </a:avLst>
          </a:prstGeom>
          <a:solidFill>
            <a:srgbClr val="FFFFFF"/>
          </a:solidFill>
          <a:ln>
            <a:noFill/>
          </a:ln>
        </p:spPr>
        <p:txBody>
          <a:bodyPr lIns="93953" tIns="46964" rIns="93953" bIns="46964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hape 4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168926" cy="478748"/>
          </a:xfrm>
          <a:prstGeom prst="rect">
            <a:avLst/>
          </a:prstGeom>
          <a:noFill/>
          <a:ln>
            <a:noFill/>
          </a:ln>
        </p:spPr>
        <p:txBody>
          <a:bodyPr lIns="94835" tIns="94835" rIns="94835" bIns="9483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74254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4850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422761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9701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37126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319775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742536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63955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Shape 5"/>
          <p:cNvSpPr txBox="1">
            <a:spLocks noGrp="1"/>
          </p:cNvSpPr>
          <p:nvPr>
            <p:ph type="dt" idx="10"/>
          </p:nvPr>
        </p:nvSpPr>
        <p:spPr>
          <a:xfrm>
            <a:off x="4142961" y="0"/>
            <a:ext cx="3168926" cy="478748"/>
          </a:xfrm>
          <a:prstGeom prst="rect">
            <a:avLst/>
          </a:prstGeom>
          <a:noFill/>
          <a:ln>
            <a:noFill/>
          </a:ln>
        </p:spPr>
        <p:txBody>
          <a:bodyPr lIns="94835" tIns="94835" rIns="94835" bIns="9483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74254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4850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422761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9701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37126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319775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742536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63955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" name="Shape 6"/>
          <p:cNvSpPr>
            <a:spLocks noGrp="1" noRot="1" noChangeAspect="1"/>
          </p:cNvSpPr>
          <p:nvPr>
            <p:ph type="sldImg" idx="3"/>
          </p:nvPr>
        </p:nvSpPr>
        <p:spPr>
          <a:xfrm>
            <a:off x="1255713" y="719138"/>
            <a:ext cx="4802187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732182" y="4561226"/>
            <a:ext cx="5850833" cy="4318573"/>
          </a:xfrm>
          <a:prstGeom prst="rect">
            <a:avLst/>
          </a:prstGeom>
          <a:noFill/>
          <a:ln>
            <a:noFill/>
          </a:ln>
        </p:spPr>
        <p:txBody>
          <a:bodyPr lIns="94835" tIns="94835" rIns="94835" bIns="9483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ftr" idx="11"/>
          </p:nvPr>
        </p:nvSpPr>
        <p:spPr>
          <a:xfrm>
            <a:off x="0" y="9119173"/>
            <a:ext cx="3168926" cy="478748"/>
          </a:xfrm>
          <a:prstGeom prst="rect">
            <a:avLst/>
          </a:prstGeom>
          <a:noFill/>
          <a:ln>
            <a:noFill/>
          </a:ln>
        </p:spPr>
        <p:txBody>
          <a:bodyPr lIns="94835" tIns="94835" rIns="94835" bIns="9483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74254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4850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422761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9701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37126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319775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742536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63955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ldNum" idx="12"/>
          </p:nvPr>
        </p:nvSpPr>
        <p:spPr>
          <a:xfrm>
            <a:off x="4142961" y="9119173"/>
            <a:ext cx="3168926" cy="478748"/>
          </a:xfrm>
          <a:prstGeom prst="rect">
            <a:avLst/>
          </a:prstGeom>
          <a:noFill/>
          <a:ln>
            <a:noFill/>
          </a:ln>
        </p:spPr>
        <p:txBody>
          <a:bodyPr lIns="95795" tIns="48079" rIns="95795" bIns="48079" anchor="b" anchorCtr="0">
            <a:noAutofit/>
          </a:bodyPr>
          <a:lstStyle/>
          <a:p>
            <a:pPr algn="r">
              <a:buClr>
                <a:srgbClr val="000000"/>
              </a:buClr>
              <a:buSzPct val="25000"/>
            </a:pPr>
            <a:fld id="{00000000-1234-1234-1234-123412341234}" type="slidenum">
              <a:rPr lang="en-US" sz="1100" smtClean="0">
                <a:latin typeface="Times New Roman"/>
                <a:ea typeface="Times New Roman"/>
                <a:cs typeface="Times New Roman"/>
                <a:sym typeface="Times New Roman"/>
              </a:rPr>
              <a:pPr algn="r">
                <a:buClr>
                  <a:srgbClr val="000000"/>
                </a:buClr>
                <a:buSzPct val="25000"/>
              </a:pPr>
              <a:t>‹#›</a:t>
            </a:fld>
            <a:endParaRPr lang="en-US" sz="1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60439816"/>
      </p:ext>
    </p:extLst>
  </p:cSld>
  <p:clrMap bg1="lt1" tx1="dk1" bg2="dk2" tx2="lt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/>
          <p:nvPr/>
        </p:nvSpPr>
        <p:spPr>
          <a:xfrm>
            <a:off x="4142961" y="9119173"/>
            <a:ext cx="3168926" cy="478748"/>
          </a:xfrm>
          <a:prstGeom prst="rect">
            <a:avLst/>
          </a:prstGeom>
          <a:noFill/>
          <a:ln>
            <a:noFill/>
          </a:ln>
        </p:spPr>
        <p:txBody>
          <a:bodyPr lIns="95795" tIns="48079" rIns="95795" bIns="48079" anchor="b" anchorCtr="0">
            <a:noAutofit/>
          </a:bodyPr>
          <a:lstStyle/>
          <a:p>
            <a:pPr algn="r">
              <a:buClr>
                <a:srgbClr val="000000"/>
              </a:buClr>
              <a:buSzPct val="25000"/>
            </a:pPr>
            <a:fld id="{00000000-1234-1234-1234-123412341234}" type="slidenum">
              <a:rPr lang="en-US" sz="1100"/>
              <a:pPr algn="r">
                <a:buClr>
                  <a:srgbClr val="000000"/>
                </a:buClr>
                <a:buSzPct val="25000"/>
              </a:pPr>
              <a:t>1</a:t>
            </a:fld>
            <a:endParaRPr lang="en-US" sz="1100"/>
          </a:p>
        </p:txBody>
      </p:sp>
      <p:sp>
        <p:nvSpPr>
          <p:cNvPr id="222" name="Shape 222"/>
          <p:cNvSpPr txBox="1"/>
          <p:nvPr/>
        </p:nvSpPr>
        <p:spPr>
          <a:xfrm>
            <a:off x="1232452" y="719762"/>
            <a:ext cx="4850294" cy="360045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3953" tIns="46964" rIns="93953" bIns="46964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/>
          </a:p>
        </p:txBody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732183" y="4561226"/>
            <a:ext cx="5852491" cy="4320210"/>
          </a:xfrm>
          <a:prstGeom prst="rect">
            <a:avLst/>
          </a:prstGeom>
          <a:noFill/>
          <a:ln>
            <a:noFill/>
          </a:ln>
        </p:spPr>
        <p:txBody>
          <a:bodyPr lIns="93953" tIns="46964" rIns="93953" bIns="46964" anchor="ctr" anchorCtr="0">
            <a:noAutofit/>
          </a:bodyPr>
          <a:lstStyle/>
          <a:p>
            <a:pPr>
              <a:buSzPct val="25000"/>
            </a:pPr>
            <a:endParaRPr sz="1900"/>
          </a:p>
        </p:txBody>
      </p:sp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1255713" y="719138"/>
            <a:ext cx="4802187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580493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70662" indent="-296408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85634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59887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134141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60839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3082648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556902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403115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A61837FE-95A4-409A-AAD9-EF8BEE4359A6}" type="slidenum">
              <a:rPr lang="zh-CN" altLang="en-GB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10</a:t>
            </a:fld>
            <a:endParaRPr lang="en-GB" altLang="zh-C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107" name="Text Box 1"/>
          <p:cNvSpPr txBox="1">
            <a:spLocks noChangeArrowheads="1"/>
          </p:cNvSpPr>
          <p:nvPr/>
        </p:nvSpPr>
        <p:spPr bwMode="auto">
          <a:xfrm>
            <a:off x="1209261" y="719763"/>
            <a:ext cx="4762501" cy="3600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3539" tIns="46769" rIns="93539" bIns="46769" anchor="ctr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endParaRPr lang="en-US" altLang="zh-CN"/>
          </a:p>
        </p:txBody>
      </p:sp>
      <p:sp>
        <p:nvSpPr>
          <p:cNvPr id="47108" name="Text Box 2"/>
          <p:cNvSpPr>
            <a:spLocks noGrp="1" noChangeArrowheads="1"/>
          </p:cNvSpPr>
          <p:nvPr>
            <p:ph type="body"/>
          </p:nvPr>
        </p:nvSpPr>
        <p:spPr>
          <a:xfrm>
            <a:off x="718931" y="4561226"/>
            <a:ext cx="5744817" cy="4320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467"/>
              </a:spcBef>
              <a:tabLst>
                <a:tab pos="0" algn="l"/>
                <a:tab pos="933687" algn="l"/>
                <a:tab pos="1869021" algn="l"/>
                <a:tab pos="2804354" algn="l"/>
                <a:tab pos="3739687" algn="l"/>
                <a:tab pos="4675021" algn="l"/>
                <a:tab pos="5610354" algn="l"/>
                <a:tab pos="6545688" algn="l"/>
                <a:tab pos="7481021" algn="l"/>
                <a:tab pos="8416354" algn="l"/>
                <a:tab pos="9353334" algn="l"/>
                <a:tab pos="10287021" algn="l"/>
              </a:tabLst>
            </a:pPr>
            <a:r>
              <a:rPr lang="en-US" altLang="zh-CN" smtClean="0">
                <a:latin typeface="Arial" panose="020B0604020202020204" pitchFamily="34" charset="0"/>
              </a:rPr>
              <a:t>Andrew McGettrick:  Greater emphasis on concurrency, assurance, systems.</a:t>
            </a:r>
          </a:p>
          <a:p>
            <a:pPr>
              <a:spcBef>
                <a:spcPts val="467"/>
              </a:spcBef>
              <a:tabLst>
                <a:tab pos="0" algn="l"/>
                <a:tab pos="933687" algn="l"/>
                <a:tab pos="1869021" algn="l"/>
                <a:tab pos="2804354" algn="l"/>
                <a:tab pos="3739687" algn="l"/>
                <a:tab pos="4675021" algn="l"/>
                <a:tab pos="5610354" algn="l"/>
                <a:tab pos="6545688" algn="l"/>
                <a:tab pos="7481021" algn="l"/>
                <a:tab pos="8416354" algn="l"/>
                <a:tab pos="9353334" algn="l"/>
                <a:tab pos="10287021" algn="l"/>
              </a:tabLst>
            </a:pPr>
            <a:endParaRPr lang="en-US" altLang="zh-CN" smtClean="0">
              <a:latin typeface="Arial" panose="020B0604020202020204" pitchFamily="34" charset="0"/>
            </a:endParaRPr>
          </a:p>
          <a:p>
            <a:pPr>
              <a:spcBef>
                <a:spcPts val="467"/>
              </a:spcBef>
              <a:tabLst>
                <a:tab pos="0" algn="l"/>
                <a:tab pos="933687" algn="l"/>
                <a:tab pos="1869021" algn="l"/>
                <a:tab pos="2804354" algn="l"/>
                <a:tab pos="3739687" algn="l"/>
                <a:tab pos="4675021" algn="l"/>
                <a:tab pos="5610354" algn="l"/>
                <a:tab pos="6545688" algn="l"/>
                <a:tab pos="7481021" algn="l"/>
                <a:tab pos="8416354" algn="l"/>
                <a:tab pos="9353334" algn="l"/>
                <a:tab pos="10287021" algn="l"/>
              </a:tabLst>
            </a:pPr>
            <a:endParaRPr lang="zh-CN" altLang="en-GB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78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70662" indent="-296408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85634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59887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134141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60839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3082648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556902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403115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BC661B97-6A6E-47E2-969C-F936E5D30974}" type="slidenum">
              <a:rPr lang="zh-CN" altLang="en-GB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11</a:t>
            </a:fld>
            <a:endParaRPr lang="en-GB" altLang="zh-C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131" name="Text Box 1"/>
          <p:cNvSpPr txBox="1">
            <a:spLocks noChangeArrowheads="1"/>
          </p:cNvSpPr>
          <p:nvPr/>
        </p:nvSpPr>
        <p:spPr bwMode="auto">
          <a:xfrm>
            <a:off x="1209261" y="719763"/>
            <a:ext cx="4762501" cy="3600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3539" tIns="46769" rIns="93539" bIns="46769" anchor="ctr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endParaRPr lang="en-US" altLang="zh-CN"/>
          </a:p>
        </p:txBody>
      </p:sp>
      <p:sp>
        <p:nvSpPr>
          <p:cNvPr id="48132" name="Text Box 2"/>
          <p:cNvSpPr>
            <a:spLocks noGrp="1" noChangeArrowheads="1"/>
          </p:cNvSpPr>
          <p:nvPr>
            <p:ph type="body"/>
          </p:nvPr>
        </p:nvSpPr>
        <p:spPr>
          <a:xfrm>
            <a:off x="718931" y="4561226"/>
            <a:ext cx="5744817" cy="4320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467"/>
              </a:spcBef>
              <a:tabLst>
                <a:tab pos="0" algn="l"/>
                <a:tab pos="933687" algn="l"/>
                <a:tab pos="1869021" algn="l"/>
                <a:tab pos="2804354" algn="l"/>
                <a:tab pos="3739687" algn="l"/>
                <a:tab pos="4675021" algn="l"/>
                <a:tab pos="5610354" algn="l"/>
                <a:tab pos="6545688" algn="l"/>
                <a:tab pos="7481021" algn="l"/>
                <a:tab pos="8416354" algn="l"/>
                <a:tab pos="9353334" algn="l"/>
                <a:tab pos="10287021" algn="l"/>
              </a:tabLst>
            </a:pPr>
            <a:r>
              <a:rPr lang="en-US" altLang="zh-CN" smtClean="0">
                <a:latin typeface="Arial" panose="020B0604020202020204" pitchFamily="34" charset="0"/>
              </a:rPr>
              <a:t>Education-related conferences and journals.</a:t>
            </a:r>
            <a:endParaRPr lang="zh-CN" altLang="en-GB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2994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70662" indent="-296408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85634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59887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134141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60839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3082648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556902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403115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BC661B97-6A6E-47E2-969C-F936E5D30974}" type="slidenum">
              <a:rPr lang="zh-CN" altLang="en-GB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12</a:t>
            </a:fld>
            <a:endParaRPr lang="en-GB" altLang="zh-C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131" name="Text Box 1"/>
          <p:cNvSpPr txBox="1">
            <a:spLocks noChangeArrowheads="1"/>
          </p:cNvSpPr>
          <p:nvPr/>
        </p:nvSpPr>
        <p:spPr bwMode="auto">
          <a:xfrm>
            <a:off x="1209261" y="719763"/>
            <a:ext cx="4762501" cy="3600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3539" tIns="46769" rIns="93539" bIns="46769" anchor="ctr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endParaRPr lang="en-US" altLang="zh-CN"/>
          </a:p>
        </p:txBody>
      </p:sp>
      <p:sp>
        <p:nvSpPr>
          <p:cNvPr id="48132" name="Text Box 2"/>
          <p:cNvSpPr>
            <a:spLocks noGrp="1" noChangeArrowheads="1"/>
          </p:cNvSpPr>
          <p:nvPr>
            <p:ph type="body"/>
          </p:nvPr>
        </p:nvSpPr>
        <p:spPr>
          <a:xfrm>
            <a:off x="718931" y="4561226"/>
            <a:ext cx="5744817" cy="4320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467"/>
              </a:spcBef>
              <a:tabLst>
                <a:tab pos="0" algn="l"/>
                <a:tab pos="933687" algn="l"/>
                <a:tab pos="1869021" algn="l"/>
                <a:tab pos="2804354" algn="l"/>
                <a:tab pos="3739687" algn="l"/>
                <a:tab pos="4675021" algn="l"/>
                <a:tab pos="5610354" algn="l"/>
                <a:tab pos="6545688" algn="l"/>
                <a:tab pos="7481021" algn="l"/>
                <a:tab pos="8416354" algn="l"/>
                <a:tab pos="9353334" algn="l"/>
                <a:tab pos="10287021" algn="l"/>
              </a:tabLst>
            </a:pPr>
            <a:r>
              <a:rPr lang="en-US" altLang="zh-CN" smtClean="0">
                <a:latin typeface="Arial" panose="020B0604020202020204" pitchFamily="34" charset="0"/>
              </a:rPr>
              <a:t>Education-related conferences and journals.</a:t>
            </a:r>
            <a:endParaRPr lang="zh-CN" altLang="en-GB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2053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70662" indent="-296408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85634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59887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134141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60839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3082648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556902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403115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EBA66C0C-A151-4879-B326-65FC02BA90EB}" type="slidenum">
              <a:rPr lang="zh-CN" altLang="en-GB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13</a:t>
            </a:fld>
            <a:endParaRPr lang="en-GB" altLang="zh-C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179" name="Text Box 1"/>
          <p:cNvSpPr txBox="1">
            <a:spLocks noChangeArrowheads="1"/>
          </p:cNvSpPr>
          <p:nvPr/>
        </p:nvSpPr>
        <p:spPr bwMode="auto">
          <a:xfrm>
            <a:off x="1209261" y="719763"/>
            <a:ext cx="4762501" cy="3600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3539" tIns="46769" rIns="93539" bIns="46769" anchor="ctr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endParaRPr lang="en-US" altLang="zh-CN"/>
          </a:p>
        </p:txBody>
      </p:sp>
      <p:sp>
        <p:nvSpPr>
          <p:cNvPr id="50180" name="Text Box 2"/>
          <p:cNvSpPr>
            <a:spLocks noGrp="1" noChangeArrowheads="1"/>
          </p:cNvSpPr>
          <p:nvPr>
            <p:ph type="body"/>
          </p:nvPr>
        </p:nvSpPr>
        <p:spPr>
          <a:xfrm>
            <a:off x="718931" y="4561226"/>
            <a:ext cx="5744817" cy="4320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467"/>
              </a:spcBef>
              <a:tabLst>
                <a:tab pos="0" algn="l"/>
                <a:tab pos="933687" algn="l"/>
                <a:tab pos="1869021" algn="l"/>
                <a:tab pos="2804354" algn="l"/>
                <a:tab pos="3739687" algn="l"/>
                <a:tab pos="4675021" algn="l"/>
                <a:tab pos="5610354" algn="l"/>
                <a:tab pos="6545688" algn="l"/>
                <a:tab pos="7481021" algn="l"/>
                <a:tab pos="8416354" algn="l"/>
                <a:tab pos="9353334" algn="l"/>
                <a:tab pos="10287021" algn="l"/>
              </a:tabLst>
            </a:pPr>
            <a:r>
              <a:rPr lang="en-US" altLang="zh-CN" smtClean="0">
                <a:latin typeface="Arial" panose="020B0604020202020204" pitchFamily="34" charset="0"/>
              </a:rPr>
              <a:t>Temple is also participating in this class (a course taught by Longin)</a:t>
            </a:r>
            <a:endParaRPr lang="zh-CN" altLang="en-GB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0153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70662" indent="-296408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85634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59887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134141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60839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3082648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556902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403115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F8C93CB7-6BA9-4AAD-BC35-B5B6555FEBA6}" type="slidenum">
              <a:rPr lang="zh-CN" altLang="en-GB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14</a:t>
            </a:fld>
            <a:endParaRPr lang="en-GB" altLang="zh-C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03" name="Text Box 1"/>
          <p:cNvSpPr txBox="1">
            <a:spLocks noChangeArrowheads="1"/>
          </p:cNvSpPr>
          <p:nvPr/>
        </p:nvSpPr>
        <p:spPr bwMode="auto">
          <a:xfrm>
            <a:off x="1209261" y="719763"/>
            <a:ext cx="4762501" cy="3600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3539" tIns="46769" rIns="93539" bIns="46769" anchor="ctr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endParaRPr lang="en-US" altLang="zh-CN"/>
          </a:p>
        </p:txBody>
      </p:sp>
      <p:sp>
        <p:nvSpPr>
          <p:cNvPr id="51204" name="Text Box 2"/>
          <p:cNvSpPr>
            <a:spLocks noGrp="1" noChangeArrowheads="1"/>
          </p:cNvSpPr>
          <p:nvPr>
            <p:ph type="body"/>
          </p:nvPr>
        </p:nvSpPr>
        <p:spPr>
          <a:xfrm>
            <a:off x="718931" y="4561226"/>
            <a:ext cx="5744817" cy="4320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467"/>
              </a:spcBef>
              <a:tabLst>
                <a:tab pos="0" algn="l"/>
                <a:tab pos="933687" algn="l"/>
                <a:tab pos="1869021" algn="l"/>
                <a:tab pos="2804354" algn="l"/>
                <a:tab pos="3739687" algn="l"/>
                <a:tab pos="4675021" algn="l"/>
                <a:tab pos="5610354" algn="l"/>
                <a:tab pos="6545688" algn="l"/>
                <a:tab pos="7481021" algn="l"/>
                <a:tab pos="8416354" algn="l"/>
                <a:tab pos="9353334" algn="l"/>
                <a:tab pos="10287021" algn="l"/>
              </a:tabLst>
            </a:pPr>
            <a:r>
              <a:rPr lang="en-US" altLang="zh-CN" smtClean="0">
                <a:latin typeface="Arial" panose="020B0604020202020204" pitchFamily="34" charset="0"/>
              </a:rPr>
              <a:t>D. Katabi (the world renowned researcher in wireless networks) is doing recitation!</a:t>
            </a:r>
          </a:p>
          <a:p>
            <a:pPr>
              <a:spcBef>
                <a:spcPts val="467"/>
              </a:spcBef>
              <a:tabLst>
                <a:tab pos="0" algn="l"/>
                <a:tab pos="933687" algn="l"/>
                <a:tab pos="1869021" algn="l"/>
                <a:tab pos="2804354" algn="l"/>
                <a:tab pos="3739687" algn="l"/>
                <a:tab pos="4675021" algn="l"/>
                <a:tab pos="5610354" algn="l"/>
                <a:tab pos="6545688" algn="l"/>
                <a:tab pos="7481021" algn="l"/>
                <a:tab pos="8416354" algn="l"/>
                <a:tab pos="9353334" algn="l"/>
                <a:tab pos="10287021" algn="l"/>
              </a:tabLst>
            </a:pPr>
            <a:r>
              <a:rPr lang="en-US" altLang="zh-CN" smtClean="0">
                <a:latin typeface="Arial" panose="020B0604020202020204" pitchFamily="34" charset="0"/>
              </a:rPr>
              <a:t>This course only applies to excellent students already exposed to system issues.</a:t>
            </a:r>
            <a:endParaRPr lang="zh-CN" altLang="en-GB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5899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70662" indent="-296408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85634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59887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134141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60839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3082648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556902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403115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DE145D3E-F83F-4B3D-8FE2-9EC5B37E9AEE}" type="slidenum">
              <a:rPr lang="zh-CN" altLang="en-GB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15</a:t>
            </a:fld>
            <a:endParaRPr lang="en-GB" altLang="zh-C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27" name="Text Box 1"/>
          <p:cNvSpPr txBox="1">
            <a:spLocks noChangeArrowheads="1"/>
          </p:cNvSpPr>
          <p:nvPr/>
        </p:nvSpPr>
        <p:spPr bwMode="auto">
          <a:xfrm>
            <a:off x="1209261" y="719763"/>
            <a:ext cx="4762501" cy="3600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3539" tIns="46769" rIns="93539" bIns="46769" anchor="ctr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endParaRPr lang="en-US" altLang="zh-CN"/>
          </a:p>
        </p:txBody>
      </p:sp>
      <p:sp>
        <p:nvSpPr>
          <p:cNvPr id="52228" name="Text Box 2"/>
          <p:cNvSpPr>
            <a:spLocks noGrp="1" noChangeArrowheads="1"/>
          </p:cNvSpPr>
          <p:nvPr>
            <p:ph type="body"/>
          </p:nvPr>
        </p:nvSpPr>
        <p:spPr>
          <a:xfrm>
            <a:off x="718931" y="4561226"/>
            <a:ext cx="5744817" cy="4320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467"/>
              </a:spcBef>
              <a:tabLst>
                <a:tab pos="0" algn="l"/>
                <a:tab pos="933687" algn="l"/>
                <a:tab pos="1869021" algn="l"/>
                <a:tab pos="2804354" algn="l"/>
                <a:tab pos="3739687" algn="l"/>
                <a:tab pos="4675021" algn="l"/>
                <a:tab pos="5610354" algn="l"/>
                <a:tab pos="6545688" algn="l"/>
                <a:tab pos="7481021" algn="l"/>
                <a:tab pos="8416354" algn="l"/>
                <a:tab pos="9353334" algn="l"/>
                <a:tab pos="10287021" algn="l"/>
              </a:tabLst>
            </a:pPr>
            <a:r>
              <a:rPr lang="en-GB" altLang="zh-CN" smtClean="0">
                <a:latin typeface="Arial" panose="020B0604020202020204" pitchFamily="34" charset="0"/>
              </a:rPr>
              <a:t>Structure and programs in school of computer science at CMU.</a:t>
            </a:r>
          </a:p>
        </p:txBody>
      </p:sp>
    </p:spTree>
    <p:extLst>
      <p:ext uri="{BB962C8B-B14F-4D97-AF65-F5344CB8AC3E}">
        <p14:creationId xmlns:p14="http://schemas.microsoft.com/office/powerpoint/2010/main" val="3571504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70662" indent="-296408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85634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59887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134141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60839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3082648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556902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403115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E4FDF011-8E33-47AC-ADF5-E43F958EBDFA}" type="slidenum">
              <a:rPr lang="zh-CN" altLang="en-GB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16</a:t>
            </a:fld>
            <a:endParaRPr lang="en-GB" altLang="zh-C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51" name="Text Box 1"/>
          <p:cNvSpPr txBox="1">
            <a:spLocks noChangeArrowheads="1"/>
          </p:cNvSpPr>
          <p:nvPr/>
        </p:nvSpPr>
        <p:spPr bwMode="auto">
          <a:xfrm>
            <a:off x="1209261" y="719763"/>
            <a:ext cx="4762501" cy="3600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3539" tIns="46769" rIns="93539" bIns="46769" anchor="ctr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endParaRPr lang="en-US" altLang="zh-CN"/>
          </a:p>
        </p:txBody>
      </p:sp>
      <p:sp>
        <p:nvSpPr>
          <p:cNvPr id="53252" name="Text Box 2"/>
          <p:cNvSpPr>
            <a:spLocks noGrp="1" noChangeArrowheads="1"/>
          </p:cNvSpPr>
          <p:nvPr>
            <p:ph type="body"/>
          </p:nvPr>
        </p:nvSpPr>
        <p:spPr>
          <a:xfrm>
            <a:off x="718931" y="4561226"/>
            <a:ext cx="5744817" cy="4320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467"/>
              </a:spcBef>
              <a:tabLst>
                <a:tab pos="0" algn="l"/>
                <a:tab pos="933687" algn="l"/>
                <a:tab pos="1869021" algn="l"/>
                <a:tab pos="2804354" algn="l"/>
                <a:tab pos="3739687" algn="l"/>
                <a:tab pos="4675021" algn="l"/>
                <a:tab pos="5610354" algn="l"/>
                <a:tab pos="6545688" algn="l"/>
                <a:tab pos="7481021" algn="l"/>
                <a:tab pos="8416354" algn="l"/>
                <a:tab pos="9353334" algn="l"/>
                <a:tab pos="10287021" algn="l"/>
              </a:tabLst>
            </a:pPr>
            <a:r>
              <a:rPr lang="en-US" altLang="zh-CN" smtClean="0">
                <a:latin typeface="Arial" panose="020B0604020202020204" pitchFamily="34" charset="0"/>
              </a:rPr>
              <a:t>CS is involved in the third paradigm, but the filed is dominated by computation scientists in the other field.</a:t>
            </a:r>
          </a:p>
          <a:p>
            <a:pPr>
              <a:tabLst>
                <a:tab pos="0" algn="l"/>
                <a:tab pos="933687" algn="l"/>
                <a:tab pos="1869021" algn="l"/>
                <a:tab pos="2804354" algn="l"/>
                <a:tab pos="3739687" algn="l"/>
                <a:tab pos="4675021" algn="l"/>
                <a:tab pos="5610354" algn="l"/>
                <a:tab pos="6545688" algn="l"/>
                <a:tab pos="7481021" algn="l"/>
                <a:tab pos="8416354" algn="l"/>
                <a:tab pos="9353334" algn="l"/>
                <a:tab pos="10287021" algn="l"/>
              </a:tabLst>
            </a:pPr>
            <a:r>
              <a:rPr lang="en-US" altLang="zh-CN" smtClean="0"/>
              <a:t>The </a:t>
            </a:r>
            <a:r>
              <a:rPr lang="en-US" altLang="zh-CN" b="1" smtClean="0"/>
              <a:t>explosive growth of scientific and social data, wireless connectivity</a:t>
            </a:r>
          </a:p>
          <a:p>
            <a:pPr>
              <a:tabLst>
                <a:tab pos="0" algn="l"/>
                <a:tab pos="933687" algn="l"/>
                <a:tab pos="1869021" algn="l"/>
                <a:tab pos="2804354" algn="l"/>
                <a:tab pos="3739687" algn="l"/>
                <a:tab pos="4675021" algn="l"/>
                <a:tab pos="5610354" algn="l"/>
                <a:tab pos="6545688" algn="l"/>
                <a:tab pos="7481021" algn="l"/>
                <a:tab pos="8416354" algn="l"/>
                <a:tab pos="9353334" algn="l"/>
                <a:tab pos="10287021" algn="l"/>
              </a:tabLst>
            </a:pPr>
            <a:r>
              <a:rPr lang="en-US" altLang="zh-CN" smtClean="0"/>
              <a:t>at broadband speeds for billions of endpoints – which are both people and</a:t>
            </a:r>
          </a:p>
          <a:p>
            <a:pPr>
              <a:tabLst>
                <a:tab pos="0" algn="l"/>
                <a:tab pos="933687" algn="l"/>
                <a:tab pos="1869021" algn="l"/>
                <a:tab pos="2804354" algn="l"/>
                <a:tab pos="3739687" algn="l"/>
                <a:tab pos="4675021" algn="l"/>
                <a:tab pos="5610354" algn="l"/>
                <a:tab pos="6545688" algn="l"/>
                <a:tab pos="7481021" algn="l"/>
                <a:tab pos="8416354" algn="l"/>
                <a:tab pos="9353334" algn="l"/>
                <a:tab pos="10287021" algn="l"/>
              </a:tabLst>
            </a:pPr>
            <a:r>
              <a:rPr lang="en-US" altLang="zh-CN" smtClean="0"/>
              <a:t>environmental sensors</a:t>
            </a:r>
          </a:p>
          <a:p>
            <a:pPr>
              <a:tabLst>
                <a:tab pos="0" algn="l"/>
                <a:tab pos="933687" algn="l"/>
                <a:tab pos="1869021" algn="l"/>
                <a:tab pos="2804354" algn="l"/>
                <a:tab pos="3739687" algn="l"/>
                <a:tab pos="4675021" algn="l"/>
                <a:tab pos="5610354" algn="l"/>
                <a:tab pos="6545688" algn="l"/>
                <a:tab pos="7481021" algn="l"/>
                <a:tab pos="8416354" algn="l"/>
                <a:tab pos="9353334" algn="l"/>
                <a:tab pos="10287021" algn="l"/>
              </a:tabLst>
            </a:pPr>
            <a:r>
              <a:rPr lang="en-US" altLang="zh-CN" smtClean="0"/>
              <a:t>Computing research and education has the potential to form a</a:t>
            </a:r>
          </a:p>
          <a:p>
            <a:pPr>
              <a:tabLst>
                <a:tab pos="0" algn="l"/>
                <a:tab pos="933687" algn="l"/>
                <a:tab pos="1869021" algn="l"/>
                <a:tab pos="2804354" algn="l"/>
                <a:tab pos="3739687" algn="l"/>
                <a:tab pos="4675021" algn="l"/>
                <a:tab pos="5610354" algn="l"/>
                <a:tab pos="6545688" algn="l"/>
                <a:tab pos="7481021" algn="l"/>
                <a:tab pos="8416354" algn="l"/>
                <a:tab pos="9353334" algn="l"/>
                <a:tab pos="10287021" algn="l"/>
              </a:tabLst>
            </a:pPr>
            <a:r>
              <a:rPr lang="en-US" altLang="zh-CN" smtClean="0"/>
              <a:t>pervasive intellectual fabric that connects a wide range of</a:t>
            </a:r>
          </a:p>
          <a:p>
            <a:pPr>
              <a:tabLst>
                <a:tab pos="0" algn="l"/>
                <a:tab pos="933687" algn="l"/>
                <a:tab pos="1869021" algn="l"/>
                <a:tab pos="2804354" algn="l"/>
                <a:tab pos="3739687" algn="l"/>
                <a:tab pos="4675021" algn="l"/>
                <a:tab pos="5610354" algn="l"/>
                <a:tab pos="6545688" algn="l"/>
                <a:tab pos="7481021" algn="l"/>
                <a:tab pos="8416354" algn="l"/>
                <a:tab pos="9353334" algn="l"/>
                <a:tab pos="10287021" algn="l"/>
              </a:tabLst>
            </a:pPr>
            <a:r>
              <a:rPr lang="en-US" altLang="zh-CN" smtClean="0"/>
              <a:t>disciplines</a:t>
            </a:r>
            <a:endParaRPr lang="en-US" altLang="zh-CN" smtClean="0">
              <a:latin typeface="Arial" panose="020B0604020202020204" pitchFamily="34" charset="0"/>
            </a:endParaRPr>
          </a:p>
          <a:p>
            <a:pPr>
              <a:spcBef>
                <a:spcPts val="467"/>
              </a:spcBef>
              <a:tabLst>
                <a:tab pos="0" algn="l"/>
                <a:tab pos="933687" algn="l"/>
                <a:tab pos="1869021" algn="l"/>
                <a:tab pos="2804354" algn="l"/>
                <a:tab pos="3739687" algn="l"/>
                <a:tab pos="4675021" algn="l"/>
                <a:tab pos="5610354" algn="l"/>
                <a:tab pos="6545688" algn="l"/>
                <a:tab pos="7481021" algn="l"/>
                <a:tab pos="8416354" algn="l"/>
                <a:tab pos="9353334" algn="l"/>
                <a:tab pos="10287021" algn="l"/>
              </a:tabLst>
            </a:pPr>
            <a:r>
              <a:rPr lang="en-US" altLang="zh-CN" smtClean="0">
                <a:latin typeface="Arial" panose="020B0604020202020204" pitchFamily="34" charset="0"/>
              </a:rPr>
              <a:t>Data-driven as the fourth paradigm, was done by the effort by Jim Gray at MS.</a:t>
            </a:r>
          </a:p>
          <a:p>
            <a:pPr>
              <a:spcBef>
                <a:spcPts val="467"/>
              </a:spcBef>
              <a:tabLst>
                <a:tab pos="0" algn="l"/>
                <a:tab pos="933687" algn="l"/>
                <a:tab pos="1869021" algn="l"/>
                <a:tab pos="2804354" algn="l"/>
                <a:tab pos="3739687" algn="l"/>
                <a:tab pos="4675021" algn="l"/>
                <a:tab pos="5610354" algn="l"/>
                <a:tab pos="6545688" algn="l"/>
                <a:tab pos="7481021" algn="l"/>
                <a:tab pos="8416354" algn="l"/>
                <a:tab pos="9353334" algn="l"/>
                <a:tab pos="10287021" algn="l"/>
              </a:tabLst>
            </a:pPr>
            <a:endParaRPr lang="en-US" altLang="zh-CN" smtClean="0">
              <a:latin typeface="Arial" panose="020B0604020202020204" pitchFamily="34" charset="0"/>
            </a:endParaRPr>
          </a:p>
          <a:p>
            <a:pPr>
              <a:spcBef>
                <a:spcPts val="467"/>
              </a:spcBef>
              <a:tabLst>
                <a:tab pos="0" algn="l"/>
                <a:tab pos="933687" algn="l"/>
                <a:tab pos="1869021" algn="l"/>
                <a:tab pos="2804354" algn="l"/>
                <a:tab pos="3739687" algn="l"/>
                <a:tab pos="4675021" algn="l"/>
                <a:tab pos="5610354" algn="l"/>
                <a:tab pos="6545688" algn="l"/>
                <a:tab pos="7481021" algn="l"/>
                <a:tab pos="8416354" algn="l"/>
                <a:tab pos="9353334" algn="l"/>
                <a:tab pos="10287021" algn="l"/>
              </a:tabLst>
            </a:pPr>
            <a:r>
              <a:rPr lang="en-US" altLang="zh-CN" smtClean="0">
                <a:latin typeface="Arial" panose="020B0604020202020204" pitchFamily="34" charset="0"/>
              </a:rPr>
              <a:t>Computational Science is scientific investigation through modeling and simulation of physical processes on computers. Importance of experimentation to validate their hypotheses.</a:t>
            </a:r>
            <a:endParaRPr lang="zh-CN" altLang="en-GB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1413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70662" indent="-296408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85634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59887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134141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60839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3082648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556902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403115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8EADBE71-2F9B-48DD-B838-B06180717368}" type="slidenum">
              <a:rPr lang="zh-CN" altLang="en-GB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17</a:t>
            </a:fld>
            <a:endParaRPr lang="en-GB" altLang="zh-C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4275" name="Text Box 1"/>
          <p:cNvSpPr txBox="1">
            <a:spLocks noChangeArrowheads="1"/>
          </p:cNvSpPr>
          <p:nvPr/>
        </p:nvSpPr>
        <p:spPr bwMode="auto">
          <a:xfrm>
            <a:off x="1209261" y="719763"/>
            <a:ext cx="4762501" cy="3600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3539" tIns="46769" rIns="93539" bIns="46769" anchor="ctr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endParaRPr lang="en-US" altLang="zh-CN"/>
          </a:p>
        </p:txBody>
      </p:sp>
      <p:sp>
        <p:nvSpPr>
          <p:cNvPr id="54276" name="Text Box 2"/>
          <p:cNvSpPr>
            <a:spLocks noGrp="1" noChangeArrowheads="1"/>
          </p:cNvSpPr>
          <p:nvPr>
            <p:ph type="body"/>
          </p:nvPr>
        </p:nvSpPr>
        <p:spPr>
          <a:xfrm>
            <a:off x="718931" y="4561226"/>
            <a:ext cx="5744817" cy="4320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467"/>
              </a:spcBef>
              <a:tabLst>
                <a:tab pos="0" algn="l"/>
                <a:tab pos="933687" algn="l"/>
                <a:tab pos="1869021" algn="l"/>
                <a:tab pos="2804354" algn="l"/>
                <a:tab pos="3739687" algn="l"/>
                <a:tab pos="4675021" algn="l"/>
                <a:tab pos="5610354" algn="l"/>
                <a:tab pos="6545688" algn="l"/>
                <a:tab pos="7481021" algn="l"/>
                <a:tab pos="8416354" algn="l"/>
                <a:tab pos="9353334" algn="l"/>
                <a:tab pos="10287021" algn="l"/>
              </a:tabLst>
            </a:pPr>
            <a:r>
              <a:rPr lang="en-US" altLang="zh-CN" smtClean="0">
                <a:latin typeface="Arial" panose="020B0604020202020204" pitchFamily="34" charset="0"/>
              </a:rPr>
              <a:t>How to educate our CS students. NSF new program CTE: Cyberlearning: transforming education</a:t>
            </a:r>
            <a:endParaRPr lang="zh-CN" altLang="en-GB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3734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732182" y="4561226"/>
            <a:ext cx="5850833" cy="4318573"/>
          </a:xfrm>
          <a:prstGeom prst="rect">
            <a:avLst/>
          </a:prstGeom>
          <a:noFill/>
          <a:ln>
            <a:noFill/>
          </a:ln>
        </p:spPr>
        <p:txBody>
          <a:bodyPr lIns="94835" tIns="94835" rIns="94835" bIns="94835" anchor="t" anchorCtr="0">
            <a:noAutofit/>
          </a:bodyPr>
          <a:lstStyle/>
          <a:p>
            <a:pPr>
              <a:buSzPct val="25000"/>
            </a:pPr>
            <a:endParaRPr sz="1900"/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255713" y="719138"/>
            <a:ext cx="4802187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751989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732182" y="4561226"/>
            <a:ext cx="5850833" cy="4318573"/>
          </a:xfrm>
          <a:prstGeom prst="rect">
            <a:avLst/>
          </a:prstGeom>
          <a:noFill/>
          <a:ln>
            <a:noFill/>
          </a:ln>
        </p:spPr>
        <p:txBody>
          <a:bodyPr lIns="94835" tIns="94835" rIns="94835" bIns="94835" anchor="t" anchorCtr="0">
            <a:noAutofit/>
          </a:bodyPr>
          <a:lstStyle/>
          <a:p>
            <a:pPr>
              <a:buSzPct val="25000"/>
            </a:pPr>
            <a:endParaRPr sz="1900"/>
          </a:p>
        </p:txBody>
      </p:sp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1255713" y="719138"/>
            <a:ext cx="4802187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41158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70662" indent="-296408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85634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59887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134141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60839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3082648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556902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403115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A92759A7-5480-42C5-A268-8C4DFFB3187C}" type="slidenum">
              <a:rPr lang="zh-CN" altLang="en-GB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</a:t>
            </a:fld>
            <a:endParaRPr lang="en-GB" altLang="zh-C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15" name="Text Box 1"/>
          <p:cNvSpPr txBox="1">
            <a:spLocks noChangeArrowheads="1"/>
          </p:cNvSpPr>
          <p:nvPr/>
        </p:nvSpPr>
        <p:spPr bwMode="auto">
          <a:xfrm>
            <a:off x="1209261" y="719763"/>
            <a:ext cx="4762501" cy="3600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2678" tIns="46338" rIns="92678" bIns="46338" anchor="ctr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endParaRPr lang="en-US" altLang="zh-CN"/>
          </a:p>
        </p:txBody>
      </p:sp>
      <p:sp>
        <p:nvSpPr>
          <p:cNvPr id="38916" name="Rectangle 2"/>
          <p:cNvSpPr>
            <a:spLocks noGrp="1" noChangeArrowheads="1"/>
          </p:cNvSpPr>
          <p:nvPr>
            <p:ph type="body"/>
          </p:nvPr>
        </p:nvSpPr>
        <p:spPr>
          <a:xfrm>
            <a:off x="718931" y="4561226"/>
            <a:ext cx="5744817" cy="4320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671" tIns="46334" rIns="92671" bIns="46334" anchor="ctr"/>
          <a:lstStyle/>
          <a:p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4512770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70662" indent="-296408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85634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59887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134141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60839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3082648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556902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403115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BB541FE5-04AE-4804-A66C-D0D4F1018C21}" type="slidenum">
              <a:rPr lang="zh-CN" altLang="en-GB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21</a:t>
            </a:fld>
            <a:endParaRPr lang="en-GB" altLang="zh-C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5299" name="Text Box 1"/>
          <p:cNvSpPr txBox="1">
            <a:spLocks noChangeArrowheads="1"/>
          </p:cNvSpPr>
          <p:nvPr/>
        </p:nvSpPr>
        <p:spPr bwMode="auto">
          <a:xfrm>
            <a:off x="1209261" y="719763"/>
            <a:ext cx="4762501" cy="3600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3539" tIns="46769" rIns="93539" bIns="46769" anchor="ctr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endParaRPr lang="en-US" altLang="zh-CN"/>
          </a:p>
        </p:txBody>
      </p:sp>
      <p:sp>
        <p:nvSpPr>
          <p:cNvPr id="55300" name="Text Box 2"/>
          <p:cNvSpPr>
            <a:spLocks noGrp="1" noChangeArrowheads="1"/>
          </p:cNvSpPr>
          <p:nvPr>
            <p:ph type="body"/>
          </p:nvPr>
        </p:nvSpPr>
        <p:spPr>
          <a:xfrm>
            <a:off x="718931" y="4561226"/>
            <a:ext cx="5744817" cy="4320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467"/>
              </a:spcBef>
              <a:tabLst>
                <a:tab pos="0" algn="l"/>
                <a:tab pos="933687" algn="l"/>
                <a:tab pos="1869021" algn="l"/>
                <a:tab pos="2804354" algn="l"/>
                <a:tab pos="3739687" algn="l"/>
                <a:tab pos="4675021" algn="l"/>
                <a:tab pos="5610354" algn="l"/>
                <a:tab pos="6545688" algn="l"/>
                <a:tab pos="7481021" algn="l"/>
                <a:tab pos="8416354" algn="l"/>
                <a:tab pos="9353334" algn="l"/>
                <a:tab pos="10287021" algn="l"/>
              </a:tabLst>
            </a:pPr>
            <a:r>
              <a:rPr lang="en-US" altLang="zh-CN" smtClean="0">
                <a:latin typeface="Arial" panose="020B0604020202020204" pitchFamily="34" charset="0"/>
              </a:rPr>
              <a:t>K. Batcher , Cray award winner, attended ICPP every year, until the conf. was moved around. He refused to miss any class.</a:t>
            </a:r>
          </a:p>
          <a:p>
            <a:pPr>
              <a:spcBef>
                <a:spcPts val="467"/>
              </a:spcBef>
              <a:tabLst>
                <a:tab pos="0" algn="l"/>
                <a:tab pos="933687" algn="l"/>
                <a:tab pos="1869021" algn="l"/>
                <a:tab pos="2804354" algn="l"/>
                <a:tab pos="3739687" algn="l"/>
                <a:tab pos="4675021" algn="l"/>
                <a:tab pos="5610354" algn="l"/>
                <a:tab pos="6545688" algn="l"/>
                <a:tab pos="7481021" algn="l"/>
                <a:tab pos="8416354" algn="l"/>
                <a:tab pos="9353334" algn="l"/>
                <a:tab pos="10287021" algn="l"/>
              </a:tabLst>
            </a:pPr>
            <a:r>
              <a:rPr lang="en-US" altLang="zh-CN" smtClean="0">
                <a:latin typeface="Arial" panose="020B0604020202020204" pitchFamily="34" charset="0"/>
              </a:rPr>
              <a:t>S. Sahni , CS chair at UF, drove to Boca Raton early morning (staring at 5 am) as he did not want to miss a class the day before.</a:t>
            </a:r>
          </a:p>
          <a:p>
            <a:pPr>
              <a:spcBef>
                <a:spcPts val="467"/>
              </a:spcBef>
              <a:tabLst>
                <a:tab pos="0" algn="l"/>
                <a:tab pos="933687" algn="l"/>
                <a:tab pos="1869021" algn="l"/>
                <a:tab pos="2804354" algn="l"/>
                <a:tab pos="3739687" algn="l"/>
                <a:tab pos="4675021" algn="l"/>
                <a:tab pos="5610354" algn="l"/>
                <a:tab pos="6545688" algn="l"/>
                <a:tab pos="7481021" algn="l"/>
                <a:tab pos="8416354" algn="l"/>
                <a:tab pos="9353334" algn="l"/>
                <a:tab pos="10287021" algn="l"/>
              </a:tabLst>
            </a:pPr>
            <a:endParaRPr lang="zh-CN" altLang="en-GB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4303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70662" indent="-296408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85634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59887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134141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60839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3082648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556902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403115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BB541FE5-04AE-4804-A66C-D0D4F1018C21}" type="slidenum">
              <a:rPr lang="zh-CN" altLang="en-GB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22</a:t>
            </a:fld>
            <a:endParaRPr lang="en-GB" altLang="zh-C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5299" name="Text Box 1"/>
          <p:cNvSpPr txBox="1">
            <a:spLocks noChangeArrowheads="1"/>
          </p:cNvSpPr>
          <p:nvPr/>
        </p:nvSpPr>
        <p:spPr bwMode="auto">
          <a:xfrm>
            <a:off x="1209261" y="719763"/>
            <a:ext cx="4762501" cy="3600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3539" tIns="46769" rIns="93539" bIns="46769" anchor="ctr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endParaRPr lang="en-US" altLang="zh-CN"/>
          </a:p>
        </p:txBody>
      </p:sp>
      <p:sp>
        <p:nvSpPr>
          <p:cNvPr id="55300" name="Text Box 2"/>
          <p:cNvSpPr>
            <a:spLocks noGrp="1" noChangeArrowheads="1"/>
          </p:cNvSpPr>
          <p:nvPr>
            <p:ph type="body"/>
          </p:nvPr>
        </p:nvSpPr>
        <p:spPr>
          <a:xfrm>
            <a:off x="718931" y="4561226"/>
            <a:ext cx="5744817" cy="4320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467"/>
              </a:spcBef>
              <a:tabLst>
                <a:tab pos="0" algn="l"/>
                <a:tab pos="933687" algn="l"/>
                <a:tab pos="1869021" algn="l"/>
                <a:tab pos="2804354" algn="l"/>
                <a:tab pos="3739687" algn="l"/>
                <a:tab pos="4675021" algn="l"/>
                <a:tab pos="5610354" algn="l"/>
                <a:tab pos="6545688" algn="l"/>
                <a:tab pos="7481021" algn="l"/>
                <a:tab pos="8416354" algn="l"/>
                <a:tab pos="9353334" algn="l"/>
                <a:tab pos="10287021" algn="l"/>
              </a:tabLst>
            </a:pPr>
            <a:r>
              <a:rPr lang="en-US" altLang="zh-CN" smtClean="0">
                <a:latin typeface="Arial" panose="020B0604020202020204" pitchFamily="34" charset="0"/>
              </a:rPr>
              <a:t>K. Batcher , Cray award winner, attended ICPP every year, until the conf. was moved around. He refused to miss any class.</a:t>
            </a:r>
          </a:p>
          <a:p>
            <a:pPr>
              <a:spcBef>
                <a:spcPts val="467"/>
              </a:spcBef>
              <a:tabLst>
                <a:tab pos="0" algn="l"/>
                <a:tab pos="933687" algn="l"/>
                <a:tab pos="1869021" algn="l"/>
                <a:tab pos="2804354" algn="l"/>
                <a:tab pos="3739687" algn="l"/>
                <a:tab pos="4675021" algn="l"/>
                <a:tab pos="5610354" algn="l"/>
                <a:tab pos="6545688" algn="l"/>
                <a:tab pos="7481021" algn="l"/>
                <a:tab pos="8416354" algn="l"/>
                <a:tab pos="9353334" algn="l"/>
                <a:tab pos="10287021" algn="l"/>
              </a:tabLst>
            </a:pPr>
            <a:r>
              <a:rPr lang="en-US" altLang="zh-CN" smtClean="0">
                <a:latin typeface="Arial" panose="020B0604020202020204" pitchFamily="34" charset="0"/>
              </a:rPr>
              <a:t>S. Sahni , CS chair at UF, drove to Boca Raton early morning (staring at 5 am) as he did not want to miss a class the day before.</a:t>
            </a:r>
          </a:p>
          <a:p>
            <a:pPr>
              <a:spcBef>
                <a:spcPts val="467"/>
              </a:spcBef>
              <a:tabLst>
                <a:tab pos="0" algn="l"/>
                <a:tab pos="933687" algn="l"/>
                <a:tab pos="1869021" algn="l"/>
                <a:tab pos="2804354" algn="l"/>
                <a:tab pos="3739687" algn="l"/>
                <a:tab pos="4675021" algn="l"/>
                <a:tab pos="5610354" algn="l"/>
                <a:tab pos="6545688" algn="l"/>
                <a:tab pos="7481021" algn="l"/>
                <a:tab pos="8416354" algn="l"/>
                <a:tab pos="9353334" algn="l"/>
                <a:tab pos="10287021" algn="l"/>
              </a:tabLst>
            </a:pPr>
            <a:endParaRPr lang="zh-CN" altLang="en-GB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3267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732182" y="4561226"/>
            <a:ext cx="5850833" cy="4318573"/>
          </a:xfrm>
          <a:prstGeom prst="rect">
            <a:avLst/>
          </a:prstGeom>
          <a:noFill/>
          <a:ln>
            <a:noFill/>
          </a:ln>
        </p:spPr>
        <p:txBody>
          <a:bodyPr lIns="94835" tIns="94835" rIns="94835" bIns="94835" anchor="t" anchorCtr="0">
            <a:noAutofit/>
          </a:bodyPr>
          <a:lstStyle/>
          <a:p>
            <a:pPr>
              <a:buSzPct val="25000"/>
            </a:pPr>
            <a:endParaRPr sz="1900"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255713" y="719138"/>
            <a:ext cx="4802187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43927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732182" y="4561226"/>
            <a:ext cx="5850833" cy="4318573"/>
          </a:xfrm>
          <a:prstGeom prst="rect">
            <a:avLst/>
          </a:prstGeom>
          <a:noFill/>
          <a:ln>
            <a:noFill/>
          </a:ln>
        </p:spPr>
        <p:txBody>
          <a:bodyPr lIns="94835" tIns="94835" rIns="94835" bIns="94835" anchor="t" anchorCtr="0">
            <a:noAutofit/>
          </a:bodyPr>
          <a:lstStyle/>
          <a:p>
            <a:pPr>
              <a:buSzPct val="25000"/>
            </a:pPr>
            <a:endParaRPr sz="1900"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255713" y="719138"/>
            <a:ext cx="4802187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87693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732182" y="4561226"/>
            <a:ext cx="5850833" cy="4318573"/>
          </a:xfrm>
          <a:prstGeom prst="rect">
            <a:avLst/>
          </a:prstGeom>
          <a:noFill/>
          <a:ln>
            <a:noFill/>
          </a:ln>
        </p:spPr>
        <p:txBody>
          <a:bodyPr lIns="94835" tIns="94835" rIns="94835" bIns="94835" anchor="t" anchorCtr="0">
            <a:noAutofit/>
          </a:bodyPr>
          <a:lstStyle/>
          <a:p>
            <a:pPr>
              <a:buSzPct val="25000"/>
            </a:pPr>
            <a:endParaRPr sz="1900"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255713" y="719138"/>
            <a:ext cx="4802187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210858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732182" y="4561226"/>
            <a:ext cx="5850833" cy="4318573"/>
          </a:xfrm>
          <a:prstGeom prst="rect">
            <a:avLst/>
          </a:prstGeom>
          <a:noFill/>
          <a:ln>
            <a:noFill/>
          </a:ln>
        </p:spPr>
        <p:txBody>
          <a:bodyPr lIns="94835" tIns="94835" rIns="94835" bIns="94835" anchor="t" anchorCtr="0">
            <a:noAutofit/>
          </a:bodyPr>
          <a:lstStyle/>
          <a:p>
            <a:pPr>
              <a:buSzPct val="25000"/>
            </a:pPr>
            <a:endParaRPr sz="1900"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255713" y="719138"/>
            <a:ext cx="4802187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141736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732182" y="4561226"/>
            <a:ext cx="5850833" cy="4318573"/>
          </a:xfrm>
          <a:prstGeom prst="rect">
            <a:avLst/>
          </a:prstGeom>
          <a:noFill/>
          <a:ln>
            <a:noFill/>
          </a:ln>
        </p:spPr>
        <p:txBody>
          <a:bodyPr lIns="94835" tIns="94835" rIns="94835" bIns="94835" anchor="t" anchorCtr="0">
            <a:noAutofit/>
          </a:bodyPr>
          <a:lstStyle/>
          <a:p>
            <a:pPr>
              <a:buSzPct val="25000"/>
            </a:pPr>
            <a:endParaRPr sz="1900"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255713" y="719138"/>
            <a:ext cx="4802187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821014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732182" y="4561226"/>
            <a:ext cx="5850833" cy="4318573"/>
          </a:xfrm>
          <a:prstGeom prst="rect">
            <a:avLst/>
          </a:prstGeom>
          <a:noFill/>
          <a:ln>
            <a:noFill/>
          </a:ln>
        </p:spPr>
        <p:txBody>
          <a:bodyPr lIns="94835" tIns="94835" rIns="94835" bIns="94835" anchor="t" anchorCtr="0">
            <a:noAutofit/>
          </a:bodyPr>
          <a:lstStyle/>
          <a:p>
            <a:pPr>
              <a:buSzPct val="25000"/>
            </a:pPr>
            <a:endParaRPr sz="1900"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255713" y="719138"/>
            <a:ext cx="4802187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233774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70662" indent="-296408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85634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59887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134141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60839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3082648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556902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403115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316BEAA1-8DC2-46E4-948E-2D4005029B52}" type="slidenum">
              <a:rPr lang="zh-CN" altLang="en-GB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30</a:t>
            </a:fld>
            <a:endParaRPr lang="en-GB" altLang="zh-C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6563" name="Text Box 1"/>
          <p:cNvSpPr txBox="1">
            <a:spLocks noChangeArrowheads="1"/>
          </p:cNvSpPr>
          <p:nvPr/>
        </p:nvSpPr>
        <p:spPr bwMode="auto">
          <a:xfrm>
            <a:off x="1209261" y="719763"/>
            <a:ext cx="4762501" cy="3600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3539" tIns="46769" rIns="93539" bIns="46769" anchor="ctr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endParaRPr lang="en-US" altLang="zh-CN"/>
          </a:p>
        </p:txBody>
      </p:sp>
      <p:sp>
        <p:nvSpPr>
          <p:cNvPr id="66564" name="Text Box 2"/>
          <p:cNvSpPr>
            <a:spLocks noGrp="1" noChangeArrowheads="1"/>
          </p:cNvSpPr>
          <p:nvPr>
            <p:ph type="body"/>
          </p:nvPr>
        </p:nvSpPr>
        <p:spPr>
          <a:xfrm>
            <a:off x="718931" y="4561226"/>
            <a:ext cx="5744817" cy="4320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467"/>
              </a:spcBef>
              <a:tabLst>
                <a:tab pos="0" algn="l"/>
                <a:tab pos="933687" algn="l"/>
                <a:tab pos="1869021" algn="l"/>
                <a:tab pos="2804354" algn="l"/>
                <a:tab pos="3739687" algn="l"/>
                <a:tab pos="4675021" algn="l"/>
                <a:tab pos="5610354" algn="l"/>
                <a:tab pos="6545688" algn="l"/>
                <a:tab pos="7481021" algn="l"/>
                <a:tab pos="8416354" algn="l"/>
                <a:tab pos="9353334" algn="l"/>
                <a:tab pos="10287021" algn="l"/>
              </a:tabLst>
            </a:pPr>
            <a:r>
              <a:rPr lang="en-US" altLang="zh-CN" smtClean="0">
                <a:latin typeface="Arial" panose="020B0604020202020204" pitchFamily="34" charset="0"/>
              </a:rPr>
              <a:t>Current violinists tend to be “perfect” but without character.  Character, not just test scores, are predictors of success. Learning Is not only the 3 Rs (reading, writing, arithmetic). It is also socialization, team sports, music, manual workshops.</a:t>
            </a:r>
            <a:endParaRPr lang="zh-CN" altLang="en-GB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6636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70662" indent="-296408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85634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59887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134141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60839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3082648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556902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403115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BE3AEDB4-F5B0-4BF3-8C47-3E1082B3EB0C}" type="slidenum">
              <a:rPr lang="zh-CN" altLang="en-GB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31</a:t>
            </a:fld>
            <a:endParaRPr lang="en-GB" altLang="zh-C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323" name="Text Box 1"/>
          <p:cNvSpPr txBox="1">
            <a:spLocks noChangeArrowheads="1"/>
          </p:cNvSpPr>
          <p:nvPr/>
        </p:nvSpPr>
        <p:spPr bwMode="auto">
          <a:xfrm>
            <a:off x="1209261" y="719763"/>
            <a:ext cx="4762501" cy="3600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3539" tIns="46769" rIns="93539" bIns="46769" anchor="ctr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endParaRPr lang="en-US" altLang="zh-CN"/>
          </a:p>
        </p:txBody>
      </p:sp>
      <p:sp>
        <p:nvSpPr>
          <p:cNvPr id="56324" name="Text Box 2"/>
          <p:cNvSpPr>
            <a:spLocks noGrp="1" noChangeArrowheads="1"/>
          </p:cNvSpPr>
          <p:nvPr>
            <p:ph type="body"/>
          </p:nvPr>
        </p:nvSpPr>
        <p:spPr>
          <a:xfrm>
            <a:off x="718931" y="4561226"/>
            <a:ext cx="5744817" cy="4320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467"/>
              </a:spcBef>
              <a:tabLst>
                <a:tab pos="0" algn="l"/>
                <a:tab pos="933687" algn="l"/>
                <a:tab pos="1869021" algn="l"/>
                <a:tab pos="2804354" algn="l"/>
                <a:tab pos="3739687" algn="l"/>
                <a:tab pos="4675021" algn="l"/>
                <a:tab pos="5610354" algn="l"/>
                <a:tab pos="6545688" algn="l"/>
                <a:tab pos="7481021" algn="l"/>
                <a:tab pos="8416354" algn="l"/>
                <a:tab pos="9353334" algn="l"/>
                <a:tab pos="10287021" algn="l"/>
              </a:tabLst>
            </a:pPr>
            <a:r>
              <a:rPr lang="en-US" altLang="zh-CN" smtClean="0">
                <a:latin typeface="Arial" panose="020B0604020202020204" pitchFamily="34" charset="0"/>
              </a:rPr>
              <a:t>US dominated early competitions, but more recently by China and Russian.</a:t>
            </a:r>
            <a:endParaRPr lang="zh-CN" altLang="en-GB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697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70662" indent="-296408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85634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59887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134141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60839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3082648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556902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403115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0859AAD1-E892-42B5-8A6E-F937CFEC9273}" type="slidenum">
              <a:rPr lang="zh-CN" altLang="en-GB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</a:t>
            </a:fld>
            <a:endParaRPr lang="en-GB" altLang="zh-C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9939" name="Text Box 1"/>
          <p:cNvSpPr txBox="1">
            <a:spLocks noChangeArrowheads="1"/>
          </p:cNvSpPr>
          <p:nvPr/>
        </p:nvSpPr>
        <p:spPr bwMode="auto">
          <a:xfrm>
            <a:off x="1209261" y="719763"/>
            <a:ext cx="4762501" cy="3600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3539" tIns="46769" rIns="93539" bIns="46769" anchor="ctr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endParaRPr lang="en-US" altLang="zh-CN"/>
          </a:p>
        </p:txBody>
      </p:sp>
      <p:sp>
        <p:nvSpPr>
          <p:cNvPr id="39940" name="Text Box 2"/>
          <p:cNvSpPr>
            <a:spLocks noGrp="1" noChangeArrowheads="1"/>
          </p:cNvSpPr>
          <p:nvPr>
            <p:ph type="body"/>
          </p:nvPr>
        </p:nvSpPr>
        <p:spPr>
          <a:xfrm>
            <a:off x="718931" y="4561226"/>
            <a:ext cx="5744817" cy="4320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467"/>
              </a:spcBef>
              <a:tabLst>
                <a:tab pos="0" algn="l"/>
                <a:tab pos="933687" algn="l"/>
                <a:tab pos="1869021" algn="l"/>
                <a:tab pos="2804354" algn="l"/>
                <a:tab pos="3739687" algn="l"/>
                <a:tab pos="4675021" algn="l"/>
                <a:tab pos="5610354" algn="l"/>
                <a:tab pos="6545688" algn="l"/>
                <a:tab pos="7481021" algn="l"/>
                <a:tab pos="8416354" algn="l"/>
                <a:tab pos="9353334" algn="l"/>
                <a:tab pos="10287021" algn="l"/>
              </a:tabLst>
            </a:pPr>
            <a:r>
              <a:rPr lang="en-US" altLang="zh-CN" smtClean="0">
                <a:latin typeface="Arial" panose="020B0604020202020204" pitchFamily="34" charset="0"/>
              </a:rPr>
              <a:t>Delay between graduation and enrollment.</a:t>
            </a:r>
            <a:endParaRPr lang="zh-CN" altLang="en-GB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9957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70662" indent="-296408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85634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59887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134141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60839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3082648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556902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403115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FFAE6167-FB5C-4D08-A901-B81D0AA39EB1}" type="slidenum">
              <a:rPr lang="zh-CN" altLang="en-GB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32</a:t>
            </a:fld>
            <a:endParaRPr lang="en-GB" altLang="zh-C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7347" name="Text Box 1"/>
          <p:cNvSpPr txBox="1">
            <a:spLocks noChangeArrowheads="1"/>
          </p:cNvSpPr>
          <p:nvPr/>
        </p:nvSpPr>
        <p:spPr bwMode="auto">
          <a:xfrm>
            <a:off x="1209261" y="719763"/>
            <a:ext cx="4762501" cy="3600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3539" tIns="46769" rIns="93539" bIns="46769" anchor="ctr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endParaRPr lang="en-US" altLang="zh-CN"/>
          </a:p>
        </p:txBody>
      </p:sp>
      <p:sp>
        <p:nvSpPr>
          <p:cNvPr id="57348" name="Text Box 2"/>
          <p:cNvSpPr>
            <a:spLocks noGrp="1" noChangeArrowheads="1"/>
          </p:cNvSpPr>
          <p:nvPr>
            <p:ph type="body"/>
          </p:nvPr>
        </p:nvSpPr>
        <p:spPr>
          <a:xfrm>
            <a:off x="718931" y="4561226"/>
            <a:ext cx="5744817" cy="4320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467"/>
              </a:spcBef>
              <a:tabLst>
                <a:tab pos="0" algn="l"/>
                <a:tab pos="933687" algn="l"/>
                <a:tab pos="1869021" algn="l"/>
                <a:tab pos="2804354" algn="l"/>
                <a:tab pos="3739687" algn="l"/>
                <a:tab pos="4675021" algn="l"/>
                <a:tab pos="5610354" algn="l"/>
                <a:tab pos="6545688" algn="l"/>
                <a:tab pos="7481021" algn="l"/>
                <a:tab pos="8416354" algn="l"/>
                <a:tab pos="9353334" algn="l"/>
                <a:tab pos="10287021" algn="l"/>
              </a:tabLst>
            </a:pPr>
            <a:r>
              <a:rPr lang="en-GB" altLang="zh-CN" smtClean="0">
                <a:latin typeface="Arial" panose="020B0604020202020204" pitchFamily="34" charset="0"/>
              </a:rPr>
              <a:t>Writing, reading, and math. Shanghai is no. 1 for all.</a:t>
            </a:r>
          </a:p>
          <a:p>
            <a:pPr>
              <a:spcBef>
                <a:spcPts val="467"/>
              </a:spcBef>
              <a:tabLst>
                <a:tab pos="0" algn="l"/>
                <a:tab pos="933687" algn="l"/>
                <a:tab pos="1869021" algn="l"/>
                <a:tab pos="2804354" algn="l"/>
                <a:tab pos="3739687" algn="l"/>
                <a:tab pos="4675021" algn="l"/>
                <a:tab pos="5610354" algn="l"/>
                <a:tab pos="6545688" algn="l"/>
                <a:tab pos="7481021" algn="l"/>
                <a:tab pos="8416354" algn="l"/>
                <a:tab pos="9353334" algn="l"/>
                <a:tab pos="10287021" algn="l"/>
              </a:tabLst>
            </a:pPr>
            <a:r>
              <a:rPr lang="en-GB" altLang="zh-CN" smtClean="0">
                <a:latin typeface="Arial" panose="020B0604020202020204" pitchFamily="34" charset="0"/>
              </a:rPr>
              <a:t>Mobility is at the heart of personal communcations. </a:t>
            </a:r>
          </a:p>
          <a:p>
            <a:pPr>
              <a:spcBef>
                <a:spcPts val="467"/>
              </a:spcBef>
              <a:tabLst>
                <a:tab pos="0" algn="l"/>
                <a:tab pos="933687" algn="l"/>
                <a:tab pos="1869021" algn="l"/>
                <a:tab pos="2804354" algn="l"/>
                <a:tab pos="3739687" algn="l"/>
                <a:tab pos="4675021" algn="l"/>
                <a:tab pos="5610354" algn="l"/>
                <a:tab pos="6545688" algn="l"/>
                <a:tab pos="7481021" algn="l"/>
                <a:tab pos="8416354" algn="l"/>
                <a:tab pos="9353334" algn="l"/>
                <a:tab pos="10287021" algn="l"/>
              </a:tabLst>
            </a:pPr>
            <a:r>
              <a:rPr lang="en-GB" altLang="zh-CN" smtClean="0">
                <a:latin typeface="Arial" panose="020B0604020202020204" pitchFamily="34" charset="0"/>
              </a:rPr>
              <a:t>People trasmit and receive information wherever they are and whenever they choose.</a:t>
            </a:r>
          </a:p>
          <a:p>
            <a:pPr>
              <a:spcBef>
                <a:spcPts val="467"/>
              </a:spcBef>
              <a:tabLst>
                <a:tab pos="0" algn="l"/>
                <a:tab pos="933687" algn="l"/>
                <a:tab pos="1869021" algn="l"/>
                <a:tab pos="2804354" algn="l"/>
                <a:tab pos="3739687" algn="l"/>
                <a:tab pos="4675021" algn="l"/>
                <a:tab pos="5610354" algn="l"/>
                <a:tab pos="6545688" algn="l"/>
                <a:tab pos="7481021" algn="l"/>
                <a:tab pos="8416354" algn="l"/>
                <a:tab pos="9353334" algn="l"/>
                <a:tab pos="10287021" algn="l"/>
              </a:tabLst>
            </a:pPr>
            <a:endParaRPr lang="zh-CN" altLang="en-GB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8660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70662" indent="-296408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85634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59887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134141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60839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3082648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556902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403115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38E91EA5-419C-42CE-8DAC-5D9B4CA7F17C}" type="slidenum">
              <a:rPr lang="zh-CN" altLang="en-GB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33</a:t>
            </a:fld>
            <a:endParaRPr lang="en-GB" altLang="zh-C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371" name="Text Box 1"/>
          <p:cNvSpPr txBox="1">
            <a:spLocks noChangeArrowheads="1"/>
          </p:cNvSpPr>
          <p:nvPr/>
        </p:nvSpPr>
        <p:spPr bwMode="auto">
          <a:xfrm>
            <a:off x="1209261" y="719763"/>
            <a:ext cx="4762501" cy="3600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3539" tIns="46769" rIns="93539" bIns="46769" anchor="ctr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endParaRPr lang="en-US" altLang="zh-CN"/>
          </a:p>
        </p:txBody>
      </p:sp>
      <p:sp>
        <p:nvSpPr>
          <p:cNvPr id="58372" name="Text Box 2"/>
          <p:cNvSpPr>
            <a:spLocks noGrp="1" noChangeArrowheads="1"/>
          </p:cNvSpPr>
          <p:nvPr>
            <p:ph type="body"/>
          </p:nvPr>
        </p:nvSpPr>
        <p:spPr>
          <a:xfrm>
            <a:off x="718931" y="4561226"/>
            <a:ext cx="5744817" cy="4320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467"/>
              </a:spcBef>
              <a:tabLst>
                <a:tab pos="0" algn="l"/>
                <a:tab pos="933687" algn="l"/>
                <a:tab pos="1869021" algn="l"/>
                <a:tab pos="2804354" algn="l"/>
                <a:tab pos="3739687" algn="l"/>
                <a:tab pos="4675021" algn="l"/>
                <a:tab pos="5610354" algn="l"/>
                <a:tab pos="6545688" algn="l"/>
                <a:tab pos="7481021" algn="l"/>
                <a:tab pos="8416354" algn="l"/>
                <a:tab pos="9353334" algn="l"/>
                <a:tab pos="10287021" algn="l"/>
              </a:tabLst>
            </a:pPr>
            <a:r>
              <a:rPr lang="en-US" altLang="zh-CN" smtClean="0">
                <a:latin typeface="Arial" panose="020B0604020202020204" pitchFamily="34" charset="0"/>
              </a:rPr>
              <a:t>The author is a Yale law professor. “Why Chinese Moms are Superior” Wall Street Journal</a:t>
            </a:r>
          </a:p>
          <a:p>
            <a:pPr>
              <a:spcBef>
                <a:spcPts val="467"/>
              </a:spcBef>
              <a:tabLst>
                <a:tab pos="0" algn="l"/>
                <a:tab pos="933687" algn="l"/>
                <a:tab pos="1869021" algn="l"/>
                <a:tab pos="2804354" algn="l"/>
                <a:tab pos="3739687" algn="l"/>
                <a:tab pos="4675021" algn="l"/>
                <a:tab pos="5610354" algn="l"/>
                <a:tab pos="6545688" algn="l"/>
                <a:tab pos="7481021" algn="l"/>
                <a:tab pos="8416354" algn="l"/>
                <a:tab pos="9353334" algn="l"/>
                <a:tab pos="10287021" algn="l"/>
              </a:tabLst>
            </a:pPr>
            <a:r>
              <a:rPr lang="en-US" altLang="zh-CN" smtClean="0">
                <a:latin typeface="Arial" panose="020B0604020202020204" pitchFamily="34" charset="0"/>
              </a:rPr>
              <a:t>Nov. 3, 2011, 90% false recommndation, 70% personal essay written by someone else, 50% forged high school transcript.</a:t>
            </a:r>
            <a:endParaRPr lang="zh-CN" altLang="en-GB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7555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70662" indent="-296408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85634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59887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134141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60839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3082648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556902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403115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1598CB5B-61DB-4D3E-BD40-BA47163FAFAC}" type="slidenum">
              <a:rPr lang="zh-CN" altLang="en-GB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34</a:t>
            </a:fld>
            <a:endParaRPr lang="en-GB" altLang="zh-C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395" name="Text Box 1"/>
          <p:cNvSpPr txBox="1">
            <a:spLocks noChangeArrowheads="1"/>
          </p:cNvSpPr>
          <p:nvPr/>
        </p:nvSpPr>
        <p:spPr bwMode="auto">
          <a:xfrm>
            <a:off x="1209261" y="719763"/>
            <a:ext cx="4762501" cy="3600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3539" tIns="46769" rIns="93539" bIns="46769" anchor="ctr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endParaRPr lang="en-US" altLang="zh-CN"/>
          </a:p>
        </p:txBody>
      </p:sp>
      <p:sp>
        <p:nvSpPr>
          <p:cNvPr id="59396" name="Text Box 2"/>
          <p:cNvSpPr>
            <a:spLocks noGrp="1" noChangeArrowheads="1"/>
          </p:cNvSpPr>
          <p:nvPr>
            <p:ph type="body"/>
          </p:nvPr>
        </p:nvSpPr>
        <p:spPr>
          <a:xfrm>
            <a:off x="718931" y="4561226"/>
            <a:ext cx="5744817" cy="4320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467"/>
              </a:spcBef>
              <a:tabLst>
                <a:tab pos="0" algn="l"/>
                <a:tab pos="933687" algn="l"/>
                <a:tab pos="1869021" algn="l"/>
                <a:tab pos="2804354" algn="l"/>
                <a:tab pos="3739687" algn="l"/>
                <a:tab pos="4675021" algn="l"/>
                <a:tab pos="5610354" algn="l"/>
                <a:tab pos="6545688" algn="l"/>
                <a:tab pos="7481021" algn="l"/>
                <a:tab pos="8416354" algn="l"/>
                <a:tab pos="9353334" algn="l"/>
                <a:tab pos="10287021" algn="l"/>
              </a:tabLst>
            </a:pPr>
            <a:r>
              <a:rPr lang="en-US" altLang="zh-CN" smtClean="0">
                <a:latin typeface="Arial" panose="020B0604020202020204" pitchFamily="34" charset="0"/>
              </a:rPr>
              <a:t>The author is a Yale law professor. “Why Chinese Moms are Superior” Wall Street Journal</a:t>
            </a:r>
            <a:endParaRPr lang="zh-CN" altLang="en-GB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9157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70662" indent="-296408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85634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59887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134141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60839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3082648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556902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403115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74A9DDD7-9371-48FD-A644-105A246717E1}" type="slidenum">
              <a:rPr lang="zh-CN" altLang="en-GB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35</a:t>
            </a:fld>
            <a:endParaRPr lang="en-GB" altLang="zh-C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0419" name="Text Box 1"/>
          <p:cNvSpPr txBox="1">
            <a:spLocks noChangeArrowheads="1"/>
          </p:cNvSpPr>
          <p:nvPr/>
        </p:nvSpPr>
        <p:spPr bwMode="auto">
          <a:xfrm>
            <a:off x="1209261" y="719763"/>
            <a:ext cx="4762501" cy="3600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3539" tIns="46769" rIns="93539" bIns="46769" anchor="ctr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endParaRPr lang="en-US" altLang="zh-CN"/>
          </a:p>
        </p:txBody>
      </p:sp>
      <p:sp>
        <p:nvSpPr>
          <p:cNvPr id="60420" name="Text Box 2"/>
          <p:cNvSpPr>
            <a:spLocks noGrp="1" noChangeArrowheads="1"/>
          </p:cNvSpPr>
          <p:nvPr>
            <p:ph type="body"/>
          </p:nvPr>
        </p:nvSpPr>
        <p:spPr>
          <a:xfrm>
            <a:off x="718931" y="4561226"/>
            <a:ext cx="5744817" cy="4320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467"/>
              </a:spcBef>
              <a:tabLst>
                <a:tab pos="0" algn="l"/>
                <a:tab pos="933687" algn="l"/>
                <a:tab pos="1869021" algn="l"/>
                <a:tab pos="2804354" algn="l"/>
                <a:tab pos="3739687" algn="l"/>
                <a:tab pos="4675021" algn="l"/>
                <a:tab pos="5610354" algn="l"/>
                <a:tab pos="6545688" algn="l"/>
                <a:tab pos="7481021" algn="l"/>
                <a:tab pos="8416354" algn="l"/>
                <a:tab pos="9353334" algn="l"/>
                <a:tab pos="10287021" algn="l"/>
              </a:tabLst>
            </a:pPr>
            <a:r>
              <a:rPr lang="en-US" altLang="zh-CN" smtClean="0">
                <a:latin typeface="Arial" panose="020B0604020202020204" pitchFamily="34" charset="0"/>
              </a:rPr>
              <a:t>He wrote this book after a recent visit to Tianjing. He was so impressed with Chinese speed in construction.</a:t>
            </a:r>
            <a:endParaRPr lang="zh-CN" altLang="en-GB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0479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70662" indent="-296408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85634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59887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134141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60839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3082648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556902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403115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ABD3076E-9696-4F7C-B9E4-4719A6493F4C}" type="slidenum">
              <a:rPr lang="zh-CN" altLang="en-GB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36</a:t>
            </a:fld>
            <a:endParaRPr lang="en-GB" altLang="zh-C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43" name="Text Box 1"/>
          <p:cNvSpPr txBox="1">
            <a:spLocks noChangeArrowheads="1"/>
          </p:cNvSpPr>
          <p:nvPr/>
        </p:nvSpPr>
        <p:spPr bwMode="auto">
          <a:xfrm>
            <a:off x="1209261" y="719763"/>
            <a:ext cx="4762501" cy="3600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3539" tIns="46769" rIns="93539" bIns="46769" anchor="ctr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endParaRPr lang="en-US" altLang="zh-CN"/>
          </a:p>
        </p:txBody>
      </p:sp>
      <p:sp>
        <p:nvSpPr>
          <p:cNvPr id="61444" name="Text Box 2"/>
          <p:cNvSpPr>
            <a:spLocks noGrp="1" noChangeArrowheads="1"/>
          </p:cNvSpPr>
          <p:nvPr>
            <p:ph type="body"/>
          </p:nvPr>
        </p:nvSpPr>
        <p:spPr>
          <a:xfrm>
            <a:off x="718931" y="4561226"/>
            <a:ext cx="5744817" cy="4320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467"/>
              </a:spcBef>
              <a:tabLst>
                <a:tab pos="0" algn="l"/>
                <a:tab pos="933687" algn="l"/>
                <a:tab pos="1869021" algn="l"/>
                <a:tab pos="2804354" algn="l"/>
                <a:tab pos="3739687" algn="l"/>
                <a:tab pos="4675021" algn="l"/>
                <a:tab pos="5610354" algn="l"/>
                <a:tab pos="6545688" algn="l"/>
                <a:tab pos="7481021" algn="l"/>
                <a:tab pos="8416354" algn="l"/>
                <a:tab pos="9353334" algn="l"/>
                <a:tab pos="10287021" algn="l"/>
              </a:tabLst>
            </a:pPr>
            <a:r>
              <a:rPr lang="en-US" altLang="zh-CN" smtClean="0">
                <a:latin typeface="Arial" panose="020B0604020202020204" pitchFamily="34" charset="0"/>
              </a:rPr>
              <a:t>Visionary vs. technical background. Gates and Dell, the type of supports they received early on.</a:t>
            </a:r>
          </a:p>
          <a:p>
            <a:pPr>
              <a:spcBef>
                <a:spcPts val="467"/>
              </a:spcBef>
              <a:tabLst>
                <a:tab pos="0" algn="l"/>
                <a:tab pos="933687" algn="l"/>
                <a:tab pos="1869021" algn="l"/>
                <a:tab pos="2804354" algn="l"/>
                <a:tab pos="3739687" algn="l"/>
                <a:tab pos="4675021" algn="l"/>
                <a:tab pos="5610354" algn="l"/>
                <a:tab pos="6545688" algn="l"/>
                <a:tab pos="7481021" algn="l"/>
                <a:tab pos="8416354" algn="l"/>
                <a:tab pos="9353334" algn="l"/>
                <a:tab pos="10287021" algn="l"/>
              </a:tabLst>
            </a:pPr>
            <a:r>
              <a:rPr lang="en-US" altLang="zh-CN" smtClean="0">
                <a:latin typeface="Arial" panose="020B0604020202020204" pitchFamily="34" charset="0"/>
              </a:rPr>
              <a:t>Jobs, talent of his friend, Wozniak.</a:t>
            </a:r>
            <a:endParaRPr lang="zh-CN" altLang="en-GB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9490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70662" indent="-296408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85634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59887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134141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60839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3082648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556902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403115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A011AB05-6FED-4CB9-B745-29D2951A9956}" type="slidenum">
              <a:rPr lang="zh-CN" altLang="en-GB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37</a:t>
            </a:fld>
            <a:endParaRPr lang="en-GB" altLang="zh-C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467" name="Text Box 1"/>
          <p:cNvSpPr txBox="1">
            <a:spLocks noChangeArrowheads="1"/>
          </p:cNvSpPr>
          <p:nvPr/>
        </p:nvSpPr>
        <p:spPr bwMode="auto">
          <a:xfrm>
            <a:off x="1209261" y="719763"/>
            <a:ext cx="4762501" cy="3600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3539" tIns="46769" rIns="93539" bIns="46769" anchor="ctr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endParaRPr lang="en-US" altLang="zh-CN"/>
          </a:p>
        </p:txBody>
      </p:sp>
      <p:sp>
        <p:nvSpPr>
          <p:cNvPr id="62468" name="Text Box 2"/>
          <p:cNvSpPr>
            <a:spLocks noGrp="1" noChangeArrowheads="1"/>
          </p:cNvSpPr>
          <p:nvPr>
            <p:ph type="body"/>
          </p:nvPr>
        </p:nvSpPr>
        <p:spPr>
          <a:xfrm>
            <a:off x="718931" y="4561226"/>
            <a:ext cx="5744817" cy="4320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467"/>
              </a:spcBef>
              <a:tabLst>
                <a:tab pos="0" algn="l"/>
                <a:tab pos="933687" algn="l"/>
                <a:tab pos="1869021" algn="l"/>
                <a:tab pos="2804354" algn="l"/>
                <a:tab pos="3739687" algn="l"/>
                <a:tab pos="4675021" algn="l"/>
                <a:tab pos="5610354" algn="l"/>
                <a:tab pos="6545688" algn="l"/>
                <a:tab pos="7481021" algn="l"/>
                <a:tab pos="8416354" algn="l"/>
                <a:tab pos="9353334" algn="l"/>
                <a:tab pos="10287021" algn="l"/>
              </a:tabLst>
            </a:pPr>
            <a:r>
              <a:rPr lang="en-US" altLang="zh-CN" smtClean="0">
                <a:latin typeface="Arial" panose="020B0604020202020204" pitchFamily="34" charset="0"/>
              </a:rPr>
              <a:t>College life is more than just knowledge.</a:t>
            </a:r>
            <a:endParaRPr lang="zh-CN" altLang="en-GB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6518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70662" indent="-296408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85634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59887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134141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60839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3082648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556902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403115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99CA6FA4-EA6A-427C-A809-DD7DABF345E5}" type="slidenum">
              <a:rPr lang="zh-CN" altLang="en-GB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38</a:t>
            </a:fld>
            <a:endParaRPr lang="en-GB" altLang="zh-C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491" name="Text Box 1"/>
          <p:cNvSpPr txBox="1">
            <a:spLocks noChangeArrowheads="1"/>
          </p:cNvSpPr>
          <p:nvPr/>
        </p:nvSpPr>
        <p:spPr bwMode="auto">
          <a:xfrm>
            <a:off x="1209261" y="719763"/>
            <a:ext cx="4762501" cy="3600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3539" tIns="46769" rIns="93539" bIns="46769" anchor="ctr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endParaRPr lang="en-US" altLang="zh-CN"/>
          </a:p>
        </p:txBody>
      </p:sp>
      <p:sp>
        <p:nvSpPr>
          <p:cNvPr id="63492" name="Text Box 2"/>
          <p:cNvSpPr>
            <a:spLocks noGrp="1" noChangeArrowheads="1"/>
          </p:cNvSpPr>
          <p:nvPr>
            <p:ph type="body"/>
          </p:nvPr>
        </p:nvSpPr>
        <p:spPr>
          <a:xfrm>
            <a:off x="718931" y="4561226"/>
            <a:ext cx="5744817" cy="4320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467"/>
              </a:spcBef>
              <a:tabLst>
                <a:tab pos="0" algn="l"/>
                <a:tab pos="933687" algn="l"/>
                <a:tab pos="1869021" algn="l"/>
                <a:tab pos="2804354" algn="l"/>
                <a:tab pos="3739687" algn="l"/>
                <a:tab pos="4675021" algn="l"/>
                <a:tab pos="5610354" algn="l"/>
                <a:tab pos="6545688" algn="l"/>
                <a:tab pos="7481021" algn="l"/>
                <a:tab pos="8416354" algn="l"/>
                <a:tab pos="9353334" algn="l"/>
                <a:tab pos="10287021" algn="l"/>
              </a:tabLst>
            </a:pPr>
            <a:r>
              <a:rPr lang="en-US" altLang="zh-CN" smtClean="0">
                <a:latin typeface="Arial" panose="020B0604020202020204" pitchFamily="34" charset="0"/>
              </a:rPr>
              <a:t>Chinese system uses only standardized test for college admission. Also, US has many community college.</a:t>
            </a:r>
            <a:endParaRPr lang="zh-CN" altLang="en-GB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998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70662" indent="-296408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85634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59887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134141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60839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3082648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556902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403115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951DE663-0519-4E15-96F1-5ABC875C515F}" type="slidenum">
              <a:rPr lang="zh-CN" altLang="en-GB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39</a:t>
            </a:fld>
            <a:endParaRPr lang="en-GB" altLang="zh-C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1209261" y="719763"/>
            <a:ext cx="4762501" cy="3600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3539" tIns="46769" rIns="93539" bIns="46769" anchor="ctr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endParaRPr lang="en-US" altLang="zh-CN"/>
          </a:p>
        </p:txBody>
      </p:sp>
      <p:sp>
        <p:nvSpPr>
          <p:cNvPr id="64516" name="Text Box 2"/>
          <p:cNvSpPr>
            <a:spLocks noGrp="1" noChangeArrowheads="1"/>
          </p:cNvSpPr>
          <p:nvPr>
            <p:ph type="body"/>
          </p:nvPr>
        </p:nvSpPr>
        <p:spPr>
          <a:xfrm>
            <a:off x="718931" y="4561226"/>
            <a:ext cx="5744817" cy="4320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467"/>
              </a:spcBef>
              <a:tabLst>
                <a:tab pos="0" algn="l"/>
                <a:tab pos="933687" algn="l"/>
                <a:tab pos="1869021" algn="l"/>
                <a:tab pos="2804354" algn="l"/>
                <a:tab pos="3739687" algn="l"/>
                <a:tab pos="4675021" algn="l"/>
                <a:tab pos="5610354" algn="l"/>
                <a:tab pos="6545688" algn="l"/>
                <a:tab pos="7481021" algn="l"/>
                <a:tab pos="8416354" algn="l"/>
                <a:tab pos="9353334" algn="l"/>
                <a:tab pos="10287021" algn="l"/>
              </a:tabLst>
            </a:pPr>
            <a:r>
              <a:rPr lang="en-US" altLang="zh-CN" smtClean="0">
                <a:latin typeface="Arial" panose="020B0604020202020204" pitchFamily="34" charset="0"/>
              </a:rPr>
              <a:t>Two complement systems.</a:t>
            </a:r>
            <a:endParaRPr lang="zh-CN" altLang="en-GB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2261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70662" indent="-296408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85634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59887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134141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60839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3082648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556902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403115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0AEB4A4C-32D9-483E-B797-408E8FA68A4A}" type="slidenum">
              <a:rPr lang="zh-CN" altLang="en-GB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40</a:t>
            </a:fld>
            <a:endParaRPr lang="en-GB" altLang="zh-C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9" name="Text Box 1"/>
          <p:cNvSpPr txBox="1">
            <a:spLocks noChangeArrowheads="1"/>
          </p:cNvSpPr>
          <p:nvPr/>
        </p:nvSpPr>
        <p:spPr bwMode="auto">
          <a:xfrm>
            <a:off x="1209261" y="719763"/>
            <a:ext cx="4762501" cy="3600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3539" tIns="46769" rIns="93539" bIns="46769" anchor="ctr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endParaRPr lang="en-US" altLang="zh-CN"/>
          </a:p>
        </p:txBody>
      </p:sp>
      <p:sp>
        <p:nvSpPr>
          <p:cNvPr id="65540" name="Text Box 2"/>
          <p:cNvSpPr>
            <a:spLocks noGrp="1" noChangeArrowheads="1"/>
          </p:cNvSpPr>
          <p:nvPr>
            <p:ph type="body"/>
          </p:nvPr>
        </p:nvSpPr>
        <p:spPr>
          <a:xfrm>
            <a:off x="718931" y="4561226"/>
            <a:ext cx="5744817" cy="4320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467"/>
              </a:spcBef>
              <a:tabLst>
                <a:tab pos="0" algn="l"/>
                <a:tab pos="933687" algn="l"/>
                <a:tab pos="1869021" algn="l"/>
                <a:tab pos="2804354" algn="l"/>
                <a:tab pos="3739687" algn="l"/>
                <a:tab pos="4675021" algn="l"/>
                <a:tab pos="5610354" algn="l"/>
                <a:tab pos="6545688" algn="l"/>
                <a:tab pos="7481021" algn="l"/>
                <a:tab pos="8416354" algn="l"/>
                <a:tab pos="9353334" algn="l"/>
                <a:tab pos="10287021" algn="l"/>
              </a:tabLst>
            </a:pPr>
            <a:r>
              <a:rPr lang="en-US" altLang="zh-CN" smtClean="0">
                <a:latin typeface="Arial" panose="020B0604020202020204" pitchFamily="34" charset="0"/>
              </a:rPr>
              <a:t>How to become a team player. Openness of the education system in U.S.</a:t>
            </a:r>
            <a:endParaRPr lang="zh-CN" altLang="en-GB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4988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70662" indent="-296408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85634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59887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134141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60839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3082648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556902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403115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D3D9D967-C7F4-4F32-B570-71FE00364756}" type="slidenum">
              <a:rPr lang="zh-CN" altLang="en-GB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41</a:t>
            </a:fld>
            <a:endParaRPr lang="en-GB" altLang="zh-C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7587" name="Text Box 1"/>
          <p:cNvSpPr txBox="1">
            <a:spLocks noChangeArrowheads="1"/>
          </p:cNvSpPr>
          <p:nvPr/>
        </p:nvSpPr>
        <p:spPr bwMode="auto">
          <a:xfrm>
            <a:off x="1209261" y="719763"/>
            <a:ext cx="4762501" cy="3600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3539" tIns="46769" rIns="93539" bIns="46769" anchor="ctr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endParaRPr lang="en-US" altLang="zh-CN"/>
          </a:p>
        </p:txBody>
      </p:sp>
      <p:sp>
        <p:nvSpPr>
          <p:cNvPr id="67588" name="Text Box 2"/>
          <p:cNvSpPr>
            <a:spLocks noGrp="1" noChangeArrowheads="1"/>
          </p:cNvSpPr>
          <p:nvPr>
            <p:ph type="body"/>
          </p:nvPr>
        </p:nvSpPr>
        <p:spPr>
          <a:xfrm>
            <a:off x="718931" y="4561226"/>
            <a:ext cx="5744817" cy="4320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467"/>
              </a:spcBef>
              <a:tabLst>
                <a:tab pos="0" algn="l"/>
                <a:tab pos="933687" algn="l"/>
                <a:tab pos="1869021" algn="l"/>
                <a:tab pos="2804354" algn="l"/>
                <a:tab pos="3739687" algn="l"/>
                <a:tab pos="4675021" algn="l"/>
                <a:tab pos="5610354" algn="l"/>
                <a:tab pos="6545688" algn="l"/>
                <a:tab pos="7481021" algn="l"/>
                <a:tab pos="8416354" algn="l"/>
                <a:tab pos="9353334" algn="l"/>
                <a:tab pos="10287021" algn="l"/>
              </a:tabLst>
            </a:pPr>
            <a:r>
              <a:rPr lang="en-US" altLang="zh-CN" smtClean="0">
                <a:latin typeface="Arial" panose="020B0604020202020204" pitchFamily="34" charset="0"/>
              </a:rPr>
              <a:t>A well-rounded person with character.  For CS, to develop competent, technical, entrepreneurial leaders, not only the competent.</a:t>
            </a:r>
          </a:p>
          <a:p>
            <a:pPr>
              <a:spcBef>
                <a:spcPts val="467"/>
              </a:spcBef>
              <a:tabLst>
                <a:tab pos="0" algn="l"/>
                <a:tab pos="933687" algn="l"/>
                <a:tab pos="1869021" algn="l"/>
                <a:tab pos="2804354" algn="l"/>
                <a:tab pos="3739687" algn="l"/>
                <a:tab pos="4675021" algn="l"/>
                <a:tab pos="5610354" algn="l"/>
                <a:tab pos="6545688" algn="l"/>
                <a:tab pos="7481021" algn="l"/>
                <a:tab pos="8416354" algn="l"/>
                <a:tab pos="9353334" algn="l"/>
                <a:tab pos="10287021" algn="l"/>
              </a:tabLst>
            </a:pPr>
            <a:endParaRPr lang="en-US" altLang="zh-CN" smtClean="0">
              <a:latin typeface="Arial" panose="020B0604020202020204" pitchFamily="34" charset="0"/>
            </a:endParaRPr>
          </a:p>
          <a:p>
            <a:pPr>
              <a:spcBef>
                <a:spcPts val="467"/>
              </a:spcBef>
              <a:tabLst>
                <a:tab pos="0" algn="l"/>
                <a:tab pos="933687" algn="l"/>
                <a:tab pos="1869021" algn="l"/>
                <a:tab pos="2804354" algn="l"/>
                <a:tab pos="3739687" algn="l"/>
                <a:tab pos="4675021" algn="l"/>
                <a:tab pos="5610354" algn="l"/>
                <a:tab pos="6545688" algn="l"/>
                <a:tab pos="7481021" algn="l"/>
                <a:tab pos="8416354" algn="l"/>
                <a:tab pos="9353334" algn="l"/>
                <a:tab pos="10287021" algn="l"/>
              </a:tabLst>
            </a:pPr>
            <a:r>
              <a:rPr lang="en-US" altLang="zh-CN" smtClean="0">
                <a:latin typeface="Arial" panose="020B0604020202020204" pitchFamily="34" charset="0"/>
              </a:rPr>
              <a:t>Exceptional C&amp;I education occurs in a wider context: K-12, development of teachers, interaction with business and industry, pragmatics and experimentation, not just axims and deduction. Individuals with social not just personal aspirations. </a:t>
            </a:r>
            <a:endParaRPr lang="zh-CN" altLang="en-GB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720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70662" indent="-296408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85634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59887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134141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60839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3082648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556902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403115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0859AAD1-E892-42B5-8A6E-F937CFEC9273}" type="slidenum">
              <a:rPr lang="zh-CN" altLang="en-GB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</a:t>
            </a:fld>
            <a:endParaRPr lang="en-GB" altLang="zh-C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9939" name="Text Box 1"/>
          <p:cNvSpPr txBox="1">
            <a:spLocks noChangeArrowheads="1"/>
          </p:cNvSpPr>
          <p:nvPr/>
        </p:nvSpPr>
        <p:spPr bwMode="auto">
          <a:xfrm>
            <a:off x="1209261" y="719763"/>
            <a:ext cx="4762501" cy="3600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3539" tIns="46769" rIns="93539" bIns="46769" anchor="ctr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endParaRPr lang="en-US" altLang="zh-CN"/>
          </a:p>
        </p:txBody>
      </p:sp>
      <p:sp>
        <p:nvSpPr>
          <p:cNvPr id="39940" name="Text Box 2"/>
          <p:cNvSpPr>
            <a:spLocks noGrp="1" noChangeArrowheads="1"/>
          </p:cNvSpPr>
          <p:nvPr>
            <p:ph type="body"/>
          </p:nvPr>
        </p:nvSpPr>
        <p:spPr>
          <a:xfrm>
            <a:off x="718931" y="4561226"/>
            <a:ext cx="5744817" cy="4320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467"/>
              </a:spcBef>
              <a:tabLst>
                <a:tab pos="0" algn="l"/>
                <a:tab pos="933687" algn="l"/>
                <a:tab pos="1869021" algn="l"/>
                <a:tab pos="2804354" algn="l"/>
                <a:tab pos="3739687" algn="l"/>
                <a:tab pos="4675021" algn="l"/>
                <a:tab pos="5610354" algn="l"/>
                <a:tab pos="6545688" algn="l"/>
                <a:tab pos="7481021" algn="l"/>
                <a:tab pos="8416354" algn="l"/>
                <a:tab pos="9353334" algn="l"/>
                <a:tab pos="10287021" algn="l"/>
              </a:tabLst>
            </a:pPr>
            <a:r>
              <a:rPr lang="en-US" altLang="zh-CN" smtClean="0">
                <a:latin typeface="Arial" panose="020B0604020202020204" pitchFamily="34" charset="0"/>
              </a:rPr>
              <a:t>Delay between graduation and enrollment.</a:t>
            </a:r>
            <a:endParaRPr lang="zh-CN" altLang="en-GB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4307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70662" indent="-296408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85634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59887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134141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60839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3082648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556902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403115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1805F80F-913C-4348-BF40-C0445963F796}" type="slidenum">
              <a:rPr lang="zh-CN" altLang="en-GB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42</a:t>
            </a:fld>
            <a:endParaRPr lang="en-GB" altLang="zh-C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8611" name="Text Box 1"/>
          <p:cNvSpPr txBox="1">
            <a:spLocks noChangeArrowheads="1"/>
          </p:cNvSpPr>
          <p:nvPr/>
        </p:nvSpPr>
        <p:spPr bwMode="auto">
          <a:xfrm>
            <a:off x="1209261" y="719763"/>
            <a:ext cx="4762501" cy="3600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3539" tIns="46769" rIns="93539" bIns="46769" anchor="ctr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endParaRPr lang="en-US" altLang="zh-CN"/>
          </a:p>
        </p:txBody>
      </p:sp>
      <p:sp>
        <p:nvSpPr>
          <p:cNvPr id="68612" name="Text Box 2"/>
          <p:cNvSpPr>
            <a:spLocks noGrp="1" noChangeArrowheads="1"/>
          </p:cNvSpPr>
          <p:nvPr>
            <p:ph type="body"/>
          </p:nvPr>
        </p:nvSpPr>
        <p:spPr>
          <a:xfrm>
            <a:off x="718931" y="4561226"/>
            <a:ext cx="5744817" cy="4320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467"/>
              </a:spcBef>
              <a:tabLst>
                <a:tab pos="0" algn="l"/>
                <a:tab pos="933687" algn="l"/>
                <a:tab pos="1869021" algn="l"/>
                <a:tab pos="2804354" algn="l"/>
                <a:tab pos="3739687" algn="l"/>
                <a:tab pos="4675021" algn="l"/>
                <a:tab pos="5610354" algn="l"/>
                <a:tab pos="6545688" algn="l"/>
                <a:tab pos="7481021" algn="l"/>
                <a:tab pos="8416354" algn="l"/>
                <a:tab pos="9353334" algn="l"/>
                <a:tab pos="10287021" algn="l"/>
              </a:tabLst>
            </a:pPr>
            <a:r>
              <a:rPr lang="en-US" altLang="zh-CN" smtClean="0">
                <a:latin typeface="Arial" panose="020B0604020202020204" pitchFamily="34" charset="0"/>
              </a:rPr>
              <a:t>Professional societies with members coming from government, industry, and academia.</a:t>
            </a:r>
          </a:p>
          <a:p>
            <a:pPr>
              <a:spcBef>
                <a:spcPts val="467"/>
              </a:spcBef>
              <a:tabLst>
                <a:tab pos="0" algn="l"/>
                <a:tab pos="933687" algn="l"/>
                <a:tab pos="1869021" algn="l"/>
                <a:tab pos="2804354" algn="l"/>
                <a:tab pos="3739687" algn="l"/>
                <a:tab pos="4675021" algn="l"/>
                <a:tab pos="5610354" algn="l"/>
                <a:tab pos="6545688" algn="l"/>
                <a:tab pos="7481021" algn="l"/>
                <a:tab pos="8416354" algn="l"/>
                <a:tab pos="9353334" algn="l"/>
                <a:tab pos="10287021" algn="l"/>
              </a:tabLst>
            </a:pPr>
            <a:r>
              <a:rPr lang="en-US" altLang="zh-CN" smtClean="0"/>
              <a:t>Public private partnerships</a:t>
            </a:r>
            <a:endParaRPr lang="zh-CN" altLang="en-GB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0437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70662" indent="-296408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85634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59887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134141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60839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3082648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556902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403115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C06B630C-7AC6-4922-BD44-40038D82F6FF}" type="slidenum">
              <a:rPr lang="zh-CN" altLang="en-GB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43</a:t>
            </a:fld>
            <a:endParaRPr lang="en-GB" altLang="zh-C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635" name="Text Box 1"/>
          <p:cNvSpPr txBox="1">
            <a:spLocks noChangeArrowheads="1"/>
          </p:cNvSpPr>
          <p:nvPr/>
        </p:nvSpPr>
        <p:spPr bwMode="auto">
          <a:xfrm>
            <a:off x="1209261" y="719763"/>
            <a:ext cx="4762501" cy="3600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3539" tIns="46769" rIns="93539" bIns="46769" anchor="ctr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endParaRPr lang="en-US" altLang="zh-CN"/>
          </a:p>
        </p:txBody>
      </p:sp>
      <p:sp>
        <p:nvSpPr>
          <p:cNvPr id="69636" name="Text Box 2"/>
          <p:cNvSpPr>
            <a:spLocks noGrp="1" noChangeArrowheads="1"/>
          </p:cNvSpPr>
          <p:nvPr>
            <p:ph type="body"/>
          </p:nvPr>
        </p:nvSpPr>
        <p:spPr>
          <a:xfrm>
            <a:off x="718931" y="4561226"/>
            <a:ext cx="5744817" cy="4320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467"/>
              </a:spcBef>
              <a:tabLst>
                <a:tab pos="0" algn="l"/>
                <a:tab pos="933687" algn="l"/>
                <a:tab pos="1869021" algn="l"/>
                <a:tab pos="2804354" algn="l"/>
                <a:tab pos="3739687" algn="l"/>
                <a:tab pos="4675021" algn="l"/>
                <a:tab pos="5610354" algn="l"/>
                <a:tab pos="6545688" algn="l"/>
                <a:tab pos="7481021" algn="l"/>
                <a:tab pos="8416354" algn="l"/>
                <a:tab pos="9353334" algn="l"/>
                <a:tab pos="10287021" algn="l"/>
              </a:tabLst>
            </a:pPr>
            <a:r>
              <a:rPr lang="en-US" altLang="zh-CN" smtClean="0">
                <a:latin typeface="Arial" panose="020B0604020202020204" pitchFamily="34" charset="0"/>
              </a:rPr>
              <a:t>CS is still relatively new and our community should be responsive to the change of the outside world.</a:t>
            </a:r>
          </a:p>
          <a:p>
            <a:pPr>
              <a:spcBef>
                <a:spcPts val="467"/>
              </a:spcBef>
              <a:tabLst>
                <a:tab pos="0" algn="l"/>
                <a:tab pos="933687" algn="l"/>
                <a:tab pos="1869021" algn="l"/>
                <a:tab pos="2804354" algn="l"/>
                <a:tab pos="3739687" algn="l"/>
                <a:tab pos="4675021" algn="l"/>
                <a:tab pos="5610354" algn="l"/>
                <a:tab pos="6545688" algn="l"/>
                <a:tab pos="7481021" algn="l"/>
                <a:tab pos="8416354" algn="l"/>
                <a:tab pos="9353334" algn="l"/>
                <a:tab pos="10287021" algn="l"/>
              </a:tabLst>
            </a:pPr>
            <a:r>
              <a:rPr lang="en-US" altLang="zh-CN" smtClean="0">
                <a:latin typeface="Arial" panose="020B0604020202020204" pitchFamily="34" charset="0"/>
              </a:rPr>
              <a:t>The real question is whether academic  computer science will adapt to the demands for a profession.</a:t>
            </a:r>
            <a:endParaRPr lang="zh-CN" altLang="en-GB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09633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70662" indent="-296408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85634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59887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134141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60839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3082648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556902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403115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C936E50D-F772-42E8-979C-31FF22EC211A}" type="slidenum">
              <a:rPr lang="zh-CN" altLang="en-GB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44</a:t>
            </a:fld>
            <a:endParaRPr lang="en-GB" altLang="zh-C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0659" name="Text Box 1"/>
          <p:cNvSpPr txBox="1">
            <a:spLocks noChangeArrowheads="1"/>
          </p:cNvSpPr>
          <p:nvPr/>
        </p:nvSpPr>
        <p:spPr bwMode="auto">
          <a:xfrm>
            <a:off x="1209261" y="719763"/>
            <a:ext cx="4762501" cy="3600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3539" tIns="46769" rIns="93539" bIns="46769" anchor="ctr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endParaRPr lang="en-US" altLang="zh-CN"/>
          </a:p>
        </p:txBody>
      </p:sp>
      <p:sp>
        <p:nvSpPr>
          <p:cNvPr id="70660" name="Text Box 2"/>
          <p:cNvSpPr>
            <a:spLocks noGrp="1" noChangeArrowheads="1"/>
          </p:cNvSpPr>
          <p:nvPr>
            <p:ph type="body"/>
          </p:nvPr>
        </p:nvSpPr>
        <p:spPr>
          <a:xfrm>
            <a:off x="718931" y="4561226"/>
            <a:ext cx="5744817" cy="4320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467"/>
              </a:spcBef>
              <a:tabLst>
                <a:tab pos="0" algn="l"/>
                <a:tab pos="933687" algn="l"/>
                <a:tab pos="1869021" algn="l"/>
                <a:tab pos="2804354" algn="l"/>
                <a:tab pos="3739687" algn="l"/>
                <a:tab pos="4675021" algn="l"/>
                <a:tab pos="5610354" algn="l"/>
                <a:tab pos="6545688" algn="l"/>
                <a:tab pos="7481021" algn="l"/>
                <a:tab pos="8416354" algn="l"/>
                <a:tab pos="9353334" algn="l"/>
                <a:tab pos="10287021" algn="l"/>
              </a:tabLst>
            </a:pPr>
            <a:r>
              <a:rPr lang="en-US" altLang="zh-CN" smtClean="0">
                <a:latin typeface="Arial" panose="020B0604020202020204" pitchFamily="34" charset="0"/>
              </a:rPr>
              <a:t>K. Batcher , Cray award winner, attended ICPP every year, until the conf. was moved around. He refused to miss any class.</a:t>
            </a:r>
          </a:p>
          <a:p>
            <a:pPr>
              <a:spcBef>
                <a:spcPts val="467"/>
              </a:spcBef>
              <a:tabLst>
                <a:tab pos="0" algn="l"/>
                <a:tab pos="933687" algn="l"/>
                <a:tab pos="1869021" algn="l"/>
                <a:tab pos="2804354" algn="l"/>
                <a:tab pos="3739687" algn="l"/>
                <a:tab pos="4675021" algn="l"/>
                <a:tab pos="5610354" algn="l"/>
                <a:tab pos="6545688" algn="l"/>
                <a:tab pos="7481021" algn="l"/>
                <a:tab pos="8416354" algn="l"/>
                <a:tab pos="9353334" algn="l"/>
                <a:tab pos="10287021" algn="l"/>
              </a:tabLst>
            </a:pPr>
            <a:r>
              <a:rPr lang="en-US" altLang="zh-CN" smtClean="0">
                <a:latin typeface="Arial" panose="020B0604020202020204" pitchFamily="34" charset="0"/>
              </a:rPr>
              <a:t>S. Sahni , CS chair at UF, drove to Boca Raton early morning (staring at 5 am) as he did not want to miss a class the day before.</a:t>
            </a:r>
          </a:p>
          <a:p>
            <a:pPr>
              <a:spcBef>
                <a:spcPts val="467"/>
              </a:spcBef>
              <a:tabLst>
                <a:tab pos="0" algn="l"/>
                <a:tab pos="933687" algn="l"/>
                <a:tab pos="1869021" algn="l"/>
                <a:tab pos="2804354" algn="l"/>
                <a:tab pos="3739687" algn="l"/>
                <a:tab pos="4675021" algn="l"/>
                <a:tab pos="5610354" algn="l"/>
                <a:tab pos="6545688" algn="l"/>
                <a:tab pos="7481021" algn="l"/>
                <a:tab pos="8416354" algn="l"/>
                <a:tab pos="9353334" algn="l"/>
                <a:tab pos="10287021" algn="l"/>
              </a:tabLst>
            </a:pPr>
            <a:endParaRPr lang="zh-CN" altLang="en-GB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075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70662" indent="-296408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85634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59887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134141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60839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3082648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556902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403115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AEFEC516-EF35-41DB-A684-FABCA2269D53}" type="slidenum">
              <a:rPr lang="zh-CN" altLang="en-GB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5</a:t>
            </a:fld>
            <a:endParaRPr lang="en-GB" altLang="zh-C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63" name="Text Box 1"/>
          <p:cNvSpPr txBox="1">
            <a:spLocks noChangeArrowheads="1"/>
          </p:cNvSpPr>
          <p:nvPr/>
        </p:nvSpPr>
        <p:spPr bwMode="auto">
          <a:xfrm>
            <a:off x="1209261" y="719763"/>
            <a:ext cx="4762501" cy="3600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3539" tIns="46769" rIns="93539" bIns="46769" anchor="ctr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endParaRPr lang="en-US" altLang="zh-CN"/>
          </a:p>
        </p:txBody>
      </p:sp>
      <p:sp>
        <p:nvSpPr>
          <p:cNvPr id="40964" name="Text Box 2"/>
          <p:cNvSpPr>
            <a:spLocks noGrp="1" noChangeArrowheads="1"/>
          </p:cNvSpPr>
          <p:nvPr>
            <p:ph type="body"/>
          </p:nvPr>
        </p:nvSpPr>
        <p:spPr>
          <a:xfrm>
            <a:off x="718931" y="4561226"/>
            <a:ext cx="5744817" cy="4320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467"/>
              </a:spcBef>
              <a:tabLst>
                <a:tab pos="0" algn="l"/>
                <a:tab pos="933687" algn="l"/>
                <a:tab pos="1869021" algn="l"/>
                <a:tab pos="2804354" algn="l"/>
                <a:tab pos="3739687" algn="l"/>
                <a:tab pos="4675021" algn="l"/>
                <a:tab pos="5610354" algn="l"/>
                <a:tab pos="6545688" algn="l"/>
                <a:tab pos="7481021" algn="l"/>
                <a:tab pos="8416354" algn="l"/>
                <a:tab pos="9353334" algn="l"/>
                <a:tab pos="10287021" algn="l"/>
              </a:tabLst>
            </a:pPr>
            <a:endParaRPr lang="zh-CN" altLang="en-GB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729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70662" indent="-296408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85634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59887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134141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60839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3082648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556902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403115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63EF4B88-F24F-437B-9B1B-220789D3BB92}" type="slidenum">
              <a:rPr lang="zh-CN" altLang="en-GB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6</a:t>
            </a:fld>
            <a:endParaRPr lang="en-GB" altLang="zh-C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11" name="Text Box 1"/>
          <p:cNvSpPr txBox="1">
            <a:spLocks noChangeArrowheads="1"/>
          </p:cNvSpPr>
          <p:nvPr/>
        </p:nvSpPr>
        <p:spPr bwMode="auto">
          <a:xfrm>
            <a:off x="1209261" y="719763"/>
            <a:ext cx="4762501" cy="3600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3539" tIns="46769" rIns="93539" bIns="46769" anchor="ctr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endParaRPr lang="en-US" altLang="zh-CN"/>
          </a:p>
        </p:txBody>
      </p:sp>
      <p:sp>
        <p:nvSpPr>
          <p:cNvPr id="43012" name="Text Box 2"/>
          <p:cNvSpPr>
            <a:spLocks noGrp="1" noChangeArrowheads="1"/>
          </p:cNvSpPr>
          <p:nvPr>
            <p:ph type="body"/>
          </p:nvPr>
        </p:nvSpPr>
        <p:spPr>
          <a:xfrm>
            <a:off x="718931" y="4561226"/>
            <a:ext cx="5744817" cy="4320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467"/>
              </a:spcBef>
              <a:tabLst>
                <a:tab pos="0" algn="l"/>
                <a:tab pos="933687" algn="l"/>
                <a:tab pos="1869021" algn="l"/>
                <a:tab pos="2804354" algn="l"/>
                <a:tab pos="3739687" algn="l"/>
                <a:tab pos="4675021" algn="l"/>
                <a:tab pos="5610354" algn="l"/>
                <a:tab pos="6545688" algn="l"/>
                <a:tab pos="7481021" algn="l"/>
                <a:tab pos="8416354" algn="l"/>
                <a:tab pos="9353334" algn="l"/>
                <a:tab pos="10287021" algn="l"/>
              </a:tabLst>
            </a:pPr>
            <a:r>
              <a:rPr lang="en-US" altLang="zh-CN" smtClean="0">
                <a:latin typeface="Arial" panose="020B0604020202020204" pitchFamily="34" charset="0"/>
              </a:rPr>
              <a:t>Increase women’s enrollment in CS.  100,000 in total STEM</a:t>
            </a:r>
          </a:p>
          <a:p>
            <a:pPr>
              <a:spcBef>
                <a:spcPts val="467"/>
              </a:spcBef>
              <a:tabLst>
                <a:tab pos="0" algn="l"/>
                <a:tab pos="933687" algn="l"/>
                <a:tab pos="1869021" algn="l"/>
                <a:tab pos="2804354" algn="l"/>
                <a:tab pos="3739687" algn="l"/>
                <a:tab pos="4675021" algn="l"/>
                <a:tab pos="5610354" algn="l"/>
                <a:tab pos="6545688" algn="l"/>
                <a:tab pos="7481021" algn="l"/>
                <a:tab pos="8416354" algn="l"/>
                <a:tab pos="9353334" algn="l"/>
                <a:tab pos="10287021" algn="l"/>
              </a:tabLst>
            </a:pPr>
            <a:r>
              <a:rPr lang="en-US" altLang="zh-CN" smtClean="0">
                <a:latin typeface="Arial" panose="020B0604020202020204" pitchFamily="34" charset="0"/>
              </a:rPr>
              <a:t>Train high school computer science teachers</a:t>
            </a:r>
          </a:p>
          <a:p>
            <a:pPr>
              <a:spcBef>
                <a:spcPts val="467"/>
              </a:spcBef>
              <a:tabLst>
                <a:tab pos="0" algn="l"/>
                <a:tab pos="933687" algn="l"/>
                <a:tab pos="1869021" algn="l"/>
                <a:tab pos="2804354" algn="l"/>
                <a:tab pos="3739687" algn="l"/>
                <a:tab pos="4675021" algn="l"/>
                <a:tab pos="5610354" algn="l"/>
                <a:tab pos="6545688" algn="l"/>
                <a:tab pos="7481021" algn="l"/>
                <a:tab pos="8416354" algn="l"/>
                <a:tab pos="9353334" algn="l"/>
                <a:tab pos="10287021" algn="l"/>
              </a:tabLst>
            </a:pPr>
            <a:r>
              <a:rPr lang="en-US" altLang="zh-CN" smtClean="0">
                <a:latin typeface="Arial" panose="020B0604020202020204" pitchFamily="34" charset="0"/>
              </a:rPr>
              <a:t>Computer (Oct. 201): developing CS teacher identity, teaching teachers on-line.</a:t>
            </a:r>
            <a:endParaRPr lang="zh-CN" altLang="en-GB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918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70662" indent="-296408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85634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59887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134141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60839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3082648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556902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403115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76838B28-A29C-46EB-A94D-728C8CEBE3A0}" type="slidenum">
              <a:rPr lang="zh-CN" altLang="en-GB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7</a:t>
            </a:fld>
            <a:endParaRPr lang="en-GB" altLang="zh-C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35" name="Text Box 1"/>
          <p:cNvSpPr txBox="1">
            <a:spLocks noChangeArrowheads="1"/>
          </p:cNvSpPr>
          <p:nvPr/>
        </p:nvSpPr>
        <p:spPr bwMode="auto">
          <a:xfrm>
            <a:off x="1209261" y="719763"/>
            <a:ext cx="4762501" cy="3600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3539" tIns="46769" rIns="93539" bIns="46769" anchor="ctr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endParaRPr lang="en-US" altLang="zh-CN"/>
          </a:p>
        </p:txBody>
      </p:sp>
      <p:sp>
        <p:nvSpPr>
          <p:cNvPr id="44036" name="Text Box 2"/>
          <p:cNvSpPr>
            <a:spLocks noGrp="1" noChangeArrowheads="1"/>
          </p:cNvSpPr>
          <p:nvPr>
            <p:ph type="body"/>
          </p:nvPr>
        </p:nvSpPr>
        <p:spPr>
          <a:xfrm>
            <a:off x="718931" y="4561226"/>
            <a:ext cx="5744817" cy="4320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467"/>
              </a:spcBef>
              <a:tabLst>
                <a:tab pos="0" algn="l"/>
                <a:tab pos="933687" algn="l"/>
                <a:tab pos="1869021" algn="l"/>
                <a:tab pos="2804354" algn="l"/>
                <a:tab pos="3739687" algn="l"/>
                <a:tab pos="4675021" algn="l"/>
                <a:tab pos="5610354" algn="l"/>
                <a:tab pos="6545688" algn="l"/>
                <a:tab pos="7481021" algn="l"/>
                <a:tab pos="8416354" algn="l"/>
                <a:tab pos="9353334" algn="l"/>
                <a:tab pos="10287021" algn="l"/>
              </a:tabLst>
            </a:pPr>
            <a:r>
              <a:rPr lang="en-US" altLang="zh-CN" smtClean="0">
                <a:latin typeface="Arial" panose="020B0604020202020204" pitchFamily="34" charset="0"/>
              </a:rPr>
              <a:t>Steve Cooper (Stanford) is leading the effort.</a:t>
            </a:r>
            <a:endParaRPr lang="zh-CN" altLang="en-GB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937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70662" indent="-296408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85634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59887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134141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60839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3082648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556902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403115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F69E787B-296A-47DC-ACED-870837020C73}" type="slidenum">
              <a:rPr lang="zh-CN" altLang="en-GB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8</a:t>
            </a:fld>
            <a:endParaRPr lang="en-GB" altLang="zh-C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59" name="Text Box 1"/>
          <p:cNvSpPr txBox="1">
            <a:spLocks noChangeArrowheads="1"/>
          </p:cNvSpPr>
          <p:nvPr/>
        </p:nvSpPr>
        <p:spPr bwMode="auto">
          <a:xfrm>
            <a:off x="1209261" y="719763"/>
            <a:ext cx="4762501" cy="3600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3539" tIns="46769" rIns="93539" bIns="46769" anchor="ctr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endParaRPr lang="en-US" altLang="zh-CN"/>
          </a:p>
        </p:txBody>
      </p:sp>
      <p:sp>
        <p:nvSpPr>
          <p:cNvPr id="45060" name="Text Box 2"/>
          <p:cNvSpPr>
            <a:spLocks noGrp="1" noChangeArrowheads="1"/>
          </p:cNvSpPr>
          <p:nvPr>
            <p:ph type="body"/>
          </p:nvPr>
        </p:nvSpPr>
        <p:spPr>
          <a:xfrm>
            <a:off x="718931" y="4561226"/>
            <a:ext cx="5744817" cy="4320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467"/>
              </a:spcBef>
              <a:tabLst>
                <a:tab pos="0" algn="l"/>
                <a:tab pos="933687" algn="l"/>
                <a:tab pos="1869021" algn="l"/>
                <a:tab pos="2804354" algn="l"/>
                <a:tab pos="3739687" algn="l"/>
                <a:tab pos="4675021" algn="l"/>
                <a:tab pos="5610354" algn="l"/>
                <a:tab pos="6545688" algn="l"/>
                <a:tab pos="7481021" algn="l"/>
                <a:tab pos="8416354" algn="l"/>
                <a:tab pos="9353334" algn="l"/>
                <a:tab pos="10287021" algn="l"/>
              </a:tabLst>
            </a:pPr>
            <a:r>
              <a:rPr lang="en-US" altLang="zh-CN" smtClean="0">
                <a:latin typeface="Arial" panose="020B0604020202020204" pitchFamily="34" charset="0"/>
              </a:rPr>
              <a:t>How to attract students to CS.</a:t>
            </a:r>
          </a:p>
          <a:p>
            <a:pPr>
              <a:tabLst>
                <a:tab pos="0" algn="l"/>
                <a:tab pos="933687" algn="l"/>
                <a:tab pos="1869021" algn="l"/>
                <a:tab pos="2804354" algn="l"/>
                <a:tab pos="3739687" algn="l"/>
                <a:tab pos="4675021" algn="l"/>
                <a:tab pos="5610354" algn="l"/>
                <a:tab pos="6545688" algn="l"/>
                <a:tab pos="7481021" algn="l"/>
                <a:tab pos="8416354" algn="l"/>
                <a:tab pos="9353334" algn="l"/>
                <a:tab pos="10287021" algn="l"/>
              </a:tabLst>
            </a:pPr>
            <a:r>
              <a:rPr lang="en-US" altLang="zh-CN" smtClean="0"/>
              <a:t>The impact of computing will go </a:t>
            </a:r>
            <a:r>
              <a:rPr lang="en-US" altLang="zh-CN" b="1" smtClean="0"/>
              <a:t>deeper into the sciences and</a:t>
            </a:r>
          </a:p>
          <a:p>
            <a:pPr>
              <a:tabLst>
                <a:tab pos="0" algn="l"/>
                <a:tab pos="933687" algn="l"/>
                <a:tab pos="1869021" algn="l"/>
                <a:tab pos="2804354" algn="l"/>
                <a:tab pos="3739687" algn="l"/>
                <a:tab pos="4675021" algn="l"/>
                <a:tab pos="5610354" algn="l"/>
                <a:tab pos="6545688" algn="l"/>
                <a:tab pos="7481021" algn="l"/>
                <a:tab pos="8416354" algn="l"/>
                <a:tab pos="9353334" algn="l"/>
                <a:tab pos="10287021" algn="l"/>
              </a:tabLst>
            </a:pPr>
            <a:r>
              <a:rPr lang="en-US" altLang="zh-CN" b="1" smtClean="0"/>
              <a:t>engineering and will become more pervasive throughout society.</a:t>
            </a:r>
            <a:endParaRPr lang="zh-CN" altLang="en-GB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181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70662" indent="-296408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85634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59887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134141" indent="-237127"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60839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3082648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556902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4031155" indent="-237127" defTabSz="474254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37728" algn="l"/>
                <a:tab pos="1478749" algn="l"/>
                <a:tab pos="2219770" algn="l"/>
                <a:tab pos="295914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73FFE8E2-3BF9-4CC5-AFA1-5FC701FE1D38}" type="slidenum">
              <a:rPr lang="zh-CN" altLang="en-GB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9</a:t>
            </a:fld>
            <a:endParaRPr lang="en-GB" altLang="zh-CN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083" name="Text Box 1"/>
          <p:cNvSpPr txBox="1">
            <a:spLocks noChangeArrowheads="1"/>
          </p:cNvSpPr>
          <p:nvPr/>
        </p:nvSpPr>
        <p:spPr bwMode="auto">
          <a:xfrm>
            <a:off x="1209261" y="719763"/>
            <a:ext cx="4762501" cy="3600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3539" tIns="46769" rIns="93539" bIns="46769" anchor="ctr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endParaRPr lang="en-US" altLang="zh-CN"/>
          </a:p>
        </p:txBody>
      </p:sp>
      <p:sp>
        <p:nvSpPr>
          <p:cNvPr id="46084" name="Text Box 2"/>
          <p:cNvSpPr>
            <a:spLocks noGrp="1" noChangeArrowheads="1"/>
          </p:cNvSpPr>
          <p:nvPr>
            <p:ph type="body"/>
          </p:nvPr>
        </p:nvSpPr>
        <p:spPr>
          <a:xfrm>
            <a:off x="718931" y="4561226"/>
            <a:ext cx="5744817" cy="4320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467"/>
              </a:spcBef>
              <a:tabLst>
                <a:tab pos="0" algn="l"/>
                <a:tab pos="933687" algn="l"/>
                <a:tab pos="1869021" algn="l"/>
                <a:tab pos="2804354" algn="l"/>
                <a:tab pos="3739687" algn="l"/>
                <a:tab pos="4675021" algn="l"/>
                <a:tab pos="5610354" algn="l"/>
                <a:tab pos="6545688" algn="l"/>
                <a:tab pos="7481021" algn="l"/>
                <a:tab pos="8416354" algn="l"/>
                <a:tab pos="9353334" algn="l"/>
                <a:tab pos="10287021" algn="l"/>
              </a:tabLst>
            </a:pPr>
            <a:endParaRPr lang="zh-CN" altLang="en-GB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739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685800" y="1219200"/>
            <a:ext cx="7770812" cy="19319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4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mtClean="0"/>
              <a:t>CNCC 2011</a:t>
            </a:r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Times New Roman"/>
                <a:buNone/>
              </a:pPr>
              <a:t>‹#›</a:t>
            </a:fld>
            <a:endParaRPr lang="en-US" sz="10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4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mtClean="0"/>
              <a:t>CNCC 2011</a:t>
            </a:r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Times New Roman"/>
                <a:buNone/>
              </a:pPr>
              <a:t>‹#›</a:t>
            </a:fld>
            <a:endParaRPr lang="en-US" sz="10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685800" y="1219200"/>
            <a:ext cx="7770812" cy="19319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457200" y="1604962"/>
            <a:ext cx="8228012" cy="45243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12604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64452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44131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4999"/>
              <a:buFont typeface="Noto Sans Symbols"/>
              <a:buChar char="●"/>
              <a:def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4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mtClean="0"/>
              <a:t>CNCC 2011</a:t>
            </a:r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Times New Roman"/>
                <a:buNone/>
              </a:pPr>
              <a:t>‹#›</a:t>
            </a:fld>
            <a:endParaRPr lang="en-US" sz="10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4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mtClean="0"/>
              <a:t>CNCC 2011</a:t>
            </a:r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Times New Roman"/>
                <a:buNone/>
              </a:pPr>
              <a:t>‹#›</a:t>
            </a:fld>
            <a:endParaRPr lang="en-US" sz="10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8012" cy="11414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8012" cy="45291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12604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64452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44131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4999"/>
              <a:buFont typeface="Noto Sans Symbols"/>
              <a:buChar char="●"/>
              <a:def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4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mtClean="0"/>
              <a:t>CNCC 2011</a:t>
            </a:r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6" name="Shape 19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7" name="Shape 197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8" name="Shape 198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4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mtClean="0"/>
              <a:t>CNCC 2011</a:t>
            </a:r>
            <a:endParaRPr/>
          </a:p>
        </p:txBody>
      </p:sp>
      <p:sp>
        <p:nvSpPr>
          <p:cNvPr id="199" name="Shape 199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8012" cy="11414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7013" cy="45291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8032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25717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6347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4998"/>
              <a:buFont typeface="Noto Sans Symbols"/>
              <a:buChar char="●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114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114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114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114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114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114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body" idx="2"/>
          </p:nvPr>
        </p:nvSpPr>
        <p:spPr>
          <a:xfrm>
            <a:off x="4646612" y="1600200"/>
            <a:ext cx="4038597" cy="45291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8032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25717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6347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4998"/>
              <a:buFont typeface="Noto Sans Symbols"/>
              <a:buChar char="●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114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114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114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114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114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114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4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mtClean="0"/>
              <a:t>CNCC 2011</a:t>
            </a:r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06267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8013" cy="11414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7013" cy="45291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91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>
              <a:ea typeface="宋体" pitchFamily="2" charset="-122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/>
              <a:t>CNCC 2011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213D4F-493F-4380-942B-6A47365CF974}" type="slidenum">
              <a:rPr lang="zh-CN" altLang="en-GB"/>
              <a:pPr/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297002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8013" cy="11414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8013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40175"/>
            <a:ext cx="8228013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>
              <a:ea typeface="宋体" pitchFamily="2" charset="-122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/>
              <a:t>CNCC 2011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094921-8D79-4FB2-837D-E740D15213E2}" type="slidenum">
              <a:rPr lang="zh-CN" altLang="en-GB"/>
              <a:pPr/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465056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8013" cy="11414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7013" cy="45291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3" y="160020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3" y="3940175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>
              <a:ea typeface="宋体" pitchFamily="2" charset="-122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/>
              <a:t>CNCC 2011</a:t>
            </a: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7F34C4-CBD8-475F-8DEF-D2B612562BAC}" type="slidenum">
              <a:rPr lang="zh-CN" altLang="en-GB"/>
              <a:pPr/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9208516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2" name="Shape 18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920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-17462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27307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4998"/>
              <a:buFont typeface="Noto Sans Symbols"/>
              <a:buChar char="●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3" name="Shape 183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4" name="Shape 18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2" cy="395128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920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-17462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27307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4998"/>
              <a:buFont typeface="Noto Sans Symbols"/>
              <a:buChar char="●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5" name="Shape 185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6" name="Shape 186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4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mtClean="0"/>
              <a:t>CNCC 2011</a:t>
            </a:r>
            <a:endParaRPr/>
          </a:p>
        </p:txBody>
      </p:sp>
      <p:sp>
        <p:nvSpPr>
          <p:cNvPr id="187" name="Shape 187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5553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 rot="5400000">
            <a:off x="5202236" y="2646361"/>
            <a:ext cx="4910138" cy="205581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 rot="5400000">
            <a:off x="1012030" y="664368"/>
            <a:ext cx="4910138" cy="6019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12604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64452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44131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4999"/>
              <a:buFont typeface="Noto Sans Symbols"/>
              <a:buChar char="●"/>
              <a:def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4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mtClean="0"/>
              <a:t>CNCC 2011</a:t>
            </a:r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Times New Roman"/>
                <a:buNone/>
              </a:pPr>
              <a:t>‹#›</a:t>
            </a:fld>
            <a:endParaRPr lang="en-US" sz="10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685800" y="1219200"/>
            <a:ext cx="7770812" cy="19319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 rot="5400000">
            <a:off x="2309016" y="-246856"/>
            <a:ext cx="4524374" cy="82280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12604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64452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44131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4999"/>
              <a:buFont typeface="Noto Sans Symbols"/>
              <a:buChar char="●"/>
              <a:def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4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mtClean="0"/>
              <a:t>CNCC 2011</a:t>
            </a:r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Times New Roman"/>
                <a:buNone/>
              </a:pPr>
              <a:t>‹#›</a:t>
            </a:fld>
            <a:endParaRPr lang="en-US" sz="10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4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mtClean="0"/>
              <a:t>CNCC 2011</a:t>
            </a:r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Times New Roman"/>
                <a:buNone/>
              </a:pPr>
              <a:t>‹#›</a:t>
            </a:fld>
            <a:endParaRPr lang="en-US" sz="10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12604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68897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4826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5000"/>
              <a:buFont typeface="Noto Sans Symbols"/>
              <a:buChar char="●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4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mtClean="0"/>
              <a:t>CNCC 2011</a:t>
            </a:r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Times New Roman"/>
                <a:buNone/>
              </a:pPr>
              <a:t>‹#›</a:t>
            </a:fld>
            <a:endParaRPr lang="en-US" sz="10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4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mtClean="0"/>
              <a:t>CNCC 2011</a:t>
            </a:r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Times New Roman"/>
                <a:buNone/>
              </a:pPr>
              <a:t>‹#›</a:t>
            </a:fld>
            <a:endParaRPr lang="en-US" sz="10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685800" y="1219200"/>
            <a:ext cx="7770812" cy="19319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4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mtClean="0"/>
              <a:t>CNCC 2011</a:t>
            </a:r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Times New Roman"/>
                <a:buNone/>
              </a:pPr>
              <a:t>‹#›</a:t>
            </a:fld>
            <a:endParaRPr lang="en-US" sz="10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920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-17462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27307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4998"/>
              <a:buFont typeface="Noto Sans Symbols"/>
              <a:buChar char="●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2" cy="395128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920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-17462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27307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4998"/>
              <a:buFont typeface="Noto Sans Symbols"/>
              <a:buChar char="●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4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mtClean="0"/>
              <a:t>CNCC 2011</a:t>
            </a:r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Times New Roman"/>
                <a:buNone/>
              </a:pPr>
              <a:t>‹#›</a:t>
            </a:fld>
            <a:endParaRPr lang="en-US" sz="10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685800" y="1219200"/>
            <a:ext cx="7770812" cy="19319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457200" y="1604962"/>
            <a:ext cx="4037013" cy="45243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8032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25717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6347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4998"/>
              <a:buFont typeface="Noto Sans Symbols"/>
              <a:buChar char="●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114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114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114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114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114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114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2"/>
          </p:nvPr>
        </p:nvSpPr>
        <p:spPr>
          <a:xfrm>
            <a:off x="4646612" y="1604962"/>
            <a:ext cx="4038597" cy="45243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8032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25717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6347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4998"/>
              <a:buFont typeface="Noto Sans Symbols"/>
              <a:buChar char="●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114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114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114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114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114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114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4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mtClean="0"/>
              <a:t>CNCC 2011</a:t>
            </a:r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Times New Roman"/>
                <a:buNone/>
              </a:pPr>
              <a:t>‹#›</a:t>
            </a:fld>
            <a:endParaRPr lang="en-US" sz="10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Shape 11"/>
          <p:cNvGrpSpPr/>
          <p:nvPr/>
        </p:nvGrpSpPr>
        <p:grpSpPr>
          <a:xfrm>
            <a:off x="1658934" y="1600200"/>
            <a:ext cx="6837364" cy="3200400"/>
            <a:chOff x="1658934" y="1600200"/>
            <a:chExt cx="6837364" cy="3200400"/>
          </a:xfrm>
        </p:grpSpPr>
        <p:sp>
          <p:nvSpPr>
            <p:cNvPr id="12" name="Shape 12"/>
            <p:cNvSpPr/>
            <p:nvPr/>
          </p:nvSpPr>
          <p:spPr>
            <a:xfrm flipH="1">
              <a:off x="6972299" y="1600200"/>
              <a:ext cx="1524000" cy="1524000"/>
            </a:xfrm>
            <a:prstGeom prst="ellipse">
              <a:avLst/>
            </a:prstGeom>
            <a:solidFill>
              <a:srgbClr val="D9D8EC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Shape 13"/>
            <p:cNvSpPr/>
            <p:nvPr/>
          </p:nvSpPr>
          <p:spPr>
            <a:xfrm flipH="1">
              <a:off x="5181599" y="1600200"/>
              <a:ext cx="1524000" cy="1524000"/>
            </a:xfrm>
            <a:prstGeom prst="ellipse">
              <a:avLst/>
            </a:prstGeom>
            <a:solidFill>
              <a:srgbClr val="D9D8EC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Shape 14"/>
            <p:cNvSpPr/>
            <p:nvPr/>
          </p:nvSpPr>
          <p:spPr>
            <a:xfrm flipH="1">
              <a:off x="3390897" y="1600200"/>
              <a:ext cx="1524000" cy="1524000"/>
            </a:xfrm>
            <a:prstGeom prst="ellipse">
              <a:avLst/>
            </a:prstGeom>
            <a:noFill/>
            <a:ln w="28425" cap="flat" cmpd="sng">
              <a:solidFill>
                <a:srgbClr val="D9D8EC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Shape 15"/>
            <p:cNvSpPr/>
            <p:nvPr/>
          </p:nvSpPr>
          <p:spPr>
            <a:xfrm flipH="1">
              <a:off x="3390897" y="3276600"/>
              <a:ext cx="1524000" cy="1524000"/>
            </a:xfrm>
            <a:prstGeom prst="ellipse">
              <a:avLst/>
            </a:prstGeom>
            <a:solidFill>
              <a:srgbClr val="D9D8EC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Shape 16"/>
            <p:cNvSpPr/>
            <p:nvPr/>
          </p:nvSpPr>
          <p:spPr>
            <a:xfrm flipH="1">
              <a:off x="1658934" y="3276600"/>
              <a:ext cx="1524000" cy="1524000"/>
            </a:xfrm>
            <a:prstGeom prst="ellipse">
              <a:avLst/>
            </a:prstGeom>
            <a:solidFill>
              <a:srgbClr val="D9D8EC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Shape 17"/>
            <p:cNvSpPr/>
            <p:nvPr/>
          </p:nvSpPr>
          <p:spPr>
            <a:xfrm flipH="1">
              <a:off x="6972299" y="3276600"/>
              <a:ext cx="1524000" cy="1524000"/>
            </a:xfrm>
            <a:prstGeom prst="ellipse">
              <a:avLst/>
            </a:prstGeom>
            <a:noFill/>
            <a:ln w="28425" cap="flat" cmpd="sng">
              <a:solidFill>
                <a:srgbClr val="D9D8EC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4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mtClean="0"/>
              <a:t>CNCC 2011</a:t>
            </a:r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Times New Roman"/>
                <a:buNone/>
              </a:pPr>
              <a:t>‹#›</a:t>
            </a:fld>
            <a:endParaRPr lang="en-US" sz="10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685800" y="1219200"/>
            <a:ext cx="7770812" cy="19319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57200" y="1604962"/>
            <a:ext cx="8228012" cy="45243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12604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64452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44131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4999"/>
              <a:buFont typeface="Noto Sans Symbols"/>
              <a:buChar char="●"/>
              <a:def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Shape 98"/>
          <p:cNvGrpSpPr/>
          <p:nvPr/>
        </p:nvGrpSpPr>
        <p:grpSpPr>
          <a:xfrm>
            <a:off x="1071562" y="304800"/>
            <a:ext cx="7613648" cy="1106485"/>
            <a:chOff x="1071562" y="304800"/>
            <a:chExt cx="7613648" cy="1106485"/>
          </a:xfrm>
        </p:grpSpPr>
        <p:sp>
          <p:nvSpPr>
            <p:cNvPr id="99" name="Shape 99"/>
            <p:cNvSpPr/>
            <p:nvPr/>
          </p:nvSpPr>
          <p:spPr>
            <a:xfrm flipH="1">
              <a:off x="4868860" y="304800"/>
              <a:ext cx="1104898" cy="1104898"/>
            </a:xfrm>
            <a:prstGeom prst="ellipse">
              <a:avLst/>
            </a:prstGeom>
            <a:solidFill>
              <a:srgbClr val="D9D8EC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Shape 100"/>
            <p:cNvSpPr/>
            <p:nvPr/>
          </p:nvSpPr>
          <p:spPr>
            <a:xfrm flipH="1">
              <a:off x="7581898" y="304800"/>
              <a:ext cx="1103312" cy="1104898"/>
            </a:xfrm>
            <a:prstGeom prst="ellipse">
              <a:avLst/>
            </a:prstGeom>
            <a:solidFill>
              <a:srgbClr val="D9D8EC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Shape 101"/>
            <p:cNvSpPr/>
            <p:nvPr/>
          </p:nvSpPr>
          <p:spPr>
            <a:xfrm flipH="1">
              <a:off x="1071562" y="306387"/>
              <a:ext cx="1103312" cy="1104898"/>
            </a:xfrm>
            <a:prstGeom prst="ellipse">
              <a:avLst/>
            </a:prstGeom>
            <a:solidFill>
              <a:srgbClr val="D9D8EC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Shape 102"/>
            <p:cNvSpPr/>
            <p:nvPr/>
          </p:nvSpPr>
          <p:spPr>
            <a:xfrm flipH="1">
              <a:off x="6323012" y="304800"/>
              <a:ext cx="1103312" cy="1104898"/>
            </a:xfrm>
            <a:prstGeom prst="ellipse">
              <a:avLst/>
            </a:prstGeom>
            <a:noFill/>
            <a:ln w="28425" cap="flat" cmpd="sng">
              <a:solidFill>
                <a:srgbClr val="D9D8EC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Shape 103"/>
            <p:cNvSpPr/>
            <p:nvPr/>
          </p:nvSpPr>
          <p:spPr>
            <a:xfrm flipH="1">
              <a:off x="2359025" y="304800"/>
              <a:ext cx="1103312" cy="1104898"/>
            </a:xfrm>
            <a:prstGeom prst="ellipse">
              <a:avLst/>
            </a:prstGeom>
            <a:noFill/>
            <a:ln w="28425" cap="flat" cmpd="sng">
              <a:solidFill>
                <a:srgbClr val="D9D8EC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8012" cy="45291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12604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64452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44131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4999"/>
              <a:buFont typeface="Noto Sans Symbols"/>
              <a:buChar char="●"/>
              <a:def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4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mtClean="0"/>
              <a:t>CNCC 2011</a:t>
            </a:r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8012" cy="11414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73" r:id="rId2"/>
    <p:sldLayoutId id="2147483677" r:id="rId3"/>
    <p:sldLayoutId id="2147483678" r:id="rId4"/>
    <p:sldLayoutId id="2147483679" r:id="rId5"/>
    <p:sldLayoutId id="2147483680" r:id="rId6"/>
    <p:sldLayoutId id="2147483681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-55180" y="2926688"/>
            <a:ext cx="9412013" cy="1201736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b" anchorCtr="0">
            <a:noAutofit/>
          </a:bodyPr>
          <a:lstStyle/>
          <a:p>
            <a:pPr algn="ctr"/>
            <a:r>
              <a:rPr lang="en-US" sz="3200" dirty="0">
                <a:latin typeface="Comic Sans MS"/>
                <a:ea typeface="Comic Sans MS"/>
                <a:cs typeface="Comic Sans MS"/>
                <a:sym typeface="Comic Sans MS"/>
              </a:rPr>
              <a:t/>
            </a:r>
            <a:br>
              <a:rPr lang="en-US" sz="3200" dirty="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3200" dirty="0" smtClean="0">
                <a:latin typeface="Comic Sans MS"/>
                <a:ea typeface="Comic Sans MS"/>
                <a:cs typeface="Comic Sans MS"/>
                <a:sym typeface="Comic Sans MS"/>
              </a:rPr>
              <a:t/>
            </a:r>
            <a:br>
              <a:rPr lang="en-US" sz="3200" dirty="0" smtClean="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3200" dirty="0">
                <a:latin typeface="Comic Sans MS"/>
                <a:ea typeface="Comic Sans MS"/>
                <a:cs typeface="Comic Sans MS"/>
                <a:sym typeface="Comic Sans MS"/>
              </a:rPr>
              <a:t/>
            </a:r>
            <a:br>
              <a:rPr lang="en-US" sz="3200" dirty="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3200" dirty="0" smtClean="0">
                <a:latin typeface="Comic Sans MS"/>
                <a:ea typeface="Comic Sans MS"/>
                <a:cs typeface="Comic Sans MS"/>
                <a:sym typeface="Comic Sans MS"/>
              </a:rPr>
              <a:t/>
            </a:r>
            <a:br>
              <a:rPr lang="en-US" sz="3200" dirty="0" smtClean="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3200" dirty="0">
                <a:latin typeface="Comic Sans MS"/>
                <a:ea typeface="Comic Sans MS"/>
                <a:cs typeface="Comic Sans MS"/>
                <a:sym typeface="Comic Sans MS"/>
              </a:rPr>
              <a:t/>
            </a:r>
            <a:br>
              <a:rPr lang="en-US" sz="3200" dirty="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3200" dirty="0" smtClean="0">
                <a:latin typeface="Comic Sans MS"/>
                <a:ea typeface="Comic Sans MS"/>
                <a:cs typeface="Comic Sans MS"/>
                <a:sym typeface="Comic Sans MS"/>
              </a:rPr>
              <a:t/>
            </a:r>
            <a:br>
              <a:rPr lang="en-US" sz="3200" dirty="0" smtClean="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3200" dirty="0">
                <a:latin typeface="Comic Sans MS"/>
                <a:ea typeface="Comic Sans MS"/>
                <a:cs typeface="Comic Sans MS"/>
                <a:sym typeface="Comic Sans MS"/>
              </a:rPr>
              <a:t/>
            </a:r>
            <a:br>
              <a:rPr lang="en-US" sz="3200" dirty="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3600" dirty="0" smtClean="0">
                <a:latin typeface="Comic Sans MS"/>
                <a:ea typeface="Comic Sans MS"/>
                <a:cs typeface="Comic Sans MS"/>
                <a:sym typeface="Comic Sans MS"/>
              </a:rPr>
              <a:t>On Effective CS Education</a:t>
            </a:r>
            <a:br>
              <a:rPr lang="en-US" sz="3600" dirty="0" smtClean="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  <a:latin typeface="Comic Sans MS"/>
                <a:ea typeface="Comic Sans MS"/>
                <a:cs typeface="Comic Sans MS"/>
                <a:sym typeface="Comic Sans MS"/>
              </a:rPr>
              <a:t>in the Era of Information Technology</a:t>
            </a:r>
            <a:r>
              <a:rPr lang="en-US" sz="3200" dirty="0" smtClean="0">
                <a:latin typeface="Comic Sans MS"/>
                <a:ea typeface="Comic Sans MS"/>
                <a:cs typeface="Comic Sans MS"/>
                <a:sym typeface="Comic Sans MS"/>
              </a:rPr>
              <a:t/>
            </a:r>
            <a:br>
              <a:rPr lang="en-US" sz="3200" dirty="0" smtClean="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3200" dirty="0" smtClean="0">
                <a:latin typeface="Comic Sans MS"/>
                <a:ea typeface="Comic Sans MS"/>
                <a:cs typeface="Comic Sans MS"/>
                <a:sym typeface="Comic Sans MS"/>
              </a:rPr>
              <a:t/>
            </a:r>
            <a:br>
              <a:rPr lang="en-US" sz="3200" dirty="0" smtClean="0">
                <a:latin typeface="Comic Sans MS"/>
                <a:ea typeface="Comic Sans MS"/>
                <a:cs typeface="Comic Sans MS"/>
                <a:sym typeface="Comic Sans MS"/>
              </a:rPr>
            </a:br>
            <a:endParaRPr lang="en-US" sz="32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27" name="Shape 227"/>
          <p:cNvSpPr txBox="1">
            <a:spLocks noGrp="1"/>
          </p:cNvSpPr>
          <p:nvPr>
            <p:ph type="subTitle" idx="4294967295"/>
          </p:nvPr>
        </p:nvSpPr>
        <p:spPr>
          <a:xfrm>
            <a:off x="-1012794" y="4128424"/>
            <a:ext cx="9061669" cy="1820861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lvl="0" indent="0" algn="r">
              <a:lnSpc>
                <a:spcPct val="110000"/>
              </a:lnSpc>
              <a:spcBef>
                <a:spcPts val="0"/>
              </a:spcBef>
              <a:buSzPct val="25000"/>
              <a:buNone/>
            </a:pPr>
            <a:r>
              <a:rPr lang="en-US" sz="240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Jie Wu</a:t>
            </a:r>
          </a:p>
          <a:p>
            <a:pPr marL="0" lvl="0" indent="0" algn="r">
              <a:lnSpc>
                <a:spcPct val="110000"/>
              </a:lnSpc>
              <a:spcBef>
                <a:spcPts val="0"/>
              </a:spcBef>
              <a:buSzPct val="25000"/>
              <a:buNone/>
            </a:pPr>
            <a:r>
              <a:rPr lang="en-US" sz="2000" b="0" i="0" u="none" strike="noStrike" cap="none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Dept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. of Computer and Info. Sciences</a:t>
            </a:r>
          </a:p>
          <a:p>
            <a:pPr marL="0" lvl="0" indent="0" algn="r">
              <a:lnSpc>
                <a:spcPct val="110000"/>
              </a:lnSpc>
              <a:spcBef>
                <a:spcPts val="0"/>
              </a:spcBef>
              <a:buSzPct val="25000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Temple University</a:t>
            </a:r>
          </a:p>
          <a:p>
            <a:pPr marL="341313" marR="0" lvl="0" indent="-34131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25000"/>
              <a:buFont typeface="Noto Sans Symbols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29" name="Shape 2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48875" y="369278"/>
            <a:ext cx="634421" cy="8071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Font typeface="Comic Sans MS" panose="030F0702030302020204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3600" smtClean="0">
                <a:latin typeface="Comic Sans MS" panose="030F0702030302020204" pitchFamily="66" charset="0"/>
                <a:ea typeface="宋体" panose="02010600030101010101" pitchFamily="2" charset="-122"/>
              </a:rPr>
              <a:t>ACM </a:t>
            </a:r>
            <a:r>
              <a:rPr lang="en-GB" altLang="zh-CN" sz="3200" smtClean="0">
                <a:latin typeface="Comic Sans MS" panose="030F0702030302020204" pitchFamily="66" charset="0"/>
                <a:ea typeface="宋体" panose="02010600030101010101" pitchFamily="2" charset="-122"/>
              </a:rPr>
              <a:t>(AIS and IEEE) </a:t>
            </a:r>
            <a:r>
              <a:rPr lang="en-GB" altLang="zh-CN" sz="3600" smtClean="0">
                <a:latin typeface="Comic Sans MS" panose="030F0702030302020204" pitchFamily="66" charset="0"/>
                <a:ea typeface="宋体" panose="02010600030101010101" pitchFamily="2" charset="-122"/>
              </a:rPr>
              <a:t>Curricula</a:t>
            </a:r>
          </a:p>
        </p:txBody>
      </p:sp>
      <p:sp>
        <p:nvSpPr>
          <p:cNvPr id="12291" name="Rectangle 2"/>
          <p:cNvSpPr>
            <a:spLocks noGrp="1" noChangeAspect="1" noChangeArrowheads="1"/>
          </p:cNvSpPr>
          <p:nvPr>
            <p:ph sz="half" idx="1"/>
          </p:nvPr>
        </p:nvSpPr>
        <p:spPr/>
        <p:txBody>
          <a:bodyPr/>
          <a:lstStyle/>
          <a:p>
            <a:pPr lvl="1"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zh-CN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608013" indent="-608013" eaLnBrk="1" hangingPunct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altLang="zh-CN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608013" indent="-608013" eaLnBrk="1" hangingPunct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altLang="zh-CN" sz="23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12292" name="Content Placeholder 5"/>
          <p:cNvSpPr>
            <a:spLocks noGrp="1"/>
          </p:cNvSpPr>
          <p:nvPr>
            <p:ph sz="half" idx="2"/>
          </p:nvPr>
        </p:nvSpPr>
        <p:spPr>
          <a:xfrm>
            <a:off x="762000" y="1371600"/>
            <a:ext cx="4419600" cy="4529138"/>
          </a:xfrm>
        </p:spPr>
        <p:txBody>
          <a:bodyPr/>
          <a:lstStyle/>
          <a:p>
            <a:r>
              <a:rPr lang="en-US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Curriculum 65</a:t>
            </a:r>
          </a:p>
          <a:p>
            <a:pPr lvl="1"/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Prelim. recommendation</a:t>
            </a:r>
          </a:p>
          <a:p>
            <a:r>
              <a:rPr lang="en-US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Curriculum 68</a:t>
            </a:r>
          </a:p>
          <a:p>
            <a:pPr lvl="1"/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Algorithmic thinking</a:t>
            </a:r>
          </a:p>
          <a:p>
            <a:r>
              <a:rPr lang="en-US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Curriculum 78</a:t>
            </a:r>
          </a:p>
          <a:p>
            <a:pPr lvl="1"/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Programming skills</a:t>
            </a:r>
          </a:p>
          <a:p>
            <a:r>
              <a:rPr lang="en-US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Curriculum 91</a:t>
            </a:r>
          </a:p>
          <a:p>
            <a:pPr lvl="1"/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Multiple core</a:t>
            </a:r>
          </a:p>
          <a:p>
            <a:r>
              <a:rPr lang="en-US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Curriculum 01</a:t>
            </a:r>
          </a:p>
          <a:p>
            <a:pPr lvl="1"/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Multiple tracks</a:t>
            </a:r>
          </a:p>
          <a:p>
            <a:r>
              <a:rPr lang="en-US" altLang="zh-CN" sz="2400" dirty="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Curriculum 13 </a:t>
            </a:r>
          </a:p>
          <a:p>
            <a:pPr lvl="1"/>
            <a:r>
              <a:rPr lang="en-US" altLang="zh-CN" sz="2000" dirty="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Outward looking</a:t>
            </a:r>
          </a:p>
        </p:txBody>
      </p:sp>
      <p:sp>
        <p:nvSpPr>
          <p:cNvPr id="7" name="Content Placeholder 5"/>
          <p:cNvSpPr txBox="1">
            <a:spLocks/>
          </p:cNvSpPr>
          <p:nvPr/>
        </p:nvSpPr>
        <p:spPr bwMode="auto">
          <a:xfrm>
            <a:off x="4572000" y="1371600"/>
            <a:ext cx="4419600" cy="4529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41313" indent="-341313">
              <a:spcBef>
                <a:spcPts val="800"/>
              </a:spcBef>
              <a:buClr>
                <a:srgbClr val="CCCCFF"/>
              </a:buClr>
              <a:buSzPct val="80000"/>
              <a:buFont typeface="Wingdings" pitchFamily="2" charset="2"/>
              <a:buChar char=""/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ACM Curriculum </a:t>
            </a:r>
          </a:p>
          <a:p>
            <a:pPr marL="741363" lvl="1" indent="-284163">
              <a:spcBef>
                <a:spcPts val="675"/>
              </a:spcBef>
              <a:buClr>
                <a:srgbClr val="CCCCFF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2000" dirty="0">
                <a:latin typeface="Comic Sans MS" pitchFamily="66" charset="0"/>
                <a:cs typeface="Times New Roman" pitchFamily="18" charset="0"/>
              </a:rPr>
              <a:t>Computer Engineering</a:t>
            </a:r>
          </a:p>
          <a:p>
            <a:pPr marL="741363" lvl="1" indent="-284163">
              <a:spcBef>
                <a:spcPts val="675"/>
              </a:spcBef>
              <a:buClr>
                <a:srgbClr val="CCCCFF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2000" kern="0" dirty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Computer Science</a:t>
            </a:r>
          </a:p>
          <a:p>
            <a:pPr marL="741363" lvl="1" indent="-284163">
              <a:spcBef>
                <a:spcPts val="675"/>
              </a:spcBef>
              <a:buClr>
                <a:srgbClr val="CCCCFF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2000" kern="0" dirty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Information Systems</a:t>
            </a:r>
          </a:p>
          <a:p>
            <a:pPr marL="741363" lvl="1" indent="-284163">
              <a:spcBef>
                <a:spcPts val="675"/>
              </a:spcBef>
              <a:buClr>
                <a:srgbClr val="CCCCFF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2000" kern="0" dirty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Information Technology</a:t>
            </a:r>
          </a:p>
          <a:p>
            <a:pPr marL="741363" lvl="1" indent="-284163">
              <a:spcBef>
                <a:spcPts val="675"/>
              </a:spcBef>
              <a:buClr>
                <a:srgbClr val="CCCCFF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2000" kern="0" dirty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Software Engineering </a:t>
            </a:r>
          </a:p>
          <a:p>
            <a:pPr marL="284163" indent="-284163">
              <a:spcBef>
                <a:spcPts val="675"/>
              </a:spcBef>
              <a:buClr>
                <a:srgbClr val="CCCCFF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2400" kern="0" dirty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Multiple Introductory Seq.</a:t>
            </a:r>
          </a:p>
          <a:p>
            <a:pPr marL="741363" lvl="1" indent="-284163">
              <a:spcBef>
                <a:spcPts val="675"/>
              </a:spcBef>
              <a:buClr>
                <a:srgbClr val="CCCCFF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2000" kern="0" dirty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Imperative-first</a:t>
            </a:r>
          </a:p>
          <a:p>
            <a:pPr marL="741363" lvl="1" indent="-284163">
              <a:spcBef>
                <a:spcPts val="675"/>
              </a:spcBef>
              <a:buClr>
                <a:srgbClr val="CCCCFF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2000" kern="0" dirty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Object-first</a:t>
            </a:r>
          </a:p>
          <a:p>
            <a:pPr marL="741363" lvl="1" indent="-284163">
              <a:spcBef>
                <a:spcPts val="675"/>
              </a:spcBef>
              <a:buClr>
                <a:srgbClr val="CCCCFF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2000" kern="0" dirty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Functional-first</a:t>
            </a:r>
          </a:p>
          <a:p>
            <a:pPr marL="741363" lvl="1" indent="-284163">
              <a:spcBef>
                <a:spcPts val="675"/>
              </a:spcBef>
              <a:buClr>
                <a:srgbClr val="CCCCFF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2000" kern="0" dirty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Algorithm-first</a:t>
            </a:r>
          </a:p>
          <a:p>
            <a:pPr marL="741363" lvl="1" indent="-284163">
              <a:spcBef>
                <a:spcPts val="675"/>
              </a:spcBef>
              <a:buClr>
                <a:srgbClr val="CCCCFF"/>
              </a:buClr>
              <a:buSzPct val="70000"/>
              <a:buFont typeface="Wingdings" pitchFamily="2" charset="2"/>
              <a:buChar char=""/>
              <a:defRPr/>
            </a:pPr>
            <a:r>
              <a:rPr lang="en-US" sz="2000" kern="0" dirty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Hardware-first</a:t>
            </a:r>
          </a:p>
        </p:txBody>
      </p:sp>
      <p:pic>
        <p:nvPicPr>
          <p:cNvPr id="12295" name="Picture 8" descr="IEE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343400"/>
            <a:ext cx="900113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9" descr="AC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57200"/>
            <a:ext cx="1433513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10" descr="AI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562600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37347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Font typeface="Comic Sans MS" panose="030F0702030302020204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36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   Sample Curricula: IST</a:t>
            </a:r>
            <a:endParaRPr lang="en-GB" altLang="zh-CN" sz="40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41373" y="1192047"/>
            <a:ext cx="7259666" cy="557855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7B63073-DB51-584C-B36C-9DD4D8E644A0}"/>
              </a:ext>
            </a:extLst>
          </p:cNvPr>
          <p:cNvSpPr/>
          <p:nvPr/>
        </p:nvSpPr>
        <p:spPr bwMode="auto">
          <a:xfrm>
            <a:off x="3171496" y="5124448"/>
            <a:ext cx="754466" cy="41001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7B63073-DB51-584C-B36C-9DD4D8E644A0}"/>
              </a:ext>
            </a:extLst>
          </p:cNvPr>
          <p:cNvSpPr/>
          <p:nvPr/>
        </p:nvSpPr>
        <p:spPr bwMode="auto">
          <a:xfrm>
            <a:off x="1216573" y="3171496"/>
            <a:ext cx="754466" cy="41001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7B63073-DB51-584C-B36C-9DD4D8E644A0}"/>
              </a:ext>
            </a:extLst>
          </p:cNvPr>
          <p:cNvSpPr/>
          <p:nvPr/>
        </p:nvSpPr>
        <p:spPr bwMode="auto">
          <a:xfrm>
            <a:off x="3171496" y="3888315"/>
            <a:ext cx="754466" cy="41001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9220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>
          <a:xfrm>
            <a:off x="504223" y="124864"/>
            <a:ext cx="8228012" cy="1141411"/>
          </a:xfrm>
        </p:spPr>
        <p:txBody>
          <a:bodyPr/>
          <a:lstStyle/>
          <a:p>
            <a:pPr eaLnBrk="1" hangingPunct="1">
              <a:buFont typeface="Comic Sans MS" panose="030F0702030302020204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36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   CS Education Matters</a:t>
            </a:r>
            <a:endParaRPr lang="en-GB" altLang="zh-CN" sz="40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13315" name="Rectangle 2"/>
          <p:cNvSpPr>
            <a:spLocks noGrp="1" noChangeAspect="1" noChangeArrowheads="1"/>
          </p:cNvSpPr>
          <p:nvPr>
            <p:ph idx="1"/>
          </p:nvPr>
        </p:nvSpPr>
        <p:spPr>
          <a:xfrm>
            <a:off x="441434" y="853224"/>
            <a:ext cx="8228013" cy="4529138"/>
          </a:xfrm>
        </p:spPr>
        <p:txBody>
          <a:bodyPr/>
          <a:lstStyle/>
          <a:p>
            <a:pPr lvl="1"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zh-CN" sz="24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608013" indent="-608013" eaLnBrk="1" hangingPunct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ACM </a:t>
            </a:r>
            <a:r>
              <a:rPr lang="en-GB" altLang="zh-CN" sz="2400" dirty="0" err="1" smtClean="0">
                <a:latin typeface="Comic Sans MS" panose="030F0702030302020204" pitchFamily="66" charset="0"/>
                <a:ea typeface="宋体" panose="02010600030101010101" pitchFamily="2" charset="-122"/>
              </a:rPr>
              <a:t>Symp</a:t>
            </a:r>
            <a:r>
              <a:rPr lang="en-GB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. on CS Education (SIGCSE 2018)</a:t>
            </a:r>
          </a:p>
          <a:p>
            <a:pPr lvl="1" eaLnBrk="1" hangingPunct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1800" dirty="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Keynote</a:t>
            </a:r>
            <a:r>
              <a:rPr lang="en-GB" altLang="zh-CN" sz="18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: </a:t>
            </a:r>
          </a:p>
          <a:p>
            <a:pPr lvl="2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1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The Evolution Before the Revolution</a:t>
            </a:r>
          </a:p>
          <a:p>
            <a:pPr lvl="2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1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Teaching CS in a Time of Opportunities and Challenges</a:t>
            </a:r>
          </a:p>
          <a:p>
            <a:pPr lvl="1" eaLnBrk="1" hangingPunct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1800" dirty="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Panel</a:t>
            </a:r>
            <a:r>
              <a:rPr lang="en-GB" altLang="zh-CN" sz="18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: </a:t>
            </a:r>
          </a:p>
          <a:p>
            <a:pPr lvl="2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1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Team-Teaching with Humanities; Rising CS Enrolments</a:t>
            </a:r>
          </a:p>
          <a:p>
            <a:pPr lvl="2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1400" dirty="0"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GB" altLang="zh-CN" sz="1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Writing in CS: Why and How? Best Practices to Remedy Gender Bias</a:t>
            </a:r>
          </a:p>
          <a:p>
            <a:pPr lvl="1" eaLnBrk="1" hangingPunct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1800" dirty="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Special Sessions: </a:t>
            </a:r>
          </a:p>
          <a:p>
            <a:pPr lvl="2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1400" dirty="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Studying K-12 Computing Education</a:t>
            </a:r>
          </a:p>
          <a:p>
            <a:pPr lvl="2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1400" dirty="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Evaluating CS4All Initiatives – Challenges and Opportunities</a:t>
            </a:r>
          </a:p>
          <a:p>
            <a:pPr lvl="2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1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ACM Student Research Competition</a:t>
            </a:r>
          </a:p>
          <a:p>
            <a:pPr lvl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1600" dirty="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BOF Flock</a:t>
            </a:r>
            <a:r>
              <a:rPr lang="en-GB" altLang="zh-CN" sz="16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: </a:t>
            </a:r>
            <a:r>
              <a:rPr lang="en-GB" altLang="zh-CN" sz="1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CSTA: Connecting Colleges and K-12 CS Teachers</a:t>
            </a:r>
          </a:p>
          <a:p>
            <a:pPr lvl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1600" dirty="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Technical Papers, Exhibits, Posters, Demos, and  NSF Showcases</a:t>
            </a:r>
          </a:p>
          <a:p>
            <a:pPr marL="608013" indent="-608013" eaLnBrk="1" hangingPunct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ACM Journal of Educational Resources in Computing</a:t>
            </a:r>
          </a:p>
          <a:p>
            <a:pPr marL="608013" indent="-608013" eaLnBrk="1" hangingPunct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ACM Transactions on Computer Education </a:t>
            </a:r>
          </a:p>
          <a:p>
            <a:pPr lvl="1" eaLnBrk="1" hangingPunct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altLang="zh-CN" sz="20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2593" y="1795894"/>
            <a:ext cx="1655379" cy="163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7979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382588"/>
            <a:ext cx="8228013" cy="1141412"/>
          </a:xfrm>
        </p:spPr>
        <p:txBody>
          <a:bodyPr/>
          <a:lstStyle/>
          <a:p>
            <a:pPr eaLnBrk="1" hangingPunct="1">
              <a:buFont typeface="Comic Sans MS" panose="030F0702030302020204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3600" smtClean="0">
                <a:latin typeface="Comic Sans MS" panose="030F0702030302020204" pitchFamily="66" charset="0"/>
                <a:ea typeface="宋体" panose="02010600030101010101" pitchFamily="2" charset="-122"/>
              </a:rPr>
              <a:t>   Distributed Ed: </a:t>
            </a:r>
            <a:r>
              <a:rPr lang="en-GB" altLang="zh-CN" sz="2800" smtClean="0">
                <a:latin typeface="Comic Sans MS" panose="030F0702030302020204" pitchFamily="66" charset="0"/>
                <a:ea typeface="宋体" panose="02010600030101010101" pitchFamily="2" charset="-122"/>
              </a:rPr>
              <a:t>Stanford “Intro to AI”</a:t>
            </a:r>
          </a:p>
        </p:txBody>
      </p:sp>
      <p:sp>
        <p:nvSpPr>
          <p:cNvPr id="15363" name="Rectangle 2"/>
          <p:cNvSpPr>
            <a:spLocks noGrp="1" noChangeAspect="1" noChangeArrowheads="1"/>
          </p:cNvSpPr>
          <p:nvPr>
            <p:ph idx="1"/>
          </p:nvPr>
        </p:nvSpPr>
        <p:spPr>
          <a:xfrm>
            <a:off x="915988" y="1143000"/>
            <a:ext cx="8228012" cy="4529138"/>
          </a:xfrm>
        </p:spPr>
        <p:txBody>
          <a:bodyPr/>
          <a:lstStyle/>
          <a:p>
            <a:pPr lvl="1"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zh-CN" sz="24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608013" indent="-608013" eaLnBrk="1" hangingPunct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S. </a:t>
            </a:r>
            <a:r>
              <a:rPr lang="en-GB" altLang="zh-CN" sz="2000" dirty="0" err="1" smtClean="0">
                <a:latin typeface="Comic Sans MS" panose="030F0702030302020204" pitchFamily="66" charset="0"/>
                <a:ea typeface="宋体" panose="02010600030101010101" pitchFamily="2" charset="-122"/>
              </a:rPr>
              <a:t>Thrun</a:t>
            </a:r>
            <a:r>
              <a:rPr lang="en-GB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 (Stanford) and P. </a:t>
            </a:r>
            <a:r>
              <a:rPr lang="en-GB" altLang="zh-CN" sz="2000" dirty="0" err="1" smtClean="0">
                <a:latin typeface="Comic Sans MS" panose="030F0702030302020204" pitchFamily="66" charset="0"/>
                <a:ea typeface="宋体" panose="02010600030101010101" pitchFamily="2" charset="-122"/>
              </a:rPr>
              <a:t>Norvig</a:t>
            </a:r>
            <a:r>
              <a:rPr lang="en-GB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 (Google)</a:t>
            </a:r>
          </a:p>
          <a:p>
            <a:pPr marL="608013" indent="-608013" eaLnBrk="1" hangingPunct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Free and online worldwide</a:t>
            </a:r>
          </a:p>
          <a:p>
            <a:pPr marL="608013" indent="-608013" eaLnBrk="1" hangingPunct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Delivering lectures on </a:t>
            </a:r>
            <a:r>
              <a:rPr lang="en-GB" altLang="zh-CN" sz="2000" dirty="0" err="1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youtube</a:t>
            </a:r>
            <a:endParaRPr lang="en-GB" altLang="zh-CN" sz="2000" dirty="0" smtClean="0">
              <a:solidFill>
                <a:srgbClr val="0070C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608013" indent="-608013" eaLnBrk="1" hangingPunct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Earning class certificate once passing</a:t>
            </a:r>
          </a:p>
        </p:txBody>
      </p:sp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429000"/>
            <a:ext cx="4600575" cy="272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5" descr="Stanfor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343400"/>
            <a:ext cx="2209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88461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ChangeArrowheads="1"/>
          </p:cNvSpPr>
          <p:nvPr>
            <p:ph type="title"/>
          </p:nvPr>
        </p:nvSpPr>
        <p:spPr>
          <a:xfrm>
            <a:off x="381000" y="306388"/>
            <a:ext cx="8228013" cy="1141412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3600" smtClean="0">
                <a:latin typeface="Comic Sans MS" panose="030F0702030302020204" pitchFamily="66" charset="0"/>
                <a:ea typeface="宋体" panose="02010600030101010101" pitchFamily="2" charset="-122"/>
              </a:rPr>
              <a:t>   Multi-subject: </a:t>
            </a:r>
            <a:r>
              <a:rPr lang="en-GB" altLang="zh-CN" sz="2800" smtClean="0">
                <a:latin typeface="Comic Sans MS" panose="030F0702030302020204" pitchFamily="66" charset="0"/>
                <a:ea typeface="宋体" panose="02010600030101010101" pitchFamily="2" charset="-122"/>
              </a:rPr>
              <a:t>MIT “Computer Sys. Eng.” </a:t>
            </a:r>
            <a: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/>
            </a:r>
            <a:br>
              <a:rPr lang="en-US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</a:br>
            <a:endParaRPr lang="en-GB" altLang="zh-CN" sz="4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16387" name="Content Placeholder 4"/>
          <p:cNvSpPr>
            <a:spLocks noGrp="1"/>
          </p:cNvSpPr>
          <p:nvPr>
            <p:ph type="body" sz="half" idx="1"/>
          </p:nvPr>
        </p:nvSpPr>
        <p:spPr>
          <a:xfrm>
            <a:off x="304800" y="1066800"/>
            <a:ext cx="4037013" cy="4529138"/>
          </a:xfrm>
        </p:spPr>
        <p:txBody>
          <a:bodyPr/>
          <a:lstStyle/>
          <a:p>
            <a:pPr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Intro &amp; complexity</a:t>
            </a:r>
          </a:p>
          <a:p>
            <a:pPr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Tech trends</a:t>
            </a:r>
          </a:p>
          <a:p>
            <a:pPr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Naming</a:t>
            </a:r>
          </a:p>
          <a:p>
            <a:pPr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Enforcing modularity</a:t>
            </a:r>
          </a:p>
          <a:p>
            <a:pPr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Operating systems</a:t>
            </a:r>
          </a:p>
          <a:p>
            <a:pPr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Concurrency</a:t>
            </a:r>
          </a:p>
          <a:p>
            <a:pPr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Threads</a:t>
            </a:r>
          </a:p>
          <a:p>
            <a:pPr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Performance</a:t>
            </a:r>
          </a:p>
          <a:p>
            <a:pPr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Networks</a:t>
            </a:r>
          </a:p>
          <a:p>
            <a:pPr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Layers</a:t>
            </a:r>
          </a:p>
          <a:p>
            <a:pPr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Routing</a:t>
            </a:r>
          </a:p>
          <a:p>
            <a:pPr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End-to-end</a:t>
            </a:r>
          </a:p>
          <a:p>
            <a: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zh-CN" dirty="0" smtClean="0">
              <a:ea typeface="宋体" panose="02010600030101010101" pitchFamily="2" charset="-122"/>
            </a:endParaRPr>
          </a:p>
          <a:p>
            <a: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zh-CN" dirty="0" smtClean="0">
              <a:ea typeface="宋体" panose="02010600030101010101" pitchFamily="2" charset="-122"/>
            </a:endParaRPr>
          </a:p>
        </p:txBody>
      </p:sp>
      <p:sp>
        <p:nvSpPr>
          <p:cNvPr id="16388" name="Rectangle 2"/>
          <p:cNvSpPr>
            <a:spLocks noGrp="1" noChangeAspect="1" noChangeArrowheads="1"/>
          </p:cNvSpPr>
          <p:nvPr>
            <p:ph sz="half" idx="2"/>
          </p:nvPr>
        </p:nvSpPr>
        <p:spPr>
          <a:xfrm>
            <a:off x="3200400" y="1066800"/>
            <a:ext cx="4038600" cy="4529138"/>
          </a:xfrm>
        </p:spPr>
        <p:txBody>
          <a:bodyPr/>
          <a:lstStyle/>
          <a:p>
            <a:pPr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Sharing networks</a:t>
            </a:r>
          </a:p>
          <a:p>
            <a:pPr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Distributed naming</a:t>
            </a:r>
          </a:p>
          <a:p>
            <a:pPr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Fault tolerance</a:t>
            </a:r>
          </a:p>
          <a:p>
            <a:pPr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Atomicity</a:t>
            </a:r>
          </a:p>
          <a:p>
            <a:pPr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Recovery</a:t>
            </a:r>
          </a:p>
          <a:p>
            <a:pPr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Isolation</a:t>
            </a:r>
          </a:p>
          <a:p>
            <a:pPr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Multi-site atomicity</a:t>
            </a:r>
          </a:p>
          <a:p>
            <a:pPr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Consistency and replication</a:t>
            </a:r>
          </a:p>
          <a:p>
            <a:pPr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Security</a:t>
            </a:r>
          </a:p>
          <a:p>
            <a:pPr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Message authentication</a:t>
            </a:r>
          </a:p>
          <a:p>
            <a:pPr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User authentication</a:t>
            </a:r>
          </a:p>
          <a:p>
            <a:pPr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Certification</a:t>
            </a:r>
            <a:endParaRPr lang="en-US" altLang="zh-CN" sz="2000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zh-CN" sz="20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zh-CN" sz="20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16390" name="TextBox 8"/>
          <p:cNvSpPr txBox="1">
            <a:spLocks noChangeArrowheads="1"/>
          </p:cNvSpPr>
          <p:nvPr/>
        </p:nvSpPr>
        <p:spPr bwMode="auto">
          <a:xfrm>
            <a:off x="6932408" y="3117849"/>
            <a:ext cx="1447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F. </a:t>
            </a:r>
            <a:r>
              <a:rPr lang="en-US" altLang="zh-CN" dirty="0" err="1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Kaashoek</a:t>
            </a:r>
            <a:endParaRPr lang="en-US" altLang="zh-CN" dirty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r>
              <a:rPr lang="en-US" altLang="zh-CN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(lecturer)</a:t>
            </a:r>
          </a:p>
        </p:txBody>
      </p:sp>
      <p:sp>
        <p:nvSpPr>
          <p:cNvPr id="16391" name="TextBox 10"/>
          <p:cNvSpPr txBox="1">
            <a:spLocks noChangeArrowheads="1"/>
          </p:cNvSpPr>
          <p:nvPr/>
        </p:nvSpPr>
        <p:spPr bwMode="auto">
          <a:xfrm>
            <a:off x="7010400" y="5867400"/>
            <a:ext cx="14716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D. Katabi</a:t>
            </a:r>
          </a:p>
          <a:p>
            <a:r>
              <a:rPr lang="en-US" altLang="zh-CN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(recitation)</a:t>
            </a:r>
          </a:p>
        </p:txBody>
      </p:sp>
      <p:pic>
        <p:nvPicPr>
          <p:cNvPr id="16392" name="Picture 11" descr="action-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5" y="3408363"/>
            <a:ext cx="31750" cy="4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2" descr="action-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5" y="3408363"/>
            <a:ext cx="31750" cy="4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3" descr="action-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5" y="3408363"/>
            <a:ext cx="31750" cy="4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4" descr="Din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388" y="3763962"/>
            <a:ext cx="1393825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15" descr="Fr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5" y="3408363"/>
            <a:ext cx="31750" cy="4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16" descr="action-smal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035" y="1118394"/>
            <a:ext cx="148431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13" descr="MIT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590800"/>
            <a:ext cx="14636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65082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Font typeface="Comic Sans MS" panose="030F0702030302020204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3600" smtClean="0">
                <a:latin typeface="Comic Sans MS" panose="030F0702030302020204" pitchFamily="66" charset="0"/>
                <a:ea typeface="宋体" panose="02010600030101010101" pitchFamily="2" charset="-122"/>
              </a:rPr>
              <a:t>Diversity 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457200" y="1295400"/>
            <a:ext cx="4037013" cy="4529138"/>
          </a:xfrm>
        </p:spPr>
        <p:txBody>
          <a:bodyPr/>
          <a:lstStyle/>
          <a:p>
            <a:pPr eaLnBrk="1" hangingPunct="1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2400" smtClean="0">
                <a:latin typeface="Comic Sans MS" panose="030F0702030302020204" pitchFamily="66" charset="0"/>
                <a:ea typeface="宋体" panose="02010600030101010101" pitchFamily="2" charset="-122"/>
              </a:rPr>
              <a:t>CMU </a:t>
            </a:r>
            <a:r>
              <a:rPr lang="en-US" altLang="zh-CN" sz="2000" smtClean="0">
                <a:latin typeface="Comic Sans MS" panose="030F0702030302020204" pitchFamily="66" charset="0"/>
                <a:ea typeface="宋体" panose="02010600030101010101" pitchFamily="2" charset="-122"/>
              </a:rPr>
              <a:t>(School of Computer Science): </a:t>
            </a:r>
            <a:r>
              <a:rPr lang="en-US" altLang="zh-CN" sz="200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Department, Institute, and Center</a:t>
            </a:r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1800" smtClean="0">
                <a:latin typeface="Comic Sans MS" panose="030F0702030302020204" pitchFamily="66" charset="0"/>
                <a:ea typeface="宋体" panose="02010600030101010101" pitchFamily="2" charset="-122"/>
              </a:rPr>
              <a:t>Computer Science Dept.</a:t>
            </a:r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1800" smtClean="0">
                <a:latin typeface="Comic Sans MS" panose="030F0702030302020204" pitchFamily="66" charset="0"/>
                <a:ea typeface="宋体" panose="02010600030101010101" pitchFamily="2" charset="-122"/>
              </a:rPr>
              <a:t>Human-Computer Interaction Institute</a:t>
            </a:r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1800" smtClean="0">
                <a:latin typeface="Comic Sans MS" panose="030F0702030302020204" pitchFamily="66" charset="0"/>
                <a:ea typeface="宋体" panose="02010600030101010101" pitchFamily="2" charset="-122"/>
              </a:rPr>
              <a:t>Institute for Software Research</a:t>
            </a:r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1800" smtClean="0">
                <a:latin typeface="Comic Sans MS" panose="030F0702030302020204" pitchFamily="66" charset="0"/>
                <a:ea typeface="宋体" panose="02010600030101010101" pitchFamily="2" charset="-122"/>
              </a:rPr>
              <a:t>Language Technologies Institute</a:t>
            </a:r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1800" smtClean="0">
                <a:latin typeface="Comic Sans MS" panose="030F0702030302020204" pitchFamily="66" charset="0"/>
                <a:ea typeface="宋体" panose="02010600030101010101" pitchFamily="2" charset="-122"/>
              </a:rPr>
              <a:t>Lane Center for Computational Biology</a:t>
            </a:r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1800" smtClean="0">
                <a:latin typeface="Comic Sans MS" panose="030F0702030302020204" pitchFamily="66" charset="0"/>
                <a:ea typeface="宋体" panose="02010600030101010101" pitchFamily="2" charset="-122"/>
              </a:rPr>
              <a:t>Machine Learning Department </a:t>
            </a:r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1800" smtClean="0">
                <a:latin typeface="Comic Sans MS" panose="030F0702030302020204" pitchFamily="66" charset="0"/>
                <a:ea typeface="宋体" panose="02010600030101010101" pitchFamily="2" charset="-122"/>
              </a:rPr>
              <a:t>Robotics Institute</a:t>
            </a:r>
            <a:endParaRPr lang="zh-CN" altLang="en-GB" sz="18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17412" name="Content Placeholder 4"/>
          <p:cNvSpPr>
            <a:spLocks noGrp="1"/>
          </p:cNvSpPr>
          <p:nvPr>
            <p:ph sz="half" idx="2"/>
          </p:nvPr>
        </p:nvSpPr>
        <p:spPr>
          <a:xfrm>
            <a:off x="4572000" y="914400"/>
            <a:ext cx="4038600" cy="4529138"/>
          </a:xfrm>
        </p:spPr>
        <p:txBody>
          <a:bodyPr/>
          <a:lstStyle/>
          <a:p>
            <a:pPr eaLnBrk="1" hangingPunct="1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2400" smtClean="0">
                <a:latin typeface="Comic Sans MS" panose="030F0702030302020204" pitchFamily="66" charset="0"/>
                <a:ea typeface="宋体" panose="02010600030101010101" pitchFamily="2" charset="-122"/>
              </a:rPr>
              <a:t>CMU Ph.D. Programs</a:t>
            </a:r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1800" smtClean="0">
                <a:latin typeface="Comic Sans MS" panose="030F0702030302020204" pitchFamily="66" charset="0"/>
                <a:ea typeface="宋体" panose="02010600030101010101" pitchFamily="2" charset="-122"/>
              </a:rPr>
              <a:t>Computation, Organizations and Society</a:t>
            </a:r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1800" smtClean="0">
                <a:latin typeface="Comic Sans MS" panose="030F0702030302020204" pitchFamily="66" charset="0"/>
                <a:ea typeface="宋体" panose="02010600030101010101" pitchFamily="2" charset="-122"/>
              </a:rPr>
              <a:t>Computational Biology</a:t>
            </a:r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1800" smtClean="0">
                <a:latin typeface="Comic Sans MS" panose="030F0702030302020204" pitchFamily="66" charset="0"/>
                <a:ea typeface="宋体" panose="02010600030101010101" pitchFamily="2" charset="-122"/>
              </a:rPr>
              <a:t>Computer Science</a:t>
            </a:r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1800" smtClean="0">
                <a:latin typeface="Comic Sans MS" panose="030F0702030302020204" pitchFamily="66" charset="0"/>
                <a:ea typeface="宋体" panose="02010600030101010101" pitchFamily="2" charset="-122"/>
              </a:rPr>
              <a:t>Human-Computer Interaction</a:t>
            </a:r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1800" smtClean="0">
                <a:latin typeface="Comic Sans MS" panose="030F0702030302020204" pitchFamily="66" charset="0"/>
                <a:ea typeface="宋体" panose="02010600030101010101" pitchFamily="2" charset="-122"/>
              </a:rPr>
              <a:t>Language and Information Technologies</a:t>
            </a:r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1800" smtClean="0">
                <a:latin typeface="Comic Sans MS" panose="030F0702030302020204" pitchFamily="66" charset="0"/>
                <a:ea typeface="宋体" panose="02010600030101010101" pitchFamily="2" charset="-122"/>
              </a:rPr>
              <a:t>Machine Learning</a:t>
            </a:r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1800" smtClean="0">
                <a:latin typeface="Comic Sans MS" panose="030F0702030302020204" pitchFamily="66" charset="0"/>
                <a:ea typeface="宋体" panose="02010600030101010101" pitchFamily="2" charset="-122"/>
              </a:rPr>
              <a:t>Machine Learning and Public Policy</a:t>
            </a:r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1800" smtClean="0">
                <a:latin typeface="Comic Sans MS" panose="030F0702030302020204" pitchFamily="66" charset="0"/>
                <a:ea typeface="宋体" panose="02010600030101010101" pitchFamily="2" charset="-122"/>
              </a:rPr>
              <a:t>Machine Learning and Statistics</a:t>
            </a:r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1800" smtClean="0">
                <a:latin typeface="Comic Sans MS" panose="030F0702030302020204" pitchFamily="66" charset="0"/>
                <a:ea typeface="宋体" panose="02010600030101010101" pitchFamily="2" charset="-122"/>
              </a:rPr>
              <a:t>Robotics</a:t>
            </a:r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1800" smtClean="0">
                <a:latin typeface="Comic Sans MS" panose="030F0702030302020204" pitchFamily="66" charset="0"/>
                <a:ea typeface="宋体" panose="02010600030101010101" pitchFamily="2" charset="-122"/>
              </a:rPr>
              <a:t>Software Engineering</a:t>
            </a:r>
          </a:p>
        </p:txBody>
      </p:sp>
      <p:pic>
        <p:nvPicPr>
          <p:cNvPr id="17414" name="Picture 5" descr="CM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33400"/>
            <a:ext cx="190023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62321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Font typeface="Comic Sans MS" panose="030F0702030302020204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3600" smtClean="0">
                <a:latin typeface="Comic Sans MS" panose="030F0702030302020204" pitchFamily="66" charset="0"/>
                <a:ea typeface="宋体" panose="02010600030101010101" pitchFamily="2" charset="-122"/>
              </a:rPr>
              <a:t>   </a:t>
            </a:r>
            <a:r>
              <a:rPr lang="en-GB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The Bigger Picture</a:t>
            </a:r>
          </a:p>
        </p:txBody>
      </p:sp>
      <p:sp>
        <p:nvSpPr>
          <p:cNvPr id="18435" name="Text Placeholder 5"/>
          <p:cNvSpPr>
            <a:spLocks noGrp="1"/>
          </p:cNvSpPr>
          <p:nvPr>
            <p:ph type="body" sz="half" idx="1"/>
          </p:nvPr>
        </p:nvSpPr>
        <p:spPr>
          <a:xfrm>
            <a:off x="304800" y="1546225"/>
            <a:ext cx="6019800" cy="2187575"/>
          </a:xfrm>
        </p:spPr>
        <p:txBody>
          <a:bodyPr/>
          <a:lstStyle/>
          <a:p>
            <a:pPr marL="608013" indent="-608013" eaLnBrk="1" hangingPunct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2400" smtClean="0">
                <a:latin typeface="Comic Sans MS" panose="030F0702030302020204" pitchFamily="66" charset="0"/>
                <a:ea typeface="宋体" panose="02010600030101010101" pitchFamily="2" charset="-122"/>
              </a:rPr>
              <a:t>CS role in four scientific paradigms</a:t>
            </a:r>
          </a:p>
          <a:p>
            <a:pPr lvl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200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Theory</a:t>
            </a:r>
            <a:r>
              <a:rPr lang="en-US" altLang="zh-CN" sz="2000" smtClean="0">
                <a:latin typeface="Comic Sans MS" panose="030F0702030302020204" pitchFamily="66" charset="0"/>
                <a:ea typeface="宋体" panose="02010600030101010101" pitchFamily="2" charset="-122"/>
              </a:rPr>
              <a:t>:  The primary scientific paradigm</a:t>
            </a:r>
          </a:p>
          <a:p>
            <a:pPr lvl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zh-CN" sz="2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200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Experimentation</a:t>
            </a:r>
            <a:r>
              <a:rPr lang="en-US" altLang="zh-CN" sz="2000" smtClean="0">
                <a:latin typeface="Comic Sans MS" panose="030F0702030302020204" pitchFamily="66" charset="0"/>
                <a:ea typeface="宋体" panose="02010600030101010101" pitchFamily="2" charset="-122"/>
              </a:rPr>
              <a:t>:  The use of apparatus, artifacts, and observation to test theories and construct models</a:t>
            </a:r>
          </a:p>
          <a:p>
            <a:pPr marL="608013" indent="-6080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zh-CN" smtClean="0">
              <a:ea typeface="宋体" panose="02010600030101010101" pitchFamily="2" charset="-122"/>
            </a:endParaRPr>
          </a:p>
        </p:txBody>
      </p:sp>
      <p:sp>
        <p:nvSpPr>
          <p:cNvPr id="18436" name="Rectangle 2"/>
          <p:cNvSpPr>
            <a:spLocks noGrp="1" noChangeAspect="1" noChangeArrowheads="1"/>
          </p:cNvSpPr>
          <p:nvPr>
            <p:ph sz="half" idx="2"/>
          </p:nvPr>
        </p:nvSpPr>
        <p:spPr>
          <a:xfrm>
            <a:off x="381000" y="3200400"/>
            <a:ext cx="8228013" cy="2189163"/>
          </a:xfrm>
        </p:spPr>
        <p:txBody>
          <a:bodyPr/>
          <a:lstStyle/>
          <a:p>
            <a:pPr lvl="1">
              <a:buFont typeface="Wingdings" panose="05000000000000000000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zh-CN" sz="2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buFont typeface="Wingdings" panose="05000000000000000000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zh-CN" sz="2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200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Computation</a:t>
            </a:r>
            <a:r>
              <a:rPr lang="en-US" altLang="zh-CN" sz="2000" smtClean="0"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zh-CN" sz="200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(1980s): </a:t>
            </a:r>
            <a:r>
              <a:rPr lang="en-US" altLang="zh-CN" sz="2000" smtClean="0">
                <a:latin typeface="Comic Sans MS" panose="030F0702030302020204" pitchFamily="66" charset="0"/>
                <a:ea typeface="宋体" panose="02010600030101010101" pitchFamily="2" charset="-122"/>
              </a:rPr>
              <a:t>A specialization of experimentation with tools focused around numerical techniques afforded by computers</a:t>
            </a:r>
          </a:p>
          <a:p>
            <a:pPr lvl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zh-CN" sz="2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200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Data-driven (2010s): </a:t>
            </a:r>
            <a:r>
              <a:rPr lang="en-US" altLang="zh-CN" sz="2000" smtClean="0">
                <a:latin typeface="Comic Sans MS" panose="030F0702030302020204" pitchFamily="66" charset="0"/>
                <a:ea typeface="宋体" panose="02010600030101010101" pitchFamily="2" charset="-122"/>
              </a:rPr>
              <a:t>data and the computational systems needed to manipulate, visualize, and manage large amounts of scientific data</a:t>
            </a:r>
            <a:endParaRPr lang="en-US" altLang="zh-CN" sz="2000" i="1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 eaLnBrk="1" hangingPunct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altLang="zh-CN" sz="2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608013" indent="-608013" eaLnBrk="1" hangingPunct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altLang="zh-CN" sz="23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pic>
        <p:nvPicPr>
          <p:cNvPr id="18438" name="Picture 4" descr="Fourt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33400"/>
            <a:ext cx="2251075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23868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ounded Rectangle 6"/>
          <p:cNvSpPr>
            <a:spLocks noChangeArrowheads="1"/>
          </p:cNvSpPr>
          <p:nvPr/>
        </p:nvSpPr>
        <p:spPr bwMode="auto">
          <a:xfrm>
            <a:off x="1219200" y="4267200"/>
            <a:ext cx="7010400" cy="12192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Font typeface="Arial" charset="0"/>
              <a:buNone/>
              <a:defRPr/>
            </a:pPr>
            <a:endParaRPr lang="en-US" altLang="zh-CN">
              <a:latin typeface="Arial" charset="0"/>
              <a:ea typeface="宋体" pitchFamily="2" charset="-122"/>
            </a:endParaRPr>
          </a:p>
        </p:txBody>
      </p:sp>
      <p:sp>
        <p:nvSpPr>
          <p:cNvPr id="21507" name="Rounded Rectangle 5"/>
          <p:cNvSpPr>
            <a:spLocks noChangeArrowheads="1"/>
          </p:cNvSpPr>
          <p:nvPr/>
        </p:nvSpPr>
        <p:spPr bwMode="auto">
          <a:xfrm>
            <a:off x="1295400" y="2971800"/>
            <a:ext cx="6934200" cy="10668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Font typeface="Arial" charset="0"/>
              <a:buNone/>
              <a:defRPr/>
            </a:pPr>
            <a:endParaRPr lang="en-US" altLang="zh-CN">
              <a:latin typeface="Arial" charset="0"/>
              <a:ea typeface="宋体" pitchFamily="2" charset="-122"/>
            </a:endParaRPr>
          </a:p>
        </p:txBody>
      </p:sp>
      <p:sp>
        <p:nvSpPr>
          <p:cNvPr id="21508" name="Rounded Rectangle 4"/>
          <p:cNvSpPr>
            <a:spLocks noChangeArrowheads="1"/>
          </p:cNvSpPr>
          <p:nvPr/>
        </p:nvSpPr>
        <p:spPr bwMode="auto">
          <a:xfrm>
            <a:off x="1219200" y="1676400"/>
            <a:ext cx="7010400" cy="10668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Font typeface="Arial" charset="0"/>
              <a:buNone/>
              <a:defRPr/>
            </a:pPr>
            <a:endParaRPr lang="en-US" altLang="zh-CN">
              <a:latin typeface="Arial" charset="0"/>
              <a:ea typeface="宋体" pitchFamily="2" charset="-122"/>
            </a:endParaRPr>
          </a:p>
        </p:txBody>
      </p:sp>
      <p:sp>
        <p:nvSpPr>
          <p:cNvPr id="1946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Font typeface="Comic Sans MS" panose="030F0702030302020204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36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   </a:t>
            </a:r>
            <a:r>
              <a:rPr lang="en-GB" altLang="zh-CN" sz="4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Challenges (2):</a:t>
            </a:r>
          </a:p>
        </p:txBody>
      </p:sp>
      <p:sp>
        <p:nvSpPr>
          <p:cNvPr id="19462" name="Rectangle 2"/>
          <p:cNvSpPr>
            <a:spLocks noGrp="1" noChangeAspect="1" noChangeArrowheads="1"/>
          </p:cNvSpPr>
          <p:nvPr>
            <p:ph idx="1"/>
          </p:nvPr>
        </p:nvSpPr>
        <p:spPr>
          <a:xfrm>
            <a:off x="838200" y="1371600"/>
            <a:ext cx="7696200" cy="4529138"/>
          </a:xfrm>
        </p:spPr>
        <p:txBody>
          <a:bodyPr/>
          <a:lstStyle/>
          <a:p>
            <a:pPr lvl="1"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zh-CN" sz="24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608013" indent="-608013" eaLnBrk="1" hangingPunct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Expanding C&amp;I curricula while maintaining </a:t>
            </a:r>
          </a:p>
          <a:p>
            <a:pPr marL="608013" indent="-608013" eaLnBrk="1" hangingPunct="1">
              <a:lnSpc>
                <a:spcPct val="105000"/>
              </a:lnSpc>
              <a:spcBef>
                <a:spcPts val="600"/>
              </a:spcBef>
              <a:buFont typeface="Wingdings" panose="05000000000000000000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       its core</a:t>
            </a:r>
          </a:p>
          <a:p>
            <a:pPr marL="608013" indent="-608013" eaLnBrk="1" hangingPunct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altLang="zh-CN" sz="24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608013" indent="-608013" eaLnBrk="1" hangingPunct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Utilizing IT technology for effective teaching and learning</a:t>
            </a:r>
          </a:p>
          <a:p>
            <a:pPr marL="608013" indent="-608013" eaLnBrk="1" hangingPunct="1">
              <a:lnSpc>
                <a:spcPct val="105000"/>
              </a:lnSpc>
              <a:spcBef>
                <a:spcPts val="600"/>
              </a:spcBef>
              <a:buFont typeface="Wingdings" panose="05000000000000000000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altLang="zh-CN" sz="24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608013" indent="-608013" eaLnBrk="1" hangingPunct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Educating CS students in ways of thinking and problem solving, which characterizes CS</a:t>
            </a:r>
          </a:p>
        </p:txBody>
      </p:sp>
    </p:spTree>
    <p:extLst>
      <p:ext uri="{BB962C8B-B14F-4D97-AF65-F5344CB8AC3E}">
        <p14:creationId xmlns:p14="http://schemas.microsoft.com/office/powerpoint/2010/main" val="19064841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228600" y="309563"/>
            <a:ext cx="8228012" cy="1141411"/>
          </a:xfrm>
          <a:prstGeom prst="rect">
            <a:avLst/>
          </a:prstGeom>
          <a:noFill/>
          <a:ln>
            <a:noFill/>
          </a:ln>
        </p:spPr>
        <p:txBody>
          <a:bodyPr lIns="0" tIns="46800" rIns="0" bIns="46800" anchor="ctr" anchorCtr="0">
            <a:noAutofit/>
          </a:bodyPr>
          <a:lstStyle/>
          <a:p>
            <a:pPr>
              <a:buSzPct val="25000"/>
            </a:pPr>
            <a:r>
              <a:rPr lang="en-US" sz="3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3400" dirty="0">
                <a:latin typeface="Comic Sans MS" panose="030F0702030302020204" pitchFamily="66" charset="0"/>
              </a:rPr>
              <a:t>3</a:t>
            </a:r>
            <a:r>
              <a:rPr lang="en-US" sz="3400" b="0" i="0" u="none" strike="noStrike" cap="none" dirty="0" smtClean="0">
                <a:solidFill>
                  <a:srgbClr val="000000"/>
                </a:solidFill>
                <a:latin typeface="Comic Sans MS" panose="030F0702030302020204" pitchFamily="66" charset="0"/>
                <a:sym typeface="Arial"/>
              </a:rPr>
              <a:t>. On </a:t>
            </a:r>
            <a:r>
              <a:rPr lang="en-US" sz="4000" dirty="0" smtClean="0">
                <a:solidFill>
                  <a:schemeClr val="dk1"/>
                </a:solidFill>
                <a:latin typeface="Comic Sans MS"/>
                <a:sym typeface="Comic Sans MS"/>
              </a:rPr>
              <a:t>Creativity</a:t>
            </a:r>
            <a:endParaRPr lang="en-US" sz="4000" dirty="0">
              <a:solidFill>
                <a:schemeClr val="dk1"/>
              </a:solidFill>
              <a:latin typeface="Comic Sans MS"/>
              <a:sym typeface="Comic Sans MS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sz="2400" dirty="0" smtClean="0">
                <a:latin typeface="Comic Sans MS" panose="030F0702030302020204" pitchFamily="66" charset="0"/>
              </a:rPr>
              <a:t>Transformative research</a:t>
            </a:r>
          </a:p>
          <a:p>
            <a:pPr lvl="1"/>
            <a:r>
              <a:rPr lang="en-US" sz="2000" dirty="0" smtClean="0">
                <a:latin typeface="Comic Sans MS" panose="030F0702030302020204" pitchFamily="66" charset="0"/>
              </a:rPr>
              <a:t>A culture of creativity </a:t>
            </a:r>
            <a:r>
              <a:rPr lang="en-US" sz="2000" baseline="30000" dirty="0" smtClean="0">
                <a:latin typeface="Comic Sans MS" panose="030F0702030302020204" pitchFamily="66" charset="0"/>
              </a:rPr>
              <a:t>[2]</a:t>
            </a:r>
          </a:p>
          <a:p>
            <a:pPr lvl="1"/>
            <a:r>
              <a:rPr lang="en-US" sz="2000" dirty="0" smtClean="0">
                <a:latin typeface="Comic Sans MS" panose="030F0702030302020204" pitchFamily="66" charset="0"/>
              </a:rPr>
              <a:t>The science of creativity </a:t>
            </a:r>
            <a:r>
              <a:rPr lang="en-US" sz="2000" baseline="30000" dirty="0" smtClean="0">
                <a:latin typeface="Comic Sans MS" panose="030F0702030302020204" pitchFamily="66" charset="0"/>
              </a:rPr>
              <a:t>[3]</a:t>
            </a:r>
          </a:p>
          <a:p>
            <a:pPr lvl="1"/>
            <a:endParaRPr lang="en-US" sz="800" dirty="0" smtClean="0">
              <a:latin typeface="Comic Sans MS" panose="030F0702030302020204" pitchFamily="66" charset="0"/>
            </a:endParaRPr>
          </a:p>
          <a:p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400" dirty="0" smtClean="0">
                <a:latin typeface="Comic Sans MS" panose="030F0702030302020204" pitchFamily="66" charset="0"/>
              </a:rPr>
              <a:t>Research institutions</a:t>
            </a:r>
          </a:p>
          <a:p>
            <a:pPr lvl="1"/>
            <a:r>
              <a:rPr lang="en-US" sz="2000" dirty="0" smtClean="0">
                <a:latin typeface="Comic Sans MS" panose="030F0702030302020204" pitchFamily="66" charset="0"/>
              </a:rPr>
              <a:t>Communication</a:t>
            </a:r>
          </a:p>
          <a:p>
            <a:pPr lvl="1"/>
            <a:r>
              <a:rPr lang="en-US" sz="2000" dirty="0" smtClean="0">
                <a:latin typeface="Comic Sans MS" panose="030F0702030302020204" pitchFamily="66" charset="0"/>
              </a:rPr>
              <a:t>Cooperation</a:t>
            </a:r>
          </a:p>
          <a:p>
            <a:pPr lvl="1"/>
            <a:r>
              <a:rPr lang="en-US" sz="2000" dirty="0" smtClean="0">
                <a:latin typeface="Comic Sans MS" panose="030F0702030302020204" pitchFamily="66" charset="0"/>
              </a:rPr>
              <a:t>Courage</a:t>
            </a:r>
          </a:p>
          <a:p>
            <a:pPr lvl="1"/>
            <a:endParaRPr lang="en-US" dirty="0" smtClean="0"/>
          </a:p>
          <a:p>
            <a:pPr lvl="1"/>
            <a:endParaRPr lang="en-US" sz="800" dirty="0"/>
          </a:p>
          <a:p>
            <a:pPr lvl="1" indent="0">
              <a:buNone/>
            </a:pP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[2] Alexander Von Humboldt Foundation, Cultures of Creativity</a:t>
            </a:r>
          </a:p>
          <a:p>
            <a:pPr lvl="1" indent="0">
              <a:buNone/>
            </a:pP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[3] Time, Special Issue on The Science of Creativity</a:t>
            </a:r>
          </a:p>
        </p:txBody>
      </p:sp>
      <p:sp>
        <p:nvSpPr>
          <p:cNvPr id="25602" name="AutoShape 2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4" name="AutoShape 4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443" y="410995"/>
            <a:ext cx="3213695" cy="5037139"/>
          </a:xfrm>
          <a:prstGeom prst="rect">
            <a:avLst/>
          </a:prstGeom>
        </p:spPr>
      </p:pic>
      <p:sp>
        <p:nvSpPr>
          <p:cNvPr id="25" name="Shape 266">
            <a:extLst>
              <a:ext uri="{FF2B5EF4-FFF2-40B4-BE49-F238E27FC236}">
                <a16:creationId xmlns:a16="http://schemas.microsoft.com/office/drawing/2014/main" id="{C42EDAB1-DCEA-A44A-956C-BD86C8964C0D}"/>
              </a:ext>
            </a:extLst>
          </p:cNvPr>
          <p:cNvSpPr txBox="1">
            <a:spLocks/>
          </p:cNvSpPr>
          <p:nvPr/>
        </p:nvSpPr>
        <p:spPr>
          <a:xfrm>
            <a:off x="63062" y="6424796"/>
            <a:ext cx="8798854" cy="846449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1313" marR="0" lvl="0" indent="12604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64452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44131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4999"/>
              <a:buFont typeface="Noto Sans Symbols"/>
              <a:buChar char="●"/>
              <a:def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00100" lvl="1" indent="-342900" algn="ctr">
              <a:spcBef>
                <a:spcPts val="600"/>
              </a:spcBef>
              <a:buSzPct val="25000"/>
              <a:buFont typeface="Noto Sans Symbols"/>
              <a:buNone/>
            </a:pPr>
            <a:endParaRPr lang="en-US" sz="2400" dirty="0">
              <a:solidFill>
                <a:schemeClr val="tx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800100" lvl="1" indent="-342900" algn="ctr">
              <a:spcBef>
                <a:spcPts val="600"/>
              </a:spcBef>
              <a:buSzPct val="25000"/>
              <a:buFont typeface="Noto Sans Symbols"/>
              <a:buNone/>
            </a:pPr>
            <a:endParaRPr lang="en-US" sz="2400" dirty="0">
              <a:solidFill>
                <a:schemeClr val="tx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800100" lvl="1" indent="-342900" algn="ctr">
              <a:spcBef>
                <a:spcPts val="600"/>
              </a:spcBef>
              <a:buSzPct val="25000"/>
              <a:buFont typeface="Noto Sans Symbols"/>
              <a:buNone/>
            </a:pPr>
            <a:endParaRPr lang="en-US" sz="2400" dirty="0">
              <a:solidFill>
                <a:schemeClr val="tx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800100" lvl="1" indent="-342900" algn="ctr">
              <a:spcBef>
                <a:spcPts val="600"/>
              </a:spcBef>
              <a:buSzPct val="25000"/>
              <a:buFont typeface="Noto Sans Symbols"/>
              <a:buNone/>
            </a:pPr>
            <a:endParaRPr lang="en-US" sz="2400" dirty="0">
              <a:solidFill>
                <a:schemeClr val="tx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800100" lvl="1" indent="-342900" algn="ctr">
              <a:spcBef>
                <a:spcPts val="600"/>
              </a:spcBef>
              <a:buSzPct val="25000"/>
              <a:buFont typeface="Noto Sans Symbols"/>
              <a:buNone/>
            </a:pPr>
            <a:endParaRPr lang="en-US" sz="2400" dirty="0">
              <a:solidFill>
                <a:schemeClr val="tx1"/>
              </a:solidFill>
              <a:latin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308109641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 panose="030F0702030302020204" pitchFamily="66" charset="0"/>
              </a:rPr>
              <a:t>Human Brain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 smtClean="0">
                <a:latin typeface="Comic Sans MS" panose="030F0702030302020204" pitchFamily="66" charset="0"/>
              </a:rPr>
              <a:t>Left brain</a:t>
            </a:r>
          </a:p>
          <a:p>
            <a:pPr lvl="1"/>
            <a:r>
              <a:rPr lang="en-US" dirty="0" smtClean="0">
                <a:latin typeface="Comic Sans MS" panose="030F0702030302020204" pitchFamily="66" charset="0"/>
              </a:rPr>
              <a:t>Logic</a:t>
            </a:r>
          </a:p>
          <a:p>
            <a:pPr lvl="1"/>
            <a:r>
              <a:rPr lang="en-US" dirty="0" smtClean="0">
                <a:latin typeface="Comic Sans MS" panose="030F0702030302020204" pitchFamily="66" charset="0"/>
              </a:rPr>
              <a:t>Analysis</a:t>
            </a:r>
          </a:p>
          <a:p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 smtClean="0">
                <a:latin typeface="Comic Sans MS" panose="030F0702030302020204" pitchFamily="66" charset="0"/>
              </a:rPr>
              <a:t> Right brain</a:t>
            </a:r>
          </a:p>
          <a:p>
            <a:pPr lvl="1"/>
            <a:r>
              <a:rPr lang="en-US" dirty="0" smtClean="0">
                <a:latin typeface="Comic Sans MS" panose="030F0702030302020204" pitchFamily="66" charset="0"/>
              </a:rPr>
              <a:t>Creativity</a:t>
            </a:r>
          </a:p>
          <a:p>
            <a:pPr lvl="1"/>
            <a:r>
              <a:rPr lang="en-US" dirty="0" smtClean="0">
                <a:latin typeface="Comic Sans MS" panose="030F0702030302020204" pitchFamily="66" charset="0"/>
              </a:rPr>
              <a:t>Imagination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106" y="1967077"/>
            <a:ext cx="4681109" cy="35170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206" y="1967077"/>
            <a:ext cx="104775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719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buFont typeface="Comic Sans MS" panose="030F0702030302020204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  Roadmap</a:t>
            </a:r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903890" y="1056290"/>
            <a:ext cx="6934200" cy="5715000"/>
          </a:xfrm>
        </p:spPr>
        <p:txBody>
          <a:bodyPr/>
          <a:lstStyle/>
          <a:p>
            <a:pPr marL="608013" indent="-608013" eaLnBrk="1" hangingPunct="1">
              <a:lnSpc>
                <a:spcPct val="80000"/>
              </a:lnSpc>
              <a:spcBef>
                <a:spcPts val="500"/>
              </a:spcBef>
              <a:buFont typeface="Wingdings" panose="05000000000000000000" pitchFamily="2" charset="2"/>
              <a:buNone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</a:pPr>
            <a:endParaRPr lang="zh-CN" altLang="en-GB" sz="20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608013" indent="-608013" eaLnBrk="1" hangingPunct="1">
              <a:lnSpc>
                <a:spcPct val="105000"/>
              </a:lnSpc>
              <a:spcBef>
                <a:spcPts val="600"/>
              </a:spcBef>
              <a:buFont typeface="+mj-lt"/>
              <a:buAutoNum type="arabicPeriod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</a:pPr>
            <a:r>
              <a:rPr lang="en-GB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STEM Education</a:t>
            </a:r>
          </a:p>
          <a:p>
            <a:pPr marL="969963" lvl="1" indent="-512763">
              <a:lnSpc>
                <a:spcPct val="105000"/>
              </a:lnSpc>
              <a:spcBef>
                <a:spcPts val="500"/>
              </a:spcBef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</a:pPr>
            <a:r>
              <a:rPr lang="en-GB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CS </a:t>
            </a:r>
            <a:r>
              <a:rPr lang="en-GB" altLang="zh-CN" sz="2000" dirty="0" err="1" smtClean="0">
                <a:latin typeface="Comic Sans MS" panose="030F0702030302020204" pitchFamily="66" charset="0"/>
                <a:ea typeface="宋体" panose="02010600030101010101" pitchFamily="2" charset="-122"/>
              </a:rPr>
              <a:t>Enrollment</a:t>
            </a:r>
            <a:r>
              <a:rPr lang="en-GB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</a:p>
          <a:p>
            <a:pPr marL="969963" lvl="1" indent="-512763" eaLnBrk="1" hangingPunct="1">
              <a:lnSpc>
                <a:spcPct val="105000"/>
              </a:lnSpc>
              <a:spcBef>
                <a:spcPts val="500"/>
              </a:spcBef>
              <a:buFont typeface="+mj-lt"/>
              <a:buAutoNum type="arabicPeriod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</a:pPr>
            <a:endParaRPr lang="en-GB" altLang="zh-CN" sz="8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608013" indent="-608013" eaLnBrk="1" hangingPunct="1">
              <a:lnSpc>
                <a:spcPct val="105000"/>
              </a:lnSpc>
              <a:spcBef>
                <a:spcPts val="600"/>
              </a:spcBef>
              <a:buFont typeface="+mj-lt"/>
              <a:buAutoNum type="arabicPeriod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</a:pPr>
            <a:r>
              <a:rPr lang="en-GB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Several Initiatives</a:t>
            </a:r>
          </a:p>
          <a:p>
            <a:pPr marL="969963" lvl="1" indent="-512763">
              <a:lnSpc>
                <a:spcPct val="105000"/>
              </a:lnSpc>
              <a:spcBef>
                <a:spcPts val="500"/>
              </a:spcBef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</a:pPr>
            <a:r>
              <a:rPr lang="en-GB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NSF: BPC-A and CE21 and ACM: CSTA</a:t>
            </a:r>
          </a:p>
          <a:p>
            <a:pPr marL="969963" lvl="1" indent="-512763" eaLnBrk="1" hangingPunct="1">
              <a:lnSpc>
                <a:spcPct val="105000"/>
              </a:lnSpc>
              <a:spcBef>
                <a:spcPts val="500"/>
              </a:spcBef>
              <a:buFont typeface="+mj-lt"/>
              <a:buAutoNum type="arabicPeriod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</a:pPr>
            <a:endParaRPr lang="en-GB" altLang="zh-CN" sz="8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608013" indent="-608013" eaLnBrk="1" hangingPunct="1">
              <a:lnSpc>
                <a:spcPct val="105000"/>
              </a:lnSpc>
              <a:spcBef>
                <a:spcPts val="500"/>
              </a:spcBef>
              <a:buFont typeface="+mj-lt"/>
              <a:buAutoNum type="arabicPeriod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</a:pPr>
            <a:r>
              <a:rPr lang="en-GB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C</a:t>
            </a:r>
            <a:r>
              <a:rPr lang="en-GB" altLang="zh-CN" sz="2400" dirty="0">
                <a:latin typeface="Comic Sans MS" panose="030F0702030302020204" pitchFamily="66" charset="0"/>
                <a:ea typeface="宋体" panose="02010600030101010101" pitchFamily="2" charset="-122"/>
              </a:rPr>
              <a:t>S</a:t>
            </a:r>
            <a:r>
              <a:rPr lang="en-GB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 Curricula</a:t>
            </a:r>
          </a:p>
          <a:p>
            <a:pPr marL="969963" lvl="1" indent="-512763">
              <a:lnSpc>
                <a:spcPct val="105000"/>
              </a:lnSpc>
              <a:spcBef>
                <a:spcPts val="500"/>
              </a:spcBef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</a:pPr>
            <a:r>
              <a:rPr lang="en-GB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ACM Curriculum and Competing </a:t>
            </a:r>
            <a:r>
              <a:rPr lang="en-GB" altLang="zh-CN" sz="2000" dirty="0">
                <a:latin typeface="Comic Sans MS" panose="030F0702030302020204" pitchFamily="66" charset="0"/>
                <a:ea typeface="宋体" panose="02010600030101010101" pitchFamily="2" charset="-122"/>
              </a:rPr>
              <a:t>F</a:t>
            </a:r>
            <a:r>
              <a:rPr lang="en-GB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ields</a:t>
            </a:r>
          </a:p>
          <a:p>
            <a:pPr marL="969963" lvl="1" indent="-512763" eaLnBrk="1" hangingPunct="1">
              <a:lnSpc>
                <a:spcPct val="105000"/>
              </a:lnSpc>
              <a:spcBef>
                <a:spcPts val="500"/>
              </a:spcBef>
              <a:buFont typeface="+mj-lt"/>
              <a:buAutoNum type="arabicPeriod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</a:pPr>
            <a:endParaRPr lang="en-GB" altLang="zh-CN" sz="8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569913" indent="-512763">
              <a:lnSpc>
                <a:spcPct val="105000"/>
              </a:lnSpc>
              <a:spcBef>
                <a:spcPts val="500"/>
              </a:spcBef>
              <a:buFont typeface="+mj-lt"/>
              <a:buAutoNum type="arabicPeriod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</a:pPr>
            <a:r>
              <a:rPr lang="en-GB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On Creativity</a:t>
            </a:r>
          </a:p>
          <a:p>
            <a:pPr marL="969963" lvl="1" indent="-512763">
              <a:lnSpc>
                <a:spcPct val="105000"/>
              </a:lnSpc>
              <a:spcBef>
                <a:spcPts val="500"/>
              </a:spcBef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</a:pPr>
            <a:r>
              <a:rPr lang="en-GB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Different Methodologies</a:t>
            </a:r>
          </a:p>
          <a:p>
            <a:pPr marL="969963" lvl="1" indent="-512763">
              <a:lnSpc>
                <a:spcPct val="105000"/>
              </a:lnSpc>
              <a:spcBef>
                <a:spcPts val="500"/>
              </a:spcBef>
              <a:buFont typeface="+mj-lt"/>
              <a:buAutoNum type="arabicPeriod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</a:pPr>
            <a:endParaRPr lang="en-GB" altLang="zh-CN" sz="8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608013" indent="-608013" eaLnBrk="1" hangingPunct="1">
              <a:lnSpc>
                <a:spcPct val="105000"/>
              </a:lnSpc>
              <a:spcBef>
                <a:spcPts val="500"/>
              </a:spcBef>
              <a:buFont typeface="+mj-lt"/>
              <a:buAutoNum type="arabicPeriod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</a:pPr>
            <a:r>
              <a:rPr lang="en-GB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Chinese vs. U.S. Ed. </a:t>
            </a:r>
            <a:r>
              <a:rPr lang="en-GB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Systems</a:t>
            </a:r>
            <a:endParaRPr lang="en-GB" altLang="zh-CN" sz="24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969963" lvl="1" indent="-512763">
              <a:lnSpc>
                <a:spcPct val="105000"/>
              </a:lnSpc>
              <a:spcBef>
                <a:spcPts val="500"/>
              </a:spcBef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</a:pPr>
            <a:r>
              <a:rPr lang="en-GB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Final Thoughts</a:t>
            </a:r>
          </a:p>
          <a:p>
            <a:pPr marL="969963" lvl="1" indent="-512763" eaLnBrk="1" hangingPunct="1">
              <a:lnSpc>
                <a:spcPct val="105000"/>
              </a:lnSpc>
              <a:spcBef>
                <a:spcPts val="500"/>
              </a:spcBef>
              <a:buFont typeface="+mj-lt"/>
              <a:buAutoNum type="arabicPeriod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</a:pPr>
            <a:endParaRPr lang="en-GB" altLang="zh-CN" sz="20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610" y="421727"/>
            <a:ext cx="2128838" cy="227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90595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4000" b="0" i="0" u="none" strike="noStrike" cap="none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Quality</a:t>
            </a:r>
            <a:endParaRPr lang="en-US" sz="4000" b="0" i="0" u="none" strike="noStrike" cap="non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98" name="Shape 29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341312" marR="0" lvl="0" indent="-3413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Originality</a:t>
            </a:r>
          </a:p>
          <a:p>
            <a:pPr marL="741362" marR="0" lvl="1" indent="-33496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○"/>
            </a:pPr>
            <a:r>
              <a:rPr lang="en-US" sz="2300" dirty="0">
                <a:latin typeface="Comic Sans MS"/>
                <a:ea typeface="Comic Sans MS"/>
                <a:cs typeface="Comic Sans MS"/>
                <a:sym typeface="Comic Sans MS"/>
              </a:rPr>
              <a:t>R</a:t>
            </a:r>
            <a:r>
              <a:rPr lang="en-US" sz="2300" b="0" i="0" u="none" strike="noStrike" cap="none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eading literature</a:t>
            </a:r>
          </a:p>
          <a:p>
            <a:pPr marL="741362" marR="0" lvl="1" indent="-33496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○"/>
            </a:pPr>
            <a:r>
              <a:rPr lang="en-US" sz="2300" dirty="0">
                <a:latin typeface="Comic Sans MS"/>
                <a:ea typeface="Comic Sans MS"/>
                <a:cs typeface="Comic Sans MS"/>
                <a:sym typeface="Comic Sans MS"/>
              </a:rPr>
              <a:t>W</a:t>
            </a:r>
            <a:r>
              <a:rPr lang="en-US" sz="2300" b="0" i="0" u="none" strike="noStrike" cap="none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riting own 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paper(s)</a:t>
            </a:r>
          </a:p>
          <a:p>
            <a:pPr marL="341312" marR="0" lvl="0" indent="-34131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25000"/>
              <a:buFont typeface="Noto Sans Symbols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1312" marR="0" lvl="0" indent="-34131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25000"/>
              <a:buFont typeface="Noto Sans Symbols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1313" marR="0" lvl="0" indent="-34131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25000"/>
              <a:buFont typeface="Noto Sans Symbols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>
          <a:xfrm>
            <a:off x="4301486" y="1527353"/>
            <a:ext cx="4383726" cy="4529138"/>
          </a:xfrm>
        </p:spPr>
        <p:txBody>
          <a:bodyPr/>
          <a:lstStyle/>
          <a:p>
            <a:pPr marL="341312" lvl="0" indent="-341312"/>
            <a:r>
              <a:rPr lang="en-US" sz="3200" dirty="0">
                <a:latin typeface="Comic Sans MS"/>
                <a:ea typeface="Comic Sans MS"/>
                <a:cs typeface="Comic Sans MS"/>
                <a:sym typeface="Comic Sans MS"/>
              </a:rPr>
              <a:t>Learn from artists</a:t>
            </a:r>
          </a:p>
          <a:p>
            <a:pPr marL="741362" lvl="1" indent="-334962">
              <a:spcBef>
                <a:spcPts val="600"/>
              </a:spcBef>
              <a:buSzPct val="100000"/>
            </a:pPr>
            <a:r>
              <a:rPr lang="en-US" sz="2600" dirty="0" smtClean="0">
                <a:solidFill>
                  <a:srgbClr val="7F7F7F"/>
                </a:solidFill>
                <a:latin typeface="Comic Sans MS"/>
                <a:ea typeface="Comic Sans MS"/>
                <a:cs typeface="Comic Sans MS"/>
                <a:sym typeface="Comic Sans MS"/>
              </a:rPr>
              <a:t>Abstraction</a:t>
            </a:r>
          </a:p>
          <a:p>
            <a:pPr marL="741362" lvl="1" indent="-334962">
              <a:spcBef>
                <a:spcPts val="600"/>
              </a:spcBef>
              <a:buSzPct val="100000"/>
            </a:pPr>
            <a:r>
              <a:rPr lang="en-US" sz="2600" dirty="0">
                <a:solidFill>
                  <a:srgbClr val="7F7F7F"/>
                </a:solidFill>
                <a:latin typeface="Comic Sans MS"/>
                <a:ea typeface="Comic Sans MS"/>
                <a:cs typeface="Comic Sans MS"/>
                <a:sym typeface="Comic Sans MS"/>
              </a:rPr>
              <a:t>I</a:t>
            </a:r>
            <a:r>
              <a:rPr lang="en-US" sz="2600" dirty="0" smtClean="0">
                <a:solidFill>
                  <a:srgbClr val="7F7F7F"/>
                </a:solidFill>
                <a:latin typeface="Comic Sans MS"/>
                <a:ea typeface="Comic Sans MS"/>
                <a:cs typeface="Comic Sans MS"/>
                <a:sym typeface="Comic Sans MS"/>
              </a:rPr>
              <a:t>magination</a:t>
            </a:r>
            <a:endParaRPr lang="en-US" sz="2600" dirty="0">
              <a:solidFill>
                <a:srgbClr val="7F7F7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endParaRPr lang="en-US" dirty="0"/>
          </a:p>
        </p:txBody>
      </p:sp>
      <p:sp>
        <p:nvSpPr>
          <p:cNvPr id="299" name="Shape 299"/>
          <p:cNvSpPr txBox="1"/>
          <p:nvPr/>
        </p:nvSpPr>
        <p:spPr>
          <a:xfrm>
            <a:off x="3124200" y="6248400"/>
            <a:ext cx="28940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endParaRPr lang="en-US"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013" y="3332165"/>
            <a:ext cx="3343275" cy="29813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4067" y="3332165"/>
            <a:ext cx="2020236" cy="26609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56996" y="6056491"/>
            <a:ext cx="1620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Georgia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O’keeffe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378816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534988"/>
            <a:ext cx="8685213" cy="1141412"/>
          </a:xfrm>
        </p:spPr>
        <p:txBody>
          <a:bodyPr/>
          <a:lstStyle/>
          <a:p>
            <a:pPr eaLnBrk="1" hangingPunct="1">
              <a:buFont typeface="Comic Sans MS" panose="030F0702030302020204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4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   Why Picasso is Great</a:t>
            </a:r>
          </a:p>
        </p:txBody>
      </p:sp>
      <p:sp>
        <p:nvSpPr>
          <p:cNvPr id="20483" name="Rectangle 2"/>
          <p:cNvSpPr>
            <a:spLocks noGrp="1" noChangeAspect="1" noChangeArrowheads="1"/>
          </p:cNvSpPr>
          <p:nvPr>
            <p:ph sz="half" idx="1"/>
          </p:nvPr>
        </p:nvSpPr>
        <p:spPr>
          <a:xfrm>
            <a:off x="304800" y="1524000"/>
            <a:ext cx="4189413" cy="4529138"/>
          </a:xfrm>
        </p:spPr>
        <p:txBody>
          <a:bodyPr/>
          <a:lstStyle/>
          <a:p>
            <a:pPr lvl="1"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zh-CN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608013" indent="-608013" eaLnBrk="1" hangingPunct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Know how to make appropriate </a:t>
            </a:r>
            <a:r>
              <a:rPr lang="en-GB" altLang="zh-CN" sz="2400" dirty="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abstraction </a:t>
            </a:r>
            <a:r>
              <a:rPr lang="en-GB" altLang="zh-CN" sz="2400" dirty="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– very important in CS!</a:t>
            </a:r>
          </a:p>
          <a:p>
            <a:pPr marL="608013" indent="-608013" eaLnBrk="1" hangingPunct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altLang="zh-CN" sz="2400" dirty="0" smtClean="0">
              <a:solidFill>
                <a:srgbClr val="0070C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608013" indent="-608013" eaLnBrk="1" hangingPunct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Many CS students use excessive amounts of math to explain simple things!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388" y="1982764"/>
            <a:ext cx="3017782" cy="3078624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>
          <a:xfrm>
            <a:off x="7713005" y="2328862"/>
            <a:ext cx="4038597" cy="4529138"/>
          </a:xfrm>
        </p:spPr>
        <p:txBody>
          <a:bodyPr/>
          <a:lstStyle/>
          <a:p>
            <a:pPr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49391" y="5310434"/>
            <a:ext cx="1880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Les Demoiselles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7709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534988"/>
            <a:ext cx="8685213" cy="1141412"/>
          </a:xfrm>
        </p:spPr>
        <p:txBody>
          <a:bodyPr/>
          <a:lstStyle/>
          <a:p>
            <a:pPr eaLnBrk="1" hangingPunct="1">
              <a:buFont typeface="Comic Sans MS" panose="030F0702030302020204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4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   Learning From Leonardo</a:t>
            </a:r>
          </a:p>
        </p:txBody>
      </p:sp>
      <p:sp>
        <p:nvSpPr>
          <p:cNvPr id="20483" name="Rectangle 2"/>
          <p:cNvSpPr>
            <a:spLocks noGrp="1" noChangeAspect="1" noChangeArrowheads="1"/>
          </p:cNvSpPr>
          <p:nvPr>
            <p:ph sz="half" idx="1"/>
          </p:nvPr>
        </p:nvSpPr>
        <p:spPr>
          <a:xfrm>
            <a:off x="-260129" y="1963913"/>
            <a:ext cx="5449614" cy="4529138"/>
          </a:xfrm>
        </p:spPr>
        <p:txBody>
          <a:bodyPr/>
          <a:lstStyle/>
          <a:p>
            <a:pPr lvl="1" indent="0" eaLnBrk="1" hangingPunct="1">
              <a:lnSpc>
                <a:spcPct val="110000"/>
              </a:lnSpc>
              <a:spcBef>
                <a:spcPts val="7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Overemphasis on </a:t>
            </a:r>
            <a:r>
              <a:rPr lang="en-US" altLang="zh-CN" dirty="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utility</a:t>
            </a:r>
            <a:r>
              <a:rPr lang="en-US" altLang="zh-CN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 can be the </a:t>
            </a:r>
            <a:r>
              <a:rPr lang="en-US" altLang="zh-CN" dirty="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enemy of </a:t>
            </a:r>
            <a:r>
              <a:rPr lang="en-US" altLang="zh-CN" dirty="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creativity</a:t>
            </a:r>
          </a:p>
          <a:p>
            <a:pPr lvl="1" indent="0" eaLnBrk="1" hangingPunct="1">
              <a:lnSpc>
                <a:spcPct val="110000"/>
              </a:lnSpc>
              <a:spcBef>
                <a:spcPts val="7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zh-CN" sz="8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1008063" lvl="1" indent="-608013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Be curious, relentlessly curious </a:t>
            </a:r>
            <a:endParaRPr lang="en-GB" altLang="zh-CN" sz="2000" dirty="0" smtClean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608013" indent="-608013" eaLnBrk="1" hangingPunct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altLang="zh-CN" sz="800" dirty="0" smtClean="0">
              <a:solidFill>
                <a:srgbClr val="0070C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1008063" lvl="1" indent="-608013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Indulge fantasy</a:t>
            </a:r>
          </a:p>
          <a:p>
            <a:pPr marL="608013" indent="-608013" eaLnBrk="1" hangingPunct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altLang="zh-CN" sz="800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1008063" lvl="1" indent="-608013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Create for yourself</a:t>
            </a:r>
          </a:p>
          <a:p>
            <a:pPr marL="608013" indent="-608013" eaLnBrk="1" hangingPunct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altLang="zh-CN" sz="800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1008063" lvl="1" indent="-608013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Let your reach exceed your grasp</a:t>
            </a:r>
          </a:p>
          <a:p>
            <a:pPr marL="608013" indent="-608013" eaLnBrk="1" hangingPunct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altLang="zh-CN" sz="24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4947" y="1963913"/>
            <a:ext cx="2317470" cy="3155703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>
          <a:xfrm>
            <a:off x="6524097" y="2089483"/>
            <a:ext cx="4038597" cy="4529138"/>
          </a:xfrm>
        </p:spPr>
        <p:txBody>
          <a:bodyPr/>
          <a:lstStyle/>
          <a:p>
            <a:pPr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07242" y="5317958"/>
            <a:ext cx="18614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Lady with an Ermine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9283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8012" cy="1141411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4000" b="0" i="0" u="none" strike="noStrike" cap="none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Imagination</a:t>
            </a:r>
            <a:endParaRPr lang="en-US" sz="4000" b="0" i="0" u="none" strike="noStrike" cap="non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228600" y="1600200"/>
            <a:ext cx="8610599" cy="4525959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341312" marR="0" lvl="0" indent="-3413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</a:pPr>
            <a:r>
              <a:rPr lang="en-US" sz="2400" dirty="0" smtClean="0">
                <a:latin typeface="Comic Sans MS"/>
                <a:ea typeface="Comic Sans MS"/>
                <a:cs typeface="Comic Sans MS"/>
                <a:sym typeface="Comic Sans MS"/>
              </a:rPr>
              <a:t>Extended F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ibonacci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seq. (F</a:t>
            </a:r>
            <a:r>
              <a:rPr lang="en-US" sz="2400" b="0" i="0" u="none" strike="noStrike" cap="none" baseline="-2500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= F</a:t>
            </a:r>
            <a:r>
              <a:rPr lang="en-US" sz="2400" b="0" i="0" u="none" strike="noStrike" cap="none" baseline="-2500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i-1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+ F</a:t>
            </a:r>
            <a:r>
              <a:rPr lang="en-US" sz="2400" b="0" i="0" u="none" strike="noStrike" cap="none" baseline="-2500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i-2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, </a:t>
            </a:r>
            <a:r>
              <a:rPr lang="en-US" sz="2400" b="0" i="0" u="none" strike="noStrike" cap="none" dirty="0">
                <a:solidFill>
                  <a:srgbClr val="7F7F7F"/>
                </a:solidFill>
                <a:latin typeface="Comic Sans MS"/>
                <a:ea typeface="Comic Sans MS"/>
                <a:cs typeface="Comic Sans MS"/>
                <a:sym typeface="Comic Sans MS"/>
              </a:rPr>
              <a:t>1, 2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, 3, 5, 8, 13,…)</a:t>
            </a:r>
          </a:p>
          <a:p>
            <a:pPr marL="741362" marR="0" lvl="1" indent="-28416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</a:pPr>
            <a:r>
              <a:rPr lang="en-US" sz="2000" b="0" i="0" u="none" strike="noStrike" cap="none" dirty="0">
                <a:solidFill>
                  <a:srgbClr val="7F7F7F"/>
                </a:solidFill>
                <a:latin typeface="Comic Sans MS"/>
                <a:ea typeface="Comic Sans MS"/>
                <a:cs typeface="Comic Sans MS"/>
                <a:sym typeface="Comic Sans MS"/>
              </a:rPr>
              <a:t>2, 4, 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6, 10, 16, 26, 42,…</a:t>
            </a:r>
          </a:p>
          <a:p>
            <a:pPr marL="741362" marR="0" lvl="1" indent="-28416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</a:pPr>
            <a:r>
              <a:rPr lang="en-US" sz="2000" b="0" i="0" u="none" strike="noStrike" cap="none" dirty="0">
                <a:solidFill>
                  <a:srgbClr val="7F7F7F"/>
                </a:solidFill>
                <a:latin typeface="Comic Sans MS"/>
                <a:ea typeface="Comic Sans MS"/>
                <a:cs typeface="Comic Sans MS"/>
                <a:sym typeface="Comic Sans MS"/>
              </a:rPr>
              <a:t>4, 8,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12, 20, 32, 54, 86,…</a:t>
            </a:r>
          </a:p>
          <a:p>
            <a:pPr marL="741362" marR="0" lvl="1" indent="-28416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</a:pPr>
            <a:r>
              <a:rPr lang="en-US" sz="2000" b="0" i="0" u="none" strike="noStrike" cap="none" dirty="0">
                <a:solidFill>
                  <a:srgbClr val="7F7F7F"/>
                </a:solidFill>
                <a:latin typeface="Comic Sans MS"/>
                <a:ea typeface="Comic Sans MS"/>
                <a:cs typeface="Comic Sans MS"/>
                <a:sym typeface="Comic Sans MS"/>
              </a:rPr>
              <a:t>8, 16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, 24, 40, 64, 104, 168, </a:t>
            </a:r>
            <a:r>
              <a:rPr lang="en-US" sz="2000" b="0" i="0" u="none" strike="noStrike" cap="none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…</a:t>
            </a:r>
          </a:p>
          <a:p>
            <a:pPr marL="741362" marR="0" lvl="1" indent="-28416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</a:pPr>
            <a:endParaRPr lang="en-US" sz="800" b="0" i="0" u="none" strike="noStrike" cap="non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1312" marR="0" lvl="0" indent="-34131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Fibonacci seq. in </a:t>
            </a:r>
            <a:r>
              <a:rPr lang="en-US" sz="2400" b="0" i="1" u="none" strike="noStrike" cap="none" dirty="0" smtClean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Last Supper</a:t>
            </a:r>
            <a:r>
              <a:rPr lang="en-US" sz="2400" b="0" i="0" u="none" strike="noStrike" cap="none" dirty="0" smtClean="0">
                <a:solidFill>
                  <a:srgbClr val="7F7F7F"/>
                </a:solidFill>
                <a:latin typeface="Comic Sans MS"/>
                <a:ea typeface="Comic Sans MS"/>
                <a:cs typeface="Comic Sans MS"/>
                <a:sym typeface="Comic Sans MS"/>
              </a:rPr>
              <a:t>: 1, 2, 3, 5, …</a:t>
            </a:r>
            <a:endParaRPr lang="en-US" sz="2400" b="0" i="0" u="none" strike="noStrike" cap="none" dirty="0">
              <a:solidFill>
                <a:srgbClr val="7F7F7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1312" marR="0" lvl="0" indent="-34131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25000"/>
              <a:buFont typeface="Noto Sans Symbols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1312" marR="0" lvl="0" indent="-34131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25000"/>
              <a:buFont typeface="Noto Sans Symbols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1313" marR="0" lvl="0" indent="-34131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25000"/>
              <a:buFont typeface="Noto Sans Symbols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6" descr="https://upload.wikimedia.org/wikipedia/commons/2/23/Leonardo_da_Vinci_-_Last_Supper_(copy)_-_WGA127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947" y="4054952"/>
            <a:ext cx="4912518" cy="267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5119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8012" cy="1141411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4000" b="0" i="0" u="none" strike="noStrike" cap="none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MOOC</a:t>
            </a:r>
            <a:endParaRPr lang="en-US" sz="4000" b="0" i="0" u="none" strike="noStrike" cap="non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295603" y="1554606"/>
            <a:ext cx="8221717" cy="4525959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341312" marR="0" lvl="0" indent="-3413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</a:pPr>
            <a:r>
              <a:rPr lang="en-US" sz="2400" b="0" i="0" u="none" strike="noStrike" cap="none" dirty="0" smtClean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MOOC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: massive open online course</a:t>
            </a:r>
          </a:p>
          <a:p>
            <a:pPr marL="741362" lvl="1" indent="-341312">
              <a:spcBef>
                <a:spcPts val="0"/>
              </a:spcBef>
              <a:buSzPct val="80000"/>
              <a:buFont typeface="Noto Sans Symbols"/>
              <a:buChar char="●"/>
            </a:pPr>
            <a:r>
              <a:rPr lang="en-US" sz="2000" dirty="0" smtClean="0">
                <a:latin typeface="Comic Sans MS"/>
                <a:ea typeface="Comic Sans MS"/>
                <a:cs typeface="Comic Sans MS"/>
                <a:sym typeface="Comic Sans MS"/>
              </a:rPr>
              <a:t>Coursera, </a:t>
            </a:r>
            <a:r>
              <a:rPr lang="en-US" sz="2000" dirty="0" err="1" smtClean="0">
                <a:latin typeface="Comic Sans MS"/>
                <a:ea typeface="Comic Sans MS"/>
                <a:cs typeface="Comic Sans MS"/>
                <a:sym typeface="Comic Sans MS"/>
              </a:rPr>
              <a:t>Udacity</a:t>
            </a:r>
            <a:r>
              <a:rPr lang="en-US" sz="2000" dirty="0" smtClean="0">
                <a:latin typeface="Comic Sans MS"/>
                <a:ea typeface="Comic Sans MS"/>
                <a:cs typeface="Comic Sans MS"/>
                <a:sym typeface="Comic Sans MS"/>
              </a:rPr>
              <a:t>, and </a:t>
            </a:r>
            <a:r>
              <a:rPr lang="en-US" sz="2000" dirty="0" err="1" smtClean="0">
                <a:latin typeface="Comic Sans MS"/>
                <a:ea typeface="Comic Sans MS"/>
                <a:cs typeface="Comic Sans MS"/>
                <a:sym typeface="Comic Sans MS"/>
              </a:rPr>
              <a:t>edX</a:t>
            </a:r>
            <a:endParaRPr lang="en-US" sz="2000" dirty="0" smtClean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00050" lvl="1" indent="0">
              <a:spcBef>
                <a:spcPts val="0"/>
              </a:spcBef>
              <a:buSzPct val="80000"/>
              <a:buNone/>
            </a:pPr>
            <a:endParaRPr lang="en-US" sz="2000" dirty="0" smtClean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1312" indent="-341312">
              <a:spcBef>
                <a:spcPts val="0"/>
              </a:spcBef>
            </a:pPr>
            <a:r>
              <a:rPr lang="en-US" sz="2500" b="0" i="0" u="none" strike="noStrike" cap="none" dirty="0" smtClean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MOOC hype</a:t>
            </a:r>
          </a:p>
          <a:p>
            <a:pPr marL="741362" lvl="1" indent="-341312"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New York Times: 2012 became “the year of the MOOC”</a:t>
            </a:r>
          </a:p>
          <a:p>
            <a:pPr marL="741362" lvl="1" indent="-341312">
              <a:spcBef>
                <a:spcPts val="0"/>
              </a:spcBef>
            </a:pPr>
            <a:r>
              <a:rPr lang="en-US" sz="2000" b="0" i="0" u="none" strike="noStrike" cap="none" dirty="0" smtClean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Expectations undergoing a wild swing</a:t>
            </a:r>
          </a:p>
          <a:p>
            <a:pPr marL="741362" lvl="1" indent="-341312">
              <a:spcBef>
                <a:spcPts val="0"/>
              </a:spcBef>
            </a:pPr>
            <a:endParaRPr lang="en-US" sz="2000" dirty="0">
              <a:solidFill>
                <a:schemeClr val="tx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1312" indent="-341312">
              <a:spcBef>
                <a:spcPts val="0"/>
              </a:spcBef>
            </a:pPr>
            <a:r>
              <a:rPr lang="en-US" sz="2400" b="0" i="0" u="none" strike="noStrike" cap="none" dirty="0" smtClean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General distance/online courses</a:t>
            </a:r>
          </a:p>
          <a:p>
            <a:pPr marL="341312" indent="-341312">
              <a:spcBef>
                <a:spcPts val="0"/>
              </a:spcBef>
            </a:pPr>
            <a:endParaRPr lang="en-US" sz="2500" dirty="0">
              <a:solidFill>
                <a:schemeClr val="tx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1312" indent="-341312">
              <a:spcBef>
                <a:spcPts val="0"/>
              </a:spcBef>
            </a:pPr>
            <a:r>
              <a:rPr lang="en-US" sz="2500" b="0" i="0" u="none" strike="noStrike" cap="none" dirty="0" smtClean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Flipped classroom</a:t>
            </a:r>
          </a:p>
          <a:p>
            <a:pPr marL="741362" lvl="1" indent="-341312"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Watching online outside classrooms</a:t>
            </a:r>
          </a:p>
          <a:p>
            <a:pPr marL="741362" lvl="1" indent="-341312"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Q &amp; A inside classrooms</a:t>
            </a:r>
            <a:endParaRPr lang="en-US" sz="2000" b="0" i="0" u="none" strike="noStrike" cap="none" dirty="0" smtClean="0">
              <a:solidFill>
                <a:schemeClr val="tx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741362" lvl="1" indent="-341312">
              <a:spcBef>
                <a:spcPts val="0"/>
              </a:spcBef>
            </a:pPr>
            <a:endParaRPr lang="en-US" sz="2000" b="0" i="0" u="none" strike="noStrike" cap="none" dirty="0" smtClean="0">
              <a:solidFill>
                <a:srgbClr val="7F7F7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1312" marR="0" lvl="0" indent="-34131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25000"/>
              <a:buFont typeface="Noto Sans Symbols"/>
              <a:buNone/>
            </a:pPr>
            <a:endParaRPr sz="3200" b="0" i="0" u="none" strike="noStrike" cap="non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1312" marR="0" lvl="0" indent="-34131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25000"/>
              <a:buFont typeface="Noto Sans Symbols"/>
              <a:buNone/>
            </a:pPr>
            <a:endParaRPr sz="3200" b="0" i="0" u="none" strike="noStrike" cap="non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1313" marR="0" lvl="0" indent="-34131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25000"/>
              <a:buFont typeface="Noto Sans Symbols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009" y="3691460"/>
            <a:ext cx="3135203" cy="203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470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662" y="147137"/>
            <a:ext cx="8481848" cy="1141411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General Distance/Online Courses</a:t>
            </a:r>
            <a:endParaRPr 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94034"/>
            <a:ext cx="8623738" cy="5142638"/>
          </a:xfrm>
        </p:spPr>
        <p:txBody>
          <a:bodyPr>
            <a:normAutofit fontScale="775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3100" dirty="0" smtClean="0">
                <a:latin typeface="Comic Sans MS" panose="030F0702030302020204" pitchFamily="66" charset="0"/>
              </a:rPr>
              <a:t>Features</a:t>
            </a:r>
          </a:p>
          <a:p>
            <a:pPr marL="457200" indent="-457200">
              <a:spcBef>
                <a:spcPts val="0"/>
              </a:spcBef>
            </a:pPr>
            <a:r>
              <a:rPr lang="en-US" sz="2600" dirty="0" smtClean="0">
                <a:latin typeface="Comic Sans MS" panose="030F0702030302020204" pitchFamily="66" charset="0"/>
              </a:rPr>
              <a:t>Lecture capture</a:t>
            </a:r>
          </a:p>
          <a:p>
            <a:pPr marL="457200" indent="-457200">
              <a:spcBef>
                <a:spcPts val="0"/>
              </a:spcBef>
            </a:pPr>
            <a:r>
              <a:rPr lang="en-US" sz="2600" dirty="0" smtClean="0">
                <a:latin typeface="Comic Sans MS" panose="030F0702030302020204" pitchFamily="66" charset="0"/>
              </a:rPr>
              <a:t>Interactive pen display</a:t>
            </a:r>
          </a:p>
          <a:p>
            <a:pPr marL="457200" indent="-457200">
              <a:spcBef>
                <a:spcPts val="0"/>
              </a:spcBef>
            </a:pPr>
            <a:endParaRPr lang="en-US" sz="2600" dirty="0">
              <a:latin typeface="Comic Sans MS" panose="030F0702030302020204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600" dirty="0" smtClean="0">
              <a:latin typeface="Comic Sans MS" panose="030F0702030302020204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100" dirty="0" smtClean="0">
                <a:latin typeface="Comic Sans MS" panose="030F0702030302020204" pitchFamily="66" charset="0"/>
              </a:rPr>
              <a:t>Products</a:t>
            </a:r>
          </a:p>
          <a:p>
            <a:pPr marL="457200" indent="-457200">
              <a:spcBef>
                <a:spcPts val="0"/>
              </a:spcBef>
            </a:pPr>
            <a:r>
              <a:rPr lang="en-US" sz="2600" dirty="0" smtClean="0">
                <a:latin typeface="Comic Sans MS" panose="030F0702030302020204" pitchFamily="66" charset="0"/>
              </a:rPr>
              <a:t>Zoom Video Communication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600" dirty="0">
                <a:latin typeface="Comic Sans MS" panose="030F0702030302020204" pitchFamily="66" charset="0"/>
              </a:rPr>
              <a:t> </a:t>
            </a:r>
            <a:r>
              <a:rPr lang="en-US" sz="2600" dirty="0" smtClean="0">
                <a:latin typeface="Comic Sans MS" panose="030F0702030302020204" pitchFamily="66" charset="0"/>
              </a:rPr>
              <a:t>     </a:t>
            </a:r>
            <a:r>
              <a:rPr lang="en-US" sz="2600" dirty="0" err="1" smtClean="0">
                <a:latin typeface="Comic Sans MS" panose="030F0702030302020204" pitchFamily="66" charset="0"/>
              </a:rPr>
              <a:t>Panopto</a:t>
            </a:r>
            <a:r>
              <a:rPr lang="en-US" sz="2600" dirty="0" smtClean="0">
                <a:latin typeface="Comic Sans MS" panose="030F0702030302020204" pitchFamily="66" charset="0"/>
              </a:rPr>
              <a:t>, Camtasia Studio, </a:t>
            </a:r>
            <a:r>
              <a:rPr lang="en-US" sz="2600" dirty="0" err="1" smtClean="0">
                <a:latin typeface="Comic Sans MS" panose="030F0702030302020204" pitchFamily="66" charset="0"/>
              </a:rPr>
              <a:t>etc</a:t>
            </a:r>
            <a:endParaRPr lang="en-US" sz="2600" dirty="0" smtClean="0">
              <a:latin typeface="Comic Sans MS" panose="030F0702030302020204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600" dirty="0" smtClean="0">
              <a:latin typeface="Comic Sans MS" panose="030F0702030302020204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600" dirty="0" smtClean="0">
              <a:latin typeface="Comic Sans MS" panose="030F0702030302020204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100" dirty="0" smtClean="0">
                <a:latin typeface="Comic Sans MS" panose="030F0702030302020204" pitchFamily="66" charset="0"/>
              </a:rPr>
              <a:t>According to a 2015 survey among American students </a:t>
            </a:r>
            <a:r>
              <a:rPr lang="en-US" sz="3100" baseline="30000" dirty="0" smtClean="0">
                <a:latin typeface="Comic Sans MS" panose="030F0702030302020204" pitchFamily="66" charset="0"/>
              </a:rPr>
              <a:t>[4] </a:t>
            </a:r>
            <a:endParaRPr lang="en-US" sz="2600" dirty="0" smtClean="0">
              <a:latin typeface="Comic Sans MS" panose="030F0702030302020204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600" dirty="0" smtClean="0">
              <a:latin typeface="Comic Sans MS" panose="030F0702030302020204" pitchFamily="66" charset="0"/>
            </a:endParaRPr>
          </a:p>
          <a:p>
            <a:pPr marL="457200" indent="-457200">
              <a:spcBef>
                <a:spcPts val="0"/>
              </a:spcBef>
            </a:pPr>
            <a:r>
              <a:rPr lang="en-US" sz="2400" dirty="0" smtClean="0">
                <a:latin typeface="Comic Sans MS" panose="030F0702030302020204" pitchFamily="66" charset="0"/>
              </a:rPr>
              <a:t>+ 45% take more than one online course</a:t>
            </a:r>
          </a:p>
          <a:p>
            <a:pPr marL="457200" indent="-457200">
              <a:spcBef>
                <a:spcPts val="0"/>
              </a:spcBef>
            </a:pPr>
            <a:r>
              <a:rPr lang="en-US" sz="2400" dirty="0" smtClean="0">
                <a:latin typeface="Comic Sans MS" panose="030F0702030302020204" pitchFamily="66" charset="0"/>
              </a:rPr>
              <a:t>+ 9% take all of the courses online</a:t>
            </a:r>
          </a:p>
          <a:p>
            <a:pPr marL="457200" indent="-457200">
              <a:spcBef>
                <a:spcPts val="0"/>
              </a:spcBef>
            </a:pPr>
            <a:r>
              <a:rPr lang="en-US" sz="2400" dirty="0" smtClean="0">
                <a:latin typeface="Comic Sans MS" panose="030F0702030302020204" pitchFamily="66" charset="0"/>
              </a:rPr>
              <a:t>+ 36% take non-credit courses for personal learning</a:t>
            </a:r>
          </a:p>
          <a:p>
            <a:pPr marL="0" indent="0">
              <a:spcBef>
                <a:spcPts val="0"/>
              </a:spcBef>
              <a:buNone/>
            </a:pPr>
            <a:endParaRPr lang="en-US" sz="2600" dirty="0" smtClean="0">
              <a:latin typeface="Comic Sans MS" panose="030F0702030302020204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3400" dirty="0">
              <a:latin typeface="Comic Sans MS" panose="030F0702030302020204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300" dirty="0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[4] Babson </a:t>
            </a:r>
            <a:r>
              <a:rPr lang="en-US" sz="23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College Survey in 2011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829" y="1346099"/>
            <a:ext cx="3023824" cy="1835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115" y="2263796"/>
            <a:ext cx="3012395" cy="169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38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8012" cy="1141411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4000" b="0" i="0" u="none" strike="noStrike" cap="none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Mastery Learning </a:t>
            </a:r>
            <a:r>
              <a:rPr lang="en-US" sz="3200" b="0" i="0" u="none" strike="noStrike" cap="none" baseline="30000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[5]</a:t>
            </a:r>
            <a:endParaRPr lang="en-US" sz="3200" b="0" i="0" u="none" strike="noStrike" cap="none" baseline="30000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228600" y="1600200"/>
            <a:ext cx="8221717" cy="4525959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341312" marR="0" lvl="0" indent="-3413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</a:pP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Students must achieve a level of </a:t>
            </a:r>
            <a:r>
              <a:rPr lang="en-US" sz="2400" b="0" i="0" u="none" strike="noStrike" cap="none" dirty="0" smtClean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mastery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FF"/>
              </a:buClr>
              <a:buSzPct val="80000"/>
              <a:buNone/>
            </a:pPr>
            <a:endParaRPr lang="en-US" sz="800" b="0" i="0" u="none" strike="noStrike" cap="none" dirty="0" smtClean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741362" lvl="1" indent="-341312">
              <a:spcBef>
                <a:spcPts val="0"/>
              </a:spcBef>
              <a:buSzPct val="80000"/>
              <a:buFont typeface="Noto Sans Symbols"/>
              <a:buChar char="●"/>
            </a:pPr>
            <a:r>
              <a:rPr lang="en-US" sz="1900" b="0" i="0" u="none" strike="noStrike" cap="none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(e.g., 90% on a knowledge test) before moving forward to learn subsequent information</a:t>
            </a:r>
            <a:endParaRPr lang="en-US" sz="1900" b="0" i="0" u="none" strike="noStrike" cap="none" dirty="0" smtClean="0">
              <a:solidFill>
                <a:srgbClr val="7F7F7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1312" marR="0" lvl="0" indent="-34131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25000"/>
              <a:buFont typeface="Noto Sans Symbols"/>
              <a:buNone/>
            </a:pPr>
            <a:endParaRPr sz="3200" b="0" i="0" u="none" strike="noStrike" cap="non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1312" marR="0" lvl="0" indent="-34131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25000"/>
              <a:buFont typeface="Noto Sans Symbols"/>
              <a:buNone/>
            </a:pPr>
            <a:endParaRPr sz="3200" b="0" i="0" u="none" strike="noStrike" cap="non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1313" marR="0" lvl="0" indent="-34131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25000"/>
              <a:buFont typeface="Noto Sans Symbols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63" y="3113526"/>
            <a:ext cx="3888499" cy="19106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466" y="3113526"/>
            <a:ext cx="3864851" cy="18990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7964" y="5557345"/>
            <a:ext cx="7866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[5] B. 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. Bloom (1981). All Out Children Learning – A Primer for Parents, Teachers, and Other Educators. McGraw-Hill. </a:t>
            </a:r>
          </a:p>
        </p:txBody>
      </p:sp>
    </p:spTree>
    <p:extLst>
      <p:ext uri="{BB962C8B-B14F-4D97-AF65-F5344CB8AC3E}">
        <p14:creationId xmlns:p14="http://schemas.microsoft.com/office/powerpoint/2010/main" val="370001266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8012" cy="1141411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4000" b="0" i="0" u="none" strike="noStrike" cap="none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Big Five Personality Traits</a:t>
            </a:r>
            <a:endParaRPr lang="en-US" sz="4000" b="0" i="0" u="none" strike="noStrike" cap="none" baseline="30000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228600" y="1600200"/>
            <a:ext cx="8221717" cy="4525959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341312" marR="0" lvl="0" indent="-3413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</a:pPr>
            <a:r>
              <a:rPr lang="en-US" sz="2400" b="0" i="0" u="none" strike="noStrike" cap="none" dirty="0" smtClean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Openness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to experience </a:t>
            </a:r>
          </a:p>
          <a:p>
            <a:pPr marL="741362" lvl="1" indent="-341312">
              <a:spcBef>
                <a:spcPts val="0"/>
              </a:spcBef>
              <a:buSzPct val="80000"/>
              <a:buFont typeface="Noto Sans Symbols"/>
              <a:buChar char="●"/>
            </a:pPr>
            <a:r>
              <a:rPr lang="en-US" sz="1800" dirty="0" smtClean="0">
                <a:latin typeface="Comic Sans MS"/>
                <a:sym typeface="Comic Sans MS"/>
              </a:rPr>
              <a:t>Inventive/curious vs. consistent/cautious</a:t>
            </a:r>
          </a:p>
          <a:p>
            <a:pPr marL="741362" lvl="1" indent="-341312">
              <a:spcBef>
                <a:spcPts val="0"/>
              </a:spcBef>
              <a:buSzPct val="80000"/>
              <a:buFont typeface="Noto Sans Symbols"/>
              <a:buChar char="●"/>
            </a:pPr>
            <a:endParaRPr lang="en-US" sz="1400" dirty="0" smtClean="0">
              <a:latin typeface="Comic Sans MS"/>
              <a:sym typeface="Comic Sans MS"/>
            </a:endParaRPr>
          </a:p>
          <a:p>
            <a:pPr marL="341312" indent="-341312">
              <a:spcBef>
                <a:spcPts val="0"/>
              </a:spcBef>
            </a:pPr>
            <a:r>
              <a:rPr lang="en-US" sz="2400" b="0" i="0" u="none" strike="noStrike" cap="none" dirty="0" smtClean="0">
                <a:solidFill>
                  <a:srgbClr val="0070C0"/>
                </a:solidFill>
                <a:latin typeface="Comic Sans MS"/>
                <a:sym typeface="Comic Sans MS"/>
              </a:rPr>
              <a:t>Conscientiousness </a:t>
            </a:r>
          </a:p>
          <a:p>
            <a:pPr marL="741362" lvl="1" indent="-341312">
              <a:spcBef>
                <a:spcPts val="0"/>
              </a:spcBef>
            </a:pPr>
            <a:r>
              <a:rPr lang="en-US" sz="1800" dirty="0" smtClean="0">
                <a:latin typeface="Comic Sans MS"/>
                <a:sym typeface="Comic Sans MS"/>
              </a:rPr>
              <a:t>Efficient/organized vs. </a:t>
            </a:r>
            <a:r>
              <a:rPr lang="en-US" sz="1800" dirty="0">
                <a:latin typeface="Comic Sans MS"/>
                <a:sym typeface="Comic Sans MS"/>
              </a:rPr>
              <a:t>e</a:t>
            </a:r>
            <a:r>
              <a:rPr lang="en-US" sz="1800" dirty="0" smtClean="0">
                <a:latin typeface="Comic Sans MS"/>
                <a:sym typeface="Comic Sans MS"/>
              </a:rPr>
              <a:t>asy-going/careless</a:t>
            </a:r>
          </a:p>
          <a:p>
            <a:pPr marL="341312" indent="-341312">
              <a:spcBef>
                <a:spcPts val="0"/>
              </a:spcBef>
            </a:pPr>
            <a:endParaRPr lang="en-US" sz="1400" dirty="0" smtClean="0">
              <a:latin typeface="Comic Sans MS"/>
              <a:sym typeface="Comic Sans MS"/>
            </a:endParaRPr>
          </a:p>
          <a:p>
            <a:pPr marL="341312" indent="-341312">
              <a:spcBef>
                <a:spcPts val="0"/>
              </a:spcBef>
            </a:pPr>
            <a:r>
              <a:rPr lang="en-US" sz="2400" dirty="0" smtClean="0">
                <a:solidFill>
                  <a:srgbClr val="0070C0"/>
                </a:solidFill>
                <a:latin typeface="Comic Sans MS"/>
                <a:sym typeface="Comic Sans MS"/>
              </a:rPr>
              <a:t>Extraversion</a:t>
            </a:r>
            <a:r>
              <a:rPr lang="en-US" sz="2400" dirty="0" smtClean="0">
                <a:latin typeface="Comic Sans MS"/>
                <a:sym typeface="Comic Sans MS"/>
              </a:rPr>
              <a:t> </a:t>
            </a:r>
          </a:p>
          <a:p>
            <a:pPr marL="741362" lvl="1" indent="-341312">
              <a:spcBef>
                <a:spcPts val="0"/>
              </a:spcBef>
            </a:pPr>
            <a:r>
              <a:rPr lang="en-US" sz="1800" dirty="0" smtClean="0">
                <a:latin typeface="Comic Sans MS"/>
                <a:sym typeface="Comic Sans MS"/>
              </a:rPr>
              <a:t>Outgoing/energetic vs. solitary/reserved</a:t>
            </a:r>
          </a:p>
          <a:p>
            <a:pPr marL="741362" lvl="1" indent="-341312">
              <a:spcBef>
                <a:spcPts val="0"/>
              </a:spcBef>
            </a:pPr>
            <a:endParaRPr lang="en-US" sz="1400" dirty="0" smtClean="0">
              <a:latin typeface="Comic Sans MS"/>
              <a:sym typeface="Comic Sans MS"/>
            </a:endParaRPr>
          </a:p>
          <a:p>
            <a:pPr marL="341312" indent="-341312">
              <a:spcBef>
                <a:spcPts val="0"/>
              </a:spcBef>
            </a:pPr>
            <a:r>
              <a:rPr lang="en-US" sz="2400" dirty="0" smtClean="0">
                <a:solidFill>
                  <a:srgbClr val="0070C0"/>
                </a:solidFill>
                <a:latin typeface="Comic Sans MS"/>
                <a:sym typeface="Comic Sans MS"/>
              </a:rPr>
              <a:t>Agreeableness</a:t>
            </a:r>
            <a:r>
              <a:rPr lang="en-US" sz="2400" dirty="0" smtClean="0">
                <a:latin typeface="Comic Sans MS"/>
                <a:sym typeface="Comic Sans MS"/>
              </a:rPr>
              <a:t> </a:t>
            </a:r>
          </a:p>
          <a:p>
            <a:pPr marL="741362" lvl="1" indent="-341312">
              <a:spcBef>
                <a:spcPts val="0"/>
              </a:spcBef>
            </a:pPr>
            <a:r>
              <a:rPr lang="en-US" sz="1800" dirty="0" smtClean="0">
                <a:latin typeface="Comic Sans MS"/>
                <a:sym typeface="Comic Sans MS"/>
              </a:rPr>
              <a:t>Friendly/compassionate vs. challenging/detached</a:t>
            </a:r>
          </a:p>
          <a:p>
            <a:pPr marL="341312" indent="-341312">
              <a:spcBef>
                <a:spcPts val="0"/>
              </a:spcBef>
            </a:pPr>
            <a:endParaRPr lang="en-US" sz="1400" dirty="0" smtClean="0">
              <a:latin typeface="Comic Sans MS"/>
              <a:sym typeface="Comic Sans MS"/>
            </a:endParaRPr>
          </a:p>
          <a:p>
            <a:pPr marL="341312" indent="-341312">
              <a:spcBef>
                <a:spcPts val="0"/>
              </a:spcBef>
            </a:pPr>
            <a:r>
              <a:rPr lang="en-US" sz="2400" dirty="0" smtClean="0">
                <a:solidFill>
                  <a:srgbClr val="0070C0"/>
                </a:solidFill>
                <a:latin typeface="Comic Sans MS"/>
                <a:sym typeface="Comic Sans MS"/>
              </a:rPr>
              <a:t>Neuroticism</a:t>
            </a:r>
          </a:p>
          <a:p>
            <a:pPr marL="741362" lvl="1" indent="-341312">
              <a:spcBef>
                <a:spcPts val="0"/>
              </a:spcBef>
            </a:pPr>
            <a:r>
              <a:rPr lang="en-US" sz="1800" dirty="0" smtClean="0">
                <a:latin typeface="Comic Sans MS"/>
                <a:sym typeface="Comic Sans MS"/>
              </a:rPr>
              <a:t>Sensitive/nervous vs. secure/confident</a:t>
            </a:r>
          </a:p>
          <a:p>
            <a:pPr marL="741362" lvl="1" indent="-341312">
              <a:spcBef>
                <a:spcPts val="0"/>
              </a:spcBef>
            </a:pPr>
            <a:endParaRPr sz="27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098" y="1529254"/>
            <a:ext cx="3227189" cy="314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16424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8012" cy="1141411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4000" b="0" i="0" u="none" strike="noStrike" cap="none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Grit</a:t>
            </a:r>
            <a:endParaRPr lang="en-US" sz="4000" b="0" i="0" u="none" strike="noStrike" cap="none" baseline="30000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320786" y="1416048"/>
            <a:ext cx="7790574" cy="4525959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341312" indent="-341312">
              <a:spcBef>
                <a:spcPts val="0"/>
              </a:spcBef>
            </a:pP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omic Sans MS"/>
                <a:sym typeface="Comic Sans MS"/>
              </a:rPr>
              <a:t>IQ</a:t>
            </a:r>
          </a:p>
          <a:p>
            <a:pPr marL="741362" lvl="1" indent="-341312">
              <a:spcBef>
                <a:spcPts val="0"/>
              </a:spcBef>
            </a:pPr>
            <a:r>
              <a:rPr lang="en-US" sz="2000" dirty="0">
                <a:latin typeface="Comic Sans MS"/>
                <a:sym typeface="Comic Sans MS"/>
              </a:rPr>
              <a:t>A</a:t>
            </a:r>
            <a:r>
              <a:rPr lang="en-US" sz="2000" b="0" i="0" u="none" strike="noStrike" cap="none" dirty="0" smtClean="0">
                <a:solidFill>
                  <a:srgbClr val="000000"/>
                </a:solidFill>
                <a:latin typeface="Comic Sans MS"/>
                <a:sym typeface="Comic Sans MS"/>
              </a:rPr>
              <a:t>bility alone does not bring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latin typeface="Comic Sans MS"/>
                <a:sym typeface="Comic Sans MS"/>
              </a:rPr>
              <a:t>          about success in any field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 smtClean="0">
              <a:latin typeface="Comic Sans MS"/>
              <a:sym typeface="Comic Sans MS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800" dirty="0">
              <a:latin typeface="Comic Sans MS"/>
              <a:sym typeface="Comic Sans MS"/>
            </a:endParaRPr>
          </a:p>
          <a:p>
            <a:pPr marL="342900" indent="-342900">
              <a:spcBef>
                <a:spcPts val="0"/>
              </a:spcBef>
            </a:pPr>
            <a:r>
              <a:rPr lang="en-US" sz="2400" dirty="0" smtClean="0">
                <a:latin typeface="Comic Sans MS"/>
                <a:sym typeface="Comic Sans MS"/>
              </a:rPr>
              <a:t>High Achievers</a:t>
            </a:r>
          </a:p>
          <a:p>
            <a:pPr marL="742950" lvl="1" indent="-342900">
              <a:spcBef>
                <a:spcPts val="0"/>
              </a:spcBef>
            </a:pPr>
            <a:r>
              <a:rPr lang="en-US" sz="2000" dirty="0" smtClean="0">
                <a:latin typeface="Comic Sans MS"/>
                <a:sym typeface="Comic Sans MS"/>
              </a:rPr>
              <a:t>Ability combined with zeal and with</a:t>
            </a:r>
          </a:p>
          <a:p>
            <a:pPr marL="400050" lvl="1" indent="0">
              <a:spcBef>
                <a:spcPts val="0"/>
              </a:spcBef>
              <a:buNone/>
            </a:pPr>
            <a:r>
              <a:rPr lang="en-US" sz="2000" dirty="0" smtClean="0">
                <a:latin typeface="Comic Sans MS"/>
                <a:sym typeface="Comic Sans MS"/>
              </a:rPr>
              <a:t>     capacity for hard labor</a:t>
            </a:r>
          </a:p>
          <a:p>
            <a:pPr marL="341312" indent="-341312">
              <a:spcBef>
                <a:spcPts val="0"/>
              </a:spcBef>
            </a:pPr>
            <a:endParaRPr lang="en-US" sz="800" dirty="0" smtClean="0">
              <a:latin typeface="Comic Sans MS"/>
              <a:sym typeface="Comic Sans MS"/>
            </a:endParaRPr>
          </a:p>
          <a:p>
            <a:pPr marL="341312" indent="-341312">
              <a:spcBef>
                <a:spcPts val="0"/>
              </a:spcBef>
            </a:pPr>
            <a:endParaRPr lang="en-US" sz="1400" dirty="0" smtClean="0">
              <a:latin typeface="Comic Sans MS"/>
              <a:sym typeface="Comic Sans MS"/>
            </a:endParaRPr>
          </a:p>
          <a:p>
            <a:pPr marL="341312" marR="0" lvl="0" indent="-3413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</a:pPr>
            <a:r>
              <a:rPr lang="en-US" sz="2400" b="0" i="0" u="none" strike="noStrike" cap="none" dirty="0" smtClean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Grit</a:t>
            </a:r>
          </a:p>
          <a:p>
            <a:pPr marL="741362" lvl="1" indent="-341312">
              <a:spcBef>
                <a:spcPts val="0"/>
              </a:spcBef>
              <a:buSzPct val="80000"/>
              <a:buFont typeface="Noto Sans Symbols"/>
              <a:buChar char="●"/>
            </a:pPr>
            <a:r>
              <a:rPr lang="en-US" sz="2000" dirty="0" smtClean="0">
                <a:latin typeface="Comic Sans MS"/>
                <a:ea typeface="Comic Sans MS"/>
                <a:cs typeface="Comic Sans MS"/>
                <a:sym typeface="Comic Sans MS"/>
              </a:rPr>
              <a:t>P</a:t>
            </a:r>
            <a:r>
              <a:rPr lang="en-US" sz="2000" b="0" i="0" u="none" strike="noStrike" cap="none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erseverance and passion</a:t>
            </a:r>
          </a:p>
          <a:p>
            <a:pPr marL="400050" lvl="1" indent="0">
              <a:spcBef>
                <a:spcPts val="0"/>
              </a:spcBef>
              <a:buSzPct val="80000"/>
              <a:buNone/>
            </a:pPr>
            <a:endParaRPr lang="en-US" sz="2000" b="0" i="0" u="none" strike="noStrike" cap="none" dirty="0" smtClean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741362" lvl="1" indent="-341312">
              <a:spcBef>
                <a:spcPts val="0"/>
              </a:spcBef>
              <a:buSzPct val="80000"/>
              <a:buFont typeface="Noto Sans Symbols"/>
              <a:buChar char="●"/>
            </a:pPr>
            <a:endParaRPr lang="en-US" sz="800" dirty="0">
              <a:latin typeface="Comic Sans MS"/>
              <a:sym typeface="Comic Sans MS"/>
            </a:endParaRPr>
          </a:p>
          <a:p>
            <a:pPr marL="341312" indent="-341312">
              <a:spcBef>
                <a:spcPts val="0"/>
              </a:spcBef>
            </a:pPr>
            <a:r>
              <a:rPr lang="en-US" sz="2500" dirty="0" smtClean="0">
                <a:latin typeface="Comic Sans MS"/>
                <a:sym typeface="Comic Sans MS"/>
              </a:rPr>
              <a:t>Development of the grit scale[6]</a:t>
            </a:r>
          </a:p>
          <a:p>
            <a:pPr marL="0" indent="0">
              <a:spcBef>
                <a:spcPts val="0"/>
              </a:spcBef>
              <a:buNone/>
            </a:pPr>
            <a:endParaRPr lang="en-US" sz="2500" dirty="0" smtClean="0">
              <a:latin typeface="Comic Sans MS"/>
              <a:sym typeface="Comic Sans M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latin typeface="Comic Sans MS"/>
                <a:sym typeface="Comic Sans MS"/>
              </a:rPr>
              <a:t>   </a:t>
            </a:r>
            <a:endParaRPr lang="en-US" sz="1400" dirty="0" smtClean="0">
              <a:latin typeface="Comic Sans MS"/>
              <a:sym typeface="Comic Sans M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302" y="913743"/>
            <a:ext cx="2981325" cy="4762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2509" y="6053739"/>
            <a:ext cx="7070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mic Sans MS"/>
                <a:sym typeface="Comic Sans MS"/>
              </a:rPr>
              <a:t>[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Comic Sans MS"/>
                <a:sym typeface="Comic Sans MS"/>
              </a:rPr>
              <a:t>6] M. D. Matthews (2007), Grit: Perseverance and Passion for 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latin typeface="Comic Sans MS"/>
                <a:sym typeface="Comic Sans MS"/>
              </a:rPr>
              <a:t>Long-Term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Comic Sans MS"/>
                <a:sym typeface="Comic Sans MS"/>
              </a:rPr>
              <a:t>Goals, Journal of Personality and Social Psychology.</a:t>
            </a:r>
          </a:p>
        </p:txBody>
      </p:sp>
    </p:spTree>
    <p:extLst>
      <p:ext uri="{BB962C8B-B14F-4D97-AF65-F5344CB8AC3E}">
        <p14:creationId xmlns:p14="http://schemas.microsoft.com/office/powerpoint/2010/main" val="339123657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8012" cy="1141411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4000" b="0" i="0" u="none" strike="noStrike" cap="none" dirty="0" smtClean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Role of Library</a:t>
            </a:r>
            <a:endParaRPr lang="en-US" sz="4000" b="0" i="0" u="none" strike="noStrike" cap="none" baseline="30000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320786" y="1416048"/>
            <a:ext cx="7790574" cy="4525959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341312" indent="-341312">
              <a:spcBef>
                <a:spcPts val="0"/>
              </a:spcBef>
            </a:pP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omic Sans MS"/>
                <a:sym typeface="Comic Sans MS"/>
              </a:rPr>
              <a:t>Library</a:t>
            </a:r>
          </a:p>
          <a:p>
            <a:pPr marL="741362" lvl="1" indent="-341312">
              <a:spcBef>
                <a:spcPts val="0"/>
              </a:spcBef>
            </a:pPr>
            <a:r>
              <a:rPr lang="en-US" sz="1900" dirty="0" smtClean="0">
                <a:latin typeface="Comic Sans MS"/>
                <a:sym typeface="Comic Sans MS"/>
              </a:rPr>
              <a:t>Means both “book” and “free”</a:t>
            </a:r>
          </a:p>
          <a:p>
            <a:pPr marL="341312" indent="-341312">
              <a:spcBef>
                <a:spcPts val="0"/>
              </a:spcBef>
            </a:pPr>
            <a:endParaRPr lang="en-US" sz="2400" b="0" i="0" u="none" strike="noStrike" cap="none" dirty="0">
              <a:solidFill>
                <a:srgbClr val="000000"/>
              </a:solidFill>
              <a:latin typeface="Comic Sans MS"/>
              <a:sym typeface="Comic Sans MS"/>
            </a:endParaRPr>
          </a:p>
          <a:p>
            <a:pPr marL="341312" indent="-341312">
              <a:spcBef>
                <a:spcPts val="0"/>
              </a:spcBef>
            </a:pP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omic Sans MS"/>
                <a:sym typeface="Comic Sans MS"/>
              </a:rPr>
              <a:t>Social infrastructure</a:t>
            </a:r>
          </a:p>
          <a:p>
            <a:pPr marL="741362" lvl="1" indent="-341312">
              <a:spcBef>
                <a:spcPts val="0"/>
              </a:spcBef>
            </a:pPr>
            <a:r>
              <a:rPr lang="en-US" sz="2000" dirty="0" smtClean="0">
                <a:latin typeface="Comic Sans MS"/>
                <a:sym typeface="Comic Sans MS"/>
              </a:rPr>
              <a:t>Shape the way people interact</a:t>
            </a:r>
          </a:p>
          <a:p>
            <a:pPr marL="741362" lvl="1" indent="-341312">
              <a:spcBef>
                <a:spcPts val="0"/>
              </a:spcBef>
            </a:pPr>
            <a:endParaRPr lang="en-US" sz="2000" dirty="0" smtClean="0">
              <a:latin typeface="Comic Sans MS"/>
              <a:sym typeface="Comic Sans MS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800" dirty="0">
              <a:latin typeface="Comic Sans MS"/>
              <a:sym typeface="Comic Sans MS"/>
            </a:endParaRPr>
          </a:p>
          <a:p>
            <a:pPr marL="342900" indent="-342900">
              <a:spcBef>
                <a:spcPts val="0"/>
              </a:spcBef>
            </a:pPr>
            <a:r>
              <a:rPr lang="en-US" sz="2400" dirty="0" smtClean="0">
                <a:latin typeface="Comic Sans MS"/>
                <a:sym typeface="Comic Sans MS"/>
              </a:rPr>
              <a:t>For all groups of people</a:t>
            </a:r>
          </a:p>
          <a:p>
            <a:pPr marL="742950" lvl="1" indent="-342900">
              <a:spcBef>
                <a:spcPts val="0"/>
              </a:spcBef>
            </a:pPr>
            <a:r>
              <a:rPr lang="en-US" sz="1900" dirty="0" smtClean="0">
                <a:latin typeface="Comic Sans MS"/>
                <a:sym typeface="Comic Sans MS"/>
              </a:rPr>
              <a:t>Small kids</a:t>
            </a:r>
          </a:p>
          <a:p>
            <a:pPr marL="742950" lvl="1" indent="-342900">
              <a:spcBef>
                <a:spcPts val="0"/>
              </a:spcBef>
            </a:pPr>
            <a:r>
              <a:rPr lang="en-US" sz="1900" dirty="0" smtClean="0">
                <a:latin typeface="Comic Sans MS"/>
                <a:sym typeface="Comic Sans MS"/>
              </a:rPr>
              <a:t>Teenagers</a:t>
            </a:r>
          </a:p>
          <a:p>
            <a:pPr marL="742950" lvl="1" indent="-342900">
              <a:spcBef>
                <a:spcPts val="0"/>
              </a:spcBef>
            </a:pPr>
            <a:r>
              <a:rPr lang="en-US" sz="1900" dirty="0" smtClean="0">
                <a:latin typeface="Comic Sans MS"/>
                <a:sym typeface="Comic Sans MS"/>
              </a:rPr>
              <a:t>College students</a:t>
            </a:r>
          </a:p>
          <a:p>
            <a:pPr marL="742950" lvl="1" indent="-342900">
              <a:spcBef>
                <a:spcPts val="0"/>
              </a:spcBef>
            </a:pPr>
            <a:r>
              <a:rPr lang="en-US" sz="1900" dirty="0" smtClean="0">
                <a:latin typeface="Comic Sans MS"/>
                <a:sym typeface="Comic Sans MS"/>
              </a:rPr>
              <a:t>Adults</a:t>
            </a:r>
          </a:p>
          <a:p>
            <a:pPr marL="742950" lvl="1" indent="-342900">
              <a:spcBef>
                <a:spcPts val="0"/>
              </a:spcBef>
            </a:pPr>
            <a:r>
              <a:rPr lang="en-US" sz="1900" dirty="0" smtClean="0">
                <a:latin typeface="Comic Sans MS"/>
                <a:sym typeface="Comic Sans MS"/>
              </a:rPr>
              <a:t>Senior citizens</a:t>
            </a:r>
          </a:p>
          <a:p>
            <a:pPr marL="742950" lvl="1" indent="-342900">
              <a:spcBef>
                <a:spcPts val="0"/>
              </a:spcBef>
            </a:pPr>
            <a:endParaRPr lang="en-US" sz="1900" dirty="0" smtClean="0">
              <a:latin typeface="Comic Sans MS"/>
              <a:sym typeface="Comic Sans MS"/>
            </a:endParaRPr>
          </a:p>
          <a:p>
            <a:pPr marL="742950" lvl="1" indent="-342900">
              <a:spcBef>
                <a:spcPts val="0"/>
              </a:spcBef>
            </a:pPr>
            <a:endParaRPr lang="en-US" sz="1900" dirty="0" smtClean="0">
              <a:latin typeface="Comic Sans MS"/>
              <a:sym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2509" y="6053739"/>
            <a:ext cx="7070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omic Sans MS"/>
                <a:sym typeface="Comic Sans MS"/>
              </a:rPr>
              <a:t>[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Comic Sans MS"/>
              <a:sym typeface="Comic Sans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073" y="3371041"/>
            <a:ext cx="4668327" cy="262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57392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Font typeface="Comic Sans MS" panose="030F0702030302020204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36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   1. STEM Education</a:t>
            </a:r>
          </a:p>
        </p:txBody>
      </p:sp>
      <p:sp>
        <p:nvSpPr>
          <p:cNvPr id="5123" name="Rectangle 2"/>
          <p:cNvSpPr>
            <a:spLocks noGrp="1" noChangeAspect="1" noChangeArrowheads="1"/>
          </p:cNvSpPr>
          <p:nvPr>
            <p:ph idx="1"/>
          </p:nvPr>
        </p:nvSpPr>
        <p:spPr>
          <a:xfrm>
            <a:off x="609600" y="1143000"/>
            <a:ext cx="7924800" cy="4529138"/>
          </a:xfrm>
        </p:spPr>
        <p:txBody>
          <a:bodyPr/>
          <a:lstStyle/>
          <a:p>
            <a:pPr lvl="1"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zh-CN" sz="24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0" indent="0" eaLnBrk="1" hangingPunct="1">
              <a:lnSpc>
                <a:spcPct val="105000"/>
              </a:lnSpc>
              <a:spcBef>
                <a:spcPts val="6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2400" dirty="0"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GB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GB" altLang="zh-CN" sz="2400" dirty="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STEM</a:t>
            </a:r>
            <a:r>
              <a:rPr lang="en-GB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: </a:t>
            </a:r>
            <a:r>
              <a:rPr lang="en-GB" altLang="zh-CN" sz="2400" dirty="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S</a:t>
            </a:r>
            <a:r>
              <a:rPr lang="en-GB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cience, </a:t>
            </a:r>
            <a:r>
              <a:rPr lang="en-GB" altLang="zh-CN" sz="2400" dirty="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T</a:t>
            </a:r>
            <a:r>
              <a:rPr lang="en-GB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echnology, </a:t>
            </a:r>
            <a:r>
              <a:rPr lang="en-GB" altLang="zh-CN" sz="2400" dirty="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E</a:t>
            </a:r>
            <a:r>
              <a:rPr lang="en-GB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ngineering, and </a:t>
            </a:r>
            <a:r>
              <a:rPr lang="en-GB" altLang="zh-CN" sz="2400" dirty="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M</a:t>
            </a:r>
            <a:r>
              <a:rPr lang="en-GB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ath</a:t>
            </a:r>
          </a:p>
          <a:p>
            <a:pPr marL="608013" indent="-608013" eaLnBrk="1" hangingPunct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altLang="zh-CN" sz="24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altLang="zh-CN" sz="24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5125" name="TextBox 8"/>
          <p:cNvSpPr txBox="1">
            <a:spLocks noChangeArrowheads="1"/>
          </p:cNvSpPr>
          <p:nvPr/>
        </p:nvSpPr>
        <p:spPr bwMode="auto">
          <a:xfrm>
            <a:off x="2743200" y="31242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endParaRPr lang="en-US" altLang="zh-CN">
              <a:ea typeface="宋体" panose="02010600030101010101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77" y="3407569"/>
            <a:ext cx="3676814" cy="21841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6446" y="3066995"/>
            <a:ext cx="4697821" cy="269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5431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382588"/>
            <a:ext cx="8382000" cy="1141412"/>
          </a:xfrm>
        </p:spPr>
        <p:txBody>
          <a:bodyPr/>
          <a:lstStyle/>
          <a:p>
            <a:pPr eaLnBrk="1" hangingPunct="1">
              <a:buFont typeface="Comic Sans MS" panose="030F0702030302020204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3600" smtClean="0">
                <a:latin typeface="Comic Sans MS" panose="030F0702030302020204" pitchFamily="66" charset="0"/>
                <a:ea typeface="宋体" panose="02010600030101010101" pitchFamily="2" charset="-122"/>
              </a:rPr>
              <a:t>   Education for Building Character!</a:t>
            </a:r>
          </a:p>
        </p:txBody>
      </p:sp>
      <p:sp>
        <p:nvSpPr>
          <p:cNvPr id="31747" name="Content Placeholder 9"/>
          <p:cNvSpPr>
            <a:spLocks noGrp="1"/>
          </p:cNvSpPr>
          <p:nvPr>
            <p:ph idx="1"/>
          </p:nvPr>
        </p:nvSpPr>
        <p:spPr>
          <a:xfrm>
            <a:off x="685800" y="1600200"/>
            <a:ext cx="8458200" cy="4529138"/>
          </a:xfrm>
        </p:spPr>
        <p:txBody>
          <a:bodyPr/>
          <a:lstStyle/>
          <a:p>
            <a:r>
              <a:rPr lang="en-US" altLang="zh-CN" sz="2400" smtClean="0">
                <a:latin typeface="Comic Sans MS" panose="030F0702030302020204" pitchFamily="66" charset="0"/>
                <a:ea typeface="宋体" panose="02010600030101010101" pitchFamily="2" charset="-122"/>
              </a:rPr>
              <a:t>Learning the lesson from the classical music world</a:t>
            </a:r>
          </a:p>
          <a:p>
            <a:r>
              <a:rPr lang="en-US" altLang="zh-CN" sz="2400" smtClean="0">
                <a:latin typeface="Comic Sans MS" panose="030F0702030302020204" pitchFamily="66" charset="0"/>
                <a:ea typeface="宋体" panose="02010600030101010101" pitchFamily="2" charset="-122"/>
              </a:rPr>
              <a:t>Musicianship </a:t>
            </a:r>
            <a:r>
              <a:rPr lang="en-US" altLang="zh-CN" sz="240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with character </a:t>
            </a:r>
          </a:p>
          <a:p>
            <a:r>
              <a:rPr lang="en-US" altLang="zh-CN" sz="2400" smtClean="0">
                <a:latin typeface="Comic Sans MS" panose="030F0702030302020204" pitchFamily="66" charset="0"/>
                <a:ea typeface="宋体" panose="02010600030101010101" pitchFamily="2" charset="-122"/>
              </a:rPr>
              <a:t>Violinists</a:t>
            </a:r>
          </a:p>
          <a:p>
            <a:pPr lvl="1"/>
            <a:r>
              <a:rPr lang="en-US" altLang="zh-CN" sz="2000" smtClean="0">
                <a:latin typeface="Comic Sans MS" panose="030F0702030302020204" pitchFamily="66" charset="0"/>
                <a:ea typeface="宋体" panose="02010600030101010101" pitchFamily="2" charset="-122"/>
              </a:rPr>
              <a:t>Past generation</a:t>
            </a:r>
            <a:r>
              <a:rPr lang="en-US" altLang="zh-CN" sz="1800" smtClean="0">
                <a:latin typeface="Comic Sans MS" panose="030F0702030302020204" pitchFamily="66" charset="0"/>
                <a:ea typeface="宋体" panose="02010600030101010101" pitchFamily="2" charset="-122"/>
              </a:rPr>
              <a:t>: Heifetz, Oistrakh, Menuhin, Kreisler, Elman… </a:t>
            </a:r>
          </a:p>
          <a:p>
            <a:pPr lvl="1"/>
            <a:r>
              <a:rPr lang="en-US" altLang="zh-CN" sz="2000" smtClean="0">
                <a:latin typeface="Comic Sans MS" panose="030F0702030302020204" pitchFamily="66" charset="0"/>
                <a:ea typeface="宋体" panose="02010600030101010101" pitchFamily="2" charset="-122"/>
              </a:rPr>
              <a:t>Current generation: </a:t>
            </a:r>
            <a:r>
              <a:rPr lang="en-US" altLang="zh-CN" sz="1800" smtClean="0">
                <a:latin typeface="Comic Sans MS" panose="030F0702030302020204" pitchFamily="66" charset="0"/>
                <a:ea typeface="宋体" panose="02010600030101010101" pitchFamily="2" charset="-122"/>
              </a:rPr>
              <a:t>Perlman, Mutter, Vengerov, Bell, Chang…</a:t>
            </a:r>
          </a:p>
        </p:txBody>
      </p:sp>
      <p:pic>
        <p:nvPicPr>
          <p:cNvPr id="31749" name="Picture 10" descr="Heifet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886200"/>
            <a:ext cx="147796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11" descr="Elma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886200"/>
            <a:ext cx="1379538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12" descr="Oistrakh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886200"/>
            <a:ext cx="1463675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13" descr="menhuin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886200"/>
            <a:ext cx="14890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14" descr="Kreisler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886200"/>
            <a:ext cx="163671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52191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Font typeface="Comic Sans MS" panose="030F0702030302020204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36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  5. </a:t>
            </a:r>
            <a:r>
              <a:rPr lang="en-GB" altLang="zh-CN" sz="4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Chinese vs. U.S. Ed. </a:t>
            </a:r>
            <a:r>
              <a:rPr lang="en-GB" altLang="zh-CN" sz="4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Systems</a:t>
            </a:r>
            <a:endParaRPr lang="en-GB" altLang="zh-CN" sz="40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21507" name="Content Placeholder 6"/>
          <p:cNvSpPr>
            <a:spLocks noGrp="1"/>
          </p:cNvSpPr>
          <p:nvPr>
            <p:ph sz="half" idx="1"/>
          </p:nvPr>
        </p:nvSpPr>
        <p:spPr>
          <a:xfrm>
            <a:off x="4648200" y="1447800"/>
            <a:ext cx="3886200" cy="4529138"/>
          </a:xfrm>
        </p:spPr>
        <p:txBody>
          <a:bodyPr/>
          <a:lstStyle/>
          <a:p>
            <a:pPr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D. A. Patterson (CACM, 2005): </a:t>
            </a:r>
            <a:r>
              <a:rPr lang="en-US" altLang="zh-CN" sz="2400" dirty="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Reflections on a Programming Olympiad</a:t>
            </a:r>
          </a:p>
          <a:p>
            <a:pPr lvl="1"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19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Putin met with the 2004 winner team</a:t>
            </a:r>
          </a:p>
          <a:p>
            <a:pPr lvl="1"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19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U.S. president met with football champions</a:t>
            </a:r>
          </a:p>
          <a:p>
            <a:pPr lvl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zh-CN" dirty="0" smtClean="0">
              <a:ea typeface="宋体" panose="02010600030101010101" pitchFamily="2" charset="-122"/>
            </a:endParaRPr>
          </a:p>
        </p:txBody>
      </p:sp>
      <p:sp>
        <p:nvSpPr>
          <p:cNvPr id="21508" name="Rectangle 2"/>
          <p:cNvSpPr>
            <a:spLocks noGrp="1" noChangeAspect="1" noChangeArrowheads="1"/>
          </p:cNvSpPr>
          <p:nvPr>
            <p:ph sz="half" idx="2"/>
          </p:nvPr>
        </p:nvSpPr>
        <p:spPr>
          <a:xfrm>
            <a:off x="838200" y="1447800"/>
            <a:ext cx="4038600" cy="4529138"/>
          </a:xfrm>
        </p:spPr>
        <p:txBody>
          <a:bodyPr/>
          <a:lstStyle/>
          <a:p>
            <a:pPr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ACM International Collegiate Programming Contest (ICPC)</a:t>
            </a:r>
          </a:p>
          <a:p>
            <a:pPr lvl="1"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18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Shanghai </a:t>
            </a:r>
            <a:r>
              <a:rPr lang="en-US" altLang="zh-CN" sz="1800" dirty="0" err="1" smtClean="0">
                <a:latin typeface="Comic Sans MS" panose="030F0702030302020204" pitchFamily="66" charset="0"/>
                <a:ea typeface="宋体" panose="02010600030101010101" pitchFamily="2" charset="-122"/>
              </a:rPr>
              <a:t>Jiaotong</a:t>
            </a:r>
            <a:r>
              <a:rPr lang="en-US" altLang="zh-CN" sz="18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 University (3 time winners, tied 1</a:t>
            </a:r>
            <a:r>
              <a:rPr lang="en-US" altLang="zh-CN" sz="1800" baseline="30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st</a:t>
            </a:r>
            <a:r>
              <a:rPr lang="en-US" altLang="zh-CN" sz="18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 overall)</a:t>
            </a:r>
          </a:p>
          <a:p>
            <a:pPr lvl="1"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18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Zhejiang University (2011 winner)</a:t>
            </a:r>
          </a:p>
          <a:p>
            <a:pPr lvl="1"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zh-CN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altLang="zh-CN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pic>
        <p:nvPicPr>
          <p:cNvPr id="215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671849"/>
            <a:ext cx="3441700" cy="191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06329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457200"/>
            <a:ext cx="8458200" cy="1143000"/>
          </a:xfrm>
        </p:spPr>
        <p:txBody>
          <a:bodyPr/>
          <a:lstStyle/>
          <a:p>
            <a:pPr eaLnBrk="1" hangingPunct="1">
              <a:buFont typeface="Comic Sans MS" panose="030F0702030302020204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3600" smtClean="0">
                <a:latin typeface="Comic Sans MS" panose="030F0702030302020204" pitchFamily="66" charset="0"/>
                <a:ea typeface="宋体" panose="02010600030101010101" pitchFamily="2" charset="-122"/>
              </a:rPr>
              <a:t>   Shanghai Kids</a:t>
            </a:r>
            <a:r>
              <a:rPr lang="en-GB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/>
            </a:r>
            <a:br>
              <a:rPr lang="en-GB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</a:br>
            <a:r>
              <a:rPr lang="en-GB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   </a:t>
            </a:r>
            <a:r>
              <a:rPr lang="en-GB" altLang="zh-CN" sz="2800" smtClean="0">
                <a:latin typeface="Comic Sans MS" panose="030F0702030302020204" pitchFamily="66" charset="0"/>
                <a:ea typeface="宋体" panose="02010600030101010101" pitchFamily="2" charset="-122"/>
              </a:rPr>
              <a:t>First class city, first class education</a:t>
            </a:r>
          </a:p>
        </p:txBody>
      </p:sp>
      <p:sp>
        <p:nvSpPr>
          <p:cNvPr id="22532" name="Rectangle 2"/>
          <p:cNvSpPr>
            <a:spLocks noGrp="1" noChangeAspect="1" noChangeArrowheads="1"/>
          </p:cNvSpPr>
          <p:nvPr>
            <p:ph type="body" idx="4294967295"/>
          </p:nvPr>
        </p:nvSpPr>
        <p:spPr>
          <a:xfrm>
            <a:off x="762000" y="1524000"/>
            <a:ext cx="7772400" cy="5181600"/>
          </a:xfrm>
        </p:spPr>
        <p:txBody>
          <a:bodyPr/>
          <a:lstStyle/>
          <a:p>
            <a:pPr lvl="1"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zh-CN" sz="24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altLang="zh-CN" sz="24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pic>
        <p:nvPicPr>
          <p:cNvPr id="2253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00200"/>
            <a:ext cx="614997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76659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Font typeface="Comic Sans MS" panose="030F0702030302020204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3600" smtClean="0">
                <a:latin typeface="Comic Sans MS" panose="030F0702030302020204" pitchFamily="66" charset="0"/>
                <a:ea typeface="宋体" panose="02010600030101010101" pitchFamily="2" charset="-122"/>
              </a:rPr>
              <a:t>   Amy Chua’s “Tiger Moms”</a:t>
            </a:r>
            <a:endParaRPr lang="en-GB" altLang="zh-CN" sz="4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23555" name="Rectangle 2"/>
          <p:cNvSpPr>
            <a:spLocks noGrp="1" noChangeAspect="1" noChangeArrowheads="1"/>
          </p:cNvSpPr>
          <p:nvPr>
            <p:ph sz="half" idx="1"/>
          </p:nvPr>
        </p:nvSpPr>
        <p:spPr>
          <a:xfrm>
            <a:off x="124326" y="1010653"/>
            <a:ext cx="5715000" cy="4529138"/>
          </a:xfrm>
        </p:spPr>
        <p:txBody>
          <a:bodyPr/>
          <a:lstStyle/>
          <a:p>
            <a:pPr lvl="1"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zh-CN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Time Magazine, Jan. 2011</a:t>
            </a:r>
          </a:p>
          <a:p>
            <a:pPr lvl="1"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19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Is tough parenting really an answer?</a:t>
            </a:r>
          </a:p>
          <a:p>
            <a:pPr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NY Times, Jan. 15, 2011</a:t>
            </a:r>
          </a:p>
          <a:p>
            <a:pPr lvl="1"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19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Chinese children typically start their formal education at age two</a:t>
            </a:r>
          </a:p>
          <a:p>
            <a:pPr lvl="1"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19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The Chinese tend to favour the U.S. education system for trying to make learning exciting and not just a chore</a:t>
            </a:r>
          </a:p>
          <a:p>
            <a:pPr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NY Times, Nov. 3, 2011</a:t>
            </a:r>
          </a:p>
          <a:p>
            <a:pPr lvl="1"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2000" dirty="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The China Conundrum</a:t>
            </a:r>
          </a:p>
          <a:p>
            <a:pPr lvl="1"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It is difficult to identify good </a:t>
            </a:r>
          </a:p>
          <a:p>
            <a:pPr lvl="1" indent="0" eaLnBrk="1" hangingPunct="1">
              <a:lnSpc>
                <a:spcPct val="110000"/>
              </a:lnSpc>
              <a:spcBef>
                <a:spcPts val="7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2000" dirty="0"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GB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Chinese students from applications</a:t>
            </a:r>
          </a:p>
          <a:p>
            <a:pPr eaLnBrk="1" hangingPunct="1">
              <a:lnSpc>
                <a:spcPct val="110000"/>
              </a:lnSpc>
              <a:spcBef>
                <a:spcPts val="700"/>
              </a:spcBef>
              <a:buFont typeface="Wingdings" panose="05000000000000000000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altLang="zh-CN" sz="29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70992" y="3271344"/>
            <a:ext cx="3462522" cy="3075407"/>
          </a:xfrm>
          <a:prstGeom prst="rect">
            <a:avLst/>
          </a:prstGeom>
        </p:spPr>
      </p:pic>
      <p:pic>
        <p:nvPicPr>
          <p:cNvPr id="23558" name="Picture 5" descr="wmoms_013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074" y="547486"/>
            <a:ext cx="2116138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36529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Grp="1" noChangeArrowheads="1"/>
          </p:cNvSpPr>
          <p:nvPr>
            <p:ph type="title"/>
          </p:nvPr>
        </p:nvSpPr>
        <p:spPr>
          <a:xfrm>
            <a:off x="763588" y="382588"/>
            <a:ext cx="8228012" cy="1141412"/>
          </a:xfrm>
        </p:spPr>
        <p:txBody>
          <a:bodyPr/>
          <a:lstStyle/>
          <a:p>
            <a:pPr eaLnBrk="1" hangingPunct="1">
              <a:buFont typeface="Comic Sans MS" panose="030F0702030302020204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3600" smtClean="0">
                <a:latin typeface="Comic Sans MS" panose="030F0702030302020204" pitchFamily="66" charset="0"/>
                <a:ea typeface="宋体" panose="02010600030101010101" pitchFamily="2" charset="-122"/>
              </a:rPr>
              <a:t>   Elite to Mass to Universal</a:t>
            </a:r>
            <a:endParaRPr lang="en-GB" altLang="zh-CN" sz="4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24579" name="Rectangle 2"/>
          <p:cNvSpPr>
            <a:spLocks noGrp="1" noChangeAspect="1" noChangeArrowheads="1"/>
          </p:cNvSpPr>
          <p:nvPr>
            <p:ph sz="half" idx="1"/>
          </p:nvPr>
        </p:nvSpPr>
        <p:spPr>
          <a:xfrm>
            <a:off x="1066800" y="1066800"/>
            <a:ext cx="6934200" cy="4529138"/>
          </a:xfrm>
        </p:spPr>
        <p:txBody>
          <a:bodyPr/>
          <a:lstStyle/>
          <a:p>
            <a:pPr lvl="1"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zh-CN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2400" smtClean="0">
                <a:latin typeface="Comic Sans MS" panose="030F0702030302020204" pitchFamily="66" charset="0"/>
                <a:ea typeface="宋体" panose="02010600030101010101" pitchFamily="2" charset="-122"/>
              </a:rPr>
              <a:t>Almost all schools follow similar curricula</a:t>
            </a:r>
          </a:p>
          <a:p>
            <a:pPr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2400" smtClean="0">
                <a:latin typeface="Comic Sans MS" panose="030F0702030302020204" pitchFamily="66" charset="0"/>
                <a:ea typeface="宋体" panose="02010600030101010101" pitchFamily="2" charset="-122"/>
              </a:rPr>
              <a:t>Almost every child in China learns one classical musical instrument</a:t>
            </a:r>
          </a:p>
          <a:p>
            <a:pPr lvl="1"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1900" smtClean="0">
                <a:latin typeface="Comic Sans MS" panose="030F0702030302020204" pitchFamily="66" charset="0"/>
                <a:ea typeface="宋体" panose="02010600030101010101" pitchFamily="2" charset="-122"/>
              </a:rPr>
              <a:t>... </a:t>
            </a:r>
            <a:r>
              <a:rPr lang="en-GB" altLang="zh-CN" sz="2000" smtClean="0">
                <a:latin typeface="Comic Sans MS" panose="030F0702030302020204" pitchFamily="66" charset="0"/>
                <a:ea typeface="宋体" panose="02010600030101010101" pitchFamily="2" charset="-122"/>
              </a:rPr>
              <a:t>but, there are only 2 or 3 thousand die-hard classical music fans in Beijing!</a:t>
            </a:r>
          </a:p>
          <a:p>
            <a:pPr eaLnBrk="1" hangingPunct="1">
              <a:lnSpc>
                <a:spcPct val="110000"/>
              </a:lnSpc>
              <a:spcBef>
                <a:spcPts val="700"/>
              </a:spcBef>
              <a:buFont typeface="Wingdings" panose="05000000000000000000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2000" smtClean="0">
                <a:latin typeface="Comic Sans MS" panose="030F0702030302020204" pitchFamily="66" charset="0"/>
                <a:ea typeface="宋体" panose="02010600030101010101" pitchFamily="2" charset="-122"/>
              </a:rPr>
              <a:t>	</a:t>
            </a:r>
          </a:p>
          <a:p>
            <a:pPr eaLnBrk="1" hangingPunct="1">
              <a:lnSpc>
                <a:spcPct val="110000"/>
              </a:lnSpc>
              <a:spcBef>
                <a:spcPts val="700"/>
              </a:spcBef>
              <a:buFont typeface="Wingdings" panose="05000000000000000000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altLang="zh-CN" sz="29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24581" name="TextBox 8"/>
          <p:cNvSpPr txBox="1">
            <a:spLocks noChangeArrowheads="1"/>
          </p:cNvSpPr>
          <p:nvPr/>
        </p:nvSpPr>
        <p:spPr bwMode="auto">
          <a:xfrm>
            <a:off x="2819400" y="4724400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  </a:t>
            </a:r>
          </a:p>
        </p:txBody>
      </p:sp>
      <p:pic>
        <p:nvPicPr>
          <p:cNvPr id="24582" name="Picture 9" descr="Oper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038600"/>
            <a:ext cx="3138488" cy="208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44239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610600" cy="1141412"/>
          </a:xfrm>
        </p:spPr>
        <p:txBody>
          <a:bodyPr/>
          <a:lstStyle/>
          <a:p>
            <a:pPr eaLnBrk="1" hangingPunct="1">
              <a:buFont typeface="Comic Sans MS" panose="030F0702030302020204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3600" smtClean="0">
                <a:latin typeface="Comic Sans MS" panose="030F0702030302020204" pitchFamily="66" charset="0"/>
                <a:ea typeface="宋体" panose="02010600030101010101" pitchFamily="2" charset="-122"/>
              </a:rPr>
              <a:t>   Conflicting Views on Education in U.S.</a:t>
            </a:r>
            <a:endParaRPr lang="en-GB" altLang="zh-CN" sz="4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25603" name="Rectangle 2"/>
          <p:cNvSpPr>
            <a:spLocks noGrp="1" noChangeAspect="1" noChangeArrowheads="1"/>
          </p:cNvSpPr>
          <p:nvPr>
            <p:ph idx="1"/>
          </p:nvPr>
        </p:nvSpPr>
        <p:spPr>
          <a:xfrm>
            <a:off x="457200" y="990600"/>
            <a:ext cx="8228013" cy="4529138"/>
          </a:xfrm>
        </p:spPr>
        <p:txBody>
          <a:bodyPr/>
          <a:lstStyle/>
          <a:p>
            <a:pPr lvl="1"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zh-CN" sz="24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608013" indent="-608013" eaLnBrk="1" hangingPunct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Thomas L. Friedman: Five Pillars of Prosperities</a:t>
            </a:r>
          </a:p>
          <a:p>
            <a:pPr lvl="1"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2000" dirty="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Public education</a:t>
            </a:r>
            <a:r>
              <a:rPr lang="en-GB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,  modernization infrastructure,  open immigration policy, basic R&amp;D,  and regulation of private economic activity</a:t>
            </a:r>
          </a:p>
          <a:p>
            <a:pPr lvl="1"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altLang="zh-CN" sz="20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 eaLnBrk="1" hangingPunct="1">
              <a:lnSpc>
                <a:spcPct val="110000"/>
              </a:lnSpc>
              <a:spcBef>
                <a:spcPts val="700"/>
              </a:spcBef>
              <a:buFont typeface="Wingdings" panose="05000000000000000000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altLang="zh-CN" sz="20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 eaLnBrk="1" hangingPunct="1">
              <a:lnSpc>
                <a:spcPct val="110000"/>
              </a:lnSpc>
              <a:spcBef>
                <a:spcPts val="700"/>
              </a:spcBef>
              <a:buFont typeface="Wingdings" panose="05000000000000000000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altLang="zh-CN" sz="2000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 eaLnBrk="1" hangingPunct="1">
              <a:lnSpc>
                <a:spcPct val="110000"/>
              </a:lnSpc>
              <a:spcBef>
                <a:spcPts val="700"/>
              </a:spcBef>
              <a:buFont typeface="Wingdings" panose="05000000000000000000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altLang="zh-CN" sz="20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 eaLnBrk="1" hangingPunct="1">
              <a:lnSpc>
                <a:spcPct val="110000"/>
              </a:lnSpc>
              <a:spcBef>
                <a:spcPts val="700"/>
              </a:spcBef>
              <a:buFont typeface="Wingdings" panose="05000000000000000000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altLang="zh-CN" sz="2000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 eaLnBrk="1" hangingPunct="1">
              <a:lnSpc>
                <a:spcPct val="110000"/>
              </a:lnSpc>
              <a:spcBef>
                <a:spcPts val="700"/>
              </a:spcBef>
              <a:buFont typeface="Wingdings" panose="05000000000000000000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altLang="zh-CN" sz="20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 eaLnBrk="1" hangingPunct="1">
              <a:lnSpc>
                <a:spcPct val="110000"/>
              </a:lnSpc>
              <a:spcBef>
                <a:spcPts val="700"/>
              </a:spcBef>
              <a:buFont typeface="Wingdings" panose="05000000000000000000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(Three-time </a:t>
            </a: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Pulitzer</a:t>
            </a:r>
            <a:r>
              <a:rPr lang="en-GB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 winner)</a:t>
            </a:r>
          </a:p>
        </p:txBody>
      </p:sp>
      <p:pic>
        <p:nvPicPr>
          <p:cNvPr id="2560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880" y="3074795"/>
            <a:ext cx="1850040" cy="2611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262" y="3241675"/>
            <a:ext cx="1803400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9260" y="2867215"/>
            <a:ext cx="2445613" cy="302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9790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ChangeArrowheads="1"/>
          </p:cNvSpPr>
          <p:nvPr>
            <p:ph type="title"/>
          </p:nvPr>
        </p:nvSpPr>
        <p:spPr>
          <a:xfrm>
            <a:off x="304800" y="274638"/>
            <a:ext cx="8534400" cy="1141412"/>
          </a:xfrm>
        </p:spPr>
        <p:txBody>
          <a:bodyPr/>
          <a:lstStyle/>
          <a:p>
            <a:pPr eaLnBrk="1" hangingPunct="1">
              <a:buFont typeface="Comic Sans MS" panose="030F0702030302020204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3600" smtClean="0">
                <a:latin typeface="Comic Sans MS" panose="030F0702030302020204" pitchFamily="66" charset="0"/>
                <a:ea typeface="宋体" panose="02010600030101010101" pitchFamily="2" charset="-122"/>
              </a:rPr>
              <a:t>   Conflicting Views on Education in U.S.</a:t>
            </a:r>
            <a:endParaRPr lang="en-GB" altLang="zh-CN" sz="4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26627" name="Rectangle 2"/>
          <p:cNvSpPr>
            <a:spLocks noGrp="1" noChangeAspect="1" noChangeArrowheads="1"/>
          </p:cNvSpPr>
          <p:nvPr>
            <p:ph idx="1"/>
          </p:nvPr>
        </p:nvSpPr>
        <p:spPr>
          <a:xfrm>
            <a:off x="687388" y="1066800"/>
            <a:ext cx="8228012" cy="4529138"/>
          </a:xfrm>
        </p:spPr>
        <p:txBody>
          <a:bodyPr/>
          <a:lstStyle/>
          <a:p>
            <a:pPr lvl="1"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zh-CN" sz="24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The debate on “the need for higher education”</a:t>
            </a:r>
          </a:p>
          <a:p>
            <a:pPr lvl="1"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Bill Gates, Steve Jobs, and Mark Zuckerberg never completed their college study</a:t>
            </a:r>
          </a:p>
        </p:txBody>
      </p:sp>
      <p:pic>
        <p:nvPicPr>
          <p:cNvPr id="26629" name="Picture 4" descr="billgat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200400"/>
            <a:ext cx="19050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5" descr="Steve Job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276600"/>
            <a:ext cx="1909763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3163" y="3200400"/>
            <a:ext cx="1913375" cy="25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2088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458788"/>
            <a:ext cx="8228013" cy="1141412"/>
          </a:xfrm>
        </p:spPr>
        <p:txBody>
          <a:bodyPr/>
          <a:lstStyle/>
          <a:p>
            <a:pPr eaLnBrk="1" hangingPunct="1">
              <a:buFont typeface="Comic Sans MS" panose="030F0702030302020204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3600" smtClean="0">
                <a:latin typeface="Comic Sans MS" panose="030F0702030302020204" pitchFamily="66" charset="0"/>
                <a:ea typeface="宋体" panose="02010600030101010101" pitchFamily="2" charset="-122"/>
              </a:rPr>
              <a:t>    Things Students Learn at College</a:t>
            </a:r>
            <a:endParaRPr lang="en-GB" altLang="zh-CN" sz="4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27651" name="Rectangle 2"/>
          <p:cNvSpPr>
            <a:spLocks noGrp="1" noChangeAspect="1" noChangeArrowheads="1"/>
          </p:cNvSpPr>
          <p:nvPr>
            <p:ph idx="1"/>
          </p:nvPr>
        </p:nvSpPr>
        <p:spPr>
          <a:xfrm>
            <a:off x="1066800" y="1295400"/>
            <a:ext cx="7010400" cy="4529138"/>
          </a:xfrm>
        </p:spPr>
        <p:txBody>
          <a:bodyPr/>
          <a:lstStyle/>
          <a:p>
            <a:pPr lvl="1"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zh-CN" sz="24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608013" indent="-608013" eaLnBrk="1" hangingPunct="1">
              <a:lnSpc>
                <a:spcPct val="105000"/>
              </a:lnSpc>
              <a:spcBef>
                <a:spcPts val="600"/>
              </a:spcBef>
              <a:buFont typeface="Wingdings" panose="05000000000000000000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2400" dirty="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50%</a:t>
            </a:r>
            <a:r>
              <a:rPr lang="en-US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 of the learning materials for a student’s career future is outside the classroom</a:t>
            </a:r>
          </a:p>
          <a:p>
            <a:pPr marL="608013" indent="-608013" eaLnBrk="1" hangingPunct="1">
              <a:lnSpc>
                <a:spcPct val="105000"/>
              </a:lnSpc>
              <a:spcBef>
                <a:spcPts val="600"/>
              </a:spcBef>
              <a:buFont typeface="Wingdings" panose="05000000000000000000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2400" dirty="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45%</a:t>
            </a:r>
            <a:r>
              <a:rPr lang="en-US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 show no significant gains in critical thinking, analytical reasoning, and written communication during the first 2 years </a:t>
            </a:r>
          </a:p>
          <a:p>
            <a:pPr marL="608013" indent="-608013" eaLnBrk="1" hangingPunct="1">
              <a:lnSpc>
                <a:spcPct val="105000"/>
              </a:lnSpc>
              <a:spcBef>
                <a:spcPts val="600"/>
              </a:spcBef>
              <a:buFont typeface="Wingdings" panose="05000000000000000000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BUT</a:t>
            </a:r>
          </a:p>
          <a:p>
            <a:pPr marL="608013" indent="-608013" eaLnBrk="1" hangingPunct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Learn how to learn</a:t>
            </a:r>
          </a:p>
          <a:p>
            <a:pPr marL="608013" indent="-608013" eaLnBrk="1" hangingPunct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Learn how to think</a:t>
            </a:r>
          </a:p>
          <a:p>
            <a:pPr marL="608013" indent="-608013" eaLnBrk="1" hangingPunct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Learn self-discipline</a:t>
            </a:r>
          </a:p>
          <a:p>
            <a:pPr marL="608013" indent="-608013" eaLnBrk="1" hangingPunct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Learn how to communicate effectively</a:t>
            </a:r>
          </a:p>
          <a:p>
            <a:pPr marL="608013" indent="-608013" eaLnBrk="1" hangingPunct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altLang="zh-CN" sz="24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608013" indent="-608013" eaLnBrk="1" hangingPunct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altLang="zh-CN" sz="24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278468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228013" cy="1141413"/>
          </a:xfrm>
        </p:spPr>
        <p:txBody>
          <a:bodyPr/>
          <a:lstStyle/>
          <a:p>
            <a:pPr eaLnBrk="1" hangingPunct="1">
              <a:buFont typeface="Comic Sans MS" panose="030F0702030302020204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3600" smtClean="0">
                <a:latin typeface="Comic Sans MS" panose="030F0702030302020204" pitchFamily="66" charset="0"/>
                <a:ea typeface="宋体" panose="02010600030101010101" pitchFamily="2" charset="-122"/>
              </a:rPr>
              <a:t>U.S. Ed. System</a:t>
            </a:r>
          </a:p>
        </p:txBody>
      </p:sp>
      <p:sp>
        <p:nvSpPr>
          <p:cNvPr id="28675" name="Content Placeholder 4"/>
          <p:cNvSpPr>
            <a:spLocks noGrp="1"/>
          </p:cNvSpPr>
          <p:nvPr>
            <p:ph sz="half" idx="1"/>
          </p:nvPr>
        </p:nvSpPr>
        <p:spPr>
          <a:xfrm>
            <a:off x="381000" y="1447800"/>
            <a:ext cx="4037013" cy="4529138"/>
          </a:xfrm>
        </p:spPr>
        <p:txBody>
          <a:bodyPr/>
          <a:lstStyle/>
          <a:p>
            <a:r>
              <a:rPr lang="en-US" altLang="zh-CN" sz="240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National priority</a:t>
            </a:r>
          </a:p>
          <a:p>
            <a:pPr lvl="1"/>
            <a:r>
              <a:rPr lang="en-US" altLang="zh-CN" sz="200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Public safety, transportation, energy, </a:t>
            </a:r>
            <a:r>
              <a:rPr lang="en-US" altLang="zh-CN" sz="200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education</a:t>
            </a:r>
            <a:r>
              <a:rPr lang="en-US" altLang="zh-CN" sz="200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, health, advanced manufacturing</a:t>
            </a:r>
          </a:p>
          <a:p>
            <a:r>
              <a:rPr lang="en-US" altLang="zh-CN" sz="240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Admission criteria</a:t>
            </a:r>
          </a:p>
          <a:p>
            <a:pPr lvl="1"/>
            <a:r>
              <a:rPr lang="en-US" altLang="zh-CN" sz="200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Standardized test, GPA/HPA, extra-curricular activities, etc.</a:t>
            </a:r>
          </a:p>
          <a:p>
            <a:r>
              <a:rPr lang="en-US" altLang="zh-CN" sz="240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Different types</a:t>
            </a:r>
          </a:p>
          <a:p>
            <a:pPr lvl="1"/>
            <a:r>
              <a:rPr lang="en-US" altLang="zh-CN" sz="200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Vocational technical institutions, community colleges, universities, and professional schools</a:t>
            </a:r>
          </a:p>
          <a:p>
            <a:pPr lvl="1"/>
            <a:endParaRPr lang="en-US" altLang="zh-CN" sz="1800" smtClean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/>
            <a:endParaRPr lang="en-US" altLang="zh-CN" sz="1800" smtClean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pic>
        <p:nvPicPr>
          <p:cNvPr id="28676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27513" y="304800"/>
            <a:ext cx="4916487" cy="6096000"/>
          </a:xfrm>
          <a:noFill/>
        </p:spPr>
      </p:pic>
    </p:spTree>
    <p:extLst>
      <p:ext uri="{BB962C8B-B14F-4D97-AF65-F5344CB8AC3E}">
        <p14:creationId xmlns:p14="http://schemas.microsoft.com/office/powerpoint/2010/main" val="2173868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Font typeface="Comic Sans MS" panose="030F0702030302020204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3600" smtClean="0">
                <a:latin typeface="Comic Sans MS" panose="030F0702030302020204" pitchFamily="66" charset="0"/>
                <a:ea typeface="宋体" panose="02010600030101010101" pitchFamily="2" charset="-122"/>
              </a:rPr>
              <a:t>Chinese System vs. U.S. System</a:t>
            </a:r>
            <a:endParaRPr lang="en-GB" altLang="zh-CN" sz="4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29699" name="Rectangle 2"/>
          <p:cNvSpPr>
            <a:spLocks noGrp="1" noChangeAspect="1" noChangeArrowheads="1"/>
          </p:cNvSpPr>
          <p:nvPr>
            <p:ph idx="1"/>
          </p:nvPr>
        </p:nvSpPr>
        <p:spPr>
          <a:xfrm>
            <a:off x="914400" y="838200"/>
            <a:ext cx="7847013" cy="4529138"/>
          </a:xfrm>
        </p:spPr>
        <p:txBody>
          <a:bodyPr/>
          <a:lstStyle/>
          <a:p>
            <a:pPr lvl="1"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zh-CN" sz="24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2400" smtClean="0">
                <a:latin typeface="Comic Sans MS" panose="030F0702030302020204" pitchFamily="66" charset="0"/>
                <a:ea typeface="宋体" panose="02010600030101010101" pitchFamily="2" charset="-122"/>
              </a:rPr>
              <a:t>Chinese system</a:t>
            </a:r>
          </a:p>
          <a:p>
            <a:pPr lvl="1"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2000" smtClean="0">
                <a:latin typeface="Comic Sans MS" panose="030F0702030302020204" pitchFamily="66" charset="0"/>
                <a:ea typeface="宋体" panose="02010600030101010101" pitchFamily="2" charset="-122"/>
              </a:rPr>
              <a:t>Highly structured, disciplined learning</a:t>
            </a:r>
          </a:p>
          <a:p>
            <a:pPr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2400" smtClean="0">
                <a:latin typeface="Comic Sans MS" panose="030F0702030302020204" pitchFamily="66" charset="0"/>
                <a:ea typeface="宋体" panose="02010600030101010101" pitchFamily="2" charset="-122"/>
              </a:rPr>
              <a:t>U.S. system</a:t>
            </a:r>
          </a:p>
          <a:p>
            <a:pPr lvl="1"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2000" smtClean="0">
                <a:latin typeface="Comic Sans MS" panose="030F0702030302020204" pitchFamily="66" charset="0"/>
                <a:ea typeface="宋体" panose="02010600030101010101" pitchFamily="2" charset="-122"/>
              </a:rPr>
              <a:t>Critical thinking and student-centered learning</a:t>
            </a:r>
          </a:p>
          <a:p>
            <a:pPr eaLnBrk="1" hangingPunct="1">
              <a:lnSpc>
                <a:spcPct val="110000"/>
              </a:lnSpc>
              <a:spcBef>
                <a:spcPts val="700"/>
              </a:spcBef>
              <a:buFont typeface="Wingdings" panose="05000000000000000000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2300" smtClean="0"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GB" altLang="zh-CN" sz="230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China and the U.S. should learn from one another and adopt what the other does best!</a:t>
            </a:r>
          </a:p>
          <a:p>
            <a:pPr lvl="1"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altLang="zh-CN" sz="24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pic>
        <p:nvPicPr>
          <p:cNvPr id="29701" name="Picture 4" descr="American student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191000"/>
            <a:ext cx="2857500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5" descr="Chines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67200"/>
            <a:ext cx="2601913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91452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>
          <a:xfrm>
            <a:off x="181303" y="274637"/>
            <a:ext cx="8655269" cy="1141411"/>
          </a:xfrm>
        </p:spPr>
        <p:txBody>
          <a:bodyPr/>
          <a:lstStyle/>
          <a:p>
            <a:pPr eaLnBrk="1" hangingPunct="1">
              <a:buFont typeface="Comic Sans MS" panose="030F0702030302020204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36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   Education Level and Income Deciles </a:t>
            </a:r>
            <a:r>
              <a:rPr lang="en-GB" altLang="zh-CN" sz="2800" baseline="30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[1]</a:t>
            </a:r>
          </a:p>
        </p:txBody>
      </p:sp>
      <p:sp>
        <p:nvSpPr>
          <p:cNvPr id="5123" name="Rectangle 2"/>
          <p:cNvSpPr>
            <a:spLocks noGrp="1" noChangeAspect="1" noChangeArrowheads="1"/>
          </p:cNvSpPr>
          <p:nvPr>
            <p:ph idx="1"/>
          </p:nvPr>
        </p:nvSpPr>
        <p:spPr>
          <a:xfrm>
            <a:off x="609600" y="1143000"/>
            <a:ext cx="7924800" cy="4529138"/>
          </a:xfrm>
        </p:spPr>
        <p:txBody>
          <a:bodyPr/>
          <a:lstStyle/>
          <a:p>
            <a:pPr lvl="1"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zh-CN" sz="24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0" indent="0" eaLnBrk="1" hangingPunct="1">
              <a:lnSpc>
                <a:spcPct val="105000"/>
              </a:lnSpc>
              <a:spcBef>
                <a:spcPts val="6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altLang="zh-CN" sz="1800" dirty="0" smtClean="0">
              <a:solidFill>
                <a:schemeClr val="bg1">
                  <a:lumMod val="50000"/>
                </a:schemeClr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0" indent="0" eaLnBrk="1" hangingPunct="1">
              <a:lnSpc>
                <a:spcPct val="105000"/>
              </a:lnSpc>
              <a:spcBef>
                <a:spcPts val="6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altLang="zh-CN" sz="1800" dirty="0">
              <a:solidFill>
                <a:schemeClr val="bg1">
                  <a:lumMod val="50000"/>
                </a:schemeClr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0" indent="0" eaLnBrk="1" hangingPunct="1">
              <a:lnSpc>
                <a:spcPct val="105000"/>
              </a:lnSpc>
              <a:spcBef>
                <a:spcPts val="6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altLang="zh-CN" sz="1800" dirty="0" smtClean="0">
              <a:solidFill>
                <a:schemeClr val="bg1">
                  <a:lumMod val="50000"/>
                </a:schemeClr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0" indent="0" eaLnBrk="1" hangingPunct="1">
              <a:lnSpc>
                <a:spcPct val="105000"/>
              </a:lnSpc>
              <a:spcBef>
                <a:spcPts val="6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altLang="zh-CN" sz="1800" dirty="0">
              <a:solidFill>
                <a:schemeClr val="bg1">
                  <a:lumMod val="50000"/>
                </a:schemeClr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0" indent="0" eaLnBrk="1" hangingPunct="1">
              <a:lnSpc>
                <a:spcPct val="105000"/>
              </a:lnSpc>
              <a:spcBef>
                <a:spcPts val="6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altLang="zh-CN" sz="1800" dirty="0" smtClean="0">
              <a:solidFill>
                <a:schemeClr val="bg1">
                  <a:lumMod val="50000"/>
                </a:schemeClr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0" indent="0" eaLnBrk="1" hangingPunct="1">
              <a:lnSpc>
                <a:spcPct val="105000"/>
              </a:lnSpc>
              <a:spcBef>
                <a:spcPts val="6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altLang="zh-CN" sz="1800" dirty="0">
              <a:solidFill>
                <a:schemeClr val="bg1">
                  <a:lumMod val="50000"/>
                </a:schemeClr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0" indent="0" eaLnBrk="1" hangingPunct="1">
              <a:lnSpc>
                <a:spcPct val="105000"/>
              </a:lnSpc>
              <a:spcBef>
                <a:spcPts val="6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altLang="zh-CN" sz="1800" dirty="0" smtClean="0">
              <a:solidFill>
                <a:schemeClr val="bg1">
                  <a:lumMod val="50000"/>
                </a:schemeClr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0" indent="0" eaLnBrk="1" hangingPunct="1">
              <a:lnSpc>
                <a:spcPct val="105000"/>
              </a:lnSpc>
              <a:spcBef>
                <a:spcPts val="6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altLang="zh-CN" sz="1800" dirty="0">
              <a:solidFill>
                <a:schemeClr val="bg1">
                  <a:lumMod val="50000"/>
                </a:schemeClr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0" indent="0" eaLnBrk="1" hangingPunct="1">
              <a:lnSpc>
                <a:spcPct val="105000"/>
              </a:lnSpc>
              <a:spcBef>
                <a:spcPts val="6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altLang="zh-CN" sz="1800" dirty="0" smtClean="0">
              <a:solidFill>
                <a:schemeClr val="bg1">
                  <a:lumMod val="50000"/>
                </a:schemeClr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0" indent="0" eaLnBrk="1" hangingPunct="1">
              <a:lnSpc>
                <a:spcPct val="105000"/>
              </a:lnSpc>
              <a:spcBef>
                <a:spcPts val="6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altLang="zh-CN" sz="1800" dirty="0" smtClean="0">
              <a:solidFill>
                <a:schemeClr val="bg1">
                  <a:lumMod val="50000"/>
                </a:schemeClr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0" indent="0" eaLnBrk="1" hangingPunct="1">
              <a:lnSpc>
                <a:spcPct val="105000"/>
              </a:lnSpc>
              <a:spcBef>
                <a:spcPts val="6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1800" dirty="0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[1] A. P. </a:t>
            </a:r>
            <a:r>
              <a:rPr lang="en-GB" altLang="zh-CN" sz="1800" dirty="0" err="1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Carnevale</a:t>
            </a:r>
            <a:r>
              <a:rPr lang="en-GB" altLang="zh-CN" sz="18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GB" altLang="zh-CN" sz="1800" dirty="0" smtClean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(2010) “Help Wanted: Projection of Jobs and Education Requirement through 2018,” Georgetown University.</a:t>
            </a:r>
          </a:p>
          <a:p>
            <a:pPr marL="608013" indent="-608013" eaLnBrk="1" hangingPunct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altLang="zh-CN" sz="1800" dirty="0" smtClean="0">
              <a:solidFill>
                <a:schemeClr val="bg1">
                  <a:lumMod val="50000"/>
                </a:schemeClr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altLang="zh-CN" sz="24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5125" name="TextBox 8"/>
          <p:cNvSpPr txBox="1">
            <a:spLocks noChangeArrowheads="1"/>
          </p:cNvSpPr>
          <p:nvPr/>
        </p:nvSpPr>
        <p:spPr bwMode="auto">
          <a:xfrm>
            <a:off x="2743200" y="31242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endParaRPr lang="en-US" altLang="zh-CN">
              <a:ea typeface="宋体" panose="02010600030101010101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395" y="1820104"/>
            <a:ext cx="6813234" cy="260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638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Font typeface="Comic Sans MS" panose="030F0702030302020204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3600" smtClean="0">
                <a:latin typeface="Comic Sans MS" panose="030F0702030302020204" pitchFamily="66" charset="0"/>
                <a:ea typeface="宋体" panose="02010600030101010101" pitchFamily="2" charset="-122"/>
              </a:rPr>
              <a:t>   Merits of U.S. Ed. System</a:t>
            </a:r>
          </a:p>
        </p:txBody>
      </p:sp>
      <p:sp>
        <p:nvSpPr>
          <p:cNvPr id="30723" name="Content Placeholder 9"/>
          <p:cNvSpPr>
            <a:spLocks noGrp="1"/>
          </p:cNvSpPr>
          <p:nvPr>
            <p:ph idx="1"/>
          </p:nvPr>
        </p:nvSpPr>
        <p:spPr>
          <a:xfrm>
            <a:off x="457200" y="1524000"/>
            <a:ext cx="8382000" cy="4876800"/>
          </a:xfrm>
        </p:spPr>
        <p:txBody>
          <a:bodyPr/>
          <a:lstStyle/>
          <a:p>
            <a:r>
              <a:rPr lang="en-US" altLang="zh-CN" sz="2400" smtClean="0">
                <a:latin typeface="Comic Sans MS" panose="030F0702030302020204" pitchFamily="66" charset="0"/>
                <a:ea typeface="宋体" panose="02010600030101010101" pitchFamily="2" charset="-122"/>
              </a:rPr>
              <a:t>U.S. system</a:t>
            </a:r>
          </a:p>
          <a:p>
            <a:pPr lvl="1"/>
            <a:r>
              <a:rPr lang="en-US" altLang="zh-CN" sz="2000" smtClean="0">
                <a:latin typeface="Comic Sans MS" panose="030F0702030302020204" pitchFamily="66" charset="0"/>
                <a:ea typeface="宋体" panose="02010600030101010101" pitchFamily="2" charset="-122"/>
              </a:rPr>
              <a:t>Flexibility of educational system</a:t>
            </a:r>
          </a:p>
          <a:p>
            <a:pPr lvl="1"/>
            <a:r>
              <a:rPr lang="en-US" altLang="zh-CN" sz="2000" smtClean="0">
                <a:latin typeface="Comic Sans MS" panose="030F0702030302020204" pitchFamily="66" charset="0"/>
                <a:ea typeface="宋体" panose="02010600030101010101" pitchFamily="2" charset="-122"/>
              </a:rPr>
              <a:t>Importance of extra-curricular activities</a:t>
            </a:r>
          </a:p>
          <a:p>
            <a:pPr lvl="2"/>
            <a:r>
              <a:rPr lang="en-US" altLang="zh-CN" sz="1600" smtClean="0">
                <a:latin typeface="Comic Sans MS" panose="030F0702030302020204" pitchFamily="66" charset="0"/>
                <a:ea typeface="宋体" panose="02010600030101010101" pitchFamily="2" charset="-122"/>
              </a:rPr>
              <a:t>Club activities</a:t>
            </a:r>
          </a:p>
          <a:p>
            <a:pPr lvl="2"/>
            <a:r>
              <a:rPr lang="en-US" altLang="zh-CN" sz="1600" smtClean="0">
                <a:latin typeface="Comic Sans MS" panose="030F0702030302020204" pitchFamily="66" charset="0"/>
                <a:ea typeface="宋体" panose="02010600030101010101" pitchFamily="2" charset="-122"/>
              </a:rPr>
              <a:t>Sports</a:t>
            </a:r>
          </a:p>
          <a:p>
            <a:pPr lvl="2"/>
            <a:r>
              <a:rPr lang="en-US" altLang="zh-CN" sz="1600" smtClean="0">
                <a:latin typeface="Comic Sans MS" panose="030F0702030302020204" pitchFamily="66" charset="0"/>
                <a:ea typeface="宋体" panose="02010600030101010101" pitchFamily="2" charset="-122"/>
              </a:rPr>
              <a:t>Volunteering</a:t>
            </a:r>
          </a:p>
          <a:p>
            <a:r>
              <a:rPr lang="en-US" altLang="zh-CN" sz="2400" smtClean="0">
                <a:latin typeface="Comic Sans MS" panose="030F0702030302020204" pitchFamily="66" charset="0"/>
                <a:ea typeface="宋体" panose="02010600030101010101" pitchFamily="2" charset="-122"/>
              </a:rPr>
              <a:t>Five pillars of learning</a:t>
            </a:r>
          </a:p>
          <a:p>
            <a:pPr lvl="1"/>
            <a:r>
              <a:rPr lang="en-US" altLang="zh-CN" sz="1900" smtClean="0">
                <a:latin typeface="Comic Sans MS" panose="030F0702030302020204" pitchFamily="66" charset="0"/>
                <a:ea typeface="宋体" panose="02010600030101010101" pitchFamily="2" charset="-122"/>
              </a:rPr>
              <a:t>Learning to know</a:t>
            </a:r>
          </a:p>
          <a:p>
            <a:pPr lvl="1"/>
            <a:r>
              <a:rPr lang="en-US" altLang="zh-CN" sz="1900" smtClean="0">
                <a:latin typeface="Comic Sans MS" panose="030F0702030302020204" pitchFamily="66" charset="0"/>
                <a:ea typeface="宋体" panose="02010600030101010101" pitchFamily="2" charset="-122"/>
              </a:rPr>
              <a:t>Learning to do</a:t>
            </a:r>
          </a:p>
          <a:p>
            <a:pPr lvl="1"/>
            <a:r>
              <a:rPr lang="en-US" altLang="zh-CN" sz="190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Learning to live together</a:t>
            </a:r>
          </a:p>
          <a:p>
            <a:pPr lvl="1"/>
            <a:r>
              <a:rPr lang="en-US" altLang="zh-CN" sz="190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Learning to be</a:t>
            </a:r>
          </a:p>
          <a:p>
            <a:pPr lvl="1"/>
            <a:r>
              <a:rPr lang="en-US" altLang="zh-CN" sz="190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Learning to transform oneself and society</a:t>
            </a:r>
          </a:p>
          <a:p>
            <a:pPr lvl="1"/>
            <a:endParaRPr lang="en-US" altLang="zh-CN" sz="19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endParaRPr lang="en-US" altLang="zh-CN" sz="24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/>
            <a:endParaRPr lang="en-US" altLang="zh-CN" sz="15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pic>
        <p:nvPicPr>
          <p:cNvPr id="30725" name="Picture 7" descr="societ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295400"/>
            <a:ext cx="1919288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5" descr="sport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895600"/>
            <a:ext cx="190500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6" descr="volumteerin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648200"/>
            <a:ext cx="18796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77048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ounded Rectangle 7"/>
          <p:cNvSpPr>
            <a:spLocks noChangeArrowheads="1"/>
          </p:cNvSpPr>
          <p:nvPr/>
        </p:nvSpPr>
        <p:spPr bwMode="auto">
          <a:xfrm>
            <a:off x="1524000" y="2209800"/>
            <a:ext cx="6172200" cy="1066800"/>
          </a:xfrm>
          <a:prstGeom prst="roundRect">
            <a:avLst>
              <a:gd name="adj" fmla="val 16667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endParaRPr lang="en-US" altLang="zh-CN">
              <a:ea typeface="宋体" panose="02010600030101010101" pitchFamily="2" charset="-122"/>
            </a:endParaRPr>
          </a:p>
        </p:txBody>
      </p:sp>
      <p:sp>
        <p:nvSpPr>
          <p:cNvPr id="32771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8013" cy="1141413"/>
          </a:xfrm>
        </p:spPr>
        <p:txBody>
          <a:bodyPr/>
          <a:lstStyle/>
          <a:p>
            <a:pPr eaLnBrk="1" hangingPunct="1">
              <a:buFont typeface="Comic Sans MS" panose="030F0702030302020204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36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   Challenges (3):</a:t>
            </a:r>
          </a:p>
        </p:txBody>
      </p:sp>
      <p:sp>
        <p:nvSpPr>
          <p:cNvPr id="33798" name="Rectangle 2"/>
          <p:cNvSpPr>
            <a:spLocks noGrp="1" noChangeAspect="1" noChangeArrowheads="1"/>
          </p:cNvSpPr>
          <p:nvPr>
            <p:ph idx="1"/>
          </p:nvPr>
        </p:nvSpPr>
        <p:spPr>
          <a:xfrm>
            <a:off x="1295400" y="1752600"/>
            <a:ext cx="6858000" cy="35814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lvl="1"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US" altLang="zh-CN" sz="2400" dirty="0" smtClean="0">
              <a:latin typeface="Comic Sans MS" pitchFamily="66" charset="0"/>
              <a:ea typeface="宋体" pitchFamily="2" charset="-122"/>
            </a:endParaRPr>
          </a:p>
          <a:p>
            <a:pPr marL="608013" indent="-608013" eaLnBrk="1" hangingPunct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altLang="zh-CN" sz="2400" dirty="0" smtClean="0">
                <a:latin typeface="Comic Sans MS" pitchFamily="66" charset="0"/>
                <a:ea typeface="宋体" pitchFamily="2" charset="-122"/>
              </a:rPr>
              <a:t>Developing general education to produce well-rounded citizens</a:t>
            </a:r>
          </a:p>
          <a:p>
            <a:pPr marL="608013" indent="-608013" eaLnBrk="1" hangingPunct="1">
              <a:lnSpc>
                <a:spcPct val="105000"/>
              </a:lnSpc>
              <a:spcBef>
                <a:spcPts val="600"/>
              </a:spcBef>
              <a:buFont typeface="Wingdings" panose="05000000000000000000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altLang="zh-CN" sz="2400" dirty="0" smtClean="0">
              <a:latin typeface="Comic Sans MS" pitchFamily="66" charset="0"/>
              <a:ea typeface="宋体" pitchFamily="2" charset="-122"/>
            </a:endParaRPr>
          </a:p>
          <a:p>
            <a:pPr lvl="1">
              <a:lnSpc>
                <a:spcPct val="105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altLang="zh-CN" sz="2000" dirty="0" smtClean="0">
                <a:latin typeface="Comic Sans MS" pitchFamily="66" charset="0"/>
                <a:ea typeface="宋体" pitchFamily="2" charset="-122"/>
              </a:rPr>
              <a:t>Fulfilling  individual potential AND</a:t>
            </a:r>
          </a:p>
          <a:p>
            <a:pPr lvl="1">
              <a:lnSpc>
                <a:spcPct val="105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US" altLang="zh-CN" sz="2000" dirty="0" smtClean="0">
              <a:latin typeface="Comic Sans MS" pitchFamily="66" charset="0"/>
              <a:ea typeface="宋体" pitchFamily="2" charset="-122"/>
            </a:endParaRPr>
          </a:p>
          <a:p>
            <a:pPr lvl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altLang="zh-CN" sz="2000" dirty="0" smtClean="0">
                <a:latin typeface="Comic Sans MS" pitchFamily="66" charset="0"/>
                <a:ea typeface="宋体" pitchFamily="2" charset="-122"/>
              </a:rPr>
              <a:t>Contributing to social transformation</a:t>
            </a:r>
          </a:p>
          <a:p>
            <a:pPr lvl="1" eaLnBrk="1" hangingPunct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altLang="zh-CN" sz="1900" dirty="0" smtClean="0">
              <a:latin typeface="Comic Sans MS" pitchFamily="66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38333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Oval 47"/>
          <p:cNvSpPr>
            <a:spLocks noChangeArrowheads="1"/>
          </p:cNvSpPr>
          <p:nvPr/>
        </p:nvSpPr>
        <p:spPr bwMode="auto">
          <a:xfrm>
            <a:off x="2590800" y="3200400"/>
            <a:ext cx="4419600" cy="2362200"/>
          </a:xfrm>
          <a:prstGeom prst="ellipse">
            <a:avLst/>
          </a:prstGeom>
          <a:solidFill>
            <a:schemeClr val="bg1"/>
          </a:solidFill>
          <a:ln w="9525" algn="ctr">
            <a:solidFill>
              <a:srgbClr val="92D05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endParaRPr lang="en-US" altLang="zh-CN">
              <a:ea typeface="宋体" panose="02010600030101010101" pitchFamily="2" charset="-122"/>
            </a:endParaRPr>
          </a:p>
        </p:txBody>
      </p:sp>
      <p:sp>
        <p:nvSpPr>
          <p:cNvPr id="33795" name="Rectangle 1"/>
          <p:cNvSpPr>
            <a:spLocks noGrp="1" noChangeArrowheads="1"/>
          </p:cNvSpPr>
          <p:nvPr>
            <p:ph type="title"/>
          </p:nvPr>
        </p:nvSpPr>
        <p:spPr>
          <a:xfrm>
            <a:off x="381000" y="534988"/>
            <a:ext cx="8228013" cy="1141412"/>
          </a:xfrm>
        </p:spPr>
        <p:txBody>
          <a:bodyPr/>
          <a:lstStyle/>
          <a:p>
            <a:pPr eaLnBrk="1" hangingPunct="1">
              <a:buFont typeface="Comic Sans MS" panose="030F0702030302020204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3600" smtClean="0">
                <a:latin typeface="Comic Sans MS" panose="030F0702030302020204" pitchFamily="66" charset="0"/>
                <a:ea typeface="宋体" panose="02010600030101010101" pitchFamily="2" charset="-122"/>
              </a:rPr>
              <a:t>   Final Thoughts </a:t>
            </a:r>
          </a:p>
        </p:txBody>
      </p:sp>
      <p:grpSp>
        <p:nvGrpSpPr>
          <p:cNvPr id="33797" name="Group 6"/>
          <p:cNvGrpSpPr>
            <a:grpSpLocks/>
          </p:cNvGrpSpPr>
          <p:nvPr/>
        </p:nvGrpSpPr>
        <p:grpSpPr bwMode="auto">
          <a:xfrm>
            <a:off x="3126573" y="3298031"/>
            <a:ext cx="3638550" cy="2166938"/>
            <a:chOff x="1908175" y="2033588"/>
            <a:chExt cx="5408613" cy="4221397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33801" name="Group 20"/>
            <p:cNvGrpSpPr>
              <a:grpSpLocks/>
            </p:cNvGrpSpPr>
            <p:nvPr/>
          </p:nvGrpSpPr>
          <p:grpSpPr bwMode="auto">
            <a:xfrm>
              <a:off x="1908175" y="2033588"/>
              <a:ext cx="5408613" cy="3451224"/>
              <a:chOff x="1526" y="1298"/>
              <a:chExt cx="3407" cy="2174"/>
            </a:xfrm>
            <a:grpFill/>
          </p:grpSpPr>
          <p:sp>
            <p:nvSpPr>
              <p:cNvPr id="33803" name="Rectangle 6"/>
              <p:cNvSpPr>
                <a:spLocks noChangeArrowheads="1"/>
              </p:cNvSpPr>
              <p:nvPr/>
            </p:nvSpPr>
            <p:spPr bwMode="auto">
              <a:xfrm>
                <a:off x="3009" y="1984"/>
                <a:ext cx="116" cy="19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zh-CN" altLang="en-US">
                  <a:ea typeface="宋体" panose="02010600030101010101" pitchFamily="2" charset="-122"/>
                </a:endParaRPr>
              </a:p>
            </p:txBody>
          </p:sp>
          <p:sp>
            <p:nvSpPr>
              <p:cNvPr id="33804" name="Oval 7"/>
              <p:cNvSpPr>
                <a:spLocks noChangeArrowheads="1"/>
              </p:cNvSpPr>
              <p:nvPr/>
            </p:nvSpPr>
            <p:spPr bwMode="auto">
              <a:xfrm>
                <a:off x="2483" y="1298"/>
                <a:ext cx="1321" cy="82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zh-CN" altLang="en-US">
                  <a:ea typeface="宋体" panose="02010600030101010101" pitchFamily="2" charset="-122"/>
                </a:endParaRPr>
              </a:p>
            </p:txBody>
          </p:sp>
          <p:sp>
            <p:nvSpPr>
              <p:cNvPr id="33805" name="Text Box 8"/>
              <p:cNvSpPr txBox="1">
                <a:spLocks noChangeArrowheads="1"/>
              </p:cNvSpPr>
              <p:nvPr/>
            </p:nvSpPr>
            <p:spPr bwMode="auto">
              <a:xfrm>
                <a:off x="2614" y="1515"/>
                <a:ext cx="1122" cy="37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zh-CN" dirty="0">
                    <a:solidFill>
                      <a:schemeClr val="tx1"/>
                    </a:solidFill>
                    <a:latin typeface="Comic Sans MS" panose="030F0702030302020204" pitchFamily="66" charset="0"/>
                    <a:ea typeface="宋体" panose="02010600030101010101" pitchFamily="2" charset="-122"/>
                  </a:rPr>
                  <a:t>Government</a:t>
                </a:r>
                <a:r>
                  <a:rPr lang="en-US" altLang="zh-CN" dirty="0">
                    <a:solidFill>
                      <a:schemeClr val="tx1"/>
                    </a:solidFill>
                    <a:ea typeface="宋体" panose="02010600030101010101" pitchFamily="2" charset="-122"/>
                  </a:rPr>
                  <a:t> </a:t>
                </a:r>
                <a:r>
                  <a:rPr lang="en-US" altLang="zh-CN" dirty="0" smtClean="0">
                    <a:solidFill>
                      <a:schemeClr val="tx1"/>
                    </a:solidFill>
                    <a:ea typeface="宋体" panose="02010600030101010101" pitchFamily="2" charset="-122"/>
                  </a:rPr>
                  <a:t> </a:t>
                </a:r>
                <a:endParaRPr lang="en-US" altLang="zh-CN" dirty="0">
                  <a:solidFill>
                    <a:schemeClr val="tx1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33806" name="Oval 9"/>
              <p:cNvSpPr>
                <a:spLocks noChangeArrowheads="1"/>
              </p:cNvSpPr>
              <p:nvPr/>
            </p:nvSpPr>
            <p:spPr bwMode="auto">
              <a:xfrm>
                <a:off x="1526" y="2607"/>
                <a:ext cx="1394" cy="865"/>
              </a:xfrm>
              <a:prstGeom prst="ellipse">
                <a:avLst/>
              </a:pr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zh-CN" dirty="0">
                    <a:solidFill>
                      <a:schemeClr val="tx1"/>
                    </a:solidFill>
                    <a:latin typeface="Comic Sans MS" panose="030F0702030302020204" pitchFamily="66" charset="0"/>
                    <a:ea typeface="宋体" panose="02010600030101010101" pitchFamily="2" charset="-122"/>
                  </a:rPr>
                  <a:t>Academia</a:t>
                </a:r>
              </a:p>
            </p:txBody>
          </p:sp>
          <p:sp>
            <p:nvSpPr>
              <p:cNvPr id="33807" name="Oval 10"/>
              <p:cNvSpPr>
                <a:spLocks noChangeArrowheads="1"/>
              </p:cNvSpPr>
              <p:nvPr/>
            </p:nvSpPr>
            <p:spPr bwMode="auto">
              <a:xfrm>
                <a:off x="3502" y="2598"/>
                <a:ext cx="1431" cy="83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zh-CN" dirty="0">
                    <a:solidFill>
                      <a:schemeClr val="tx1"/>
                    </a:solidFill>
                    <a:latin typeface="Comic Sans MS" panose="030F0702030302020204" pitchFamily="66" charset="0"/>
                    <a:ea typeface="宋体" panose="02010600030101010101" pitchFamily="2" charset="-122"/>
                  </a:rPr>
                  <a:t>Industry</a:t>
                </a:r>
              </a:p>
            </p:txBody>
          </p:sp>
          <p:sp>
            <p:nvSpPr>
              <p:cNvPr id="33808" name="Line 11"/>
              <p:cNvSpPr>
                <a:spLocks noChangeShapeType="1"/>
              </p:cNvSpPr>
              <p:nvPr/>
            </p:nvSpPr>
            <p:spPr bwMode="auto">
              <a:xfrm flipV="1">
                <a:off x="2344" y="2061"/>
                <a:ext cx="465" cy="537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09" name="Line 12"/>
              <p:cNvSpPr>
                <a:spLocks noChangeShapeType="1"/>
              </p:cNvSpPr>
              <p:nvPr/>
            </p:nvSpPr>
            <p:spPr bwMode="auto">
              <a:xfrm>
                <a:off x="3384" y="2097"/>
                <a:ext cx="479" cy="567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0" name="Line 13"/>
              <p:cNvSpPr>
                <a:spLocks noChangeShapeType="1"/>
              </p:cNvSpPr>
              <p:nvPr/>
            </p:nvSpPr>
            <p:spPr bwMode="auto">
              <a:xfrm>
                <a:off x="2927" y="3020"/>
                <a:ext cx="575" cy="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3802" name="Text Box 15"/>
            <p:cNvSpPr txBox="1">
              <a:spLocks noChangeArrowheads="1"/>
            </p:cNvSpPr>
            <p:nvPr/>
          </p:nvSpPr>
          <p:spPr bwMode="auto">
            <a:xfrm>
              <a:off x="2474522" y="5595577"/>
              <a:ext cx="4013152" cy="65940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zh-CN" sz="1600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rPr>
                <a:t>Problems/Funds/Solutions</a:t>
              </a:r>
            </a:p>
          </p:txBody>
        </p:sp>
      </p:grpSp>
      <p:sp>
        <p:nvSpPr>
          <p:cNvPr id="33798" name="Oval 7"/>
          <p:cNvSpPr>
            <a:spLocks noChangeArrowheads="1"/>
          </p:cNvSpPr>
          <p:nvPr/>
        </p:nvSpPr>
        <p:spPr bwMode="auto">
          <a:xfrm>
            <a:off x="914400" y="3657600"/>
            <a:ext cx="1716088" cy="762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Professional</a:t>
            </a:r>
          </a:p>
          <a:p>
            <a:r>
              <a:rPr lang="en-US" altLang="zh-CN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Societies</a:t>
            </a:r>
            <a:endParaRPr lang="zh-CN" altLang="en-US" dirty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33799" name="Line 12"/>
          <p:cNvSpPr>
            <a:spLocks noChangeShapeType="1"/>
          </p:cNvSpPr>
          <p:nvPr/>
        </p:nvSpPr>
        <p:spPr bwMode="auto">
          <a:xfrm>
            <a:off x="2209800" y="4343400"/>
            <a:ext cx="511175" cy="4619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0" name="Content Placeholder 9"/>
          <p:cNvSpPr>
            <a:spLocks noGrp="1"/>
          </p:cNvSpPr>
          <p:nvPr>
            <p:ph idx="1"/>
          </p:nvPr>
        </p:nvSpPr>
        <p:spPr>
          <a:xfrm>
            <a:off x="657504" y="1633799"/>
            <a:ext cx="8229600" cy="4572000"/>
          </a:xfrm>
        </p:spPr>
        <p:txBody>
          <a:bodyPr/>
          <a:lstStyle/>
          <a:p>
            <a:pPr lvl="1"/>
            <a:endParaRPr lang="en-US" altLang="zh-CN" sz="19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r>
              <a:rPr lang="en-US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   </a:t>
            </a:r>
            <a:r>
              <a:rPr lang="en-US" altLang="zh-CN" sz="2400" dirty="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Education ecosystem</a:t>
            </a:r>
            <a:r>
              <a:rPr lang="en-US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:  government, industry, academia, and professional societies</a:t>
            </a:r>
          </a:p>
          <a:p>
            <a:endParaRPr lang="en-US" altLang="zh-CN" sz="24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buFont typeface="Wingdings" panose="05000000000000000000" pitchFamily="2" charset="2"/>
              <a:buNone/>
            </a:pPr>
            <a:endParaRPr lang="en-US" altLang="zh-CN" sz="24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endParaRPr lang="en-US" altLang="zh-CN" sz="24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endParaRPr lang="en-US" altLang="zh-CN" sz="24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235771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ChangeArrowheads="1"/>
          </p:cNvSpPr>
          <p:nvPr>
            <p:ph type="title"/>
          </p:nvPr>
        </p:nvSpPr>
        <p:spPr>
          <a:xfrm>
            <a:off x="611188" y="687388"/>
            <a:ext cx="8228012" cy="1141412"/>
          </a:xfrm>
        </p:spPr>
        <p:txBody>
          <a:bodyPr/>
          <a:lstStyle/>
          <a:p>
            <a:r>
              <a:rPr lang="en-GB" altLang="zh-CN" sz="3600" smtClean="0"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zh-CN" sz="3600" smtClean="0">
                <a:latin typeface="Comic Sans MS" panose="030F0702030302020204" pitchFamily="66" charset="0"/>
                <a:ea typeface="宋体" panose="02010600030101010101" pitchFamily="2" charset="-122"/>
              </a:rPr>
              <a:t>Charles Darwin </a:t>
            </a:r>
            <a:r>
              <a:rPr lang="en-US" altLang="zh-CN" sz="2800" smtClean="0">
                <a:latin typeface="Comic Sans MS" panose="030F0702030302020204" pitchFamily="66" charset="0"/>
                <a:ea typeface="宋体" panose="02010600030101010101" pitchFamily="2" charset="-122"/>
              </a:rPr>
              <a:t>(Origin of Species)</a:t>
            </a:r>
            <a:br>
              <a:rPr lang="en-US" altLang="zh-CN" sz="2800" smtClean="0">
                <a:latin typeface="Comic Sans MS" panose="030F0702030302020204" pitchFamily="66" charset="0"/>
                <a:ea typeface="宋体" panose="02010600030101010101" pitchFamily="2" charset="-122"/>
              </a:rPr>
            </a:br>
            <a:endParaRPr lang="en-GB" altLang="zh-CN" sz="28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34819" name="Content Placeholder 9"/>
          <p:cNvSpPr>
            <a:spLocks noGrp="1"/>
          </p:cNvSpPr>
          <p:nvPr>
            <p:ph idx="1"/>
          </p:nvPr>
        </p:nvSpPr>
        <p:spPr>
          <a:xfrm>
            <a:off x="304800" y="0"/>
            <a:ext cx="8077200" cy="4876800"/>
          </a:xfrm>
        </p:spPr>
        <p:txBody>
          <a:bodyPr/>
          <a:lstStyle/>
          <a:p>
            <a:pPr lvl="1"/>
            <a:endParaRPr lang="en-US" altLang="zh-CN" sz="19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endParaRPr lang="en-US" altLang="zh-CN" sz="24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2400" smtClean="0">
                <a:latin typeface="Comic Sans MS" panose="030F0702030302020204" pitchFamily="66" charset="0"/>
                <a:ea typeface="宋体" panose="02010600030101010101" pitchFamily="2" charset="-122"/>
              </a:rPr>
              <a:t>  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2400" smtClean="0">
                <a:latin typeface="Comic Sans MS" panose="030F0702030302020204" pitchFamily="66" charset="0"/>
                <a:ea typeface="宋体" panose="02010600030101010101" pitchFamily="2" charset="-122"/>
              </a:rPr>
              <a:t>   </a:t>
            </a:r>
            <a:endParaRPr lang="en-US" altLang="zh-CN" sz="20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buFont typeface="Wingdings" panose="05000000000000000000" pitchFamily="2" charset="2"/>
              <a:buNone/>
            </a:pPr>
            <a:r>
              <a:rPr lang="en-US" altLang="zh-CN" sz="2400" smtClean="0">
                <a:latin typeface="Comic Sans MS" panose="030F0702030302020204" pitchFamily="66" charset="0"/>
                <a:ea typeface="宋体" panose="02010600030101010101" pitchFamily="2" charset="-122"/>
              </a:rPr>
              <a:t>“It’s not the strongest of the species that survives, not the most intelligent, but </a:t>
            </a:r>
            <a:r>
              <a:rPr lang="en-US" altLang="zh-CN" sz="240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the one most responsive to change</a:t>
            </a:r>
            <a:r>
              <a:rPr lang="en-US" altLang="zh-CN" sz="240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.”</a:t>
            </a:r>
          </a:p>
          <a:p>
            <a:endParaRPr lang="en-US" altLang="zh-CN" sz="24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pic>
        <p:nvPicPr>
          <p:cNvPr id="34821" name="Picture 19" descr="T-Rex-Dinosaur-Fantasy-Pict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525" y="3190875"/>
            <a:ext cx="4130675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65096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buFont typeface="Comic Sans MS" panose="030F0702030302020204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   </a:t>
            </a:r>
          </a:p>
        </p:txBody>
      </p:sp>
      <p:pic>
        <p:nvPicPr>
          <p:cNvPr id="35844" name="Picture 12" descr="ques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981200"/>
            <a:ext cx="2474913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Subtitle 1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zh-CN" smtClean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357114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/>
          </p:nvPr>
        </p:nvSpPr>
        <p:spPr>
          <a:xfrm>
            <a:off x="47297" y="274637"/>
            <a:ext cx="8868103" cy="1141411"/>
          </a:xfrm>
        </p:spPr>
        <p:txBody>
          <a:bodyPr/>
          <a:lstStyle/>
          <a:p>
            <a:pPr eaLnBrk="1" hangingPunct="1">
              <a:buFont typeface="Comic Sans MS" panose="030F0702030302020204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36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   Computer Science: Majors and Jobs</a:t>
            </a:r>
          </a:p>
        </p:txBody>
      </p:sp>
      <p:sp>
        <p:nvSpPr>
          <p:cNvPr id="6147" name="Rectangle 2"/>
          <p:cNvSpPr>
            <a:spLocks noGrp="1" noChangeAspect="1" noChangeArrowheads="1"/>
          </p:cNvSpPr>
          <p:nvPr>
            <p:ph idx="1"/>
          </p:nvPr>
        </p:nvSpPr>
        <p:spPr>
          <a:xfrm>
            <a:off x="1885266" y="2457170"/>
            <a:ext cx="7030134" cy="3869015"/>
          </a:xfrm>
        </p:spPr>
        <p:txBody>
          <a:bodyPr/>
          <a:lstStyle/>
          <a:p>
            <a:pPr marL="608013" indent="-608013" eaLnBrk="1" hangingPunct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zh-CN" sz="24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608013" indent="-608013" eaLnBrk="1" hangingPunct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zh-CN" sz="24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altLang="zh-CN" sz="24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grpSp>
        <p:nvGrpSpPr>
          <p:cNvPr id="6149" name="Group 157"/>
          <p:cNvGrpSpPr>
            <a:grpSpLocks/>
          </p:cNvGrpSpPr>
          <p:nvPr/>
        </p:nvGrpSpPr>
        <p:grpSpPr bwMode="auto">
          <a:xfrm>
            <a:off x="417786" y="3704896"/>
            <a:ext cx="8726214" cy="2951791"/>
            <a:chOff x="609600" y="2667000"/>
            <a:chExt cx="8991600" cy="3631161"/>
          </a:xfrm>
        </p:grpSpPr>
        <p:grpSp>
          <p:nvGrpSpPr>
            <p:cNvPr id="6151" name="Group 126"/>
            <p:cNvGrpSpPr>
              <a:grpSpLocks/>
            </p:cNvGrpSpPr>
            <p:nvPr/>
          </p:nvGrpSpPr>
          <p:grpSpPr bwMode="auto">
            <a:xfrm>
              <a:off x="1447800" y="2667000"/>
              <a:ext cx="6858000" cy="3352800"/>
              <a:chOff x="1447800" y="2667000"/>
              <a:chExt cx="6096000" cy="2971800"/>
            </a:xfrm>
          </p:grpSpPr>
          <p:cxnSp>
            <p:nvCxnSpPr>
              <p:cNvPr id="6164" name="Straight Connector 9"/>
              <p:cNvCxnSpPr>
                <a:cxnSpLocks noChangeShapeType="1"/>
              </p:cNvCxnSpPr>
              <p:nvPr/>
            </p:nvCxnSpPr>
            <p:spPr bwMode="auto">
              <a:xfrm>
                <a:off x="2971800" y="2667000"/>
                <a:ext cx="3886200" cy="60960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165" name="Straight Connector 11"/>
              <p:cNvCxnSpPr>
                <a:cxnSpLocks noChangeShapeType="1"/>
              </p:cNvCxnSpPr>
              <p:nvPr/>
            </p:nvCxnSpPr>
            <p:spPr bwMode="auto">
              <a:xfrm flipV="1">
                <a:off x="3048000" y="4953000"/>
                <a:ext cx="3733800" cy="68580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2" name="Oval 21"/>
              <p:cNvSpPr/>
              <p:nvPr/>
            </p:nvSpPr>
            <p:spPr bwMode="auto">
              <a:xfrm>
                <a:off x="1447800" y="2667000"/>
                <a:ext cx="2895600" cy="29718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buFont typeface="Arial" charset="0"/>
                  <a:buNone/>
                  <a:defRPr/>
                </a:pPr>
                <a:endParaRPr lang="en-US" altLang="zh-CN">
                  <a:latin typeface="Arial" charset="0"/>
                  <a:ea typeface="宋体" pitchFamily="2" charset="-122"/>
                </a:endParaRPr>
              </a:p>
            </p:txBody>
          </p:sp>
          <p:sp>
            <p:nvSpPr>
              <p:cNvPr id="23" name="Arc 22"/>
              <p:cNvSpPr/>
              <p:nvPr/>
            </p:nvSpPr>
            <p:spPr bwMode="auto">
              <a:xfrm>
                <a:off x="1447800" y="2667000"/>
                <a:ext cx="2895600" cy="2971800"/>
              </a:xfrm>
              <a:prstGeom prst="arc">
                <a:avLst>
                  <a:gd name="adj1" fmla="val 12000976"/>
                  <a:gd name="adj2" fmla="val 8712349"/>
                </a:avLst>
              </a:prstGeom>
              <a:solidFill>
                <a:srgbClr val="FFCCCC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altLang="zh-CN">
                  <a:ea typeface="宋体" pitchFamily="2" charset="-122"/>
                </a:endParaRPr>
              </a:p>
            </p:txBody>
          </p:sp>
          <p:sp>
            <p:nvSpPr>
              <p:cNvPr id="24" name="Arc 23"/>
              <p:cNvSpPr/>
              <p:nvPr/>
            </p:nvSpPr>
            <p:spPr bwMode="auto">
              <a:xfrm>
                <a:off x="1447800" y="2667000"/>
                <a:ext cx="2895600" cy="2971800"/>
              </a:xfrm>
              <a:prstGeom prst="arc">
                <a:avLst>
                  <a:gd name="adj1" fmla="val 13632412"/>
                  <a:gd name="adj2" fmla="val 8712349"/>
                </a:avLst>
              </a:prstGeom>
              <a:solidFill>
                <a:srgbClr val="66CC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altLang="zh-CN">
                  <a:ea typeface="宋体" pitchFamily="2" charset="-122"/>
                </a:endParaRPr>
              </a:p>
            </p:txBody>
          </p:sp>
          <p:sp>
            <p:nvSpPr>
              <p:cNvPr id="25" name="Arc 24"/>
              <p:cNvSpPr/>
              <p:nvPr/>
            </p:nvSpPr>
            <p:spPr bwMode="auto">
              <a:xfrm>
                <a:off x="1447800" y="2667000"/>
                <a:ext cx="2895600" cy="2971800"/>
              </a:xfrm>
              <a:prstGeom prst="arc">
                <a:avLst>
                  <a:gd name="adj1" fmla="val 13774115"/>
                  <a:gd name="adj2" fmla="val 8171435"/>
                </a:avLst>
              </a:prstGeom>
              <a:solidFill>
                <a:srgbClr val="FFCC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altLang="zh-CN">
                  <a:ea typeface="宋体" pitchFamily="2" charset="-122"/>
                </a:endParaRPr>
              </a:p>
            </p:txBody>
          </p:sp>
          <p:sp>
            <p:nvSpPr>
              <p:cNvPr id="26" name="Arc 25"/>
              <p:cNvSpPr/>
              <p:nvPr/>
            </p:nvSpPr>
            <p:spPr bwMode="auto">
              <a:xfrm>
                <a:off x="1447800" y="2667000"/>
                <a:ext cx="2895600" cy="2971800"/>
              </a:xfrm>
              <a:prstGeom prst="arc">
                <a:avLst>
                  <a:gd name="adj1" fmla="val 13579840"/>
                  <a:gd name="adj2" fmla="val 7153081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altLang="zh-CN">
                  <a:ea typeface="宋体" pitchFamily="2" charset="-122"/>
                </a:endParaRPr>
              </a:p>
            </p:txBody>
          </p:sp>
          <p:cxnSp>
            <p:nvCxnSpPr>
              <p:cNvPr id="6171" name="Straight Connector 47"/>
              <p:cNvCxnSpPr>
                <a:cxnSpLocks noChangeShapeType="1"/>
                <a:stCxn id="26" idx="0"/>
                <a:endCxn id="26" idx="1"/>
              </p:cNvCxnSpPr>
              <p:nvPr/>
            </p:nvCxnSpPr>
            <p:spPr bwMode="auto">
              <a:xfrm>
                <a:off x="1882393" y="3091500"/>
                <a:ext cx="1013207" cy="106140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172" name="Straight Connector 49"/>
              <p:cNvCxnSpPr>
                <a:cxnSpLocks noChangeShapeType="1"/>
                <a:stCxn id="26" idx="1"/>
                <a:endCxn id="26" idx="2"/>
              </p:cNvCxnSpPr>
              <p:nvPr/>
            </p:nvCxnSpPr>
            <p:spPr bwMode="auto">
              <a:xfrm flipH="1">
                <a:off x="2174846" y="4152900"/>
                <a:ext cx="720754" cy="1288686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173" name="Straight Connector 51"/>
              <p:cNvCxnSpPr>
                <a:cxnSpLocks noChangeShapeType="1"/>
                <a:stCxn id="23" idx="0"/>
                <a:endCxn id="26" idx="1"/>
              </p:cNvCxnSpPr>
              <p:nvPr/>
            </p:nvCxnSpPr>
            <p:spPr bwMode="auto">
              <a:xfrm>
                <a:off x="1531202" y="3655859"/>
                <a:ext cx="1364398" cy="497041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174" name="Straight Connector 53"/>
              <p:cNvCxnSpPr>
                <a:cxnSpLocks noChangeShapeType="1"/>
                <a:stCxn id="26" idx="1"/>
                <a:endCxn id="24" idx="2"/>
              </p:cNvCxnSpPr>
              <p:nvPr/>
            </p:nvCxnSpPr>
            <p:spPr bwMode="auto">
              <a:xfrm flipH="1">
                <a:off x="1696734" y="4152900"/>
                <a:ext cx="1198866" cy="833053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175" name="Straight Connector 88"/>
              <p:cNvCxnSpPr>
                <a:cxnSpLocks noChangeShapeType="1"/>
                <a:stCxn id="26" idx="1"/>
                <a:endCxn id="25" idx="2"/>
              </p:cNvCxnSpPr>
              <p:nvPr/>
            </p:nvCxnSpPr>
            <p:spPr bwMode="auto">
              <a:xfrm flipH="1">
                <a:off x="1837891" y="4152900"/>
                <a:ext cx="1057709" cy="101464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6176" name="Group 123"/>
              <p:cNvGrpSpPr>
                <a:grpSpLocks/>
              </p:cNvGrpSpPr>
              <p:nvPr/>
            </p:nvGrpSpPr>
            <p:grpSpPr bwMode="auto">
              <a:xfrm>
                <a:off x="5867400" y="3276276"/>
                <a:ext cx="1676400" cy="1677266"/>
                <a:chOff x="6096000" y="3733476"/>
                <a:chExt cx="1676400" cy="1677266"/>
              </a:xfrm>
            </p:grpSpPr>
            <p:sp>
              <p:nvSpPr>
                <p:cNvPr id="33" name="Arc 32"/>
                <p:cNvSpPr/>
                <p:nvPr/>
              </p:nvSpPr>
              <p:spPr bwMode="auto">
                <a:xfrm>
                  <a:off x="6096000" y="3733476"/>
                  <a:ext cx="1676400" cy="1677266"/>
                </a:xfrm>
                <a:prstGeom prst="arc">
                  <a:avLst>
                    <a:gd name="adj1" fmla="val 9021334"/>
                    <a:gd name="adj2" fmla="val 9016910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altLang="zh-CN">
                    <a:ea typeface="宋体" pitchFamily="2" charset="-122"/>
                  </a:endParaRPr>
                </a:p>
              </p:txBody>
            </p:sp>
            <p:sp>
              <p:nvSpPr>
                <p:cNvPr id="34" name="Arc 33"/>
                <p:cNvSpPr/>
                <p:nvPr/>
              </p:nvSpPr>
              <p:spPr bwMode="auto">
                <a:xfrm>
                  <a:off x="6096000" y="3733476"/>
                  <a:ext cx="1676400" cy="1677266"/>
                </a:xfrm>
                <a:prstGeom prst="arc">
                  <a:avLst>
                    <a:gd name="adj1" fmla="val 15550588"/>
                    <a:gd name="adj2" fmla="val 7687952"/>
                  </a:avLst>
                </a:prstGeom>
                <a:solidFill>
                  <a:schemeClr val="bg1">
                    <a:lumMod val="5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altLang="zh-CN">
                    <a:ea typeface="宋体" pitchFamily="2" charset="-122"/>
                  </a:endParaRPr>
                </a:p>
              </p:txBody>
            </p:sp>
            <p:sp>
              <p:nvSpPr>
                <p:cNvPr id="35" name="Arc 34"/>
                <p:cNvSpPr/>
                <p:nvPr/>
              </p:nvSpPr>
              <p:spPr bwMode="auto">
                <a:xfrm>
                  <a:off x="6096000" y="3733476"/>
                  <a:ext cx="1676400" cy="1677266"/>
                </a:xfrm>
                <a:prstGeom prst="arc">
                  <a:avLst>
                    <a:gd name="adj1" fmla="val 15352318"/>
                    <a:gd name="adj2" fmla="val 7284826"/>
                  </a:avLst>
                </a:prstGeom>
                <a:solidFill>
                  <a:srgbClr val="FFCC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altLang="zh-CN">
                    <a:ea typeface="宋体" pitchFamily="2" charset="-122"/>
                  </a:endParaRPr>
                </a:p>
              </p:txBody>
            </p:sp>
            <p:sp>
              <p:nvSpPr>
                <p:cNvPr id="36" name="Arc 35"/>
                <p:cNvSpPr/>
                <p:nvPr/>
              </p:nvSpPr>
              <p:spPr bwMode="auto">
                <a:xfrm>
                  <a:off x="6096000" y="3733476"/>
                  <a:ext cx="1676400" cy="1677266"/>
                </a:xfrm>
                <a:prstGeom prst="arc">
                  <a:avLst>
                    <a:gd name="adj1" fmla="val 15700995"/>
                    <a:gd name="adj2" fmla="val 6296749"/>
                  </a:avLst>
                </a:prstGeom>
                <a:solidFill>
                  <a:schemeClr val="bg1">
                    <a:lumMod val="85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altLang="zh-CN">
                    <a:ea typeface="宋体" pitchFamily="2" charset="-122"/>
                  </a:endParaRPr>
                </a:p>
              </p:txBody>
            </p:sp>
            <p:sp>
              <p:nvSpPr>
                <p:cNvPr id="37" name="Arc 36"/>
                <p:cNvSpPr/>
                <p:nvPr/>
              </p:nvSpPr>
              <p:spPr bwMode="auto">
                <a:xfrm>
                  <a:off x="6096000" y="3733476"/>
                  <a:ext cx="1676400" cy="1677266"/>
                </a:xfrm>
                <a:prstGeom prst="arc">
                  <a:avLst>
                    <a:gd name="adj1" fmla="val 15524634"/>
                    <a:gd name="adj2" fmla="val 25283"/>
                  </a:avLst>
                </a:prstGeom>
                <a:solidFill>
                  <a:srgbClr val="FFCC99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altLang="zh-CN">
                    <a:ea typeface="宋体" pitchFamily="2" charset="-122"/>
                  </a:endParaRPr>
                </a:p>
              </p:txBody>
            </p:sp>
            <p:sp>
              <p:nvSpPr>
                <p:cNvPr id="38" name="Arc 37"/>
                <p:cNvSpPr/>
                <p:nvPr/>
              </p:nvSpPr>
              <p:spPr bwMode="auto">
                <a:xfrm>
                  <a:off x="6096000" y="3733476"/>
                  <a:ext cx="1676400" cy="1677266"/>
                </a:xfrm>
                <a:prstGeom prst="arc">
                  <a:avLst>
                    <a:gd name="adj1" fmla="val 15393081"/>
                    <a:gd name="adj2" fmla="val 18321011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altLang="zh-CN">
                    <a:ea typeface="宋体" pitchFamily="2" charset="-122"/>
                  </a:endParaRPr>
                </a:p>
              </p:txBody>
            </p:sp>
            <p:sp>
              <p:nvSpPr>
                <p:cNvPr id="39" name="Arc 38"/>
                <p:cNvSpPr/>
                <p:nvPr/>
              </p:nvSpPr>
              <p:spPr bwMode="auto">
                <a:xfrm>
                  <a:off x="6096000" y="3733476"/>
                  <a:ext cx="1676400" cy="1677266"/>
                </a:xfrm>
                <a:prstGeom prst="arc">
                  <a:avLst>
                    <a:gd name="adj1" fmla="val 15339032"/>
                    <a:gd name="adj2" fmla="val 17515808"/>
                  </a:avLst>
                </a:prstGeom>
                <a:solidFill>
                  <a:srgbClr val="66CC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altLang="zh-CN">
                    <a:ea typeface="宋体" pitchFamily="2" charset="-122"/>
                  </a:endParaRPr>
                </a:p>
              </p:txBody>
            </p:sp>
            <p:cxnSp>
              <p:nvCxnSpPr>
                <p:cNvPr id="6184" name="Straight Connector 108"/>
                <p:cNvCxnSpPr>
                  <a:cxnSpLocks noChangeShapeType="1"/>
                  <a:stCxn id="39" idx="0"/>
                  <a:endCxn id="36" idx="1"/>
                </p:cNvCxnSpPr>
                <p:nvPr/>
              </p:nvCxnSpPr>
              <p:spPr bwMode="auto">
                <a:xfrm>
                  <a:off x="6726465" y="3759950"/>
                  <a:ext cx="207735" cy="812050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6185" name="Straight Connector 110"/>
                <p:cNvCxnSpPr>
                  <a:cxnSpLocks noChangeShapeType="1"/>
                  <a:stCxn id="39" idx="2"/>
                  <a:endCxn id="39" idx="1"/>
                </p:cNvCxnSpPr>
                <p:nvPr/>
              </p:nvCxnSpPr>
              <p:spPr bwMode="auto">
                <a:xfrm flipH="1">
                  <a:off x="6934200" y="3794453"/>
                  <a:ext cx="313049" cy="777547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6186" name="Straight Connector 112"/>
                <p:cNvCxnSpPr>
                  <a:cxnSpLocks noChangeShapeType="1"/>
                  <a:stCxn id="38" idx="2"/>
                  <a:endCxn id="38" idx="1"/>
                </p:cNvCxnSpPr>
                <p:nvPr/>
              </p:nvCxnSpPr>
              <p:spPr bwMode="auto">
                <a:xfrm flipH="1">
                  <a:off x="6934200" y="3888339"/>
                  <a:ext cx="484960" cy="683661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6187" name="Straight Connector 114"/>
                <p:cNvCxnSpPr>
                  <a:cxnSpLocks noChangeShapeType="1"/>
                  <a:stCxn id="37" idx="1"/>
                  <a:endCxn id="37" idx="2"/>
                </p:cNvCxnSpPr>
                <p:nvPr/>
              </p:nvCxnSpPr>
              <p:spPr bwMode="auto">
                <a:xfrm>
                  <a:off x="6934200" y="4572000"/>
                  <a:ext cx="838178" cy="6147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6188" name="Straight Connector 116"/>
                <p:cNvCxnSpPr>
                  <a:cxnSpLocks noChangeShapeType="1"/>
                  <a:stCxn id="38" idx="1"/>
                  <a:endCxn id="36" idx="2"/>
                </p:cNvCxnSpPr>
                <p:nvPr/>
              </p:nvCxnSpPr>
              <p:spPr bwMode="auto">
                <a:xfrm flipH="1">
                  <a:off x="6718023" y="4572000"/>
                  <a:ext cx="216177" cy="809844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6189" name="Straight Connector 118"/>
                <p:cNvCxnSpPr>
                  <a:cxnSpLocks noChangeShapeType="1"/>
                </p:cNvCxnSpPr>
                <p:nvPr/>
              </p:nvCxnSpPr>
              <p:spPr bwMode="auto">
                <a:xfrm flipH="1">
                  <a:off x="6485467" y="4572000"/>
                  <a:ext cx="436882" cy="715341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6190" name="Straight Connector 120"/>
                <p:cNvCxnSpPr>
                  <a:cxnSpLocks noChangeShapeType="1"/>
                  <a:stCxn id="39" idx="1"/>
                  <a:endCxn id="34" idx="2"/>
                </p:cNvCxnSpPr>
                <p:nvPr/>
              </p:nvCxnSpPr>
              <p:spPr bwMode="auto">
                <a:xfrm flipH="1">
                  <a:off x="6416626" y="4572000"/>
                  <a:ext cx="517574" cy="659315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sp>
          <p:nvSpPr>
            <p:cNvPr id="6152" name="Rectangle 2"/>
            <p:cNvSpPr txBox="1">
              <a:spLocks noChangeAspect="1" noChangeArrowheads="1"/>
            </p:cNvSpPr>
            <p:nvPr/>
          </p:nvSpPr>
          <p:spPr bwMode="auto">
            <a:xfrm>
              <a:off x="3352800" y="3886200"/>
              <a:ext cx="1066800" cy="290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 marL="608013" indent="-608013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1363" indent="-284163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5000"/>
                </a:lnSpc>
                <a:spcBef>
                  <a:spcPts val="600"/>
                </a:spcBef>
                <a:buClr>
                  <a:srgbClr val="CCCCFF"/>
                </a:buClr>
                <a:buSzPct val="80000"/>
                <a:buFont typeface="Wingdings" panose="05000000000000000000" pitchFamily="2" charset="2"/>
                <a:buNone/>
              </a:pPr>
              <a:r>
                <a:rPr lang="en-US" altLang="zh-CN" sz="140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</a:rPr>
                <a:t>Computing</a:t>
              </a:r>
            </a:p>
            <a:p>
              <a:pPr algn="ctr" eaLnBrk="1" hangingPunct="1">
                <a:lnSpc>
                  <a:spcPct val="105000"/>
                </a:lnSpc>
                <a:spcBef>
                  <a:spcPts val="600"/>
                </a:spcBef>
                <a:buClr>
                  <a:srgbClr val="CCCCFF"/>
                </a:buClr>
                <a:buSzPct val="80000"/>
                <a:buFont typeface="Wingdings" panose="05000000000000000000" pitchFamily="2" charset="2"/>
                <a:buNone/>
              </a:pPr>
              <a:r>
                <a:rPr lang="en-US" altLang="zh-CN" sz="140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</a:rPr>
                <a:t>71%</a:t>
              </a:r>
            </a:p>
            <a:p>
              <a:pPr algn="ctr" eaLnBrk="1" hangingPunct="1">
                <a:lnSpc>
                  <a:spcPct val="105000"/>
                </a:lnSpc>
                <a:spcBef>
                  <a:spcPts val="600"/>
                </a:spcBef>
                <a:buClr>
                  <a:srgbClr val="CCCCFF"/>
                </a:buClr>
                <a:buSzPct val="80000"/>
                <a:buFont typeface="Wingdings" panose="05000000000000000000" pitchFamily="2" charset="2"/>
                <a:buNone/>
              </a:pPr>
              <a:endParaRPr lang="en-US" altLang="zh-CN" sz="140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</a:endParaRPr>
            </a:p>
            <a:p>
              <a:pPr algn="ctr" eaLnBrk="1" hangingPunct="1">
                <a:lnSpc>
                  <a:spcPct val="105000"/>
                </a:lnSpc>
                <a:spcBef>
                  <a:spcPts val="600"/>
                </a:spcBef>
                <a:buClr>
                  <a:srgbClr val="CCCCFF"/>
                </a:buClr>
                <a:buSzPct val="80000"/>
                <a:buFont typeface="Wingdings" panose="05000000000000000000" pitchFamily="2" charset="2"/>
                <a:buNone/>
              </a:pPr>
              <a:r>
                <a:rPr lang="en-GB" altLang="zh-CN" sz="140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</a:rPr>
                <a:t> </a:t>
              </a:r>
            </a:p>
            <a:p>
              <a:pPr lvl="1" algn="ctr" eaLnBrk="1" hangingPunct="1">
                <a:lnSpc>
                  <a:spcPct val="110000"/>
                </a:lnSpc>
                <a:spcBef>
                  <a:spcPts val="700"/>
                </a:spcBef>
                <a:buClr>
                  <a:srgbClr val="CCCCFF"/>
                </a:buClr>
                <a:buSzPct val="70000"/>
                <a:buFont typeface="Wingdings" panose="05000000000000000000" pitchFamily="2" charset="2"/>
                <a:buChar char=""/>
              </a:pPr>
              <a:endParaRPr lang="en-GB" altLang="zh-CN" sz="140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</a:endParaRPr>
            </a:p>
          </p:txBody>
        </p:sp>
        <p:sp>
          <p:nvSpPr>
            <p:cNvPr id="6153" name="Rectangle 2"/>
            <p:cNvSpPr txBox="1">
              <a:spLocks noChangeAspect="1" noChangeArrowheads="1"/>
            </p:cNvSpPr>
            <p:nvPr/>
          </p:nvSpPr>
          <p:spPr bwMode="auto">
            <a:xfrm>
              <a:off x="1371600" y="4114800"/>
              <a:ext cx="12954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 marL="608013" indent="-608013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1363" indent="-284163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5000"/>
                </a:lnSpc>
                <a:spcBef>
                  <a:spcPts val="600"/>
                </a:spcBef>
                <a:buClr>
                  <a:srgbClr val="CCCCFF"/>
                </a:buClr>
                <a:buSzPct val="80000"/>
                <a:buFont typeface="Wingdings" panose="05000000000000000000" pitchFamily="2" charset="2"/>
                <a:buNone/>
              </a:pPr>
              <a:r>
                <a:rPr lang="en-US" altLang="zh-CN" sz="140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</a:rPr>
                <a:t>Traditional</a:t>
              </a:r>
            </a:p>
            <a:p>
              <a:pPr algn="ctr" eaLnBrk="1" hangingPunct="1">
                <a:lnSpc>
                  <a:spcPct val="105000"/>
                </a:lnSpc>
                <a:spcBef>
                  <a:spcPts val="600"/>
                </a:spcBef>
                <a:buClr>
                  <a:srgbClr val="CCCCFF"/>
                </a:buClr>
                <a:buSzPct val="80000"/>
                <a:buFont typeface="Wingdings" panose="05000000000000000000" pitchFamily="2" charset="2"/>
                <a:buNone/>
              </a:pPr>
              <a:r>
                <a:rPr lang="en-US" altLang="zh-CN" sz="140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</a:rPr>
                <a:t>Engineering</a:t>
              </a:r>
            </a:p>
            <a:p>
              <a:pPr algn="ctr" eaLnBrk="1" hangingPunct="1">
                <a:lnSpc>
                  <a:spcPct val="105000"/>
                </a:lnSpc>
                <a:spcBef>
                  <a:spcPts val="600"/>
                </a:spcBef>
                <a:buClr>
                  <a:srgbClr val="CCCCFF"/>
                </a:buClr>
                <a:buSzPct val="80000"/>
                <a:buFont typeface="Wingdings" panose="05000000000000000000" pitchFamily="2" charset="2"/>
                <a:buNone/>
              </a:pPr>
              <a:r>
                <a:rPr lang="en-US" altLang="zh-CN" sz="140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</a:rPr>
                <a:t>16%</a:t>
              </a:r>
            </a:p>
            <a:p>
              <a:pPr algn="ctr" eaLnBrk="1" hangingPunct="1">
                <a:lnSpc>
                  <a:spcPct val="105000"/>
                </a:lnSpc>
                <a:spcBef>
                  <a:spcPts val="600"/>
                </a:spcBef>
                <a:buClr>
                  <a:srgbClr val="CCCCFF"/>
                </a:buClr>
                <a:buSzPct val="80000"/>
                <a:buFont typeface="Wingdings" panose="05000000000000000000" pitchFamily="2" charset="2"/>
                <a:buNone/>
              </a:pPr>
              <a:endParaRPr lang="en-US" altLang="zh-CN" sz="140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</a:endParaRPr>
            </a:p>
            <a:p>
              <a:pPr algn="ctr" eaLnBrk="1" hangingPunct="1">
                <a:lnSpc>
                  <a:spcPct val="105000"/>
                </a:lnSpc>
                <a:spcBef>
                  <a:spcPts val="600"/>
                </a:spcBef>
                <a:buClr>
                  <a:srgbClr val="CCCCFF"/>
                </a:buClr>
                <a:buSzPct val="80000"/>
                <a:buFont typeface="Wingdings" panose="05000000000000000000" pitchFamily="2" charset="2"/>
                <a:buNone/>
              </a:pPr>
              <a:r>
                <a:rPr lang="en-GB" altLang="zh-CN" sz="140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</a:rPr>
                <a:t> </a:t>
              </a:r>
            </a:p>
            <a:p>
              <a:pPr lvl="1" algn="ctr" eaLnBrk="1" hangingPunct="1">
                <a:lnSpc>
                  <a:spcPct val="110000"/>
                </a:lnSpc>
                <a:spcBef>
                  <a:spcPts val="700"/>
                </a:spcBef>
                <a:buClr>
                  <a:srgbClr val="CCCCFF"/>
                </a:buClr>
                <a:buSzPct val="70000"/>
                <a:buFont typeface="Wingdings" panose="05000000000000000000" pitchFamily="2" charset="2"/>
                <a:buChar char=""/>
              </a:pPr>
              <a:endParaRPr lang="en-GB" altLang="zh-CN" sz="140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</a:endParaRPr>
            </a:p>
          </p:txBody>
        </p:sp>
        <p:sp>
          <p:nvSpPr>
            <p:cNvPr id="6154" name="Rectangle 2"/>
            <p:cNvSpPr txBox="1">
              <a:spLocks noChangeAspect="1" noChangeArrowheads="1"/>
            </p:cNvSpPr>
            <p:nvPr/>
          </p:nvSpPr>
          <p:spPr bwMode="auto">
            <a:xfrm>
              <a:off x="838200" y="2971800"/>
              <a:ext cx="12954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 marL="608013" indent="-608013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1363" indent="-284163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5000"/>
                </a:lnSpc>
                <a:spcBef>
                  <a:spcPts val="600"/>
                </a:spcBef>
                <a:buClr>
                  <a:srgbClr val="CCCCFF"/>
                </a:buClr>
                <a:buSzPct val="80000"/>
                <a:buFont typeface="Wingdings" panose="05000000000000000000" pitchFamily="2" charset="2"/>
                <a:buNone/>
              </a:pPr>
              <a:r>
                <a:rPr lang="en-US" altLang="zh-CN" sz="140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</a:rPr>
                <a:t>Physical </a:t>
              </a:r>
            </a:p>
            <a:p>
              <a:pPr algn="ctr" eaLnBrk="1" hangingPunct="1">
                <a:lnSpc>
                  <a:spcPct val="105000"/>
                </a:lnSpc>
                <a:spcBef>
                  <a:spcPts val="600"/>
                </a:spcBef>
                <a:buClr>
                  <a:srgbClr val="CCCCFF"/>
                </a:buClr>
                <a:buSzPct val="80000"/>
                <a:buFont typeface="Wingdings" panose="05000000000000000000" pitchFamily="2" charset="2"/>
                <a:buNone/>
              </a:pPr>
              <a:r>
                <a:rPr lang="en-US" altLang="zh-CN" sz="140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</a:rPr>
                <a:t>Sciences</a:t>
              </a:r>
            </a:p>
            <a:p>
              <a:pPr algn="ctr" eaLnBrk="1" hangingPunct="1">
                <a:lnSpc>
                  <a:spcPct val="105000"/>
                </a:lnSpc>
                <a:spcBef>
                  <a:spcPts val="600"/>
                </a:spcBef>
                <a:buClr>
                  <a:srgbClr val="CCCCFF"/>
                </a:buClr>
                <a:buSzPct val="80000"/>
                <a:buFont typeface="Wingdings" panose="05000000000000000000" pitchFamily="2" charset="2"/>
                <a:buNone/>
              </a:pPr>
              <a:r>
                <a:rPr lang="en-US" altLang="zh-CN" sz="140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</a:rPr>
                <a:t>7%</a:t>
              </a:r>
            </a:p>
            <a:p>
              <a:pPr algn="ctr" eaLnBrk="1" hangingPunct="1">
                <a:lnSpc>
                  <a:spcPct val="105000"/>
                </a:lnSpc>
                <a:spcBef>
                  <a:spcPts val="600"/>
                </a:spcBef>
                <a:buClr>
                  <a:srgbClr val="CCCCFF"/>
                </a:buClr>
                <a:buSzPct val="80000"/>
                <a:buFont typeface="Wingdings" panose="05000000000000000000" pitchFamily="2" charset="2"/>
                <a:buNone/>
              </a:pPr>
              <a:endParaRPr lang="en-US" altLang="zh-CN" sz="140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</a:endParaRPr>
            </a:p>
            <a:p>
              <a:pPr algn="ctr" eaLnBrk="1" hangingPunct="1">
                <a:lnSpc>
                  <a:spcPct val="105000"/>
                </a:lnSpc>
                <a:spcBef>
                  <a:spcPts val="600"/>
                </a:spcBef>
                <a:buClr>
                  <a:srgbClr val="CCCCFF"/>
                </a:buClr>
                <a:buSzPct val="80000"/>
                <a:buFont typeface="Wingdings" panose="05000000000000000000" pitchFamily="2" charset="2"/>
                <a:buNone/>
              </a:pPr>
              <a:r>
                <a:rPr lang="en-GB" altLang="zh-CN" sz="140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</a:rPr>
                <a:t> </a:t>
              </a:r>
            </a:p>
            <a:p>
              <a:pPr lvl="1" algn="ctr" eaLnBrk="1" hangingPunct="1">
                <a:lnSpc>
                  <a:spcPct val="110000"/>
                </a:lnSpc>
                <a:spcBef>
                  <a:spcPts val="700"/>
                </a:spcBef>
                <a:buClr>
                  <a:srgbClr val="CCCCFF"/>
                </a:buClr>
                <a:buSzPct val="70000"/>
                <a:buFont typeface="Wingdings" panose="05000000000000000000" pitchFamily="2" charset="2"/>
                <a:buChar char=""/>
              </a:pPr>
              <a:endParaRPr lang="en-GB" altLang="zh-CN" sz="140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</a:endParaRPr>
            </a:p>
          </p:txBody>
        </p:sp>
        <p:sp>
          <p:nvSpPr>
            <p:cNvPr id="6155" name="Rectangle 2"/>
            <p:cNvSpPr txBox="1">
              <a:spLocks noChangeAspect="1" noChangeArrowheads="1"/>
            </p:cNvSpPr>
            <p:nvPr/>
          </p:nvSpPr>
          <p:spPr bwMode="auto">
            <a:xfrm>
              <a:off x="609600" y="5257800"/>
              <a:ext cx="12954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 marL="608013" indent="-608013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1363" indent="-284163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5000"/>
                </a:lnSpc>
                <a:spcBef>
                  <a:spcPts val="600"/>
                </a:spcBef>
                <a:buClr>
                  <a:srgbClr val="CCCCFF"/>
                </a:buClr>
                <a:buSzPct val="80000"/>
                <a:buFont typeface="Wingdings" panose="05000000000000000000" pitchFamily="2" charset="2"/>
                <a:buNone/>
              </a:pPr>
              <a:r>
                <a:rPr lang="en-US" altLang="zh-CN" sz="140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</a:rPr>
                <a:t>Mathematics</a:t>
              </a:r>
            </a:p>
            <a:p>
              <a:pPr algn="ctr" eaLnBrk="1" hangingPunct="1">
                <a:lnSpc>
                  <a:spcPct val="105000"/>
                </a:lnSpc>
                <a:spcBef>
                  <a:spcPts val="600"/>
                </a:spcBef>
                <a:buClr>
                  <a:srgbClr val="CCCCFF"/>
                </a:buClr>
                <a:buSzPct val="80000"/>
                <a:buFont typeface="Wingdings" panose="05000000000000000000" pitchFamily="2" charset="2"/>
                <a:buNone/>
              </a:pPr>
              <a:r>
                <a:rPr lang="en-US" altLang="zh-CN" sz="140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</a:rPr>
                <a:t>2%</a:t>
              </a:r>
            </a:p>
            <a:p>
              <a:pPr algn="ctr" eaLnBrk="1" hangingPunct="1">
                <a:lnSpc>
                  <a:spcPct val="105000"/>
                </a:lnSpc>
                <a:spcBef>
                  <a:spcPts val="600"/>
                </a:spcBef>
                <a:buClr>
                  <a:srgbClr val="CCCCFF"/>
                </a:buClr>
                <a:buSzPct val="80000"/>
                <a:buFont typeface="Wingdings" panose="05000000000000000000" pitchFamily="2" charset="2"/>
                <a:buNone/>
              </a:pPr>
              <a:endParaRPr lang="en-US" altLang="zh-CN" sz="140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</a:endParaRPr>
            </a:p>
            <a:p>
              <a:pPr algn="ctr" eaLnBrk="1" hangingPunct="1">
                <a:lnSpc>
                  <a:spcPct val="105000"/>
                </a:lnSpc>
                <a:spcBef>
                  <a:spcPts val="600"/>
                </a:spcBef>
                <a:buClr>
                  <a:srgbClr val="CCCCFF"/>
                </a:buClr>
                <a:buSzPct val="80000"/>
                <a:buFont typeface="Wingdings" panose="05000000000000000000" pitchFamily="2" charset="2"/>
                <a:buNone/>
              </a:pPr>
              <a:r>
                <a:rPr lang="en-GB" altLang="zh-CN" sz="140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</a:rPr>
                <a:t> </a:t>
              </a:r>
            </a:p>
            <a:p>
              <a:pPr lvl="1" algn="ctr" eaLnBrk="1" hangingPunct="1">
                <a:lnSpc>
                  <a:spcPct val="110000"/>
                </a:lnSpc>
                <a:spcBef>
                  <a:spcPts val="700"/>
                </a:spcBef>
                <a:buClr>
                  <a:srgbClr val="CCCCFF"/>
                </a:buClr>
                <a:buSzPct val="70000"/>
                <a:buFont typeface="Wingdings" panose="05000000000000000000" pitchFamily="2" charset="2"/>
                <a:buChar char=""/>
              </a:pPr>
              <a:endParaRPr lang="en-GB" altLang="zh-CN" sz="140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</a:endParaRPr>
            </a:p>
          </p:txBody>
        </p:sp>
        <p:sp>
          <p:nvSpPr>
            <p:cNvPr id="6156" name="Rectangle 2"/>
            <p:cNvSpPr txBox="1">
              <a:spLocks noChangeAspect="1" noChangeArrowheads="1"/>
            </p:cNvSpPr>
            <p:nvPr/>
          </p:nvSpPr>
          <p:spPr bwMode="auto">
            <a:xfrm>
              <a:off x="1211301" y="5840960"/>
              <a:ext cx="1600200" cy="457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 marL="608013" indent="-608013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1363" indent="-284163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5000"/>
                </a:lnSpc>
                <a:spcBef>
                  <a:spcPts val="600"/>
                </a:spcBef>
                <a:buClr>
                  <a:srgbClr val="CCCCFF"/>
                </a:buClr>
                <a:buSzPct val="80000"/>
                <a:buFont typeface="Wingdings" panose="05000000000000000000" pitchFamily="2" charset="2"/>
                <a:buNone/>
              </a:pPr>
              <a:r>
                <a:rPr lang="en-US" altLang="zh-CN" sz="1400" dirty="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</a:rPr>
                <a:t>Life Sciences</a:t>
              </a:r>
            </a:p>
            <a:p>
              <a:pPr algn="ctr" eaLnBrk="1" hangingPunct="1">
                <a:lnSpc>
                  <a:spcPct val="105000"/>
                </a:lnSpc>
                <a:spcBef>
                  <a:spcPts val="600"/>
                </a:spcBef>
                <a:buClr>
                  <a:srgbClr val="CCCCFF"/>
                </a:buClr>
                <a:buSzPct val="80000"/>
                <a:buFont typeface="Wingdings" panose="05000000000000000000" pitchFamily="2" charset="2"/>
                <a:buNone/>
              </a:pPr>
              <a:r>
                <a:rPr lang="en-US" altLang="zh-CN" sz="1400" dirty="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</a:rPr>
                <a:t>4%</a:t>
              </a:r>
            </a:p>
            <a:p>
              <a:pPr algn="ctr" eaLnBrk="1" hangingPunct="1">
                <a:lnSpc>
                  <a:spcPct val="105000"/>
                </a:lnSpc>
                <a:spcBef>
                  <a:spcPts val="600"/>
                </a:spcBef>
                <a:buClr>
                  <a:srgbClr val="CCCCFF"/>
                </a:buClr>
                <a:buSzPct val="80000"/>
                <a:buFont typeface="Wingdings" panose="05000000000000000000" pitchFamily="2" charset="2"/>
                <a:buNone/>
              </a:pPr>
              <a:endParaRPr lang="en-US" altLang="zh-CN" sz="1400" dirty="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</a:endParaRPr>
            </a:p>
            <a:p>
              <a:pPr algn="ctr" eaLnBrk="1" hangingPunct="1">
                <a:lnSpc>
                  <a:spcPct val="105000"/>
                </a:lnSpc>
                <a:spcBef>
                  <a:spcPts val="600"/>
                </a:spcBef>
                <a:buClr>
                  <a:srgbClr val="CCCCFF"/>
                </a:buClr>
                <a:buSzPct val="80000"/>
                <a:buFont typeface="Wingdings" panose="05000000000000000000" pitchFamily="2" charset="2"/>
                <a:buNone/>
              </a:pPr>
              <a:r>
                <a:rPr lang="en-GB" altLang="zh-CN" sz="1400" dirty="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</a:rPr>
                <a:t> </a:t>
              </a:r>
            </a:p>
            <a:p>
              <a:pPr lvl="1" algn="ctr" eaLnBrk="1" hangingPunct="1">
                <a:lnSpc>
                  <a:spcPct val="110000"/>
                </a:lnSpc>
                <a:spcBef>
                  <a:spcPts val="700"/>
                </a:spcBef>
                <a:buClr>
                  <a:srgbClr val="CCCCFF"/>
                </a:buClr>
                <a:buSzPct val="70000"/>
                <a:buFont typeface="Wingdings" panose="05000000000000000000" pitchFamily="2" charset="2"/>
                <a:buChar char=""/>
              </a:pPr>
              <a:endParaRPr lang="en-GB" altLang="zh-CN" sz="1400" dirty="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</a:endParaRPr>
            </a:p>
          </p:txBody>
        </p:sp>
        <p:sp>
          <p:nvSpPr>
            <p:cNvPr id="6157" name="Rectangle 2"/>
            <p:cNvSpPr txBox="1">
              <a:spLocks noChangeAspect="1" noChangeArrowheads="1"/>
            </p:cNvSpPr>
            <p:nvPr/>
          </p:nvSpPr>
          <p:spPr bwMode="auto">
            <a:xfrm>
              <a:off x="6400800" y="2819400"/>
              <a:ext cx="1828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 marL="608013" indent="-608013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1363" indent="-284163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5000"/>
                </a:lnSpc>
                <a:spcBef>
                  <a:spcPts val="600"/>
                </a:spcBef>
                <a:buClr>
                  <a:srgbClr val="CCCCFF"/>
                </a:buClr>
                <a:buSzPct val="80000"/>
                <a:buFont typeface="Wingdings" panose="05000000000000000000" pitchFamily="2" charset="2"/>
                <a:buNone/>
              </a:pPr>
              <a:r>
                <a:rPr lang="en-US" altLang="zh-CN" sz="140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</a:rPr>
                <a:t>Computer Support</a:t>
              </a:r>
            </a:p>
            <a:p>
              <a:pPr algn="ctr" eaLnBrk="1" hangingPunct="1">
                <a:lnSpc>
                  <a:spcPct val="105000"/>
                </a:lnSpc>
                <a:spcBef>
                  <a:spcPts val="600"/>
                </a:spcBef>
                <a:buClr>
                  <a:srgbClr val="CCCCFF"/>
                </a:buClr>
                <a:buSzPct val="80000"/>
                <a:buFont typeface="Wingdings" panose="05000000000000000000" pitchFamily="2" charset="2"/>
                <a:buNone/>
              </a:pPr>
              <a:r>
                <a:rPr lang="en-US" altLang="zh-CN" sz="140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</a:rPr>
                <a:t>7%</a:t>
              </a:r>
            </a:p>
            <a:p>
              <a:pPr algn="ctr" eaLnBrk="1" hangingPunct="1">
                <a:lnSpc>
                  <a:spcPct val="105000"/>
                </a:lnSpc>
                <a:spcBef>
                  <a:spcPts val="600"/>
                </a:spcBef>
                <a:buClr>
                  <a:srgbClr val="CCCCFF"/>
                </a:buClr>
                <a:buSzPct val="80000"/>
                <a:buFont typeface="Wingdings" panose="05000000000000000000" pitchFamily="2" charset="2"/>
                <a:buNone/>
              </a:pPr>
              <a:endParaRPr lang="en-US" altLang="zh-CN" sz="140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</a:endParaRPr>
            </a:p>
            <a:p>
              <a:pPr algn="ctr" eaLnBrk="1" hangingPunct="1">
                <a:lnSpc>
                  <a:spcPct val="105000"/>
                </a:lnSpc>
                <a:spcBef>
                  <a:spcPts val="600"/>
                </a:spcBef>
                <a:buClr>
                  <a:srgbClr val="CCCCFF"/>
                </a:buClr>
                <a:buSzPct val="80000"/>
                <a:buFont typeface="Wingdings" panose="05000000000000000000" pitchFamily="2" charset="2"/>
                <a:buNone/>
              </a:pPr>
              <a:r>
                <a:rPr lang="en-GB" altLang="zh-CN" sz="140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</a:rPr>
                <a:t> </a:t>
              </a:r>
            </a:p>
            <a:p>
              <a:pPr lvl="1" algn="ctr" eaLnBrk="1" hangingPunct="1">
                <a:lnSpc>
                  <a:spcPct val="110000"/>
                </a:lnSpc>
                <a:spcBef>
                  <a:spcPts val="700"/>
                </a:spcBef>
                <a:buClr>
                  <a:srgbClr val="CCCCFF"/>
                </a:buClr>
                <a:buSzPct val="70000"/>
                <a:buFont typeface="Wingdings" panose="05000000000000000000" pitchFamily="2" charset="2"/>
                <a:buChar char=""/>
              </a:pPr>
              <a:endParaRPr lang="en-GB" altLang="zh-CN" sz="140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</a:endParaRPr>
            </a:p>
          </p:txBody>
        </p:sp>
        <p:sp>
          <p:nvSpPr>
            <p:cNvPr id="6158" name="Rectangle 2"/>
            <p:cNvSpPr txBox="1">
              <a:spLocks noChangeAspect="1" noChangeArrowheads="1"/>
            </p:cNvSpPr>
            <p:nvPr/>
          </p:nvSpPr>
          <p:spPr bwMode="auto">
            <a:xfrm>
              <a:off x="7543800" y="3124200"/>
              <a:ext cx="16764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 marL="608013" indent="-608013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1363" indent="-284163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5000"/>
                </a:lnSpc>
                <a:spcBef>
                  <a:spcPts val="600"/>
                </a:spcBef>
                <a:buClr>
                  <a:srgbClr val="CCCCFF"/>
                </a:buClr>
                <a:buSzPct val="80000"/>
                <a:buFont typeface="Wingdings" panose="05000000000000000000" pitchFamily="2" charset="2"/>
                <a:buNone/>
              </a:pPr>
              <a:r>
                <a:rPr lang="en-US" altLang="zh-CN" sz="140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</a:rPr>
                <a:t>Database Admin.</a:t>
              </a:r>
            </a:p>
            <a:p>
              <a:pPr algn="ctr" eaLnBrk="1" hangingPunct="1">
                <a:lnSpc>
                  <a:spcPct val="105000"/>
                </a:lnSpc>
                <a:spcBef>
                  <a:spcPts val="600"/>
                </a:spcBef>
                <a:buClr>
                  <a:srgbClr val="CCCCFF"/>
                </a:buClr>
                <a:buSzPct val="80000"/>
                <a:buFont typeface="Wingdings" panose="05000000000000000000" pitchFamily="2" charset="2"/>
                <a:buNone/>
              </a:pPr>
              <a:r>
                <a:rPr lang="en-US" altLang="zh-CN" sz="140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</a:rPr>
                <a:t>2%</a:t>
              </a:r>
            </a:p>
            <a:p>
              <a:pPr algn="ctr" eaLnBrk="1" hangingPunct="1">
                <a:lnSpc>
                  <a:spcPct val="105000"/>
                </a:lnSpc>
                <a:spcBef>
                  <a:spcPts val="600"/>
                </a:spcBef>
                <a:buClr>
                  <a:srgbClr val="CCCCFF"/>
                </a:buClr>
                <a:buSzPct val="80000"/>
                <a:buFont typeface="Wingdings" panose="05000000000000000000" pitchFamily="2" charset="2"/>
                <a:buNone/>
              </a:pPr>
              <a:endParaRPr lang="en-US" altLang="zh-CN" sz="140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</a:endParaRPr>
            </a:p>
            <a:p>
              <a:pPr algn="ctr" eaLnBrk="1" hangingPunct="1">
                <a:lnSpc>
                  <a:spcPct val="105000"/>
                </a:lnSpc>
                <a:spcBef>
                  <a:spcPts val="600"/>
                </a:spcBef>
                <a:buClr>
                  <a:srgbClr val="CCCCFF"/>
                </a:buClr>
                <a:buSzPct val="80000"/>
                <a:buFont typeface="Wingdings" panose="05000000000000000000" pitchFamily="2" charset="2"/>
                <a:buNone/>
              </a:pPr>
              <a:r>
                <a:rPr lang="en-GB" altLang="zh-CN" sz="140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</a:rPr>
                <a:t> </a:t>
              </a:r>
            </a:p>
            <a:p>
              <a:pPr lvl="1" algn="ctr" eaLnBrk="1" hangingPunct="1">
                <a:lnSpc>
                  <a:spcPct val="110000"/>
                </a:lnSpc>
                <a:spcBef>
                  <a:spcPts val="700"/>
                </a:spcBef>
                <a:buClr>
                  <a:srgbClr val="CCCCFF"/>
                </a:buClr>
                <a:buSzPct val="70000"/>
                <a:buFont typeface="Wingdings" panose="05000000000000000000" pitchFamily="2" charset="2"/>
                <a:buChar char=""/>
              </a:pPr>
              <a:endParaRPr lang="en-GB" altLang="zh-CN" sz="140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</a:endParaRPr>
            </a:p>
          </p:txBody>
        </p:sp>
        <p:sp>
          <p:nvSpPr>
            <p:cNvPr id="6159" name="Rectangle 2"/>
            <p:cNvSpPr txBox="1">
              <a:spLocks noChangeAspect="1" noChangeArrowheads="1"/>
            </p:cNvSpPr>
            <p:nvPr/>
          </p:nvSpPr>
          <p:spPr bwMode="auto">
            <a:xfrm>
              <a:off x="7696200" y="3733800"/>
              <a:ext cx="1905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 marL="608013" indent="-608013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1363" indent="-284163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5000"/>
                </a:lnSpc>
                <a:spcBef>
                  <a:spcPts val="600"/>
                </a:spcBef>
                <a:buClr>
                  <a:srgbClr val="CCCCFF"/>
                </a:buClr>
                <a:buSzPct val="80000"/>
                <a:buFont typeface="Wingdings" panose="05000000000000000000" pitchFamily="2" charset="2"/>
                <a:buNone/>
              </a:pPr>
              <a:r>
                <a:rPr lang="en-US" altLang="zh-CN" sz="140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</a:rPr>
                <a:t>Systems Analysis</a:t>
              </a:r>
            </a:p>
            <a:p>
              <a:pPr algn="ctr" eaLnBrk="1" hangingPunct="1">
                <a:lnSpc>
                  <a:spcPct val="105000"/>
                </a:lnSpc>
                <a:spcBef>
                  <a:spcPts val="600"/>
                </a:spcBef>
                <a:buClr>
                  <a:srgbClr val="CCCCFF"/>
                </a:buClr>
                <a:buSzPct val="80000"/>
                <a:buFont typeface="Wingdings" panose="05000000000000000000" pitchFamily="2" charset="2"/>
                <a:buNone/>
              </a:pPr>
              <a:r>
                <a:rPr lang="en-US" altLang="zh-CN" sz="140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</a:rPr>
                <a:t>10%</a:t>
              </a:r>
            </a:p>
            <a:p>
              <a:pPr algn="ctr" eaLnBrk="1" hangingPunct="1">
                <a:lnSpc>
                  <a:spcPct val="105000"/>
                </a:lnSpc>
                <a:spcBef>
                  <a:spcPts val="600"/>
                </a:spcBef>
                <a:buClr>
                  <a:srgbClr val="CCCCFF"/>
                </a:buClr>
                <a:buSzPct val="80000"/>
                <a:buFont typeface="Wingdings" panose="05000000000000000000" pitchFamily="2" charset="2"/>
                <a:buNone/>
              </a:pPr>
              <a:endParaRPr lang="en-US" altLang="zh-CN" sz="140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</a:endParaRPr>
            </a:p>
            <a:p>
              <a:pPr algn="ctr" eaLnBrk="1" hangingPunct="1">
                <a:lnSpc>
                  <a:spcPct val="105000"/>
                </a:lnSpc>
                <a:spcBef>
                  <a:spcPts val="600"/>
                </a:spcBef>
                <a:buClr>
                  <a:srgbClr val="CCCCFF"/>
                </a:buClr>
                <a:buSzPct val="80000"/>
                <a:buFont typeface="Wingdings" panose="05000000000000000000" pitchFamily="2" charset="2"/>
                <a:buNone/>
              </a:pPr>
              <a:r>
                <a:rPr lang="en-GB" altLang="zh-CN" sz="140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</a:rPr>
                <a:t> </a:t>
              </a:r>
            </a:p>
            <a:p>
              <a:pPr lvl="1" algn="ctr" eaLnBrk="1" hangingPunct="1">
                <a:lnSpc>
                  <a:spcPct val="110000"/>
                </a:lnSpc>
                <a:spcBef>
                  <a:spcPts val="700"/>
                </a:spcBef>
                <a:buClr>
                  <a:srgbClr val="CCCCFF"/>
                </a:buClr>
                <a:buSzPct val="70000"/>
                <a:buFont typeface="Wingdings" panose="05000000000000000000" pitchFamily="2" charset="2"/>
                <a:buChar char=""/>
              </a:pPr>
              <a:endParaRPr lang="en-GB" altLang="zh-CN" sz="140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</a:endParaRPr>
            </a:p>
          </p:txBody>
        </p:sp>
        <p:sp>
          <p:nvSpPr>
            <p:cNvPr id="6160" name="Rectangle 2"/>
            <p:cNvSpPr txBox="1">
              <a:spLocks noChangeAspect="1" noChangeArrowheads="1"/>
            </p:cNvSpPr>
            <p:nvPr/>
          </p:nvSpPr>
          <p:spPr bwMode="auto">
            <a:xfrm>
              <a:off x="8077200" y="4572000"/>
              <a:ext cx="12954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 marL="608013" indent="-608013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1363" indent="-284163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5000"/>
                </a:lnSpc>
                <a:spcBef>
                  <a:spcPts val="600"/>
                </a:spcBef>
                <a:buClr>
                  <a:srgbClr val="CCCCFF"/>
                </a:buClr>
                <a:buSzPct val="80000"/>
                <a:buFont typeface="Wingdings" panose="05000000000000000000" pitchFamily="2" charset="2"/>
                <a:buNone/>
              </a:pPr>
              <a:r>
                <a:rPr lang="en-US" altLang="zh-CN" sz="140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</a:rPr>
                <a:t>Computer</a:t>
              </a:r>
            </a:p>
            <a:p>
              <a:pPr algn="ctr" eaLnBrk="1" hangingPunct="1">
                <a:lnSpc>
                  <a:spcPct val="105000"/>
                </a:lnSpc>
                <a:spcBef>
                  <a:spcPts val="600"/>
                </a:spcBef>
                <a:buClr>
                  <a:srgbClr val="CCCCFF"/>
                </a:buClr>
                <a:buSzPct val="80000"/>
                <a:buFont typeface="Wingdings" panose="05000000000000000000" pitchFamily="2" charset="2"/>
                <a:buNone/>
              </a:pPr>
              <a:r>
                <a:rPr lang="en-US" altLang="zh-CN" sz="140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</a:rPr>
                <a:t>Networking</a:t>
              </a:r>
            </a:p>
            <a:p>
              <a:pPr algn="ctr" eaLnBrk="1" hangingPunct="1">
                <a:lnSpc>
                  <a:spcPct val="105000"/>
                </a:lnSpc>
                <a:spcBef>
                  <a:spcPts val="600"/>
                </a:spcBef>
                <a:buClr>
                  <a:srgbClr val="CCCCFF"/>
                </a:buClr>
                <a:buSzPct val="80000"/>
                <a:buFont typeface="Wingdings" panose="05000000000000000000" pitchFamily="2" charset="2"/>
                <a:buNone/>
              </a:pPr>
              <a:r>
                <a:rPr lang="en-US" altLang="zh-CN" sz="140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</a:rPr>
                <a:t>21%</a:t>
              </a:r>
            </a:p>
            <a:p>
              <a:pPr algn="ctr" eaLnBrk="1" hangingPunct="1">
                <a:lnSpc>
                  <a:spcPct val="105000"/>
                </a:lnSpc>
                <a:spcBef>
                  <a:spcPts val="600"/>
                </a:spcBef>
                <a:buClr>
                  <a:srgbClr val="CCCCFF"/>
                </a:buClr>
                <a:buSzPct val="80000"/>
                <a:buFont typeface="Wingdings" panose="05000000000000000000" pitchFamily="2" charset="2"/>
                <a:buNone/>
              </a:pPr>
              <a:endParaRPr lang="en-US" altLang="zh-CN" sz="140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</a:endParaRPr>
            </a:p>
            <a:p>
              <a:pPr algn="ctr" eaLnBrk="1" hangingPunct="1">
                <a:lnSpc>
                  <a:spcPct val="105000"/>
                </a:lnSpc>
                <a:spcBef>
                  <a:spcPts val="600"/>
                </a:spcBef>
                <a:buClr>
                  <a:srgbClr val="CCCCFF"/>
                </a:buClr>
                <a:buSzPct val="80000"/>
                <a:buFont typeface="Wingdings" panose="05000000000000000000" pitchFamily="2" charset="2"/>
                <a:buNone/>
              </a:pPr>
              <a:r>
                <a:rPr lang="en-GB" altLang="zh-CN" sz="140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</a:rPr>
                <a:t> </a:t>
              </a:r>
            </a:p>
            <a:p>
              <a:pPr lvl="1" algn="ctr" eaLnBrk="1" hangingPunct="1">
                <a:lnSpc>
                  <a:spcPct val="110000"/>
                </a:lnSpc>
                <a:spcBef>
                  <a:spcPts val="700"/>
                </a:spcBef>
                <a:buClr>
                  <a:srgbClr val="CCCCFF"/>
                </a:buClr>
                <a:buSzPct val="70000"/>
                <a:buFont typeface="Wingdings" panose="05000000000000000000" pitchFamily="2" charset="2"/>
                <a:buChar char=""/>
              </a:pPr>
              <a:endParaRPr lang="en-GB" altLang="zh-CN" sz="140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</a:endParaRPr>
            </a:p>
          </p:txBody>
        </p:sp>
        <p:sp>
          <p:nvSpPr>
            <p:cNvPr id="6161" name="Rectangle 2"/>
            <p:cNvSpPr txBox="1">
              <a:spLocks noChangeAspect="1" noChangeArrowheads="1"/>
            </p:cNvSpPr>
            <p:nvPr/>
          </p:nvSpPr>
          <p:spPr bwMode="auto">
            <a:xfrm>
              <a:off x="5334000" y="3810000"/>
              <a:ext cx="12954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 marL="608013" indent="-608013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1363" indent="-284163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5000"/>
                </a:lnSpc>
                <a:spcBef>
                  <a:spcPts val="600"/>
                </a:spcBef>
                <a:buClr>
                  <a:srgbClr val="CCCCFF"/>
                </a:buClr>
                <a:buSzPct val="80000"/>
                <a:buFont typeface="Wingdings" panose="05000000000000000000" pitchFamily="2" charset="2"/>
                <a:buNone/>
              </a:pPr>
              <a:r>
                <a:rPr lang="en-US" altLang="zh-CN" sz="140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</a:rPr>
                <a:t>Software</a:t>
              </a:r>
            </a:p>
            <a:p>
              <a:pPr algn="ctr" eaLnBrk="1" hangingPunct="1">
                <a:lnSpc>
                  <a:spcPct val="105000"/>
                </a:lnSpc>
                <a:spcBef>
                  <a:spcPts val="600"/>
                </a:spcBef>
                <a:buClr>
                  <a:srgbClr val="CCCCFF"/>
                </a:buClr>
                <a:buSzPct val="80000"/>
                <a:buFont typeface="Wingdings" panose="05000000000000000000" pitchFamily="2" charset="2"/>
                <a:buNone/>
              </a:pPr>
              <a:r>
                <a:rPr lang="en-US" altLang="zh-CN" sz="140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</a:rPr>
                <a:t>Engineering</a:t>
              </a:r>
            </a:p>
            <a:p>
              <a:pPr algn="ctr" eaLnBrk="1" hangingPunct="1">
                <a:lnSpc>
                  <a:spcPct val="105000"/>
                </a:lnSpc>
                <a:spcBef>
                  <a:spcPts val="600"/>
                </a:spcBef>
                <a:buClr>
                  <a:srgbClr val="CCCCFF"/>
                </a:buClr>
                <a:buSzPct val="80000"/>
                <a:buFont typeface="Wingdings" panose="05000000000000000000" pitchFamily="2" charset="2"/>
                <a:buNone/>
              </a:pPr>
              <a:r>
                <a:rPr lang="en-US" altLang="zh-CN" sz="140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</a:rPr>
                <a:t>27%</a:t>
              </a:r>
            </a:p>
            <a:p>
              <a:pPr algn="ctr" eaLnBrk="1" hangingPunct="1">
                <a:lnSpc>
                  <a:spcPct val="105000"/>
                </a:lnSpc>
                <a:spcBef>
                  <a:spcPts val="600"/>
                </a:spcBef>
                <a:buClr>
                  <a:srgbClr val="CCCCFF"/>
                </a:buClr>
                <a:buSzPct val="80000"/>
                <a:buFont typeface="Wingdings" panose="05000000000000000000" pitchFamily="2" charset="2"/>
                <a:buNone/>
              </a:pPr>
              <a:endParaRPr lang="en-US" altLang="zh-CN" sz="140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</a:endParaRPr>
            </a:p>
            <a:p>
              <a:pPr algn="ctr" eaLnBrk="1" hangingPunct="1">
                <a:lnSpc>
                  <a:spcPct val="105000"/>
                </a:lnSpc>
                <a:spcBef>
                  <a:spcPts val="600"/>
                </a:spcBef>
                <a:buClr>
                  <a:srgbClr val="CCCCFF"/>
                </a:buClr>
                <a:buSzPct val="80000"/>
                <a:buFont typeface="Wingdings" panose="05000000000000000000" pitchFamily="2" charset="2"/>
                <a:buNone/>
              </a:pPr>
              <a:r>
                <a:rPr lang="en-GB" altLang="zh-CN" sz="140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</a:rPr>
                <a:t> </a:t>
              </a:r>
            </a:p>
            <a:p>
              <a:pPr lvl="1" algn="ctr" eaLnBrk="1" hangingPunct="1">
                <a:lnSpc>
                  <a:spcPct val="110000"/>
                </a:lnSpc>
                <a:spcBef>
                  <a:spcPts val="700"/>
                </a:spcBef>
                <a:buClr>
                  <a:srgbClr val="CCCCFF"/>
                </a:buClr>
                <a:buSzPct val="70000"/>
                <a:buFont typeface="Wingdings" panose="05000000000000000000" pitchFamily="2" charset="2"/>
                <a:buChar char=""/>
              </a:pPr>
              <a:endParaRPr lang="en-GB" altLang="zh-CN" sz="140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</a:endParaRPr>
            </a:p>
          </p:txBody>
        </p:sp>
        <p:sp>
          <p:nvSpPr>
            <p:cNvPr id="6162" name="Rectangle 2"/>
            <p:cNvSpPr txBox="1">
              <a:spLocks noChangeAspect="1" noChangeArrowheads="1"/>
            </p:cNvSpPr>
            <p:nvPr/>
          </p:nvSpPr>
          <p:spPr bwMode="auto">
            <a:xfrm>
              <a:off x="5257800" y="4953000"/>
              <a:ext cx="1752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 marL="608013" indent="-608013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1363" indent="-284163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5000"/>
                </a:lnSpc>
                <a:spcBef>
                  <a:spcPts val="600"/>
                </a:spcBef>
                <a:buClr>
                  <a:srgbClr val="CCCCFF"/>
                </a:buClr>
                <a:buSzPct val="80000"/>
              </a:pPr>
              <a:r>
                <a:rPr lang="en-US" altLang="zh-CN" sz="140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</a:rPr>
                <a:t>CS/IS</a:t>
              </a:r>
            </a:p>
            <a:p>
              <a:pPr algn="ctr" eaLnBrk="1" hangingPunct="1">
                <a:lnSpc>
                  <a:spcPct val="105000"/>
                </a:lnSpc>
                <a:spcBef>
                  <a:spcPts val="600"/>
                </a:spcBef>
                <a:buClr>
                  <a:srgbClr val="CCCCFF"/>
                </a:buClr>
                <a:buSzPct val="80000"/>
              </a:pPr>
              <a:r>
                <a:rPr lang="en-US" altLang="zh-CN" sz="140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</a:rPr>
                <a:t>1%</a:t>
              </a:r>
            </a:p>
            <a:p>
              <a:pPr algn="ctr" eaLnBrk="1" hangingPunct="1">
                <a:lnSpc>
                  <a:spcPct val="105000"/>
                </a:lnSpc>
                <a:spcBef>
                  <a:spcPts val="600"/>
                </a:spcBef>
                <a:buClr>
                  <a:srgbClr val="CCCCFF"/>
                </a:buClr>
                <a:buSzPct val="80000"/>
                <a:buFont typeface="Wingdings" panose="05000000000000000000" pitchFamily="2" charset="2"/>
                <a:buNone/>
              </a:pPr>
              <a:endParaRPr lang="en-US" altLang="zh-CN" sz="140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</a:endParaRPr>
            </a:p>
            <a:p>
              <a:pPr algn="ctr" eaLnBrk="1" hangingPunct="1">
                <a:lnSpc>
                  <a:spcPct val="105000"/>
                </a:lnSpc>
                <a:spcBef>
                  <a:spcPts val="600"/>
                </a:spcBef>
                <a:buClr>
                  <a:srgbClr val="CCCCFF"/>
                </a:buClr>
                <a:buSzPct val="80000"/>
                <a:buFont typeface="Wingdings" panose="05000000000000000000" pitchFamily="2" charset="2"/>
                <a:buNone/>
              </a:pPr>
              <a:r>
                <a:rPr lang="en-GB" altLang="zh-CN" sz="140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</a:rPr>
                <a:t> </a:t>
              </a:r>
            </a:p>
            <a:p>
              <a:pPr lvl="1" algn="ctr" eaLnBrk="1" hangingPunct="1">
                <a:lnSpc>
                  <a:spcPct val="110000"/>
                </a:lnSpc>
                <a:spcBef>
                  <a:spcPts val="700"/>
                </a:spcBef>
                <a:buClr>
                  <a:srgbClr val="CCCCFF"/>
                </a:buClr>
                <a:buSzPct val="70000"/>
                <a:buFont typeface="Wingdings" panose="05000000000000000000" pitchFamily="2" charset="2"/>
                <a:buChar char=""/>
              </a:pPr>
              <a:endParaRPr lang="en-GB" altLang="zh-CN" sz="140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</a:endParaRPr>
            </a:p>
          </p:txBody>
        </p:sp>
        <p:sp>
          <p:nvSpPr>
            <p:cNvPr id="6163" name="Rectangle 2"/>
            <p:cNvSpPr txBox="1">
              <a:spLocks noChangeAspect="1" noChangeArrowheads="1"/>
            </p:cNvSpPr>
            <p:nvPr/>
          </p:nvSpPr>
          <p:spPr bwMode="auto">
            <a:xfrm>
              <a:off x="6172200" y="5257800"/>
              <a:ext cx="1828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 marL="608013" indent="-608013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1363" indent="-284163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5000"/>
                </a:lnSpc>
                <a:spcBef>
                  <a:spcPts val="600"/>
                </a:spcBef>
                <a:buClr>
                  <a:srgbClr val="CCCCFF"/>
                </a:buClr>
                <a:buSzPct val="80000"/>
                <a:buFont typeface="Wingdings" panose="05000000000000000000" pitchFamily="2" charset="2"/>
                <a:buNone/>
              </a:pPr>
              <a:r>
                <a:rPr lang="zh-CN" altLang="en-US" sz="140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</a:rPr>
                <a:t>  </a:t>
              </a:r>
              <a:r>
                <a:rPr lang="en-US" altLang="zh-CN" sz="140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</a:rPr>
                <a:t>Other Computing</a:t>
              </a:r>
            </a:p>
            <a:p>
              <a:pPr algn="ctr" eaLnBrk="1" hangingPunct="1">
                <a:lnSpc>
                  <a:spcPct val="105000"/>
                </a:lnSpc>
                <a:spcBef>
                  <a:spcPts val="600"/>
                </a:spcBef>
                <a:buClr>
                  <a:srgbClr val="CCCCFF"/>
                </a:buClr>
                <a:buSzPct val="80000"/>
                <a:buFont typeface="Wingdings" panose="05000000000000000000" pitchFamily="2" charset="2"/>
                <a:buNone/>
              </a:pPr>
              <a:r>
                <a:rPr lang="en-US" altLang="zh-CN" sz="140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</a:rPr>
                <a:t>3%</a:t>
              </a:r>
            </a:p>
            <a:p>
              <a:pPr algn="ctr" eaLnBrk="1" hangingPunct="1">
                <a:lnSpc>
                  <a:spcPct val="105000"/>
                </a:lnSpc>
                <a:spcBef>
                  <a:spcPts val="600"/>
                </a:spcBef>
                <a:buClr>
                  <a:srgbClr val="CCCCFF"/>
                </a:buClr>
                <a:buSzPct val="80000"/>
                <a:buFont typeface="Wingdings" panose="05000000000000000000" pitchFamily="2" charset="2"/>
                <a:buNone/>
              </a:pPr>
              <a:endParaRPr lang="en-US" altLang="zh-CN" sz="140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</a:endParaRPr>
            </a:p>
            <a:p>
              <a:pPr algn="ctr" eaLnBrk="1" hangingPunct="1">
                <a:lnSpc>
                  <a:spcPct val="105000"/>
                </a:lnSpc>
                <a:spcBef>
                  <a:spcPts val="600"/>
                </a:spcBef>
                <a:buClr>
                  <a:srgbClr val="CCCCFF"/>
                </a:buClr>
                <a:buSzPct val="80000"/>
                <a:buFont typeface="Wingdings" panose="05000000000000000000" pitchFamily="2" charset="2"/>
                <a:buNone/>
              </a:pPr>
              <a:r>
                <a:rPr lang="en-GB" altLang="zh-CN" sz="140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</a:rPr>
                <a:t> </a:t>
              </a:r>
            </a:p>
            <a:p>
              <a:pPr lvl="1" algn="ctr" eaLnBrk="1" hangingPunct="1">
                <a:lnSpc>
                  <a:spcPct val="110000"/>
                </a:lnSpc>
                <a:spcBef>
                  <a:spcPts val="700"/>
                </a:spcBef>
                <a:buClr>
                  <a:srgbClr val="CCCCFF"/>
                </a:buClr>
                <a:buSzPct val="70000"/>
                <a:buFont typeface="Wingdings" panose="05000000000000000000" pitchFamily="2" charset="2"/>
                <a:buChar char=""/>
              </a:pPr>
              <a:endParaRPr lang="en-GB" altLang="zh-CN" sz="140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</a:endParaRPr>
            </a:p>
          </p:txBody>
        </p:sp>
      </p:grpSp>
      <p:sp>
        <p:nvSpPr>
          <p:cNvPr id="6150" name="Rectangle 2"/>
          <p:cNvSpPr txBox="1">
            <a:spLocks noChangeAspect="1" noChangeArrowheads="1"/>
          </p:cNvSpPr>
          <p:nvPr/>
        </p:nvSpPr>
        <p:spPr bwMode="auto">
          <a:xfrm>
            <a:off x="3589335" y="6214583"/>
            <a:ext cx="2971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608013" indent="-6080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1363" indent="-2841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5000"/>
              </a:lnSpc>
              <a:spcBef>
                <a:spcPts val="600"/>
              </a:spcBef>
              <a:buClr>
                <a:srgbClr val="CCCCFF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zh-CN" sz="1400" dirty="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Percentage of New STEM </a:t>
            </a:r>
            <a:r>
              <a:rPr lang="en-US" altLang="zh-CN" sz="1400" dirty="0" smtClean="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Jobs </a:t>
            </a:r>
            <a:endParaRPr lang="en-GB" altLang="zh-CN" sz="2400" dirty="0">
              <a:solidFill>
                <a:srgbClr val="0000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983" y="1214735"/>
            <a:ext cx="507682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9532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Font typeface="Comic Sans MS" panose="030F0702030302020204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3600" smtClean="0">
                <a:latin typeface="Comic Sans MS" panose="030F0702030302020204" pitchFamily="66" charset="0"/>
                <a:ea typeface="宋体" panose="02010600030101010101" pitchFamily="2" charset="-122"/>
              </a:rPr>
              <a:t>   </a:t>
            </a:r>
            <a:r>
              <a:rPr lang="en-GB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2. Several Initiatives</a:t>
            </a:r>
          </a:p>
        </p:txBody>
      </p:sp>
      <p:sp>
        <p:nvSpPr>
          <p:cNvPr id="8195" name="Content Placeholder 4"/>
          <p:cNvSpPr>
            <a:spLocks noGrp="1"/>
          </p:cNvSpPr>
          <p:nvPr>
            <p:ph sz="half" idx="1"/>
          </p:nvPr>
        </p:nvSpPr>
        <p:spPr>
          <a:xfrm>
            <a:off x="762000" y="1447800"/>
            <a:ext cx="3884613" cy="4529138"/>
          </a:xfrm>
        </p:spPr>
        <p:txBody>
          <a:bodyPr/>
          <a:lstStyle/>
          <a:p>
            <a:pPr marL="608013" indent="-608013" eaLnBrk="1" hangingPunct="1">
              <a:lnSpc>
                <a:spcPct val="105000"/>
              </a:lnSpc>
              <a:spcBef>
                <a:spcPts val="600"/>
              </a:spcBef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</a:pPr>
            <a:r>
              <a:rPr lang="en-US" altLang="zh-CN" sz="2400" smtClean="0">
                <a:latin typeface="Comic Sans MS" panose="030F0702030302020204" pitchFamily="66" charset="0"/>
                <a:ea typeface="宋体" panose="02010600030101010101" pitchFamily="2" charset="-122"/>
              </a:rPr>
              <a:t>Broadening Participation in Computing Alliance (BPC-A)</a:t>
            </a:r>
          </a:p>
          <a:p>
            <a:pPr marL="1009650" lvl="2" indent="-608013" eaLnBrk="1" hangingPunct="1">
              <a:lnSpc>
                <a:spcPct val="105000"/>
              </a:lnSpc>
              <a:spcBef>
                <a:spcPts val="600"/>
              </a:spcBef>
              <a:buSzPct val="80000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</a:pPr>
            <a:r>
              <a:rPr lang="en-US" altLang="zh-CN" smtClean="0">
                <a:latin typeface="Comic Sans MS" panose="030F0702030302020204" pitchFamily="66" charset="0"/>
                <a:ea typeface="宋体" panose="02010600030101010101" pitchFamily="2" charset="-122"/>
              </a:rPr>
              <a:t>BPC-A addresses issues across K-16</a:t>
            </a:r>
          </a:p>
          <a:p>
            <a:pPr marL="1009650" lvl="2" indent="-608013" eaLnBrk="1" hangingPunct="1">
              <a:lnSpc>
                <a:spcPct val="105000"/>
              </a:lnSpc>
              <a:spcBef>
                <a:spcPts val="600"/>
              </a:spcBef>
              <a:buSzPct val="80000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</a:pPr>
            <a:endParaRPr lang="en-US" altLang="zh-CN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8196" name="Content Placeholder 5"/>
          <p:cNvSpPr>
            <a:spLocks noGrp="1"/>
          </p:cNvSpPr>
          <p:nvPr>
            <p:ph sz="half" idx="2"/>
          </p:nvPr>
        </p:nvSpPr>
        <p:spPr>
          <a:xfrm>
            <a:off x="4267199" y="1566863"/>
            <a:ext cx="4600903" cy="4529137"/>
          </a:xfrm>
        </p:spPr>
        <p:txBody>
          <a:bodyPr/>
          <a:lstStyle/>
          <a:p>
            <a:pPr marL="608013" indent="-608013" eaLnBrk="1" hangingPunct="1">
              <a:lnSpc>
                <a:spcPct val="105000"/>
              </a:lnSpc>
              <a:spcBef>
                <a:spcPts val="600"/>
              </a:spcBef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</a:pPr>
            <a:r>
              <a:rPr lang="en-US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Computing Education for the 21st Century (CE21)</a:t>
            </a:r>
          </a:p>
          <a:p>
            <a:pPr marL="1009650" lvl="2" indent="-608013" eaLnBrk="1" hangingPunct="1">
              <a:lnSpc>
                <a:spcPct val="105000"/>
              </a:lnSpc>
              <a:spcBef>
                <a:spcPts val="600"/>
              </a:spcBef>
              <a:buSzPct val="80000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</a:pPr>
            <a:r>
              <a:rPr lang="en-US" altLang="zh-CN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Effective teaching and learning in computing</a:t>
            </a:r>
          </a:p>
          <a:p>
            <a:pPr marL="1009650" lvl="2" indent="-608013" eaLnBrk="1" hangingPunct="1">
              <a:lnSpc>
                <a:spcPct val="105000"/>
              </a:lnSpc>
              <a:spcBef>
                <a:spcPts val="600"/>
              </a:spcBef>
              <a:buSzPct val="80000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</a:pPr>
            <a:r>
              <a:rPr lang="en-US" altLang="zh-CN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NSF-initiated CS 10K project: 10,000 high school teachers to teach AP exam in CS</a:t>
            </a:r>
          </a:p>
          <a:p>
            <a:pPr marL="608013" lvl="1" indent="-608013">
              <a:lnSpc>
                <a:spcPct val="105000"/>
              </a:lnSpc>
              <a:spcBef>
                <a:spcPts val="600"/>
              </a:spcBef>
              <a:buSzPct val="80000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</a:pPr>
            <a:r>
              <a:rPr lang="en-GB" altLang="zh-CN" dirty="0" err="1" smtClean="0">
                <a:latin typeface="Comic Sans MS" panose="030F0702030302020204" pitchFamily="66" charset="0"/>
                <a:ea typeface="宋体" panose="02010600030101010101" pitchFamily="2" charset="-122"/>
              </a:rPr>
              <a:t>Cyberlearning</a:t>
            </a:r>
            <a:r>
              <a:rPr lang="en-GB" altLang="zh-CN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: Transforming Education (CTE)</a:t>
            </a:r>
          </a:p>
          <a:p>
            <a:pPr marL="1009650" lvl="2" indent="-608013" eaLnBrk="1" hangingPunct="1">
              <a:lnSpc>
                <a:spcPct val="105000"/>
              </a:lnSpc>
              <a:spcBef>
                <a:spcPts val="600"/>
              </a:spcBef>
              <a:buSzPct val="80000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</a:pPr>
            <a:endParaRPr lang="en-US" altLang="zh-CN" sz="24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pic>
        <p:nvPicPr>
          <p:cNvPr id="819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86200"/>
            <a:ext cx="340042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9" descr="imagesCAU39UOX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19100"/>
            <a:ext cx="11049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81950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228013" cy="1141413"/>
          </a:xfrm>
        </p:spPr>
        <p:txBody>
          <a:bodyPr/>
          <a:lstStyle/>
          <a:p>
            <a:pPr eaLnBrk="1" hangingPunct="1">
              <a:buFont typeface="Comic Sans MS" panose="030F0702030302020204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3600" smtClean="0">
                <a:latin typeface="Comic Sans MS" panose="030F0702030302020204" pitchFamily="66" charset="0"/>
                <a:ea typeface="宋体" panose="02010600030101010101" pitchFamily="2" charset="-122"/>
              </a:rPr>
              <a:t>    </a:t>
            </a:r>
            <a:r>
              <a:rPr lang="en-GB" altLang="zh-CN" sz="4000" smtClean="0">
                <a:latin typeface="Comic Sans MS" panose="030F0702030302020204" pitchFamily="66" charset="0"/>
                <a:ea typeface="宋体" panose="02010600030101010101" pitchFamily="2" charset="-122"/>
              </a:rPr>
              <a:t>ACM: CSTA</a:t>
            </a:r>
          </a:p>
        </p:txBody>
      </p:sp>
      <p:sp>
        <p:nvSpPr>
          <p:cNvPr id="9219" name="Rectangle 2"/>
          <p:cNvSpPr>
            <a:spLocks noGrp="1" noChangeAspect="1" noChangeArrowheads="1"/>
          </p:cNvSpPr>
          <p:nvPr>
            <p:ph idx="1"/>
          </p:nvPr>
        </p:nvSpPr>
        <p:spPr>
          <a:xfrm>
            <a:off x="609600" y="1219200"/>
            <a:ext cx="8228013" cy="4529138"/>
          </a:xfrm>
        </p:spPr>
        <p:txBody>
          <a:bodyPr/>
          <a:lstStyle/>
          <a:p>
            <a:pPr lvl="1"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zh-CN" sz="24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608013" indent="-608013" eaLnBrk="1" hangingPunct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2400" smtClean="0">
                <a:latin typeface="Comic Sans MS" panose="030F0702030302020204" pitchFamily="66" charset="0"/>
                <a:ea typeface="宋体" panose="02010600030101010101" pitchFamily="2" charset="-122"/>
              </a:rPr>
              <a:t>Computer Science Teachers Association (CSTA)</a:t>
            </a:r>
          </a:p>
          <a:p>
            <a:pPr lvl="1" eaLnBrk="1" hangingPunct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1900" smtClean="0">
                <a:latin typeface="Comic Sans MS" panose="030F0702030302020204" pitchFamily="66" charset="0"/>
                <a:ea typeface="宋体" panose="02010600030101010101" pitchFamily="2" charset="-122"/>
              </a:rPr>
              <a:t>Evolved from ACM’s K-12 task force</a:t>
            </a:r>
          </a:p>
          <a:p>
            <a:pPr lvl="1" eaLnBrk="1" hangingPunct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1900" smtClean="0">
                <a:latin typeface="Comic Sans MS" panose="030F0702030302020204" pitchFamily="66" charset="0"/>
                <a:ea typeface="宋体" panose="02010600030101010101" pitchFamily="2" charset="-122"/>
              </a:rPr>
              <a:t>Working on revising the model curriculum</a:t>
            </a:r>
          </a:p>
          <a:p>
            <a:pPr lvl="1" eaLnBrk="1" hangingPunct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1900" smtClean="0">
                <a:latin typeface="Comic Sans MS" panose="030F0702030302020204" pitchFamily="66" charset="0"/>
                <a:ea typeface="宋体" panose="02010600030101010101" pitchFamily="2" charset="-122"/>
              </a:rPr>
              <a:t>Computing education for students ages 5-18 (K-12)</a:t>
            </a:r>
          </a:p>
          <a:p>
            <a:pPr marL="608013" indent="-608013" eaLnBrk="1" hangingPunct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2400" smtClean="0">
                <a:latin typeface="Comic Sans MS" panose="030F0702030302020204" pitchFamily="66" charset="0"/>
                <a:ea typeface="宋体" panose="02010600030101010101" pitchFamily="2" charset="-122"/>
              </a:rPr>
              <a:t>Learn from the successful stories of</a:t>
            </a:r>
          </a:p>
          <a:p>
            <a:pPr lvl="1" eaLnBrk="1" hangingPunct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1900" smtClean="0">
                <a:latin typeface="Comic Sans MS" panose="030F0702030302020204" pitchFamily="66" charset="0"/>
                <a:ea typeface="宋体" panose="02010600030101010101" pitchFamily="2" charset="-122"/>
              </a:rPr>
              <a:t>National Science Teachers Association (NSTA)</a:t>
            </a:r>
          </a:p>
          <a:p>
            <a:pPr lvl="1" eaLnBrk="1" hangingPunct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1900" smtClean="0">
                <a:latin typeface="Comic Sans MS" panose="030F0702030302020204" pitchFamily="66" charset="0"/>
                <a:ea typeface="宋体" panose="02010600030101010101" pitchFamily="2" charset="-122"/>
              </a:rPr>
              <a:t>National Council for Teachers of Mathematics (NCTM)</a:t>
            </a:r>
          </a:p>
          <a:p>
            <a:pPr marL="608013" indent="-608013" eaLnBrk="1" hangingPunct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altLang="zh-CN" sz="24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 eaLnBrk="1" hangingPunct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altLang="zh-CN" sz="19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608013" indent="-608013" eaLnBrk="1" hangingPunct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altLang="zh-CN" sz="240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pic>
        <p:nvPicPr>
          <p:cNvPr id="922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800600"/>
            <a:ext cx="5391150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7" descr="AC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04800"/>
            <a:ext cx="131762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85867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ounded Rectangle 7"/>
          <p:cNvSpPr>
            <a:spLocks noChangeArrowheads="1"/>
          </p:cNvSpPr>
          <p:nvPr/>
        </p:nvSpPr>
        <p:spPr bwMode="auto">
          <a:xfrm>
            <a:off x="1219200" y="4030938"/>
            <a:ext cx="7162800" cy="9144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Font typeface="Arial" charset="0"/>
              <a:buNone/>
              <a:defRPr/>
            </a:pPr>
            <a:endParaRPr lang="en-US" altLang="zh-CN">
              <a:latin typeface="Arial" charset="0"/>
              <a:ea typeface="宋体" pitchFamily="2" charset="-122"/>
            </a:endParaRPr>
          </a:p>
        </p:txBody>
      </p:sp>
      <p:sp>
        <p:nvSpPr>
          <p:cNvPr id="10243" name="Rounded Rectangle 6"/>
          <p:cNvSpPr>
            <a:spLocks noChangeArrowheads="1"/>
          </p:cNvSpPr>
          <p:nvPr/>
        </p:nvSpPr>
        <p:spPr bwMode="auto">
          <a:xfrm>
            <a:off x="1219200" y="2895600"/>
            <a:ext cx="7162800" cy="9144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Font typeface="Arial" charset="0"/>
              <a:buNone/>
              <a:defRPr/>
            </a:pPr>
            <a:endParaRPr lang="en-US" altLang="zh-CN">
              <a:latin typeface="Arial" charset="0"/>
              <a:ea typeface="宋体" pitchFamily="2" charset="-122"/>
            </a:endParaRPr>
          </a:p>
        </p:txBody>
      </p:sp>
      <p:sp>
        <p:nvSpPr>
          <p:cNvPr id="10244" name="Rounded Rectangle 5"/>
          <p:cNvSpPr>
            <a:spLocks noChangeArrowheads="1"/>
          </p:cNvSpPr>
          <p:nvPr/>
        </p:nvSpPr>
        <p:spPr bwMode="auto">
          <a:xfrm>
            <a:off x="1219200" y="1676400"/>
            <a:ext cx="7086600" cy="9144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Font typeface="Arial" charset="0"/>
              <a:buNone/>
              <a:defRPr/>
            </a:pPr>
            <a:endParaRPr lang="en-US" altLang="zh-CN">
              <a:latin typeface="Arial" charset="0"/>
              <a:ea typeface="宋体" pitchFamily="2" charset="-122"/>
            </a:endParaRPr>
          </a:p>
        </p:txBody>
      </p:sp>
      <p:sp>
        <p:nvSpPr>
          <p:cNvPr id="1024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Font typeface="Comic Sans MS" panose="030F0702030302020204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36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   Challenges (1):</a:t>
            </a:r>
            <a:endParaRPr lang="en-GB" altLang="zh-CN" sz="40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10246" name="Rectangle 2"/>
          <p:cNvSpPr>
            <a:spLocks noGrp="1" noChangeAspect="1" noChangeArrowheads="1"/>
          </p:cNvSpPr>
          <p:nvPr>
            <p:ph idx="1"/>
          </p:nvPr>
        </p:nvSpPr>
        <p:spPr>
          <a:xfrm>
            <a:off x="685800" y="1295400"/>
            <a:ext cx="7425559" cy="4529138"/>
          </a:xfrm>
        </p:spPr>
        <p:txBody>
          <a:bodyPr/>
          <a:lstStyle/>
          <a:p>
            <a:pPr lvl="1"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zh-CN" sz="24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608013" indent="-608013" eaLnBrk="1" hangingPunct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Perception of CS as a service discipline</a:t>
            </a:r>
          </a:p>
          <a:p>
            <a:pPr marL="608013" indent="-608013" eaLnBrk="1" hangingPunct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altLang="zh-CN" sz="24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608013" indent="-608013" eaLnBrk="1" hangingPunct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altLang="zh-CN" sz="14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608013" indent="-608013" eaLnBrk="1" hangingPunct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Branding CS discipline in the era of big data</a:t>
            </a:r>
          </a:p>
          <a:p>
            <a:pPr marL="608013" indent="-608013" eaLnBrk="1" hangingPunct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altLang="zh-CN" sz="28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608013" indent="-608013" eaLnBrk="1" hangingPunct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altLang="zh-CN" sz="800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608013" indent="-608013" eaLnBrk="1" hangingPunct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Attaching more participants in CS STEM</a:t>
            </a:r>
          </a:p>
        </p:txBody>
      </p:sp>
    </p:spTree>
    <p:extLst>
      <p:ext uri="{BB962C8B-B14F-4D97-AF65-F5344CB8AC3E}">
        <p14:creationId xmlns:p14="http://schemas.microsoft.com/office/powerpoint/2010/main" val="3604685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ounded Rectangle 11"/>
          <p:cNvSpPr>
            <a:spLocks noChangeArrowheads="1"/>
          </p:cNvSpPr>
          <p:nvPr/>
        </p:nvSpPr>
        <p:spPr bwMode="auto">
          <a:xfrm>
            <a:off x="1447800" y="2619772"/>
            <a:ext cx="7086600" cy="7620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Font typeface="Arial" charset="0"/>
              <a:buNone/>
              <a:defRPr/>
            </a:pPr>
            <a:endParaRPr lang="en-US" altLang="zh-CN">
              <a:latin typeface="Arial" charset="0"/>
              <a:ea typeface="宋体" pitchFamily="2" charset="-122"/>
            </a:endParaRPr>
          </a:p>
        </p:txBody>
      </p:sp>
      <p:sp>
        <p:nvSpPr>
          <p:cNvPr id="12291" name="Rounded Rectangle 9"/>
          <p:cNvSpPr>
            <a:spLocks noChangeArrowheads="1"/>
          </p:cNvSpPr>
          <p:nvPr/>
        </p:nvSpPr>
        <p:spPr bwMode="auto">
          <a:xfrm>
            <a:off x="1447800" y="3775670"/>
            <a:ext cx="7162800" cy="7620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Font typeface="Arial" charset="0"/>
              <a:buNone/>
              <a:defRPr/>
            </a:pPr>
            <a:endParaRPr lang="en-US" altLang="zh-CN">
              <a:latin typeface="Arial" charset="0"/>
              <a:ea typeface="宋体" pitchFamily="2" charset="-122"/>
            </a:endParaRPr>
          </a:p>
        </p:txBody>
      </p:sp>
      <p:sp>
        <p:nvSpPr>
          <p:cNvPr id="11268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Font typeface="Comic Sans MS" panose="030F0702030302020204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36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  </a:t>
            </a:r>
            <a:r>
              <a:rPr lang="en-GB" altLang="zh-CN" sz="4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3.  C</a:t>
            </a:r>
            <a:r>
              <a:rPr lang="en-GB" altLang="zh-CN" sz="4000" dirty="0">
                <a:latin typeface="Comic Sans MS" panose="030F0702030302020204" pitchFamily="66" charset="0"/>
                <a:ea typeface="宋体" panose="02010600030101010101" pitchFamily="2" charset="-122"/>
              </a:rPr>
              <a:t>S</a:t>
            </a:r>
            <a:r>
              <a:rPr lang="en-GB" altLang="zh-CN" sz="4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 Curricula</a:t>
            </a:r>
          </a:p>
        </p:txBody>
      </p:sp>
      <p:sp>
        <p:nvSpPr>
          <p:cNvPr id="11270" name="Rectangle 2"/>
          <p:cNvSpPr>
            <a:spLocks noGrp="1" noChangeAspect="1" noChangeArrowheads="1"/>
          </p:cNvSpPr>
          <p:nvPr>
            <p:ph idx="1"/>
          </p:nvPr>
        </p:nvSpPr>
        <p:spPr>
          <a:xfrm>
            <a:off x="585951" y="1188079"/>
            <a:ext cx="8228013" cy="4529138"/>
          </a:xfrm>
        </p:spPr>
        <p:txBody>
          <a:bodyPr/>
          <a:lstStyle/>
          <a:p>
            <a:pPr lvl="1" eaLnBrk="1" hangingPunct="1">
              <a:lnSpc>
                <a:spcPct val="11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zh-CN" sz="24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608013" indent="-608013" eaLnBrk="1" hangingPunct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Diversification of C</a:t>
            </a:r>
            <a:r>
              <a:rPr lang="en-GB" altLang="zh-CN" sz="2400" dirty="0">
                <a:latin typeface="Comic Sans MS" panose="030F0702030302020204" pitchFamily="66" charset="0"/>
                <a:ea typeface="宋体" panose="02010600030101010101" pitchFamily="2" charset="-122"/>
              </a:rPr>
              <a:t>S</a:t>
            </a:r>
            <a:r>
              <a:rPr lang="en-GB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 education</a:t>
            </a:r>
          </a:p>
          <a:p>
            <a:pPr lvl="1" eaLnBrk="1" hangingPunct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Past foundation</a:t>
            </a:r>
          </a:p>
          <a:p>
            <a:pPr lvl="1" eaLnBrk="1" hangingPunct="1">
              <a:lnSpc>
                <a:spcPct val="105000"/>
              </a:lnSpc>
              <a:spcBef>
                <a:spcPts val="600"/>
              </a:spcBef>
              <a:buFont typeface="Wingdings" panose="05000000000000000000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2000" dirty="0" smtClean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   </a:t>
            </a:r>
            <a:r>
              <a:rPr lang="en-GB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mathematical logic</a:t>
            </a:r>
          </a:p>
          <a:p>
            <a:pPr lvl="1" eaLnBrk="1" hangingPunct="1">
              <a:lnSpc>
                <a:spcPct val="105000"/>
              </a:lnSpc>
              <a:spcBef>
                <a:spcPts val="600"/>
              </a:spcBef>
              <a:buFont typeface="Wingdings" panose="05000000000000000000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    </a:t>
            </a:r>
            <a:r>
              <a:rPr lang="en-GB" altLang="zh-CN" sz="2000" dirty="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mathematical engineering </a:t>
            </a:r>
            <a:r>
              <a:rPr lang="en-GB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(M. </a:t>
            </a:r>
            <a:r>
              <a:rPr lang="en-GB" altLang="zh-CN" sz="2000" dirty="0" err="1" smtClean="0">
                <a:latin typeface="Comic Sans MS" panose="030F0702030302020204" pitchFamily="66" charset="0"/>
                <a:ea typeface="宋体" panose="02010600030101010101" pitchFamily="2" charset="-122"/>
              </a:rPr>
              <a:t>Snir</a:t>
            </a:r>
            <a:r>
              <a:rPr lang="en-GB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</a:p>
          <a:p>
            <a:pPr lvl="1" eaLnBrk="1" hangingPunct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Current foundation</a:t>
            </a:r>
          </a:p>
          <a:p>
            <a:pPr lvl="1" eaLnBrk="1" hangingPunct="1">
              <a:lnSpc>
                <a:spcPct val="105000"/>
              </a:lnSpc>
              <a:spcBef>
                <a:spcPts val="600"/>
              </a:spcBef>
              <a:buFont typeface="Wingdings" panose="05000000000000000000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    mathematics, statistics, cognitive sciences, </a:t>
            </a:r>
          </a:p>
          <a:p>
            <a:pPr lvl="1" eaLnBrk="1" hangingPunct="1">
              <a:lnSpc>
                <a:spcPct val="105000"/>
              </a:lnSpc>
              <a:spcBef>
                <a:spcPts val="600"/>
              </a:spcBef>
              <a:buFont typeface="Wingdings" panose="05000000000000000000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    social sciences,  physical sciences, etc.</a:t>
            </a:r>
          </a:p>
          <a:p>
            <a:pPr lvl="1" eaLnBrk="1" hangingPunct="1">
              <a:lnSpc>
                <a:spcPct val="105000"/>
              </a:lnSpc>
              <a:spcBef>
                <a:spcPts val="600"/>
              </a:spcBef>
              <a:buFont typeface="Wingdings" panose="05000000000000000000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altLang="zh-CN" sz="8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608013" indent="-608013" eaLnBrk="1" hangingPunct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24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New fields and cross-disciplinary programs</a:t>
            </a:r>
            <a:endParaRPr lang="en-GB" altLang="zh-CN" sz="19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 eaLnBrk="1" hangingPunct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Cybersecurity, </a:t>
            </a:r>
            <a:r>
              <a:rPr lang="en-GB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data analytics</a:t>
            </a:r>
            <a:r>
              <a:rPr lang="en-GB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, AI, and </a:t>
            </a:r>
            <a:r>
              <a:rPr lang="en-GB" altLang="zh-CN" sz="2000" dirty="0" err="1" smtClean="0">
                <a:latin typeface="Comic Sans MS" panose="030F0702030302020204" pitchFamily="66" charset="0"/>
                <a:ea typeface="宋体" panose="02010600030101010101" pitchFamily="2" charset="-122"/>
              </a:rPr>
              <a:t>IoT</a:t>
            </a:r>
            <a:endParaRPr lang="en-GB" altLang="zh-CN" sz="2000" dirty="0" smtClean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 eaLnBrk="1" hangingPunct="1">
              <a:lnSpc>
                <a:spcPct val="105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zh-CN" sz="2000" dirty="0" smtClean="0">
                <a:latin typeface="Comic Sans MS" panose="030F0702030302020204" pitchFamily="66" charset="0"/>
                <a:ea typeface="宋体" panose="02010600030101010101" pitchFamily="2" charset="-122"/>
              </a:rPr>
              <a:t>Double major, CS-major X-minor, and X-major CS-minor</a:t>
            </a:r>
          </a:p>
        </p:txBody>
      </p:sp>
    </p:spTree>
    <p:extLst>
      <p:ext uri="{BB962C8B-B14F-4D97-AF65-F5344CB8AC3E}">
        <p14:creationId xmlns:p14="http://schemas.microsoft.com/office/powerpoint/2010/main" val="17815332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43790</TotalTime>
  <Words>2786</Words>
  <Application>Microsoft Office PowerPoint</Application>
  <PresentationFormat>On-screen Show (4:3)</PresentationFormat>
  <Paragraphs>594</Paragraphs>
  <Slides>44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宋体</vt:lpstr>
      <vt:lpstr>Arial</vt:lpstr>
      <vt:lpstr>Comic Sans MS</vt:lpstr>
      <vt:lpstr>Noto Sans Symbols</vt:lpstr>
      <vt:lpstr>Times New Roman</vt:lpstr>
      <vt:lpstr>Wingdings</vt:lpstr>
      <vt:lpstr>1_Default Design</vt:lpstr>
      <vt:lpstr>Default Design</vt:lpstr>
      <vt:lpstr>       On Effective CS Education in the Era of Information Technology  </vt:lpstr>
      <vt:lpstr>  Roadmap</vt:lpstr>
      <vt:lpstr>   1. STEM Education</vt:lpstr>
      <vt:lpstr>   Education Level and Income Deciles [1]</vt:lpstr>
      <vt:lpstr>   Computer Science: Majors and Jobs</vt:lpstr>
      <vt:lpstr>   2. Several Initiatives</vt:lpstr>
      <vt:lpstr>    ACM: CSTA</vt:lpstr>
      <vt:lpstr>   Challenges (1):</vt:lpstr>
      <vt:lpstr>  3.  CS Curricula</vt:lpstr>
      <vt:lpstr>ACM (AIS and IEEE) Curricula</vt:lpstr>
      <vt:lpstr>   Sample Curricula: IST</vt:lpstr>
      <vt:lpstr>   CS Education Matters</vt:lpstr>
      <vt:lpstr>   Distributed Ed: Stanford “Intro to AI”</vt:lpstr>
      <vt:lpstr>   Multi-subject: MIT “Computer Sys. Eng.”  </vt:lpstr>
      <vt:lpstr>Diversity </vt:lpstr>
      <vt:lpstr>   The Bigger Picture</vt:lpstr>
      <vt:lpstr>   Challenges (2):</vt:lpstr>
      <vt:lpstr>  3. On Creativity</vt:lpstr>
      <vt:lpstr>Human Brain</vt:lpstr>
      <vt:lpstr>Quality</vt:lpstr>
      <vt:lpstr>   Why Picasso is Great</vt:lpstr>
      <vt:lpstr>   Learning From Leonardo</vt:lpstr>
      <vt:lpstr>Imagination</vt:lpstr>
      <vt:lpstr>MOOC</vt:lpstr>
      <vt:lpstr>General Distance/Online Courses</vt:lpstr>
      <vt:lpstr>Mastery Learning [5]</vt:lpstr>
      <vt:lpstr>Big Five Personality Traits</vt:lpstr>
      <vt:lpstr>Grit</vt:lpstr>
      <vt:lpstr>Role of Library</vt:lpstr>
      <vt:lpstr>   Education for Building Character!</vt:lpstr>
      <vt:lpstr>  5. Chinese vs. U.S. Ed. Systems</vt:lpstr>
      <vt:lpstr>   Shanghai Kids    First class city, first class education</vt:lpstr>
      <vt:lpstr>   Amy Chua’s “Tiger Moms”</vt:lpstr>
      <vt:lpstr>   Elite to Mass to Universal</vt:lpstr>
      <vt:lpstr>   Conflicting Views on Education in U.S.</vt:lpstr>
      <vt:lpstr>   Conflicting Views on Education in U.S.</vt:lpstr>
      <vt:lpstr>    Things Students Learn at College</vt:lpstr>
      <vt:lpstr>U.S. Ed. System</vt:lpstr>
      <vt:lpstr>Chinese System vs. U.S. System</vt:lpstr>
      <vt:lpstr>   Merits of U.S. Ed. System</vt:lpstr>
      <vt:lpstr>   Challenges (3):</vt:lpstr>
      <vt:lpstr>   Final Thoughts </vt:lpstr>
      <vt:lpstr> Charles Darwin (Origin of Species) </vt:lpstr>
      <vt:lpstr>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Balancing Teaching, Research, Service, and Administration</dc:title>
  <dc:creator>Emily Lanthier</dc:creator>
  <cp:lastModifiedBy>jiewu</cp:lastModifiedBy>
  <cp:revision>1013</cp:revision>
  <cp:lastPrinted>2018-09-05T13:22:17Z</cp:lastPrinted>
  <dcterms:modified xsi:type="dcterms:W3CDTF">2018-10-16T02:54:26Z</dcterms:modified>
</cp:coreProperties>
</file>