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9"/>
  </p:notesMasterIdLst>
  <p:handoutMasterIdLst>
    <p:handoutMasterId r:id="rId20"/>
  </p:handoutMasterIdLst>
  <p:sldIdLst>
    <p:sldId id="256" r:id="rId3"/>
    <p:sldId id="541" r:id="rId4"/>
    <p:sldId id="500" r:id="rId5"/>
    <p:sldId id="537" r:id="rId6"/>
    <p:sldId id="533" r:id="rId7"/>
    <p:sldId id="538" r:id="rId8"/>
    <p:sldId id="534" r:id="rId9"/>
    <p:sldId id="535" r:id="rId10"/>
    <p:sldId id="540" r:id="rId11"/>
    <p:sldId id="531" r:id="rId12"/>
    <p:sldId id="508" r:id="rId13"/>
    <p:sldId id="536" r:id="rId14"/>
    <p:sldId id="509" r:id="rId15"/>
    <p:sldId id="528" r:id="rId16"/>
    <p:sldId id="512" r:id="rId17"/>
    <p:sldId id="527" r:id="rId18"/>
  </p:sldIdLst>
  <p:sldSz cx="9144000" cy="6858000" type="screen4x3"/>
  <p:notesSz cx="9296400" cy="7010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>
          <p15:clr>
            <a:srgbClr val="A4A3A4"/>
          </p15:clr>
        </p15:guide>
        <p15:guide id="2" pos="28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8" autoAdjust="0"/>
    <p:restoredTop sz="90749" autoAdjust="0"/>
  </p:normalViewPr>
  <p:slideViewPr>
    <p:cSldViewPr>
      <p:cViewPr varScale="1">
        <p:scale>
          <a:sx n="94" d="100"/>
          <a:sy n="94" d="100"/>
        </p:scale>
        <p:origin x="192" y="12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0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70"/>
        <p:guide pos="28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325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20934B1F-D9F3-4960-A904-283E30F1F341}" type="datetimeFigureOut">
              <a:rPr lang="en-US" altLang="zh-CN"/>
              <a:pPr>
                <a:defRPr/>
              </a:pPr>
              <a:t>5/22/18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325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100"/>
            </a:lvl1pPr>
          </a:lstStyle>
          <a:p>
            <a:pPr>
              <a:defRPr/>
            </a:pPr>
            <a:fld id="{A79C2080-0242-4C2B-8385-7D05F04B86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92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596" tIns="45298" rIns="90596" bIns="45298" anchor="ctr"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zh-CN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265738" y="0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4013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265738" y="6657975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6CD1E71-5E1F-43A1-846E-9804E68D7EF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23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92E69C2-2F52-412E-B84A-C84E6F9594E5}" type="slidenum">
              <a:rPr lang="zh-CN" altLang="en-GB" sz="11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zh-CN" sz="110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566863" y="525463"/>
            <a:ext cx="6162675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96" tIns="45298" rIns="90596" bIns="45298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930275" y="3330575"/>
            <a:ext cx="7437438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89" tIns="45294" rIns="90589" bIns="45294" anchor="ctr"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963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622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all flows within a coflow are generated at the same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Every single flow can be routed towards only one path to avoid packet reorder costs.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3712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latin typeface="Comic Sans MS" charset="0"/>
              </a:rPr>
              <a:t>Inter-coflow scheduling should apply the minimum remaining time first strategy.</a:t>
            </a:r>
            <a:r>
              <a:rPr lang="zh-CN" altLang="en-US" sz="1200" dirty="0">
                <a:latin typeface="Comic Sans MS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6906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t_i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completion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coflow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endParaRPr lang="en-US" altLang="zh-CN" dirty="0"/>
          </a:p>
          <a:p>
            <a:r>
              <a:rPr lang="en-US" altLang="zh-CN" dirty="0" err="1"/>
              <a:t>v_j^i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volume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j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coflow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endParaRPr lang="en-US" altLang="zh-CN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zh-CN" dirty="0" err="1"/>
              <a:t>b_j^i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bandwidth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j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coflow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endParaRPr lang="en-US" altLang="zh-CN" dirty="0"/>
          </a:p>
          <a:p>
            <a:r>
              <a:rPr lang="en-US" altLang="zh-CN" dirty="0" err="1"/>
              <a:t>w_i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flows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coflow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endParaRPr lang="en-US" altLang="zh-CN" dirty="0"/>
          </a:p>
          <a:p>
            <a:r>
              <a:rPr lang="en-US" altLang="zh-CN" dirty="0"/>
              <a:t>x_{</a:t>
            </a:r>
            <a:r>
              <a:rPr lang="en-US" altLang="zh-CN" dirty="0" err="1"/>
              <a:t>j,p</a:t>
            </a:r>
            <a:r>
              <a:rPr lang="en-US" altLang="zh-CN" dirty="0"/>
              <a:t>}^</a:t>
            </a:r>
            <a:r>
              <a:rPr lang="en-US" altLang="zh-CN" dirty="0" err="1"/>
              <a:t>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j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coflow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</a:p>
          <a:p>
            <a:r>
              <a:rPr lang="en-US" altLang="zh-CN" dirty="0" err="1"/>
              <a:t>P_j^i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(one-hop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two-hop</a:t>
            </a:r>
            <a:r>
              <a:rPr lang="zh-CN" altLang="en-US" dirty="0"/>
              <a:t> </a:t>
            </a:r>
            <a:r>
              <a:rPr lang="en-US" altLang="zh-CN" dirty="0"/>
              <a:t>paths)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j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coflow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1365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Equal-cost multi-path routing (ECMP)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6645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5190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1047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8798-4290-431D-921F-658A4148344D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DD95-6715-43E6-92CF-6092EA283C3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5652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2783-0AA0-46AC-B5F4-B67071D893BE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328DF-ABE6-4B53-A83B-B3553B3BD80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3236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A17F-46F6-4E02-A6BE-9613C14069EB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3EB77-E985-41E7-B131-080356A7030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4529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1BA3-FA1E-4472-9D91-FEA0D009184A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48522-B685-4FEA-9ABF-2F4ADA799B2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595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801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0175"/>
            <a:ext cx="8228013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CA8A-0E0B-4A38-B758-C72CB782512F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714F-90BE-487A-BCC0-CD1B79CFD0E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2924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63F3-8117-4F48-941C-5514C6CEE068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B11F-BD0A-4A3E-A109-5F27F959848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506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727D-942D-44F1-B013-5042E49BB9D3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D3C5-529C-475B-AF41-C5E25A59D11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4202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F8C51-E109-4320-AA7F-945D7637349B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344A-700D-4191-A7BE-A4E77826CF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27327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6EEBE-0F66-49DF-AF12-6AB22F5C9516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DAF3-135B-4939-8DC8-4D4163081E1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3407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A2FD-66AE-483F-94E9-E9B4AF719799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C6A7-E118-4E66-9B0F-0A50E0CB91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19496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2BDA-B5F2-4293-ADF0-0987527EF40A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FB7BE-4841-46A5-BEC7-C0255306E37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8640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B1EA-C5FF-420E-8D65-014D32AA3F50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7C84F-93C7-4F0C-91CD-6143AB2ED4A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43364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581E-8638-4CF4-971F-A0EBFA517EF3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A390-991A-4849-A62A-6886E206201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29581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E8A71-1FD0-4EE5-A3C7-0519F88C5E85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2BEC-C9CF-4AAE-A701-458BA3ADF82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43591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8808-D427-43C9-8AAB-A9F9AF59106C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3703-EC48-4A19-8ED1-014937B8B9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5856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5F63-5FDC-4594-896E-485C1899A521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9D62-4096-44B1-9BED-2AEDD6CBEFE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45248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5F399-ACB1-4D9E-A94E-D1E96D8B18DB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328D-729F-4D11-9FF6-D4353851C86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76084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5813" cy="4910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10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AB62-3DAF-42B3-AC59-B9BCE462895E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3979-0197-45D6-86A8-CE978D4D5B5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1860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0813" cy="1931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ED16-B0CF-4E3A-8B71-ABC18EDD06C3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B302-04C6-47CB-909D-31985DBB5DB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8922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tabLst/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226EB11-4DBF-4879-8EB5-24C4637910CD}" type="datetime1">
              <a:rPr lang="en-US" altLang="zh-CN"/>
              <a:pPr>
                <a:defRPr/>
              </a:pPr>
              <a:t>5/22/18</a:t>
            </a:fld>
            <a:endParaRPr lang="en-GB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6E2E-1602-4DA9-A0CC-68C41D5EDFE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8980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5068-09BB-4BCC-A60C-DC9068A42E2C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20E8-AAEF-4CB2-B6E1-670FECC602C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8235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1729-42AD-419A-9113-3F2383A5DFDD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C7C8-A3DC-467D-A00C-FF8FF9C880D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166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AE7D-27C5-4BB6-87E2-4530972CA1AB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21FA-71C2-42E8-97F1-29136F71C6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798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D9A90-D0AC-4C2B-A421-BB3DA3C6B098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B865-A01F-417A-828D-029FC2E8075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9061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9ED7C-7E48-45B0-8299-240FC1A09FCB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B258-317E-4763-AA4B-6CDB8EA80F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6752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50356-3228-4DC7-AD2D-2A4BF867ABA8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E23B-66F2-46F6-96F1-CE96A94CE46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1055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36F2-66A8-4C33-BB5C-129093887519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6D50-43D5-4FF4-8D73-A9E6DFEBDE6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2949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1071563" y="304800"/>
            <a:ext cx="7613650" cy="1104900"/>
            <a:chOff x="675" y="192"/>
            <a:chExt cx="4796" cy="696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3067" y="192"/>
              <a:ext cx="696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4776" y="192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675" y="193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1035" name="Oval 5"/>
            <p:cNvSpPr>
              <a:spLocks noChangeArrowheads="1"/>
            </p:cNvSpPr>
            <p:nvPr/>
          </p:nvSpPr>
          <p:spPr bwMode="auto">
            <a:xfrm flipH="1">
              <a:off x="3983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1036" name="Oval 6"/>
            <p:cNvSpPr>
              <a:spLocks noChangeArrowheads="1"/>
            </p:cNvSpPr>
            <p:nvPr/>
          </p:nvSpPr>
          <p:spPr bwMode="auto">
            <a:xfrm flipH="1">
              <a:off x="1486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882E93F-581C-406E-8207-D99D34DAB834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Arial" charset="0"/>
              <a:buNone/>
              <a:defRPr sz="1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620403F-1BBD-4FBE-A4BB-64EBA3EB02F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85537" r:id="rId12"/>
    <p:sldLayoutId id="2147485538" r:id="rId13"/>
    <p:sldLayoutId id="2147485539" r:id="rId1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658938" y="1600200"/>
            <a:ext cx="6835775" cy="3198813"/>
            <a:chOff x="1045" y="1008"/>
            <a:chExt cx="4306" cy="2015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3264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59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0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1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B8B944D-B362-4437-8B1E-960B743E80EA}" type="datetime1">
              <a:rPr lang="en-US" altLang="zh-CN"/>
              <a:pPr>
                <a:defRPr/>
              </a:pPr>
              <a:t>5/22/18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EFBFCF-64E1-4177-85FA-E8561C334E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08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  <p:sldLayoutId id="2147485552" r:id="rId13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067800" cy="2168525"/>
          </a:xfrm>
        </p:spPr>
        <p:txBody>
          <a:bodyPr/>
          <a:lstStyle/>
          <a:p>
            <a:pPr algn="ctr">
              <a:defRPr/>
            </a:pPr>
            <a:r>
              <a:rPr lang="en-US" altLang="zh-CN" sz="3600" dirty="0">
                <a:latin typeface="Comic Sans MS" panose="030F0702030302020204" pitchFamily="66" charset="0"/>
                <a:ea typeface="宋体" panose="02010600030101010101" pitchFamily="2" charset="-122"/>
              </a:rPr>
              <a:t>Multi-hop Coflow Routing and Scheduling </a:t>
            </a:r>
            <a:br>
              <a:rPr lang="en-US" altLang="zh-CN" sz="3600" dirty="0">
                <a:latin typeface="Comic Sans MS" panose="030F0702030302020204" pitchFamily="66" charset="0"/>
                <a:ea typeface="宋体" panose="02010600030101010101" pitchFamily="2" charset="-122"/>
              </a:rPr>
            </a:br>
            <a:r>
              <a:rPr lang="en-US" altLang="zh-CN" sz="3600" dirty="0">
                <a:latin typeface="Comic Sans MS" panose="030F0702030302020204" pitchFamily="66" charset="0"/>
                <a:ea typeface="宋体" panose="02010600030101010101" pitchFamily="2" charset="-122"/>
              </a:rPr>
              <a:t>in Data Centers 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98513" y="3646488"/>
            <a:ext cx="7543800" cy="1820862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Yang</a:t>
            </a:r>
            <a:r>
              <a:rPr lang="zh-CN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Chen</a:t>
            </a:r>
            <a:r>
              <a:rPr lang="zh-Hans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and</a:t>
            </a:r>
            <a:r>
              <a:rPr lang="zh-CN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GB" altLang="zh-CN" sz="2400" dirty="0" err="1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Jie</a:t>
            </a:r>
            <a:r>
              <a:rPr lang="en-GB" altLang="zh-CN" sz="24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Wu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Center for Networked Computing</a:t>
            </a:r>
            <a:endParaRPr lang="en-GB" altLang="zh-CN" sz="18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Temple University</a:t>
            </a: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,</a:t>
            </a:r>
            <a:r>
              <a:rPr lang="zh-CN" altLang="en-US" sz="1800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USA</a:t>
            </a:r>
            <a:endParaRPr lang="en-GB" altLang="zh-CN" sz="1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sz="20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6148" name="Picture 7" descr="Templ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94263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0B27-3084-FC4F-BEED-DB362F4E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8153"/>
            <a:ext cx="8534400" cy="1141412"/>
          </a:xfrm>
        </p:spPr>
        <p:txBody>
          <a:bodyPr/>
          <a:lstStyle/>
          <a:p>
            <a:r>
              <a:rPr lang="en-US" sz="3600" dirty="0" err="1">
                <a:latin typeface="Comic Sans MS" panose="030F0902030302020204" pitchFamily="66" charset="0"/>
              </a:rPr>
              <a:t>Coflow</a:t>
            </a:r>
            <a:r>
              <a:rPr lang="en-US" sz="3600" dirty="0">
                <a:latin typeface="Comic Sans MS" panose="030F0902030302020204" pitchFamily="66" charset="0"/>
              </a:rPr>
              <a:t> Selection and Idle Bandwidth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5934-97E5-F640-9397-EE54A68F1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74" y="1524000"/>
            <a:ext cx="8915400" cy="4529138"/>
          </a:xfrm>
        </p:spPr>
        <p:txBody>
          <a:bodyPr/>
          <a:lstStyle/>
          <a:p>
            <a:r>
              <a:rPr lang="en-US" altLang="zh-CN" sz="2800" dirty="0">
                <a:latin typeface="Comic Sans MS" panose="030F0902030302020204" pitchFamily="66" charset="0"/>
              </a:rPr>
              <a:t>Minimum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altLang="zh-CN" sz="2800" dirty="0">
                <a:latin typeface="Comic Sans MS" panose="030F0902030302020204" pitchFamily="66" charset="0"/>
              </a:rPr>
              <a:t>r</a:t>
            </a:r>
            <a:r>
              <a:rPr lang="en-US" sz="2800" dirty="0">
                <a:latin typeface="Comic Sans MS" panose="030F0902030302020204" pitchFamily="66" charset="0"/>
              </a:rPr>
              <a:t>emaining </a:t>
            </a:r>
            <a:r>
              <a:rPr lang="en-US" altLang="zh-CN" sz="2800" dirty="0">
                <a:latin typeface="Comic Sans MS" panose="030F0902030302020204" pitchFamily="66" charset="0"/>
              </a:rPr>
              <a:t>time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altLang="zh-CN" sz="2800" dirty="0">
                <a:latin typeface="Comic Sans MS" panose="030F0902030302020204" pitchFamily="66" charset="0"/>
              </a:rPr>
              <a:t>f</a:t>
            </a:r>
            <a:r>
              <a:rPr lang="en-US" sz="2800" dirty="0">
                <a:latin typeface="Comic Sans MS" panose="030F0902030302020204" pitchFamily="66" charset="0"/>
              </a:rPr>
              <a:t>irst</a:t>
            </a:r>
            <a:r>
              <a:rPr lang="zh-CN" altLang="en-US" sz="2800" dirty="0">
                <a:latin typeface="Comic Sans MS" panose="030F0902030302020204" pitchFamily="66" charset="0"/>
              </a:rPr>
              <a:t> </a:t>
            </a:r>
            <a:r>
              <a:rPr lang="en-US" altLang="zh-CN" sz="2800" dirty="0">
                <a:latin typeface="Comic Sans MS" panose="030F0902030302020204" pitchFamily="66" charset="0"/>
              </a:rPr>
              <a:t>a</a:t>
            </a:r>
            <a:r>
              <a:rPr lang="en-US" sz="2800" dirty="0">
                <a:latin typeface="Comic Sans MS" panose="030F0902030302020204" pitchFamily="66" charset="0"/>
              </a:rPr>
              <a:t>lgorithm</a:t>
            </a:r>
            <a:r>
              <a:rPr lang="zh-CN" altLang="en-US" sz="2800" dirty="0">
                <a:latin typeface="Comic Sans MS" panose="030F0902030302020204" pitchFamily="66" charset="0"/>
              </a:rPr>
              <a:t> </a:t>
            </a:r>
            <a:endParaRPr lang="en-US" altLang="zh-CN" sz="2800" dirty="0">
              <a:latin typeface="Comic Sans MS" panose="030F0902030302020204" pitchFamily="66" charset="0"/>
            </a:endParaRPr>
          </a:p>
          <a:p>
            <a:pPr lvl="1"/>
            <a:r>
              <a:rPr lang="en-US" altLang="zh-CN" sz="2000" dirty="0">
                <a:latin typeface="Comic Sans MS" panose="030F0902030302020204" pitchFamily="66" charset="0"/>
              </a:rPr>
              <a:t>Coflow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with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the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minimum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completion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time t</a:t>
            </a:r>
          </a:p>
          <a:p>
            <a:pPr lvl="1"/>
            <a:r>
              <a:rPr lang="en-US" altLang="zh-Hans" sz="2000" dirty="0">
                <a:latin typeface="Comic Sans MS" panose="030F0902030302020204" pitchFamily="66" charset="0"/>
              </a:rPr>
              <a:t>Approximation</a:t>
            </a:r>
            <a:r>
              <a:rPr lang="zh-Hans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Hans" sz="2000" dirty="0">
                <a:latin typeface="Comic Sans MS" panose="030F0902030302020204" pitchFamily="66" charset="0"/>
              </a:rPr>
              <a:t>ratio:</a:t>
            </a:r>
            <a:r>
              <a:rPr lang="zh-Hans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m</a:t>
            </a:r>
            <a:r>
              <a:rPr lang="en-US" altLang="zh-Hans" sz="2000" baseline="30000" dirty="0">
                <a:latin typeface="Comic Sans MS" panose="030F0902030302020204" pitchFamily="66" charset="0"/>
              </a:rPr>
              <a:t>2</a:t>
            </a:r>
            <a:r>
              <a:rPr lang="en-US" altLang="zh-Hans" sz="2000" dirty="0">
                <a:latin typeface="Comic Sans MS" panose="030F0902030302020204" pitchFamily="66" charset="0"/>
              </a:rPr>
              <a:t>(</a:t>
            </a:r>
            <a:r>
              <a:rPr lang="en-US" altLang="zh-CN" sz="2000" dirty="0">
                <a:latin typeface="Comic Sans MS" panose="030F0902030302020204" pitchFamily="66" charset="0"/>
              </a:rPr>
              <a:t>n</a:t>
            </a:r>
            <a:r>
              <a:rPr lang="en-US" altLang="zh-Hans" sz="2000" dirty="0">
                <a:latin typeface="Comic Sans MS" panose="030F0902030302020204" pitchFamily="66" charset="0"/>
              </a:rPr>
              <a:t>-2)(</a:t>
            </a:r>
            <a:r>
              <a:rPr lang="en-US" altLang="zh-CN" sz="2000" dirty="0">
                <a:latin typeface="Comic Sans MS" panose="030F0902030302020204" pitchFamily="66" charset="0"/>
              </a:rPr>
              <a:t>c</a:t>
            </a:r>
            <a:r>
              <a:rPr lang="en-US" altLang="zh-Hans" sz="2000" dirty="0">
                <a:latin typeface="Comic Sans MS" panose="030F0902030302020204" pitchFamily="66" charset="0"/>
              </a:rPr>
              <a:t>+1)/2, </a:t>
            </a:r>
            <a:r>
              <a:rPr lang="en-US" altLang="zh-CN" sz="2000" dirty="0">
                <a:latin typeface="Comic Sans MS" panose="030F0902030302020204" pitchFamily="66" charset="0"/>
              </a:rPr>
              <a:t>c: #coflows</a:t>
            </a:r>
          </a:p>
          <a:p>
            <a:r>
              <a:rPr lang="en-US" altLang="zh-Hans" sz="2800" dirty="0">
                <a:latin typeface="Comic Sans MS" panose="030F0902030302020204" pitchFamily="66" charset="0"/>
              </a:rPr>
              <a:t>Large workload v for idle bandwidth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C3FDA-D33D-9E47-9D1E-AF472972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81400"/>
            <a:ext cx="3657600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5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4.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Simulations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05" y="1432263"/>
            <a:ext cx="8763000" cy="5105400"/>
          </a:xfrm>
          <a:noFill/>
          <a:ln>
            <a:noFill/>
          </a:ln>
        </p:spPr>
        <p:txBody>
          <a:bodyPr/>
          <a:lstStyle/>
          <a:p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Four comparison algorithms</a:t>
            </a:r>
            <a:r>
              <a:rPr lang="zh-CN" alt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914400" lvl="1" indent="-514350"/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MCRS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Multiple Coflow Routing and Scheduling (our method)</a:t>
            </a:r>
            <a:endParaRPr lang="en-US" altLang="zh-CN" sz="8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914400" lvl="1" indent="-514350"/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Scheduling-only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: MCRS with only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one</a:t>
            </a:r>
            <a:r>
              <a:rPr lang="en-US" altLang="zh-CN" sz="2000" dirty="0">
                <a:latin typeface="Comic Sans MS" charset="0"/>
              </a:rPr>
              <a:t>-hop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paths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(baseline)</a:t>
            </a:r>
            <a:endParaRPr lang="en-US" altLang="zh-Hans" sz="800" dirty="0">
              <a:latin typeface="Comic Sans MS" charset="0"/>
            </a:endParaRPr>
          </a:p>
          <a:p>
            <a:pPr marL="914400" lvl="1" indent="-514350"/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Routing-only</a:t>
            </a:r>
            <a:r>
              <a:rPr lang="zh-CN" altLang="en-US" sz="2000" baseline="30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*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ll</a:t>
            </a:r>
            <a:r>
              <a:rPr lang="zh-Hans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flows</a:t>
            </a:r>
            <a:r>
              <a:rPr lang="zh-Hans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routed</a:t>
            </a:r>
            <a:r>
              <a:rPr lang="zh-Hans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zh-Hans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ECMP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(coflow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non-awareness)</a:t>
            </a:r>
            <a:endParaRPr lang="en-US" altLang="zh-Han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914400" lvl="1" indent="-514350"/>
            <a:r>
              <a:rPr lang="en-US" altLang="zh-Hans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Heuristic</a:t>
            </a:r>
            <a:r>
              <a:rPr lang="zh-CN" altLang="en-US" sz="2000" baseline="30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*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zh-Hans" altLang="en-US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All coflows equally share links, and bandwidth saving through alignment </a:t>
            </a:r>
            <a:r>
              <a:rPr lang="en-US" altLang="zh-CN" sz="1800" dirty="0">
                <a:latin typeface="Comic Sans MS" charset="0"/>
              </a:rPr>
              <a:t>with the maximum time</a:t>
            </a:r>
            <a:r>
              <a:rPr lang="en-US" altLang="zh-CN" sz="1800" baseline="30000" dirty="0">
                <a:latin typeface="Comic Sans MS" charset="0"/>
              </a:rPr>
              <a:t>[2]</a:t>
            </a:r>
            <a:r>
              <a:rPr lang="zh-CN" altLang="en-US" sz="1800" dirty="0">
                <a:latin typeface="Comic Sans MS" charset="0"/>
              </a:rPr>
              <a:t> </a:t>
            </a:r>
            <a:r>
              <a:rPr lang="en-US" altLang="zh-CN" sz="1800" dirty="0">
                <a:latin typeface="Comic Sans MS" charset="0"/>
              </a:rPr>
              <a:t>(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mic Sans MS" charset="0"/>
              </a:rPr>
              <a:t>*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Comic Sans MS" charset="0"/>
              </a:rPr>
              <a:t>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non-preemptive</a:t>
            </a:r>
            <a:r>
              <a:rPr lang="en-US" altLang="zh-CN" sz="1800" dirty="0">
                <a:latin typeface="Comic Sans MS" charset="0"/>
              </a:rPr>
              <a:t>)</a:t>
            </a:r>
            <a:endParaRPr lang="en-US" sz="1800" dirty="0">
              <a:latin typeface="Comic Sans MS" charset="0"/>
            </a:endParaRPr>
          </a:p>
          <a:p>
            <a:endParaRPr lang="en-US" altLang="zh-CN" sz="2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FE28F-8E0B-8543-AA31-E88457A7D278}"/>
              </a:ext>
            </a:extLst>
          </p:cNvPr>
          <p:cNvSpPr txBox="1"/>
          <p:nvPr/>
        </p:nvSpPr>
        <p:spPr>
          <a:xfrm>
            <a:off x="2209800" y="59475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</a:rPr>
              <a:t>Routing-only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FDADF-10AC-0441-AB58-9C2C544225AA}"/>
              </a:ext>
            </a:extLst>
          </p:cNvPr>
          <p:cNvSpPr txBox="1"/>
          <p:nvPr/>
        </p:nvSpPr>
        <p:spPr>
          <a:xfrm>
            <a:off x="5473700" y="595923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</a:rPr>
              <a:t>Heuristic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B8A46-11DC-6B4B-B083-8F2FEA45516A}"/>
              </a:ext>
            </a:extLst>
          </p:cNvPr>
          <p:cNvSpPr txBox="1"/>
          <p:nvPr/>
        </p:nvSpPr>
        <p:spPr>
          <a:xfrm>
            <a:off x="858671" y="6428601"/>
            <a:ext cx="7313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[2]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Barrier-Aware Max-Min Fair Bandwidth Sharing and Path Selection in Datacenter Networks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(IC2E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’16)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23B917-29DA-2347-BC79-2703357F3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876" y="4209114"/>
            <a:ext cx="1770124" cy="1750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F3CDFA-AAE7-0B43-A7FA-E4DFB74CA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066936"/>
            <a:ext cx="18923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9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3A313B-EC39-3142-9E2B-9C4BDB251A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9138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omic Sans MS" charset="0"/>
                    <a:ea typeface="Comic Sans MS" charset="0"/>
                    <a:cs typeface="Comic Sans MS" charset="0"/>
                  </a:rPr>
                  <a:t>L</a:t>
                </a:r>
                <a:r>
                  <a:rPr lang="en-US" altLang="zh-Hans" sz="2400" dirty="0">
                    <a:latin typeface="Comic Sans MS" charset="0"/>
                    <a:ea typeface="Comic Sans MS" charset="0"/>
                    <a:cs typeface="Comic Sans MS" charset="0"/>
                  </a:rPr>
                  <a:t>eaf-Spine</a:t>
                </a:r>
                <a:r>
                  <a:rPr lang="zh-Hans" altLang="en-US" sz="24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400" dirty="0">
                    <a:latin typeface="Comic Sans MS" charset="0"/>
                    <a:ea typeface="Comic Sans MS" charset="0"/>
                    <a:cs typeface="Comic Sans MS" charset="0"/>
                  </a:rPr>
                  <a:t>topolog</a:t>
                </a:r>
                <a:r>
                  <a:rPr lang="en-US" altLang="zh-Hans" sz="2400" dirty="0">
                    <a:latin typeface="Comic Sans MS" charset="0"/>
                    <a:ea typeface="Comic Sans MS" charset="0"/>
                    <a:cs typeface="Comic Sans MS" charset="0"/>
                  </a:rPr>
                  <a:t>y</a:t>
                </a:r>
                <a:r>
                  <a:rPr lang="zh-Hans" altLang="en-US" sz="24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endParaRPr lang="en-US" altLang="zh-Hans" sz="24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lvl="1"/>
                <a:r>
                  <a:rPr lang="en-US" altLang="zh-Hans" sz="2000" dirty="0">
                    <a:latin typeface="Comic Sans MS" charset="0"/>
                    <a:ea typeface="Comic Sans MS" charset="0"/>
                    <a:cs typeface="Comic Sans MS" charset="0"/>
                  </a:rPr>
                  <a:t>4</a:t>
                </a:r>
                <a:r>
                  <a:rPr lang="zh-Hans" altLang="en-US" sz="20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Hans" sz="2000" dirty="0">
                    <a:latin typeface="Comic Sans MS" charset="0"/>
                    <a:ea typeface="Comic Sans MS" charset="0"/>
                    <a:cs typeface="Comic Sans MS" charset="0"/>
                  </a:rPr>
                  <a:t>leaf</a:t>
                </a:r>
                <a:r>
                  <a:rPr lang="zh-Hans" altLang="en-US" sz="20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Hans" sz="2000" dirty="0">
                    <a:latin typeface="Comic Sans MS" charset="0"/>
                    <a:ea typeface="Comic Sans MS" charset="0"/>
                    <a:cs typeface="Comic Sans MS" charset="0"/>
                  </a:rPr>
                  <a:t>and</a:t>
                </a:r>
                <a:r>
                  <a:rPr lang="zh-Hans" altLang="en-US" sz="20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Hans" sz="2000" dirty="0">
                    <a:latin typeface="Comic Sans MS" charset="0"/>
                    <a:ea typeface="Comic Sans MS" charset="0"/>
                    <a:cs typeface="Comic Sans MS" charset="0"/>
                  </a:rPr>
                  <a:t>4</a:t>
                </a:r>
                <a:r>
                  <a:rPr lang="zh-Hans" altLang="en-US" sz="20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Hans" sz="2000" dirty="0">
                    <a:latin typeface="Comic Sans MS" charset="0"/>
                    <a:ea typeface="Comic Sans MS" charset="0"/>
                    <a:cs typeface="Comic Sans MS" charset="0"/>
                  </a:rPr>
                  <a:t>spine</a:t>
                </a:r>
                <a:r>
                  <a:rPr lang="zh-Hans" altLang="en-US" sz="20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Hans" sz="2000" dirty="0">
                    <a:latin typeface="Comic Sans MS" charset="0"/>
                    <a:ea typeface="Comic Sans MS" charset="0"/>
                    <a:cs typeface="Comic Sans MS" charset="0"/>
                  </a:rPr>
                  <a:t>switches</a:t>
                </a:r>
              </a:p>
              <a:p>
                <a:pPr lvl="1"/>
                <a:endParaRPr lang="en-US" altLang="zh-Hans" sz="8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Measurements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Average coflow completion time</a:t>
                </a:r>
                <a:r>
                  <a:rPr lang="zh-CN" altLang="en-US" sz="2000" dirty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(CCT)</a:t>
                </a:r>
                <a:endParaRPr lang="en-US" altLang="zh-CN" sz="20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Max coflow completion time</a:t>
                </a:r>
                <a:endParaRPr lang="en-US" altLang="zh-CN" sz="20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Max concurrent </a:t>
                </a:r>
                <a:r>
                  <a:rPr lang="en-US" altLang="zh-CN" sz="2000" dirty="0" err="1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number</a:t>
                </a:r>
              </a:p>
              <a:p>
                <a:pPr marL="857250" lvl="1" indent="-457200">
                  <a:buFont typeface="+mj-lt"/>
                  <a:buAutoNum type="arabicPeriod"/>
                </a:pPr>
                <a:endParaRPr lang="en-US" altLang="zh-CN" sz="800" dirty="0">
                  <a:solidFill>
                    <a:srgbClr val="0070C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Comic Sans MS" charset="0"/>
                  </a:rPr>
                  <a:t>Parameters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000" dirty="0" err="1">
                    <a:solidFill>
                      <a:schemeClr val="tx1"/>
                    </a:solidFill>
                    <a:latin typeface="Comic Sans MS" charset="0"/>
                  </a:rPr>
                  <a:t>Coflow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-Benchmark: one hour workload from Facebook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Traffic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load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ratio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=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𝑎𝑙𝑙𝑜𝑐𝑎𝑡𝑒𝑑</m:t>
                            </m:r>
                            <m:r>
                              <a:rPr lang="zh-CN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𝑏𝑎𝑛𝑑𝑤𝑖𝑑𝑡h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zh-CN" altLang="en-US" sz="2400" dirty="0">
                            <a:solidFill>
                              <a:schemeClr val="tx1"/>
                            </a:solidFill>
                            <a:latin typeface="Comic Sans MS" charset="0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𝑙𝑖𝑛𝑘</m:t>
                            </m:r>
                            <m:r>
                              <a:rPr lang="zh-CN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𝑐𝑎𝑝𝑎𝑐𝑖𝑡𝑦</m:t>
                            </m:r>
                          </m:e>
                        </m:nary>
                      </m:den>
                    </m:f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endParaRPr lang="en-US" altLang="zh-CN" sz="2400" dirty="0">
                  <a:solidFill>
                    <a:schemeClr val="tx1"/>
                  </a:solidFill>
                  <a:latin typeface="Comic Sans MS" charset="0"/>
                </a:endParaRP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Average performance from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multiple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runs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for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each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case</a:t>
                </a:r>
                <a:endParaRPr lang="en-US" sz="2000" dirty="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3A313B-EC39-3142-9E2B-9C4BDB251A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9138"/>
              </a:xfrm>
              <a:blipFill>
                <a:blip r:embed="rId2"/>
                <a:stretch>
                  <a:fillRect l="-576" t="-1078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DC5B231-2C6F-8040-9DED-AD776DC4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5116"/>
            <a:ext cx="3124200" cy="128188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300B0AC-4DFF-4241-A845-620EDF7D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902030302020204" pitchFamily="66" charset="0"/>
              </a:rPr>
              <a:t>Settings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40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Simulation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Results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36" y="3505200"/>
            <a:ext cx="910445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Average</a:t>
            </a:r>
            <a:r>
              <a:rPr lang="zh-CN" altLang="en-US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CCT</a:t>
            </a:r>
          </a:p>
          <a:p>
            <a:pPr marL="798513" lvl="1" indent="-341313">
              <a:spcBef>
                <a:spcPts val="800"/>
              </a:spcBef>
              <a:buClr>
                <a:srgbClr val="CCCC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MCRS reduces by up to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31.7% compared to Scheduling-only.</a:t>
            </a:r>
          </a:p>
          <a:p>
            <a:pPr marL="798513" lvl="1" indent="-341313">
              <a:spcBef>
                <a:spcPts val="800"/>
              </a:spcBef>
              <a:buClr>
                <a:srgbClr val="CCCC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Scheduling-only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reduces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up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27.9%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compared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Routing-only.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Max</a:t>
            </a:r>
            <a:r>
              <a:rPr lang="zh-CN" altLang="en-US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CCT</a:t>
            </a:r>
          </a:p>
          <a:p>
            <a:pPr marL="798513" lvl="1" indent="-341313">
              <a:spcBef>
                <a:spcPts val="800"/>
              </a:spcBef>
              <a:buClr>
                <a:srgbClr val="CCCC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MCRS has the smallest,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while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Scheduling-only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has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largest.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Concurrent</a:t>
            </a:r>
            <a:r>
              <a:rPr lang="zh-CN" altLang="en-US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coflows</a:t>
            </a:r>
          </a:p>
          <a:p>
            <a:pPr marL="798513" lvl="1" indent="-341313">
              <a:spcBef>
                <a:spcPts val="800"/>
              </a:spcBef>
              <a:buClr>
                <a:srgbClr val="CCCC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Both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MCRS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Scheduling-only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have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small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number.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D0C8A-EEC2-CF4F-8C4B-CF2A77899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54" y="1170940"/>
            <a:ext cx="2933700" cy="223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3815F-161E-1040-97EF-2E2163109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865" y="1182116"/>
            <a:ext cx="2888996" cy="2212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BABB33-4CCC-FD41-BBCC-9FCF5D90E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22" y="1143000"/>
            <a:ext cx="2888996" cy="225196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301B308-6E16-DB43-9BF2-1EFE49687E07}"/>
              </a:ext>
            </a:extLst>
          </p:cNvPr>
          <p:cNvSpPr/>
          <p:nvPr/>
        </p:nvSpPr>
        <p:spPr bwMode="auto">
          <a:xfrm>
            <a:off x="609600" y="1676400"/>
            <a:ext cx="6858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F87FCA-34CB-D141-AAE6-877AD357F5B7}"/>
              </a:ext>
            </a:extLst>
          </p:cNvPr>
          <p:cNvSpPr/>
          <p:nvPr/>
        </p:nvSpPr>
        <p:spPr bwMode="auto">
          <a:xfrm>
            <a:off x="3612371" y="1676400"/>
            <a:ext cx="6858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79B650-F783-0741-83EF-52A7A88853BB}"/>
              </a:ext>
            </a:extLst>
          </p:cNvPr>
          <p:cNvSpPr/>
          <p:nvPr/>
        </p:nvSpPr>
        <p:spPr bwMode="auto">
          <a:xfrm>
            <a:off x="6653807" y="1676400"/>
            <a:ext cx="6858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2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B5C8-DED0-044D-A6ED-5CC095A0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Simulation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Results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(cont’d)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97BF89-D874-FB40-ACFD-4A82E7D5595D}"/>
                  </a:ext>
                </a:extLst>
              </p:cNvPr>
              <p:cNvSpPr/>
              <p:nvPr/>
            </p:nvSpPr>
            <p:spPr>
              <a:xfrm>
                <a:off x="287215" y="3429000"/>
                <a:ext cx="8741691" cy="220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800"/>
                  </a:spcBef>
                  <a:buClr>
                    <a:srgbClr val="CCCCFF"/>
                  </a:buClr>
                  <a:buSzPct val="80000"/>
                </a:pPr>
                <a:r>
                  <a:rPr lang="en-US" altLang="zh-CN" sz="2200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Basic fix settings (2 out of 3):</a:t>
                </a:r>
              </a:p>
              <a:p>
                <a:pPr marL="342900" indent="-342900">
                  <a:spcBef>
                    <a:spcPts val="800"/>
                  </a:spcBef>
                  <a:buClr>
                    <a:srgbClr val="CCCC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altLang="zh-CN" kern="0" dirty="0" err="1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number (#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coflows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): 100</a:t>
                </a:r>
              </a:p>
              <a:p>
                <a:pPr marL="342900" indent="-342900">
                  <a:spcBef>
                    <a:spcPts val="800"/>
                  </a:spcBef>
                  <a:buClr>
                    <a:srgbClr val="CCCC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altLang="zh-CN" kern="0" dirty="0" err="1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width (#flows/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):</a:t>
                </a:r>
                <a:r>
                  <a:rPr lang="zh-CN" altLang="en-US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100</a:t>
                </a:r>
              </a:p>
              <a:p>
                <a:pPr marL="342900" indent="-342900">
                  <a:spcBef>
                    <a:spcPts val="800"/>
                  </a:spcBef>
                  <a:buClr>
                    <a:srgbClr val="CCCC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altLang="zh-CN" kern="0" dirty="0" err="1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size (total flow volume/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):</a:t>
                </a:r>
                <a:r>
                  <a:rPr lang="zh-CN" altLang="en-US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500Mb</a:t>
                </a:r>
              </a:p>
              <a:p>
                <a:pPr>
                  <a:spcBef>
                    <a:spcPts val="800"/>
                  </a:spcBef>
                  <a:buClr>
                    <a:srgbClr val="CCCCFF"/>
                  </a:buClr>
                  <a:buSzPct val="80000"/>
                </a:pPr>
                <a:r>
                  <a:rPr lang="en-US" altLang="zh-Hans" sz="2200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Performance</a:t>
                </a:r>
                <a:r>
                  <a:rPr lang="zh-Hans" altLang="en-US" sz="2200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Hans" sz="2200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improvement</a:t>
                </a:r>
                <a:r>
                  <a:rPr lang="zh-Hans" altLang="en-US" sz="2200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Hans" altLang="en-US" sz="2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𝜂</m:t>
                    </m:r>
                    <m:d>
                      <m:dPr>
                        <m:ctrlP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  <m:t>%</m:t>
                        </m:r>
                      </m:e>
                    </m:d>
                    <m:r>
                      <a:rPr lang="en-US" altLang="zh-Hans" sz="2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=</m:t>
                    </m:r>
                    <m:f>
                      <m:fPr>
                        <m:ctrlP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  <m:r>
                          <a:rPr lang="zh-Hans" altLang="en-U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𝐶𝐶𝑇</m:t>
                        </m:r>
                        <m:r>
                          <a:rPr lang="en-US" altLang="zh-CN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𝑏𝑎𝑠𝑒𝑙𝑖𝑛𝑒</m:t>
                        </m:r>
                        <m:r>
                          <a:rPr lang="en-US" altLang="zh-CN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  <m:r>
                          <a:rPr lang="zh-Hans" altLang="en-U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𝐶𝐶𝑇</m:t>
                        </m:r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𝑀𝐶𝑅𝑆</m:t>
                        </m:r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r>
                          <a:rPr lang="en-US" altLang="zh-Han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  <m:r>
                          <a:rPr lang="zh-Hans" alt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Han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𝐶𝐶𝑇</m:t>
                        </m:r>
                        <m:d>
                          <m:dPr>
                            <m:ctrlPr>
                              <a:rPr lang="en-US" altLang="zh-Hans" sz="2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𝑏𝑎𝑠𝑒𝑙𝑖𝑛𝑒</m:t>
                            </m:r>
                          </m:e>
                        </m:d>
                      </m:den>
                    </m:f>
                  </m:oMath>
                </a14:m>
                <a:endParaRPr lang="en-US" altLang="zh-CN" sz="2200" kern="0" dirty="0">
                  <a:solidFill>
                    <a:srgbClr val="00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97BF89-D874-FB40-ACFD-4A82E7D55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15" y="3429000"/>
                <a:ext cx="8741691" cy="2206566"/>
              </a:xfrm>
              <a:prstGeom prst="rect">
                <a:avLst/>
              </a:prstGeom>
              <a:blipFill>
                <a:blip r:embed="rId2"/>
                <a:stretch>
                  <a:fillRect l="-907" t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28D61EE-8188-9845-80B2-E30B7111512E}"/>
              </a:ext>
            </a:extLst>
          </p:cNvPr>
          <p:cNvSpPr/>
          <p:nvPr/>
        </p:nvSpPr>
        <p:spPr>
          <a:xfrm>
            <a:off x="113506" y="5644958"/>
            <a:ext cx="8915400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MCRS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has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performance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improvement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at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least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41.8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% for low </a:t>
            </a:r>
            <a:r>
              <a:rPr lang="en-US" altLang="zh-Hans" ker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traffic loads.</a:t>
            </a:r>
            <a:endParaRPr lang="en-US" altLang="zh-Hans" kern="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Coflow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size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improves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performance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least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while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coflow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width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improves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most.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F29B-0F65-8C45-84A9-32B960592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33" y="1437124"/>
            <a:ext cx="7569340" cy="183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5.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Conclusions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43" y="1783492"/>
            <a:ext cx="8686800" cy="5105400"/>
          </a:xfrm>
        </p:spPr>
        <p:txBody>
          <a:bodyPr/>
          <a:lstStyle/>
          <a:p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Routing</a:t>
            </a:r>
            <a:r>
              <a:rPr lang="zh-Hans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Hans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scheduling</a:t>
            </a:r>
            <a:r>
              <a:rPr lang="zh-Hans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coflows</a:t>
            </a:r>
            <a:r>
              <a:rPr lang="zh-Hans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in</a:t>
            </a:r>
            <a:r>
              <a:rPr lang="zh-Hans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leaf-spine</a:t>
            </a:r>
            <a:r>
              <a:rPr lang="zh-Hans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topology</a:t>
            </a:r>
          </a:p>
          <a:p>
            <a:pPr marL="0" indent="0">
              <a:buNone/>
            </a:pPr>
            <a:endParaRPr lang="en-US" altLang="zh-Han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Coflow selection: Path selection and bandwidth </a:t>
            </a:r>
            <a:r>
              <a:rPr lang="en-US" altLang="zh-Hans" sz="2000" dirty="0">
                <a:latin typeface="Comic Sans MS" charset="0"/>
              </a:rPr>
              <a:t>allocation</a:t>
            </a:r>
          </a:p>
          <a:p>
            <a:pPr lvl="1"/>
            <a:r>
              <a:rPr lang="en-US" altLang="zh-Hans" sz="2000" dirty="0">
                <a:latin typeface="Comic Sans MS" charset="0"/>
              </a:rPr>
              <a:t>Idle bandwidth allocation</a:t>
            </a:r>
          </a:p>
          <a:p>
            <a:pPr marL="457200" lvl="1" indent="0">
              <a:buNone/>
            </a:pPr>
            <a:endParaRPr lang="en-US" altLang="zh-Hans" sz="20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Hans" sz="800" dirty="0">
              <a:latin typeface="Comic Sans MS" charset="0"/>
            </a:endParaRPr>
          </a:p>
          <a:p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Combined one-hop and two-hop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in path selection</a:t>
            </a:r>
          </a:p>
          <a:p>
            <a:pPr marL="0"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400" dirty="0">
                <a:latin typeface="Comic Sans MS" charset="0"/>
              </a:rPr>
              <a:t>Performance evaluation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E7CB7-9431-5845-A1F6-AB3200C95585}"/>
              </a:ext>
            </a:extLst>
          </p:cNvPr>
          <p:cNvSpPr txBox="1"/>
          <p:nvPr/>
        </p:nvSpPr>
        <p:spPr>
          <a:xfrm>
            <a:off x="7818181" y="466467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Spine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EDEDB-7C30-5F49-B0F2-2B2CD2F7B525}"/>
              </a:ext>
            </a:extLst>
          </p:cNvPr>
          <p:cNvSpPr txBox="1"/>
          <p:nvPr/>
        </p:nvSpPr>
        <p:spPr>
          <a:xfrm>
            <a:off x="7856281" y="55756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Leaf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2C344-9C33-1047-A210-0EAEFD616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545256"/>
            <a:ext cx="2133600" cy="14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3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1A62-7FF1-194E-B2D6-039CDFD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2133600"/>
            <a:ext cx="3352800" cy="2514600"/>
          </a:xfrm>
        </p:spPr>
        <p:txBody>
          <a:bodyPr/>
          <a:lstStyle/>
          <a:p>
            <a:r>
              <a:rPr lang="en-US" altLang="zh-Hans" sz="8000" dirty="0">
                <a:latin typeface="Comic Sans MS" charset="0"/>
                <a:ea typeface="Comic Sans MS" charset="0"/>
                <a:cs typeface="Comic Sans MS" charset="0"/>
              </a:rPr>
              <a:t>Q</a:t>
            </a:r>
            <a:r>
              <a:rPr lang="zh-Hans" altLang="en-US" sz="8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8000" dirty="0">
                <a:latin typeface="Comic Sans MS" charset="0"/>
                <a:ea typeface="Comic Sans MS" charset="0"/>
                <a:cs typeface="Comic Sans MS" charset="0"/>
              </a:rPr>
              <a:t>&amp;</a:t>
            </a:r>
            <a:r>
              <a:rPr lang="zh-Hans" altLang="en-US" sz="8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8000" dirty="0">
                <a:latin typeface="Comic Sans MS" charset="0"/>
                <a:ea typeface="Comic Sans MS" charset="0"/>
                <a:cs typeface="Comic Sans MS" charset="0"/>
              </a:rPr>
              <a:t>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5448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 Map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741362" marR="0" lvl="1" indent="-2841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Motivation Example</a:t>
            </a: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Proposed Solution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Experiments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Conclusions</a:t>
            </a: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5179" y="968569"/>
            <a:ext cx="1845527" cy="955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75834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61" y="219638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1.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Introduction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257800"/>
          </a:xfrm>
          <a:ln>
            <a:noFill/>
          </a:ln>
        </p:spPr>
        <p:txBody>
          <a:bodyPr/>
          <a:lstStyle/>
          <a:p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Coflow</a:t>
            </a: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A collection of parallel flows with a common performance goal</a:t>
            </a: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r>
              <a:rPr lang="en-US" altLang="zh-CN" sz="2000" kern="1200" dirty="0">
                <a:latin typeface="Comic Sans MS" panose="030F0902030302020204" pitchFamily="66" charset="0"/>
              </a:rPr>
              <a:t>A</a:t>
            </a:r>
            <a:r>
              <a:rPr lang="en-US" sz="2000" kern="1200" dirty="0">
                <a:latin typeface="Comic Sans MS" panose="030F0902030302020204" pitchFamily="66" charset="0"/>
              </a:rPr>
              <a:t>ll flows within a coflow are generated at the same time</a:t>
            </a:r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 Coflow completion time (CCT)</a:t>
            </a: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The finishing time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last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flow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50672F-60C1-FD46-9D35-BFC636BD1244}"/>
              </a:ext>
            </a:extLst>
          </p:cNvPr>
          <p:cNvSpPr txBox="1"/>
          <p:nvPr/>
        </p:nvSpPr>
        <p:spPr>
          <a:xfrm>
            <a:off x="4623633" y="2836783"/>
            <a:ext cx="2005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coflow</a:t>
            </a:r>
            <a:r>
              <a:rPr lang="zh-CN" altLang="en-US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zh-CN" altLang="en-US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(blue)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coflow b (red)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coflow c (yellow)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334CD8-D05C-EB4D-9E77-DE32B38093AE}"/>
              </a:ext>
            </a:extLst>
          </p:cNvPr>
          <p:cNvCxnSpPr/>
          <p:nvPr/>
        </p:nvCxnSpPr>
        <p:spPr bwMode="auto">
          <a:xfrm>
            <a:off x="6629400" y="3597972"/>
            <a:ext cx="6096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391CE3-3D7C-CB41-9A61-55F81C64328D}"/>
              </a:ext>
            </a:extLst>
          </p:cNvPr>
          <p:cNvCxnSpPr/>
          <p:nvPr/>
        </p:nvCxnSpPr>
        <p:spPr bwMode="auto">
          <a:xfrm>
            <a:off x="6629400" y="3293172"/>
            <a:ext cx="6096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1BDA272-E292-D84D-BA86-686F1C9EADBA}"/>
              </a:ext>
            </a:extLst>
          </p:cNvPr>
          <p:cNvCxnSpPr/>
          <p:nvPr/>
        </p:nvCxnSpPr>
        <p:spPr bwMode="auto">
          <a:xfrm>
            <a:off x="6629400" y="2988372"/>
            <a:ext cx="6096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DD3ABEA2-A89E-424B-A27F-9A4C3C364102}"/>
              </a:ext>
            </a:extLst>
          </p:cNvPr>
          <p:cNvSpPr/>
          <p:nvPr/>
        </p:nvSpPr>
        <p:spPr bwMode="auto">
          <a:xfrm>
            <a:off x="1380245" y="3181882"/>
            <a:ext cx="2400263" cy="94698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09FA8A-D5B5-3648-95C7-E319AE432DFF}"/>
              </a:ext>
            </a:extLst>
          </p:cNvPr>
          <p:cNvSpPr/>
          <p:nvPr/>
        </p:nvSpPr>
        <p:spPr bwMode="auto">
          <a:xfrm rot="21567669">
            <a:off x="1155247" y="2438400"/>
            <a:ext cx="2554146" cy="842990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87138B-3F0C-2740-B8B1-1015C0356B85}"/>
              </a:ext>
            </a:extLst>
          </p:cNvPr>
          <p:cNvSpPr/>
          <p:nvPr/>
        </p:nvSpPr>
        <p:spPr bwMode="auto">
          <a:xfrm rot="21553440">
            <a:off x="1718955" y="2993564"/>
            <a:ext cx="2701525" cy="672648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3592904-3A39-8A43-A442-0F6FB2E0EB19}"/>
              </a:ext>
            </a:extLst>
          </p:cNvPr>
          <p:cNvCxnSpPr>
            <a:cxnSpLocks/>
            <a:endCxn id="23" idx="5"/>
          </p:cNvCxnSpPr>
          <p:nvPr/>
        </p:nvCxnSpPr>
        <p:spPr bwMode="auto">
          <a:xfrm>
            <a:off x="1429414" y="2789062"/>
            <a:ext cx="1908733" cy="36047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8F1E3D6-6418-9B44-BA28-4D9B3C205055}"/>
              </a:ext>
            </a:extLst>
          </p:cNvPr>
          <p:cNvCxnSpPr>
            <a:cxnSpLocks/>
          </p:cNvCxnSpPr>
          <p:nvPr/>
        </p:nvCxnSpPr>
        <p:spPr bwMode="auto">
          <a:xfrm>
            <a:off x="1747445" y="2648376"/>
            <a:ext cx="13917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A955EF5-C2A4-3B48-A04F-2B631463D1E1}"/>
              </a:ext>
            </a:extLst>
          </p:cNvPr>
          <p:cNvCxnSpPr>
            <a:cxnSpLocks/>
          </p:cNvCxnSpPr>
          <p:nvPr/>
        </p:nvCxnSpPr>
        <p:spPr bwMode="auto">
          <a:xfrm flipV="1">
            <a:off x="1998944" y="3248214"/>
            <a:ext cx="2012209" cy="10359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77B0E56-8CAC-8949-8E2C-21E73A712761}"/>
              </a:ext>
            </a:extLst>
          </p:cNvPr>
          <p:cNvCxnSpPr>
            <a:cxnSpLocks/>
          </p:cNvCxnSpPr>
          <p:nvPr/>
        </p:nvCxnSpPr>
        <p:spPr bwMode="auto">
          <a:xfrm>
            <a:off x="2212732" y="3410103"/>
            <a:ext cx="1288013" cy="1370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2320F2D-1BFA-2C4A-B3B7-D7457263E709}"/>
              </a:ext>
            </a:extLst>
          </p:cNvPr>
          <p:cNvCxnSpPr>
            <a:cxnSpLocks/>
          </p:cNvCxnSpPr>
          <p:nvPr/>
        </p:nvCxnSpPr>
        <p:spPr bwMode="auto">
          <a:xfrm flipV="1">
            <a:off x="1713894" y="3410103"/>
            <a:ext cx="1355823" cy="274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D6550D-A500-A04F-BEE8-C3D26D1DD5EB}"/>
              </a:ext>
            </a:extLst>
          </p:cNvPr>
          <p:cNvCxnSpPr>
            <a:cxnSpLocks/>
          </p:cNvCxnSpPr>
          <p:nvPr/>
        </p:nvCxnSpPr>
        <p:spPr bwMode="auto">
          <a:xfrm>
            <a:off x="2050702" y="3902062"/>
            <a:ext cx="926413" cy="3579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7846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Objective and Setting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Objective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</a:rPr>
              <a:t>Minimize the average coflow completion time (CCT)	</a:t>
            </a:r>
          </a:p>
          <a:p>
            <a:endParaRPr lang="en-US" altLang="zh-Hans" sz="800" dirty="0">
              <a:latin typeface="Comic Sans MS" charset="0"/>
            </a:endParaRPr>
          </a:p>
          <a:p>
            <a:r>
              <a:rPr lang="en-US" altLang="zh-Hans" sz="2800" dirty="0">
                <a:latin typeface="Comic Sans MS" charset="0"/>
              </a:rPr>
              <a:t>Data center topology</a:t>
            </a:r>
          </a:p>
          <a:p>
            <a:pPr lvl="1"/>
            <a:r>
              <a:rPr lang="en-US" altLang="zh-Hans" sz="2000" dirty="0">
                <a:latin typeface="Comic Sans MS" charset="0"/>
              </a:rPr>
              <a:t>Leaf-spine</a:t>
            </a:r>
          </a:p>
          <a:p>
            <a:pPr marL="457200" lvl="1" indent="0">
              <a:buNone/>
            </a:pPr>
            <a:endParaRPr lang="en-US" altLang="zh-Hans" sz="800" dirty="0">
              <a:latin typeface="Comic Sans MS" charset="0"/>
            </a:endParaRPr>
          </a:p>
          <a:p>
            <a:r>
              <a:rPr lang="en-US" altLang="zh-CN" sz="2800" dirty="0">
                <a:latin typeface="Comic Sans MS" charset="0"/>
              </a:rPr>
              <a:t>Online</a:t>
            </a:r>
            <a:r>
              <a:rPr lang="zh-CN" altLang="en-US" sz="2800" dirty="0">
                <a:latin typeface="Comic Sans MS" charset="0"/>
              </a:rPr>
              <a:t> </a:t>
            </a:r>
            <a:r>
              <a:rPr lang="en-US" altLang="zh-CN" sz="2800" dirty="0">
                <a:latin typeface="Comic Sans MS" charset="0"/>
              </a:rPr>
              <a:t>and</a:t>
            </a:r>
            <a:r>
              <a:rPr lang="zh-CN" altLang="en-US" sz="2800" dirty="0">
                <a:latin typeface="Comic Sans MS" charset="0"/>
              </a:rPr>
              <a:t> </a:t>
            </a:r>
            <a:r>
              <a:rPr lang="en-US" altLang="zh-CN" sz="2800" dirty="0">
                <a:latin typeface="Comic Sans MS" charset="0"/>
              </a:rPr>
              <a:t>preemptive</a:t>
            </a:r>
          </a:p>
          <a:p>
            <a:endParaRPr lang="en-US" altLang="zh-CN" sz="800" dirty="0">
              <a:latin typeface="Comic Sans MS" charset="0"/>
            </a:endParaRPr>
          </a:p>
          <a:p>
            <a:r>
              <a:rPr lang="en-US" altLang="zh-CN" sz="2800" dirty="0">
                <a:latin typeface="Comic Sans MS" charset="0"/>
              </a:rPr>
              <a:t>Scheduling</a:t>
            </a:r>
            <a:r>
              <a:rPr lang="zh-CN" altLang="en-US" sz="2800" dirty="0">
                <a:latin typeface="Comic Sans MS" charset="0"/>
              </a:rPr>
              <a:t> </a:t>
            </a:r>
            <a:r>
              <a:rPr lang="en-US" altLang="zh-CN" sz="2800" dirty="0">
                <a:latin typeface="Comic Sans MS" charset="0"/>
              </a:rPr>
              <a:t>point: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New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coflow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arrives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Completion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of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current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coflow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7AE6C4-63FE-7148-B649-2668DF766E23}"/>
              </a:ext>
            </a:extLst>
          </p:cNvPr>
          <p:cNvSpPr/>
          <p:nvPr/>
        </p:nvSpPr>
        <p:spPr bwMode="auto">
          <a:xfrm>
            <a:off x="1219200" y="2438400"/>
            <a:ext cx="6248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E3E7F5-3C70-DC4A-83B5-F3FF26D67E43}"/>
              </a:ext>
            </a:extLst>
          </p:cNvPr>
          <p:cNvGrpSpPr/>
          <p:nvPr/>
        </p:nvGrpSpPr>
        <p:grpSpPr>
          <a:xfrm>
            <a:off x="5257800" y="3291930"/>
            <a:ext cx="3202905" cy="1356270"/>
            <a:chOff x="6019800" y="1767930"/>
            <a:chExt cx="3202905" cy="13562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4F93C3-251F-4D4B-ABAF-AB665F092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1767930"/>
              <a:ext cx="2387600" cy="135627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68E3FD-5559-254A-AE3D-A7B28C6AE3EC}"/>
                </a:ext>
              </a:extLst>
            </p:cNvPr>
            <p:cNvSpPr txBox="1"/>
            <p:nvPr/>
          </p:nvSpPr>
          <p:spPr>
            <a:xfrm>
              <a:off x="8384505" y="18404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Spine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B6FDDC-5AC7-E64D-8FCB-D4F1E3A3009F}"/>
                </a:ext>
              </a:extLst>
            </p:cNvPr>
            <p:cNvSpPr txBox="1"/>
            <p:nvPr/>
          </p:nvSpPr>
          <p:spPr>
            <a:xfrm>
              <a:off x="8446051" y="2667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Leaf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43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29C8-2387-3C4F-A896-F8A7B30B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</a:rPr>
              <a:t>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D1EB-771B-A34D-B0B5-3DC5AB6D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07" y="1673585"/>
            <a:ext cx="7672122" cy="470849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>
                <a:latin typeface="Comic Sans MS" charset="0"/>
              </a:rPr>
              <a:t>Baseline</a:t>
            </a:r>
            <a:r>
              <a:rPr lang="en-US" altLang="zh-CN" sz="2800" baseline="30000" dirty="0">
                <a:latin typeface="Comic Sans MS" charset="0"/>
              </a:rPr>
              <a:t>[1]</a:t>
            </a:r>
          </a:p>
          <a:p>
            <a:r>
              <a:rPr lang="en-US" altLang="zh-CN" sz="2400" dirty="0">
                <a:latin typeface="Comic Sans MS" charset="0"/>
              </a:rPr>
              <a:t>The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coflow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with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the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minimum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remaining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time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first</a:t>
            </a:r>
            <a:endParaRPr lang="en-US" altLang="zh-CN" sz="2400" baseline="30000" dirty="0">
              <a:latin typeface="Comic Sans MS" charset="0"/>
            </a:endParaRPr>
          </a:p>
          <a:p>
            <a:r>
              <a:rPr lang="en-US" altLang="zh-CN" sz="2400" dirty="0">
                <a:latin typeface="Comic Sans MS" charset="0"/>
              </a:rPr>
              <a:t>Large individual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flows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for idle bandwidth</a:t>
            </a:r>
            <a:endParaRPr lang="en-US" altLang="zh-CN" sz="2400" baseline="30000" dirty="0">
              <a:latin typeface="Comic Sans MS" charset="0"/>
            </a:endParaRPr>
          </a:p>
          <a:p>
            <a:pPr marL="0" indent="0">
              <a:buNone/>
            </a:pPr>
            <a:endParaRPr lang="en-US" altLang="zh-CN" sz="800" baseline="30000" dirty="0">
              <a:latin typeface="Comic Sans MS" charset="0"/>
            </a:endParaRPr>
          </a:p>
          <a:p>
            <a:pPr marL="0" indent="0">
              <a:buNone/>
            </a:pPr>
            <a:r>
              <a:rPr lang="en-US" altLang="zh-Hans" sz="2800" dirty="0">
                <a:latin typeface="Comic Sans MS" charset="0"/>
              </a:rPr>
              <a:t>Observation</a:t>
            </a:r>
            <a:endParaRPr lang="en-US" altLang="zh-CN" sz="2800" baseline="30000" dirty="0">
              <a:latin typeface="Comic Sans MS" charset="0"/>
            </a:endParaRPr>
          </a:p>
          <a:p>
            <a:r>
              <a:rPr lang="en-US" altLang="zh-Hans" sz="2400" dirty="0">
                <a:latin typeface="Comic Sans MS" charset="0"/>
              </a:rPr>
              <a:t>One-hop</a:t>
            </a:r>
            <a:r>
              <a:rPr lang="zh-Hans" altLang="en-US" sz="2400" dirty="0">
                <a:latin typeface="Comic Sans MS" charset="0"/>
              </a:rPr>
              <a:t> </a:t>
            </a:r>
            <a:r>
              <a:rPr lang="en-US" altLang="zh-Hans" sz="2400" dirty="0">
                <a:latin typeface="Comic Sans MS" charset="0"/>
              </a:rPr>
              <a:t>path</a:t>
            </a:r>
            <a:r>
              <a:rPr lang="zh-Hans" altLang="en-US" sz="2400" dirty="0">
                <a:latin typeface="Comic Sans MS" charset="0"/>
              </a:rPr>
              <a:t> </a:t>
            </a:r>
            <a:r>
              <a:rPr lang="en-US" altLang="zh-Hans" sz="2400" dirty="0">
                <a:latin typeface="Comic Sans MS" charset="0"/>
              </a:rPr>
              <a:t>is</a:t>
            </a:r>
            <a:r>
              <a:rPr lang="zh-Hans" altLang="en-US" sz="2400" dirty="0">
                <a:latin typeface="Comic Sans MS" charset="0"/>
              </a:rPr>
              <a:t> </a:t>
            </a:r>
            <a:r>
              <a:rPr lang="en-US" altLang="zh-Hans" sz="2400" dirty="0">
                <a:latin typeface="Comic Sans MS" charset="0"/>
              </a:rPr>
              <a:t>not</a:t>
            </a:r>
            <a:r>
              <a:rPr lang="zh-Hans" altLang="en-US" sz="2400" dirty="0">
                <a:latin typeface="Comic Sans MS" charset="0"/>
              </a:rPr>
              <a:t> </a:t>
            </a:r>
            <a:r>
              <a:rPr lang="en-US" altLang="zh-Hans" sz="2400" dirty="0">
                <a:latin typeface="Comic Sans MS" charset="0"/>
              </a:rPr>
              <a:t>enough</a:t>
            </a:r>
            <a:r>
              <a:rPr lang="zh-Hans" altLang="en-US" sz="2400" dirty="0">
                <a:latin typeface="Comic Sans MS" charset="0"/>
              </a:rPr>
              <a:t> </a:t>
            </a:r>
            <a:endParaRPr lang="en-US" altLang="zh-Hans" sz="2400" dirty="0">
              <a:latin typeface="Comic Sans MS" charset="0"/>
            </a:endParaRPr>
          </a:p>
          <a:p>
            <a:pPr lvl="1"/>
            <a:r>
              <a:rPr lang="en-US" altLang="zh-CN" sz="2000" dirty="0">
                <a:latin typeface="Comic Sans MS" charset="0"/>
              </a:rPr>
              <a:t>#one-hop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path: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m</a:t>
            </a:r>
            <a:endParaRPr lang="en-US" altLang="zh-Hans" sz="2000" dirty="0">
              <a:latin typeface="Comic Sans MS" charset="0"/>
            </a:endParaRPr>
          </a:p>
          <a:p>
            <a:r>
              <a:rPr lang="en-US" altLang="zh-Hans" sz="2400" dirty="0">
                <a:latin typeface="Comic Sans MS" charset="0"/>
              </a:rPr>
              <a:t>Two-hop</a:t>
            </a:r>
            <a:r>
              <a:rPr lang="zh-Hans" altLang="en-US" sz="2400" dirty="0">
                <a:latin typeface="Comic Sans MS" charset="0"/>
              </a:rPr>
              <a:t> </a:t>
            </a:r>
            <a:r>
              <a:rPr lang="en-US" altLang="zh-Hans" sz="2400" dirty="0">
                <a:latin typeface="Comic Sans MS" charset="0"/>
              </a:rPr>
              <a:t>path</a:t>
            </a:r>
            <a:r>
              <a:rPr lang="zh-Hans" altLang="en-US" sz="2400" dirty="0">
                <a:latin typeface="Comic Sans MS" charset="0"/>
              </a:rPr>
              <a:t> </a:t>
            </a:r>
            <a:r>
              <a:rPr lang="en-US" altLang="zh-Hans" sz="2400" dirty="0">
                <a:latin typeface="Comic Sans MS" charset="0"/>
              </a:rPr>
              <a:t>(red) helps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#two-hop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path: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m(m-1)(n-2)</a:t>
            </a:r>
            <a:endParaRPr lang="en-US" altLang="zh-CN" sz="20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Comic Sans MS" panose="030F0902030302020204" pitchFamily="66" charset="0"/>
              </a:rPr>
              <a:t>       </a:t>
            </a:r>
            <a:r>
              <a:rPr lang="en-US" altLang="zh-CN" sz="1600" dirty="0">
                <a:latin typeface="Comic Sans MS" panose="030F0902030302020204" pitchFamily="66" charset="0"/>
              </a:rPr>
              <a:t>	</a:t>
            </a:r>
            <a:r>
              <a:rPr lang="zh-CN" altLang="en-US" sz="1600" dirty="0">
                <a:latin typeface="Comic Sans MS" panose="030F0902030302020204" pitchFamily="66" charset="0"/>
              </a:rPr>
              <a:t>     </a:t>
            </a:r>
            <a:r>
              <a:rPr lang="en-US" altLang="zh-CN" sz="1600" dirty="0">
                <a:latin typeface="Comic Sans MS" panose="030F0902030302020204" pitchFamily="66" charset="0"/>
              </a:rPr>
              <a:t>m: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number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of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spine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switches      n: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number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of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leaf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switches</a:t>
            </a:r>
            <a:endParaRPr lang="en-US" altLang="zh-CN" sz="1600" baseline="30000" dirty="0">
              <a:latin typeface="Comic Sans MS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1AD49-A964-134A-BC42-0FFEC9105D34}"/>
              </a:ext>
            </a:extLst>
          </p:cNvPr>
          <p:cNvSpPr txBox="1"/>
          <p:nvPr/>
        </p:nvSpPr>
        <p:spPr>
          <a:xfrm>
            <a:off x="898644" y="6243584"/>
            <a:ext cx="7370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[1]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RAPIER: Integrating Routing and Scheduling for Coflow-aware Data Center Networks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(INFOCOM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’15)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39A87F-50A7-FC4E-9702-9A36E6D270D9}"/>
              </a:ext>
            </a:extLst>
          </p:cNvPr>
          <p:cNvGrpSpPr/>
          <p:nvPr/>
        </p:nvGrpSpPr>
        <p:grpSpPr>
          <a:xfrm>
            <a:off x="5410200" y="3657600"/>
            <a:ext cx="3278473" cy="1652796"/>
            <a:chOff x="5713127" y="4074492"/>
            <a:chExt cx="3278473" cy="16527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1BA013-96F9-034E-8B8F-4B88AF60B878}"/>
                </a:ext>
              </a:extLst>
            </p:cNvPr>
            <p:cNvSpPr txBox="1"/>
            <p:nvPr/>
          </p:nvSpPr>
          <p:spPr>
            <a:xfrm>
              <a:off x="8153400" y="4074492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Spine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F5BB45-3F3F-1E4E-AC48-B813EBAB9111}"/>
                </a:ext>
              </a:extLst>
            </p:cNvPr>
            <p:cNvSpPr txBox="1"/>
            <p:nvPr/>
          </p:nvSpPr>
          <p:spPr>
            <a:xfrm>
              <a:off x="8191500" y="5079546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Leaf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2513B5-44BC-2242-BC88-2909CA14F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3127" y="4074492"/>
              <a:ext cx="2482850" cy="1652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10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BBD9A29-5162-474F-BDDE-8B4BF1208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54" y="3118153"/>
            <a:ext cx="7205033" cy="3201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E096BC-ED13-C847-9019-8F21B2442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56" y="3124200"/>
            <a:ext cx="7186499" cy="35586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9D9093-8A67-C941-8AD9-C9910222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2. A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Motivating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Example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60727-B021-8049-B7B0-27661AB6F2ED}"/>
              </a:ext>
            </a:extLst>
          </p:cNvPr>
          <p:cNvSpPr/>
          <p:nvPr/>
        </p:nvSpPr>
        <p:spPr>
          <a:xfrm>
            <a:off x="353385" y="2590800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The bandwidth of each link is 1 </a:t>
            </a:r>
            <a:r>
              <a:rPr lang="en-US" altLang="zh-CN" dirty="0" err="1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Mbps</a:t>
            </a: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63483-E8CA-CF40-AB58-37349C301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57" y="5529392"/>
            <a:ext cx="745643" cy="99741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9D324C3-A1DF-0842-AEF4-C8042A31DA12}"/>
              </a:ext>
            </a:extLst>
          </p:cNvPr>
          <p:cNvGrpSpPr/>
          <p:nvPr/>
        </p:nvGrpSpPr>
        <p:grpSpPr>
          <a:xfrm>
            <a:off x="1236552" y="3581400"/>
            <a:ext cx="2760328" cy="2080148"/>
            <a:chOff x="1113839" y="2408074"/>
            <a:chExt cx="2509388" cy="2080148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407DCA6-CBCA-CE4A-9752-352B7892EB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13839" y="2440859"/>
              <a:ext cx="836986" cy="204736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A0EFAB7-3E88-6A45-B4FD-0B7AD91B5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75700" y="2408074"/>
              <a:ext cx="908271" cy="4572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Multiply 39">
              <a:extLst>
                <a:ext uri="{FF2B5EF4-FFF2-40B4-BE49-F238E27FC236}">
                  <a16:creationId xmlns:a16="http://schemas.microsoft.com/office/drawing/2014/main" id="{A21AC653-D65A-A84F-9418-6E6B257EBD34}"/>
                </a:ext>
              </a:extLst>
            </p:cNvPr>
            <p:cNvSpPr/>
            <p:nvPr/>
          </p:nvSpPr>
          <p:spPr bwMode="auto">
            <a:xfrm>
              <a:off x="3106973" y="2636674"/>
              <a:ext cx="516254" cy="567653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384216-7275-4D47-BA31-4E4F0F3EFEA4}"/>
              </a:ext>
            </a:extLst>
          </p:cNvPr>
          <p:cNvGrpSpPr/>
          <p:nvPr/>
        </p:nvGrpSpPr>
        <p:grpSpPr>
          <a:xfrm>
            <a:off x="1555815" y="3505200"/>
            <a:ext cx="6133142" cy="2351244"/>
            <a:chOff x="1555815" y="3505200"/>
            <a:chExt cx="6133142" cy="2351244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A30582D5-365C-0E45-94FB-EC37D8FCFE4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55815" y="3505200"/>
              <a:ext cx="5029200" cy="235124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0F4B9C5-1598-8146-81E1-9BBAF543E6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82620" y="3721332"/>
              <a:ext cx="906337" cy="1961136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EEDF6538-CFAA-F641-A9FE-1CF7C7ACE80D}"/>
              </a:ext>
            </a:extLst>
          </p:cNvPr>
          <p:cNvSpPr txBox="1"/>
          <p:nvPr/>
        </p:nvSpPr>
        <p:spPr>
          <a:xfrm>
            <a:off x="6760712" y="2544023"/>
            <a:ext cx="230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Average CCT: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4.75s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9A5F1-AF6D-9A49-9721-0C0CD521C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900" y="1276829"/>
            <a:ext cx="4508500" cy="110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E4306-F37B-964C-BC93-5B0FF43FC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352135"/>
            <a:ext cx="2032000" cy="9525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FAD4169-BAE2-634F-B635-E0A91C8B04A4}"/>
              </a:ext>
            </a:extLst>
          </p:cNvPr>
          <p:cNvSpPr/>
          <p:nvPr/>
        </p:nvSpPr>
        <p:spPr bwMode="auto">
          <a:xfrm flipH="1">
            <a:off x="3886200" y="1132044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20FF7BB-AF42-084A-A32D-56AAE0AE5142}"/>
              </a:ext>
            </a:extLst>
          </p:cNvPr>
          <p:cNvSpPr/>
          <p:nvPr/>
        </p:nvSpPr>
        <p:spPr bwMode="auto">
          <a:xfrm flipH="1">
            <a:off x="4419600" y="1143000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05FFD16-F0D9-D54D-BBD5-9348D5C17893}"/>
              </a:ext>
            </a:extLst>
          </p:cNvPr>
          <p:cNvSpPr/>
          <p:nvPr/>
        </p:nvSpPr>
        <p:spPr bwMode="auto">
          <a:xfrm flipH="1">
            <a:off x="6432176" y="1132044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63A275A-7772-8942-BE6A-BBADFADCAEB8}"/>
              </a:ext>
            </a:extLst>
          </p:cNvPr>
          <p:cNvSpPr/>
          <p:nvPr/>
        </p:nvSpPr>
        <p:spPr bwMode="auto">
          <a:xfrm flipH="1">
            <a:off x="8041995" y="1132044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D61BDD-1839-0E45-9A6A-5D9668F92589}"/>
              </a:ext>
            </a:extLst>
          </p:cNvPr>
          <p:cNvSpPr txBox="1"/>
          <p:nvPr/>
        </p:nvSpPr>
        <p:spPr>
          <a:xfrm>
            <a:off x="7979538" y="1200369"/>
            <a:ext cx="64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6.25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CA4321-10AA-3C47-8768-8C9A26B484CB}"/>
              </a:ext>
            </a:extLst>
          </p:cNvPr>
          <p:cNvSpPr txBox="1"/>
          <p:nvPr/>
        </p:nvSpPr>
        <p:spPr>
          <a:xfrm>
            <a:off x="7467600" y="4127619"/>
            <a:ext cx="7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0.25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207E6-CF21-E649-B802-0B17C2A5B120}"/>
              </a:ext>
            </a:extLst>
          </p:cNvPr>
          <p:cNvSpPr txBox="1"/>
          <p:nvPr/>
        </p:nvSpPr>
        <p:spPr>
          <a:xfrm>
            <a:off x="7623992" y="4143240"/>
            <a:ext cx="28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5D35446-FB9F-3E41-BA93-DAC34932C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072" y="5630709"/>
            <a:ext cx="745643" cy="99741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0211637-AFF0-BE48-B001-6265BC45511C}"/>
              </a:ext>
            </a:extLst>
          </p:cNvPr>
          <p:cNvGrpSpPr/>
          <p:nvPr/>
        </p:nvGrpSpPr>
        <p:grpSpPr>
          <a:xfrm>
            <a:off x="1022767" y="6333254"/>
            <a:ext cx="6705600" cy="379307"/>
            <a:chOff x="978422" y="6360578"/>
            <a:chExt cx="6793978" cy="38604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4C144C7-7997-1647-911D-797B0A2717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78422" y="6360578"/>
              <a:ext cx="0" cy="33246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0102C2D-4E8A-2649-83D1-8AFF41B5E5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2400" y="6360578"/>
              <a:ext cx="0" cy="38604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E645DEF-8BD6-2144-B823-97B89CF8D3E9}"/>
              </a:ext>
            </a:extLst>
          </p:cNvPr>
          <p:cNvSpPr txBox="1"/>
          <p:nvPr/>
        </p:nvSpPr>
        <p:spPr>
          <a:xfrm>
            <a:off x="3507238" y="1394670"/>
            <a:ext cx="71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121FFF-0518-5848-937B-DA83B5988826}"/>
              </a:ext>
            </a:extLst>
          </p:cNvPr>
          <p:cNvSpPr txBox="1"/>
          <p:nvPr/>
        </p:nvSpPr>
        <p:spPr>
          <a:xfrm>
            <a:off x="3505200" y="1758481"/>
            <a:ext cx="71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F1C7D6-9F9E-3343-8C9F-1A737527E0D5}"/>
              </a:ext>
            </a:extLst>
          </p:cNvPr>
          <p:cNvSpPr txBox="1"/>
          <p:nvPr/>
        </p:nvSpPr>
        <p:spPr>
          <a:xfrm>
            <a:off x="4113480" y="2009465"/>
            <a:ext cx="71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5D41BE-A418-6E4D-9484-17212FF4235E}"/>
              </a:ext>
            </a:extLst>
          </p:cNvPr>
          <p:cNvSpPr txBox="1"/>
          <p:nvPr/>
        </p:nvSpPr>
        <p:spPr>
          <a:xfrm>
            <a:off x="8137575" y="2027228"/>
            <a:ext cx="32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1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24" grpId="0" animBg="1"/>
      <p:bldP spid="24" grpId="1" animBg="1"/>
      <p:bldP spid="48" grpId="2" animBg="1"/>
      <p:bldP spid="48" grpId="3" animBg="1"/>
      <p:bldP spid="48" grpId="4" animBg="1"/>
      <p:bldP spid="51" grpId="0" animBg="1"/>
      <p:bldP spid="51" grpId="1" animBg="1"/>
      <p:bldP spid="51" grpId="2" animBg="1"/>
      <p:bldP spid="52" grpId="0" animBg="1"/>
      <p:bldP spid="52" grpId="1" animBg="1"/>
      <p:bldP spid="26" grpId="0"/>
      <p:bldP spid="26" grpId="1"/>
      <p:bldP spid="27" grpId="0"/>
      <p:bldP spid="27" grpId="1"/>
      <p:bldP spid="27" grpId="2"/>
      <p:bldP spid="28" grpId="0"/>
      <p:bldP spid="29" grpId="0"/>
      <p:bldP spid="30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68104-204E-B74A-8BBD-858FF46D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1" y="3102073"/>
            <a:ext cx="7424359" cy="3298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4203C4-4712-3447-BDB1-C8B466F4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41" y="3048000"/>
            <a:ext cx="7531929" cy="372975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9D9093-8A67-C941-8AD9-C9910222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Motivating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Example 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(cont’d)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60727-B021-8049-B7B0-27661AB6F2ED}"/>
              </a:ext>
            </a:extLst>
          </p:cNvPr>
          <p:cNvSpPr/>
          <p:nvPr/>
        </p:nvSpPr>
        <p:spPr>
          <a:xfrm>
            <a:off x="316523" y="2590800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The bandwidth of each link is 1 </a:t>
            </a:r>
            <a:r>
              <a:rPr lang="en-US" altLang="zh-CN" dirty="0" err="1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Mbps</a:t>
            </a: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63483-E8CA-CF40-AB58-37349C301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57" y="5344162"/>
            <a:ext cx="745643" cy="99741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5D35446-FB9F-3E41-BA93-DAC34932C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757" y="5497238"/>
            <a:ext cx="745643" cy="997419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EEDF6538-CFAA-F641-A9FE-1CF7C7ACE80D}"/>
              </a:ext>
            </a:extLst>
          </p:cNvPr>
          <p:cNvSpPr txBox="1"/>
          <p:nvPr/>
        </p:nvSpPr>
        <p:spPr>
          <a:xfrm>
            <a:off x="5682286" y="2582561"/>
            <a:ext cx="26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Average CCT: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4.</a:t>
            </a:r>
            <a:r>
              <a:rPr lang="en-US" altLang="zh-CN" dirty="0">
                <a:solidFill>
                  <a:srgbClr val="FF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5s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C5F157-CB15-E245-83B7-BD7AA2494BD6}"/>
              </a:ext>
            </a:extLst>
          </p:cNvPr>
          <p:cNvGrpSpPr/>
          <p:nvPr/>
        </p:nvGrpSpPr>
        <p:grpSpPr>
          <a:xfrm>
            <a:off x="1222597" y="3551693"/>
            <a:ext cx="6640151" cy="2279912"/>
            <a:chOff x="1222597" y="3551693"/>
            <a:chExt cx="6640151" cy="2279912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FD49219-76FF-B44E-A678-52CD8DC795C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22597" y="3551693"/>
              <a:ext cx="790454" cy="1849438"/>
            </a:xfrm>
            <a:prstGeom prst="straightConnector1">
              <a:avLst/>
            </a:prstGeom>
            <a:solidFill>
              <a:srgbClr val="00B8FF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9301E857-1C59-7848-A881-5918D4C6F1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50424" y="3646334"/>
              <a:ext cx="1892976" cy="2068666"/>
            </a:xfrm>
            <a:prstGeom prst="straightConnector1">
              <a:avLst/>
            </a:prstGeom>
            <a:solidFill>
              <a:srgbClr val="00B8FF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22FC668-E954-2C4C-89BE-355C4C0AC5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18645" y="3551693"/>
              <a:ext cx="1935955" cy="2279912"/>
            </a:xfrm>
            <a:prstGeom prst="straightConnector1">
              <a:avLst/>
            </a:prstGeom>
            <a:solidFill>
              <a:srgbClr val="00B8FF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3E1CBB19-4CF6-7847-858F-AC66D4B7F8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27322" y="3703430"/>
              <a:ext cx="935426" cy="1976438"/>
            </a:xfrm>
            <a:prstGeom prst="straightConnector1">
              <a:avLst/>
            </a:prstGeom>
            <a:solidFill>
              <a:srgbClr val="00B8FF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54C471-0771-F041-812D-87E31A2CFFA0}"/>
              </a:ext>
            </a:extLst>
          </p:cNvPr>
          <p:cNvGrpSpPr/>
          <p:nvPr/>
        </p:nvGrpSpPr>
        <p:grpSpPr>
          <a:xfrm>
            <a:off x="838200" y="6319557"/>
            <a:ext cx="7024548" cy="386043"/>
            <a:chOff x="978422" y="6360578"/>
            <a:chExt cx="6793978" cy="38604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C3A08FD-A727-4447-B87A-F0E0CB9F2ED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78422" y="6360578"/>
              <a:ext cx="0" cy="33246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A03D905-4C45-114D-B212-63DA48BDFA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2400" y="6360578"/>
              <a:ext cx="0" cy="38604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3B53B0D-453B-904C-B1EF-D6263C85A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352135"/>
            <a:ext cx="2032000" cy="95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92E841-76D5-094D-8940-82383FF48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667" y="1477661"/>
            <a:ext cx="4470400" cy="11049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858138C9-6FB8-7840-9EF9-215DC7A9A240}"/>
              </a:ext>
            </a:extLst>
          </p:cNvPr>
          <p:cNvSpPr/>
          <p:nvPr/>
        </p:nvSpPr>
        <p:spPr bwMode="auto">
          <a:xfrm flipH="1">
            <a:off x="4876800" y="1323913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A334DB-790D-764F-9813-8DB8FC82DA24}"/>
              </a:ext>
            </a:extLst>
          </p:cNvPr>
          <p:cNvSpPr/>
          <p:nvPr/>
        </p:nvSpPr>
        <p:spPr bwMode="auto">
          <a:xfrm flipH="1">
            <a:off x="6858000" y="1312957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4D973F-51DE-AA45-B830-E21A5ACF5034}"/>
              </a:ext>
            </a:extLst>
          </p:cNvPr>
          <p:cNvSpPr/>
          <p:nvPr/>
        </p:nvSpPr>
        <p:spPr bwMode="auto">
          <a:xfrm flipH="1">
            <a:off x="7149057" y="1312957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67F17F-699C-6B41-A505-342FB83DB7B0}"/>
              </a:ext>
            </a:extLst>
          </p:cNvPr>
          <p:cNvSpPr txBox="1"/>
          <p:nvPr/>
        </p:nvSpPr>
        <p:spPr>
          <a:xfrm>
            <a:off x="7086600" y="1381282"/>
            <a:ext cx="64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4.75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B475BE-5FFE-5446-8A83-C37CE65A64F3}"/>
              </a:ext>
            </a:extLst>
          </p:cNvPr>
          <p:cNvSpPr txBox="1"/>
          <p:nvPr/>
        </p:nvSpPr>
        <p:spPr>
          <a:xfrm>
            <a:off x="7467600" y="4127619"/>
            <a:ext cx="7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0.75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E886CC-90EB-0640-9174-F293B139661C}"/>
              </a:ext>
            </a:extLst>
          </p:cNvPr>
          <p:cNvSpPr txBox="1"/>
          <p:nvPr/>
        </p:nvSpPr>
        <p:spPr>
          <a:xfrm>
            <a:off x="7648167" y="4126468"/>
            <a:ext cx="28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89BF20-C104-F747-87B3-336A79BD1E49}"/>
              </a:ext>
            </a:extLst>
          </p:cNvPr>
          <p:cNvSpPr txBox="1"/>
          <p:nvPr/>
        </p:nvSpPr>
        <p:spPr>
          <a:xfrm>
            <a:off x="3964438" y="1600200"/>
            <a:ext cx="71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855364-70B3-564E-A37B-9A08ABD6DFEC}"/>
              </a:ext>
            </a:extLst>
          </p:cNvPr>
          <p:cNvSpPr txBox="1"/>
          <p:nvPr/>
        </p:nvSpPr>
        <p:spPr>
          <a:xfrm>
            <a:off x="3962400" y="1964011"/>
            <a:ext cx="71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2FCE0E-2AD5-F247-B012-D208297CAFD0}"/>
              </a:ext>
            </a:extLst>
          </p:cNvPr>
          <p:cNvSpPr txBox="1"/>
          <p:nvPr/>
        </p:nvSpPr>
        <p:spPr>
          <a:xfrm>
            <a:off x="4510389" y="2183953"/>
            <a:ext cx="71088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5F534-9B22-F447-88E1-D877007474CF}"/>
              </a:ext>
            </a:extLst>
          </p:cNvPr>
          <p:cNvSpPr txBox="1"/>
          <p:nvPr/>
        </p:nvSpPr>
        <p:spPr>
          <a:xfrm>
            <a:off x="7315200" y="2213229"/>
            <a:ext cx="71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/>
      <p:bldP spid="33" grpId="1"/>
      <p:bldP spid="23" grpId="0"/>
      <p:bldP spid="23" grpId="1"/>
      <p:bldP spid="23" grpId="2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AFE65C7-31A6-FF45-BE70-1194A81FE7F5}"/>
              </a:ext>
            </a:extLst>
          </p:cNvPr>
          <p:cNvSpPr txBox="1"/>
          <p:nvPr/>
        </p:nvSpPr>
        <p:spPr>
          <a:xfrm>
            <a:off x="8249444" y="160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Spine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1136A-7634-CA4A-B722-2DA640884BE3}"/>
              </a:ext>
            </a:extLst>
          </p:cNvPr>
          <p:cNvSpPr txBox="1"/>
          <p:nvPr/>
        </p:nvSpPr>
        <p:spPr>
          <a:xfrm>
            <a:off x="8332391" y="241365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Leaf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F4A2F-6B9A-834F-A961-1F37CA07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Comic Sans MS" panose="030F0902030302020204" pitchFamily="66" charset="0"/>
              </a:rPr>
              <a:t>3.</a:t>
            </a:r>
            <a:r>
              <a:rPr lang="zh-CN" altLang="en-US" sz="4000" dirty="0">
                <a:latin typeface="Comic Sans MS" panose="030F0902030302020204" pitchFamily="66" charset="0"/>
              </a:rPr>
              <a:t> </a:t>
            </a:r>
            <a:r>
              <a:rPr lang="en-US" altLang="zh-CN" sz="4000" dirty="0">
                <a:latin typeface="Comic Sans MS" panose="030F0902030302020204" pitchFamily="66" charset="0"/>
              </a:rPr>
              <a:t>Proposed Solution</a:t>
            </a:r>
            <a:endParaRPr lang="en-US" sz="4000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AEF33-5D12-7F4C-9A1E-1E91E48BE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latin typeface="Comic Sans MS" panose="030F0902030302020204" pitchFamily="66" charset="0"/>
              </a:rPr>
              <a:t>Single</a:t>
            </a:r>
            <a:r>
              <a:rPr lang="zh-CN" altLang="en-US" sz="2800" dirty="0">
                <a:latin typeface="Comic Sans MS" panose="030F0902030302020204" pitchFamily="66" charset="0"/>
              </a:rPr>
              <a:t> </a:t>
            </a:r>
            <a:r>
              <a:rPr lang="en-US" altLang="zh-CN" sz="2800" dirty="0">
                <a:latin typeface="Comic Sans MS" panose="030F0902030302020204" pitchFamily="66" charset="0"/>
              </a:rPr>
              <a:t>coflow completion time	</a:t>
            </a:r>
          </a:p>
          <a:p>
            <a:pPr lvl="1"/>
            <a:r>
              <a:rPr lang="en-US" altLang="zh-CN" sz="2400" dirty="0">
                <a:latin typeface="Comic Sans MS" panose="030F0902030302020204" pitchFamily="66" charset="0"/>
              </a:rPr>
              <a:t>Path selection</a:t>
            </a:r>
          </a:p>
          <a:p>
            <a:pPr lvl="1"/>
            <a:r>
              <a:rPr lang="en-US" altLang="zh-CN" sz="2400" dirty="0">
                <a:latin typeface="Comic Sans MS" panose="030F0902030302020204" pitchFamily="66" charset="0"/>
              </a:rPr>
              <a:t>Bandwidth allocation</a:t>
            </a:r>
          </a:p>
          <a:p>
            <a:pPr lvl="1"/>
            <a:r>
              <a:rPr lang="en-US" altLang="zh-CN" sz="2400" dirty="0">
                <a:latin typeface="Comic Sans MS" panose="030F0902030302020204" pitchFamily="66" charset="0"/>
              </a:rPr>
              <a:t>Solution: Linear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programming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and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rounding</a:t>
            </a:r>
          </a:p>
          <a:p>
            <a:pPr marL="1371600" lvl="3" indent="0">
              <a:buNone/>
            </a:pPr>
            <a:endParaRPr lang="en-US" altLang="zh-CN" sz="800" dirty="0">
              <a:latin typeface="Comic Sans MS" panose="030F0902030302020204" pitchFamily="66" charset="0"/>
            </a:endParaRPr>
          </a:p>
          <a:p>
            <a:r>
              <a:rPr lang="en-US" altLang="zh-CN" sz="2800" dirty="0">
                <a:latin typeface="Comic Sans MS" panose="030F0902030302020204" pitchFamily="66" charset="0"/>
              </a:rPr>
              <a:t>Coflow selection</a:t>
            </a:r>
          </a:p>
          <a:p>
            <a:pPr lvl="1"/>
            <a:r>
              <a:rPr lang="en-US" altLang="zh-CN" sz="2400" dirty="0">
                <a:latin typeface="Comic Sans MS" panose="030F0902030302020204" pitchFamily="66" charset="0"/>
              </a:rPr>
              <a:t>Minimum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remaining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time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first</a:t>
            </a:r>
          </a:p>
          <a:p>
            <a:pPr lvl="1"/>
            <a:endParaRPr lang="en-US" altLang="zh-CN" sz="800" dirty="0">
              <a:latin typeface="Comic Sans MS" panose="030F0902030302020204" pitchFamily="66" charset="0"/>
            </a:endParaRPr>
          </a:p>
          <a:p>
            <a:r>
              <a:rPr lang="en-US" altLang="zh-CN" sz="2800" dirty="0">
                <a:latin typeface="Comic Sans MS" panose="030F0902030302020204" pitchFamily="66" charset="0"/>
              </a:rPr>
              <a:t>Idle bandwidth allocation</a:t>
            </a:r>
          </a:p>
          <a:p>
            <a:pPr lvl="1"/>
            <a:r>
              <a:rPr lang="en-US" altLang="zh-Hans" sz="2400" dirty="0">
                <a:latin typeface="Comic Sans MS" panose="030F0902030302020204" pitchFamily="66" charset="0"/>
              </a:rPr>
              <a:t>Using additional individual flows</a:t>
            </a:r>
          </a:p>
          <a:p>
            <a:pPr marL="0" lvl="0" indent="0">
              <a:buNone/>
            </a:pPr>
            <a:r>
              <a:rPr lang="en-US" altLang="zh-CN" sz="2400" dirty="0">
                <a:latin typeface="Comic Sans MS" panose="030F0902030302020204" pitchFamily="66" charset="0"/>
              </a:rPr>
              <a:t>	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FEB551-362F-9547-9AAE-10E15C223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844" y="1600200"/>
            <a:ext cx="2133600" cy="14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4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9EF1-C2B2-2543-B775-EB5E1E4B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0413" cy="1141412"/>
          </a:xfrm>
        </p:spPr>
        <p:txBody>
          <a:bodyPr/>
          <a:lstStyle/>
          <a:p>
            <a:r>
              <a:rPr lang="en-US" sz="3600" dirty="0">
                <a:latin typeface="Comic Sans MS" panose="030F0902030302020204" pitchFamily="66" charset="0"/>
              </a:rPr>
              <a:t>Single Coflow Completion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F0252-3E36-5141-B291-0B15CE62F4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8013" cy="5257800"/>
              </a:xfrm>
            </p:spPr>
            <p:txBody>
              <a:bodyPr/>
              <a:lstStyle/>
              <a:p>
                <a:r>
                  <a:rPr lang="en-US" altLang="zh-Hans" sz="2800" dirty="0">
                    <a:latin typeface="Comic Sans MS" panose="030F0902030302020204" pitchFamily="66" charset="0"/>
                  </a:rPr>
                  <a:t>Linear</a:t>
                </a:r>
                <a:r>
                  <a:rPr lang="zh-Hans" altLang="en-US" sz="2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Hans" sz="2800" dirty="0">
                    <a:latin typeface="Comic Sans MS" panose="030F0902030302020204" pitchFamily="66" charset="0"/>
                  </a:rPr>
                  <a:t>programming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Hans" altLang="en-US" sz="3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ans" sz="3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Hans" sz="3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ans" sz="3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ans" sz="3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Hans" sz="3400" dirty="0">
                  <a:latin typeface="Comic Sans MS" panose="030F0902030302020204" pitchFamily="66" charset="0"/>
                </a:endParaRPr>
              </a:p>
              <a:p>
                <a:pPr marL="0" indent="0">
                  <a:buNone/>
                </a:pPr>
                <a:r>
                  <a:rPr lang="en-US" altLang="zh-Hans" sz="2400" dirty="0">
                    <a:latin typeface="Comic Sans MS" panose="030F0902030302020204" pitchFamily="66" charset="0"/>
                  </a:rPr>
                  <a:t>    subject</a:t>
                </a:r>
                <a:r>
                  <a:rPr lang="zh-Hans" altLang="en-US" sz="24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Hans" sz="2400" dirty="0">
                    <a:latin typeface="Comic Sans MS" panose="030F0902030302020204" pitchFamily="66" charset="0"/>
                  </a:rPr>
                  <a:t>to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an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Hans" alt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Han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Han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an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Han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Han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Han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Han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Han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1≤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omic Sans MS" panose="030F0902030302020204" pitchFamily="66" charset="0"/>
                  </a:rPr>
                  <a:t>   </a:t>
                </a:r>
                <a:endParaRPr lang="en-US" altLang="zh-Hans" sz="2400" dirty="0">
                  <a:latin typeface="Comic Sans MS" panose="030F0902030302020204" pitchFamily="66" charset="0"/>
                </a:endParaRPr>
              </a:p>
              <a:p>
                <a:pPr marL="0" indent="0">
                  <a:buNone/>
                </a:pPr>
                <a:r>
                  <a:rPr lang="en-US" altLang="zh-Hans" sz="2400" dirty="0"/>
                  <a:t>				</a:t>
                </a:r>
                <a:r>
                  <a:rPr lang="zh-Hans" altLang="en-US" sz="2400" dirty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Han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Han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an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Han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Han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Han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Han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Han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Han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Han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Han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zh-Han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nary>
                        <m:sSubSup>
                          <m:sSubSupPr>
                            <m:ctrlPr>
                              <a:rPr lang="en-US" altLang="zh-Han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Han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Han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altLang="zh-Han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an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Han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zh-Hans" alt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altLang="zh-Hans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zh-Hans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an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Han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Han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Han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altLang="zh-Han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an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Han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Han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Han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an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Han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zh-Han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Han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Han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1≤</m:t>
                      </m:r>
                      <m:r>
                        <a:rPr lang="en-US" altLang="zh-Han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zh-Han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Han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an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Han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Hans" sz="2400" dirty="0">
                  <a:latin typeface="Comic Sans MS" panose="030F0902030302020204" pitchFamily="66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Hans" dirty="0">
                    <a:latin typeface="Comic Sans MS" panose="030F0902030302020204" pitchFamily="66" charset="0"/>
                  </a:rPr>
                  <a:t>			</a:t>
                </a:r>
                <a:r>
                  <a:rPr lang="zh-Hans" altLang="en-US" dirty="0">
                    <a:latin typeface="Comic Sans MS" panose="030F0902030302020204" pitchFamily="66" charset="0"/>
                  </a:rPr>
                  <a:t>    </a:t>
                </a:r>
                <a:r>
                  <a:rPr lang="en-US" altLang="zh-Hans" dirty="0">
                    <a:latin typeface="Comic Sans MS" panose="030F0902030302020204" pitchFamily="66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Han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Hans" altLang="en-US" sz="2400" dirty="0">
                    <a:ea typeface="Cambria Math" panose="02040503050406030204" pitchFamily="18" charset="0"/>
                  </a:rPr>
                  <a:t>   </a:t>
                </a:r>
                <a:r>
                  <a:rPr lang="en-US" altLang="zh-Han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Han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altLang="zh-Han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1≤</m:t>
                    </m:r>
                    <m:r>
                      <a:rPr lang="en-US" altLang="zh-Han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Han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Hans" dirty="0">
                  <a:latin typeface="Comic Sans MS" panose="030F0902030302020204" pitchFamily="66" charset="0"/>
                </a:endParaRPr>
              </a:p>
              <a:p>
                <a:r>
                  <a:rPr lang="en-US" altLang="zh-Hans" sz="2800" dirty="0">
                    <a:latin typeface="Comic Sans MS" panose="030F0902030302020204" pitchFamily="66" charset="0"/>
                  </a:rPr>
                  <a:t>Rounding</a:t>
                </a:r>
              </a:p>
              <a:p>
                <a:r>
                  <a:rPr lang="en-US" altLang="zh-Hans" sz="2800" dirty="0">
                    <a:latin typeface="Comic Sans MS" panose="030F0902030302020204" pitchFamily="66" charset="0"/>
                  </a:rPr>
                  <a:t>Approximation</a:t>
                </a:r>
                <a:r>
                  <a:rPr lang="zh-Hans" altLang="en-US" sz="2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Hans" sz="2800" dirty="0">
                    <a:latin typeface="Comic Sans MS" panose="030F0902030302020204" pitchFamily="66" charset="0"/>
                  </a:rPr>
                  <a:t>ratio:</a:t>
                </a:r>
                <a:r>
                  <a:rPr lang="zh-Hans" altLang="en-US" sz="2800" dirty="0"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sz="2800" dirty="0">
                  <a:latin typeface="Comic Sans MS" panose="030F0902030302020204" pitchFamily="66" charset="0"/>
                </a:endParaRPr>
              </a:p>
              <a:p>
                <a:pPr marL="0" indent="0">
                  <a:buNone/>
                </a:pPr>
                <a:r>
                  <a:rPr lang="zh-CN" altLang="en-US" sz="2000" dirty="0">
                    <a:latin typeface="Comic Sans MS" panose="030F0902030302020204" pitchFamily="66" charset="0"/>
                  </a:rPr>
                  <a:t>    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m: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number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of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spine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switches      n: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number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of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leaf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switches</a:t>
                </a:r>
                <a:endParaRPr lang="en-US" sz="20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F0252-3E36-5141-B291-0B15CE62F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8013" cy="5257800"/>
              </a:xfrm>
              <a:blipFill>
                <a:blip r:embed="rId3"/>
                <a:stretch>
                  <a:fillRect l="-926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5BCF508-C28E-6143-A73A-3B519D98CE64}"/>
              </a:ext>
            </a:extLst>
          </p:cNvPr>
          <p:cNvGrpSpPr/>
          <p:nvPr/>
        </p:nvGrpSpPr>
        <p:grpSpPr>
          <a:xfrm>
            <a:off x="7164387" y="1752600"/>
            <a:ext cx="1827213" cy="533400"/>
            <a:chOff x="7164387" y="1676400"/>
            <a:chExt cx="1827213" cy="533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9FC024-71C7-914A-9C33-F6E4E9D5B550}"/>
                </a:ext>
              </a:extLst>
            </p:cNvPr>
            <p:cNvSpPr txBox="1"/>
            <p:nvPr/>
          </p:nvSpPr>
          <p:spPr>
            <a:xfrm>
              <a:off x="7238207" y="1775936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Minimize</a:t>
              </a:r>
              <a:r>
                <a:rPr lang="zh-CN" altLang="en-US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CCT</a:t>
              </a:r>
              <a:endParaRPr lang="en-US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" name="Oval Callout 8">
              <a:extLst>
                <a:ext uri="{FF2B5EF4-FFF2-40B4-BE49-F238E27FC236}">
                  <a16:creationId xmlns:a16="http://schemas.microsoft.com/office/drawing/2014/main" id="{910FD92C-7D3C-BF4B-9863-36E8F39B2DE6}"/>
                </a:ext>
              </a:extLst>
            </p:cNvPr>
            <p:cNvSpPr/>
            <p:nvPr/>
          </p:nvSpPr>
          <p:spPr bwMode="auto">
            <a:xfrm>
              <a:off x="7164387" y="1676400"/>
              <a:ext cx="1827213" cy="533400"/>
            </a:xfrm>
            <a:prstGeom prst="wedgeEllipseCallout">
              <a:avLst>
                <a:gd name="adj1" fmla="val -74526"/>
                <a:gd name="adj2" fmla="val 11401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E3EFE3-C432-CB47-8262-3463CFA1B81E}"/>
              </a:ext>
            </a:extLst>
          </p:cNvPr>
          <p:cNvGrpSpPr/>
          <p:nvPr/>
        </p:nvGrpSpPr>
        <p:grpSpPr>
          <a:xfrm>
            <a:off x="7240587" y="2438400"/>
            <a:ext cx="1706258" cy="533400"/>
            <a:chOff x="7240587" y="2286000"/>
            <a:chExt cx="1706258" cy="533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1F54CE-D8FA-C44A-9189-302D84C64462}"/>
                </a:ext>
              </a:extLst>
            </p:cNvPr>
            <p:cNvSpPr txBox="1"/>
            <p:nvPr/>
          </p:nvSpPr>
          <p:spPr>
            <a:xfrm>
              <a:off x="7346646" y="2368034"/>
              <a:ext cx="16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Flow</a:t>
              </a:r>
              <a:r>
                <a:rPr lang="zh-CN" altLang="en-US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volume</a:t>
              </a:r>
              <a:endParaRPr lang="en-US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825444F0-16B1-7341-8FC2-7E74B8907040}"/>
                </a:ext>
              </a:extLst>
            </p:cNvPr>
            <p:cNvSpPr/>
            <p:nvPr/>
          </p:nvSpPr>
          <p:spPr bwMode="auto">
            <a:xfrm>
              <a:off x="7240587" y="2286000"/>
              <a:ext cx="1674813" cy="533400"/>
            </a:xfrm>
            <a:prstGeom prst="wedgeEllipseCallout">
              <a:avLst>
                <a:gd name="adj1" fmla="val -91885"/>
                <a:gd name="adj2" fmla="val -10286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EE589-C4D2-434B-BADE-4CCE1C584B03}"/>
              </a:ext>
            </a:extLst>
          </p:cNvPr>
          <p:cNvGrpSpPr/>
          <p:nvPr/>
        </p:nvGrpSpPr>
        <p:grpSpPr>
          <a:xfrm>
            <a:off x="6934200" y="3124200"/>
            <a:ext cx="2133600" cy="533400"/>
            <a:chOff x="7010400" y="2971800"/>
            <a:chExt cx="2133600" cy="5334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C58412-016F-8448-BE13-B99B0C1F2B33}"/>
                </a:ext>
              </a:extLst>
            </p:cNvPr>
            <p:cNvSpPr txBox="1"/>
            <p:nvPr/>
          </p:nvSpPr>
          <p:spPr>
            <a:xfrm>
              <a:off x="7239000" y="3059668"/>
              <a:ext cx="16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Link</a:t>
              </a:r>
              <a:r>
                <a:rPr lang="zh-CN" altLang="en-US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capacity</a:t>
              </a:r>
              <a:endParaRPr lang="en-US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Oval Callout 11">
              <a:extLst>
                <a:ext uri="{FF2B5EF4-FFF2-40B4-BE49-F238E27FC236}">
                  <a16:creationId xmlns:a16="http://schemas.microsoft.com/office/drawing/2014/main" id="{83A42183-856B-5B42-A522-D217078F8866}"/>
                </a:ext>
              </a:extLst>
            </p:cNvPr>
            <p:cNvSpPr/>
            <p:nvPr/>
          </p:nvSpPr>
          <p:spPr bwMode="auto">
            <a:xfrm>
              <a:off x="7010400" y="2971800"/>
              <a:ext cx="2133600" cy="533400"/>
            </a:xfrm>
            <a:prstGeom prst="wedgeEllipseCallout">
              <a:avLst>
                <a:gd name="adj1" fmla="val -68757"/>
                <a:gd name="adj2" fmla="val -28159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9B04E1-177D-2647-8FF4-6BD96B6907AE}"/>
              </a:ext>
            </a:extLst>
          </p:cNvPr>
          <p:cNvGrpSpPr/>
          <p:nvPr/>
        </p:nvGrpSpPr>
        <p:grpSpPr>
          <a:xfrm>
            <a:off x="6940062" y="3810000"/>
            <a:ext cx="2133600" cy="533400"/>
            <a:chOff x="6940062" y="3566581"/>
            <a:chExt cx="2133600" cy="533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C9AB19-4A4A-5E48-980C-FA31B9BF5321}"/>
                </a:ext>
              </a:extLst>
            </p:cNvPr>
            <p:cNvSpPr txBox="1"/>
            <p:nvPr/>
          </p:nvSpPr>
          <p:spPr>
            <a:xfrm>
              <a:off x="7239000" y="36576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Path</a:t>
              </a:r>
              <a:r>
                <a:rPr lang="zh-CN" altLang="en-US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selection</a:t>
              </a:r>
              <a:endParaRPr lang="en-US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ABB598FE-0D13-F141-BFF0-E9DB8CECE84C}"/>
                </a:ext>
              </a:extLst>
            </p:cNvPr>
            <p:cNvSpPr/>
            <p:nvPr/>
          </p:nvSpPr>
          <p:spPr bwMode="auto">
            <a:xfrm>
              <a:off x="6940062" y="3566581"/>
              <a:ext cx="2133600" cy="533400"/>
            </a:xfrm>
            <a:prstGeom prst="wedgeEllipseCallout">
              <a:avLst>
                <a:gd name="adj1" fmla="val -65928"/>
                <a:gd name="adj2" fmla="val -43350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DBCCF6-3762-564F-9B4B-C927986635E3}"/>
              </a:ext>
            </a:extLst>
          </p:cNvPr>
          <p:cNvGrpSpPr/>
          <p:nvPr/>
        </p:nvGrpSpPr>
        <p:grpSpPr>
          <a:xfrm>
            <a:off x="7238207" y="4480981"/>
            <a:ext cx="2134393" cy="548219"/>
            <a:chOff x="7238207" y="4176180"/>
            <a:chExt cx="1905793" cy="5482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71897C-1EDE-604F-922C-781642E633AF}"/>
                </a:ext>
              </a:extLst>
            </p:cNvPr>
            <p:cNvSpPr txBox="1"/>
            <p:nvPr/>
          </p:nvSpPr>
          <p:spPr>
            <a:xfrm>
              <a:off x="7239000" y="42672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Flow</a:t>
              </a:r>
              <a:r>
                <a:rPr lang="zh-CN" altLang="en-US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unsplitable</a:t>
              </a:r>
              <a:endParaRPr lang="en-US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4" name="Oval Callout 13">
              <a:extLst>
                <a:ext uri="{FF2B5EF4-FFF2-40B4-BE49-F238E27FC236}">
                  <a16:creationId xmlns:a16="http://schemas.microsoft.com/office/drawing/2014/main" id="{9691A5F9-8835-6040-98EF-E43257A85E48}"/>
                </a:ext>
              </a:extLst>
            </p:cNvPr>
            <p:cNvSpPr/>
            <p:nvPr/>
          </p:nvSpPr>
          <p:spPr bwMode="auto">
            <a:xfrm>
              <a:off x="7238207" y="4176180"/>
              <a:ext cx="1676400" cy="548219"/>
            </a:xfrm>
            <a:prstGeom prst="wedgeEllipseCallout">
              <a:avLst>
                <a:gd name="adj1" fmla="val -81484"/>
                <a:gd name="adj2" fmla="val -18046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7066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13345</TotalTime>
  <Words>719</Words>
  <Application>Microsoft Macintosh PowerPoint</Application>
  <PresentationFormat>On-screen Show (4:3)</PresentationFormat>
  <Paragraphs>179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Noto Sans Symbols</vt:lpstr>
      <vt:lpstr>宋体</vt:lpstr>
      <vt:lpstr>Arial</vt:lpstr>
      <vt:lpstr>Cambria Math</vt:lpstr>
      <vt:lpstr>Comic Sans MS</vt:lpstr>
      <vt:lpstr>Courier New</vt:lpstr>
      <vt:lpstr>Times New Roman</vt:lpstr>
      <vt:lpstr>Wingdings</vt:lpstr>
      <vt:lpstr>Default Design</vt:lpstr>
      <vt:lpstr>1_Default Design</vt:lpstr>
      <vt:lpstr>Multi-hop Coflow Routing and Scheduling  in Data Centers </vt:lpstr>
      <vt:lpstr>Road Map</vt:lpstr>
      <vt:lpstr>1. Introduction</vt:lpstr>
      <vt:lpstr>Objective and Setting</vt:lpstr>
      <vt:lpstr>Solutions</vt:lpstr>
      <vt:lpstr>2. A Motivating Example</vt:lpstr>
      <vt:lpstr>A Motivating Example (cont’d)</vt:lpstr>
      <vt:lpstr>3. Proposed Solution</vt:lpstr>
      <vt:lpstr>Single Coflow Completion Time</vt:lpstr>
      <vt:lpstr>Coflow Selection and Idle Bandwidth </vt:lpstr>
      <vt:lpstr>4. Simulations</vt:lpstr>
      <vt:lpstr>Settings</vt:lpstr>
      <vt:lpstr>Simulation Results </vt:lpstr>
      <vt:lpstr>Simulation Results (cont’d)</vt:lpstr>
      <vt:lpstr>5. Conclusions</vt:lpstr>
      <vt:lpstr>Q &amp; A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Crowdsourcing:  Current State and Future Perspective</dc:title>
  <dc:creator>Jie Wu</dc:creator>
  <cp:lastModifiedBy>Yang Chen</cp:lastModifiedBy>
  <cp:revision>919</cp:revision>
  <cp:lastPrinted>2018-05-11T17:26:59Z</cp:lastPrinted>
  <dcterms:created xsi:type="dcterms:W3CDTF">2016-03-22T15:00:44Z</dcterms:created>
  <dcterms:modified xsi:type="dcterms:W3CDTF">2018-05-22T15:40:12Z</dcterms:modified>
</cp:coreProperties>
</file>