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57" r:id="rId4"/>
    <p:sldId id="267" r:id="rId5"/>
    <p:sldId id="266" r:id="rId6"/>
    <p:sldId id="272" r:id="rId7"/>
    <p:sldId id="273" r:id="rId8"/>
    <p:sldId id="263" r:id="rId9"/>
    <p:sldId id="261" r:id="rId10"/>
    <p:sldId id="270" r:id="rId11"/>
    <p:sldId id="262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73458"/>
  </p:normalViewPr>
  <p:slideViewPr>
    <p:cSldViewPr snapToGrid="0" snapToObjects="1">
      <p:cViewPr varScale="1">
        <p:scale>
          <a:sx n="47" d="100"/>
          <a:sy n="47" d="100"/>
        </p:scale>
        <p:origin x="1383" y="42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5D1F-67A6-6B4A-A8AB-9906C11A1B11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A66D4-9A4F-1548-9BF1-DAE4AE1B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02309-8134-AE42-8E99-995003EF0C0B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24614-017B-0F46-9CE0-44BF4A61E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Causes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update</a:t>
            </a:r>
            <a:r>
              <a:rPr lang="zh-CN" altLang="en-US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changes in security policies (2) traffic engineering in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network maintenance work (4) reaction to link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 despite the logically centralized perspective offered, an SDN still needs to be considered a distributed system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left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initial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capacity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o.7,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0.8,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1.</a:t>
            </a:r>
            <a:r>
              <a:rPr lang="zh-CN" altLang="en-US" baseline="0" dirty="0" smtClean="0"/>
              <a:t> </a:t>
            </a:r>
            <a:r>
              <a:rPr lang="en-US" altLang="zh-CN" sz="3200" baseline="0" dirty="0" smtClean="0"/>
              <a:t>Flows</a:t>
            </a:r>
            <a:r>
              <a:rPr lang="zh-CN" altLang="en-US" sz="3200" baseline="0" dirty="0" smtClean="0"/>
              <a:t> </a:t>
            </a:r>
            <a:r>
              <a:rPr lang="en-US" altLang="zh-CN" sz="3200" baseline="0" dirty="0" smtClean="0"/>
              <a:t>are</a:t>
            </a:r>
            <a:r>
              <a:rPr lang="zh-CN" altLang="en-US" sz="3200" baseline="0" dirty="0" smtClean="0"/>
              <a:t> </a:t>
            </a:r>
            <a:r>
              <a:rPr lang="en-US" altLang="zh-CN" sz="3200" baseline="0" dirty="0" smtClean="0"/>
              <a:t>not</a:t>
            </a:r>
            <a:r>
              <a:rPr lang="zh-CN" altLang="en-US" sz="3200" baseline="0" dirty="0" smtClean="0"/>
              <a:t> </a:t>
            </a:r>
            <a:r>
              <a:rPr lang="en-US" altLang="zh-CN" sz="3200" baseline="0" dirty="0" err="1" smtClean="0"/>
              <a:t>splittable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migrate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paths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congestion.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assistance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switch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buffer,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migrate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consistently.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buffer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source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switch.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update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procedure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kinds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current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capacity.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occupying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link. 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initial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path.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path.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degree: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degree: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5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left.</a:t>
            </a:r>
            <a:r>
              <a:rPr lang="zh-CN" altLang="en-US" dirty="0" smtClean="0"/>
              <a:t> </a:t>
            </a:r>
            <a:r>
              <a:rPr lang="en-US" altLang="zh-CN" dirty="0" smtClean="0"/>
              <a:t>(The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motivation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update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MAPUM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EMAPUM.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Random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(RS)</a:t>
            </a:r>
          </a:p>
          <a:p>
            <a:endParaRPr lang="en-US" dirty="0" smtClean="0"/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third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graph,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average,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60%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link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capacity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5212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70%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6139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80%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7098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90%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8132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24614-017B-0F46-9CE0-44BF4A61E7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6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2A89-3CDF-4142-AA5A-375EFD63C7F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D8CC-858A-B24E-A52D-FBE6A82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74" y="342437"/>
            <a:ext cx="10668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Max Progressive Network Update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2871"/>
            <a:ext cx="9144000" cy="1655762"/>
          </a:xfrm>
        </p:spPr>
        <p:txBody>
          <a:bodyPr/>
          <a:lstStyle/>
          <a:p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Yang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Chen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Jie</a:t>
            </a:r>
            <a:r>
              <a:rPr lang="zh-CN" alt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b="1" dirty="0" smtClean="0">
                <a:latin typeface="Times New Roman" charset="0"/>
                <a:ea typeface="Times New Roman" charset="0"/>
                <a:cs typeface="Times New Roman" charset="0"/>
              </a:rPr>
              <a:t>Wu</a:t>
            </a:r>
          </a:p>
          <a:p>
            <a:endParaRPr lang="en-US" altLang="zh-CN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Temple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University,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USA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Results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3" y="349149"/>
            <a:ext cx="4195506" cy="54294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01" y="361833"/>
            <a:ext cx="4184091" cy="5414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98" y="365125"/>
            <a:ext cx="4224785" cy="5467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60" y="4788816"/>
            <a:ext cx="1208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Compared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RS,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MAPUM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EMAPUM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can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reduce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updating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time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41%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53%, respectively.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terms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buffer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size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usage,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MAPUM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EMAPUM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save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over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37%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42%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buffer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compared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RS.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For ratio between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rate-limiting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total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flows,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MAPUM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EMPUM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are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72%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67%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compared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RS.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9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85809" y="1501606"/>
            <a:ext cx="586243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zh-CN" altLang="en-US" sz="1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lang="zh-CN" altLang="en-US" sz="1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altLang="zh-CN" sz="1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DN Network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940" y="1690688"/>
            <a:ext cx="10756900" cy="4942820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Network update</a:t>
            </a:r>
          </a:p>
          <a:p>
            <a:pPr lvl="1"/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Can adapt to frequent traffic changes for high network utilization. </a:t>
            </a:r>
            <a:endParaRPr lang="en-US" altLang="zh-CN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Challenges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Rule updates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controller to the individual switches traverse an asynchronous network and may arrive out-of-order. </a:t>
            </a:r>
          </a:p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Objectives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Optimality, consistency, and swiftness</a:t>
            </a:r>
          </a:p>
          <a:p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Basic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methods</a:t>
            </a:r>
          </a:p>
          <a:p>
            <a:pPr lvl="1"/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Ordering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protocols</a:t>
            </a:r>
          </a:p>
          <a:p>
            <a:pPr lvl="1"/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Two-phase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protocols</a:t>
            </a:r>
          </a:p>
          <a:p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our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paper</a:t>
            </a:r>
          </a:p>
          <a:p>
            <a:pPr lvl="1"/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use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switch</a:t>
            </a:r>
            <a:r>
              <a:rPr lang="zh-CN" altLang="en-US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buffer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assist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order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migrate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flows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consistently.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Motivation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62943" y="2501614"/>
            <a:ext cx="4379653" cy="527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latin typeface="Times New Roman" charset="0"/>
                <a:ea typeface="Times New Roman" charset="0"/>
                <a:cs typeface="Times New Roman" charset="0"/>
              </a:rPr>
              <a:t>Consistency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zh-CN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oop-free</a:t>
            </a:r>
            <a:endParaRPr lang="en-US" altLang="zh-CN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Drop-free</a:t>
            </a:r>
            <a:endParaRPr lang="en-US" altLang="zh-CN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Congestion-free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5309106" y="204095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5734" y="2433389"/>
            <a:ext cx="3497324" cy="3173805"/>
            <a:chOff x="595565" y="1358154"/>
            <a:chExt cx="4303645" cy="4056957"/>
          </a:xfrm>
        </p:grpSpPr>
        <p:sp>
          <p:nvSpPr>
            <p:cNvPr id="8" name="Rectangle 7"/>
            <p:cNvSpPr/>
            <p:nvPr/>
          </p:nvSpPr>
          <p:spPr>
            <a:xfrm>
              <a:off x="1532966" y="1825626"/>
              <a:ext cx="2998694" cy="3015316"/>
            </a:xfrm>
            <a:prstGeom prst="rect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83341" y="1506071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86516" y="1506071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83341" y="4481420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86516" y="4481420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0803" y="1450609"/>
              <a:ext cx="509733" cy="742779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799" y="1552699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3038" y="4435733"/>
              <a:ext cx="494608" cy="742779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8886" y="4459338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7" name="Straight Connector 16"/>
            <p:cNvCxnSpPr>
              <a:stCxn id="20" idx="5"/>
              <a:endCxn id="24" idx="1"/>
            </p:cNvCxnSpPr>
            <p:nvPr/>
          </p:nvCxnSpPr>
          <p:spPr>
            <a:xfrm>
              <a:off x="1791663" y="2137349"/>
              <a:ext cx="2499225" cy="245238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035424" y="1358154"/>
              <a:ext cx="28168" cy="352313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035424" y="1358154"/>
              <a:ext cx="3608520" cy="11016"/>
            </a:xfrm>
            <a:prstGeom prst="line">
              <a:avLst/>
            </a:prstGeom>
            <a:ln w="38100">
              <a:solidFill>
                <a:srgbClr val="00B050"/>
              </a:solidFill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015785" y="2090720"/>
              <a:ext cx="2275103" cy="218315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4290888" y="2288131"/>
              <a:ext cx="7911" cy="198574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532966" y="5351930"/>
              <a:ext cx="3110977" cy="36286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5565" y="3069975"/>
              <a:ext cx="1053769" cy="121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32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15041" y="3178848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68458" y="4707225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93340" y="2227225"/>
            <a:ext cx="3267328" cy="3584295"/>
            <a:chOff x="6651816" y="1299258"/>
            <a:chExt cx="3863258" cy="4618431"/>
          </a:xfrm>
        </p:grpSpPr>
        <p:sp>
          <p:nvSpPr>
            <p:cNvPr id="27" name="Rectangle 26"/>
            <p:cNvSpPr/>
            <p:nvPr/>
          </p:nvSpPr>
          <p:spPr>
            <a:xfrm>
              <a:off x="7001441" y="1982509"/>
              <a:ext cx="2998694" cy="3015316"/>
            </a:xfrm>
            <a:prstGeom prst="rect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51816" y="1662954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654991" y="1662954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51816" y="4638303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654991" y="4638303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64099" y="1662954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67274" y="1709582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64099" y="4684931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67274" y="4684931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260138" y="2294232"/>
              <a:ext cx="2499225" cy="245238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7249573" y="2551494"/>
              <a:ext cx="21218" cy="2110123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7001441" y="1510406"/>
              <a:ext cx="3110978" cy="463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7257484" y="2557478"/>
              <a:ext cx="2275103" cy="2183151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0498976" y="1969777"/>
              <a:ext cx="16098" cy="3534553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001441" y="5487303"/>
              <a:ext cx="3497535" cy="17455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225123" y="4853916"/>
              <a:ext cx="1062318" cy="106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32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18398" y="1299258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2401" y="2813572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11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53551" y="143447"/>
            <a:ext cx="3651841" cy="3301048"/>
            <a:chOff x="471286" y="1358154"/>
            <a:chExt cx="4427924" cy="4056957"/>
          </a:xfrm>
        </p:grpSpPr>
        <p:sp>
          <p:nvSpPr>
            <p:cNvPr id="4" name="Rectangle 3"/>
            <p:cNvSpPr/>
            <p:nvPr/>
          </p:nvSpPr>
          <p:spPr>
            <a:xfrm>
              <a:off x="1532966" y="1825626"/>
              <a:ext cx="2998694" cy="3015316"/>
            </a:xfrm>
            <a:prstGeom prst="rect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1" y="1506071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186516" y="1506071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83341" y="4481420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6516" y="4481420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624" y="1506071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8799" y="1552699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624" y="4528048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98799" y="4528048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5" name="Straight Connector 14"/>
            <p:cNvCxnSpPr>
              <a:stCxn id="5" idx="5"/>
              <a:endCxn id="9" idx="1"/>
            </p:cNvCxnSpPr>
            <p:nvPr/>
          </p:nvCxnSpPr>
          <p:spPr>
            <a:xfrm>
              <a:off x="1791663" y="2137349"/>
              <a:ext cx="2499225" cy="245238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035424" y="1358154"/>
              <a:ext cx="28168" cy="352313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35424" y="1358154"/>
              <a:ext cx="3608520" cy="11017"/>
            </a:xfrm>
            <a:prstGeom prst="line">
              <a:avLst/>
            </a:prstGeom>
            <a:ln w="38100">
              <a:solidFill>
                <a:srgbClr val="00B050"/>
              </a:solidFill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015785" y="2090720"/>
              <a:ext cx="2275103" cy="218315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290888" y="2288131"/>
              <a:ext cx="7911" cy="198574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532966" y="5351930"/>
              <a:ext cx="3110977" cy="36286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1286" y="2827331"/>
              <a:ext cx="694129" cy="86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32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15041" y="3178848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68458" y="4707225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54460" y="3533597"/>
            <a:ext cx="3157206" cy="3385472"/>
            <a:chOff x="6651816" y="1299258"/>
            <a:chExt cx="3863258" cy="4494419"/>
          </a:xfrm>
        </p:grpSpPr>
        <p:sp>
          <p:nvSpPr>
            <p:cNvPr id="68" name="Rectangle 67"/>
            <p:cNvSpPr/>
            <p:nvPr/>
          </p:nvSpPr>
          <p:spPr>
            <a:xfrm>
              <a:off x="7001441" y="1982509"/>
              <a:ext cx="2998694" cy="3015316"/>
            </a:xfrm>
            <a:prstGeom prst="rect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651816" y="1662954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9654991" y="1662954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51816" y="4638303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654991" y="4638303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64099" y="1662954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767274" y="1709582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64099" y="4684931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767274" y="4684931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60138" y="2294232"/>
              <a:ext cx="2499225" cy="245238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7249573" y="2551494"/>
              <a:ext cx="21218" cy="2110123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7001441" y="1510406"/>
              <a:ext cx="3110978" cy="463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7257484" y="2557478"/>
              <a:ext cx="2275103" cy="2183151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0498976" y="1969777"/>
              <a:ext cx="16098" cy="3534553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7001441" y="5487303"/>
              <a:ext cx="3497535" cy="17455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8225123" y="4853916"/>
              <a:ext cx="755314" cy="93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32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118398" y="1299258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92401" y="2813572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6808979" y="1609361"/>
            <a:ext cx="3471607" cy="3464908"/>
          </a:xfrm>
          <a:prstGeom prst="rect">
            <a:avLst/>
          </a:prstGeom>
          <a:ln w="3492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404215" y="1242160"/>
            <a:ext cx="825090" cy="849863"/>
          </a:xfrm>
          <a:prstGeom prst="ellipse">
            <a:avLst/>
          </a:prstGeom>
          <a:ln w="3492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881010" y="1242160"/>
            <a:ext cx="825090" cy="849863"/>
          </a:xfrm>
          <a:prstGeom prst="ellipse">
            <a:avLst/>
          </a:prstGeom>
          <a:ln w="3492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404215" y="4661142"/>
            <a:ext cx="825090" cy="849863"/>
          </a:xfrm>
          <a:prstGeom prst="ellipse">
            <a:avLst/>
          </a:prstGeom>
          <a:ln w="3492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881010" y="4661142"/>
            <a:ext cx="825090" cy="849863"/>
          </a:xfrm>
          <a:prstGeom prst="ellipse">
            <a:avLst/>
          </a:prstGeom>
          <a:ln w="3492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6534206" y="1242160"/>
            <a:ext cx="565109" cy="74270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011000" y="1295740"/>
            <a:ext cx="565109" cy="74270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34206" y="4714722"/>
            <a:ext cx="565109" cy="74270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011000" y="4714722"/>
            <a:ext cx="565109" cy="74270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7" name="Straight Connector 96"/>
          <p:cNvCxnSpPr>
            <a:stCxn id="90" idx="5"/>
            <a:endCxn id="94" idx="1"/>
          </p:cNvCxnSpPr>
          <p:nvPr/>
        </p:nvCxnSpPr>
        <p:spPr>
          <a:xfrm>
            <a:off x="7108474" y="1967563"/>
            <a:ext cx="2893368" cy="281803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6232971" y="1072188"/>
            <a:ext cx="32610" cy="40484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6232971" y="1072188"/>
            <a:ext cx="4177606" cy="12660"/>
          </a:xfrm>
          <a:prstGeom prst="line">
            <a:avLst/>
          </a:prstGeom>
          <a:ln w="38100">
            <a:solidFill>
              <a:srgbClr val="00B050"/>
            </a:solidFill>
            <a:head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7367941" y="1913982"/>
            <a:ext cx="2633901" cy="25086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0001842" y="2140827"/>
            <a:ext cx="9159" cy="2281820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808979" y="5661448"/>
            <a:ext cx="3601597" cy="41696"/>
          </a:xfrm>
          <a:prstGeom prst="line">
            <a:avLst/>
          </a:prstGeom>
          <a:ln w="38100">
            <a:solidFill>
              <a:srgbClr val="0070C0"/>
            </a:solidFill>
            <a:prstDash val="lgDashDot"/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579865" y="2760424"/>
            <a:ext cx="803597" cy="99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sz="40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32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35180" y="3164353"/>
            <a:ext cx="610932" cy="813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sz="4000" baseline="-25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8239315" y="4920615"/>
            <a:ext cx="610932" cy="813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sz="4000" baseline="-25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15375" y="4546843"/>
            <a:ext cx="1830002" cy="774560"/>
            <a:chOff x="4515375" y="4546843"/>
            <a:chExt cx="1830002" cy="774560"/>
          </a:xfrm>
        </p:grpSpPr>
        <p:sp>
          <p:nvSpPr>
            <p:cNvPr id="2" name="Can 1"/>
            <p:cNvSpPr/>
            <p:nvPr/>
          </p:nvSpPr>
          <p:spPr>
            <a:xfrm>
              <a:off x="5786618" y="4546843"/>
              <a:ext cx="558759" cy="77456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15375" y="4560383"/>
              <a:ext cx="1295344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buffer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61" name="Straight Connector 60"/>
          <p:cNvCxnSpPr>
            <a:stCxn id="91" idx="7"/>
          </p:cNvCxnSpPr>
          <p:nvPr/>
        </p:nvCxnSpPr>
        <p:spPr>
          <a:xfrm flipH="1" flipV="1">
            <a:off x="7064466" y="2297082"/>
            <a:ext cx="44007" cy="2488520"/>
          </a:xfrm>
          <a:prstGeom prst="line">
            <a:avLst/>
          </a:prstGeom>
          <a:ln w="38100">
            <a:solidFill>
              <a:srgbClr val="0070C0"/>
            </a:solidFill>
            <a:prstDash val="lgDashDot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Can 63"/>
          <p:cNvSpPr/>
          <p:nvPr/>
        </p:nvSpPr>
        <p:spPr>
          <a:xfrm>
            <a:off x="5786617" y="4553602"/>
            <a:ext cx="558759" cy="77456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6599098" y="1052348"/>
            <a:ext cx="3681488" cy="31258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088579" y="2297081"/>
            <a:ext cx="2643678" cy="2583260"/>
          </a:xfrm>
          <a:prstGeom prst="line">
            <a:avLst/>
          </a:prstGeom>
          <a:ln w="38100">
            <a:solidFill>
              <a:srgbClr val="0070C0"/>
            </a:solidFill>
            <a:prstDash val="lgDashDot"/>
            <a:head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762562" y="5734049"/>
            <a:ext cx="4071198" cy="2654"/>
          </a:xfrm>
          <a:prstGeom prst="line">
            <a:avLst/>
          </a:prstGeom>
          <a:ln w="38100">
            <a:solidFill>
              <a:srgbClr val="00B050"/>
            </a:solidFill>
            <a:prstDash val="solid"/>
            <a:headEnd type="non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0833760" y="1576790"/>
            <a:ext cx="554" cy="4157259"/>
          </a:xfrm>
          <a:prstGeom prst="line">
            <a:avLst/>
          </a:prstGeom>
          <a:ln w="38100">
            <a:solidFill>
              <a:srgbClr val="00B050"/>
            </a:solidFill>
            <a:prstDash val="solid"/>
            <a:headEnd type="none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10719" y="178595"/>
            <a:ext cx="54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Switch buffer (for swiftness)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1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zh-CN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Formulation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049000" cy="4351338"/>
          </a:xfrm>
        </p:spPr>
        <p:txBody>
          <a:bodyPr>
            <a:normAutofit fontScale="92500"/>
          </a:bodyPr>
          <a:lstStyle/>
          <a:p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Problem</a:t>
            </a:r>
          </a:p>
          <a:p>
            <a:pPr lvl="1"/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Given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initial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final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network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states,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we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need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find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feasible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solution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consistently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migrate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flows.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    (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Finding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optimal</a:t>
            </a:r>
            <a:r>
              <a:rPr lang="zh-CN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schedule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NP-hard</a:t>
            </a:r>
            <a:r>
              <a:rPr lang="zh-CN" altLang="en-US" sz="26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constraint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link</a:t>
            </a:r>
            <a:r>
              <a:rPr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capacity.)</a:t>
            </a:r>
            <a:r>
              <a:rPr lang="en-US" altLang="zh-CN" baseline="30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Objective</a:t>
            </a:r>
          </a:p>
          <a:p>
            <a:pPr lvl="1"/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Find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quickest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update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schedule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help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switch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buffer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zh-CN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balance between updating </a:t>
            </a:r>
            <a:r>
              <a:rPr lang="en-US" altLang="zh-CN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time and buffer size</a:t>
            </a:r>
          </a:p>
          <a:p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Definitions:</a:t>
            </a:r>
          </a:p>
          <a:p>
            <a:pPr marL="971550" lvl="1" indent="-514350">
              <a:buAutoNum type="arabicPeriod"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Dependency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raph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71550" lvl="1" indent="-514350">
              <a:buAutoNum type="arabicPeriod"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degree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out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degree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node</a:t>
            </a:r>
          </a:p>
          <a:p>
            <a:pPr marL="971550" lvl="1" indent="-514350">
              <a:buFont typeface="Arial"/>
              <a:buAutoNum type="arabicPeriod"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Necessary condition for deadlocks: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ycles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among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flows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link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resources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562" y="6176963"/>
            <a:ext cx="648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 smtClean="0">
                <a:latin typeface="Times New Roman" charset="0"/>
                <a:ea typeface="Times New Roman" charset="0"/>
                <a:cs typeface="Times New Roman" charset="0"/>
              </a:rPr>
              <a:t>    1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Dynamic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Scheduling of Network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Updates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”,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SIGCOMM14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592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Max Progressive Updating Method (MAPUM)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416" y="5510662"/>
            <a:ext cx="11498498" cy="8519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If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dependency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graph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DAG,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then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there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are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zh-CN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deadlocks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; otherwise, limit flows to break all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elementary cycles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zh-CN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zh-CN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zh-CN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zh-CN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85" y="6343299"/>
            <a:ext cx="1119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D. B. Johnson, “Finding all the elementary circuits of a directed graph,” </a:t>
            </a:r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SIAM 2006 Journal on Computing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719" y="1915734"/>
            <a:ext cx="3046415" cy="2894196"/>
            <a:chOff x="471286" y="1358154"/>
            <a:chExt cx="4427924" cy="4056957"/>
          </a:xfrm>
        </p:grpSpPr>
        <p:sp>
          <p:nvSpPr>
            <p:cNvPr id="13" name="Rectangle 12"/>
            <p:cNvSpPr/>
            <p:nvPr/>
          </p:nvSpPr>
          <p:spPr>
            <a:xfrm>
              <a:off x="1532966" y="1825626"/>
              <a:ext cx="2998694" cy="3015316"/>
            </a:xfrm>
            <a:prstGeom prst="rect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183341" y="1506071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86516" y="1506071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83341" y="4481420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86516" y="4481420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94979" y="1382278"/>
              <a:ext cx="488127" cy="646332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15733" y="1392479"/>
              <a:ext cx="488127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0804" y="4369154"/>
              <a:ext cx="488127" cy="646332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67211" y="4369439"/>
              <a:ext cx="488127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1035424" y="1358154"/>
              <a:ext cx="28168" cy="352313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35424" y="1358154"/>
              <a:ext cx="3608520" cy="11017"/>
            </a:xfrm>
            <a:prstGeom prst="line">
              <a:avLst/>
            </a:prstGeom>
            <a:ln w="38100">
              <a:solidFill>
                <a:srgbClr val="00B050"/>
              </a:solidFill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015785" y="2090720"/>
              <a:ext cx="2275103" cy="218315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290888" y="2288131"/>
              <a:ext cx="7911" cy="198574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532966" y="5351930"/>
              <a:ext cx="3110977" cy="36286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71286" y="2827332"/>
              <a:ext cx="1053769" cy="121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32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15041" y="3178848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68458" y="4707225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06580" y="1736603"/>
            <a:ext cx="2917855" cy="3292597"/>
            <a:chOff x="6651816" y="1299258"/>
            <a:chExt cx="3863258" cy="4618431"/>
          </a:xfrm>
        </p:grpSpPr>
        <p:sp>
          <p:nvSpPr>
            <p:cNvPr id="32" name="Rectangle 31"/>
            <p:cNvSpPr/>
            <p:nvPr/>
          </p:nvSpPr>
          <p:spPr>
            <a:xfrm>
              <a:off x="7001441" y="1982509"/>
              <a:ext cx="2998694" cy="3015316"/>
            </a:xfrm>
            <a:prstGeom prst="rect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51816" y="1662954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654991" y="1662954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51816" y="4638303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654991" y="4638303"/>
              <a:ext cx="712694" cy="739588"/>
            </a:xfrm>
            <a:prstGeom prst="ellipse">
              <a:avLst/>
            </a:prstGeom>
            <a:ln w="34925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88431" y="1582791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691607" y="1602698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88431" y="4551326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66385" y="4578047"/>
              <a:ext cx="488128" cy="646331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260138" y="2294232"/>
              <a:ext cx="2499225" cy="245238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249573" y="2551494"/>
              <a:ext cx="21218" cy="2110123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7001441" y="1510406"/>
              <a:ext cx="3110978" cy="463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257484" y="2557478"/>
              <a:ext cx="2275103" cy="2183151"/>
            </a:xfrm>
            <a:prstGeom prst="line">
              <a:avLst/>
            </a:prstGeom>
            <a:ln w="38100">
              <a:solidFill>
                <a:srgbClr val="0070C0"/>
              </a:solidFill>
              <a:prstDash val="lgDashDot"/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0498976" y="1969777"/>
              <a:ext cx="16098" cy="3534553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7001441" y="5487303"/>
              <a:ext cx="3497535" cy="17455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25123" y="4853916"/>
              <a:ext cx="1062318" cy="106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32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18398" y="1299258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92401" y="2813572"/>
              <a:ext cx="5277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r>
                <a:rPr lang="en-US" altLang="zh-CN" sz="4000" baseline="-25000" dirty="0" smtClean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3693" y="4882520"/>
            <a:ext cx="829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      Link’s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capacity: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1;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demand: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=0.7;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=0.8;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=1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961443" y="2469485"/>
            <a:ext cx="1720165" cy="174204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22" y="1398431"/>
            <a:ext cx="4297980" cy="3403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9544" y="484703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Dependency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graph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55842" y="1382078"/>
            <a:ext cx="1028467" cy="55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08423" y="2014185"/>
            <a:ext cx="14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uffer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874" y="3000375"/>
            <a:ext cx="221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elementary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circuits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20" y="399880"/>
            <a:ext cx="3162479" cy="2581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96" y="363516"/>
            <a:ext cx="3260287" cy="2581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406" y="397511"/>
            <a:ext cx="3162479" cy="26028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902" y="3836708"/>
            <a:ext cx="3264268" cy="2686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4391" y="3827281"/>
            <a:ext cx="3458755" cy="268829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7837186" y="1374219"/>
            <a:ext cx="1057220" cy="558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10654" y="2006326"/>
            <a:ext cx="149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Release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buffer</a:t>
            </a:r>
            <a:endParaRPr lang="en-US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9005349">
            <a:off x="9092522" y="3139403"/>
            <a:ext cx="1057220" cy="558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6029135" y="4876281"/>
            <a:ext cx="746400" cy="383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9610126">
            <a:off x="1773379" y="3374627"/>
            <a:ext cx="193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Done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257548"/>
            <a:ext cx="11882718" cy="1325563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Max Progressive Updating Method (MAPUM)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118" y="1542374"/>
                <a:ext cx="7865918" cy="504628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zh-CN" b="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irst</a:t>
                </a:r>
                <a:r>
                  <a:rPr lang="zh-CN" altLang="en-US" b="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use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Dionysus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SIGCOMM14)</a:t>
                </a:r>
                <a:r>
                  <a:rPr lang="zh-CN" alt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to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update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flows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until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no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more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flows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can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migrated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any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more.</a:t>
                </a:r>
              </a:p>
              <a:p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Remove potential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deadlocks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through rate-limiting flows</a:t>
                </a:r>
                <a:endParaRPr lang="en-US" altLang="zh-CN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endParaRPr lang="en-US" altLang="zh-CN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n-US" altLang="zh-CN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riority</m:t>
                      </m:r>
                      <m:r>
                        <a:rPr lang="en-US" altLang="zh-CN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mr-IN" altLang="zh-CN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𝑑𝑒𝑔𝑟𝑒𝑒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𝑜𝑢𝑡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𝑑𝑒𝑔𝑟𝑒𝑒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𝑖𝑛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den>
                      </m:f>
                      <m:r>
                        <a:rPr lang="zh-CN" altLang="en-US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func>
                        <m:funcPr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𝑑𝑒𝑙𝑎𝑦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𝑐𝑦𝑐𝑙𝑒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endParaRPr lang="en-US" altLang="zh-CN" b="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 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EMAPUM</a:t>
                </a:r>
                <a:r>
                  <a:rPr lang="en-US" altLang="zh-CN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r>
                  <a:rPr lang="en-US" altLang="zh-CN" sz="2600" dirty="0" smtClean="0">
                    <a:solidFill>
                      <a:prstClr val="black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zh-CN" altLang="en-US" sz="2600" dirty="0" smtClean="0">
                    <a:solidFill>
                      <a:prstClr val="black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zh-CN" sz="2600" i="1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riority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mr-IN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𝑑𝑒𝑔𝑟𝑒𝑒</m:t>
                        </m:r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𝑜𝑢𝑡</m:t>
                        </m:r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𝑑𝑒𝑔𝑟𝑒𝑒</m:t>
                        </m:r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𝑖𝑛</m:t>
                        </m:r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den>
                    </m:f>
                    <m:r>
                      <a:rPr lang="zh-CN" altLang="en-US" sz="2600" i="1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∗</m:t>
                    </m:r>
                    <m:func>
                      <m:funcPr>
                        <m:ctrlPr>
                          <a:rPr lang="zh-CN" alt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max</m:t>
                        </m:r>
                      </m:fName>
                      <m:e>
                        <m: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𝑑𝑒𝑙𝑎𝑦</m:t>
                        </m:r>
                        <m:d>
                          <m:d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𝑐𝑦𝑐𝑙𝑒</m:t>
                                </m:r>
                              </m:e>
                              <m:sub>
                                <m:r>
                                  <a:rPr lang="en-US" altLang="zh-CN" sz="26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∗</m:t>
                        </m:r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Select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highest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priority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flows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to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buffered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until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all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elementary cycles are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resolved. (</a:t>
                </a:r>
                <a:r>
                  <a:rPr lang="en-US" altLang="zh-CN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is flow demand.)</a:t>
                </a:r>
              </a:p>
              <a:p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Release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buffer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and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migrate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buffered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flows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to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final</a:t>
                </a:r>
                <a:r>
                  <a:rPr lang="zh-CN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states.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18" y="1542374"/>
                <a:ext cx="7865918" cy="5046288"/>
              </a:xfrm>
              <a:blipFill>
                <a:blip r:embed="rId3"/>
                <a:stretch>
                  <a:fillRect l="-1085" t="-2415" r="-543" b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7561" y="4260273"/>
            <a:ext cx="346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Deadlocks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dependency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graph</a:t>
            </a:r>
          </a:p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(shown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three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colored cycles)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5891" y="5798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597" y="1528038"/>
            <a:ext cx="3452486" cy="27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1" y="190906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Evaluation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671" y="1339332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 compare our MAPUM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EMAPUM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with three schemes</a:t>
            </a: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	1.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RS (random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selection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); </a:t>
            </a: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	2.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DELS (delay-consideration); </a:t>
            </a: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	3.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DEGS (degree-consideration).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91671" y="3300351"/>
                <a:ext cx="11036955" cy="3156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Measurement (</a:t>
                </a:r>
                <a:r>
                  <a:rPr lang="en-US" altLang="zh-CN" sz="2800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ssume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one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hop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takes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one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time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step)</a:t>
                </a:r>
              </a:p>
              <a:p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1.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Updating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time: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from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first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migration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until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all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flows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are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migrated</a:t>
                </a:r>
              </a:p>
              <a:p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2.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Buffer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size:</a:t>
                </a:r>
                <a:r>
                  <a:rPr lang="zh-CN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  <m:r>
                          <a:rPr lang="en-US" altLang="zh-C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∈</m:t>
                        </m:r>
                        <m:r>
                          <a:rPr lang="en-US" altLang="zh-C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𝑓</m:t>
                            </m:r>
                          </m:sub>
                        </m:sSub>
                        <m:r>
                          <a:rPr lang="zh-CN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𝑓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8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zh-CN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buffered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flow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set;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time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of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zh-CN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to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be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buffered;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bandwidth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of</a:t>
                </a:r>
                <a:r>
                  <a:rPr lang="zh-CN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r>
                  <a:rPr lang="en-US" altLang="zh-C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3</a:t>
                </a:r>
                <a:r>
                  <a:rPr lang="en-US" altLang="zh-CN" sz="28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r>
                  <a:rPr lang="zh-CN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The number of rate-limiting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flows</a:t>
                </a:r>
                <a:endParaRPr lang="en-US" altLang="zh-CN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1" y="3300351"/>
                <a:ext cx="11036955" cy="3156505"/>
              </a:xfrm>
              <a:prstGeom prst="rect">
                <a:avLst/>
              </a:prstGeom>
              <a:blipFill>
                <a:blip r:embed="rId2"/>
                <a:stretch>
                  <a:fillRect l="-994" t="-1931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819</Words>
  <Application>Microsoft Office PowerPoint</Application>
  <PresentationFormat>Widescreen</PresentationFormat>
  <Paragraphs>147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DengXian</vt:lpstr>
      <vt:lpstr>Arial</vt:lpstr>
      <vt:lpstr>Calibri</vt:lpstr>
      <vt:lpstr>Calibri Light</vt:lpstr>
      <vt:lpstr>Cambria Math</vt:lpstr>
      <vt:lpstr>Times New Roman</vt:lpstr>
      <vt:lpstr>Office Theme</vt:lpstr>
      <vt:lpstr>Max Progressive Network Update </vt:lpstr>
      <vt:lpstr>SDN Network Update</vt:lpstr>
      <vt:lpstr>Motivation</vt:lpstr>
      <vt:lpstr>PowerPoint Presentation</vt:lpstr>
      <vt:lpstr>Problem Formulation</vt:lpstr>
      <vt:lpstr>Max Progressive Updating Method (MAPUM) </vt:lpstr>
      <vt:lpstr>PowerPoint Presentation</vt:lpstr>
      <vt:lpstr>Max Progressive Updating Method (MAPUM) </vt:lpstr>
      <vt:lpstr>Evaluation</vt:lpstr>
      <vt:lpstr>Evaluation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Progressive Network Update</dc:title>
  <dc:creator>Yang Chen</dc:creator>
  <cp:lastModifiedBy>Windows User</cp:lastModifiedBy>
  <cp:revision>287</cp:revision>
  <cp:lastPrinted>2017-05-15T19:46:29Z</cp:lastPrinted>
  <dcterms:created xsi:type="dcterms:W3CDTF">2017-05-11T17:12:03Z</dcterms:created>
  <dcterms:modified xsi:type="dcterms:W3CDTF">2017-05-23T14:20:30Z</dcterms:modified>
</cp:coreProperties>
</file>