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8"/>
  </p:notesMasterIdLst>
  <p:sldIdLst>
    <p:sldId id="256" r:id="rId2"/>
    <p:sldId id="257" r:id="rId3"/>
    <p:sldId id="307" r:id="rId4"/>
    <p:sldId id="258" r:id="rId5"/>
    <p:sldId id="284" r:id="rId6"/>
    <p:sldId id="285" r:id="rId7"/>
    <p:sldId id="286" r:id="rId8"/>
    <p:sldId id="287" r:id="rId9"/>
    <p:sldId id="288" r:id="rId10"/>
    <p:sldId id="309" r:id="rId11"/>
    <p:sldId id="308" r:id="rId12"/>
    <p:sldId id="291" r:id="rId13"/>
    <p:sldId id="290" r:id="rId14"/>
    <p:sldId id="292" r:id="rId15"/>
    <p:sldId id="310" r:id="rId16"/>
    <p:sldId id="293" r:id="rId17"/>
    <p:sldId id="311" r:id="rId18"/>
    <p:sldId id="296" r:id="rId19"/>
    <p:sldId id="297" r:id="rId20"/>
    <p:sldId id="312" r:id="rId21"/>
    <p:sldId id="299" r:id="rId22"/>
    <p:sldId id="313" r:id="rId23"/>
    <p:sldId id="301" r:id="rId24"/>
    <p:sldId id="302" r:id="rId25"/>
    <p:sldId id="304" r:id="rId26"/>
    <p:sldId id="306" r:id="rId27"/>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799" autoAdjust="0"/>
  </p:normalViewPr>
  <p:slideViewPr>
    <p:cSldViewPr>
      <p:cViewPr varScale="1">
        <p:scale>
          <a:sx n="47" d="100"/>
          <a:sy n="47" d="100"/>
        </p:scale>
        <p:origin x="1392"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41D4F1D9-16AF-4212-A1CE-16482FA2A090}" type="datetimeFigureOut">
              <a:rPr lang="zh-CN" altLang="en-US" smtClean="0"/>
              <a:t>2024/5/16</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7E06E6E-D524-4BD0-83CD-D9E7E45E7EC3}" type="slidenum">
              <a:rPr lang="zh-CN" altLang="en-US" smtClean="0"/>
              <a:t>‹#›</a:t>
            </a:fld>
            <a:endParaRPr lang="zh-CN" altLang="en-US"/>
          </a:p>
        </p:txBody>
      </p:sp>
    </p:spTree>
    <p:extLst>
      <p:ext uri="{BB962C8B-B14F-4D97-AF65-F5344CB8AC3E}">
        <p14:creationId xmlns:p14="http://schemas.microsoft.com/office/powerpoint/2010/main" val="282123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Hello, everyone. My name is </a:t>
            </a:r>
            <a:r>
              <a:rPr lang="en-US" altLang="zh-CN" sz="1800" dirty="0" err="1">
                <a:effectLst/>
                <a:latin typeface="Times New Roman" panose="02020603050405020304" pitchFamily="18" charset="0"/>
                <a:ea typeface="等线" panose="02010600030101010101" pitchFamily="2" charset="-122"/>
              </a:rPr>
              <a:t>XuYin</a:t>
            </a:r>
            <a:r>
              <a:rPr lang="en-US" altLang="zh-CN" sz="1800" dirty="0">
                <a:effectLst/>
                <a:latin typeface="Times New Roman" panose="02020603050405020304" pitchFamily="18" charset="0"/>
                <a:ea typeface="等线" panose="02010600030101010101" pitchFamily="2" charset="-122"/>
              </a:rPr>
              <a:t>. I’m from University of Science and Technology of China. Today I will give you a report of my work---</a:t>
            </a:r>
            <a:r>
              <a:rPr lang="en-US" altLang="zh-CN" sz="1800" dirty="0">
                <a:effectLst/>
                <a:latin typeface="等线" panose="02010600030101010101" pitchFamily="2" charset="-122"/>
                <a:cs typeface="Times New Roman" panose="02020603050405020304" pitchFamily="18" charset="0"/>
              </a:rPr>
              <a:t> </a:t>
            </a:r>
            <a:r>
              <a:rPr lang="en-US" altLang="zh-CN" sz="1800" dirty="0">
                <a:effectLst/>
                <a:latin typeface="Times New Roman" panose="02020603050405020304" pitchFamily="18" charset="0"/>
                <a:ea typeface="等线" panose="02010600030101010101" pitchFamily="2" charset="-122"/>
              </a:rPr>
              <a:t>Joint Mobile Edge Caching and Pricing: A Mean-Field Game Approach. </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a:t>
            </a:fld>
            <a:endParaRPr lang="zh-CN" altLang="en-US"/>
          </a:p>
        </p:txBody>
      </p:sp>
    </p:spTree>
    <p:extLst>
      <p:ext uri="{BB962C8B-B14F-4D97-AF65-F5344CB8AC3E}">
        <p14:creationId xmlns:p14="http://schemas.microsoft.com/office/powerpoint/2010/main" val="1348212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Then, we need to define the utility of each EDP. Note that, each EDP will confront with three cases when trading. Case 1</a:t>
                </a:r>
                <a:r>
                  <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has already cached enough content k for</a:t>
                </a:r>
                <a:r>
                  <a:rPr lang="en-US" altLang="zh-CN" sz="1800" kern="100" baseline="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requesters. Case 2: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needs to buy content </a:t>
                </a:r>
                <a14:m>
                  <m:oMath xmlns:m="http://schemas.openxmlformats.org/officeDocument/2006/math">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𝑘</m:t>
                    </m:r>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from some adjacent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əˈdʒeɪs</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nt</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EDPs. Case 3: Both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other EDPs do not cache enough content k. So, the EDP needs to download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uncached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portion from the center. Under three cases, the utility of each EDP is the incomes minus the outcomes. Here, we consider the trading income is : dynamic price multiplied by the number of requesters. Note, the dynamic price is influenced by other EDPs’ strategies. Meanwhile, each EDP can obtain some benefits by sharing contents.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备注占位符 2"/>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Then, we need to define the utility of each EDP. Note that, each EDP will confront with three cases when trading. Case 1</a:t>
                </a:r>
                <a:r>
                  <a:rPr lang="zh-CN"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has already cached enough content k for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requesters. Case 2: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needs to buy content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from some adjacent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əˈdʒeɪs</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nt</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EDPs. Case 3: Both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other EDPs do not cache enough content k. So, the EDP needs to download the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uncached</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portion from the center. Under three cases, the utility of each EDP is the incomes minus the outcomes. Here, we consider the trading income is : dynamic price multiplied by the number of requesters. Note, the dynamic price is influenced by other EDPs’ strategies. Meanwhile, each EDP can obtain some benefits by sharing contents.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10"/>
          </p:nvPr>
        </p:nvSpPr>
        <p:spPr/>
        <p:txBody>
          <a:bodyPr/>
          <a:lstStyle/>
          <a:p>
            <a:fld id="{27E06E6E-D524-4BD0-83CD-D9E7E45E7EC3}" type="slidenum">
              <a:rPr lang="zh-CN" altLang="en-US" smtClean="0"/>
              <a:t>10</a:t>
            </a:fld>
            <a:endParaRPr lang="zh-CN" altLang="en-US"/>
          </a:p>
        </p:txBody>
      </p:sp>
    </p:spTree>
    <p:extLst>
      <p:ext uri="{BB962C8B-B14F-4D97-AF65-F5344CB8AC3E}">
        <p14:creationId xmlns:p14="http://schemas.microsoft.com/office/powerpoint/2010/main" val="37772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outcomes of each EDP include three costs. Placing and storing cached contents will form placement cost.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 staleness cost is defined as a penalty</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ˈ</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penəlti</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function of the total service delay. The first term is that EDP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downloads content k from the center. When trading with requesters, the second term corresponds to case 1. The third term corresponds to case 2. The fourth term corresponds to case 3. The sharing cost means that the EDP buys content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from an adjacent EDP. Based on the above definitions, our goal is to maximize the utility of each EDP. However, the utility of each EDP not only depends on its own strategy but also is affected by other EDPs’ strategies. Therefore, it is so difficult to make decisions if we do not know enough information.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11</a:t>
            </a:fld>
            <a:endParaRPr lang="zh-CN" altLang="en-US"/>
          </a:p>
        </p:txBody>
      </p:sp>
    </p:spTree>
    <p:extLst>
      <p:ext uri="{BB962C8B-B14F-4D97-AF65-F5344CB8AC3E}">
        <p14:creationId xmlns:p14="http://schemas.microsoft.com/office/powerpoint/2010/main" val="2748891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order to address the game, we can solve a series of HJB equations. Unfortunately, there exists a complex coupling </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ˈ</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kʌplɪŋ</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of the M equations, and it is hard to solve them. This is because each EDP needs the information of all other EDPs, leading to a high overhead. Moreover, the content trading process involves a dynamic pricing policy and a content sharing policy, which also results in the unknown mutual influence among EDPs’ decisions. In order to avoid these problems, we estimate the collective impact of large-scale EDPs on caching, trading, and sharing. Then, we iteratively</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itə,reitivli</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solve multiple coupled equations to determine the optimal caching strategy for each EDP. Specifically, we first transform the original game into a novel mean-field-game. Then, we design a mean-field estimator to approximate the unknown incomes / costs of EDPs, and design a generic </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dʒəˈnerɪk</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player to adjust its caching strategy. Based on this, we propose an iterative best response learning algorithm to solve the coupled equations in a distributed way.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13</a:t>
            </a:fld>
            <a:endParaRPr lang="zh-CN" altLang="en-US"/>
          </a:p>
        </p:txBody>
      </p:sp>
    </p:spTree>
    <p:extLst>
      <p:ext uri="{BB962C8B-B14F-4D97-AF65-F5344CB8AC3E}">
        <p14:creationId xmlns:p14="http://schemas.microsoft.com/office/powerpoint/2010/main" val="848597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First, we transform the original game into a mean-field-game. Here is our proposed framework. The number of partial differential equations in the origin game is M×K. In contrast, the number of partial differential equations in our framework is 2×K. Therefore, the computation complexity is much lower. In this way, the optimal caching strategy can be determined by using only local information and a mean-field distribution.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14</a:t>
            </a:fld>
            <a:endParaRPr lang="zh-CN" altLang="en-US"/>
          </a:p>
        </p:txBody>
      </p:sp>
    </p:spTree>
    <p:extLst>
      <p:ext uri="{BB962C8B-B14F-4D97-AF65-F5344CB8AC3E}">
        <p14:creationId xmlns:p14="http://schemas.microsoft.com/office/powerpoint/2010/main" val="869317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In our framework, the mean-field estimator </a:t>
            </a:r>
            <a:r>
              <a:rPr lang="en-US" altLang="zh-CN" sz="1800" dirty="0">
                <a:solidFill>
                  <a:srgbClr val="A8AAAD"/>
                </a:solidFill>
                <a:effectLst/>
                <a:latin typeface="Arial" panose="020B0604020202020204" pitchFamily="34" charset="0"/>
                <a:ea typeface="等线" panose="02010600030101010101" pitchFamily="2" charset="-122"/>
              </a:rPr>
              <a:t>/</a:t>
            </a:r>
            <a:r>
              <a:rPr lang="en-US" altLang="zh-CN" sz="1800" dirty="0">
                <a:solidFill>
                  <a:srgbClr val="626469"/>
                </a:solidFill>
                <a:effectLst/>
                <a:latin typeface="Arial" panose="020B0604020202020204" pitchFamily="34" charset="0"/>
                <a:ea typeface="等线" panose="02010600030101010101" pitchFamily="2" charset="-122"/>
              </a:rPr>
              <a:t>ˈ</a:t>
            </a:r>
            <a:r>
              <a:rPr lang="en-US" altLang="zh-CN" sz="1800" dirty="0" err="1">
                <a:solidFill>
                  <a:srgbClr val="626469"/>
                </a:solidFill>
                <a:effectLst/>
                <a:latin typeface="Arial" panose="020B0604020202020204" pitchFamily="34" charset="0"/>
                <a:ea typeface="等线" panose="02010600030101010101" pitchFamily="2" charset="-122"/>
              </a:rPr>
              <a:t>estəˌmeɪtər</a:t>
            </a:r>
            <a:r>
              <a:rPr lang="en-US" altLang="zh-CN" sz="1800" dirty="0">
                <a:solidFill>
                  <a:srgbClr val="A8AAAD"/>
                </a:solidFill>
                <a:effectLst/>
                <a:latin typeface="Arial" panose="020B0604020202020204" pitchFamily="34" charset="0"/>
                <a:ea typeface="等线" panose="02010600030101010101" pitchFamily="2" charset="-122"/>
              </a:rPr>
              <a:t>/ </a:t>
            </a:r>
            <a:r>
              <a:rPr lang="en-US" altLang="zh-CN" sz="1800" dirty="0">
                <a:effectLst/>
                <a:latin typeface="Times New Roman" panose="02020603050405020304" pitchFamily="18" charset="0"/>
                <a:ea typeface="等线" panose="02010600030101010101" pitchFamily="2" charset="-122"/>
              </a:rPr>
              <a:t>calculates the cumulative impact of all EDPs on content caching, trading, and sharing for the generic EDP. Firstly, we</a:t>
            </a:r>
            <a:r>
              <a:rPr lang="en-US" altLang="zh-CN" sz="1800" kern="1200" dirty="0">
                <a:solidFill>
                  <a:srgbClr val="000000"/>
                </a:solidFill>
                <a:effectLst/>
                <a:latin typeface="Times New Roman" panose="02020603050405020304" pitchFamily="18" charset="0"/>
                <a:ea typeface="微软雅黑" panose="020B0503020204020204" pitchFamily="34" charset="-122"/>
              </a:rPr>
              <a:t> </a:t>
            </a:r>
            <a:r>
              <a:rPr lang="en-US" altLang="zh-CN" sz="1800" dirty="0">
                <a:effectLst/>
                <a:latin typeface="Times New Roman" panose="02020603050405020304" pitchFamily="18" charset="0"/>
                <a:ea typeface="等线" panose="02010600030101010101" pitchFamily="2" charset="-122"/>
              </a:rPr>
              <a:t>construct the FPK equation to estimate </a:t>
            </a:r>
            <a:r>
              <a:rPr lang="en-US" altLang="zh-CN" sz="1800" dirty="0">
                <a:solidFill>
                  <a:srgbClr val="A8AAAD"/>
                </a:solidFill>
                <a:effectLst/>
                <a:latin typeface="Arial" panose="020B0604020202020204" pitchFamily="34" charset="0"/>
                <a:ea typeface="等线" panose="02010600030101010101" pitchFamily="2" charset="-122"/>
              </a:rPr>
              <a:t>/</a:t>
            </a:r>
            <a:r>
              <a:rPr lang="en-US" altLang="zh-CN" sz="1800" dirty="0">
                <a:solidFill>
                  <a:srgbClr val="626469"/>
                </a:solidFill>
                <a:effectLst/>
                <a:latin typeface="Arial" panose="020B0604020202020204" pitchFamily="34" charset="0"/>
                <a:ea typeface="等线" panose="02010600030101010101" pitchFamily="2" charset="-122"/>
              </a:rPr>
              <a:t>ˈ</a:t>
            </a:r>
            <a:r>
              <a:rPr lang="en-US" altLang="zh-CN" sz="1800" dirty="0" err="1">
                <a:solidFill>
                  <a:srgbClr val="626469"/>
                </a:solidFill>
                <a:effectLst/>
                <a:latin typeface="Arial" panose="020B0604020202020204" pitchFamily="34" charset="0"/>
                <a:ea typeface="等线" panose="02010600030101010101" pitchFamily="2" charset="-122"/>
              </a:rPr>
              <a:t>estɪmət</a:t>
            </a:r>
            <a:r>
              <a:rPr lang="en-US" altLang="zh-CN" sz="1800" dirty="0">
                <a:solidFill>
                  <a:srgbClr val="626469"/>
                </a:solidFill>
                <a:effectLst/>
                <a:latin typeface="Arial" panose="020B0604020202020204" pitchFamily="34" charset="0"/>
                <a:ea typeface="等线" panose="02010600030101010101" pitchFamily="2" charset="-122"/>
              </a:rPr>
              <a:t>;</a:t>
            </a:r>
            <a:r>
              <a:rPr lang="zh-CN" altLang="zh-CN" dirty="0">
                <a:effectLst/>
              </a:rPr>
              <a:t> </a:t>
            </a:r>
            <a:r>
              <a:rPr lang="en-US" altLang="zh-CN" sz="1800" dirty="0">
                <a:effectLst/>
                <a:latin typeface="Times New Roman" panose="02020603050405020304" pitchFamily="18" charset="0"/>
                <a:ea typeface="等线" panose="02010600030101010101" pitchFamily="2" charset="-122"/>
              </a:rPr>
              <a:t>the statistical </a:t>
            </a:r>
            <a:r>
              <a:rPr lang="en-US" altLang="zh-CN" sz="1800" dirty="0">
                <a:solidFill>
                  <a:srgbClr val="A8AAAD"/>
                </a:solidFill>
                <a:effectLst/>
                <a:latin typeface="Arial" panose="020B0604020202020204" pitchFamily="34" charset="0"/>
                <a:ea typeface="等线" panose="02010600030101010101" pitchFamily="2" charset="-122"/>
              </a:rPr>
              <a:t>/</a:t>
            </a:r>
            <a:r>
              <a:rPr lang="en-US" altLang="zh-CN" sz="1800" dirty="0" err="1">
                <a:solidFill>
                  <a:srgbClr val="626469"/>
                </a:solidFill>
                <a:effectLst/>
                <a:latin typeface="Arial" panose="020B0604020202020204" pitchFamily="34" charset="0"/>
                <a:ea typeface="等线" panose="02010600030101010101" pitchFamily="2" charset="-122"/>
              </a:rPr>
              <a:t>stəˈtɪstɪk</a:t>
            </a:r>
            <a:r>
              <a:rPr lang="en-US" altLang="zh-CN" sz="1800" dirty="0">
                <a:solidFill>
                  <a:srgbClr val="626469"/>
                </a:solidFill>
                <a:effectLst/>
                <a:latin typeface="Arial" panose="020B0604020202020204" pitchFamily="34" charset="0"/>
                <a:ea typeface="等线" panose="02010600030101010101" pitchFamily="2" charset="-122"/>
              </a:rPr>
              <a:t>(ə)l</a:t>
            </a:r>
            <a:r>
              <a:rPr lang="en-US" altLang="zh-CN" sz="1800" dirty="0">
                <a:solidFill>
                  <a:srgbClr val="A8AAAD"/>
                </a:solidFill>
                <a:effectLst/>
                <a:latin typeface="Arial" panose="020B0604020202020204" pitchFamily="34" charset="0"/>
                <a:ea typeface="等线" panose="02010600030101010101" pitchFamily="2" charset="-122"/>
              </a:rPr>
              <a:t>/ </a:t>
            </a:r>
            <a:r>
              <a:rPr lang="en-US" altLang="zh-CN" sz="1800" dirty="0">
                <a:effectLst/>
                <a:latin typeface="Times New Roman" panose="02020603050405020304" pitchFamily="18" charset="0"/>
                <a:ea typeface="等线" panose="02010600030101010101" pitchFamily="2" charset="-122"/>
              </a:rPr>
              <a:t>distribution of states. Then, we can determine the dynamic price, the average caching state, and the average sharing benefit with the help of the mean-field distribution. So, we can employ the mean-field estimator to quickly obtain the incomes and outcomes of each EDP. Next, the generic EDP can further optimize its utility by calling the mean-field estimator. After reconstructing HJB equation to determine the value function, the generic EDP can determine the optimal caching strategy under the current information.</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15</a:t>
            </a:fld>
            <a:endParaRPr lang="zh-CN" altLang="en-US"/>
          </a:p>
        </p:txBody>
      </p:sp>
    </p:spTree>
    <p:extLst>
      <p:ext uri="{BB962C8B-B14F-4D97-AF65-F5344CB8AC3E}">
        <p14:creationId xmlns:p14="http://schemas.microsoft.com/office/powerpoint/2010/main" val="3537362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Based on the above designs, we propose the Iterative Best Response algorithm. The key idea is to iteratively solve the coupled HJB equation and FPK equation. The solution of the HJB equation has a great impact on the FPK equation to update the mean field. The solution of the FPK equation is also required by the HJB equation to estimate the generic player’s utility and update strategies.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16</a:t>
            </a:fld>
            <a:endParaRPr lang="zh-CN" altLang="en-US"/>
          </a:p>
        </p:txBody>
      </p:sp>
    </p:spTree>
    <p:extLst>
      <p:ext uri="{BB962C8B-B14F-4D97-AF65-F5344CB8AC3E}">
        <p14:creationId xmlns:p14="http://schemas.microsoft.com/office/powerpoint/2010/main" val="1559574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Then, we present the process of the whole framework. First, each EDP determines the content set that needs to be cached. Then, each EDP conducts the edge caching and content trading. That is, we use Alg. 2 to determine the optimal caching strategy. After that, the trading process between the EDP and the corresponding requesters will be carried out.</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17</a:t>
            </a:fld>
            <a:endParaRPr lang="zh-CN" altLang="en-US"/>
          </a:p>
        </p:txBody>
      </p:sp>
    </p:spTree>
    <p:extLst>
      <p:ext uri="{BB962C8B-B14F-4D97-AF65-F5344CB8AC3E}">
        <p14:creationId xmlns:p14="http://schemas.microsoft.com/office/powerpoint/2010/main" val="3131663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Next, we analyze the game equilibrium</a:t>
            </a:r>
            <a:r>
              <a:rPr lang="en-US" altLang="zh-CN" sz="1800" dirty="0">
                <a:effectLst/>
                <a:latin typeface="等线" panose="02010600030101010101" pitchFamily="2" charset="-122"/>
                <a:cs typeface="Times New Roman" panose="02020603050405020304" pitchFamily="18" charset="0"/>
              </a:rPr>
              <a:t> </a:t>
            </a:r>
            <a:r>
              <a:rPr lang="en-US" altLang="zh-CN" sz="1800" dirty="0">
                <a:effectLst/>
                <a:latin typeface="Times New Roman" panose="02020603050405020304" pitchFamily="18" charset="0"/>
                <a:ea typeface="等线" panose="02010600030101010101" pitchFamily="2" charset="-122"/>
              </a:rPr>
              <a:t>/ˌ</a:t>
            </a:r>
            <a:r>
              <a:rPr lang="en-US" altLang="zh-CN" sz="1800" dirty="0" err="1">
                <a:effectLst/>
                <a:latin typeface="Times New Roman" panose="02020603050405020304" pitchFamily="18" charset="0"/>
                <a:ea typeface="等线" panose="02010600030101010101" pitchFamily="2" charset="-122"/>
              </a:rPr>
              <a:t>iːkwɪˈlɪbriəm</a:t>
            </a:r>
            <a:r>
              <a:rPr lang="en-US" altLang="zh-CN" sz="1800" dirty="0">
                <a:effectLst/>
                <a:latin typeface="Times New Roman" panose="02020603050405020304" pitchFamily="18" charset="0"/>
                <a:ea typeface="等线" panose="02010600030101010101" pitchFamily="2" charset="-122"/>
              </a:rPr>
              <a:t>/. Since there exist the unique value function</a:t>
            </a:r>
            <a:r>
              <a:rPr lang="en-US" altLang="zh-CN" sz="1800" b="1" dirty="0">
                <a:effectLst/>
                <a:latin typeface="Times New Roman" panose="02020603050405020304" pitchFamily="18" charset="0"/>
                <a:ea typeface="等线" panose="02010600030101010101" pitchFamily="2" charset="-122"/>
              </a:rPr>
              <a:t> </a:t>
            </a:r>
            <a:r>
              <a:rPr lang="en-US" altLang="zh-CN" sz="1800" dirty="0">
                <a:effectLst/>
                <a:latin typeface="Times New Roman" panose="02020603050405020304" pitchFamily="18" charset="0"/>
                <a:ea typeface="等线" panose="02010600030101010101" pitchFamily="2" charset="-122"/>
              </a:rPr>
              <a:t>of the HJB equation and the unique mean-field distribution of the FPK equation, the optimal caching strategy determined by our mechanism forms the unique equilibrium.</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18</a:t>
            </a:fld>
            <a:endParaRPr lang="zh-CN" altLang="en-US"/>
          </a:p>
        </p:txBody>
      </p:sp>
    </p:spTree>
    <p:extLst>
      <p:ext uri="{BB962C8B-B14F-4D97-AF65-F5344CB8AC3E}">
        <p14:creationId xmlns:p14="http://schemas.microsoft.com/office/powerpoint/2010/main" val="3301311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Times New Roman" panose="02020603050405020304" pitchFamily="18" charset="0"/>
                <a:ea typeface="等线" panose="02010600030101010101" pitchFamily="2" charset="-122"/>
              </a:rPr>
              <a:t>Finally, we introduce the performance and conclude my paper. </a:t>
            </a:r>
            <a:endParaRPr lang="zh-CN" altLang="en-US" dirty="0"/>
          </a:p>
        </p:txBody>
      </p:sp>
      <p:sp>
        <p:nvSpPr>
          <p:cNvPr id="4" name="灯片编号占位符 3"/>
          <p:cNvSpPr>
            <a:spLocks noGrp="1"/>
          </p:cNvSpPr>
          <p:nvPr>
            <p:ph type="sldNum" sz="quarter" idx="5"/>
          </p:nvPr>
        </p:nvSpPr>
        <p:spPr/>
        <p:txBody>
          <a:bodyPr/>
          <a:lstStyle/>
          <a:p>
            <a:fld id="{27E06E6E-D524-4BD0-83CD-D9E7E45E7EC3}" type="slidenum">
              <a:rPr lang="zh-CN" altLang="en-US" smtClean="0"/>
              <a:t>19</a:t>
            </a:fld>
            <a:endParaRPr lang="zh-CN" altLang="en-US"/>
          </a:p>
        </p:txBody>
      </p:sp>
    </p:spTree>
    <p:extLst>
      <p:ext uri="{BB962C8B-B14F-4D97-AF65-F5344CB8AC3E}">
        <p14:creationId xmlns:p14="http://schemas.microsoft.com/office/powerpoint/2010/main" val="3639218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There are some simulation settings. We adopt the real-world dataset and select four baselines.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20</a:t>
            </a:fld>
            <a:endParaRPr lang="zh-CN" altLang="en-US"/>
          </a:p>
        </p:txBody>
      </p:sp>
    </p:spTree>
    <p:extLst>
      <p:ext uri="{BB962C8B-B14F-4D97-AF65-F5344CB8AC3E}">
        <p14:creationId xmlns:p14="http://schemas.microsoft.com/office/powerpoint/2010/main" val="157790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effectLst/>
                <a:latin typeface="Times New Roman" panose="02020603050405020304" pitchFamily="18" charset="0"/>
                <a:ea typeface="等线" panose="02010600030101010101" pitchFamily="2" charset="-122"/>
              </a:rPr>
              <a:t>Here is the outline of my presentation. First, I will simply introduce the background and our motivation.</a:t>
            </a:r>
            <a:endParaRPr lang="zh-CN" altLang="en-US" dirty="0"/>
          </a:p>
        </p:txBody>
      </p:sp>
      <p:sp>
        <p:nvSpPr>
          <p:cNvPr id="4" name="灯片编号占位符 3"/>
          <p:cNvSpPr>
            <a:spLocks noGrp="1"/>
          </p:cNvSpPr>
          <p:nvPr>
            <p:ph type="sldNum" sz="quarter" idx="5"/>
          </p:nvPr>
        </p:nvSpPr>
        <p:spPr/>
        <p:txBody>
          <a:bodyPr/>
          <a:lstStyle/>
          <a:p>
            <a:fld id="{27E06E6E-D524-4BD0-83CD-D9E7E45E7EC3}" type="slidenum">
              <a:rPr lang="zh-CN" altLang="en-US" smtClean="0"/>
              <a:t>2</a:t>
            </a:fld>
            <a:endParaRPr lang="zh-CN" altLang="en-US"/>
          </a:p>
        </p:txBody>
      </p:sp>
    </p:spTree>
    <p:extLst>
      <p:ext uri="{BB962C8B-B14F-4D97-AF65-F5344CB8AC3E}">
        <p14:creationId xmlns:p14="http://schemas.microsoft.com/office/powerpoint/2010/main" val="145244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We first evaluate the evolution of the mean-field distribution over time at the equilibrium. When we fix the time slot, the size of the remaining caching space will increase first and then decrease. This is because each EDP adjusts the trading price and content placement to cache more popular or urgent contents. As time goes by, due to the improvement of space utilization, the large remaining caching space will vanish.</a:t>
            </a:r>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21</a:t>
            </a:fld>
            <a:endParaRPr lang="zh-CN" altLang="en-US"/>
          </a:p>
        </p:txBody>
      </p:sp>
    </p:spTree>
    <p:extLst>
      <p:ext uri="{BB962C8B-B14F-4D97-AF65-F5344CB8AC3E}">
        <p14:creationId xmlns:p14="http://schemas.microsoft.com/office/powerpoint/2010/main" val="3132428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Then, we provide the heap map description of the mean-field distribution under different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Qk</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When increasing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Q_k</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the caching space will gradually reach saturation</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ˌ</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sætʃəˈreɪʃ</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(ə)n</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This is because the corresponding caching strategy will grow. Meanwhile, when decreasing the variance values, the heat map displays more concentrated results.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7E06E6E-D524-4BD0-83CD-D9E7E45E7EC3}" type="slidenum">
              <a:rPr lang="zh-CN" altLang="en-US" smtClean="0"/>
              <a:t>22</a:t>
            </a:fld>
            <a:endParaRPr lang="zh-CN" altLang="en-US"/>
          </a:p>
        </p:txBody>
      </p:sp>
    </p:spTree>
    <p:extLst>
      <p:ext uri="{BB962C8B-B14F-4D97-AF65-F5344CB8AC3E}">
        <p14:creationId xmlns:p14="http://schemas.microsoft.com/office/powerpoint/2010/main" val="1518106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Next, we conduct comparisons under different parameters. We find that improving the value of the conversion parameter leads to a reduction in total utility, and the behavior of content sharing is beneficial for improving the utility of each EDP. More importantly, MFG-CP makes each EDP have a higher utility than these compared algorithms.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23</a:t>
            </a:fld>
            <a:endParaRPr lang="zh-CN" altLang="en-US"/>
          </a:p>
        </p:txBody>
      </p:sp>
    </p:spTree>
    <p:extLst>
      <p:ext uri="{BB962C8B-B14F-4D97-AF65-F5344CB8AC3E}">
        <p14:creationId xmlns:p14="http://schemas.microsoft.com/office/powerpoint/2010/main" val="2500407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Meanwhile, we also evaluate utility, trading income, and time. Similarly, we observe that although there is a small gap in the trading income between MFG-CP and MFG, the staleness cost of our algorithm is lower. Moreover, the computational complexity of MFG-CP does not increase with the number of EDPs. This observation validates the efficiency and scalability of our algorithm in large-scale mobile edge caching systems.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24</a:t>
            </a:fld>
            <a:endParaRPr lang="zh-CN" altLang="en-US"/>
          </a:p>
        </p:txBody>
      </p:sp>
    </p:spTree>
    <p:extLst>
      <p:ext uri="{BB962C8B-B14F-4D97-AF65-F5344CB8AC3E}">
        <p14:creationId xmlns:p14="http://schemas.microsoft.com/office/powerpoint/2010/main" val="2810297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summary, we study the competitive content placement issue in large-scale dynamic mobile edge caching systems. We first model the problem as a non-cooperative stochastic differential game, which considers different content demands, real-time trading prices, and paid content sharing. To achieve decentralized decision-making, we propose the MFG-CP framework for joint content caching and pricing. Meanwhile, we develop an iterative best response learning scheme to determine the optimal caching strategy for each EDP. We also prove that these optimal strategies form a unique NE. Finally, extensive experiments validate the great performance of our framework.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25</a:t>
            </a:fld>
            <a:endParaRPr lang="zh-CN" altLang="en-US"/>
          </a:p>
        </p:txBody>
      </p:sp>
    </p:spTree>
    <p:extLst>
      <p:ext uri="{BB962C8B-B14F-4D97-AF65-F5344CB8AC3E}">
        <p14:creationId xmlns:p14="http://schemas.microsoft.com/office/powerpoint/2010/main" val="305786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26</a:t>
            </a:fld>
            <a:endParaRPr lang="zh-CN" altLang="en-US"/>
          </a:p>
        </p:txBody>
      </p:sp>
    </p:spTree>
    <p:extLst>
      <p:ext uri="{BB962C8B-B14F-4D97-AF65-F5344CB8AC3E}">
        <p14:creationId xmlns:p14="http://schemas.microsoft.com/office/powerpoint/2010/main" val="2257864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With the explosive /</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ɪkˈsploʊsɪv</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spread of devices and services, Mobile Edge Caching (MEC) has become an attractive paradigm </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ˈ</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pærədaɪm</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for handling the growth of mobile data traffic. Due to its ability to enhance Quality of Experience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ɪkˈspɪriəns</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for requesters and reduce bandwidth</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 ˈ</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bændwɪtθ</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consumption, content caching and trading has gained much attention.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27E06E6E-D524-4BD0-83CD-D9E7E45E7EC3}" type="slidenum">
              <a:rPr lang="zh-CN" altLang="en-US" smtClean="0"/>
              <a:t>3</a:t>
            </a:fld>
            <a:endParaRPr lang="zh-CN" altLang="en-US"/>
          </a:p>
        </p:txBody>
      </p:sp>
    </p:spTree>
    <p:extLst>
      <p:ext uri="{BB962C8B-B14F-4D97-AF65-F5344CB8AC3E}">
        <p14:creationId xmlns:p14="http://schemas.microsoft.com/office/powerpoint/2010/main" val="1308985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 typical Mobile Edge Caching system consists of many Edge Data Providers, such as small-cell base stations, and a group of content requesters, such as mobile users. Here, Edge Data Providers can cache suitable contents and then trade with requesters at a suitable price.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4</a:t>
            </a:fld>
            <a:endParaRPr lang="zh-CN" altLang="en-US"/>
          </a:p>
        </p:txBody>
      </p:sp>
    </p:spTree>
    <p:extLst>
      <p:ext uri="{BB962C8B-B14F-4D97-AF65-F5344CB8AC3E}">
        <p14:creationId xmlns:p14="http://schemas.microsoft.com/office/powerpoint/2010/main" val="1569817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this paper, we focus on the competitive </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kəmˈpetətɪv</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content placement issue, where each EDP not only needs to place proper contents but also needs a pricing policy for content trading. However, this issue has many challenges. Firstly, there is complicated interplay between caching, pricing, and sharing. For example, there are two edge video providers (Alice and Bob), they offer video services to requesters. Under the supply-demand principle, caching strategies can impact the trading price, and the rewards of content trading conversely affect the caching decisions. Meanwhile, each EDP may share contents with others, which will make the interplay more challenging. Second, the network conditions and service requests are dynamic. Thus, it is difficult to make the optimal caching decision. Finally, there is a </a:t>
            </a:r>
            <a:r>
              <a:rPr lang="en-US" altLang="zh-CN" sz="1800" dirty="0">
                <a:effectLst/>
                <a:latin typeface="Times New Roman" panose="02020603050405020304" pitchFamily="18" charset="0"/>
                <a:ea typeface="等线" panose="02010600030101010101" pitchFamily="2" charset="-122"/>
              </a:rPr>
              <a:t>complex</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non-cooperative</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kəʊˈɒpərətɪv</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game among EDPs. When the number of EDPs is large, we need heavy overhead to estimate other EDPs’ information.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5</a:t>
            </a:fld>
            <a:endParaRPr lang="zh-CN" altLang="en-US"/>
          </a:p>
        </p:txBody>
      </p:sp>
    </p:spTree>
    <p:extLst>
      <p:ext uri="{BB962C8B-B14F-4D97-AF65-F5344CB8AC3E}">
        <p14:creationId xmlns:p14="http://schemas.microsoft.com/office/powerpoint/2010/main" val="6238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00" dirty="0">
                <a:effectLst/>
                <a:latin typeface="Times New Roman" panose="02020603050405020304" pitchFamily="18" charset="0"/>
                <a:ea typeface="等线" panose="02010600030101010101" pitchFamily="2" charset="-122"/>
                <a:cs typeface="Times New Roman" panose="02020603050405020304" pitchFamily="18" charset="0"/>
              </a:rPr>
              <a:t>Next, we review some related works and formulate our problem. </a:t>
            </a:r>
            <a:endParaRPr lang="zh-CN" altLang="en-US" dirty="0"/>
          </a:p>
        </p:txBody>
      </p:sp>
      <p:sp>
        <p:nvSpPr>
          <p:cNvPr id="4" name="灯片编号占位符 3"/>
          <p:cNvSpPr>
            <a:spLocks noGrp="1"/>
          </p:cNvSpPr>
          <p:nvPr>
            <p:ph type="sldNum" sz="quarter" idx="5"/>
          </p:nvPr>
        </p:nvSpPr>
        <p:spPr/>
        <p:txBody>
          <a:bodyPr/>
          <a:lstStyle/>
          <a:p>
            <a:fld id="{27E06E6E-D524-4BD0-83CD-D9E7E45E7EC3}" type="slidenum">
              <a:rPr lang="zh-CN" altLang="en-US" smtClean="0"/>
              <a:t>6</a:t>
            </a:fld>
            <a:endParaRPr lang="zh-CN" altLang="en-US"/>
          </a:p>
        </p:txBody>
      </p:sp>
    </p:spTree>
    <p:extLst>
      <p:ext uri="{BB962C8B-B14F-4D97-AF65-F5344CB8AC3E}">
        <p14:creationId xmlns:p14="http://schemas.microsoft.com/office/powerpoint/2010/main" val="3361459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So far, mobile edge caching and content sharing have been studied separately. Only a few studies have considered caching optimization with pricing. However, these works ignore the strategic behaviors and economic game among EDPs. In short, these solutions cannot deal with the above challenges.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27E06E6E-D524-4BD0-83CD-D9E7E45E7EC3}" type="slidenum">
              <a:rPr lang="zh-CN" altLang="en-US" smtClean="0"/>
              <a:t>7</a:t>
            </a:fld>
            <a:endParaRPr lang="zh-CN" altLang="en-US"/>
          </a:p>
        </p:txBody>
      </p:sp>
    </p:spTree>
    <p:extLst>
      <p:ext uri="{BB962C8B-B14F-4D97-AF65-F5344CB8AC3E}">
        <p14:creationId xmlns:p14="http://schemas.microsoft.com/office/powerpoint/2010/main" val="104535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we begin to formulate our problem. As shown in this Figure /ˈ</a:t>
                </a:r>
                <a:r>
                  <a:rPr lang="en-US" altLang="zh-CN" sz="1200" kern="1200" dirty="0" err="1">
                    <a:solidFill>
                      <a:schemeClr val="tx1"/>
                    </a:solidFill>
                    <a:effectLst/>
                    <a:latin typeface="+mn-lt"/>
                    <a:ea typeface="+mn-ea"/>
                    <a:cs typeface="+mn-cs"/>
                  </a:rPr>
                  <a:t>fɪɡjər</a:t>
                </a:r>
                <a:r>
                  <a:rPr lang="en-US" altLang="zh-CN" sz="1200" kern="1200" dirty="0">
                    <a:solidFill>
                      <a:schemeClr val="tx1"/>
                    </a:solidFill>
                    <a:effectLst/>
                    <a:latin typeface="+mn-lt"/>
                    <a:ea typeface="+mn-ea"/>
                    <a:cs typeface="+mn-cs"/>
                  </a:rPr>
                  <a:t>/, EDPs need to cache some contents in advance. Also, EDPs may share their cached contents with each other. After receiving requests, EDPs can sell their cached contents with a suitable trading price. Here, the size of content k is </a:t>
                </a:r>
                <a:r>
                  <a:rPr lang="en-US" altLang="zh-CN" sz="1200" kern="1200" dirty="0" err="1">
                    <a:solidFill>
                      <a:schemeClr val="tx1"/>
                    </a:solidFill>
                    <a:effectLst/>
                    <a:latin typeface="+mn-lt"/>
                    <a:ea typeface="+mn-ea"/>
                    <a:cs typeface="+mn-cs"/>
                  </a:rPr>
                  <a:t>Q_k</a:t>
                </a:r>
                <a:r>
                  <a:rPr lang="en-US" altLang="zh-CN" sz="1200" kern="1200" dirty="0">
                    <a:solidFill>
                      <a:schemeClr val="tx1"/>
                    </a:solidFill>
                    <a:effectLst/>
                    <a:latin typeface="+mn-lt"/>
                    <a:ea typeface="+mn-ea"/>
                    <a:cs typeface="+mn-cs"/>
                  </a:rPr>
                  <a:t>, and the caching strategy vector of each EDP is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𝑥</m:t>
                        </m:r>
                      </m:e>
                      <m:sub>
                        <m:r>
                          <a:rPr lang="en-US" altLang="zh-CN" sz="1200" i="1" kern="1200">
                            <a:solidFill>
                              <a:schemeClr val="tx1"/>
                            </a:solidFill>
                            <a:effectLst/>
                            <a:latin typeface="Cambria Math" panose="02040503050406030204" pitchFamily="18" charset="0"/>
                            <a:ea typeface="+mn-ea"/>
                            <a:cs typeface="+mn-cs"/>
                          </a:rPr>
                          <m:t>𝑖</m:t>
                        </m:r>
                      </m:sub>
                    </m:sSub>
                    <m:r>
                      <a:rPr lang="en-US" altLang="zh-CN" sz="1200" i="1" kern="1200">
                        <a:solidFill>
                          <a:schemeClr val="tx1"/>
                        </a:solidFill>
                        <a:effectLst/>
                        <a:latin typeface="Cambria Math" panose="02040503050406030204" pitchFamily="18" charset="0"/>
                        <a:ea typeface="+mn-ea"/>
                        <a:cs typeface="+mn-cs"/>
                      </a:rPr>
                      <m:t>(</m:t>
                    </m:r>
                    <m:r>
                      <a:rPr lang="en-US" altLang="zh-CN" sz="1200" i="1" kern="1200">
                        <a:solidFill>
                          <a:schemeClr val="tx1"/>
                        </a:solidFill>
                        <a:effectLst/>
                        <a:latin typeface="Cambria Math" panose="02040503050406030204" pitchFamily="18" charset="0"/>
                        <a:ea typeface="+mn-ea"/>
                        <a:cs typeface="+mn-cs"/>
                      </a:rPr>
                      <m:t>𝑡</m:t>
                    </m:r>
                    <m:r>
                      <a:rPr lang="en-US" altLang="zh-CN" sz="1200" i="1" kern="1200">
                        <a:solidFill>
                          <a:schemeClr val="tx1"/>
                        </a:solidFill>
                        <a:effectLst/>
                        <a:latin typeface="Cambria Math" panose="02040503050406030204" pitchFamily="18" charset="0"/>
                        <a:ea typeface="+mn-ea"/>
                        <a:cs typeface="+mn-cs"/>
                      </a:rPr>
                      <m:t>)</m:t>
                    </m:r>
                  </m:oMath>
                </a14:m>
                <a:r>
                  <a:rPr lang="en-US" altLang="zh-CN" sz="1200" kern="1200" dirty="0">
                    <a:solidFill>
                      <a:schemeClr val="tx1"/>
                    </a:solidFill>
                    <a:effectLst/>
                    <a:latin typeface="+mn-lt"/>
                    <a:ea typeface="+mn-ea"/>
                    <a:cs typeface="+mn-cs"/>
                  </a:rPr>
                  <a:t>, which indicates the instantaneous /ˌ</a:t>
                </a:r>
                <a:r>
                  <a:rPr lang="en-US" altLang="zh-CN" sz="1200" kern="1200" dirty="0" err="1">
                    <a:solidFill>
                      <a:schemeClr val="tx1"/>
                    </a:solidFill>
                    <a:effectLst/>
                    <a:latin typeface="+mn-lt"/>
                    <a:ea typeface="+mn-ea"/>
                    <a:cs typeface="+mn-cs"/>
                  </a:rPr>
                  <a:t>ɪnstənˈteɪniəs</a:t>
                </a:r>
                <a:r>
                  <a:rPr lang="en-US" altLang="zh-CN" sz="1200" kern="1200" dirty="0">
                    <a:solidFill>
                      <a:schemeClr val="tx1"/>
                    </a:solidFill>
                    <a:effectLst/>
                    <a:latin typeface="+mn-lt"/>
                    <a:ea typeface="+mn-ea"/>
                    <a:cs typeface="+mn-cs"/>
                  </a:rPr>
                  <a:t>/ caching rate of contents. Based on this, we use </a:t>
                </a:r>
                <a14:m>
                  <m:oMath xmlns:m="http://schemas.openxmlformats.org/officeDocument/2006/math">
                    <m:sSub>
                      <m:sSubPr>
                        <m:ctrlPr>
                          <a:rPr lang="zh-CN" altLang="zh-CN" sz="1200" i="1" kern="1200">
                            <a:solidFill>
                              <a:schemeClr val="tx1"/>
                            </a:solidFill>
                            <a:effectLst/>
                            <a:latin typeface="Cambria Math" panose="02040503050406030204" pitchFamily="18" charset="0"/>
                            <a:ea typeface="+mn-ea"/>
                            <a:cs typeface="+mn-cs"/>
                          </a:rPr>
                        </m:ctrlPr>
                      </m:sSubPr>
                      <m:e>
                        <m:r>
                          <a:rPr lang="en-US" altLang="zh-CN" sz="1200" i="1" kern="1200">
                            <a:solidFill>
                              <a:schemeClr val="tx1"/>
                            </a:solidFill>
                            <a:effectLst/>
                            <a:latin typeface="Cambria Math" panose="02040503050406030204" pitchFamily="18" charset="0"/>
                            <a:ea typeface="+mn-ea"/>
                            <a:cs typeface="+mn-cs"/>
                          </a:rPr>
                          <m:t>𝑞</m:t>
                        </m:r>
                      </m:e>
                      <m:sub>
                        <m:r>
                          <a:rPr lang="en-US" altLang="zh-CN" sz="1200" i="1" kern="1200">
                            <a:solidFill>
                              <a:schemeClr val="tx1"/>
                            </a:solidFill>
                            <a:effectLst/>
                            <a:latin typeface="Cambria Math" panose="02040503050406030204" pitchFamily="18" charset="0"/>
                            <a:ea typeface="+mn-ea"/>
                            <a:cs typeface="+mn-cs"/>
                          </a:rPr>
                          <m:t>𝑖</m:t>
                        </m:r>
                      </m:sub>
                    </m:sSub>
                    <m:d>
                      <m:dPr>
                        <m:ctrlPr>
                          <a:rPr lang="zh-CN" altLang="zh-CN" sz="1200" i="1" kern="1200">
                            <a:solidFill>
                              <a:schemeClr val="tx1"/>
                            </a:solidFill>
                            <a:effectLst/>
                            <a:latin typeface="Cambria Math" panose="02040503050406030204" pitchFamily="18" charset="0"/>
                            <a:ea typeface="+mn-ea"/>
                            <a:cs typeface="+mn-cs"/>
                          </a:rPr>
                        </m:ctrlPr>
                      </m:dPr>
                      <m:e>
                        <m:r>
                          <a:rPr lang="en-US" altLang="zh-CN" sz="1200" i="1" kern="1200">
                            <a:solidFill>
                              <a:schemeClr val="tx1"/>
                            </a:solidFill>
                            <a:effectLst/>
                            <a:latin typeface="Cambria Math" panose="02040503050406030204" pitchFamily="18" charset="0"/>
                            <a:ea typeface="+mn-ea"/>
                            <a:cs typeface="+mn-cs"/>
                          </a:rPr>
                          <m:t>𝑡</m:t>
                        </m:r>
                      </m:e>
                    </m:d>
                  </m:oMath>
                </a14:m>
                <a:r>
                  <a:rPr lang="en-US" altLang="zh-CN" sz="1200" kern="1200" dirty="0">
                    <a:solidFill>
                      <a:schemeClr val="tx1"/>
                    </a:solidFill>
                    <a:effectLst/>
                    <a:latin typeface="+mn-lt"/>
                    <a:ea typeface="+mn-ea"/>
                    <a:cs typeface="+mn-cs"/>
                  </a:rPr>
                  <a:t> to denote the remaining /</a:t>
                </a:r>
                <a:r>
                  <a:rPr lang="en-US" altLang="zh-CN" sz="1200" kern="1200" dirty="0" err="1">
                    <a:solidFill>
                      <a:schemeClr val="tx1"/>
                    </a:solidFill>
                    <a:effectLst/>
                    <a:latin typeface="+mn-lt"/>
                    <a:ea typeface="+mn-ea"/>
                    <a:cs typeface="+mn-cs"/>
                  </a:rPr>
                  <a:t>rɪˈmeɪnɪŋ</a:t>
                </a:r>
                <a:r>
                  <a:rPr lang="en-US" altLang="zh-CN" sz="1200" kern="1200" dirty="0">
                    <a:solidFill>
                      <a:schemeClr val="tx1"/>
                    </a:solidFill>
                    <a:effectLst/>
                    <a:latin typeface="+mn-lt"/>
                    <a:ea typeface="+mn-ea"/>
                    <a:cs typeface="+mn-cs"/>
                  </a:rPr>
                  <a:t>/space of EDP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mc:Choice>
        <mc:Fallback xmlns="">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Now, we begin to formulate our problem. As shown in this Figure /ˈ</a:t>
                </a:r>
                <a:r>
                  <a:rPr lang="en-US" altLang="zh-CN" sz="1200" kern="1200" dirty="0" err="1">
                    <a:solidFill>
                      <a:schemeClr val="tx1"/>
                    </a:solidFill>
                    <a:effectLst/>
                    <a:latin typeface="+mn-lt"/>
                    <a:ea typeface="+mn-ea"/>
                    <a:cs typeface="+mn-cs"/>
                  </a:rPr>
                  <a:t>fɪɡjər</a:t>
                </a:r>
                <a:r>
                  <a:rPr lang="en-US" altLang="zh-CN" sz="1200" kern="1200" dirty="0">
                    <a:solidFill>
                      <a:schemeClr val="tx1"/>
                    </a:solidFill>
                    <a:effectLst/>
                    <a:latin typeface="+mn-lt"/>
                    <a:ea typeface="+mn-ea"/>
                    <a:cs typeface="+mn-cs"/>
                  </a:rPr>
                  <a:t>/, EDPs need to cache some contents in advance. Also, EDPs may share their cached contents with each other. After receiving requests, EDPs can sell their cached contents with a suitable trading price. Here, the size of content k is </a:t>
                </a:r>
                <a:r>
                  <a:rPr lang="en-US" altLang="zh-CN" sz="1200" kern="1200" dirty="0" err="1">
                    <a:solidFill>
                      <a:schemeClr val="tx1"/>
                    </a:solidFill>
                    <a:effectLst/>
                    <a:latin typeface="+mn-lt"/>
                    <a:ea typeface="+mn-ea"/>
                    <a:cs typeface="+mn-cs"/>
                  </a:rPr>
                  <a:t>Q_k</a:t>
                </a:r>
                <a:r>
                  <a:rPr lang="en-US" altLang="zh-CN" sz="1200" kern="1200" dirty="0">
                    <a:solidFill>
                      <a:schemeClr val="tx1"/>
                    </a:solidFill>
                    <a:effectLst/>
                    <a:latin typeface="+mn-lt"/>
                    <a:ea typeface="+mn-ea"/>
                    <a:cs typeface="+mn-cs"/>
                  </a:rPr>
                  <a:t>, and the caching strategy vector of each EDP is </a:t>
                </a:r>
                <a:r>
                  <a:rPr lang="en-US" altLang="zh-CN" sz="1200" i="0" kern="1200">
                    <a:solidFill>
                      <a:schemeClr val="tx1"/>
                    </a:solidFill>
                    <a:effectLst/>
                    <a:latin typeface="+mn-lt"/>
                    <a:ea typeface="+mn-ea"/>
                    <a:cs typeface="+mn-cs"/>
                  </a:rPr>
                  <a:t>𝑥</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 (𝑡)</a:t>
                </a:r>
                <a:r>
                  <a:rPr lang="en-US" altLang="zh-CN" sz="1200" kern="1200" dirty="0">
                    <a:solidFill>
                      <a:schemeClr val="tx1"/>
                    </a:solidFill>
                    <a:effectLst/>
                    <a:latin typeface="+mn-lt"/>
                    <a:ea typeface="+mn-ea"/>
                    <a:cs typeface="+mn-cs"/>
                  </a:rPr>
                  <a:t>, which indicates the instantaneous /ˌ</a:t>
                </a:r>
                <a:r>
                  <a:rPr lang="en-US" altLang="zh-CN" sz="1200" kern="1200" dirty="0" err="1">
                    <a:solidFill>
                      <a:schemeClr val="tx1"/>
                    </a:solidFill>
                    <a:effectLst/>
                    <a:latin typeface="+mn-lt"/>
                    <a:ea typeface="+mn-ea"/>
                    <a:cs typeface="+mn-cs"/>
                  </a:rPr>
                  <a:t>ɪnstənˈteɪniəs</a:t>
                </a:r>
                <a:r>
                  <a:rPr lang="en-US" altLang="zh-CN" sz="1200" kern="1200" dirty="0">
                    <a:solidFill>
                      <a:schemeClr val="tx1"/>
                    </a:solidFill>
                    <a:effectLst/>
                    <a:latin typeface="+mn-lt"/>
                    <a:ea typeface="+mn-ea"/>
                    <a:cs typeface="+mn-cs"/>
                  </a:rPr>
                  <a:t>/ caching rate of contents. Based on this, we use </a:t>
                </a:r>
                <a:r>
                  <a:rPr lang="en-US" altLang="zh-CN" sz="1200" i="0" kern="1200">
                    <a:solidFill>
                      <a:schemeClr val="tx1"/>
                    </a:solidFill>
                    <a:effectLst/>
                    <a:latin typeface="+mn-lt"/>
                    <a:ea typeface="+mn-ea"/>
                    <a:cs typeface="+mn-cs"/>
                  </a:rPr>
                  <a:t>𝑞</a:t>
                </a:r>
                <a:r>
                  <a:rPr lang="zh-CN" altLang="zh-CN" sz="1200" i="0" kern="1200">
                    <a:solidFill>
                      <a:schemeClr val="tx1"/>
                    </a:solidFill>
                    <a:effectLst/>
                    <a:latin typeface="+mn-lt"/>
                    <a:ea typeface="+mn-ea"/>
                    <a:cs typeface="+mn-cs"/>
                  </a:rPr>
                  <a:t>_</a:t>
                </a:r>
                <a:r>
                  <a:rPr lang="en-US" altLang="zh-CN" sz="1200" i="0" kern="1200">
                    <a:solidFill>
                      <a:schemeClr val="tx1"/>
                    </a:solidFill>
                    <a:effectLst/>
                    <a:latin typeface="+mn-lt"/>
                    <a:ea typeface="+mn-ea"/>
                    <a:cs typeface="+mn-cs"/>
                  </a:rPr>
                  <a:t>𝑖</a:t>
                </a:r>
                <a:r>
                  <a:rPr lang="zh-CN" altLang="zh-CN" sz="1200" i="0" kern="1200">
                    <a:solidFill>
                      <a:schemeClr val="tx1"/>
                    </a:solidFill>
                    <a:effectLst/>
                    <a:latin typeface="+mn-lt"/>
                    <a:ea typeface="+mn-ea"/>
                    <a:cs typeface="+mn-cs"/>
                  </a:rPr>
                  <a:t> (</a:t>
                </a:r>
                <a:r>
                  <a:rPr lang="en-US" altLang="zh-CN" sz="1200" i="0" kern="1200">
                    <a:solidFill>
                      <a:schemeClr val="tx1"/>
                    </a:solidFill>
                    <a:effectLst/>
                    <a:latin typeface="+mn-lt"/>
                    <a:ea typeface="+mn-ea"/>
                    <a:cs typeface="+mn-cs"/>
                  </a:rPr>
                  <a:t>𝑡)</a:t>
                </a:r>
                <a:r>
                  <a:rPr lang="en-US" altLang="zh-CN" sz="1200" kern="1200" dirty="0">
                    <a:solidFill>
                      <a:schemeClr val="tx1"/>
                    </a:solidFill>
                    <a:effectLst/>
                    <a:latin typeface="+mn-lt"/>
                    <a:ea typeface="+mn-ea"/>
                    <a:cs typeface="+mn-cs"/>
                  </a:rPr>
                  <a:t> to denote the remaining /</a:t>
                </a:r>
                <a:r>
                  <a:rPr lang="en-US" altLang="zh-CN" sz="1200" kern="1200" dirty="0" err="1">
                    <a:solidFill>
                      <a:schemeClr val="tx1"/>
                    </a:solidFill>
                    <a:effectLst/>
                    <a:latin typeface="+mn-lt"/>
                    <a:ea typeface="+mn-ea"/>
                    <a:cs typeface="+mn-cs"/>
                  </a:rPr>
                  <a:t>rɪˈmeɪnɪŋ</a:t>
                </a:r>
                <a:r>
                  <a:rPr lang="en-US" altLang="zh-CN" sz="1200" kern="1200" dirty="0">
                    <a:solidFill>
                      <a:schemeClr val="tx1"/>
                    </a:solidFill>
                    <a:effectLst/>
                    <a:latin typeface="+mn-lt"/>
                    <a:ea typeface="+mn-ea"/>
                    <a:cs typeface="+mn-cs"/>
                  </a:rPr>
                  <a:t>/space of EDP </a:t>
                </a:r>
                <a:r>
                  <a:rPr lang="en-US" altLang="zh-CN" sz="1200" kern="1200" dirty="0" err="1">
                    <a:solidFill>
                      <a:schemeClr val="tx1"/>
                    </a:solidFill>
                    <a:effectLst/>
                    <a:latin typeface="+mn-lt"/>
                    <a:ea typeface="+mn-ea"/>
                    <a:cs typeface="+mn-cs"/>
                  </a:rPr>
                  <a:t>i</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mc:Fallback>
      </mc:AlternateContent>
      <p:sp>
        <p:nvSpPr>
          <p:cNvPr id="4" name="灯片编号占位符 3"/>
          <p:cNvSpPr>
            <a:spLocks noGrp="1"/>
          </p:cNvSpPr>
          <p:nvPr>
            <p:ph type="sldNum" sz="quarter" idx="10"/>
          </p:nvPr>
        </p:nvSpPr>
        <p:spPr/>
        <p:txBody>
          <a:bodyPr/>
          <a:lstStyle/>
          <a:p>
            <a:fld id="{27E06E6E-D524-4BD0-83CD-D9E7E45E7EC3}" type="slidenum">
              <a:rPr lang="zh-CN" altLang="en-US" smtClean="0"/>
              <a:t>8</a:t>
            </a:fld>
            <a:endParaRPr lang="zh-CN" altLang="en-US"/>
          </a:p>
        </p:txBody>
      </p:sp>
    </p:spTree>
    <p:extLst>
      <p:ext uri="{BB962C8B-B14F-4D97-AF65-F5344CB8AC3E}">
        <p14:creationId xmlns:p14="http://schemas.microsoft.com/office/powerpoint/2010/main" val="221180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our system, there are two important models. The first is the network model. Due to the randomness and uncertainty of requesters’ mobility, network conditions may be unstable. Here, we use the dynamic differential equation to describe the evolution of the channel fading coefficient </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ˌ</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koʊɪˈfɪʃ</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nt</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The second is the caching model. Clearly, the remaining space is controlled by the caching strategy. Meanwhile, Content Popularity and Timeliness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ˈ</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taɪmlinəs</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also affect the remaining space, such as the fewer the requests for content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the faster it is removed from the caching storage. Then, we use </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𝑘</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𝑡</m:t>
                    </m:r>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a:t>
                </a: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𝑝</m:t>
                            </m:r>
                          </m:e>
                        </m:acc>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𝑘</m:t>
                        </m:r>
                      </m:sub>
                    </m:sSub>
                  </m:oMath>
                </a14:m>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to denote the sale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seɪl</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price and sharing price.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Choice>
        <mc:Fallback xmlns="">
          <p:sp>
            <p:nvSpPr>
              <p:cNvPr id="3" name="备注占位符 2"/>
              <p:cNvSpPr>
                <a:spLocks noGrp="1"/>
              </p:cNvSpPr>
              <p:nvPr>
                <p:ph type="body" idx="1"/>
              </p:nvPr>
            </p:nvSpPr>
            <p:spPr/>
            <p:txBody>
              <a:bodyPr/>
              <a:lstStyle/>
              <a:p>
                <a:pPr algn="l"/>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In our system, there are two important models. The first is the network model. Due to the randomness and uncertainty of requesters’ mobility, network conditions may be unstable. Here, we use the dynamic differential equation to describe the evolution of the channel fading coefficient </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ˌ</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koʊɪˈfɪʃ</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(ə)</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nt</a:t>
                </a:r>
                <a:r>
                  <a:rPr lang="en-US" altLang="zh-CN" sz="1800" kern="100" dirty="0">
                    <a:solidFill>
                      <a:srgbClr val="C8C9CC"/>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The second is the caching model. Clearly, the remaining space is controlled by the caching strategy. Meanwhile, Content Popularity and Timeliness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ˈ</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taɪmlinəs</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also affect the remaining space, such as the fewer the requests for content </a:t>
                </a:r>
                <a:r>
                  <a:rPr lang="en-US" altLang="zh-CN" sz="1800" kern="100" dirty="0">
                    <a:effectLst/>
                    <a:latin typeface="Cambria Math" panose="02040503050406030204" pitchFamily="18" charset="0"/>
                    <a:ea typeface="等线" panose="02010600030101010101" pitchFamily="2" charset="-122"/>
                    <a:cs typeface="Cambria Math" panose="020405030504060302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the faster it is removed from the caching storage. Then, we use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𝑝</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_(</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𝑖,𝑘</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 (𝑡</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and </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𝑝</a:t>
                </a:r>
                <a:r>
                  <a:rPr lang="zh-CN" altLang="zh-CN" sz="1800" i="0" kern="100">
                    <a:effectLst/>
                    <a:latin typeface="Cambria Math" panose="02040503050406030204" pitchFamily="18" charset="0"/>
                    <a:ea typeface="等线" panose="02010600030101010101" pitchFamily="2" charset="-122"/>
                    <a:cs typeface="Times New Roman" panose="02020603050405020304" pitchFamily="18" charset="0"/>
                  </a:rPr>
                  <a:t> ̅_</a:t>
                </a:r>
                <a:r>
                  <a:rPr lang="en-US" altLang="zh-CN" sz="1800" i="0" kern="100">
                    <a:effectLst/>
                    <a:latin typeface="Cambria Math" panose="02040503050406030204" pitchFamily="18" charset="0"/>
                    <a:ea typeface="等线" panose="02010600030101010101" pitchFamily="2" charset="-122"/>
                    <a:cs typeface="Times New Roman" panose="02020603050405020304" pitchFamily="18" charset="0"/>
                  </a:rPr>
                  <a:t>𝑘</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 to denote the sale </a:t>
                </a:r>
                <a:r>
                  <a:rPr lang="en-US" altLang="zh-CN" sz="1800" kern="100" dirty="0">
                    <a:solidFill>
                      <a:srgbClr val="A8AAAD"/>
                    </a:solidFill>
                    <a:effectLst/>
                    <a:latin typeface="Arial" panose="020B0604020202020204" pitchFamily="34" charset="0"/>
                    <a:ea typeface="等线" panose="02010600030101010101" pitchFamily="2" charset="-122"/>
                    <a:cs typeface="Times New Roman" panose="02020603050405020304" pitchFamily="18" charset="0"/>
                  </a:rPr>
                  <a:t>/</a:t>
                </a:r>
                <a:r>
                  <a:rPr lang="en-US" altLang="zh-CN" sz="1800" kern="100" dirty="0" err="1">
                    <a:solidFill>
                      <a:srgbClr val="626469"/>
                    </a:solidFill>
                    <a:effectLst/>
                    <a:latin typeface="Arial" panose="020B0604020202020204" pitchFamily="34" charset="0"/>
                    <a:ea typeface="等线" panose="02010600030101010101" pitchFamily="2" charset="-122"/>
                    <a:cs typeface="Times New Roman" panose="02020603050405020304" pitchFamily="18" charset="0"/>
                  </a:rPr>
                  <a:t>seɪl</a:t>
                </a:r>
                <a:r>
                  <a:rPr lang="en-US" altLang="zh-CN" sz="1800" kern="100" dirty="0">
                    <a:solidFill>
                      <a:srgbClr val="626469"/>
                    </a:solidFill>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price and sharing price.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mc:Fallback>
      </mc:AlternateContent>
      <p:sp>
        <p:nvSpPr>
          <p:cNvPr id="4" name="灯片编号占位符 3"/>
          <p:cNvSpPr>
            <a:spLocks noGrp="1"/>
          </p:cNvSpPr>
          <p:nvPr>
            <p:ph type="sldNum" sz="quarter" idx="10"/>
          </p:nvPr>
        </p:nvSpPr>
        <p:spPr/>
        <p:txBody>
          <a:bodyPr/>
          <a:lstStyle/>
          <a:p>
            <a:fld id="{27E06E6E-D524-4BD0-83CD-D9E7E45E7EC3}" type="slidenum">
              <a:rPr lang="zh-CN" altLang="en-US" smtClean="0"/>
              <a:t>9</a:t>
            </a:fld>
            <a:endParaRPr lang="zh-CN" altLang="en-US"/>
          </a:p>
        </p:txBody>
      </p:sp>
    </p:spTree>
    <p:extLst>
      <p:ext uri="{BB962C8B-B14F-4D97-AF65-F5344CB8AC3E}">
        <p14:creationId xmlns:p14="http://schemas.microsoft.com/office/powerpoint/2010/main" val="123764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4B47AF9-26CF-4058-B432-13C935C7C1E9}" type="datetime1">
              <a:rPr lang="en-US" altLang="zh-CN" smtClean="0"/>
              <a:t>5/16/2024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5DADB3D-A3CB-402E-8AAD-616B88F1EA4E}" type="datetime1">
              <a:rPr lang="en-US" altLang="zh-CN" smtClean="0"/>
              <a:t>5/16/2024</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BB4E948-DC59-4602-AABB-8CBE42BC4E1E}" type="datetime1">
              <a:rPr lang="en-US" altLang="zh-CN" smtClean="0"/>
              <a:t>5/16/2024</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A5467C-9382-4517-8AF4-23C57822E53E}" type="datetime1">
              <a:rPr lang="en-US" altLang="zh-CN" smtClean="0"/>
              <a:t>5/16/2024</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D3F453B-7707-4697-8732-FA21D30C5E8F}" type="datetime1">
              <a:rPr lang="en-US" altLang="zh-CN" smtClean="0"/>
              <a:t>5/16/2024</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61" y="774191"/>
            <a:ext cx="11176000" cy="25908"/>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0622056" y="121063"/>
            <a:ext cx="1327681" cy="472890"/>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9777983" y="70103"/>
            <a:ext cx="676381" cy="673608"/>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6032" y="1740789"/>
            <a:ext cx="9739934" cy="1068070"/>
          </a:xfrm>
          <a:prstGeom prst="rect">
            <a:avLst/>
          </a:prstGeom>
        </p:spPr>
        <p:txBody>
          <a:bodyPr wrap="square" lIns="0" tIns="0" rIns="0" bIns="0">
            <a:spAutoFit/>
          </a:bodyPr>
          <a:lstStyle>
            <a:lvl1pPr>
              <a:defRPr sz="3600" b="1" i="0">
                <a:solidFill>
                  <a:schemeClr val="bg1"/>
                </a:solidFill>
                <a:latin typeface="Calibri"/>
                <a:cs typeface="Calibri"/>
              </a:defRPr>
            </a:lvl1pPr>
          </a:lstStyle>
          <a:p>
            <a:endParaRPr/>
          </a:p>
        </p:txBody>
      </p:sp>
      <p:sp>
        <p:nvSpPr>
          <p:cNvPr id="3" name="Holder 3"/>
          <p:cNvSpPr>
            <a:spLocks noGrp="1"/>
          </p:cNvSpPr>
          <p:nvPr>
            <p:ph type="body" idx="1"/>
          </p:nvPr>
        </p:nvSpPr>
        <p:spPr>
          <a:xfrm>
            <a:off x="1001572" y="3262620"/>
            <a:ext cx="5133340" cy="2267585"/>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F48B42C3-2BC6-438D-93FE-20D554135563}" type="datetime1">
              <a:rPr lang="en-US" altLang="zh-CN" smtClean="0"/>
              <a:t>5/16/2024</a:t>
            </a:fld>
            <a:endParaRPr lang="en-US"/>
          </a:p>
        </p:txBody>
      </p:sp>
      <p:sp>
        <p:nvSpPr>
          <p:cNvPr id="6" name="Holder 6"/>
          <p:cNvSpPr>
            <a:spLocks noGrp="1"/>
          </p:cNvSpPr>
          <p:nvPr>
            <p:ph type="sldNum" sz="quarter" idx="7"/>
          </p:nvPr>
        </p:nvSpPr>
        <p:spPr>
          <a:xfrm>
            <a:off x="11511406" y="6349619"/>
            <a:ext cx="307975" cy="254634"/>
          </a:xfrm>
          <a:prstGeom prst="rect">
            <a:avLst/>
          </a:prstGeom>
        </p:spPr>
        <p:txBody>
          <a:bodyPr wrap="square" lIns="0" tIns="0" rIns="0" bIns="0">
            <a:spAutoFit/>
          </a:bodyPr>
          <a:lstStyle>
            <a:lvl1pPr>
              <a:defRPr sz="1800" b="1" i="0">
                <a:solidFill>
                  <a:schemeClr val="tx1"/>
                </a:solidFill>
                <a:latin typeface="Calibri"/>
                <a:cs typeface="Calibri"/>
              </a:defRPr>
            </a:lvl1pPr>
          </a:lstStyle>
          <a:p>
            <a:pPr marL="38100">
              <a:lnSpc>
                <a:spcPts val="181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jp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3.jp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3.jp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30.png"/><Relationship Id="rId11" Type="http://schemas.openxmlformats.org/officeDocument/2006/relationships/image" Target="../media/image68.png"/><Relationship Id="rId5" Type="http://schemas.openxmlformats.org/officeDocument/2006/relationships/image" Target="../media/image63.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3.png"/><Relationship Id="rId4" Type="http://schemas.openxmlformats.org/officeDocument/2006/relationships/image" Target="../media/image8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9.jpe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sv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3.jp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3.jp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80127" y="4089142"/>
            <a:ext cx="1310233" cy="1321058"/>
          </a:xfrm>
          <a:prstGeom prst="rect">
            <a:avLst/>
          </a:prstGeom>
          <a:blipFill>
            <a:blip r:embed="rId3" cstate="print"/>
            <a:stretch>
              <a:fillRect/>
            </a:stretch>
          </a:blipFill>
        </p:spPr>
        <p:txBody>
          <a:bodyPr wrap="square" lIns="0" tIns="0" rIns="0" bIns="0" rtlCol="0"/>
          <a:lstStyle/>
          <a:p>
            <a:endParaRPr/>
          </a:p>
        </p:txBody>
      </p:sp>
      <p:sp>
        <p:nvSpPr>
          <p:cNvPr id="12" name="object 12"/>
          <p:cNvSpPr txBox="1"/>
          <p:nvPr/>
        </p:nvSpPr>
        <p:spPr>
          <a:xfrm>
            <a:off x="2109288" y="4630745"/>
            <a:ext cx="8101511" cy="1779333"/>
          </a:xfrm>
          <a:prstGeom prst="rect">
            <a:avLst/>
          </a:prstGeom>
        </p:spPr>
        <p:txBody>
          <a:bodyPr vert="horz" wrap="square" lIns="0" tIns="12065" rIns="0" bIns="0" rtlCol="0">
            <a:spAutoFit/>
          </a:bodyPr>
          <a:lstStyle/>
          <a:p>
            <a:pPr marL="12700" marR="5080" algn="ctr">
              <a:lnSpc>
                <a:spcPct val="100000"/>
              </a:lnSpc>
              <a:spcBef>
                <a:spcPts val="95"/>
              </a:spcBef>
            </a:pPr>
            <a:r>
              <a:rPr lang="en-US" altLang="zh-CN" sz="2800" b="1" spc="-25" dirty="0">
                <a:latin typeface="Times New Roman" panose="02020603050405020304" pitchFamily="18" charset="0"/>
                <a:cs typeface="Times New Roman" panose="02020603050405020304" pitchFamily="18" charset="0"/>
              </a:rPr>
              <a:t>Yin Xu</a:t>
            </a:r>
            <a:r>
              <a:rPr lang="en-US" altLang="zh-CN" sz="2800" b="1" spc="-25" baseline="30000" dirty="0">
                <a:latin typeface="Times New Roman" panose="02020603050405020304" pitchFamily="18" charset="0"/>
                <a:cs typeface="Times New Roman" panose="02020603050405020304" pitchFamily="18" charset="0"/>
              </a:rPr>
              <a:t>1</a:t>
            </a:r>
            <a:r>
              <a:rPr lang="en-US" altLang="zh-CN" sz="2800" b="1" spc="-25" dirty="0">
                <a:latin typeface="Times New Roman" panose="02020603050405020304" pitchFamily="18" charset="0"/>
                <a:cs typeface="Times New Roman" panose="02020603050405020304" pitchFamily="18" charset="0"/>
              </a:rPr>
              <a:t>, </a:t>
            </a:r>
            <a:r>
              <a:rPr lang="en-US" altLang="zh-CN" sz="2800" b="1" spc="-25" dirty="0" err="1">
                <a:latin typeface="Times New Roman" panose="02020603050405020304" pitchFamily="18" charset="0"/>
                <a:cs typeface="Times New Roman" panose="02020603050405020304" pitchFamily="18" charset="0"/>
              </a:rPr>
              <a:t>Xichong</a:t>
            </a:r>
            <a:r>
              <a:rPr lang="en-US" altLang="zh-CN" sz="2800" b="1" spc="-25" dirty="0">
                <a:latin typeface="Times New Roman" panose="02020603050405020304" pitchFamily="18" charset="0"/>
                <a:cs typeface="Times New Roman" panose="02020603050405020304" pitchFamily="18" charset="0"/>
              </a:rPr>
              <a:t> Zhang</a:t>
            </a:r>
            <a:r>
              <a:rPr lang="en-US" altLang="zh-CN" sz="2800" b="1" spc="-25" baseline="30000" dirty="0">
                <a:latin typeface="Times New Roman" panose="02020603050405020304" pitchFamily="18" charset="0"/>
                <a:cs typeface="Times New Roman" panose="02020603050405020304" pitchFamily="18" charset="0"/>
              </a:rPr>
              <a:t>1 </a:t>
            </a:r>
            <a:r>
              <a:rPr lang="en-US" altLang="zh-CN" sz="2800" b="1" spc="-25" dirty="0">
                <a:latin typeface="Times New Roman" panose="02020603050405020304" pitchFamily="18" charset="0"/>
                <a:cs typeface="Times New Roman" panose="02020603050405020304" pitchFamily="18" charset="0"/>
              </a:rPr>
              <a:t>, </a:t>
            </a:r>
            <a:r>
              <a:rPr lang="en-US" sz="2800" b="1" spc="-25" dirty="0" err="1">
                <a:latin typeface="Times New Roman" panose="02020603050405020304" pitchFamily="18" charset="0"/>
                <a:cs typeface="Times New Roman" panose="02020603050405020304" pitchFamily="18" charset="0"/>
              </a:rPr>
              <a:t>Mingjun</a:t>
            </a:r>
            <a:r>
              <a:rPr lang="en-US" sz="2800" b="1" spc="-25" dirty="0">
                <a:latin typeface="Times New Roman" panose="02020603050405020304" pitchFamily="18" charset="0"/>
                <a:cs typeface="Times New Roman" panose="02020603050405020304" pitchFamily="18" charset="0"/>
              </a:rPr>
              <a:t> Xiao</a:t>
            </a:r>
            <a:r>
              <a:rPr lang="en-US" sz="2800" b="1" spc="-25" baseline="30000" dirty="0">
                <a:latin typeface="Times New Roman" panose="02020603050405020304" pitchFamily="18" charset="0"/>
                <a:cs typeface="Times New Roman" panose="02020603050405020304" pitchFamily="18" charset="0"/>
              </a:rPr>
              <a:t>1</a:t>
            </a:r>
            <a:r>
              <a:rPr lang="en-US" sz="2800" b="1" spc="-25" dirty="0">
                <a:latin typeface="Times New Roman" panose="02020603050405020304" pitchFamily="18" charset="0"/>
                <a:cs typeface="Times New Roman" panose="02020603050405020304" pitchFamily="18" charset="0"/>
              </a:rPr>
              <a:t>, Jie Wu</a:t>
            </a:r>
            <a:r>
              <a:rPr lang="en-US" altLang="zh-CN" sz="2800" b="1" spc="-25" baseline="30000" dirty="0">
                <a:latin typeface="Times New Roman" panose="02020603050405020304" pitchFamily="18" charset="0"/>
                <a:cs typeface="Times New Roman" panose="02020603050405020304" pitchFamily="18" charset="0"/>
              </a:rPr>
              <a:t>2</a:t>
            </a:r>
            <a:r>
              <a:rPr lang="en-US" sz="2800" b="1" spc="-25" dirty="0">
                <a:latin typeface="Times New Roman" panose="02020603050405020304" pitchFamily="18" charset="0"/>
                <a:cs typeface="Times New Roman" panose="02020603050405020304" pitchFamily="18" charset="0"/>
              </a:rPr>
              <a:t>, </a:t>
            </a:r>
          </a:p>
          <a:p>
            <a:pPr marL="12700" marR="5080" algn="ctr">
              <a:spcBef>
                <a:spcPts val="95"/>
              </a:spcBef>
            </a:pPr>
            <a:r>
              <a:rPr lang="en-US" sz="2800" b="1" spc="-25" dirty="0">
                <a:latin typeface="Times New Roman" panose="02020603050405020304" pitchFamily="18" charset="0"/>
                <a:cs typeface="Times New Roman" panose="02020603050405020304" pitchFamily="18" charset="0"/>
              </a:rPr>
              <a:t>An Liu</a:t>
            </a:r>
            <a:r>
              <a:rPr lang="en-US" altLang="zh-CN" sz="2800" b="1" spc="-25" baseline="30000" dirty="0">
                <a:latin typeface="Times New Roman" panose="02020603050405020304" pitchFamily="18" charset="0"/>
                <a:cs typeface="Times New Roman" panose="02020603050405020304" pitchFamily="18" charset="0"/>
              </a:rPr>
              <a:t>3</a:t>
            </a:r>
            <a:r>
              <a:rPr lang="en-US" sz="2800" b="1" spc="-25" dirty="0">
                <a:latin typeface="Times New Roman" panose="02020603050405020304" pitchFamily="18" charset="0"/>
                <a:cs typeface="Times New Roman" panose="02020603050405020304" pitchFamily="18" charset="0"/>
              </a:rPr>
              <a:t>, and </a:t>
            </a:r>
            <a:r>
              <a:rPr lang="en-US" altLang="zh-CN" sz="2800" b="1" spc="-25" dirty="0">
                <a:latin typeface="Times New Roman" panose="02020603050405020304" pitchFamily="18" charset="0"/>
                <a:cs typeface="Times New Roman" panose="02020603050405020304" pitchFamily="18" charset="0"/>
              </a:rPr>
              <a:t>Sheng Zhang</a:t>
            </a:r>
            <a:r>
              <a:rPr lang="en-US" altLang="zh-CN" sz="2800" b="1" spc="-25" baseline="30000" dirty="0">
                <a:latin typeface="Times New Roman" panose="02020603050405020304" pitchFamily="18" charset="0"/>
                <a:cs typeface="Times New Roman" panose="02020603050405020304" pitchFamily="18" charset="0"/>
              </a:rPr>
              <a:t>4</a:t>
            </a:r>
            <a:endParaRPr lang="en-US" sz="2800" dirty="0">
              <a:latin typeface="Times New Roman" panose="02020603050405020304" pitchFamily="18" charset="0"/>
              <a:cs typeface="Times New Roman" panose="02020603050405020304" pitchFamily="18" charset="0"/>
            </a:endParaRPr>
          </a:p>
          <a:p>
            <a:pPr marL="635" algn="ctr">
              <a:lnSpc>
                <a:spcPct val="100000"/>
              </a:lnSpc>
              <a:spcBef>
                <a:spcPts val="1200"/>
              </a:spcBef>
            </a:pPr>
            <a:r>
              <a:rPr lang="en-US" altLang="zh-CN" sz="2400" b="1" spc="-25" baseline="30000" dirty="0">
                <a:latin typeface="Times New Roman" panose="02020603050405020304" pitchFamily="18" charset="0"/>
                <a:cs typeface="Times New Roman" panose="02020603050405020304" pitchFamily="18" charset="0"/>
              </a:rPr>
              <a:t>1</a:t>
            </a:r>
            <a:r>
              <a:rPr sz="2400" spc="-10" dirty="0">
                <a:latin typeface="Times New Roman" panose="02020603050405020304" pitchFamily="18" charset="0"/>
                <a:cs typeface="Times New Roman" panose="02020603050405020304" pitchFamily="18" charset="0"/>
              </a:rPr>
              <a:t>University </a:t>
            </a:r>
            <a:r>
              <a:rPr sz="2400" spc="-5" dirty="0">
                <a:latin typeface="Times New Roman" panose="02020603050405020304" pitchFamily="18" charset="0"/>
                <a:cs typeface="Times New Roman" panose="02020603050405020304" pitchFamily="18" charset="0"/>
              </a:rPr>
              <a:t>of Science </a:t>
            </a:r>
            <a:r>
              <a:rPr sz="2400" spc="-10" dirty="0">
                <a:latin typeface="Times New Roman" panose="02020603050405020304" pitchFamily="18" charset="0"/>
                <a:cs typeface="Times New Roman" panose="02020603050405020304" pitchFamily="18" charset="0"/>
              </a:rPr>
              <a:t>and </a:t>
            </a:r>
            <a:r>
              <a:rPr sz="2400" spc="-35" dirty="0">
                <a:latin typeface="Times New Roman" panose="02020603050405020304" pitchFamily="18" charset="0"/>
                <a:cs typeface="Times New Roman" panose="02020603050405020304" pitchFamily="18" charset="0"/>
              </a:rPr>
              <a:t>Technology </a:t>
            </a:r>
            <a:r>
              <a:rPr sz="2400" spc="-5" dirty="0">
                <a:latin typeface="Times New Roman" panose="02020603050405020304" pitchFamily="18" charset="0"/>
                <a:cs typeface="Times New Roman" panose="02020603050405020304" pitchFamily="18" charset="0"/>
              </a:rPr>
              <a:t>of</a:t>
            </a:r>
            <a:r>
              <a:rPr sz="2400" spc="160" dirty="0">
                <a:latin typeface="Times New Roman" panose="02020603050405020304" pitchFamily="18" charset="0"/>
                <a:cs typeface="Times New Roman" panose="02020603050405020304" pitchFamily="18" charset="0"/>
              </a:rPr>
              <a:t> </a:t>
            </a:r>
            <a:r>
              <a:rPr sz="2400" spc="-10" dirty="0">
                <a:latin typeface="Times New Roman" panose="02020603050405020304" pitchFamily="18" charset="0"/>
                <a:cs typeface="Times New Roman" panose="02020603050405020304" pitchFamily="18" charset="0"/>
              </a:rPr>
              <a:t>China</a:t>
            </a:r>
            <a:endParaRPr lang="en-US" sz="2400" spc="-10" dirty="0">
              <a:latin typeface="Times New Roman" panose="02020603050405020304" pitchFamily="18" charset="0"/>
              <a:cs typeface="Times New Roman" panose="02020603050405020304" pitchFamily="18" charset="0"/>
            </a:endParaRPr>
          </a:p>
          <a:p>
            <a:pPr marL="635" algn="ctr">
              <a:lnSpc>
                <a:spcPct val="100000"/>
              </a:lnSpc>
            </a:pPr>
            <a:r>
              <a:rPr lang="en-US" altLang="zh-CN" sz="2400" b="1" spc="-25"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Temple University   </a:t>
            </a:r>
            <a:r>
              <a:rPr lang="en-US" altLang="zh-CN" sz="2400" b="1" spc="-25"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Soochow University   </a:t>
            </a:r>
            <a:r>
              <a:rPr lang="en-US" altLang="zh-CN" sz="2400" b="1" spc="-25"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Nanjing University</a:t>
            </a:r>
            <a:endParaRPr sz="2400" dirty="0">
              <a:latin typeface="Times New Roman" panose="02020603050405020304" pitchFamily="18" charset="0"/>
              <a:cs typeface="Times New Roman" panose="02020603050405020304" pitchFamily="18" charset="0"/>
            </a:endParaRPr>
          </a:p>
        </p:txBody>
      </p:sp>
      <p:pic>
        <p:nvPicPr>
          <p:cNvPr id="4098" name="Picture 2" descr="https://img2.baidu.com/it/u=1101055376,1678657189&amp;fm=253&amp;fmt=auto&amp;app=138&amp;f=JPEG?w=563&amp;h=5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2656" y="5380583"/>
            <a:ext cx="1663571" cy="14774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天普大学校徽"/>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29727" y="4076701"/>
            <a:ext cx="1247119" cy="12191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600D074E-6768-7165-9FAD-A0436C304E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2222"/>
          <a:stretch/>
        </p:blipFill>
        <p:spPr bwMode="auto">
          <a:xfrm>
            <a:off x="0" y="533400"/>
            <a:ext cx="12192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7"/>
          <p:cNvSpPr txBox="1">
            <a:spLocks noGrp="1"/>
          </p:cNvSpPr>
          <p:nvPr>
            <p:ph type="title"/>
          </p:nvPr>
        </p:nvSpPr>
        <p:spPr>
          <a:xfrm>
            <a:off x="1371600" y="3360140"/>
            <a:ext cx="9988931" cy="1075294"/>
          </a:xfrm>
          <a:prstGeom prst="rect">
            <a:avLst/>
          </a:prstGeom>
        </p:spPr>
        <p:txBody>
          <a:bodyPr vert="horz" wrap="square" lIns="0" tIns="74295" rIns="0" bIns="0" rtlCol="0">
            <a:spAutoFit/>
          </a:bodyPr>
          <a:lstStyle/>
          <a:p>
            <a:pPr marL="255270" marR="5080" indent="-220979">
              <a:lnSpc>
                <a:spcPts val="3890"/>
              </a:lnSpc>
              <a:spcBef>
                <a:spcPts val="585"/>
              </a:spcBef>
            </a:pPr>
            <a:r>
              <a:rPr lang="en-US" sz="4000" dirty="0">
                <a:solidFill>
                  <a:schemeClr val="tx1"/>
                </a:solidFill>
                <a:latin typeface="Times New Roman" panose="02020603050405020304" pitchFamily="18" charset="0"/>
                <a:cs typeface="Times New Roman" panose="02020603050405020304" pitchFamily="18" charset="0"/>
              </a:rPr>
              <a:t>Joint Mobile Edge Caching and Pricing:</a:t>
            </a:r>
            <a:br>
              <a:rPr lang="en-US" sz="4000" dirty="0">
                <a:solidFill>
                  <a:schemeClr val="tx1"/>
                </a:solidFill>
                <a:latin typeface="Times New Roman" panose="02020603050405020304" pitchFamily="18" charset="0"/>
                <a:cs typeface="Times New Roman" panose="02020603050405020304" pitchFamily="18" charset="0"/>
              </a:rPr>
            </a:br>
            <a:r>
              <a:rPr lang="en-US" sz="4000" dirty="0">
                <a:solidFill>
                  <a:schemeClr val="tx1"/>
                </a:solidFill>
                <a:latin typeface="Times New Roman" panose="02020603050405020304" pitchFamily="18" charset="0"/>
                <a:cs typeface="Times New Roman" panose="02020603050405020304" pitchFamily="18" charset="0"/>
              </a:rPr>
              <a:t>      A Mean-Field Game Approach</a:t>
            </a:r>
            <a:endParaRPr lang="en-US" sz="4000" spc="-30" dirty="0">
              <a:solidFill>
                <a:schemeClr val="tx1"/>
              </a:solidFill>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1365DC06-F66F-80BD-9352-80EF10AD4894}"/>
              </a:ext>
            </a:extLst>
          </p:cNvPr>
          <p:cNvPicPr>
            <a:picLocks noChangeAspect="1"/>
          </p:cNvPicPr>
          <p:nvPr/>
        </p:nvPicPr>
        <p:blipFill>
          <a:blip r:embed="rId7"/>
          <a:stretch>
            <a:fillRect/>
          </a:stretch>
        </p:blipFill>
        <p:spPr>
          <a:xfrm>
            <a:off x="2209800" y="0"/>
            <a:ext cx="6934200" cy="1237951"/>
          </a:xfrm>
          <a:prstGeom prst="rect">
            <a:avLst/>
          </a:prstGeom>
        </p:spPr>
      </p:pic>
      <p:pic>
        <p:nvPicPr>
          <p:cNvPr id="8" name="图片 7">
            <a:extLst>
              <a:ext uri="{FF2B5EF4-FFF2-40B4-BE49-F238E27FC236}">
                <a16:creationId xmlns:a16="http://schemas.microsoft.com/office/drawing/2014/main" id="{0B9B024A-64C8-9736-8C84-5CFD5D0F49D0}"/>
              </a:ext>
            </a:extLst>
          </p:cNvPr>
          <p:cNvPicPr>
            <a:picLocks noChangeAspect="1"/>
          </p:cNvPicPr>
          <p:nvPr/>
        </p:nvPicPr>
        <p:blipFill rotWithShape="1">
          <a:blip r:embed="rId8"/>
          <a:srcRect l="7527" r="7458"/>
          <a:stretch/>
        </p:blipFill>
        <p:spPr>
          <a:xfrm>
            <a:off x="333058" y="5547130"/>
            <a:ext cx="1204369" cy="11985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DE31E0E6-2C3B-A238-B8E4-645860FA4ABE}"/>
              </a:ext>
            </a:extLst>
          </p:cNvPr>
          <p:cNvSpPr>
            <a:spLocks noChangeArrowheads="1"/>
          </p:cNvSpPr>
          <p:nvPr/>
        </p:nvSpPr>
        <p:spPr bwMode="auto">
          <a:xfrm>
            <a:off x="2590800" y="3295597"/>
            <a:ext cx="8762144" cy="601417"/>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28" name="object 28"/>
          <p:cNvSpPr txBox="1"/>
          <p:nvPr/>
        </p:nvSpPr>
        <p:spPr>
          <a:xfrm>
            <a:off x="11627231" y="6349619"/>
            <a:ext cx="412369" cy="234038"/>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10</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Game Formulation </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72" name="矩形 71"/>
          <p:cNvSpPr/>
          <p:nvPr/>
        </p:nvSpPr>
        <p:spPr>
          <a:xfrm>
            <a:off x="276774" y="2710347"/>
            <a:ext cx="8029026" cy="429413"/>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Trading income: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dynamic price * the number of requesters</a:t>
            </a:r>
          </a:p>
        </p:txBody>
      </p:sp>
      <p:sp>
        <p:nvSpPr>
          <p:cNvPr id="2" name="矩形 1">
            <a:extLst>
              <a:ext uri="{FF2B5EF4-FFF2-40B4-BE49-F238E27FC236}">
                <a16:creationId xmlns:a16="http://schemas.microsoft.com/office/drawing/2014/main" id="{B8B52468-17EE-0083-2B78-ACE6636275D8}"/>
              </a:ext>
            </a:extLst>
          </p:cNvPr>
          <p:cNvSpPr/>
          <p:nvPr/>
        </p:nvSpPr>
        <p:spPr>
          <a:xfrm>
            <a:off x="318515" y="1532772"/>
            <a:ext cx="1967485" cy="798745"/>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Three cases when trading</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圆角矩形 123">
            <a:extLst>
              <a:ext uri="{FF2B5EF4-FFF2-40B4-BE49-F238E27FC236}">
                <a16:creationId xmlns:a16="http://schemas.microsoft.com/office/drawing/2014/main" id="{99A422AD-8E04-2E3C-C6B6-39D427BE945B}"/>
              </a:ext>
            </a:extLst>
          </p:cNvPr>
          <p:cNvSpPr/>
          <p:nvPr/>
        </p:nvSpPr>
        <p:spPr>
          <a:xfrm>
            <a:off x="2286000" y="1424829"/>
            <a:ext cx="2971800" cy="979104"/>
          </a:xfrm>
          <a:prstGeom prst="roundRect">
            <a:avLst>
              <a:gd name="adj" fmla="val 3217"/>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Freeform 5">
            <a:extLst>
              <a:ext uri="{FF2B5EF4-FFF2-40B4-BE49-F238E27FC236}">
                <a16:creationId xmlns:a16="http://schemas.microsoft.com/office/drawing/2014/main" id="{09FA4821-F84C-32D8-4D74-29B7067BA00B}"/>
              </a:ext>
            </a:extLst>
          </p:cNvPr>
          <p:cNvSpPr/>
          <p:nvPr/>
        </p:nvSpPr>
        <p:spPr>
          <a:xfrm>
            <a:off x="3124200" y="1241411"/>
            <a:ext cx="1143000"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Case 1</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圆角矩形 123">
            <a:extLst>
              <a:ext uri="{FF2B5EF4-FFF2-40B4-BE49-F238E27FC236}">
                <a16:creationId xmlns:a16="http://schemas.microsoft.com/office/drawing/2014/main" id="{F0292AB4-58EC-7158-D71E-22DABD6CD6C7}"/>
              </a:ext>
            </a:extLst>
          </p:cNvPr>
          <p:cNvSpPr/>
          <p:nvPr/>
        </p:nvSpPr>
        <p:spPr>
          <a:xfrm>
            <a:off x="5508663" y="1415392"/>
            <a:ext cx="2949538" cy="979104"/>
          </a:xfrm>
          <a:prstGeom prst="roundRect">
            <a:avLst>
              <a:gd name="adj" fmla="val 3217"/>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123">
            <a:extLst>
              <a:ext uri="{FF2B5EF4-FFF2-40B4-BE49-F238E27FC236}">
                <a16:creationId xmlns:a16="http://schemas.microsoft.com/office/drawing/2014/main" id="{DB0FEA1F-7F18-BD0E-6A9F-8616031BD120}"/>
              </a:ext>
            </a:extLst>
          </p:cNvPr>
          <p:cNvSpPr/>
          <p:nvPr/>
        </p:nvSpPr>
        <p:spPr>
          <a:xfrm>
            <a:off x="8763000" y="1407935"/>
            <a:ext cx="2819401" cy="986561"/>
          </a:xfrm>
          <a:prstGeom prst="roundRect">
            <a:avLst>
              <a:gd name="adj" fmla="val 3217"/>
            </a:avLst>
          </a:prstGeom>
          <a:noFill/>
          <a:ln w="28575">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Freeform 5">
            <a:extLst>
              <a:ext uri="{FF2B5EF4-FFF2-40B4-BE49-F238E27FC236}">
                <a16:creationId xmlns:a16="http://schemas.microsoft.com/office/drawing/2014/main" id="{D9E215BE-7BBE-E274-34E0-56BEE38C4D53}"/>
              </a:ext>
            </a:extLst>
          </p:cNvPr>
          <p:cNvSpPr/>
          <p:nvPr/>
        </p:nvSpPr>
        <p:spPr>
          <a:xfrm>
            <a:off x="6400800" y="1238281"/>
            <a:ext cx="1143000"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Case 2</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Freeform 5">
            <a:extLst>
              <a:ext uri="{FF2B5EF4-FFF2-40B4-BE49-F238E27FC236}">
                <a16:creationId xmlns:a16="http://schemas.microsoft.com/office/drawing/2014/main" id="{1CA67B9A-1B54-8D44-A8BE-053B498CDE02}"/>
              </a:ext>
            </a:extLst>
          </p:cNvPr>
          <p:cNvSpPr/>
          <p:nvPr/>
        </p:nvSpPr>
        <p:spPr>
          <a:xfrm>
            <a:off x="9604170" y="1203507"/>
            <a:ext cx="1143000"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Case 3</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E3772915-20CB-7A86-B303-2493B9067358}"/>
                  </a:ext>
                </a:extLst>
              </p:cNvPr>
              <p:cNvSpPr txBox="1"/>
              <p:nvPr/>
            </p:nvSpPr>
            <p:spPr>
              <a:xfrm>
                <a:off x="2286000" y="1653783"/>
                <a:ext cx="2971800" cy="707886"/>
              </a:xfrm>
              <a:prstGeom prst="rect">
                <a:avLst/>
              </a:prstGeom>
              <a:noFill/>
            </p:spPr>
            <p:txBody>
              <a:bodyPr wrap="square">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EDP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𝑖</m:t>
                    </m:r>
                  </m:oMath>
                </a14:m>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has already cached enough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14:m>
                  <m:oMath xmlns:m="http://schemas.openxmlformats.org/officeDocument/2006/math">
                    <m:sSup>
                      <m:sSupPr>
                        <m:ctrlPr>
                          <a:rPr lang="zh-CN" altLang="en-US" sz="2000" i="1">
                            <a:solidFill>
                              <a:srgbClr val="836967"/>
                            </a:solidFill>
                            <a:latin typeface="Cambria Math" panose="02040503050406030204" pitchFamily="18" charset="0"/>
                          </a:rPr>
                        </m:ctrlPr>
                      </m:sSupPr>
                      <m:e>
                        <m:r>
                          <a:rPr lang="zh-CN" altLang="en-US" sz="2000">
                            <a:latin typeface="Cambria Math" panose="02040503050406030204" pitchFamily="18" charset="0"/>
                          </a:rPr>
                          <m:t>ℙ</m:t>
                        </m:r>
                      </m:e>
                      <m:sup>
                        <m:r>
                          <a:rPr lang="zh-CN" altLang="en-US" sz="2000">
                            <a:latin typeface="Cambria Math" panose="02040503050406030204" pitchFamily="18" charset="0"/>
                          </a:rPr>
                          <m:t>1</m:t>
                        </m:r>
                      </m:sup>
                    </m:sSup>
                  </m:oMath>
                </a14:m>
                <a:endParaRPr lang="zh-CN" altLang="en-US" sz="2000" dirty="0"/>
              </a:p>
            </p:txBody>
          </p:sp>
        </mc:Choice>
        <mc:Fallback xmlns="">
          <p:sp>
            <p:nvSpPr>
              <p:cNvPr id="13" name="文本框 12">
                <a:extLst>
                  <a:ext uri="{FF2B5EF4-FFF2-40B4-BE49-F238E27FC236}">
                    <a16:creationId xmlns:a16="http://schemas.microsoft.com/office/drawing/2014/main" id="{E3772915-20CB-7A86-B303-2493B9067358}"/>
                  </a:ext>
                </a:extLst>
              </p:cNvPr>
              <p:cNvSpPr txBox="1">
                <a:spLocks noRot="1" noChangeAspect="1" noMove="1" noResize="1" noEditPoints="1" noAdjustHandles="1" noChangeArrowheads="1" noChangeShapeType="1" noTextEdit="1"/>
              </p:cNvSpPr>
              <p:nvPr/>
            </p:nvSpPr>
            <p:spPr>
              <a:xfrm>
                <a:off x="2286000" y="1653783"/>
                <a:ext cx="2971800" cy="707886"/>
              </a:xfrm>
              <a:prstGeom prst="rect">
                <a:avLst/>
              </a:prstGeom>
              <a:blipFill>
                <a:blip r:embed="rId4"/>
                <a:stretch>
                  <a:fillRect l="-2049" t="-4310" b="-137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714A8E7-8D10-15D7-7985-55573E6C20C1}"/>
                  </a:ext>
                </a:extLst>
              </p:cNvPr>
              <p:cNvSpPr txBox="1"/>
              <p:nvPr/>
            </p:nvSpPr>
            <p:spPr>
              <a:xfrm>
                <a:off x="5525596" y="1646080"/>
                <a:ext cx="2971800" cy="707886"/>
              </a:xfrm>
              <a:prstGeom prst="rect">
                <a:avLst/>
              </a:prstGeom>
              <a:noFill/>
            </p:spPr>
            <p:txBody>
              <a:bodyPr wrap="square">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EDP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𝑖</m:t>
                    </m:r>
                  </m:oMath>
                </a14:m>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buys content </a:t>
                </a:r>
                <a14:m>
                  <m:oMath xmlns:m="http://schemas.openxmlformats.org/officeDocument/2006/math">
                    <m:r>
                      <a:rPr lang="en-US" altLang="zh-CN" sz="2000" i="1" dirty="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from some adjacent EDPs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14:m>
                  <m:oMath xmlns:m="http://schemas.openxmlformats.org/officeDocument/2006/math">
                    <m:sSup>
                      <m:sSupPr>
                        <m:ctrlPr>
                          <a:rPr lang="zh-CN" altLang="en-US" sz="2000" i="1">
                            <a:solidFill>
                              <a:srgbClr val="836967"/>
                            </a:solidFill>
                            <a:latin typeface="Cambria Math" panose="02040503050406030204" pitchFamily="18" charset="0"/>
                          </a:rPr>
                        </m:ctrlPr>
                      </m:sSupPr>
                      <m:e>
                        <m:r>
                          <a:rPr lang="zh-CN" altLang="en-US" sz="2000">
                            <a:latin typeface="Cambria Math" panose="02040503050406030204" pitchFamily="18" charset="0"/>
                          </a:rPr>
                          <m:t>ℙ</m:t>
                        </m:r>
                      </m:e>
                      <m:sup>
                        <m:r>
                          <a:rPr lang="en-US" altLang="zh-CN" sz="2000" b="0" i="0" smtClean="0">
                            <a:latin typeface="Cambria Math" panose="02040503050406030204" pitchFamily="18" charset="0"/>
                          </a:rPr>
                          <m:t>2</m:t>
                        </m:r>
                      </m:sup>
                    </m:sSup>
                  </m:oMath>
                </a14:m>
                <a:endParaRPr lang="zh-CN" altLang="en-US" sz="2000" dirty="0"/>
              </a:p>
            </p:txBody>
          </p:sp>
        </mc:Choice>
        <mc:Fallback xmlns="">
          <p:sp>
            <p:nvSpPr>
              <p:cNvPr id="15" name="文本框 14">
                <a:extLst>
                  <a:ext uri="{FF2B5EF4-FFF2-40B4-BE49-F238E27FC236}">
                    <a16:creationId xmlns:a16="http://schemas.microsoft.com/office/drawing/2014/main" id="{C714A8E7-8D10-15D7-7985-55573E6C20C1}"/>
                  </a:ext>
                </a:extLst>
              </p:cNvPr>
              <p:cNvSpPr txBox="1">
                <a:spLocks noRot="1" noChangeAspect="1" noMove="1" noResize="1" noEditPoints="1" noAdjustHandles="1" noChangeArrowheads="1" noChangeShapeType="1" noTextEdit="1"/>
              </p:cNvSpPr>
              <p:nvPr/>
            </p:nvSpPr>
            <p:spPr>
              <a:xfrm>
                <a:off x="5525596" y="1646080"/>
                <a:ext cx="2971800" cy="707886"/>
              </a:xfrm>
              <a:prstGeom prst="rect">
                <a:avLst/>
              </a:prstGeom>
              <a:blipFill>
                <a:blip r:embed="rId5"/>
                <a:stretch>
                  <a:fillRect l="-2049" t="-4310" r="-2869" b="-137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5C886F4E-E4E9-0C38-562D-B31335117B36}"/>
                  </a:ext>
                </a:extLst>
              </p:cNvPr>
              <p:cNvSpPr txBox="1"/>
              <p:nvPr/>
            </p:nvSpPr>
            <p:spPr>
              <a:xfrm>
                <a:off x="2685014" y="3334660"/>
                <a:ext cx="8491747"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m:rPr>
                              <m:sty m:val="p"/>
                            </m:rPr>
                            <a:rPr lang="zh-CN" altLang="en-US">
                              <a:latin typeface="Cambria Math" panose="02040503050406030204" pitchFamily="18" charset="0"/>
                            </a:rPr>
                            <m:t>Φ</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0">
                              <a:latin typeface="Cambria Math" panose="02040503050406030204" pitchFamily="18" charset="0"/>
                            </a:rPr>
                            <m:t>1</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sSup>
                        <m:sSupPr>
                          <m:ctrlPr>
                            <a:rPr lang="zh-CN" altLang="en-US" i="1">
                              <a:solidFill>
                                <a:srgbClr val="836967"/>
                              </a:solidFill>
                              <a:latin typeface="Cambria Math" panose="02040503050406030204" pitchFamily="18" charset="0"/>
                            </a:rPr>
                          </m:ctrlPr>
                        </m:sSupPr>
                        <m:e>
                          <m:r>
                            <a:rPr lang="zh-CN" altLang="en-US" i="0">
                              <a:latin typeface="Cambria Math" panose="02040503050406030204" pitchFamily="18" charset="0"/>
                            </a:rPr>
                            <m:t>ℙ</m:t>
                          </m:r>
                        </m:e>
                        <m:sup>
                          <m:r>
                            <a:rPr lang="zh-CN" altLang="en-US" i="0">
                              <a:latin typeface="Cambria Math" panose="02040503050406030204" pitchFamily="18" charset="0"/>
                            </a:rPr>
                            <m:t>1</m:t>
                          </m:r>
                        </m:sup>
                      </m:sSup>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𝑄</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sSup>
                        <m:sSupPr>
                          <m:ctrlPr>
                            <a:rPr lang="zh-CN" altLang="en-US" i="1">
                              <a:solidFill>
                                <a:srgbClr val="836967"/>
                              </a:solidFill>
                              <a:latin typeface="Cambria Math" panose="02040503050406030204" pitchFamily="18" charset="0"/>
                            </a:rPr>
                          </m:ctrlPr>
                        </m:sSupPr>
                        <m:e>
                          <m:r>
                            <a:rPr lang="zh-CN" altLang="en-US" i="0">
                              <a:latin typeface="Cambria Math" panose="02040503050406030204" pitchFamily="18" charset="0"/>
                            </a:rPr>
                            <m:t>ℙ</m:t>
                          </m:r>
                        </m:e>
                        <m:sup>
                          <m:r>
                            <a:rPr lang="zh-CN" altLang="en-US" i="0">
                              <a:latin typeface="Cambria Math" panose="02040503050406030204" pitchFamily="18" charset="0"/>
                            </a:rPr>
                            <m:t>2</m:t>
                          </m:r>
                        </m:sup>
                      </m:sSup>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𝑄</m:t>
                              </m:r>
                            </m:e>
                            <m:sub>
                              <m:r>
                                <a:rPr lang="zh-CN" altLang="en-US" i="1">
                                  <a:latin typeface="Cambria Math" panose="02040503050406030204" pitchFamily="18" charset="0"/>
                                </a:rPr>
                                <m:t>𝑘</m:t>
                              </m:r>
                            </m:sub>
                          </m:sSub>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𝐼</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sSup>
                        <m:sSupPr>
                          <m:ctrlPr>
                            <a:rPr lang="zh-CN" altLang="en-US" i="1">
                              <a:solidFill>
                                <a:srgbClr val="836967"/>
                              </a:solidFill>
                              <a:latin typeface="Cambria Math" panose="02040503050406030204" pitchFamily="18" charset="0"/>
                            </a:rPr>
                          </m:ctrlPr>
                        </m:sSupPr>
                        <m:e>
                          <m:r>
                            <a:rPr lang="zh-CN" altLang="en-US" i="0">
                              <a:latin typeface="Cambria Math" panose="02040503050406030204" pitchFamily="18" charset="0"/>
                            </a:rPr>
                            <m:t>ℙ</m:t>
                          </m:r>
                        </m:e>
                        <m:sup>
                          <m:r>
                            <a:rPr lang="zh-CN" altLang="en-US" i="0">
                              <a:latin typeface="Cambria Math" panose="02040503050406030204" pitchFamily="18" charset="0"/>
                            </a:rPr>
                            <m:t>3</m:t>
                          </m:r>
                        </m:sup>
                      </m:sSup>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𝑄</m:t>
                          </m:r>
                        </m:e>
                        <m:sub>
                          <m:r>
                            <a:rPr lang="zh-CN" altLang="en-US" i="1">
                              <a:latin typeface="Cambria Math" panose="02040503050406030204" pitchFamily="18" charset="0"/>
                            </a:rPr>
                            <m:t>𝑘</m:t>
                          </m:r>
                        </m:sub>
                      </m:sSub>
                    </m:oMath>
                  </m:oMathPara>
                </a14:m>
                <a:endParaRPr lang="zh-CN" altLang="en-US" dirty="0"/>
              </a:p>
            </p:txBody>
          </p:sp>
        </mc:Choice>
        <mc:Fallback xmlns="">
          <p:sp>
            <p:nvSpPr>
              <p:cNvPr id="17" name="文本框 16">
                <a:extLst>
                  <a:ext uri="{FF2B5EF4-FFF2-40B4-BE49-F238E27FC236}">
                    <a16:creationId xmlns:a16="http://schemas.microsoft.com/office/drawing/2014/main" id="{5C886F4E-E4E9-0C38-562D-B31335117B36}"/>
                  </a:ext>
                </a:extLst>
              </p:cNvPr>
              <p:cNvSpPr txBox="1">
                <a:spLocks noRot="1" noChangeAspect="1" noMove="1" noResize="1" noEditPoints="1" noAdjustHandles="1" noChangeArrowheads="1" noChangeShapeType="1" noTextEdit="1"/>
              </p:cNvSpPr>
              <p:nvPr/>
            </p:nvSpPr>
            <p:spPr>
              <a:xfrm>
                <a:off x="2685014" y="3334660"/>
                <a:ext cx="8491747" cy="50687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C84E5D2C-464A-30BE-3424-0A15491C6640}"/>
                  </a:ext>
                </a:extLst>
              </p:cNvPr>
              <p:cNvSpPr txBox="1"/>
              <p:nvPr/>
            </p:nvSpPr>
            <p:spPr>
              <a:xfrm>
                <a:off x="8763000" y="1619009"/>
                <a:ext cx="2949538" cy="707886"/>
              </a:xfrm>
              <a:prstGeom prst="rect">
                <a:avLst/>
              </a:prstGeom>
              <a:noFill/>
            </p:spPr>
            <p:txBody>
              <a:bodyPr wrap="square">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EDP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𝑖</m:t>
                    </m:r>
                  </m:oMath>
                </a14:m>
                <a:r>
                  <a:rPr lang="en-US" altLang="zh-CN" sz="2000" i="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needs to download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uncached</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14:m>
                  <m:oMath xmlns:m="http://schemas.openxmlformats.org/officeDocument/2006/math">
                    <m:sSup>
                      <m:sSupPr>
                        <m:ctrlPr>
                          <a:rPr lang="zh-CN" altLang="en-US" sz="2000" i="1">
                            <a:solidFill>
                              <a:srgbClr val="836967"/>
                            </a:solidFill>
                            <a:latin typeface="Cambria Math" panose="02040503050406030204" pitchFamily="18" charset="0"/>
                          </a:rPr>
                        </m:ctrlPr>
                      </m:sSupPr>
                      <m:e>
                        <m:r>
                          <a:rPr lang="zh-CN" altLang="en-US" sz="2000">
                            <a:latin typeface="Cambria Math" panose="02040503050406030204" pitchFamily="18" charset="0"/>
                          </a:rPr>
                          <m:t>ℙ</m:t>
                        </m:r>
                      </m:e>
                      <m:sup>
                        <m:r>
                          <a:rPr lang="en-US" altLang="zh-CN" sz="2000" b="0" i="1" smtClean="0">
                            <a:latin typeface="Cambria Math" panose="02040503050406030204" pitchFamily="18" charset="0"/>
                          </a:rPr>
                          <m:t>3</m:t>
                        </m:r>
                      </m:sup>
                    </m:sSup>
                  </m:oMath>
                </a14:m>
                <a:endParaRPr lang="zh-CN" altLang="en-US" sz="2000" dirty="0"/>
              </a:p>
            </p:txBody>
          </p:sp>
        </mc:Choice>
        <mc:Fallback xmlns="">
          <p:sp>
            <p:nvSpPr>
              <p:cNvPr id="7" name="文本框 6">
                <a:extLst>
                  <a:ext uri="{FF2B5EF4-FFF2-40B4-BE49-F238E27FC236}">
                    <a16:creationId xmlns:a16="http://schemas.microsoft.com/office/drawing/2014/main" id="{C84E5D2C-464A-30BE-3424-0A15491C6640}"/>
                  </a:ext>
                </a:extLst>
              </p:cNvPr>
              <p:cNvSpPr txBox="1">
                <a:spLocks noRot="1" noChangeAspect="1" noMove="1" noResize="1" noEditPoints="1" noAdjustHandles="1" noChangeArrowheads="1" noChangeShapeType="1" noTextEdit="1"/>
              </p:cNvSpPr>
              <p:nvPr/>
            </p:nvSpPr>
            <p:spPr>
              <a:xfrm>
                <a:off x="8763000" y="1619009"/>
                <a:ext cx="2949538" cy="707886"/>
              </a:xfrm>
              <a:prstGeom prst="rect">
                <a:avLst/>
              </a:prstGeom>
              <a:blipFill>
                <a:blip r:embed="rId7"/>
                <a:stretch>
                  <a:fillRect l="-2277" t="-5172" b="-137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66BA19B7-B9E2-EF02-85DE-32071445A52D}"/>
                  </a:ext>
                </a:extLst>
              </p:cNvPr>
              <p:cNvSpPr/>
              <p:nvPr/>
            </p:nvSpPr>
            <p:spPr>
              <a:xfrm>
                <a:off x="582675" y="5354390"/>
                <a:ext cx="10999726" cy="458011"/>
              </a:xfrm>
              <a:prstGeom prst="rect">
                <a:avLst/>
              </a:prstGeom>
            </p:spPr>
            <p:txBody>
              <a:bodyPr wrap="square">
                <a:spAutoFit/>
              </a:bodyPr>
              <a:lstStyle/>
              <a:p>
                <a:pPr>
                  <a:lnSpc>
                    <a:spcPct val="120000"/>
                  </a:lnSpc>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Sharing benefit: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monetary benefit formed when EDP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𝑖</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shares its contents with other EDPs </a:t>
                </a:r>
                <a14:m>
                  <m:oMath xmlns:m="http://schemas.openxmlformats.org/officeDocument/2006/math">
                    <m:sSub>
                      <m:sSubPr>
                        <m:ctrlPr>
                          <a:rPr lang="zh-CN" altLang="en-US" sz="2000" i="1" smtClean="0">
                            <a:solidFill>
                              <a:srgbClr val="836967"/>
                            </a:solidFill>
                            <a:latin typeface="Cambria Math" panose="02040503050406030204" pitchFamily="18" charset="0"/>
                          </a:rPr>
                        </m:ctrlPr>
                      </m:sSubPr>
                      <m:e>
                        <m:r>
                          <a:rPr lang="zh-CN" altLang="en-US" sz="2000">
                            <a:latin typeface="Cambria Math" panose="02040503050406030204" pitchFamily="18" charset="0"/>
                          </a:rPr>
                          <m:t>ℳ</m:t>
                        </m:r>
                      </m:e>
                      <m:sub>
                        <m:r>
                          <a:rPr lang="zh-CN" altLang="en-US" sz="2000" i="1">
                            <a:latin typeface="Cambria Math" panose="02040503050406030204" pitchFamily="18" charset="0"/>
                          </a:rPr>
                          <m:t>𝑖</m:t>
                        </m:r>
                        <m:r>
                          <a:rPr lang="zh-CN" altLang="en-US" sz="2000">
                            <a:latin typeface="Cambria Math" panose="02040503050406030204" pitchFamily="18" charset="0"/>
                          </a:rPr>
                          <m:t>,</m:t>
                        </m:r>
                        <m:r>
                          <a:rPr lang="zh-CN" altLang="en-US" sz="2000" i="1">
                            <a:latin typeface="Cambria Math" panose="02040503050406030204" pitchFamily="18" charset="0"/>
                          </a:rPr>
                          <m:t>𝑘</m:t>
                        </m:r>
                      </m:sub>
                    </m:sSub>
                    <m:d>
                      <m:dPr>
                        <m:ctrlPr>
                          <a:rPr lang="zh-CN" altLang="en-US" sz="2000" i="1">
                            <a:latin typeface="Cambria Math" panose="02040503050406030204" pitchFamily="18" charset="0"/>
                          </a:rPr>
                        </m:ctrlPr>
                      </m:dPr>
                      <m:e>
                        <m:r>
                          <a:rPr lang="zh-CN" altLang="en-US" sz="2000" i="1">
                            <a:latin typeface="Cambria Math" panose="02040503050406030204" pitchFamily="18" charset="0"/>
                          </a:rPr>
                          <m:t>𝑡</m:t>
                        </m:r>
                      </m:e>
                    </m:d>
                  </m:oMath>
                </a14:m>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66BA19B7-B9E2-EF02-85DE-32071445A52D}"/>
                  </a:ext>
                </a:extLst>
              </p:cNvPr>
              <p:cNvSpPr>
                <a:spLocks noRot="1" noChangeAspect="1" noMove="1" noResize="1" noEditPoints="1" noAdjustHandles="1" noChangeArrowheads="1" noChangeShapeType="1" noTextEdit="1"/>
              </p:cNvSpPr>
              <p:nvPr/>
            </p:nvSpPr>
            <p:spPr>
              <a:xfrm>
                <a:off x="582675" y="5354390"/>
                <a:ext cx="10999726" cy="458011"/>
              </a:xfrm>
              <a:prstGeom prst="rect">
                <a:avLst/>
              </a:prstGeom>
              <a:blipFill>
                <a:blip r:embed="rId8"/>
                <a:stretch>
                  <a:fillRect l="-610" b="-20000"/>
                </a:stretch>
              </a:blipFill>
            </p:spPr>
            <p:txBody>
              <a:bodyPr/>
              <a:lstStyle/>
              <a:p>
                <a:r>
                  <a:rPr lang="zh-CN" altLang="en-US">
                    <a:noFill/>
                  </a:rPr>
                  <a:t> </a:t>
                </a:r>
              </a:p>
            </p:txBody>
          </p:sp>
        </mc:Fallback>
      </mc:AlternateContent>
      <p:cxnSp>
        <p:nvCxnSpPr>
          <p:cNvPr id="18" name="直接连接符 17">
            <a:extLst>
              <a:ext uri="{FF2B5EF4-FFF2-40B4-BE49-F238E27FC236}">
                <a16:creationId xmlns:a16="http://schemas.microsoft.com/office/drawing/2014/main" id="{C9AAF0EF-4DCA-E44B-CA89-2299F0FC62A8}"/>
              </a:ext>
            </a:extLst>
          </p:cNvPr>
          <p:cNvCxnSpPr>
            <a:cxnSpLocks/>
          </p:cNvCxnSpPr>
          <p:nvPr/>
        </p:nvCxnSpPr>
        <p:spPr>
          <a:xfrm flipV="1">
            <a:off x="3886200" y="3833598"/>
            <a:ext cx="1" cy="289869"/>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A494C20E-438E-6909-36FB-B7CAFB3AF148}"/>
                  </a:ext>
                </a:extLst>
              </p:cNvPr>
              <p:cNvSpPr/>
              <p:nvPr/>
            </p:nvSpPr>
            <p:spPr>
              <a:xfrm>
                <a:off x="1066800" y="4174124"/>
                <a:ext cx="2872444" cy="605294"/>
              </a:xfrm>
              <a:prstGeom prst="rect">
                <a:avLst/>
              </a:prstGeom>
              <a:ln w="19050">
                <a:solidFill>
                  <a:schemeClr val="tx1"/>
                </a:solidFill>
                <a:prstDash val="dash"/>
              </a:ln>
            </p:spPr>
            <p:txBody>
              <a:bodyPr wrap="square">
                <a:spAutoFit/>
              </a:bodyPr>
              <a:lstStyle/>
              <a:p>
                <a:pPr>
                  <a:lnSpc>
                    <a:spcPts val="2000"/>
                  </a:lnSpc>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set of requesters who ask for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time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𝑡</m:t>
                    </m:r>
                  </m:oMath>
                </a14:m>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id="{A494C20E-438E-6909-36FB-B7CAFB3AF148}"/>
                  </a:ext>
                </a:extLst>
              </p:cNvPr>
              <p:cNvSpPr>
                <a:spLocks noRot="1" noChangeAspect="1" noMove="1" noResize="1" noEditPoints="1" noAdjustHandles="1" noChangeArrowheads="1" noChangeShapeType="1" noTextEdit="1"/>
              </p:cNvSpPr>
              <p:nvPr/>
            </p:nvSpPr>
            <p:spPr>
              <a:xfrm>
                <a:off x="1066800" y="4174124"/>
                <a:ext cx="2872444" cy="605294"/>
              </a:xfrm>
              <a:prstGeom prst="rect">
                <a:avLst/>
              </a:prstGeom>
              <a:blipFill>
                <a:blip r:embed="rId9"/>
                <a:stretch>
                  <a:fillRect l="-1899" t="-12745" r="-1055" b="-15686"/>
                </a:stretch>
              </a:blipFill>
              <a:ln w="19050">
                <a:solidFill>
                  <a:schemeClr val="tx1"/>
                </a:solidFill>
                <a:prstDash val="dash"/>
              </a:ln>
            </p:spPr>
            <p:txBody>
              <a:bodyPr/>
              <a:lstStyle/>
              <a:p>
                <a:r>
                  <a:rPr lang="zh-CN" altLang="en-US">
                    <a:noFill/>
                  </a:rPr>
                  <a:t> </a:t>
                </a:r>
              </a:p>
            </p:txBody>
          </p:sp>
        </mc:Fallback>
      </mc:AlternateContent>
      <p:pic>
        <p:nvPicPr>
          <p:cNvPr id="23" name="图片 22">
            <a:extLst>
              <a:ext uri="{FF2B5EF4-FFF2-40B4-BE49-F238E27FC236}">
                <a16:creationId xmlns:a16="http://schemas.microsoft.com/office/drawing/2014/main" id="{5440CD04-5467-0242-E6C0-98E318D638DD}"/>
              </a:ext>
            </a:extLst>
          </p:cNvPr>
          <p:cNvPicPr>
            <a:picLocks noChangeAspect="1"/>
          </p:cNvPicPr>
          <p:nvPr/>
        </p:nvPicPr>
        <p:blipFill>
          <a:blip r:embed="rId10"/>
          <a:stretch>
            <a:fillRect/>
          </a:stretch>
        </p:blipFill>
        <p:spPr>
          <a:xfrm>
            <a:off x="4343400" y="4062250"/>
            <a:ext cx="4622147" cy="890750"/>
          </a:xfrm>
          <a:prstGeom prst="rect">
            <a:avLst/>
          </a:prstGeom>
        </p:spPr>
      </p:pic>
      <p:cxnSp>
        <p:nvCxnSpPr>
          <p:cNvPr id="21" name="直接连接符 20">
            <a:extLst>
              <a:ext uri="{FF2B5EF4-FFF2-40B4-BE49-F238E27FC236}">
                <a16:creationId xmlns:a16="http://schemas.microsoft.com/office/drawing/2014/main" id="{DF648749-1255-335C-55CD-8299F9C7BAF9}"/>
              </a:ext>
            </a:extLst>
          </p:cNvPr>
          <p:cNvCxnSpPr>
            <a:cxnSpLocks/>
          </p:cNvCxnSpPr>
          <p:nvPr/>
        </p:nvCxnSpPr>
        <p:spPr>
          <a:xfrm flipV="1">
            <a:off x="4495800" y="3863440"/>
            <a:ext cx="1" cy="289869"/>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24" name="Rectangle 4">
            <a:extLst>
              <a:ext uri="{FF2B5EF4-FFF2-40B4-BE49-F238E27FC236}">
                <a16:creationId xmlns:a16="http://schemas.microsoft.com/office/drawing/2014/main" id="{3D6974B3-C15C-1DE8-4EE1-E240CC9EFA78}"/>
              </a:ext>
            </a:extLst>
          </p:cNvPr>
          <p:cNvSpPr>
            <a:spLocks noChangeArrowheads="1"/>
          </p:cNvSpPr>
          <p:nvPr/>
        </p:nvSpPr>
        <p:spPr bwMode="auto">
          <a:xfrm>
            <a:off x="2590800" y="5888708"/>
            <a:ext cx="4622147" cy="577930"/>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A05B6032-B9BC-47C1-A8B6-6FB8E9529BFF}"/>
                  </a:ext>
                </a:extLst>
              </p:cNvPr>
              <p:cNvSpPr txBox="1"/>
              <p:nvPr/>
            </p:nvSpPr>
            <p:spPr>
              <a:xfrm>
                <a:off x="2717147" y="5924238"/>
                <a:ext cx="4495800" cy="506870"/>
              </a:xfrm>
              <a:prstGeom prst="rect">
                <a:avLst/>
              </a:prstGeom>
              <a:noFill/>
            </p:spPr>
            <p:txBody>
              <a:bodyPr wrap="square">
                <a:spAutoFit/>
              </a:bodyPr>
              <a:lstStyle/>
              <a:p>
                <a14:m>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m:rPr>
                            <m:sty m:val="p"/>
                          </m:rPr>
                          <a:rPr lang="zh-CN" altLang="en-US">
                            <a:latin typeface="Cambria Math" panose="02040503050406030204" pitchFamily="18" charset="0"/>
                          </a:rPr>
                          <m:t>Φ</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0">
                            <a:latin typeface="Cambria Math" panose="02040503050406030204" pitchFamily="18" charset="0"/>
                          </a:rPr>
                          <m:t>2</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nary>
                      <m:naryPr>
                        <m:chr m:val="∑"/>
                        <m:limLoc m:val="subSup"/>
                        <m:supHide m:val="on"/>
                        <m:ctrlPr>
                          <a:rPr lang="zh-CN" altLang="en-US" i="1" smtClean="0">
                            <a:latin typeface="Cambria Math" panose="02040503050406030204" pitchFamily="18" charset="0"/>
                          </a:rPr>
                        </m:ctrlPr>
                      </m:naryPr>
                      <m:sub>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𝑖</m:t>
                            </m:r>
                          </m:e>
                          <m:sup>
                            <m:r>
                              <a:rPr lang="zh-CN" altLang="en-US">
                                <a:latin typeface="Cambria Math" panose="02040503050406030204" pitchFamily="18" charset="0"/>
                              </a:rPr>
                              <m:t>′</m:t>
                            </m:r>
                          </m:sup>
                        </m:sSup>
                        <m:r>
                          <a:rPr lang="zh-CN" altLang="en-US">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a:latin typeface="Cambria Math" panose="02040503050406030204" pitchFamily="18" charset="0"/>
                              </a:rPr>
                              <m:t>ℳ</m:t>
                            </m:r>
                          </m:e>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sub>
                      <m:sup/>
                      <m:e>
                        <m:sSub>
                          <m:sSubPr>
                            <m:ctrlPr>
                              <a:rPr lang="zh-CN" altLang="en-US" i="1">
                                <a:solidFill>
                                  <a:srgbClr val="836967"/>
                                </a:solidFill>
                                <a:latin typeface="Cambria Math" panose="02040503050406030204" pitchFamily="18" charset="0"/>
                              </a:rPr>
                            </m:ctrlPr>
                          </m:sSubPr>
                          <m:e>
                            <m:bar>
                              <m:barPr>
                                <m:pos m:val="top"/>
                                <m:ctrlPr>
                                  <a:rPr lang="zh-CN" altLang="en-US" i="1">
                                    <a:solidFill>
                                      <a:srgbClr val="836967"/>
                                    </a:solidFill>
                                    <a:latin typeface="Cambria Math" panose="02040503050406030204" pitchFamily="18" charset="0"/>
                                  </a:rPr>
                                </m:ctrlPr>
                              </m:barPr>
                              <m:e>
                                <m:r>
                                  <a:rPr lang="zh-CN" altLang="en-US" i="1">
                                    <a:latin typeface="Cambria Math" panose="02040503050406030204" pitchFamily="18" charset="0"/>
                                  </a:rPr>
                                  <m:t>𝑝</m:t>
                                </m:r>
                              </m:e>
                            </m:ba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sSup>
                                  <m:sSupPr>
                                    <m:ctrlPr>
                                      <a:rPr lang="zh-CN" altLang="en-US" i="1">
                                        <a:solidFill>
                                          <a:srgbClr val="836967"/>
                                        </a:solidFill>
                                        <a:latin typeface="Cambria Math" panose="02040503050406030204" pitchFamily="18" charset="0"/>
                                      </a:rPr>
                                    </m:ctrlPr>
                                  </m:sSupPr>
                                  <m:e>
                                    <m:r>
                                      <a:rPr lang="zh-CN" altLang="en-US" i="1">
                                        <a:latin typeface="Cambria Math" panose="02040503050406030204" pitchFamily="18" charset="0"/>
                                      </a:rPr>
                                      <m:t>𝑖</m:t>
                                    </m:r>
                                  </m:e>
                                  <m:sup>
                                    <m:r>
                                      <a:rPr lang="zh-CN" altLang="en-US">
                                        <a:latin typeface="Cambria Math" panose="02040503050406030204" pitchFamily="18" charset="0"/>
                                      </a:rPr>
                                      <m:t>′</m:t>
                                    </m:r>
                                  </m:sup>
                                </m:sSup>
                                <m:r>
                                  <a:rPr lang="zh-CN" altLang="en-US">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e>
                    </m:nary>
                  </m:oMath>
                </a14:m>
                <a:r>
                  <a:rPr lang="en-US" altLang="zh-CN" dirty="0"/>
                  <a:t> </a:t>
                </a:r>
              </a:p>
            </p:txBody>
          </p:sp>
        </mc:Choice>
        <mc:Fallback xmlns="">
          <p:sp>
            <p:nvSpPr>
              <p:cNvPr id="26" name="文本框 25">
                <a:extLst>
                  <a:ext uri="{FF2B5EF4-FFF2-40B4-BE49-F238E27FC236}">
                    <a16:creationId xmlns:a16="http://schemas.microsoft.com/office/drawing/2014/main" id="{A05B6032-B9BC-47C1-A8B6-6FB8E9529BFF}"/>
                  </a:ext>
                </a:extLst>
              </p:cNvPr>
              <p:cNvSpPr txBox="1">
                <a:spLocks noRot="1" noChangeAspect="1" noMove="1" noResize="1" noEditPoints="1" noAdjustHandles="1" noChangeArrowheads="1" noChangeShapeType="1" noTextEdit="1"/>
              </p:cNvSpPr>
              <p:nvPr/>
            </p:nvSpPr>
            <p:spPr>
              <a:xfrm>
                <a:off x="2717147" y="5924238"/>
                <a:ext cx="4495800" cy="506870"/>
              </a:xfrm>
              <a:prstGeom prst="rect">
                <a:avLst/>
              </a:prstGeom>
              <a:blipFill>
                <a:blip r:embed="rId11"/>
                <a:stretch>
                  <a:fillRect t="-73494" b="-122892"/>
                </a:stretch>
              </a:blipFill>
            </p:spPr>
            <p:txBody>
              <a:bodyPr/>
              <a:lstStyle/>
              <a:p>
                <a:r>
                  <a:rPr lang="zh-CN" altLang="en-US">
                    <a:noFill/>
                  </a:rPr>
                  <a:t> </a:t>
                </a:r>
              </a:p>
            </p:txBody>
          </p:sp>
        </mc:Fallback>
      </mc:AlternateContent>
      <p:sp>
        <p:nvSpPr>
          <p:cNvPr id="57" name="文本框 56">
            <a:extLst>
              <a:ext uri="{FF2B5EF4-FFF2-40B4-BE49-F238E27FC236}">
                <a16:creationId xmlns:a16="http://schemas.microsoft.com/office/drawing/2014/main" id="{FB9777F0-32F1-5121-AE8C-B4635B4135B3}"/>
              </a:ext>
            </a:extLst>
          </p:cNvPr>
          <p:cNvSpPr txBox="1"/>
          <p:nvPr/>
        </p:nvSpPr>
        <p:spPr>
          <a:xfrm>
            <a:off x="9119242" y="4128838"/>
            <a:ext cx="2463159" cy="707886"/>
          </a:xfrm>
          <a:prstGeom prst="rect">
            <a:avLst/>
          </a:prstGeom>
          <a:noFill/>
        </p:spPr>
        <p:txBody>
          <a:bodyPr wrap="square">
            <a:spAutoFit/>
          </a:bodyPr>
          <a:lstStyle/>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principle</a:t>
            </a:r>
          </a:p>
          <a:p>
            <a:pPr algn="l"/>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 supply and demand</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53476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4038"/>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11</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Game Formulation </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8" name="矩形 17">
            <a:extLst>
              <a:ext uri="{FF2B5EF4-FFF2-40B4-BE49-F238E27FC236}">
                <a16:creationId xmlns:a16="http://schemas.microsoft.com/office/drawing/2014/main" id="{90220A60-E7AA-B210-4158-AA6CE302CCB3}"/>
              </a:ext>
            </a:extLst>
          </p:cNvPr>
          <p:cNvSpPr/>
          <p:nvPr/>
        </p:nvSpPr>
        <p:spPr>
          <a:xfrm>
            <a:off x="450427" y="1103370"/>
            <a:ext cx="3491485" cy="429413"/>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Content placement cost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Rectangle 4">
            <a:extLst>
              <a:ext uri="{FF2B5EF4-FFF2-40B4-BE49-F238E27FC236}">
                <a16:creationId xmlns:a16="http://schemas.microsoft.com/office/drawing/2014/main" id="{92DECB87-34B6-4C5A-E535-8F69698594DB}"/>
              </a:ext>
            </a:extLst>
          </p:cNvPr>
          <p:cNvSpPr>
            <a:spLocks noChangeArrowheads="1"/>
          </p:cNvSpPr>
          <p:nvPr/>
        </p:nvSpPr>
        <p:spPr bwMode="auto">
          <a:xfrm>
            <a:off x="3528084" y="1107681"/>
            <a:ext cx="3200400" cy="506871"/>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6311F06-F633-9ABD-E563-820CEDAA3DA9}"/>
                  </a:ext>
                </a:extLst>
              </p:cNvPr>
              <p:cNvSpPr txBox="1"/>
              <p:nvPr/>
            </p:nvSpPr>
            <p:spPr>
              <a:xfrm>
                <a:off x="3346256" y="1149949"/>
                <a:ext cx="3491485" cy="4054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a:latin typeface="Cambria Math" panose="02040503050406030204" pitchFamily="18" charset="0"/>
                            </a:rPr>
                            <m:t>𝐶</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0">
                              <a:latin typeface="Cambria Math" panose="02040503050406030204" pitchFamily="18" charset="0"/>
                            </a:rPr>
                            <m:t>1</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i="0">
                              <a:latin typeface="Cambria Math" panose="02040503050406030204" pitchFamily="18" charset="0"/>
                            </a:rPr>
                            <m:t>4</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i="0">
                              <a:latin typeface="Cambria Math" panose="02040503050406030204" pitchFamily="18" charset="0"/>
                            </a:rPr>
                            <m:t>5</m:t>
                          </m:r>
                        </m:sub>
                      </m:sSub>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0">
                              <a:latin typeface="Cambria Math" panose="02040503050406030204" pitchFamily="18" charset="0"/>
                            </a:rPr>
                            <m:t>2</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oMath>
                  </m:oMathPara>
                </a14:m>
                <a:endParaRPr lang="zh-CN" altLang="en-US" dirty="0"/>
              </a:p>
            </p:txBody>
          </p:sp>
        </mc:Choice>
        <mc:Fallback xmlns="">
          <p:sp>
            <p:nvSpPr>
              <p:cNvPr id="20" name="文本框 19">
                <a:extLst>
                  <a:ext uri="{FF2B5EF4-FFF2-40B4-BE49-F238E27FC236}">
                    <a16:creationId xmlns:a16="http://schemas.microsoft.com/office/drawing/2014/main" id="{06311F06-F633-9ABD-E563-820CEDAA3DA9}"/>
                  </a:ext>
                </a:extLst>
              </p:cNvPr>
              <p:cNvSpPr txBox="1">
                <a:spLocks noRot="1" noChangeAspect="1" noMove="1" noResize="1" noEditPoints="1" noAdjustHandles="1" noChangeArrowheads="1" noChangeShapeType="1" noTextEdit="1"/>
              </p:cNvSpPr>
              <p:nvPr/>
            </p:nvSpPr>
            <p:spPr>
              <a:xfrm>
                <a:off x="3346256" y="1149949"/>
                <a:ext cx="3491485" cy="405496"/>
              </a:xfrm>
              <a:prstGeom prst="rect">
                <a:avLst/>
              </a:prstGeom>
              <a:blipFill>
                <a:blip r:embed="rId4"/>
                <a:stretch>
                  <a:fillRect/>
                </a:stretch>
              </a:blipFill>
            </p:spPr>
            <p:txBody>
              <a:bodyPr/>
              <a:lstStyle/>
              <a:p>
                <a:r>
                  <a:rPr lang="zh-CN" altLang="en-US">
                    <a:noFill/>
                  </a:rPr>
                  <a:t> </a:t>
                </a:r>
              </a:p>
            </p:txBody>
          </p:sp>
        </mc:Fallback>
      </mc:AlternateContent>
      <p:sp>
        <p:nvSpPr>
          <p:cNvPr id="21" name="矩形 20">
            <a:extLst>
              <a:ext uri="{FF2B5EF4-FFF2-40B4-BE49-F238E27FC236}">
                <a16:creationId xmlns:a16="http://schemas.microsoft.com/office/drawing/2014/main" id="{56E1DB7D-1F38-9A0D-7D5A-C24359F744EC}"/>
              </a:ext>
            </a:extLst>
          </p:cNvPr>
          <p:cNvSpPr/>
          <p:nvPr/>
        </p:nvSpPr>
        <p:spPr>
          <a:xfrm>
            <a:off x="736590" y="1680599"/>
            <a:ext cx="8559810" cy="429413"/>
          </a:xfrm>
          <a:prstGeom prst="rect">
            <a:avLst/>
          </a:prstGeom>
        </p:spPr>
        <p:txBody>
          <a:bodyPr wrap="square">
            <a:spAutoFit/>
          </a:bodyPr>
          <a:lstStyle/>
          <a:p>
            <a:pPr>
              <a:lnSpc>
                <a:spcPct val="120000"/>
              </a:lnSpc>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Staleness cost: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 penalty function of the total request service delay</a:t>
            </a:r>
          </a:p>
        </p:txBody>
      </p:sp>
      <p:sp>
        <p:nvSpPr>
          <p:cNvPr id="22" name="Rectangle 4">
            <a:extLst>
              <a:ext uri="{FF2B5EF4-FFF2-40B4-BE49-F238E27FC236}">
                <a16:creationId xmlns:a16="http://schemas.microsoft.com/office/drawing/2014/main" id="{0B0D1A13-F8B0-8B69-E9AE-526453001A4E}"/>
              </a:ext>
            </a:extLst>
          </p:cNvPr>
          <p:cNvSpPr>
            <a:spLocks noChangeArrowheads="1"/>
          </p:cNvSpPr>
          <p:nvPr/>
        </p:nvSpPr>
        <p:spPr bwMode="auto">
          <a:xfrm>
            <a:off x="1828800" y="2165094"/>
            <a:ext cx="8991599" cy="1026218"/>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r>
              <a:rPr lang="en-US" altLang="zh-CN" kern="0" dirty="0">
                <a:solidFill>
                  <a:srgbClr val="4D4D4D"/>
                </a:solidFill>
                <a:latin typeface="微软雅黑" panose="020B0503020204020204" pitchFamily="34" charset="-122"/>
                <a:ea typeface="微软雅黑" panose="020B0503020204020204" pitchFamily="34" charset="-122"/>
              </a:rPr>
              <a:t>  </a:t>
            </a:r>
            <a:endParaRPr lang="zh-CN" altLang="en-US" kern="0" dirty="0">
              <a:solidFill>
                <a:srgbClr val="4D4D4D"/>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5412FC8-D43D-B479-86DF-9789B8D7EE2C}"/>
                  </a:ext>
                </a:extLst>
              </p:cNvPr>
              <p:cNvSpPr txBox="1"/>
              <p:nvPr/>
            </p:nvSpPr>
            <p:spPr>
              <a:xfrm>
                <a:off x="1962278" y="2162355"/>
                <a:ext cx="8724641" cy="976614"/>
              </a:xfrm>
              <a:prstGeom prst="rect">
                <a:avLst/>
              </a:prstGeom>
              <a:noFill/>
            </p:spPr>
            <p:txBody>
              <a:bodyPr wrap="square">
                <a:spAutoFit/>
              </a:bodyPr>
              <a:lstStyle/>
              <a:p>
                <a14:m>
                  <m:oMath xmlns:m="http://schemas.openxmlformats.org/officeDocument/2006/math">
                    <m:sSubSup>
                      <m:sSubSupPr>
                        <m:ctrlPr>
                          <a:rPr lang="zh-CN" altLang="zh-CN" i="1" smtClean="0">
                            <a:solidFill>
                              <a:prstClr val="black"/>
                            </a:solidFill>
                            <a:latin typeface="Cambria Math" panose="02040503050406030204" pitchFamily="18" charset="0"/>
                          </a:rPr>
                        </m:ctrlPr>
                      </m:sSubSupPr>
                      <m:e>
                        <m:r>
                          <a:rPr lang="en-US" altLang="zh-CN" i="1">
                            <a:solidFill>
                              <a:prstClr val="black"/>
                            </a:solidFill>
                            <a:latin typeface="Cambria Math" panose="02040503050406030204" pitchFamily="18" charset="0"/>
                          </a:rPr>
                          <m:t>𝐶</m:t>
                        </m:r>
                      </m:e>
                      <m:sub>
                        <m:r>
                          <a:rPr lang="en-US" altLang="zh-CN" i="1">
                            <a:solidFill>
                              <a:prstClr val="black"/>
                            </a:solidFill>
                            <a:latin typeface="Cambria Math" panose="02040503050406030204" pitchFamily="18" charset="0"/>
                          </a:rPr>
                          <m:t>𝑖</m:t>
                        </m:r>
                        <m:r>
                          <a:rPr lang="en-US" altLang="zh-CN" i="1">
                            <a:solidFill>
                              <a:prstClr val="black"/>
                            </a:solidFill>
                            <a:latin typeface="Cambria Math" panose="02040503050406030204" pitchFamily="18" charset="0"/>
                          </a:rPr>
                          <m:t>,</m:t>
                        </m:r>
                        <m:r>
                          <a:rPr lang="en-US" altLang="zh-CN" i="1">
                            <a:solidFill>
                              <a:prstClr val="black"/>
                            </a:solidFill>
                            <a:latin typeface="Cambria Math" panose="02040503050406030204" pitchFamily="18" charset="0"/>
                          </a:rPr>
                          <m:t>𝑘</m:t>
                        </m:r>
                      </m:sub>
                      <m:sup>
                        <m:r>
                          <a:rPr lang="en-US" altLang="zh-CN" i="1">
                            <a:solidFill>
                              <a:prstClr val="black"/>
                            </a:solidFill>
                            <a:latin typeface="Cambria Math" panose="02040503050406030204" pitchFamily="18" charset="0"/>
                          </a:rPr>
                          <m:t>2</m:t>
                        </m:r>
                      </m:sup>
                    </m:sSubSup>
                    <m:d>
                      <m:dPr>
                        <m:ctrlPr>
                          <a:rPr lang="en-US" altLang="zh-CN" i="1">
                            <a:solidFill>
                              <a:prstClr val="black"/>
                            </a:solidFill>
                            <a:latin typeface="Cambria Math" panose="02040503050406030204" pitchFamily="18" charset="0"/>
                          </a:rPr>
                        </m:ctrlPr>
                      </m:dPr>
                      <m:e>
                        <m:r>
                          <a:rPr lang="en-US" altLang="zh-CN" i="1">
                            <a:solidFill>
                              <a:prstClr val="black"/>
                            </a:solidFill>
                            <a:latin typeface="Cambria Math" panose="02040503050406030204" pitchFamily="18" charset="0"/>
                          </a:rPr>
                          <m:t>𝑡</m:t>
                        </m:r>
                      </m:e>
                    </m:d>
                    <m:r>
                      <a:rPr lang="en-US" altLang="zh-CN" i="1">
                        <a:solidFill>
                          <a:prstClr val="black"/>
                        </a:solidFill>
                        <a:latin typeface="Cambria Math" panose="02040503050406030204" pitchFamily="18" charset="0"/>
                      </a:rPr>
                      <m:t>=</m:t>
                    </m:r>
                    <m:sSub>
                      <m:sSubPr>
                        <m:ctrlPr>
                          <a:rPr lang="zh-CN" altLang="zh-CN" i="1">
                            <a:solidFill>
                              <a:prstClr val="black"/>
                            </a:solidFill>
                            <a:latin typeface="Cambria Math" panose="02040503050406030204" pitchFamily="18" charset="0"/>
                          </a:rPr>
                        </m:ctrlPr>
                      </m:sSubPr>
                      <m:e>
                        <m:r>
                          <a:rPr lang="en-US" altLang="zh-CN" i="1">
                            <a:solidFill>
                              <a:prstClr val="black"/>
                            </a:solidFill>
                            <a:latin typeface="Cambria Math" panose="02040503050406030204" pitchFamily="18" charset="0"/>
                          </a:rPr>
                          <m:t>𝜂</m:t>
                        </m:r>
                      </m:e>
                      <m:sub>
                        <m:r>
                          <a:rPr lang="en-US" altLang="zh-CN" i="1">
                            <a:solidFill>
                              <a:prstClr val="black"/>
                            </a:solidFill>
                            <a:latin typeface="Cambria Math" panose="02040503050406030204" pitchFamily="18" charset="0"/>
                          </a:rPr>
                          <m:t>2</m:t>
                        </m:r>
                      </m:sub>
                    </m:sSub>
                    <m:r>
                      <a:rPr lang="en-US" altLang="zh-CN" i="1">
                        <a:solidFill>
                          <a:prstClr val="black"/>
                        </a:solidFill>
                        <a:latin typeface="Cambria Math" panose="02040503050406030204" pitchFamily="18" charset="0"/>
                      </a:rPr>
                      <m:t> </m:t>
                    </m:r>
                    <m:d>
                      <m:dPr>
                        <m:begChr m:val="{"/>
                        <m:endChr m:val="}"/>
                        <m:ctrlPr>
                          <a:rPr lang="en-US" altLang="zh-CN" i="1" smtClean="0">
                            <a:solidFill>
                              <a:prstClr val="black"/>
                            </a:solidFill>
                            <a:latin typeface="Cambria Math" panose="02040503050406030204" pitchFamily="18" charset="0"/>
                          </a:rPr>
                        </m:ctrlPr>
                      </m:dPr>
                      <m:e>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𝑄</m:t>
                                </m:r>
                              </m:e>
                              <m:sub>
                                <m:r>
                                  <a:rPr lang="zh-CN" altLang="en-US" i="1">
                                    <a:solidFill>
                                      <a:prstClr val="black"/>
                                    </a:solidFill>
                                    <a:latin typeface="Cambria Math" panose="02040503050406030204" pitchFamily="18" charset="0"/>
                                  </a:rPr>
                                  <m:t>𝑘</m:t>
                                </m:r>
                              </m:sub>
                            </m:sSub>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𝑥</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𝑘</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num>
                          <m:den>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𝐻</m:t>
                                </m:r>
                              </m:e>
                              <m:sub>
                                <m:r>
                                  <a:rPr lang="zh-CN" altLang="en-US" i="1">
                                    <a:solidFill>
                                      <a:prstClr val="black"/>
                                    </a:solidFill>
                                    <a:latin typeface="Cambria Math" panose="02040503050406030204" pitchFamily="18" charset="0"/>
                                  </a:rPr>
                                  <m:t>𝑐</m:t>
                                </m:r>
                              </m:sub>
                            </m:sSub>
                          </m:den>
                        </m:f>
                        <m:r>
                          <a:rPr lang="en-US" altLang="zh-CN" b="0" i="0" smtClean="0">
                            <a:solidFill>
                              <a:prstClr val="black"/>
                            </a:solidFill>
                            <a:latin typeface="Cambria Math" panose="02040503050406030204" pitchFamily="18" charset="0"/>
                          </a:rPr>
                          <m:t>+</m:t>
                        </m:r>
                        <m:nary>
                          <m:naryPr>
                            <m:chr m:val="∑"/>
                            <m:limLoc m:val="subSup"/>
                            <m:grow m:val="on"/>
                            <m:supHide m:val="on"/>
                            <m:ctrlPr>
                              <a:rPr lang="zh-CN" altLang="en-US" i="1" smtClean="0">
                                <a:solidFill>
                                  <a:prstClr val="black"/>
                                </a:solidFill>
                                <a:latin typeface="Cambria Math" panose="02040503050406030204" pitchFamily="18" charset="0"/>
                              </a:rPr>
                            </m:ctrlPr>
                          </m:naryPr>
                          <m:sub>
                            <m:r>
                              <a:rPr lang="zh-CN" altLang="en-US" i="1">
                                <a:solidFill>
                                  <a:prstClr val="black"/>
                                </a:solidFill>
                                <a:latin typeface="Cambria Math" panose="02040503050406030204" pitchFamily="18" charset="0"/>
                              </a:rPr>
                              <m:t>𝑗</m:t>
                            </m:r>
                            <m:r>
                              <a:rPr lang="zh-CN" altLang="en-US">
                                <a:solidFill>
                                  <a:prstClr val="black"/>
                                </a:solidFill>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𝐼</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𝑘</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sub>
                          <m:sup/>
                          <m:e>
                            <m:d>
                              <m:dPr>
                                <m:begChr m:val="["/>
                                <m:endChr m:val="]"/>
                                <m:ctrlPr>
                                  <a:rPr lang="en-US" altLang="zh-CN" i="1">
                                    <a:solidFill>
                                      <a:prstClr val="black"/>
                                    </a:solidFill>
                                    <a:latin typeface="Cambria Math" panose="02040503050406030204" pitchFamily="18" charset="0"/>
                                  </a:rPr>
                                </m:ctrlPr>
                              </m:dPr>
                              <m:e>
                                <m:sSup>
                                  <m:sSupPr>
                                    <m:ctrlPr>
                                      <a:rPr lang="zh-CN" altLang="en-US" i="1">
                                        <a:solidFill>
                                          <a:srgbClr val="836967"/>
                                        </a:solidFill>
                                        <a:latin typeface="Cambria Math" panose="02040503050406030204" pitchFamily="18" charset="0"/>
                                      </a:rPr>
                                    </m:ctrlPr>
                                  </m:sSupPr>
                                  <m:e>
                                    <m:r>
                                      <a:rPr lang="zh-CN" altLang="en-US">
                                        <a:solidFill>
                                          <a:prstClr val="black"/>
                                        </a:solidFill>
                                        <a:latin typeface="Cambria Math" panose="02040503050406030204" pitchFamily="18" charset="0"/>
                                      </a:rPr>
                                      <m:t>ℙ</m:t>
                                    </m:r>
                                  </m:e>
                                  <m:sup>
                                    <m:r>
                                      <a:rPr lang="zh-CN" altLang="en-US">
                                        <a:solidFill>
                                          <a:prstClr val="black"/>
                                        </a:solidFill>
                                        <a:latin typeface="Cambria Math" panose="02040503050406030204" pitchFamily="18" charset="0"/>
                                      </a:rPr>
                                      <m:t>1</m:t>
                                    </m:r>
                                  </m:sup>
                                </m:sSup>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𝑄</m:t>
                                        </m:r>
                                      </m:e>
                                      <m:sub>
                                        <m:r>
                                          <a:rPr lang="zh-CN" altLang="en-US" i="1">
                                            <a:solidFill>
                                              <a:prstClr val="black"/>
                                            </a:solidFill>
                                            <a:latin typeface="Cambria Math" panose="02040503050406030204" pitchFamily="18" charset="0"/>
                                          </a:rPr>
                                          <m:t>𝑘</m:t>
                                        </m:r>
                                      </m:sub>
                                    </m:sSub>
                                    <m:r>
                                      <a:rPr lang="zh-CN" altLang="en-US">
                                        <a:solidFill>
                                          <a:prstClr val="black"/>
                                        </a:solidFill>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𝑞</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𝑘</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num>
                                  <m:den>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𝐻</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𝑗</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den>
                                </m:f>
                                <m:r>
                                  <a:rPr lang="zh-CN" altLang="en-US">
                                    <a:solidFill>
                                      <a:prstClr val="black"/>
                                    </a:solidFill>
                                    <a:latin typeface="Cambria Math" panose="02040503050406030204" pitchFamily="18" charset="0"/>
                                  </a:rPr>
                                  <m:t>+</m:t>
                                </m:r>
                                <m:sSup>
                                  <m:sSupPr>
                                    <m:ctrlPr>
                                      <a:rPr lang="zh-CN" altLang="en-US" i="1">
                                        <a:solidFill>
                                          <a:srgbClr val="836967"/>
                                        </a:solidFill>
                                        <a:latin typeface="Cambria Math" panose="02040503050406030204" pitchFamily="18" charset="0"/>
                                      </a:rPr>
                                    </m:ctrlPr>
                                  </m:sSupPr>
                                  <m:e>
                                    <m:r>
                                      <a:rPr lang="zh-CN" altLang="en-US">
                                        <a:solidFill>
                                          <a:prstClr val="black"/>
                                        </a:solidFill>
                                        <a:latin typeface="Cambria Math" panose="02040503050406030204" pitchFamily="18" charset="0"/>
                                      </a:rPr>
                                      <m:t>ℙ</m:t>
                                    </m:r>
                                  </m:e>
                                  <m:sup>
                                    <m:r>
                                      <a:rPr lang="zh-CN" altLang="en-US">
                                        <a:solidFill>
                                          <a:prstClr val="black"/>
                                        </a:solidFill>
                                        <a:latin typeface="Cambria Math" panose="02040503050406030204" pitchFamily="18" charset="0"/>
                                      </a:rPr>
                                      <m:t>2</m:t>
                                    </m:r>
                                  </m:sup>
                                </m:sSup>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𝑄</m:t>
                                        </m:r>
                                      </m:e>
                                      <m:sub>
                                        <m:r>
                                          <a:rPr lang="zh-CN" altLang="en-US" i="1">
                                            <a:solidFill>
                                              <a:prstClr val="black"/>
                                            </a:solidFill>
                                            <a:latin typeface="Cambria Math" panose="02040503050406030204" pitchFamily="18" charset="0"/>
                                          </a:rPr>
                                          <m:t>𝑘</m:t>
                                        </m:r>
                                      </m:sub>
                                    </m:sSub>
                                    <m:r>
                                      <a:rPr lang="zh-CN" altLang="en-US">
                                        <a:solidFill>
                                          <a:prstClr val="black"/>
                                        </a:solidFill>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𝑞</m:t>
                                        </m:r>
                                      </m:e>
                                      <m:sub>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𝑘</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num>
                                  <m:den>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𝐻</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𝑗</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den>
                                </m:f>
                                <m:r>
                                  <a:rPr lang="zh-CN" altLang="en-US">
                                    <a:solidFill>
                                      <a:prstClr val="black"/>
                                    </a:solidFill>
                                    <a:latin typeface="Cambria Math" panose="02040503050406030204" pitchFamily="18" charset="0"/>
                                  </a:rPr>
                                  <m:t>+</m:t>
                                </m:r>
                                <m:sSup>
                                  <m:sSupPr>
                                    <m:ctrlPr>
                                      <a:rPr lang="zh-CN" altLang="en-US" i="1">
                                        <a:solidFill>
                                          <a:srgbClr val="836967"/>
                                        </a:solidFill>
                                        <a:latin typeface="Cambria Math" panose="02040503050406030204" pitchFamily="18" charset="0"/>
                                      </a:rPr>
                                    </m:ctrlPr>
                                  </m:sSupPr>
                                  <m:e>
                                    <m:r>
                                      <a:rPr lang="zh-CN" altLang="en-US">
                                        <a:solidFill>
                                          <a:prstClr val="black"/>
                                        </a:solidFill>
                                        <a:latin typeface="Cambria Math" panose="02040503050406030204" pitchFamily="18" charset="0"/>
                                      </a:rPr>
                                      <m:t>ℙ</m:t>
                                    </m:r>
                                  </m:e>
                                  <m:sup>
                                    <m:r>
                                      <a:rPr lang="zh-CN" altLang="en-US">
                                        <a:solidFill>
                                          <a:prstClr val="black"/>
                                        </a:solidFill>
                                        <a:latin typeface="Cambria Math" panose="02040503050406030204" pitchFamily="18" charset="0"/>
                                      </a:rPr>
                                      <m:t>3</m:t>
                                    </m:r>
                                  </m:sup>
                                </m:sSup>
                                <m:d>
                                  <m:dPr>
                                    <m:ctrlPr>
                                      <a:rPr lang="zh-CN" altLang="en-US" i="1">
                                        <a:solidFill>
                                          <a:prstClr val="black"/>
                                        </a:solidFill>
                                        <a:latin typeface="Cambria Math" panose="02040503050406030204" pitchFamily="18" charset="0"/>
                                      </a:rPr>
                                    </m:ctrlPr>
                                  </m:dPr>
                                  <m:e>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𝑞</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𝑘</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num>
                                      <m:den>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𝐻</m:t>
                                            </m:r>
                                          </m:e>
                                          <m:sub>
                                            <m:r>
                                              <a:rPr lang="zh-CN" altLang="en-US" i="1">
                                                <a:solidFill>
                                                  <a:prstClr val="black"/>
                                                </a:solidFill>
                                                <a:latin typeface="Cambria Math" panose="02040503050406030204" pitchFamily="18" charset="0"/>
                                              </a:rPr>
                                              <m:t>𝑐</m:t>
                                            </m:r>
                                          </m:sub>
                                        </m:sSub>
                                      </m:den>
                                    </m:f>
                                    <m:r>
                                      <a:rPr lang="zh-CN" altLang="en-US">
                                        <a:solidFill>
                                          <a:prstClr val="black"/>
                                        </a:solidFill>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𝑄</m:t>
                                            </m:r>
                                          </m:e>
                                          <m:sub>
                                            <m:r>
                                              <a:rPr lang="zh-CN" altLang="en-US" i="1">
                                                <a:solidFill>
                                                  <a:prstClr val="black"/>
                                                </a:solidFill>
                                                <a:latin typeface="Cambria Math" panose="02040503050406030204" pitchFamily="18" charset="0"/>
                                              </a:rPr>
                                              <m:t>𝑘</m:t>
                                            </m:r>
                                          </m:sub>
                                        </m:sSub>
                                      </m:num>
                                      <m:den>
                                        <m:sSub>
                                          <m:sSubPr>
                                            <m:ctrlPr>
                                              <a:rPr lang="zh-CN" altLang="en-US" i="1">
                                                <a:solidFill>
                                                  <a:srgbClr val="836967"/>
                                                </a:solidFill>
                                                <a:latin typeface="Cambria Math" panose="02040503050406030204" pitchFamily="18" charset="0"/>
                                              </a:rPr>
                                            </m:ctrlPr>
                                          </m:sSubPr>
                                          <m:e>
                                            <m:r>
                                              <a:rPr lang="zh-CN" altLang="en-US" i="1">
                                                <a:solidFill>
                                                  <a:prstClr val="black"/>
                                                </a:solidFill>
                                                <a:latin typeface="Cambria Math" panose="02040503050406030204" pitchFamily="18" charset="0"/>
                                              </a:rPr>
                                              <m:t>𝐻</m:t>
                                            </m:r>
                                          </m:e>
                                          <m:sub>
                                            <m:r>
                                              <a:rPr lang="zh-CN" altLang="en-US" i="1">
                                                <a:solidFill>
                                                  <a:prstClr val="black"/>
                                                </a:solidFill>
                                                <a:latin typeface="Cambria Math" panose="02040503050406030204" pitchFamily="18" charset="0"/>
                                              </a:rPr>
                                              <m:t>𝑖</m:t>
                                            </m:r>
                                            <m:r>
                                              <a:rPr lang="zh-CN" altLang="en-US">
                                                <a:solidFill>
                                                  <a:prstClr val="black"/>
                                                </a:solidFill>
                                                <a:latin typeface="Cambria Math" panose="02040503050406030204" pitchFamily="18" charset="0"/>
                                              </a:rPr>
                                              <m:t>,</m:t>
                                            </m:r>
                                            <m:r>
                                              <a:rPr lang="zh-CN" altLang="en-US" i="1">
                                                <a:solidFill>
                                                  <a:prstClr val="black"/>
                                                </a:solidFill>
                                                <a:latin typeface="Cambria Math" panose="02040503050406030204" pitchFamily="18" charset="0"/>
                                              </a:rPr>
                                              <m:t>𝑗</m:t>
                                            </m:r>
                                          </m:sub>
                                        </m:sSub>
                                        <m:d>
                                          <m:dPr>
                                            <m:ctrlPr>
                                              <a:rPr lang="zh-CN" altLang="en-US" i="1">
                                                <a:solidFill>
                                                  <a:prstClr val="black"/>
                                                </a:solidFill>
                                                <a:latin typeface="Cambria Math" panose="02040503050406030204" pitchFamily="18" charset="0"/>
                                              </a:rPr>
                                            </m:ctrlPr>
                                          </m:dPr>
                                          <m:e>
                                            <m:r>
                                              <a:rPr lang="zh-CN" altLang="en-US" i="1">
                                                <a:solidFill>
                                                  <a:prstClr val="black"/>
                                                </a:solidFill>
                                                <a:latin typeface="Cambria Math" panose="02040503050406030204" pitchFamily="18" charset="0"/>
                                              </a:rPr>
                                              <m:t>𝑡</m:t>
                                            </m:r>
                                          </m:e>
                                        </m:d>
                                      </m:den>
                                    </m:f>
                                  </m:e>
                                </m:d>
                              </m:e>
                            </m:d>
                          </m:e>
                        </m:nary>
                      </m:e>
                    </m:d>
                  </m:oMath>
                </a14:m>
                <a:r>
                  <a:rPr lang="en-US" altLang="zh-CN" dirty="0">
                    <a:solidFill>
                      <a:prstClr val="black"/>
                    </a:solidFill>
                  </a:rPr>
                  <a:t>                       </a:t>
                </a:r>
              </a:p>
            </p:txBody>
          </p:sp>
        </mc:Choice>
        <mc:Fallback xmlns="">
          <p:sp>
            <p:nvSpPr>
              <p:cNvPr id="23" name="文本框 22">
                <a:extLst>
                  <a:ext uri="{FF2B5EF4-FFF2-40B4-BE49-F238E27FC236}">
                    <a16:creationId xmlns:a16="http://schemas.microsoft.com/office/drawing/2014/main" id="{15412FC8-D43D-B479-86DF-9789B8D7EE2C}"/>
                  </a:ext>
                </a:extLst>
              </p:cNvPr>
              <p:cNvSpPr txBox="1">
                <a:spLocks noRot="1" noChangeAspect="1" noMove="1" noResize="1" noEditPoints="1" noAdjustHandles="1" noChangeArrowheads="1" noChangeShapeType="1" noTextEdit="1"/>
              </p:cNvSpPr>
              <p:nvPr/>
            </p:nvSpPr>
            <p:spPr>
              <a:xfrm>
                <a:off x="1962278" y="2162355"/>
                <a:ext cx="8724641" cy="976614"/>
              </a:xfrm>
              <a:prstGeom prst="rect">
                <a:avLst/>
              </a:prstGeom>
              <a:blipFill>
                <a:blip r:embed="rId5"/>
                <a:stretch>
                  <a:fillRect/>
                </a:stretch>
              </a:blipFill>
            </p:spPr>
            <p:txBody>
              <a:bodyPr/>
              <a:lstStyle/>
              <a:p>
                <a:r>
                  <a:rPr lang="zh-CN" altLang="en-US">
                    <a:noFill/>
                  </a:rPr>
                  <a:t> </a:t>
                </a:r>
              </a:p>
            </p:txBody>
          </p:sp>
        </mc:Fallback>
      </mc:AlternateContent>
      <p:sp>
        <p:nvSpPr>
          <p:cNvPr id="24" name="矩形 23">
            <a:extLst>
              <a:ext uri="{FF2B5EF4-FFF2-40B4-BE49-F238E27FC236}">
                <a16:creationId xmlns:a16="http://schemas.microsoft.com/office/drawing/2014/main" id="{4D0DBEF2-2E8A-E9F0-FB2B-4ED370FC5DDC}"/>
              </a:ext>
            </a:extLst>
          </p:cNvPr>
          <p:cNvSpPr/>
          <p:nvPr/>
        </p:nvSpPr>
        <p:spPr>
          <a:xfrm>
            <a:off x="7019569" y="1186709"/>
            <a:ext cx="3879977" cy="348813"/>
          </a:xfrm>
          <a:prstGeom prst="rect">
            <a:avLst/>
          </a:prstGeom>
          <a:ln w="19050">
            <a:solidFill>
              <a:schemeClr val="tx1"/>
            </a:solidFill>
            <a:prstDash val="dash"/>
          </a:ln>
        </p:spPr>
        <p:txBody>
          <a:bodyPr wrap="square">
            <a:spAutoFit/>
          </a:bodyPr>
          <a:lstStyle/>
          <a:p>
            <a:pPr>
              <a:lnSpc>
                <a:spcPts val="2000"/>
              </a:lnSpc>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Placing and storing cached contents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5" name="矩形 24">
            <a:extLst>
              <a:ext uri="{FF2B5EF4-FFF2-40B4-BE49-F238E27FC236}">
                <a16:creationId xmlns:a16="http://schemas.microsoft.com/office/drawing/2014/main" id="{E71FF6D1-8E72-F1A9-7845-B89686DC2E32}"/>
              </a:ext>
            </a:extLst>
          </p:cNvPr>
          <p:cNvSpPr/>
          <p:nvPr/>
        </p:nvSpPr>
        <p:spPr>
          <a:xfrm>
            <a:off x="756643" y="3292736"/>
            <a:ext cx="1703583" cy="429413"/>
          </a:xfrm>
          <a:prstGeom prst="rect">
            <a:avLst/>
          </a:prstGeom>
        </p:spPr>
        <p:txBody>
          <a:bodyPr wrap="square">
            <a:spAutoFit/>
          </a:bodyPr>
          <a:lstStyle/>
          <a:p>
            <a:pPr>
              <a:lnSpc>
                <a:spcPct val="120000"/>
              </a:lnSpc>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Sharing cost</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Rectangle 4">
            <a:extLst>
              <a:ext uri="{FF2B5EF4-FFF2-40B4-BE49-F238E27FC236}">
                <a16:creationId xmlns:a16="http://schemas.microsoft.com/office/drawing/2014/main" id="{7E4D1378-27FD-7D46-9763-A95FFEFB7B5F}"/>
              </a:ext>
            </a:extLst>
          </p:cNvPr>
          <p:cNvSpPr>
            <a:spLocks noChangeArrowheads="1"/>
          </p:cNvSpPr>
          <p:nvPr/>
        </p:nvSpPr>
        <p:spPr bwMode="auto">
          <a:xfrm>
            <a:off x="2428270" y="3429000"/>
            <a:ext cx="3982659" cy="506870"/>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r>
              <a:rPr lang="en-US" altLang="zh-CN" kern="0" dirty="0">
                <a:solidFill>
                  <a:srgbClr val="4D4D4D"/>
                </a:solidFill>
                <a:latin typeface="微软雅黑" panose="020B0503020204020204" pitchFamily="34" charset="-122"/>
                <a:ea typeface="微软雅黑" panose="020B0503020204020204" pitchFamily="34" charset="-122"/>
              </a:rPr>
              <a:t>  </a:t>
            </a:r>
            <a:endParaRPr lang="zh-CN" altLang="en-US" kern="0" dirty="0">
              <a:solidFill>
                <a:srgbClr val="4D4D4D"/>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2A280257-A95A-F110-285B-2FCF6389F417}"/>
                  </a:ext>
                </a:extLst>
              </p:cNvPr>
              <p:cNvSpPr txBox="1"/>
              <p:nvPr/>
            </p:nvSpPr>
            <p:spPr>
              <a:xfrm>
                <a:off x="2286000" y="3429000"/>
                <a:ext cx="4267200" cy="5068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a:latin typeface="Cambria Math" panose="02040503050406030204" pitchFamily="18" charset="0"/>
                            </a:rPr>
                            <m:t>𝐶</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up>
                          <m:r>
                            <a:rPr lang="zh-CN" altLang="en-US" i="0">
                              <a:latin typeface="Cambria Math" panose="02040503050406030204" pitchFamily="18" charset="0"/>
                            </a:rPr>
                            <m:t>3</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p>
                        <m:sSupPr>
                          <m:ctrlPr>
                            <a:rPr lang="zh-CN" altLang="en-US" i="1">
                              <a:solidFill>
                                <a:srgbClr val="836967"/>
                              </a:solidFill>
                              <a:latin typeface="Cambria Math" panose="02040503050406030204" pitchFamily="18" charset="0"/>
                            </a:rPr>
                          </m:ctrlPr>
                        </m:sSupPr>
                        <m:e>
                          <m:r>
                            <a:rPr lang="zh-CN" altLang="en-US" i="0">
                              <a:latin typeface="Cambria Math" panose="02040503050406030204" pitchFamily="18" charset="0"/>
                            </a:rPr>
                            <m:t>ℙ</m:t>
                          </m:r>
                        </m:e>
                        <m:sup>
                          <m:r>
                            <a:rPr lang="zh-CN" altLang="en-US" i="0">
                              <a:latin typeface="Cambria Math" panose="02040503050406030204" pitchFamily="18" charset="0"/>
                            </a:rPr>
                            <m:t>2</m:t>
                          </m:r>
                        </m:sup>
                      </m:sSup>
                      <m:sSub>
                        <m:sSubPr>
                          <m:ctrlPr>
                            <a:rPr lang="zh-CN" altLang="en-US" i="1">
                              <a:solidFill>
                                <a:srgbClr val="836967"/>
                              </a:solidFill>
                              <a:latin typeface="Cambria Math" panose="02040503050406030204" pitchFamily="18" charset="0"/>
                            </a:rPr>
                          </m:ctrlPr>
                        </m:sSubPr>
                        <m:e>
                          <m:bar>
                            <m:barPr>
                              <m:pos m:val="top"/>
                              <m:ctrlPr>
                                <a:rPr lang="zh-CN" altLang="en-US" i="1">
                                  <a:solidFill>
                                    <a:srgbClr val="836967"/>
                                  </a:solidFill>
                                  <a:latin typeface="Cambria Math" panose="02040503050406030204" pitchFamily="18" charset="0"/>
                                </a:rPr>
                              </m:ctrlPr>
                            </m:barPr>
                            <m:e>
                              <m:r>
                                <a:rPr lang="zh-CN" altLang="en-US" i="1">
                                  <a:latin typeface="Cambria Math" panose="02040503050406030204" pitchFamily="18" charset="0"/>
                                </a:rPr>
                                <m:t>𝑝</m:t>
                              </m:r>
                            </m:e>
                          </m:ba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𝑞</m:t>
                              </m:r>
                            </m:e>
                            <m:sub>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oMath>
                  </m:oMathPara>
                </a14:m>
                <a:endParaRPr lang="zh-CN" altLang="en-US" dirty="0"/>
              </a:p>
            </p:txBody>
          </p:sp>
        </mc:Choice>
        <mc:Fallback xmlns="">
          <p:sp>
            <p:nvSpPr>
              <p:cNvPr id="27" name="文本框 26">
                <a:extLst>
                  <a:ext uri="{FF2B5EF4-FFF2-40B4-BE49-F238E27FC236}">
                    <a16:creationId xmlns:a16="http://schemas.microsoft.com/office/drawing/2014/main" id="{2A280257-A95A-F110-285B-2FCF6389F417}"/>
                  </a:ext>
                </a:extLst>
              </p:cNvPr>
              <p:cNvSpPr txBox="1">
                <a:spLocks noRot="1" noChangeAspect="1" noMove="1" noResize="1" noEditPoints="1" noAdjustHandles="1" noChangeArrowheads="1" noChangeShapeType="1" noTextEdit="1"/>
              </p:cNvSpPr>
              <p:nvPr/>
            </p:nvSpPr>
            <p:spPr>
              <a:xfrm>
                <a:off x="2286000" y="3429000"/>
                <a:ext cx="4267200" cy="506870"/>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D42068C7-DF55-CEEB-5AF9-732319B7E8F8}"/>
                  </a:ext>
                </a:extLst>
              </p:cNvPr>
              <p:cNvSpPr/>
              <p:nvPr/>
            </p:nvSpPr>
            <p:spPr>
              <a:xfrm>
                <a:off x="6693191" y="3492282"/>
                <a:ext cx="4559078" cy="348813"/>
              </a:xfrm>
              <a:prstGeom prst="rect">
                <a:avLst/>
              </a:prstGeom>
              <a:ln w="19050">
                <a:solidFill>
                  <a:schemeClr val="tx1"/>
                </a:solidFill>
                <a:prstDash val="dash"/>
              </a:ln>
            </p:spPr>
            <p:txBody>
              <a:bodyPr wrap="square">
                <a:spAutoFit/>
              </a:bodyPr>
              <a:lstStyle/>
              <a:p>
                <a:pPr>
                  <a:lnSpc>
                    <a:spcPts val="2000"/>
                  </a:lnSpc>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Buy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from an adjacent EDP</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30" name="矩形 29">
                <a:extLst>
                  <a:ext uri="{FF2B5EF4-FFF2-40B4-BE49-F238E27FC236}">
                    <a16:creationId xmlns:a16="http://schemas.microsoft.com/office/drawing/2014/main" id="{D42068C7-DF55-CEEB-5AF9-732319B7E8F8}"/>
                  </a:ext>
                </a:extLst>
              </p:cNvPr>
              <p:cNvSpPr>
                <a:spLocks noRot="1" noChangeAspect="1" noMove="1" noResize="1" noEditPoints="1" noAdjustHandles="1" noChangeArrowheads="1" noChangeShapeType="1" noTextEdit="1"/>
              </p:cNvSpPr>
              <p:nvPr/>
            </p:nvSpPr>
            <p:spPr>
              <a:xfrm>
                <a:off x="6693191" y="3492282"/>
                <a:ext cx="4559078" cy="348813"/>
              </a:xfrm>
              <a:prstGeom prst="rect">
                <a:avLst/>
              </a:prstGeom>
              <a:blipFill>
                <a:blip r:embed="rId7"/>
                <a:stretch>
                  <a:fillRect l="-1332" t="-21667" b="-26667"/>
                </a:stretch>
              </a:blipFill>
              <a:ln w="19050">
                <a:solidFill>
                  <a:schemeClr val="tx1"/>
                </a:solidFill>
                <a:prstDash val="dash"/>
              </a:ln>
            </p:spPr>
            <p:txBody>
              <a:bodyPr/>
              <a:lstStyle/>
              <a:p>
                <a:r>
                  <a:rPr lang="zh-CN" altLang="en-US">
                    <a:noFill/>
                  </a:rPr>
                  <a:t> </a:t>
                </a:r>
              </a:p>
            </p:txBody>
          </p:sp>
        </mc:Fallback>
      </mc:AlternateContent>
      <p:sp>
        <p:nvSpPr>
          <p:cNvPr id="32" name="Rectangle 4">
            <a:extLst>
              <a:ext uri="{FF2B5EF4-FFF2-40B4-BE49-F238E27FC236}">
                <a16:creationId xmlns:a16="http://schemas.microsoft.com/office/drawing/2014/main" id="{534A67B2-A9A4-3297-A084-E3F0769298CB}"/>
              </a:ext>
            </a:extLst>
          </p:cNvPr>
          <p:cNvSpPr>
            <a:spLocks noChangeArrowheads="1"/>
          </p:cNvSpPr>
          <p:nvPr/>
        </p:nvSpPr>
        <p:spPr bwMode="auto">
          <a:xfrm>
            <a:off x="2303419" y="4336131"/>
            <a:ext cx="8873342" cy="1607469"/>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pic>
        <p:nvPicPr>
          <p:cNvPr id="38" name="图片 37">
            <a:extLst>
              <a:ext uri="{FF2B5EF4-FFF2-40B4-BE49-F238E27FC236}">
                <a16:creationId xmlns:a16="http://schemas.microsoft.com/office/drawing/2014/main" id="{4FE7D4AE-1656-6888-C394-64561D05AD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6096" y="4919216"/>
            <a:ext cx="594541" cy="594541"/>
          </a:xfrm>
          <a:prstGeom prst="rect">
            <a:avLst/>
          </a:prstGeom>
        </p:spPr>
      </p:pic>
      <p:sp>
        <p:nvSpPr>
          <p:cNvPr id="43" name="圆角矩形 39">
            <a:extLst>
              <a:ext uri="{FF2B5EF4-FFF2-40B4-BE49-F238E27FC236}">
                <a16:creationId xmlns:a16="http://schemas.microsoft.com/office/drawing/2014/main" id="{7DC45FC6-89CF-B0FE-7D2B-BB9D979CFA78}"/>
              </a:ext>
            </a:extLst>
          </p:cNvPr>
          <p:cNvSpPr/>
          <p:nvPr/>
        </p:nvSpPr>
        <p:spPr>
          <a:xfrm>
            <a:off x="873285" y="4167234"/>
            <a:ext cx="10480515" cy="1916575"/>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Freeform 5">
            <a:extLst>
              <a:ext uri="{FF2B5EF4-FFF2-40B4-BE49-F238E27FC236}">
                <a16:creationId xmlns:a16="http://schemas.microsoft.com/office/drawing/2014/main" id="{15992170-9A82-8FB1-C0EE-BFAC440BF4FF}"/>
              </a:ext>
            </a:extLst>
          </p:cNvPr>
          <p:cNvSpPr/>
          <p:nvPr/>
        </p:nvSpPr>
        <p:spPr>
          <a:xfrm>
            <a:off x="344182" y="4724400"/>
            <a:ext cx="1058204" cy="673348"/>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rPr>
              <a:t>Game</a:t>
            </a:r>
            <a:endParaRPr kumimoji="0" lang="zh-TW"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C2E5451F-C605-5A12-AA5A-644160F9C063}"/>
                  </a:ext>
                </a:extLst>
              </p:cNvPr>
              <p:cNvSpPr txBox="1"/>
              <p:nvPr/>
            </p:nvSpPr>
            <p:spPr>
              <a:xfrm>
                <a:off x="2056998" y="4432371"/>
                <a:ext cx="8992404" cy="4369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𝑚𝑎𝑥</m:t>
                          </m:r>
                        </m:e>
                        <m: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r>
                            <a:rPr lang="zh-CN" altLang="en-US" i="1">
                              <a:latin typeface="Cambria Math" panose="02040503050406030204" pitchFamily="18" charset="0"/>
                            </a:rPr>
                            <m:t>𝑡</m:t>
                          </m:r>
                          <m:r>
                            <a:rPr lang="zh-CN" altLang="en-US" i="0">
                              <a:latin typeface="Cambria Math" panose="02040503050406030204" pitchFamily="18" charset="0"/>
                            </a:rPr>
                            <m:t>:0→</m:t>
                          </m:r>
                          <m:r>
                            <a:rPr lang="zh-CN" altLang="en-US" i="1">
                              <a:latin typeface="Cambria Math" panose="02040503050406030204" pitchFamily="18" charset="0"/>
                            </a:rPr>
                            <m:t>𝑇</m:t>
                          </m:r>
                        </m:sub>
                      </m:sSub>
                      <m:sSub>
                        <m:sSubPr>
                          <m:ctrlPr>
                            <a:rPr lang="zh-CN" altLang="en-US" i="1">
                              <a:solidFill>
                                <a:srgbClr val="836967"/>
                              </a:solidFill>
                              <a:latin typeface="Cambria Math" panose="02040503050406030204" pitchFamily="18" charset="0"/>
                            </a:rPr>
                          </m:ctrlPr>
                        </m:sSubPr>
                        <m:e>
                          <m:r>
                            <a:rPr lang="zh-CN" altLang="en-US" i="0">
                              <a:latin typeface="Cambria Math" panose="02040503050406030204" pitchFamily="18" charset="0"/>
                            </a:rPr>
                            <m:t>𝒰</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sepChr m:val=","/>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d>
                      <m:r>
                        <a:rPr lang="en-US" altLang="zh-CN" b="0" i="0" smtClean="0">
                          <a:latin typeface="Cambria Math" panose="02040503050406030204" pitchFamily="18" charset="0"/>
                        </a:rPr>
                        <m:t>=</m:t>
                      </m:r>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Φ</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sub>
                        <m:sup>
                          <m:r>
                            <a:rPr lang="en-US" altLang="zh-CN" i="1">
                              <a:latin typeface="Cambria Math" panose="02040503050406030204" pitchFamily="18" charset="0"/>
                            </a:rPr>
                            <m:t>1</m:t>
                          </m:r>
                        </m:sup>
                      </m:sSub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m:rPr>
                              <m:sty m:val="p"/>
                            </m:rPr>
                            <a:rPr lang="en-US" altLang="zh-CN">
                              <a:latin typeface="Cambria Math" panose="02040503050406030204" pitchFamily="18" charset="0"/>
                            </a:rPr>
                            <m:t>Φ</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sub>
                        <m:sup>
                          <m:r>
                            <a:rPr lang="en-US" altLang="zh-CN" i="1">
                              <a:latin typeface="Cambria Math" panose="02040503050406030204" pitchFamily="18" charset="0"/>
                            </a:rPr>
                            <m:t>2</m:t>
                          </m:r>
                        </m:sup>
                      </m:sSub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sub>
                        <m:sup>
                          <m:r>
                            <a:rPr lang="en-US" altLang="zh-CN" i="1">
                              <a:latin typeface="Cambria Math" panose="02040503050406030204" pitchFamily="18" charset="0"/>
                            </a:rPr>
                            <m:t>1</m:t>
                          </m:r>
                        </m:sup>
                      </m:sSub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sub>
                        <m:sup>
                          <m:r>
                            <a:rPr lang="en-US" altLang="zh-CN" i="1">
                              <a:latin typeface="Cambria Math" panose="02040503050406030204" pitchFamily="18" charset="0"/>
                            </a:rPr>
                            <m:t>2</m:t>
                          </m:r>
                        </m:sup>
                      </m:sSub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𝐶</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𝑘</m:t>
                          </m:r>
                        </m:sub>
                        <m:sup>
                          <m:r>
                            <a:rPr lang="en-US" altLang="zh-CN" i="1">
                              <a:latin typeface="Cambria Math" panose="02040503050406030204" pitchFamily="18" charset="0"/>
                            </a:rPr>
                            <m:t>3</m:t>
                          </m:r>
                        </m:sup>
                      </m:sSubSup>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oMath>
                  </m:oMathPara>
                </a14:m>
                <a:endParaRPr lang="zh-CN" altLang="zh-CN" dirty="0"/>
              </a:p>
            </p:txBody>
          </p:sp>
        </mc:Choice>
        <mc:Fallback xmlns="">
          <p:sp>
            <p:nvSpPr>
              <p:cNvPr id="51" name="文本框 50">
                <a:extLst>
                  <a:ext uri="{FF2B5EF4-FFF2-40B4-BE49-F238E27FC236}">
                    <a16:creationId xmlns:a16="http://schemas.microsoft.com/office/drawing/2014/main" id="{C2E5451F-C605-5A12-AA5A-644160F9C063}"/>
                  </a:ext>
                </a:extLst>
              </p:cNvPr>
              <p:cNvSpPr txBox="1">
                <a:spLocks noRot="1" noChangeAspect="1" noMove="1" noResize="1" noEditPoints="1" noAdjustHandles="1" noChangeArrowheads="1" noChangeShapeType="1" noTextEdit="1"/>
              </p:cNvSpPr>
              <p:nvPr/>
            </p:nvSpPr>
            <p:spPr>
              <a:xfrm>
                <a:off x="2056998" y="4432371"/>
                <a:ext cx="8992404" cy="436914"/>
              </a:xfrm>
              <a:prstGeom prst="rect">
                <a:avLst/>
              </a:prstGeom>
              <a:blipFill>
                <a:blip r:embed="rId9"/>
                <a:stretch>
                  <a:fillRect b="-13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544EAEFE-BBC4-D032-FAD7-4172EDB68A3A}"/>
                  </a:ext>
                </a:extLst>
              </p:cNvPr>
              <p:cNvSpPr txBox="1"/>
              <p:nvPr/>
            </p:nvSpPr>
            <p:spPr>
              <a:xfrm>
                <a:off x="2138022" y="4790261"/>
                <a:ext cx="6097604" cy="6109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b="1" i="1" smtClean="0">
                          <a:latin typeface="Cambria Math" panose="02040503050406030204" pitchFamily="18" charset="0"/>
                        </a:rPr>
                        <m:t>𝒔</m:t>
                      </m:r>
                      <m:r>
                        <a:rPr lang="en-US" altLang="zh-CN" b="1" i="1" smtClean="0">
                          <a:latin typeface="Cambria Math" panose="02040503050406030204" pitchFamily="18" charset="0"/>
                        </a:rPr>
                        <m:t>.</m:t>
                      </m:r>
                      <m:r>
                        <a:rPr lang="en-US" altLang="zh-CN" b="1" i="1" smtClean="0">
                          <a:latin typeface="Cambria Math" panose="02040503050406030204" pitchFamily="18" charset="0"/>
                        </a:rPr>
                        <m:t>𝒕</m:t>
                      </m:r>
                      <m:r>
                        <a:rPr lang="en-US" altLang="zh-CN" b="1" i="1" smtClean="0">
                          <a:latin typeface="Cambria Math" panose="02040503050406030204" pitchFamily="18" charset="0"/>
                        </a:rPr>
                        <m:t>. ,  </m:t>
                      </m:r>
                      <m:r>
                        <a:rPr lang="en-US" altLang="zh-CN" b="1" i="1" smtClean="0">
                          <a:latin typeface="Cambria Math" panose="02040503050406030204" pitchFamily="18" charset="0"/>
                        </a:rPr>
                        <m:t>𝐝</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Sub>
                        <m:sSubPr>
                          <m:ctrlPr>
                            <a:rPr lang="zh-CN" altLang="zh-CN" i="1">
                              <a:latin typeface="Cambria Math" panose="02040503050406030204" pitchFamily="18" charset="0"/>
                            </a:rPr>
                          </m:ctrlPr>
                        </m:sSubPr>
                        <m:e>
                          <m:r>
                            <a:rPr lang="en-US" altLang="zh-CN" i="1">
                              <a:latin typeface="Cambria Math" panose="02040503050406030204" pitchFamily="18" charset="0"/>
                            </a:rPr>
                            <m:t>𝜍</m:t>
                          </m:r>
                        </m:e>
                        <m:sub>
                          <m:r>
                            <a:rPr lang="en-US" altLang="zh-CN" i="1">
                              <a:latin typeface="Cambria Math" panose="02040503050406030204" pitchFamily="18" charset="0"/>
                            </a:rPr>
                            <m:t>h</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𝜐</m:t>
                          </m:r>
                        </m:e>
                        <m:sub>
                          <m:r>
                            <a:rPr lang="en-US" altLang="zh-CN" i="1">
                              <a:latin typeface="Cambria Math" panose="02040503050406030204" pitchFamily="18" charset="0"/>
                            </a:rPr>
                            <m:t>h</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b="1" i="1">
                          <a:latin typeface="Cambria Math" panose="02040503050406030204" pitchFamily="18" charset="0"/>
                        </a:rPr>
                        <m:t>𝐝</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𝜚</m:t>
                          </m:r>
                        </m:e>
                        <m:sub>
                          <m:r>
                            <a:rPr lang="en-US" altLang="zh-CN" i="1">
                              <a:latin typeface="Cambria Math" panose="02040503050406030204" pitchFamily="18" charset="0"/>
                            </a:rPr>
                            <m:t>h</m:t>
                          </m:r>
                        </m:sub>
                      </m:sSub>
                      <m:r>
                        <a:rPr lang="en-US" altLang="zh-CN" b="1" i="1">
                          <a:latin typeface="Cambria Math" panose="02040503050406030204" pitchFamily="18" charset="0"/>
                        </a:rPr>
                        <m:t>𝐝</m:t>
                      </m:r>
                      <m:sSub>
                        <m:sSubPr>
                          <m:ctrlPr>
                            <a:rPr lang="zh-CN"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oMath>
                  </m:oMathPara>
                </a14:m>
                <a:endParaRPr lang="zh-CN" altLang="en-US" dirty="0"/>
              </a:p>
            </p:txBody>
          </p:sp>
        </mc:Choice>
        <mc:Fallback xmlns="">
          <p:sp>
            <p:nvSpPr>
              <p:cNvPr id="55" name="文本框 54">
                <a:extLst>
                  <a:ext uri="{FF2B5EF4-FFF2-40B4-BE49-F238E27FC236}">
                    <a16:creationId xmlns:a16="http://schemas.microsoft.com/office/drawing/2014/main" id="{544EAEFE-BBC4-D032-FAD7-4172EDB68A3A}"/>
                  </a:ext>
                </a:extLst>
              </p:cNvPr>
              <p:cNvSpPr txBox="1">
                <a:spLocks noRot="1" noChangeAspect="1" noMove="1" noResize="1" noEditPoints="1" noAdjustHandles="1" noChangeArrowheads="1" noChangeShapeType="1" noTextEdit="1"/>
              </p:cNvSpPr>
              <p:nvPr/>
            </p:nvSpPr>
            <p:spPr>
              <a:xfrm>
                <a:off x="2138022" y="4790261"/>
                <a:ext cx="6097604" cy="610936"/>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5865BB26-B204-72EE-2296-F1EC5D608ABC}"/>
                  </a:ext>
                </a:extLst>
              </p:cNvPr>
              <p:cNvSpPr txBox="1"/>
              <p:nvPr/>
            </p:nvSpPr>
            <p:spPr>
              <a:xfrm>
                <a:off x="3145754" y="5326059"/>
                <a:ext cx="6913037" cy="471796"/>
              </a:xfrm>
              <a:prstGeom prst="rect">
                <a:avLst/>
              </a:prstGeom>
              <a:noFill/>
            </p:spPr>
            <p:txBody>
              <a:bodyPr wrap="square">
                <a:spAutoFit/>
              </a:bodyPr>
              <a:lstStyle/>
              <a:p>
                <a:pPr algn="r">
                  <a:lnSpc>
                    <a:spcPct val="120000"/>
                  </a:lnSpc>
                  <a:defRPr/>
                </a:pPr>
                <a14:m>
                  <m:oMathPara xmlns:m="http://schemas.openxmlformats.org/officeDocument/2006/math">
                    <m:oMathParaPr>
                      <m:jc m:val="centerGroup"/>
                    </m:oMathParaPr>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𝐝</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𝑞</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Π</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3</m:t>
                          </m:r>
                        </m:sub>
                      </m:sSub>
                      <m:sSup>
                        <m:sSupPr>
                          <m:ctrlPr>
                            <a:rPr lang="zh-CN" altLang="zh-CN"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𝜉</m:t>
                          </m:r>
                        </m:e>
                        <m:sup>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𝐝</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𝜚</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𝑞</m:t>
                          </m:r>
                        </m:sub>
                      </m:sSub>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𝐝</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en-US" kern="0" dirty="0">
                  <a:solidFill>
                    <a:srgbClr val="4D4D4D"/>
                  </a:solidFill>
                  <a:latin typeface="微软雅黑" panose="020B0503020204020204" pitchFamily="34" charset="-122"/>
                  <a:ea typeface="微软雅黑" panose="020B0503020204020204" pitchFamily="34" charset="-122"/>
                </a:endParaRPr>
              </a:p>
            </p:txBody>
          </p:sp>
        </mc:Choice>
        <mc:Fallback xmlns="">
          <p:sp>
            <p:nvSpPr>
              <p:cNvPr id="57" name="文本框 56">
                <a:extLst>
                  <a:ext uri="{FF2B5EF4-FFF2-40B4-BE49-F238E27FC236}">
                    <a16:creationId xmlns:a16="http://schemas.microsoft.com/office/drawing/2014/main" id="{5865BB26-B204-72EE-2296-F1EC5D608ABC}"/>
                  </a:ext>
                </a:extLst>
              </p:cNvPr>
              <p:cNvSpPr txBox="1">
                <a:spLocks noRot="1" noChangeAspect="1" noMove="1" noResize="1" noEditPoints="1" noAdjustHandles="1" noChangeArrowheads="1" noChangeShapeType="1" noTextEdit="1"/>
              </p:cNvSpPr>
              <p:nvPr/>
            </p:nvSpPr>
            <p:spPr>
              <a:xfrm>
                <a:off x="3145754" y="5326059"/>
                <a:ext cx="6913037" cy="471796"/>
              </a:xfrm>
              <a:prstGeom prst="rect">
                <a:avLst/>
              </a:prstGeom>
              <a:blipFill>
                <a:blip r:embed="rId11"/>
                <a:stretch>
                  <a:fillRect b="-5195"/>
                </a:stretch>
              </a:blipFill>
            </p:spPr>
            <p:txBody>
              <a:bodyPr/>
              <a:lstStyle/>
              <a:p>
                <a:r>
                  <a:rPr lang="zh-CN" altLang="en-US">
                    <a:noFill/>
                  </a:rPr>
                  <a:t> </a:t>
                </a:r>
              </a:p>
            </p:txBody>
          </p:sp>
        </mc:Fallback>
      </mc:AlternateContent>
      <p:grpSp>
        <p:nvGrpSpPr>
          <p:cNvPr id="58" name="组合 57">
            <a:extLst>
              <a:ext uri="{FF2B5EF4-FFF2-40B4-BE49-F238E27FC236}">
                <a16:creationId xmlns:a16="http://schemas.microsoft.com/office/drawing/2014/main" id="{AE455F90-EA0B-7AF2-06F7-2825FF5B054F}"/>
              </a:ext>
            </a:extLst>
          </p:cNvPr>
          <p:cNvGrpSpPr/>
          <p:nvPr/>
        </p:nvGrpSpPr>
        <p:grpSpPr>
          <a:xfrm>
            <a:off x="10513511" y="5162024"/>
            <a:ext cx="597787" cy="749215"/>
            <a:chOff x="9961344" y="1942375"/>
            <a:chExt cx="1975716" cy="1983191"/>
          </a:xfrm>
        </p:grpSpPr>
        <p:pic>
          <p:nvPicPr>
            <p:cNvPr id="59" name="图片 58">
              <a:extLst>
                <a:ext uri="{FF2B5EF4-FFF2-40B4-BE49-F238E27FC236}">
                  <a16:creationId xmlns:a16="http://schemas.microsoft.com/office/drawing/2014/main" id="{259BB718-5E48-53EA-88B4-1CB8F6EEA1C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61344" y="1942375"/>
              <a:ext cx="1975716" cy="1983191"/>
            </a:xfrm>
            <a:prstGeom prst="rect">
              <a:avLst/>
            </a:prstGeom>
          </p:spPr>
        </p:pic>
        <p:pic>
          <p:nvPicPr>
            <p:cNvPr id="60" name="图片 59">
              <a:extLst>
                <a:ext uri="{FF2B5EF4-FFF2-40B4-BE49-F238E27FC236}">
                  <a16:creationId xmlns:a16="http://schemas.microsoft.com/office/drawing/2014/main" id="{2934554D-40B6-BA48-A4E0-F62C0F311AB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68126" y="2694173"/>
              <a:ext cx="479593" cy="479593"/>
            </a:xfrm>
            <a:prstGeom prst="rect">
              <a:avLst/>
            </a:prstGeom>
          </p:spPr>
        </p:pic>
        <p:pic>
          <p:nvPicPr>
            <p:cNvPr id="61" name="图片 60">
              <a:extLst>
                <a:ext uri="{FF2B5EF4-FFF2-40B4-BE49-F238E27FC236}">
                  <a16:creationId xmlns:a16="http://schemas.microsoft.com/office/drawing/2014/main" id="{AB3846EF-2F9E-DAC0-2289-99014784954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285020" y="2694173"/>
              <a:ext cx="508775" cy="458822"/>
            </a:xfrm>
            <a:prstGeom prst="rect">
              <a:avLst/>
            </a:prstGeom>
          </p:spPr>
        </p:pic>
      </p:grpSp>
    </p:spTree>
    <p:extLst>
      <p:ext uri="{BB962C8B-B14F-4D97-AF65-F5344CB8AC3E}">
        <p14:creationId xmlns:p14="http://schemas.microsoft.com/office/powerpoint/2010/main" val="94777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066800" y="1828800"/>
            <a:ext cx="8991600" cy="3447739"/>
          </a:xfrm>
          <a:prstGeom prst="rect">
            <a:avLst/>
          </a:prstGeom>
        </p:spPr>
        <p:txBody>
          <a:bodyPr vert="horz" wrap="square" lIns="0" tIns="13335" rIns="0" bIns="0" rtlCol="0">
            <a:spAutoFit/>
          </a:bodyPr>
          <a:lstStyle/>
          <a:p>
            <a:pPr marL="336550" indent="-324485">
              <a:lnSpc>
                <a:spcPct val="100000"/>
              </a:lnSpc>
              <a:spcBef>
                <a:spcPts val="105"/>
              </a:spcBef>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Background &amp; Motivation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spcBef>
                <a:spcPts val="105"/>
              </a:spcBef>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Related Work &amp; Problem Formulation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lnSpc>
                <a:spcPct val="100000"/>
              </a:lnSpc>
              <a:spcBef>
                <a:spcPts val="105"/>
              </a:spcBef>
              <a:buSzPct val="96875"/>
              <a:buFont typeface="Wingdings"/>
              <a:buChar char=""/>
              <a:tabLst>
                <a:tab pos="337185" algn="l"/>
              </a:tabLst>
            </a:pPr>
            <a:r>
              <a:rP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Basic Idea &amp; Solution</a:t>
            </a:r>
          </a:p>
          <a:p>
            <a:pPr>
              <a:lnSpc>
                <a:spcPct val="100000"/>
              </a:lnSpc>
              <a:buChar char=""/>
            </a:pPr>
            <a:endParaRPr sz="315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spc="-15" dirty="0">
                <a:solidFill>
                  <a:srgbClr val="7E7E7E"/>
                </a:solidFill>
                <a:latin typeface="Times New Roman" panose="02020603050405020304" pitchFamily="18" charset="0"/>
                <a:cs typeface="Times New Roman" panose="02020603050405020304" pitchFamily="18" charset="0"/>
              </a:rPr>
              <a:t>Evaluation </a:t>
            </a:r>
            <a:r>
              <a:rPr sz="3200" b="1" dirty="0">
                <a:solidFill>
                  <a:srgbClr val="7E7E7E"/>
                </a:solidFill>
                <a:latin typeface="Times New Roman" panose="02020603050405020304" pitchFamily="18" charset="0"/>
                <a:cs typeface="Times New Roman" panose="02020603050405020304" pitchFamily="18" charset="0"/>
              </a:rPr>
              <a:t>&amp;</a:t>
            </a:r>
            <a:r>
              <a:rPr sz="3200" b="1" spc="-40" dirty="0">
                <a:solidFill>
                  <a:srgbClr val="7E7E7E"/>
                </a:solidFill>
                <a:latin typeface="Times New Roman" panose="02020603050405020304" pitchFamily="18" charset="0"/>
                <a:cs typeface="Times New Roman" panose="02020603050405020304" pitchFamily="18" charset="0"/>
              </a:rPr>
              <a:t> </a:t>
            </a:r>
            <a:r>
              <a:rPr sz="3200" b="1" spc="-5" dirty="0">
                <a:solidFill>
                  <a:srgbClr val="7E7E7E"/>
                </a:solidFill>
                <a:latin typeface="Times New Roman" panose="02020603050405020304" pitchFamily="18" charset="0"/>
                <a:cs typeface="Times New Roman" panose="02020603050405020304" pitchFamily="18" charset="0"/>
              </a:rPr>
              <a:t>Conclusion</a:t>
            </a:r>
            <a:endParaRPr sz="3200" dirty="0">
              <a:latin typeface="Times New Roman" panose="02020603050405020304" pitchFamily="18" charset="0"/>
              <a:cs typeface="Times New Roman" panose="02020603050405020304" pitchFamily="18" charset="0"/>
            </a:endParaRPr>
          </a:p>
        </p:txBody>
      </p:sp>
      <p:sp>
        <p:nvSpPr>
          <p:cNvPr id="12"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5"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16"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17"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10" name="object 4"/>
          <p:cNvSpPr/>
          <p:nvPr/>
        </p:nvSpPr>
        <p:spPr>
          <a:xfrm>
            <a:off x="11252269" y="0"/>
            <a:ext cx="931842" cy="880492"/>
          </a:xfrm>
          <a:prstGeom prst="rect">
            <a:avLst/>
          </a:prstGeom>
          <a:blipFill>
            <a:blip r:embed="rId2" cstate="print"/>
            <a:stretch>
              <a:fillRect/>
            </a:stretch>
          </a:blipFill>
        </p:spPr>
        <p:txBody>
          <a:bodyPr wrap="square" lIns="0" tIns="0" rIns="0" bIns="0" rtlCol="0"/>
          <a:lstStyle/>
          <a:p>
            <a:endParaRPr/>
          </a:p>
        </p:txBody>
      </p:sp>
      <p:sp>
        <p:nvSpPr>
          <p:cNvPr id="11" name="object 6"/>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Outline</a:t>
            </a:r>
            <a:endParaRPr lang="en-US" altLang="zh-CN"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39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13</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Basic Idea </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3" name="文本框 2">
            <a:extLst>
              <a:ext uri="{FF2B5EF4-FFF2-40B4-BE49-F238E27FC236}">
                <a16:creationId xmlns:a16="http://schemas.microsoft.com/office/drawing/2014/main" id="{069358AC-2DE4-029B-AC5F-5127D78ED72B}"/>
              </a:ext>
            </a:extLst>
          </p:cNvPr>
          <p:cNvSpPr txBox="1"/>
          <p:nvPr/>
        </p:nvSpPr>
        <p:spPr>
          <a:xfrm>
            <a:off x="416560" y="1066800"/>
            <a:ext cx="6974840" cy="400110"/>
          </a:xfrm>
          <a:prstGeom prst="rect">
            <a:avLst/>
          </a:prstGeom>
          <a:noFill/>
        </p:spPr>
        <p:txBody>
          <a:bodyPr wrap="square">
            <a:spAutoFit/>
          </a:bodyPr>
          <a:lstStyle/>
          <a:p>
            <a:pPr marL="342900" indent="-342900" algn="l">
              <a:buFont typeface="Wingdings" panose="05000000000000000000" pitchFamily="2" charset="2"/>
              <a:buChar char="Ø"/>
            </a:pPr>
            <a:r>
              <a:rPr lang="en-US" altLang="zh-CN" sz="2000" b="0" i="0" u="none" strike="noStrike" baseline="0" dirty="0">
                <a:latin typeface="Times New Roman" panose="02020603050405020304" pitchFamily="18" charset="0"/>
                <a:cs typeface="Times New Roman" panose="02020603050405020304" pitchFamily="18" charset="0"/>
              </a:rPr>
              <a:t>Solving a series of Hamilton-Jacobi-Bellman (HJB) equations</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8DBD0DB-CF42-3BF9-2993-28531299E738}"/>
                  </a:ext>
                </a:extLst>
              </p:cNvPr>
              <p:cNvSpPr txBox="1"/>
              <p:nvPr/>
            </p:nvSpPr>
            <p:spPr>
              <a:xfrm>
                <a:off x="2056598" y="1481460"/>
                <a:ext cx="6097604" cy="4335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𝑚𝑎𝑥</m:t>
                          </m:r>
                        </m:e>
                        <m: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sub>
                      </m:sSub>
                      <m:d>
                        <m:dPr>
                          <m:begChr m:val="["/>
                          <m:endChr m:val="]"/>
                          <m:ctrlPr>
                            <a:rPr lang="zh-CN" altLang="en-US" i="1">
                              <a:latin typeface="Cambria Math" panose="02040503050406030204" pitchFamily="18" charset="0"/>
                            </a:rPr>
                          </m:ctrlPr>
                        </m:dPr>
                        <m:e>
                          <m:r>
                            <a:rPr lang="zh-CN" altLang="en-US" i="0">
                              <a:latin typeface="Cambria Math" panose="02040503050406030204" pitchFamily="18" charset="0"/>
                            </a:rPr>
                            <m:t>𝒪</m:t>
                          </m:r>
                          <m:sSub>
                            <m:sSubPr>
                              <m:ctrlPr>
                                <a:rPr lang="zh-CN" altLang="en-US" i="1">
                                  <a:solidFill>
                                    <a:srgbClr val="836967"/>
                                  </a:solidFill>
                                  <a:latin typeface="Cambria Math" panose="02040503050406030204" pitchFamily="18" charset="0"/>
                                </a:rPr>
                              </m:ctrlPr>
                            </m:sSubPr>
                            <m:e>
                              <m:r>
                                <a:rPr lang="zh-CN" altLang="en-US" i="0">
                                  <a:latin typeface="Cambria Math" panose="02040503050406030204" pitchFamily="18" charset="0"/>
                                </a:rPr>
                                <m:t>𝒱</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b="1" i="0">
                                  <a:latin typeface="Cambria Math" panose="02040503050406030204" pitchFamily="18" charset="0"/>
                                </a:rPr>
                                <m:t>𝐔</m:t>
                              </m:r>
                            </m:e>
                            <m:sub>
                              <m:r>
                                <a:rPr lang="zh-CN" altLang="en-US" b="0" i="1">
                                  <a:latin typeface="Cambria Math" panose="02040503050406030204" pitchFamily="18" charset="0"/>
                                </a:rPr>
                                <m:t>𝑖</m:t>
                              </m:r>
                              <m:r>
                                <a:rPr lang="zh-CN" altLang="en-US" b="0" i="0">
                                  <a:latin typeface="Cambria Math" panose="02040503050406030204" pitchFamily="18" charset="0"/>
                                </a:rPr>
                                <m:t>,</m:t>
                              </m:r>
                              <m:r>
                                <a:rPr lang="zh-CN" altLang="en-US" b="0" i="1">
                                  <a:latin typeface="Cambria Math" panose="02040503050406030204" pitchFamily="18" charset="0"/>
                                </a:rPr>
                                <m:t>𝑘</m:t>
                              </m:r>
                            </m:sub>
                          </m:sSub>
                          <m:d>
                            <m:dPr>
                              <m:ctrlPr>
                                <a:rPr lang="zh-CN" altLang="en-US" b="0" i="1">
                                  <a:latin typeface="Cambria Math" panose="02040503050406030204" pitchFamily="18" charset="0"/>
                                </a:rPr>
                              </m:ctrlPr>
                            </m:dPr>
                            <m:e>
                              <m:r>
                                <a:rPr lang="zh-CN" altLang="en-US" b="0" i="1">
                                  <a:latin typeface="Cambria Math" panose="02040503050406030204" pitchFamily="18" charset="0"/>
                                </a:rPr>
                                <m:t>𝑡</m:t>
                              </m:r>
                            </m:e>
                          </m:d>
                        </m:e>
                      </m:d>
                      <m:r>
                        <a:rPr lang="zh-CN" altLang="en-US" b="0" i="0">
                          <a:latin typeface="Cambria Math" panose="02040503050406030204" pitchFamily="18" charset="0"/>
                        </a:rPr>
                        <m:t>+</m:t>
                      </m:r>
                      <m:sSub>
                        <m:sSubPr>
                          <m:ctrlPr>
                            <a:rPr lang="zh-CN" altLang="en-US" b="0" i="1">
                              <a:solidFill>
                                <a:srgbClr val="836967"/>
                              </a:solidFill>
                              <a:latin typeface="Cambria Math" panose="02040503050406030204" pitchFamily="18" charset="0"/>
                            </a:rPr>
                          </m:ctrlPr>
                        </m:sSubPr>
                        <m:e>
                          <m:r>
                            <a:rPr lang="zh-CN" altLang="en-US" b="0" i="0">
                              <a:latin typeface="Cambria Math" panose="02040503050406030204" pitchFamily="18" charset="0"/>
                            </a:rPr>
                            <m:t>𝜕</m:t>
                          </m:r>
                        </m:e>
                        <m:sub>
                          <m:r>
                            <a:rPr lang="zh-CN" altLang="en-US" b="0" i="1">
                              <a:latin typeface="Cambria Math" panose="02040503050406030204" pitchFamily="18" charset="0"/>
                            </a:rPr>
                            <m:t>𝑡</m:t>
                          </m:r>
                        </m:sub>
                      </m:sSub>
                      <m:sSub>
                        <m:sSubPr>
                          <m:ctrlPr>
                            <a:rPr lang="zh-CN" altLang="en-US" b="0" i="1">
                              <a:solidFill>
                                <a:srgbClr val="836967"/>
                              </a:solidFill>
                              <a:latin typeface="Cambria Math" panose="02040503050406030204" pitchFamily="18" charset="0"/>
                            </a:rPr>
                          </m:ctrlPr>
                        </m:sSubPr>
                        <m:e>
                          <m:r>
                            <a:rPr lang="zh-CN" altLang="en-US" b="0" i="0">
                              <a:latin typeface="Cambria Math" panose="02040503050406030204" pitchFamily="18" charset="0"/>
                            </a:rPr>
                            <m:t>𝒱</m:t>
                          </m:r>
                        </m:e>
                        <m:sub>
                          <m:r>
                            <a:rPr lang="zh-CN" altLang="en-US" b="0" i="1">
                              <a:latin typeface="Cambria Math" panose="02040503050406030204" pitchFamily="18" charset="0"/>
                            </a:rPr>
                            <m:t>𝑖</m:t>
                          </m:r>
                          <m:r>
                            <a:rPr lang="zh-CN" altLang="en-US" b="0" i="0">
                              <a:latin typeface="Cambria Math" panose="02040503050406030204" pitchFamily="18" charset="0"/>
                            </a:rPr>
                            <m:t>,</m:t>
                          </m:r>
                          <m:r>
                            <a:rPr lang="zh-CN" altLang="en-US" b="0" i="1">
                              <a:latin typeface="Cambria Math" panose="02040503050406030204" pitchFamily="18" charset="0"/>
                            </a:rPr>
                            <m:t>𝑘</m:t>
                          </m:r>
                        </m:sub>
                      </m:sSub>
                      <m:d>
                        <m:dPr>
                          <m:ctrlPr>
                            <a:rPr lang="zh-CN" altLang="en-US" b="0" i="1">
                              <a:latin typeface="Cambria Math" panose="02040503050406030204" pitchFamily="18" charset="0"/>
                            </a:rPr>
                          </m:ctrlPr>
                        </m:dPr>
                        <m:e>
                          <m:r>
                            <a:rPr lang="zh-CN" altLang="en-US" b="0" i="1">
                              <a:latin typeface="Cambria Math" panose="02040503050406030204" pitchFamily="18" charset="0"/>
                            </a:rPr>
                            <m:t>𝑡</m:t>
                          </m:r>
                        </m:e>
                      </m:d>
                      <m:r>
                        <a:rPr lang="zh-CN" altLang="en-US" b="0" i="0">
                          <a:latin typeface="Cambria Math" panose="02040503050406030204" pitchFamily="18" charset="0"/>
                        </a:rPr>
                        <m:t>=0</m:t>
                      </m:r>
                    </m:oMath>
                  </m:oMathPara>
                </a14:m>
                <a:endParaRPr lang="zh-CN" altLang="en-US" dirty="0"/>
              </a:p>
            </p:txBody>
          </p:sp>
        </mc:Choice>
        <mc:Fallback xmlns="">
          <p:sp>
            <p:nvSpPr>
              <p:cNvPr id="5" name="文本框 4">
                <a:extLst>
                  <a:ext uri="{FF2B5EF4-FFF2-40B4-BE49-F238E27FC236}">
                    <a16:creationId xmlns:a16="http://schemas.microsoft.com/office/drawing/2014/main" id="{78DBD0DB-CF42-3BF9-2993-28531299E738}"/>
                  </a:ext>
                </a:extLst>
              </p:cNvPr>
              <p:cNvSpPr txBox="1">
                <a:spLocks noRot="1" noChangeAspect="1" noMove="1" noResize="1" noEditPoints="1" noAdjustHandles="1" noChangeArrowheads="1" noChangeShapeType="1" noTextEdit="1"/>
              </p:cNvSpPr>
              <p:nvPr/>
            </p:nvSpPr>
            <p:spPr>
              <a:xfrm>
                <a:off x="2056598" y="1481460"/>
                <a:ext cx="6097604" cy="433517"/>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437C4F94-83E1-E968-F8E4-903173E3027E}"/>
                  </a:ext>
                </a:extLst>
              </p:cNvPr>
              <p:cNvSpPr txBox="1"/>
              <p:nvPr/>
            </p:nvSpPr>
            <p:spPr>
              <a:xfrm>
                <a:off x="5164425" y="2101507"/>
                <a:ext cx="5591742" cy="4335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a:latin typeface="Cambria Math" panose="02040503050406030204" pitchFamily="18" charset="0"/>
                            </a:rPr>
                            <m:t>𝒱</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sepChr m:val=","/>
                          <m:ctrlPr>
                            <a:rPr lang="zh-CN" altLang="en-US" i="1">
                              <a:latin typeface="Cambria Math" panose="02040503050406030204" pitchFamily="18" charset="0"/>
                            </a:rPr>
                          </m:ctrlPr>
                        </m:dPr>
                        <m:e>
                          <m:r>
                            <a:rPr lang="zh-CN" altLang="en-US" i="1">
                              <a:latin typeface="Cambria Math" panose="02040503050406030204" pitchFamily="18" charset="0"/>
                            </a:rPr>
                            <m:t>𝑡</m:t>
                          </m:r>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𝑚𝑎𝑥</m:t>
                          </m:r>
                        </m:e>
                        <m: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sub>
                      </m:sSub>
                      <m:sSub>
                        <m:sSubPr>
                          <m:ctrlPr>
                            <a:rPr lang="zh-CN" altLang="en-US" i="1">
                              <a:solidFill>
                                <a:srgbClr val="836967"/>
                              </a:solidFill>
                              <a:latin typeface="Cambria Math" panose="02040503050406030204" pitchFamily="18" charset="0"/>
                            </a:rPr>
                          </m:ctrlPr>
                        </m:sSubPr>
                        <m:e>
                          <m:r>
                            <a:rPr lang="zh-CN" altLang="en-US" i="0">
                              <a:latin typeface="Cambria Math" panose="02040503050406030204" pitchFamily="18" charset="0"/>
                            </a:rPr>
                            <m:t>𝒰</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d>
                        <m:dPr>
                          <m:sepChr m:val=","/>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𝑥</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𝑘</m:t>
                              </m:r>
                            </m:sub>
                          </m:sSub>
                        </m:e>
                      </m:d>
                    </m:oMath>
                  </m:oMathPara>
                </a14:m>
                <a:endParaRPr lang="zh-CN" altLang="en-US" dirty="0"/>
              </a:p>
            </p:txBody>
          </p:sp>
        </mc:Choice>
        <mc:Fallback xmlns="">
          <p:sp>
            <p:nvSpPr>
              <p:cNvPr id="7" name="文本框 6">
                <a:extLst>
                  <a:ext uri="{FF2B5EF4-FFF2-40B4-BE49-F238E27FC236}">
                    <a16:creationId xmlns:a16="http://schemas.microsoft.com/office/drawing/2014/main" id="{437C4F94-83E1-E968-F8E4-903173E3027E}"/>
                  </a:ext>
                </a:extLst>
              </p:cNvPr>
              <p:cNvSpPr txBox="1">
                <a:spLocks noRot="1" noChangeAspect="1" noMove="1" noResize="1" noEditPoints="1" noAdjustHandles="1" noChangeArrowheads="1" noChangeShapeType="1" noTextEdit="1"/>
              </p:cNvSpPr>
              <p:nvPr/>
            </p:nvSpPr>
            <p:spPr>
              <a:xfrm>
                <a:off x="5164425" y="2101507"/>
                <a:ext cx="5591742" cy="433517"/>
              </a:xfrm>
              <a:prstGeom prst="rect">
                <a:avLst/>
              </a:prstGeom>
              <a:blipFill>
                <a:blip r:embed="rId5"/>
                <a:stretch>
                  <a:fillRect/>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A85DED75-09D7-B84A-BC9C-345653A1773F}"/>
              </a:ext>
            </a:extLst>
          </p:cNvPr>
          <p:cNvSpPr/>
          <p:nvPr/>
        </p:nvSpPr>
        <p:spPr>
          <a:xfrm>
            <a:off x="5427491" y="2025878"/>
            <a:ext cx="5088105" cy="605294"/>
          </a:xfrm>
          <a:prstGeom prst="rect">
            <a:avLst/>
          </a:prstGeom>
          <a:ln w="19050">
            <a:solidFill>
              <a:schemeClr val="tx1"/>
            </a:solidFill>
            <a:prstDash val="dash"/>
          </a:ln>
        </p:spPr>
        <p:txBody>
          <a:bodyPr wrap="square">
            <a:spAutoFit/>
          </a:bodyPr>
          <a:lstStyle/>
          <a:p>
            <a:pPr>
              <a:lnSpc>
                <a:spcPts val="2000"/>
              </a:lnSpc>
              <a:defRP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ts val="2000"/>
              </a:lnSpc>
              <a:defRPr/>
            </a:pP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9" name="直接连接符 8">
            <a:extLst>
              <a:ext uri="{FF2B5EF4-FFF2-40B4-BE49-F238E27FC236}">
                <a16:creationId xmlns:a16="http://schemas.microsoft.com/office/drawing/2014/main" id="{EC1BC4F2-1539-B867-9AD7-80700B8E4751}"/>
              </a:ext>
            </a:extLst>
          </p:cNvPr>
          <p:cNvCxnSpPr>
            <a:cxnSpLocks/>
          </p:cNvCxnSpPr>
          <p:nvPr/>
        </p:nvCxnSpPr>
        <p:spPr>
          <a:xfrm flipV="1">
            <a:off x="6400800" y="1828800"/>
            <a:ext cx="0" cy="304800"/>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2" name="文本框 11">
            <a:extLst>
              <a:ext uri="{FF2B5EF4-FFF2-40B4-BE49-F238E27FC236}">
                <a16:creationId xmlns:a16="http://schemas.microsoft.com/office/drawing/2014/main" id="{7B288D21-87CB-9F92-1EA0-47E74E083038}"/>
              </a:ext>
            </a:extLst>
          </p:cNvPr>
          <p:cNvSpPr txBox="1"/>
          <p:nvPr/>
        </p:nvSpPr>
        <p:spPr>
          <a:xfrm>
            <a:off x="1491026" y="2133600"/>
            <a:ext cx="2818597" cy="369332"/>
          </a:xfrm>
          <a:prstGeom prst="rect">
            <a:avLst/>
          </a:prstGeom>
          <a:noFill/>
        </p:spPr>
        <p:txBody>
          <a:bodyPr wrap="square">
            <a:spAutoFit/>
          </a:bodyPr>
          <a:lstStyle/>
          <a:p>
            <a:r>
              <a:rPr lang="en-US" altLang="zh-CN" sz="1800" b="0" i="0" u="none" strike="noStrike" baseline="0" dirty="0">
                <a:latin typeface="Times New Roman" panose="02020603050405020304" pitchFamily="18" charset="0"/>
                <a:cs typeface="Times New Roman" panose="02020603050405020304" pitchFamily="18" charset="0"/>
              </a:rPr>
              <a:t>Partial differential operator</a:t>
            </a:r>
            <a:endParaRPr lang="zh-CN" altLang="en-US" dirty="0">
              <a:latin typeface="Times New Roman" panose="02020603050405020304" pitchFamily="18" charset="0"/>
              <a:cs typeface="Times New Roman" panose="02020603050405020304" pitchFamily="18" charset="0"/>
            </a:endParaRPr>
          </a:p>
        </p:txBody>
      </p:sp>
      <p:cxnSp>
        <p:nvCxnSpPr>
          <p:cNvPr id="13" name="直接连接符 12">
            <a:extLst>
              <a:ext uri="{FF2B5EF4-FFF2-40B4-BE49-F238E27FC236}">
                <a16:creationId xmlns:a16="http://schemas.microsoft.com/office/drawing/2014/main" id="{C75835E4-403F-EC74-63BF-CE5D5C12299C}"/>
              </a:ext>
            </a:extLst>
          </p:cNvPr>
          <p:cNvCxnSpPr>
            <a:cxnSpLocks/>
          </p:cNvCxnSpPr>
          <p:nvPr/>
        </p:nvCxnSpPr>
        <p:spPr>
          <a:xfrm flipV="1">
            <a:off x="4038600" y="1795369"/>
            <a:ext cx="0" cy="268006"/>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670AD8C0-8886-760A-1141-A750845D0712}"/>
              </a:ext>
            </a:extLst>
          </p:cNvPr>
          <p:cNvSpPr/>
          <p:nvPr/>
        </p:nvSpPr>
        <p:spPr>
          <a:xfrm>
            <a:off x="1417385" y="2154119"/>
            <a:ext cx="2818597" cy="348813"/>
          </a:xfrm>
          <a:prstGeom prst="rect">
            <a:avLst/>
          </a:prstGeom>
          <a:ln w="19050">
            <a:solidFill>
              <a:schemeClr val="tx1"/>
            </a:solidFill>
            <a:prstDash val="dash"/>
          </a:ln>
        </p:spPr>
        <p:txBody>
          <a:bodyPr wrap="square">
            <a:spAutoFit/>
          </a:bodyPr>
          <a:lstStyle/>
          <a:p>
            <a:pPr>
              <a:lnSpc>
                <a:spcPts val="2000"/>
              </a:lnSpc>
              <a:defRP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6" name="图片 25">
            <a:extLst>
              <a:ext uri="{FF2B5EF4-FFF2-40B4-BE49-F238E27FC236}">
                <a16:creationId xmlns:a16="http://schemas.microsoft.com/office/drawing/2014/main" id="{F94903ED-1E4B-B2F7-B124-DEB69A383A5D}"/>
              </a:ext>
            </a:extLst>
          </p:cNvPr>
          <p:cNvPicPr>
            <a:picLocks noChangeAspect="1"/>
          </p:cNvPicPr>
          <p:nvPr/>
        </p:nvPicPr>
        <p:blipFill>
          <a:blip r:embed="rId6"/>
          <a:stretch>
            <a:fillRect/>
          </a:stretch>
        </p:blipFill>
        <p:spPr>
          <a:xfrm flipH="1">
            <a:off x="623844" y="2898175"/>
            <a:ext cx="609600" cy="609600"/>
          </a:xfrm>
          <a:prstGeom prst="rect">
            <a:avLst/>
          </a:prstGeom>
        </p:spPr>
      </p:pic>
      <p:sp>
        <p:nvSpPr>
          <p:cNvPr id="32" name="圆角矩形 32">
            <a:extLst>
              <a:ext uri="{FF2B5EF4-FFF2-40B4-BE49-F238E27FC236}">
                <a16:creationId xmlns:a16="http://schemas.microsoft.com/office/drawing/2014/main" id="{05ACE0C6-5C15-D952-195E-4C3D6DA5AB6E}"/>
              </a:ext>
            </a:extLst>
          </p:cNvPr>
          <p:cNvSpPr/>
          <p:nvPr/>
        </p:nvSpPr>
        <p:spPr>
          <a:xfrm>
            <a:off x="1400541" y="2756208"/>
            <a:ext cx="9268974" cy="893535"/>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615" tIns="34308" rIns="68615" bIns="34308" rtlCol="0" anchor="ctr"/>
          <a:lstStyle/>
          <a:p>
            <a:pPr algn="ctr"/>
            <a:endParaRPr lang="zh-CN" altLang="en-US" sz="1015"/>
          </a:p>
        </p:txBody>
      </p:sp>
      <p:sp>
        <p:nvSpPr>
          <p:cNvPr id="27" name="文本框 26">
            <a:extLst>
              <a:ext uri="{FF2B5EF4-FFF2-40B4-BE49-F238E27FC236}">
                <a16:creationId xmlns:a16="http://schemas.microsoft.com/office/drawing/2014/main" id="{B2AC56AF-66FA-7F3C-D553-218346621FF1}"/>
              </a:ext>
            </a:extLst>
          </p:cNvPr>
          <p:cNvSpPr txBox="1"/>
          <p:nvPr/>
        </p:nvSpPr>
        <p:spPr>
          <a:xfrm>
            <a:off x="1522485" y="2847771"/>
            <a:ext cx="9314127" cy="707886"/>
          </a:xfrm>
          <a:prstGeom prst="rect">
            <a:avLst/>
          </a:prstGeom>
          <a:noFill/>
        </p:spPr>
        <p:txBody>
          <a:bodyPr wrap="square">
            <a:spAutoFit/>
          </a:bodyPr>
          <a:lstStyle/>
          <a:p>
            <a:pPr algn="l"/>
            <a:r>
              <a:rPr lang="en-US" altLang="zh-CN" sz="2000" b="0" i="0" u="none" strike="noStrike" baseline="0" dirty="0">
                <a:latin typeface="Times New Roman" panose="02020603050405020304" pitchFamily="18" charset="0"/>
                <a:cs typeface="Times New Roman" panose="02020603050405020304" pitchFamily="18" charset="0"/>
              </a:rPr>
              <a:t>There exists a complicated coupling of the M equations;</a:t>
            </a:r>
          </a:p>
          <a:p>
            <a:pPr algn="l"/>
            <a:r>
              <a:rPr lang="en-US" altLang="zh-CN" sz="2000" dirty="0">
                <a:latin typeface="Times New Roman" panose="02020603050405020304" pitchFamily="18" charset="0"/>
                <a:cs typeface="Times New Roman" panose="02020603050405020304" pitchFamily="18" charset="0"/>
              </a:rPr>
              <a:t>Unknown mutual influence: a dynamic pricing policy and a peer-to-peer sharing policy.</a:t>
            </a:r>
            <a:endParaRPr lang="zh-CN" altLang="en-US" sz="2000" dirty="0">
              <a:latin typeface="Times New Roman" panose="02020603050405020304" pitchFamily="18" charset="0"/>
              <a:cs typeface="Times New Roman" panose="02020603050405020304" pitchFamily="18" charset="0"/>
            </a:endParaRPr>
          </a:p>
        </p:txBody>
      </p:sp>
      <p:pic>
        <p:nvPicPr>
          <p:cNvPr id="40" name="图片 39">
            <a:extLst>
              <a:ext uri="{FF2B5EF4-FFF2-40B4-BE49-F238E27FC236}">
                <a16:creationId xmlns:a16="http://schemas.microsoft.com/office/drawing/2014/main" id="{6278F085-5EE1-622B-EBD1-4AF6F0E00917}"/>
              </a:ext>
            </a:extLst>
          </p:cNvPr>
          <p:cNvPicPr>
            <a:picLocks noChangeAspect="1"/>
          </p:cNvPicPr>
          <p:nvPr/>
        </p:nvPicPr>
        <p:blipFill>
          <a:blip r:embed="rId7"/>
          <a:stretch>
            <a:fillRect/>
          </a:stretch>
        </p:blipFill>
        <p:spPr>
          <a:xfrm>
            <a:off x="545353" y="3782744"/>
            <a:ext cx="893536" cy="893536"/>
          </a:xfrm>
          <a:prstGeom prst="rect">
            <a:avLst/>
          </a:prstGeom>
        </p:spPr>
      </p:pic>
      <p:grpSp>
        <p:nvGrpSpPr>
          <p:cNvPr id="41" name="组合 40">
            <a:extLst>
              <a:ext uri="{FF2B5EF4-FFF2-40B4-BE49-F238E27FC236}">
                <a16:creationId xmlns:a16="http://schemas.microsoft.com/office/drawing/2014/main" id="{D664A7B8-A64D-42B4-B3C5-378183C67955}"/>
              </a:ext>
            </a:extLst>
          </p:cNvPr>
          <p:cNvGrpSpPr/>
          <p:nvPr/>
        </p:nvGrpSpPr>
        <p:grpSpPr>
          <a:xfrm>
            <a:off x="4839759" y="4724400"/>
            <a:ext cx="2869133" cy="1752600"/>
            <a:chOff x="852488" y="1027113"/>
            <a:chExt cx="4752573" cy="958850"/>
          </a:xfrm>
        </p:grpSpPr>
        <p:sp>
          <p:nvSpPr>
            <p:cNvPr id="42" name="圆角矩形 27">
              <a:extLst>
                <a:ext uri="{FF2B5EF4-FFF2-40B4-BE49-F238E27FC236}">
                  <a16:creationId xmlns:a16="http://schemas.microsoft.com/office/drawing/2014/main" id="{0968444F-3D69-9C00-DF29-7E956F757A8E}"/>
                </a:ext>
              </a:extLst>
            </p:cNvPr>
            <p:cNvSpPr>
              <a:spLocks noChangeArrowheads="1"/>
            </p:cNvSpPr>
            <p:nvPr/>
          </p:nvSpPr>
          <p:spPr bwMode="auto">
            <a:xfrm>
              <a:off x="852488" y="1027113"/>
              <a:ext cx="4752573"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43" name="矩形 28">
              <a:extLst>
                <a:ext uri="{FF2B5EF4-FFF2-40B4-BE49-F238E27FC236}">
                  <a16:creationId xmlns:a16="http://schemas.microsoft.com/office/drawing/2014/main" id="{145ECB95-5B77-E9F1-A963-EAE27C1D639C}"/>
                </a:ext>
              </a:extLst>
            </p:cNvPr>
            <p:cNvSpPr>
              <a:spLocks noChangeArrowheads="1"/>
            </p:cNvSpPr>
            <p:nvPr/>
          </p:nvSpPr>
          <p:spPr bwMode="auto">
            <a:xfrm>
              <a:off x="1038683" y="1027113"/>
              <a:ext cx="4326537"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53" name="文本框 52">
            <a:extLst>
              <a:ext uri="{FF2B5EF4-FFF2-40B4-BE49-F238E27FC236}">
                <a16:creationId xmlns:a16="http://schemas.microsoft.com/office/drawing/2014/main" id="{D98F972F-2C22-380D-5E31-5D0316BA2A9C}"/>
              </a:ext>
            </a:extLst>
          </p:cNvPr>
          <p:cNvSpPr txBox="1"/>
          <p:nvPr/>
        </p:nvSpPr>
        <p:spPr>
          <a:xfrm>
            <a:off x="1540083" y="3873284"/>
            <a:ext cx="9823254" cy="646331"/>
          </a:xfrm>
          <a:prstGeom prst="rect">
            <a:avLst/>
          </a:prstGeom>
          <a:noFill/>
        </p:spPr>
        <p:txBody>
          <a:bodyPr wrap="square">
            <a:spAutoFit/>
          </a:bodyPr>
          <a:lstStyle/>
          <a:p>
            <a:pPr algn="l"/>
            <a:r>
              <a:rPr lang="en-US" altLang="zh-CN" sz="1800" b="0" i="0" u="none" strike="noStrike" baseline="0" dirty="0">
                <a:latin typeface="Times New Roman" panose="02020603050405020304" pitchFamily="18" charset="0"/>
                <a:cs typeface="Times New Roman" panose="02020603050405020304" pitchFamily="18" charset="0"/>
              </a:rPr>
              <a:t>Approximate the </a:t>
            </a:r>
            <a:r>
              <a:rPr lang="en-US" altLang="zh-CN" sz="1800" b="1" i="0" u="none" strike="noStrike" baseline="0" dirty="0">
                <a:solidFill>
                  <a:srgbClr val="2D75B6"/>
                </a:solidFill>
                <a:latin typeface="Times New Roman" panose="02020603050405020304" pitchFamily="18" charset="0"/>
                <a:cs typeface="Times New Roman" panose="02020603050405020304" pitchFamily="18" charset="0"/>
              </a:rPr>
              <a:t>collective impact </a:t>
            </a:r>
            <a:r>
              <a:rPr lang="en-US" altLang="zh-CN" sz="1800" b="0" i="0" u="none" strike="noStrike" baseline="0" dirty="0">
                <a:latin typeface="Times New Roman" panose="02020603050405020304" pitchFamily="18" charset="0"/>
                <a:cs typeface="Times New Roman" panose="02020603050405020304" pitchFamily="18" charset="0"/>
              </a:rPr>
              <a:t>of large-scale EDPs on caching, trading, and sharing, and then iteratively solve multiple coupled equations to determine </a:t>
            </a:r>
            <a:r>
              <a:rPr lang="en-US" altLang="zh-CN" sz="1800" b="1" i="0" u="none" strike="noStrike" baseline="0" dirty="0">
                <a:solidFill>
                  <a:srgbClr val="2D75B6"/>
                </a:solidFill>
                <a:latin typeface="Times New Roman" panose="02020603050405020304" pitchFamily="18" charset="0"/>
                <a:cs typeface="Times New Roman" panose="02020603050405020304" pitchFamily="18" charset="0"/>
              </a:rPr>
              <a:t>the optimal caching strategy </a:t>
            </a:r>
            <a:r>
              <a:rPr lang="en-US" altLang="zh-CN" sz="1800" b="0" i="0" u="none" strike="noStrike" baseline="0" dirty="0">
                <a:latin typeface="Times New Roman" panose="02020603050405020304" pitchFamily="18" charset="0"/>
                <a:cs typeface="Times New Roman" panose="02020603050405020304" pitchFamily="18" charset="0"/>
              </a:rPr>
              <a:t>for each EDP.</a:t>
            </a:r>
            <a:endParaRPr lang="zh-CN" altLang="en-US" dirty="0">
              <a:latin typeface="Times New Roman" panose="02020603050405020304" pitchFamily="18" charset="0"/>
              <a:cs typeface="Times New Roman" panose="02020603050405020304" pitchFamily="18" charset="0"/>
            </a:endParaRPr>
          </a:p>
        </p:txBody>
      </p:sp>
      <p:sp>
        <p:nvSpPr>
          <p:cNvPr id="55" name="文本框 54">
            <a:extLst>
              <a:ext uri="{FF2B5EF4-FFF2-40B4-BE49-F238E27FC236}">
                <a16:creationId xmlns:a16="http://schemas.microsoft.com/office/drawing/2014/main" id="{DED6E43C-8360-A53A-D322-8B73A1A72268}"/>
              </a:ext>
            </a:extLst>
          </p:cNvPr>
          <p:cNvSpPr txBox="1"/>
          <p:nvPr/>
        </p:nvSpPr>
        <p:spPr>
          <a:xfrm>
            <a:off x="1676400" y="4764419"/>
            <a:ext cx="2311525" cy="1477328"/>
          </a:xfrm>
          <a:prstGeom prst="rect">
            <a:avLst/>
          </a:prstGeom>
          <a:noFill/>
        </p:spPr>
        <p:txBody>
          <a:bodyPr wrap="square">
            <a:spAutoFit/>
          </a:bodyPr>
          <a:lstStyle/>
          <a:p>
            <a:pPr algn="l"/>
            <a:r>
              <a:rPr lang="en-US" altLang="zh-CN" sz="1800" b="0" i="0" u="none" strike="noStrike" baseline="0" dirty="0">
                <a:latin typeface="Times New Roman" panose="02020603050405020304" pitchFamily="18" charset="0"/>
                <a:cs typeface="Times New Roman" panose="02020603050405020304" pitchFamily="18" charset="0"/>
              </a:rPr>
              <a:t>The original stochastic differential game  </a:t>
            </a:r>
            <a:r>
              <a:rPr lang="en-US" altLang="zh-CN" sz="18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 </a:t>
            </a:r>
          </a:p>
          <a:p>
            <a:pPr algn="l"/>
            <a:r>
              <a:rPr lang="en-US" altLang="zh-CN" sz="1800" b="0" i="0" u="none" strike="noStrike" baseline="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Mean-Field Game by using generic-player representation</a:t>
            </a:r>
            <a:endParaRPr lang="zh-CN" altLang="en-US" dirty="0">
              <a:latin typeface="Times New Roman" panose="02020603050405020304" pitchFamily="18" charset="0"/>
              <a:cs typeface="Times New Roman" panose="02020603050405020304" pitchFamily="18" charset="0"/>
            </a:endParaRPr>
          </a:p>
        </p:txBody>
      </p:sp>
      <p:grpSp>
        <p:nvGrpSpPr>
          <p:cNvPr id="56" name="组合 55">
            <a:extLst>
              <a:ext uri="{FF2B5EF4-FFF2-40B4-BE49-F238E27FC236}">
                <a16:creationId xmlns:a16="http://schemas.microsoft.com/office/drawing/2014/main" id="{AC97E71B-A772-8613-0860-637B8F964D12}"/>
              </a:ext>
            </a:extLst>
          </p:cNvPr>
          <p:cNvGrpSpPr/>
          <p:nvPr/>
        </p:nvGrpSpPr>
        <p:grpSpPr>
          <a:xfrm>
            <a:off x="1692300" y="4724400"/>
            <a:ext cx="2511394" cy="1752600"/>
            <a:chOff x="852488" y="1027113"/>
            <a:chExt cx="4752573" cy="958850"/>
          </a:xfrm>
        </p:grpSpPr>
        <p:sp>
          <p:nvSpPr>
            <p:cNvPr id="57" name="圆角矩形 27">
              <a:extLst>
                <a:ext uri="{FF2B5EF4-FFF2-40B4-BE49-F238E27FC236}">
                  <a16:creationId xmlns:a16="http://schemas.microsoft.com/office/drawing/2014/main" id="{49FA8555-9D95-C230-C227-2F64D4043395}"/>
                </a:ext>
              </a:extLst>
            </p:cNvPr>
            <p:cNvSpPr>
              <a:spLocks noChangeArrowheads="1"/>
            </p:cNvSpPr>
            <p:nvPr/>
          </p:nvSpPr>
          <p:spPr bwMode="auto">
            <a:xfrm>
              <a:off x="852488" y="1027113"/>
              <a:ext cx="4752573"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60" name="矩形 28">
              <a:extLst>
                <a:ext uri="{FF2B5EF4-FFF2-40B4-BE49-F238E27FC236}">
                  <a16:creationId xmlns:a16="http://schemas.microsoft.com/office/drawing/2014/main" id="{50BCCEC9-D350-9238-22E0-BE79600C6F85}"/>
                </a:ext>
              </a:extLst>
            </p:cNvPr>
            <p:cNvSpPr>
              <a:spLocks noChangeArrowheads="1"/>
            </p:cNvSpPr>
            <p:nvPr/>
          </p:nvSpPr>
          <p:spPr bwMode="auto">
            <a:xfrm>
              <a:off x="1038683" y="1027113"/>
              <a:ext cx="4326537"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62" name="文本框 61">
            <a:extLst>
              <a:ext uri="{FF2B5EF4-FFF2-40B4-BE49-F238E27FC236}">
                <a16:creationId xmlns:a16="http://schemas.microsoft.com/office/drawing/2014/main" id="{09A14960-2592-EE55-0D8F-DE0734C7830A}"/>
              </a:ext>
            </a:extLst>
          </p:cNvPr>
          <p:cNvSpPr txBox="1"/>
          <p:nvPr/>
        </p:nvSpPr>
        <p:spPr>
          <a:xfrm>
            <a:off x="1837827" y="4862036"/>
            <a:ext cx="2311525" cy="1477328"/>
          </a:xfrm>
          <a:prstGeom prst="rect">
            <a:avLst/>
          </a:prstGeom>
          <a:noFill/>
        </p:spPr>
        <p:txBody>
          <a:bodyPr wrap="square">
            <a:spAutoFit/>
          </a:bodyPr>
          <a:lstStyle/>
          <a:p>
            <a:pPr algn="l"/>
            <a:r>
              <a:rPr lang="en-US" altLang="zh-CN" sz="1800" b="0" i="0" u="none" strike="noStrike" baseline="0" dirty="0">
                <a:latin typeface="Times New Roman" panose="02020603050405020304" pitchFamily="18" charset="0"/>
                <a:cs typeface="Times New Roman" panose="02020603050405020304" pitchFamily="18" charset="0"/>
              </a:rPr>
              <a:t>The original stochastic differential game  </a:t>
            </a:r>
            <a:r>
              <a:rPr lang="en-US" altLang="zh-CN" sz="18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 </a:t>
            </a:r>
          </a:p>
          <a:p>
            <a:pPr algn="l"/>
            <a:r>
              <a:rPr lang="en-US" altLang="zh-CN" sz="1800" b="0" i="0" u="none" strike="noStrike" baseline="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dirty="0">
                <a:solidFill>
                  <a:srgbClr val="FF0000"/>
                </a:solidFill>
                <a:latin typeface="Times New Roman" panose="02020603050405020304" pitchFamily="18" charset="0"/>
                <a:cs typeface="Times New Roman" panose="02020603050405020304" pitchFamily="18" charset="0"/>
              </a:rPr>
              <a:t>Mean-Field Game </a:t>
            </a:r>
            <a:r>
              <a:rPr lang="en-US" altLang="zh-CN" dirty="0">
                <a:latin typeface="Times New Roman" panose="02020603050405020304" pitchFamily="18" charset="0"/>
                <a:cs typeface="Times New Roman" panose="02020603050405020304" pitchFamily="18" charset="0"/>
              </a:rPr>
              <a:t>with a generic-player representation</a:t>
            </a:r>
            <a:endParaRPr lang="zh-CN" altLang="en-US" dirty="0">
              <a:latin typeface="Times New Roman" panose="02020603050405020304" pitchFamily="18" charset="0"/>
              <a:cs typeface="Times New Roman" panose="02020603050405020304" pitchFamily="18" charset="0"/>
            </a:endParaRPr>
          </a:p>
        </p:txBody>
      </p:sp>
      <p:grpSp>
        <p:nvGrpSpPr>
          <p:cNvPr id="65" name="组合 64">
            <a:extLst>
              <a:ext uri="{FF2B5EF4-FFF2-40B4-BE49-F238E27FC236}">
                <a16:creationId xmlns:a16="http://schemas.microsoft.com/office/drawing/2014/main" id="{63EFF6E4-1164-33E3-24D2-2EC350E78C46}"/>
              </a:ext>
            </a:extLst>
          </p:cNvPr>
          <p:cNvGrpSpPr/>
          <p:nvPr/>
        </p:nvGrpSpPr>
        <p:grpSpPr>
          <a:xfrm>
            <a:off x="8344957" y="4697946"/>
            <a:ext cx="2511394" cy="1752600"/>
            <a:chOff x="852488" y="1027113"/>
            <a:chExt cx="4752573" cy="958850"/>
          </a:xfrm>
        </p:grpSpPr>
        <p:sp>
          <p:nvSpPr>
            <p:cNvPr id="67" name="圆角矩形 27">
              <a:extLst>
                <a:ext uri="{FF2B5EF4-FFF2-40B4-BE49-F238E27FC236}">
                  <a16:creationId xmlns:a16="http://schemas.microsoft.com/office/drawing/2014/main" id="{0FEA3D99-D9FB-5667-613F-257A5CB88C17}"/>
                </a:ext>
              </a:extLst>
            </p:cNvPr>
            <p:cNvSpPr>
              <a:spLocks noChangeArrowheads="1"/>
            </p:cNvSpPr>
            <p:nvPr/>
          </p:nvSpPr>
          <p:spPr bwMode="auto">
            <a:xfrm>
              <a:off x="852488" y="1027113"/>
              <a:ext cx="4752573" cy="958850"/>
            </a:xfrm>
            <a:prstGeom prst="roundRect">
              <a:avLst>
                <a:gd name="adj" fmla="val 9000"/>
              </a:avLst>
            </a:prstGeom>
            <a:solidFill>
              <a:schemeClr val="accent1"/>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latin typeface="+mn-lt"/>
                <a:ea typeface="微软雅黑" panose="020B0503020204020204" pitchFamily="34" charset="-122"/>
              </a:endParaRPr>
            </a:p>
          </p:txBody>
        </p:sp>
        <p:sp>
          <p:nvSpPr>
            <p:cNvPr id="87" name="矩形 28">
              <a:extLst>
                <a:ext uri="{FF2B5EF4-FFF2-40B4-BE49-F238E27FC236}">
                  <a16:creationId xmlns:a16="http://schemas.microsoft.com/office/drawing/2014/main" id="{988B7A02-03C4-14EA-4216-5B8CF414AE7F}"/>
                </a:ext>
              </a:extLst>
            </p:cNvPr>
            <p:cNvSpPr>
              <a:spLocks noChangeArrowheads="1"/>
            </p:cNvSpPr>
            <p:nvPr/>
          </p:nvSpPr>
          <p:spPr bwMode="auto">
            <a:xfrm>
              <a:off x="1038683" y="1027113"/>
              <a:ext cx="4326537" cy="9588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endParaRPr>
            </a:p>
          </p:txBody>
        </p:sp>
      </p:grpSp>
      <p:sp>
        <p:nvSpPr>
          <p:cNvPr id="88" name="文本框 87">
            <a:extLst>
              <a:ext uri="{FF2B5EF4-FFF2-40B4-BE49-F238E27FC236}">
                <a16:creationId xmlns:a16="http://schemas.microsoft.com/office/drawing/2014/main" id="{CC1118FB-EEB5-0357-9E65-00DC430C900F}"/>
              </a:ext>
            </a:extLst>
          </p:cNvPr>
          <p:cNvSpPr txBox="1"/>
          <p:nvPr/>
        </p:nvSpPr>
        <p:spPr>
          <a:xfrm>
            <a:off x="8489750" y="4835590"/>
            <a:ext cx="2286266" cy="1477328"/>
          </a:xfrm>
          <a:prstGeom prst="rect">
            <a:avLst/>
          </a:prstGeom>
          <a:noFill/>
        </p:spPr>
        <p:txBody>
          <a:bodyPr wrap="square">
            <a:spAutoFit/>
          </a:bodyPr>
          <a:lstStyle/>
          <a:p>
            <a:pPr algn="l"/>
            <a:r>
              <a:rPr lang="en-US" altLang="zh-CN" sz="1800" b="0" i="0" u="none" strike="noStrike" baseline="0" dirty="0">
                <a:latin typeface="Times New Roman" panose="02020603050405020304" pitchFamily="18" charset="0"/>
                <a:cs typeface="Times New Roman" panose="02020603050405020304" pitchFamily="18" charset="0"/>
              </a:rPr>
              <a:t>An </a:t>
            </a:r>
            <a:r>
              <a:rPr lang="en-US" altLang="zh-CN" sz="1800" b="0" i="0" u="none" strike="noStrike" baseline="0" dirty="0">
                <a:solidFill>
                  <a:srgbClr val="FF0000"/>
                </a:solidFill>
                <a:latin typeface="Times New Roman" panose="02020603050405020304" pitchFamily="18" charset="0"/>
                <a:cs typeface="Times New Roman" panose="02020603050405020304" pitchFamily="18" charset="0"/>
              </a:rPr>
              <a:t>iterative best response learning algorithm </a:t>
            </a:r>
            <a:r>
              <a:rPr lang="en-US" altLang="zh-CN" sz="1800" b="0" i="0" u="none" strike="noStrike" baseline="0" dirty="0">
                <a:latin typeface="Times New Roman" panose="02020603050405020304" pitchFamily="18" charset="0"/>
                <a:cs typeface="Times New Roman" panose="02020603050405020304" pitchFamily="18" charset="0"/>
              </a:rPr>
              <a:t>to solve the coupled equations in a distributed way</a:t>
            </a:r>
            <a:endParaRPr lang="zh-CN" altLang="en-US" dirty="0">
              <a:latin typeface="Times New Roman" panose="02020603050405020304" pitchFamily="18" charset="0"/>
              <a:cs typeface="Times New Roman" panose="02020603050405020304" pitchFamily="18" charset="0"/>
            </a:endParaRPr>
          </a:p>
        </p:txBody>
      </p:sp>
      <p:sp>
        <p:nvSpPr>
          <p:cNvPr id="89" name="文本框 88">
            <a:extLst>
              <a:ext uri="{FF2B5EF4-FFF2-40B4-BE49-F238E27FC236}">
                <a16:creationId xmlns:a16="http://schemas.microsoft.com/office/drawing/2014/main" id="{989C44C6-B924-5B3C-954F-4DCC1F0556AB}"/>
              </a:ext>
            </a:extLst>
          </p:cNvPr>
          <p:cNvSpPr txBox="1"/>
          <p:nvPr/>
        </p:nvSpPr>
        <p:spPr>
          <a:xfrm>
            <a:off x="4988785" y="4862036"/>
            <a:ext cx="2783476" cy="1477328"/>
          </a:xfrm>
          <a:prstGeom prst="rect">
            <a:avLst/>
          </a:prstGeom>
          <a:noFill/>
        </p:spPr>
        <p:txBody>
          <a:bodyPr wrap="square">
            <a:spAutoFit/>
          </a:bodyPr>
          <a:lstStyle/>
          <a:p>
            <a:pPr algn="l"/>
            <a:r>
              <a:rPr lang="en-US" altLang="zh-CN" sz="1800" b="0" i="0" u="none" strike="noStrike" baseline="0" dirty="0">
                <a:latin typeface="Times New Roman" panose="02020603050405020304" pitchFamily="18" charset="0"/>
                <a:cs typeface="Times New Roman" panose="02020603050405020304" pitchFamily="18" charset="0"/>
              </a:rPr>
              <a:t>A mean-field estimator </a:t>
            </a:r>
            <a:r>
              <a:rPr lang="en-US" altLang="zh-CN" sz="18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 Estimate the </a:t>
            </a:r>
            <a:r>
              <a:rPr lang="en-US" altLang="zh-CN" sz="1800" b="0" i="0" u="none" strike="noStrike" baseline="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unknown incomes &amp; costs </a:t>
            </a:r>
            <a:r>
              <a:rPr lang="en-US" altLang="zh-CN" sz="18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of EDPs</a:t>
            </a:r>
          </a:p>
          <a:p>
            <a:pPr algn="l"/>
            <a:r>
              <a:rPr lang="en-US" altLang="zh-CN" sz="1800" b="0" i="0" u="none" strike="noStrike" baseline="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generic player </a:t>
            </a:r>
            <a:r>
              <a:rPr lang="en-US" altLang="zh-CN" sz="1800" b="0" i="0" u="none" strike="noStrike" baseline="0" dirty="0">
                <a:latin typeface="Times New Roman" panose="02020603050405020304" pitchFamily="18" charset="0"/>
                <a:cs typeface="Times New Roman" panose="02020603050405020304" pitchFamily="18" charset="0"/>
                <a:sym typeface="Wingdings" panose="05000000000000000000" pitchFamily="2" charset="2"/>
              </a:rPr>
              <a:t></a:t>
            </a:r>
          </a:p>
          <a:p>
            <a:pPr algn="l"/>
            <a:r>
              <a:rPr lang="en-US" altLang="zh-CN" dirty="0">
                <a:latin typeface="Times New Roman" panose="02020603050405020304" pitchFamily="18" charset="0"/>
                <a:cs typeface="Times New Roman" panose="02020603050405020304" pitchFamily="18" charset="0"/>
              </a:rPr>
              <a:t>Adjust its caching strategy</a:t>
            </a:r>
            <a:endParaRPr lang="zh-CN" altLang="en-US" dirty="0">
              <a:latin typeface="Times New Roman" panose="02020603050405020304" pitchFamily="18" charset="0"/>
              <a:cs typeface="Times New Roman" panose="02020603050405020304" pitchFamily="18" charset="0"/>
            </a:endParaRPr>
          </a:p>
        </p:txBody>
      </p:sp>
      <p:sp>
        <p:nvSpPr>
          <p:cNvPr id="90" name="任意多边形 15">
            <a:extLst>
              <a:ext uri="{FF2B5EF4-FFF2-40B4-BE49-F238E27FC236}">
                <a16:creationId xmlns:a16="http://schemas.microsoft.com/office/drawing/2014/main" id="{44F8BE39-E61F-D83E-3850-0C64F15269C5}"/>
              </a:ext>
            </a:extLst>
          </p:cNvPr>
          <p:cNvSpPr/>
          <p:nvPr/>
        </p:nvSpPr>
        <p:spPr>
          <a:xfrm>
            <a:off x="4142132" y="5314172"/>
            <a:ext cx="857581" cy="373577"/>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1400" b="1" dirty="0">
                <a:latin typeface="Times New Roman" panose="02020603050405020304" pitchFamily="18" charset="0"/>
                <a:cs typeface="Times New Roman" panose="02020603050405020304" pitchFamily="18" charset="0"/>
                <a:sym typeface="+mn-lt"/>
              </a:rPr>
              <a:t>Estimate</a:t>
            </a:r>
            <a:endParaRPr lang="zh-CN" altLang="en-US" sz="1400" b="1" dirty="0">
              <a:latin typeface="Times New Roman" panose="02020603050405020304" pitchFamily="18" charset="0"/>
              <a:cs typeface="Times New Roman" panose="02020603050405020304" pitchFamily="18" charset="0"/>
              <a:sym typeface="+mn-lt"/>
            </a:endParaRPr>
          </a:p>
        </p:txBody>
      </p:sp>
      <p:sp>
        <p:nvSpPr>
          <p:cNvPr id="91" name="任意多边形 15">
            <a:extLst>
              <a:ext uri="{FF2B5EF4-FFF2-40B4-BE49-F238E27FC236}">
                <a16:creationId xmlns:a16="http://schemas.microsoft.com/office/drawing/2014/main" id="{981114DF-7660-77D2-D897-F0FDCC627E3E}"/>
              </a:ext>
            </a:extLst>
          </p:cNvPr>
          <p:cNvSpPr/>
          <p:nvPr/>
        </p:nvSpPr>
        <p:spPr>
          <a:xfrm>
            <a:off x="7604821" y="5314172"/>
            <a:ext cx="857581" cy="373577"/>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r>
              <a:rPr lang="en-US" altLang="zh-CN" sz="1400" b="1" dirty="0">
                <a:latin typeface="Times New Roman" panose="02020603050405020304" pitchFamily="18" charset="0"/>
                <a:cs typeface="Times New Roman" panose="02020603050405020304" pitchFamily="18" charset="0"/>
                <a:sym typeface="+mn-lt"/>
              </a:rPr>
              <a:t>Solve</a:t>
            </a:r>
            <a:endParaRPr lang="zh-CN" altLang="en-US" sz="1400" b="1" dirty="0">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40712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14</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Solution</a:t>
            </a:r>
            <a:endParaRPr lang="en-US" sz="3200" kern="0" spc="-10" dirty="0">
              <a:solidFill>
                <a:srgbClr val="000000"/>
              </a:solidFill>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pic>
        <p:nvPicPr>
          <p:cNvPr id="12" name="图片 11">
            <a:extLst>
              <a:ext uri="{FF2B5EF4-FFF2-40B4-BE49-F238E27FC236}">
                <a16:creationId xmlns:a16="http://schemas.microsoft.com/office/drawing/2014/main" id="{7514C0B3-C61B-B663-CCED-E082A659DE14}"/>
              </a:ext>
            </a:extLst>
          </p:cNvPr>
          <p:cNvPicPr>
            <a:picLocks noChangeAspect="1"/>
          </p:cNvPicPr>
          <p:nvPr/>
        </p:nvPicPr>
        <p:blipFill rotWithShape="1">
          <a:blip r:embed="rId4"/>
          <a:srcRect r="59169" b="9671"/>
          <a:stretch/>
        </p:blipFill>
        <p:spPr>
          <a:xfrm>
            <a:off x="276459" y="1143000"/>
            <a:ext cx="3318309" cy="3567140"/>
          </a:xfrm>
          <a:prstGeom prst="rect">
            <a:avLst/>
          </a:prstGeom>
        </p:spPr>
      </p:pic>
      <p:pic>
        <p:nvPicPr>
          <p:cNvPr id="14" name="图片 13">
            <a:extLst>
              <a:ext uri="{FF2B5EF4-FFF2-40B4-BE49-F238E27FC236}">
                <a16:creationId xmlns:a16="http://schemas.microsoft.com/office/drawing/2014/main" id="{975EAFDB-66E9-4A72-4B80-D2A7474C2B2A}"/>
              </a:ext>
            </a:extLst>
          </p:cNvPr>
          <p:cNvPicPr>
            <a:picLocks noChangeAspect="1"/>
          </p:cNvPicPr>
          <p:nvPr/>
        </p:nvPicPr>
        <p:blipFill rotWithShape="1">
          <a:blip r:embed="rId5"/>
          <a:srcRect b="9671"/>
          <a:stretch/>
        </p:blipFill>
        <p:spPr>
          <a:xfrm>
            <a:off x="3784293" y="1255636"/>
            <a:ext cx="8276162" cy="3481776"/>
          </a:xfrm>
          <a:prstGeom prst="rect">
            <a:avLst/>
          </a:prstGeom>
        </p:spPr>
      </p:pic>
      <p:sp>
        <p:nvSpPr>
          <p:cNvPr id="17" name="任意多边形 15">
            <a:extLst>
              <a:ext uri="{FF2B5EF4-FFF2-40B4-BE49-F238E27FC236}">
                <a16:creationId xmlns:a16="http://schemas.microsoft.com/office/drawing/2014/main" id="{6A8CFE39-2693-8B21-350E-0ED49C9ADC52}"/>
              </a:ext>
            </a:extLst>
          </p:cNvPr>
          <p:cNvSpPr/>
          <p:nvPr/>
        </p:nvSpPr>
        <p:spPr>
          <a:xfrm>
            <a:off x="3531259" y="2691724"/>
            <a:ext cx="506068" cy="304800"/>
          </a:xfrm>
          <a:custGeom>
            <a:avLst/>
            <a:gdLst>
              <a:gd name="connsiteX0" fmla="*/ 0 w 2026689"/>
              <a:gd name="connsiteY0" fmla="*/ 0 h 626224"/>
              <a:gd name="connsiteX1" fmla="*/ 1713577 w 2026689"/>
              <a:gd name="connsiteY1" fmla="*/ 0 h 626224"/>
              <a:gd name="connsiteX2" fmla="*/ 2026689 w 2026689"/>
              <a:gd name="connsiteY2" fmla="*/ 313112 h 626224"/>
              <a:gd name="connsiteX3" fmla="*/ 1713577 w 2026689"/>
              <a:gd name="connsiteY3" fmla="*/ 626224 h 626224"/>
              <a:gd name="connsiteX4" fmla="*/ 0 w 2026689"/>
              <a:gd name="connsiteY4" fmla="*/ 626224 h 626224"/>
              <a:gd name="connsiteX5" fmla="*/ 0 w 2026689"/>
              <a:gd name="connsiteY5" fmla="*/ 0 h 626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6689" h="626224">
                <a:moveTo>
                  <a:pt x="0" y="0"/>
                </a:moveTo>
                <a:lnTo>
                  <a:pt x="1713577" y="0"/>
                </a:lnTo>
                <a:lnTo>
                  <a:pt x="2026689" y="313112"/>
                </a:lnTo>
                <a:lnTo>
                  <a:pt x="1713577" y="626224"/>
                </a:lnTo>
                <a:lnTo>
                  <a:pt x="0" y="626224"/>
                </a:lnTo>
                <a:lnTo>
                  <a:pt x="0" y="0"/>
                </a:lnTo>
                <a:close/>
              </a:path>
            </a:pathLst>
          </a:cu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39" tIns="34270" rIns="68539" bIns="34270" anchor="ctr"/>
          <a:lstStyle/>
          <a:p>
            <a:pPr algn="ctr"/>
            <a:endParaRPr lang="zh-CN" altLang="en-US" sz="1400" b="1" dirty="0">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a16="http://schemas.microsoft.com/office/drawing/2014/main" id="{85511E7F-8D82-70E2-E575-8339EBFCA199}"/>
              </a:ext>
            </a:extLst>
          </p:cNvPr>
          <p:cNvSpPr txBox="1"/>
          <p:nvPr/>
        </p:nvSpPr>
        <p:spPr>
          <a:xfrm>
            <a:off x="416560" y="4929647"/>
            <a:ext cx="10835710" cy="1477328"/>
          </a:xfrm>
          <a:prstGeom prst="rect">
            <a:avLst/>
          </a:prstGeom>
          <a:noFill/>
        </p:spPr>
        <p:txBody>
          <a:bodyPr wrap="square">
            <a:spAutoFit/>
          </a:bodyPr>
          <a:lstStyle/>
          <a:p>
            <a:pPr marL="285750" indent="-285750" algn="l">
              <a:buFont typeface="Wingdings" panose="05000000000000000000" pitchFamily="2" charset="2"/>
              <a:buChar char="ü"/>
            </a:pPr>
            <a:r>
              <a:rPr lang="en-US" altLang="zh-CN" sz="2000" b="0" i="0" u="none" strike="noStrike" baseline="0" dirty="0">
                <a:latin typeface="Times New Roman" panose="02020603050405020304" pitchFamily="18" charset="0"/>
                <a:cs typeface="Times New Roman" panose="02020603050405020304" pitchFamily="18" charset="0"/>
              </a:rPr>
              <a:t>The number of partial differential equations in the MFG-CP is reduced from M×K to 2×K</a:t>
            </a:r>
          </a:p>
          <a:p>
            <a:pPr algn="l"/>
            <a:r>
              <a:rPr lang="en-US" altLang="zh-CN"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The computing time required to derive the optimal strategies will not incur excessive complexity.</a:t>
            </a:r>
            <a:endParaRPr lang="en-US" altLang="zh-CN" sz="2000" b="0" i="0" u="none" strike="noStrike" baseline="0" dirty="0">
              <a:latin typeface="Times New Roman" panose="02020603050405020304" pitchFamily="18" charset="0"/>
              <a:cs typeface="Times New Roman" panose="02020603050405020304" pitchFamily="18" charset="0"/>
            </a:endParaRPr>
          </a:p>
          <a:p>
            <a:pPr marL="285750" indent="-285750" algn="l">
              <a:spcBef>
                <a:spcPts val="1200"/>
              </a:spcBef>
              <a:buFont typeface="Wingdings" panose="05000000000000000000" pitchFamily="2" charset="2"/>
              <a:buChar char="ü"/>
            </a:pPr>
            <a:r>
              <a:rPr lang="en-US" altLang="zh-CN" sz="2000" b="0" i="0" u="none" strike="noStrike" baseline="0" dirty="0">
                <a:latin typeface="Times New Roman" panose="02020603050405020304" pitchFamily="18" charset="0"/>
                <a:cs typeface="Times New Roman" panose="02020603050405020304" pitchFamily="18" charset="0"/>
              </a:rPr>
              <a:t>The optimal caching strategy can be determined during the time horizon using </a:t>
            </a:r>
            <a:r>
              <a:rPr lang="en-US" altLang="zh-CN" sz="2000" b="1" i="0" u="none" strike="noStrike" baseline="0" dirty="0">
                <a:solidFill>
                  <a:srgbClr val="2D75B6"/>
                </a:solidFill>
                <a:latin typeface="Times New Roman" panose="02020603050405020304" pitchFamily="18" charset="0"/>
                <a:cs typeface="Times New Roman" panose="02020603050405020304" pitchFamily="18" charset="0"/>
              </a:rPr>
              <a:t>only local information and a mean-field distribution</a:t>
            </a:r>
            <a:r>
              <a:rPr lang="en-US" altLang="zh-CN" sz="2000" b="0" i="0" u="none" strike="noStrike" baseline="0" dirty="0">
                <a:latin typeface="Times New Roman" panose="02020603050405020304" pitchFamily="18" charset="0"/>
                <a:cs typeface="Times New Roman" panose="02020603050405020304" pitchFamily="18" charset="0"/>
              </a:rPr>
              <a:t>.</a:t>
            </a:r>
          </a:p>
        </p:txBody>
      </p:sp>
      <p:sp>
        <p:nvSpPr>
          <p:cNvPr id="3" name="文本框 2">
            <a:extLst>
              <a:ext uri="{FF2B5EF4-FFF2-40B4-BE49-F238E27FC236}">
                <a16:creationId xmlns:a16="http://schemas.microsoft.com/office/drawing/2014/main" id="{0AC0E239-CF1E-9A62-1770-006CC6A5B9BD}"/>
              </a:ext>
            </a:extLst>
          </p:cNvPr>
          <p:cNvSpPr txBox="1"/>
          <p:nvPr/>
        </p:nvSpPr>
        <p:spPr>
          <a:xfrm>
            <a:off x="7162800" y="857448"/>
            <a:ext cx="1641208" cy="461665"/>
          </a:xfrm>
          <a:prstGeom prst="rect">
            <a:avLst/>
          </a:prstGeom>
          <a:noFill/>
        </p:spPr>
        <p:txBody>
          <a:bodyPr wrap="square">
            <a:spAutoFit/>
          </a:bodyPr>
          <a:lstStyle/>
          <a:p>
            <a:r>
              <a:rPr lang="en-US" altLang="zh-CN" sz="2400" b="1" i="0" u="none" strike="noStrike" baseline="0" dirty="0">
                <a:solidFill>
                  <a:srgbClr val="C00000"/>
                </a:solidFill>
                <a:latin typeface="Times New Roman" panose="02020603050405020304" pitchFamily="18" charset="0"/>
                <a:cs typeface="Times New Roman" panose="02020603050405020304" pitchFamily="18" charset="0"/>
              </a:rPr>
              <a:t>MFG-CP</a:t>
            </a:r>
            <a:endParaRPr lang="zh-CN" altLang="en-US" sz="2400" b="1" dirty="0">
              <a:solidFill>
                <a:srgbClr val="C00000"/>
              </a:solidFill>
            </a:endParaRPr>
          </a:p>
        </p:txBody>
      </p:sp>
    </p:spTree>
    <p:extLst>
      <p:ext uri="{BB962C8B-B14F-4D97-AF65-F5344CB8AC3E}">
        <p14:creationId xmlns:p14="http://schemas.microsoft.com/office/powerpoint/2010/main" val="2457906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15</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8838728"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Determining the Optimal Caching Strategy</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39" name="圆角矩形 123">
            <a:extLst>
              <a:ext uri="{FF2B5EF4-FFF2-40B4-BE49-F238E27FC236}">
                <a16:creationId xmlns:a16="http://schemas.microsoft.com/office/drawing/2014/main" id="{E2451FB9-CBA8-95BE-F0E3-F15C6F1204F6}"/>
              </a:ext>
            </a:extLst>
          </p:cNvPr>
          <p:cNvSpPr/>
          <p:nvPr/>
        </p:nvSpPr>
        <p:spPr>
          <a:xfrm>
            <a:off x="427039" y="1286396"/>
            <a:ext cx="5307915" cy="5294055"/>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Freeform 5">
            <a:extLst>
              <a:ext uri="{FF2B5EF4-FFF2-40B4-BE49-F238E27FC236}">
                <a16:creationId xmlns:a16="http://schemas.microsoft.com/office/drawing/2014/main" id="{7B2A25C4-B0F2-FF16-3AEA-F949048792D7}"/>
              </a:ext>
            </a:extLst>
          </p:cNvPr>
          <p:cNvSpPr/>
          <p:nvPr/>
        </p:nvSpPr>
        <p:spPr>
          <a:xfrm>
            <a:off x="1447800" y="990600"/>
            <a:ext cx="3057679" cy="530586"/>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7C9122C9-BD7B-0CB0-6A31-82E4B73D8CAB}"/>
                  </a:ext>
                </a:extLst>
              </p:cNvPr>
              <p:cNvSpPr/>
              <p:nvPr/>
            </p:nvSpPr>
            <p:spPr>
              <a:xfrm>
                <a:off x="458868" y="1524000"/>
                <a:ext cx="5202165" cy="4440831"/>
              </a:xfrm>
              <a:prstGeom prst="rect">
                <a:avLst/>
              </a:prstGeom>
            </p:spPr>
            <p:txBody>
              <a:bodyPr wrap="square">
                <a:spAutoFit/>
              </a:bodyPr>
              <a:lstStyle/>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Construct the Fokker-Planck-Kolmogorov (FPK) equation to estimate the statistical distribution of states </a:t>
                </a:r>
                <a14:m>
                  <m:oMath xmlns:m="http://schemas.openxmlformats.org/officeDocument/2006/math">
                    <m:r>
                      <a:rPr lang="zh-CN" altLang="en-US" sz="2000" i="1" smtClean="0">
                        <a:latin typeface="Cambria Math" panose="02040503050406030204" pitchFamily="18" charset="0"/>
                      </a:rPr>
                      <m:t>𝜆</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𝑆</m:t>
                            </m:r>
                          </m:e>
                          <m:sub>
                            <m:r>
                              <a:rPr lang="zh-CN" altLang="en-US" sz="2000" i="1">
                                <a:latin typeface="Cambria Math" panose="02040503050406030204" pitchFamily="18" charset="0"/>
                              </a:rPr>
                              <m:t>𝑘</m:t>
                            </m:r>
                          </m:sub>
                        </m:sSub>
                        <m:d>
                          <m:dPr>
                            <m:ctrlPr>
                              <a:rPr lang="zh-CN" altLang="en-US" sz="2000" i="1">
                                <a:latin typeface="Cambria Math" panose="02040503050406030204" pitchFamily="18" charset="0"/>
                              </a:rPr>
                            </m:ctrlPr>
                          </m:dPr>
                          <m:e>
                            <m:r>
                              <a:rPr lang="zh-CN" altLang="en-US" sz="2000" i="1">
                                <a:latin typeface="Cambria Math" panose="02040503050406030204" pitchFamily="18" charset="0"/>
                              </a:rPr>
                              <m:t>𝑡</m:t>
                            </m:r>
                          </m:e>
                        </m:d>
                      </m:e>
                    </m:d>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buFont typeface="Arial" panose="020B0604020202020204" pitchFamily="34" charset="0"/>
                  <a:buChar char="•"/>
                </a:pPr>
                <a:endParaRPr lang="en-US" altLang="zh-CN" sz="2000" kern="1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kern="100" dirty="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Estimate the dynamic price:</a:t>
                </a: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Estimate the average caching state:</a:t>
                </a: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Estimate the average sharing benefit:</a:t>
                </a:r>
              </a:p>
            </p:txBody>
          </p:sp>
        </mc:Choice>
        <mc:Fallback xmlns="">
          <p:sp>
            <p:nvSpPr>
              <p:cNvPr id="41" name="矩形 40">
                <a:extLst>
                  <a:ext uri="{FF2B5EF4-FFF2-40B4-BE49-F238E27FC236}">
                    <a16:creationId xmlns:a16="http://schemas.microsoft.com/office/drawing/2014/main" id="{7C9122C9-BD7B-0CB0-6A31-82E4B73D8CAB}"/>
                  </a:ext>
                </a:extLst>
              </p:cNvPr>
              <p:cNvSpPr>
                <a:spLocks noRot="1" noChangeAspect="1" noMove="1" noResize="1" noEditPoints="1" noAdjustHandles="1" noChangeArrowheads="1" noChangeShapeType="1" noTextEdit="1"/>
              </p:cNvSpPr>
              <p:nvPr/>
            </p:nvSpPr>
            <p:spPr>
              <a:xfrm>
                <a:off x="458868" y="1524000"/>
                <a:ext cx="5202165" cy="4440831"/>
              </a:xfrm>
              <a:prstGeom prst="rect">
                <a:avLst/>
              </a:prstGeom>
              <a:blipFill>
                <a:blip r:embed="rId4"/>
                <a:stretch>
                  <a:fillRect l="-1054" t="-687" b="-1648"/>
                </a:stretch>
              </a:blipFill>
            </p:spPr>
            <p:txBody>
              <a:bodyPr/>
              <a:lstStyle/>
              <a:p>
                <a:r>
                  <a:rPr lang="zh-CN" altLang="en-US">
                    <a:noFill/>
                  </a:rPr>
                  <a:t> </a:t>
                </a:r>
              </a:p>
            </p:txBody>
          </p:sp>
        </mc:Fallback>
      </mc:AlternateContent>
      <p:pic>
        <p:nvPicPr>
          <p:cNvPr id="69" name="图片 68">
            <a:extLst>
              <a:ext uri="{FF2B5EF4-FFF2-40B4-BE49-F238E27FC236}">
                <a16:creationId xmlns:a16="http://schemas.microsoft.com/office/drawing/2014/main" id="{C5B6379C-F97D-4BCE-6C6B-5FB8F867B11C}"/>
              </a:ext>
            </a:extLst>
          </p:cNvPr>
          <p:cNvPicPr>
            <a:picLocks noChangeAspect="1"/>
          </p:cNvPicPr>
          <p:nvPr/>
        </p:nvPicPr>
        <p:blipFill>
          <a:blip r:embed="rId5"/>
          <a:stretch>
            <a:fillRect/>
          </a:stretch>
        </p:blipFill>
        <p:spPr>
          <a:xfrm>
            <a:off x="7143125" y="1826786"/>
            <a:ext cx="3153192" cy="435186"/>
          </a:xfrm>
          <a:prstGeom prst="rect">
            <a:avLst/>
          </a:prstGeom>
        </p:spPr>
      </p:pic>
      <p:sp>
        <p:nvSpPr>
          <p:cNvPr id="43" name="圆角矩形 123">
            <a:extLst>
              <a:ext uri="{FF2B5EF4-FFF2-40B4-BE49-F238E27FC236}">
                <a16:creationId xmlns:a16="http://schemas.microsoft.com/office/drawing/2014/main" id="{A15C63C6-96A0-8893-3897-7D659F51E882}"/>
              </a:ext>
            </a:extLst>
          </p:cNvPr>
          <p:cNvSpPr/>
          <p:nvPr/>
        </p:nvSpPr>
        <p:spPr>
          <a:xfrm>
            <a:off x="6147669" y="1286396"/>
            <a:ext cx="5217277" cy="5294055"/>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4" name="Freeform 5">
            <a:extLst>
              <a:ext uri="{FF2B5EF4-FFF2-40B4-BE49-F238E27FC236}">
                <a16:creationId xmlns:a16="http://schemas.microsoft.com/office/drawing/2014/main" id="{51AE4870-AB80-41BF-394A-54D18C1C05F3}"/>
              </a:ext>
            </a:extLst>
          </p:cNvPr>
          <p:cNvSpPr/>
          <p:nvPr/>
        </p:nvSpPr>
        <p:spPr>
          <a:xfrm>
            <a:off x="7617410" y="990600"/>
            <a:ext cx="2204623" cy="511815"/>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2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Generic player</a:t>
            </a:r>
            <a:endParaRPr kumimoji="0" lang="zh-TW" altLang="en-US" sz="22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矩形 44">
                <a:extLst>
                  <a:ext uri="{FF2B5EF4-FFF2-40B4-BE49-F238E27FC236}">
                    <a16:creationId xmlns:a16="http://schemas.microsoft.com/office/drawing/2014/main" id="{9C90AF2C-4DC9-FF90-9EC6-9900E5502B3B}"/>
                  </a:ext>
                </a:extLst>
              </p:cNvPr>
              <p:cNvSpPr/>
              <p:nvPr/>
            </p:nvSpPr>
            <p:spPr>
              <a:xfrm>
                <a:off x="6356392" y="1527241"/>
                <a:ext cx="5074125" cy="4491551"/>
              </a:xfrm>
              <a:prstGeom prst="rect">
                <a:avLst/>
              </a:prstGeom>
            </p:spPr>
            <p:txBody>
              <a:bodyPr wrap="square">
                <a:spAutoFit/>
              </a:bodyPr>
              <a:lstStyle/>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Solve the optimization problem:</a:t>
                </a: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600"/>
                  </a:spcBef>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Employ the mean-field estimator to quickly obtain the trading income, sharing benefit, staleness cost, and sharing cost. </a:t>
                </a:r>
              </a:p>
              <a:p>
                <a:pPr marL="285750" indent="-285750">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Reconstruct HJB equation to determine the value function </a:t>
                </a:r>
                <a14:m>
                  <m:oMath xmlns:m="http://schemas.openxmlformats.org/officeDocument/2006/math">
                    <m:sSub>
                      <m:sSubPr>
                        <m:ctrlPr>
                          <a:rPr lang="zh-CN" altLang="en-US" sz="2000" b="0" i="1" smtClean="0">
                            <a:solidFill>
                              <a:srgbClr val="836967"/>
                            </a:solidFill>
                            <a:latin typeface="Cambria Math" panose="02040503050406030204" pitchFamily="18" charset="0"/>
                          </a:rPr>
                        </m:ctrlPr>
                      </m:sSubPr>
                      <m:e>
                        <m:r>
                          <a:rPr lang="zh-CN" altLang="en-US" sz="2000" b="0" i="0">
                            <a:latin typeface="Cambria Math" panose="02040503050406030204" pitchFamily="18" charset="0"/>
                          </a:rPr>
                          <m:t>𝒱</m:t>
                        </m:r>
                      </m:e>
                      <m:sub>
                        <m:r>
                          <a:rPr lang="zh-CN" altLang="en-US" sz="2000" b="0" i="1">
                            <a:latin typeface="Cambria Math" panose="02040503050406030204" pitchFamily="18" charset="0"/>
                          </a:rPr>
                          <m:t>𝑖</m:t>
                        </m:r>
                        <m:r>
                          <a:rPr lang="zh-CN" altLang="en-US" sz="2000" b="0" i="0">
                            <a:latin typeface="Cambria Math" panose="02040503050406030204" pitchFamily="18" charset="0"/>
                          </a:rPr>
                          <m:t>,</m:t>
                        </m:r>
                        <m:r>
                          <a:rPr lang="zh-CN" altLang="en-US" sz="2000" b="0" i="1">
                            <a:latin typeface="Cambria Math" panose="02040503050406030204" pitchFamily="18" charset="0"/>
                          </a:rPr>
                          <m:t>𝑘</m:t>
                        </m:r>
                      </m:sub>
                    </m:sSub>
                    <m:d>
                      <m:dPr>
                        <m:ctrlPr>
                          <a:rPr lang="zh-CN" altLang="en-US" sz="2000" b="0" i="1">
                            <a:latin typeface="Cambria Math" panose="02040503050406030204" pitchFamily="18" charset="0"/>
                          </a:rPr>
                        </m:ctrlPr>
                      </m:dPr>
                      <m:e>
                        <m:r>
                          <a:rPr lang="zh-CN" altLang="en-US" sz="2000" b="0" i="1">
                            <a:latin typeface="Cambria Math" panose="02040503050406030204" pitchFamily="18" charset="0"/>
                          </a:rPr>
                          <m:t>𝑡</m:t>
                        </m:r>
                      </m:e>
                    </m:d>
                    <m:r>
                      <a:rPr lang="zh-CN" altLang="en-US" sz="2000" b="0" i="1">
                        <a:latin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buFont typeface="Arial" panose="020B0604020202020204" pitchFamily="34" charset="0"/>
                  <a:buChar char="•"/>
                </a:pP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spcBef>
                    <a:spcPts val="2400"/>
                  </a:spcBef>
                  <a:buFont typeface="Arial" panose="020B0604020202020204" pitchFamily="34" charset="0"/>
                  <a:buChar cha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optimal caching strategy:</a:t>
                </a:r>
              </a:p>
              <a:p>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p>
            </p:txBody>
          </p:sp>
        </mc:Choice>
        <mc:Fallback xmlns="">
          <p:sp>
            <p:nvSpPr>
              <p:cNvPr id="45" name="矩形 44">
                <a:extLst>
                  <a:ext uri="{FF2B5EF4-FFF2-40B4-BE49-F238E27FC236}">
                    <a16:creationId xmlns:a16="http://schemas.microsoft.com/office/drawing/2014/main" id="{9C90AF2C-4DC9-FF90-9EC6-9900E5502B3B}"/>
                  </a:ext>
                </a:extLst>
              </p:cNvPr>
              <p:cNvSpPr>
                <a:spLocks noRot="1" noChangeAspect="1" noMove="1" noResize="1" noEditPoints="1" noAdjustHandles="1" noChangeArrowheads="1" noChangeShapeType="1" noTextEdit="1"/>
              </p:cNvSpPr>
              <p:nvPr/>
            </p:nvSpPr>
            <p:spPr>
              <a:xfrm>
                <a:off x="6356392" y="1527241"/>
                <a:ext cx="5074125" cy="4491551"/>
              </a:xfrm>
              <a:prstGeom prst="rect">
                <a:avLst/>
              </a:prstGeom>
              <a:blipFill>
                <a:blip r:embed="rId6"/>
                <a:stretch>
                  <a:fillRect l="-1082" t="-815"/>
                </a:stretch>
              </a:blipFill>
            </p:spPr>
            <p:txBody>
              <a:bodyPr/>
              <a:lstStyle/>
              <a:p>
                <a:r>
                  <a:rPr lang="zh-CN" altLang="en-US">
                    <a:noFill/>
                  </a:rPr>
                  <a:t> </a:t>
                </a:r>
              </a:p>
            </p:txBody>
          </p:sp>
        </mc:Fallback>
      </mc:AlternateContent>
      <p:sp>
        <p:nvSpPr>
          <p:cNvPr id="46" name="燕尾形箭头 18">
            <a:extLst>
              <a:ext uri="{FF2B5EF4-FFF2-40B4-BE49-F238E27FC236}">
                <a16:creationId xmlns:a16="http://schemas.microsoft.com/office/drawing/2014/main" id="{4272956C-4E37-1495-A1F8-C2A275B4BB8E}"/>
              </a:ext>
            </a:extLst>
          </p:cNvPr>
          <p:cNvSpPr/>
          <p:nvPr/>
        </p:nvSpPr>
        <p:spPr>
          <a:xfrm>
            <a:off x="5732536" y="2377497"/>
            <a:ext cx="457201" cy="381000"/>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77436C5B-C7C2-E5D5-DF65-9FFA52AC4AB0}"/>
              </a:ext>
            </a:extLst>
          </p:cNvPr>
          <p:cNvSpPr txBox="1"/>
          <p:nvPr/>
        </p:nvSpPr>
        <p:spPr>
          <a:xfrm>
            <a:off x="1610208" y="1030605"/>
            <a:ext cx="3190700" cy="430887"/>
          </a:xfrm>
          <a:prstGeom prst="rect">
            <a:avLst/>
          </a:prstGeom>
          <a:noFill/>
        </p:spPr>
        <p:txBody>
          <a:bodyPr wrap="square">
            <a:spAutoFit/>
          </a:bodyPr>
          <a:lstStyle/>
          <a:p>
            <a:r>
              <a:rPr lang="en-US" altLang="zh-CN" sz="2200" b="1" i="0" u="none" strike="noStrike" baseline="0" dirty="0">
                <a:solidFill>
                  <a:schemeClr val="bg1"/>
                </a:solidFill>
                <a:latin typeface="Times New Roman" panose="02020603050405020304" pitchFamily="18" charset="0"/>
                <a:cs typeface="Times New Roman" panose="02020603050405020304" pitchFamily="18" charset="0"/>
              </a:rPr>
              <a:t>Mean-field Estimator</a:t>
            </a:r>
            <a:endParaRPr lang="zh-CN" altLang="en-US" sz="2200" b="1" dirty="0">
              <a:solidFill>
                <a:schemeClr val="bg1"/>
              </a:solidFill>
              <a:latin typeface="Times New Roman" panose="02020603050405020304" pitchFamily="18" charset="0"/>
              <a:cs typeface="Times New Roman" panose="02020603050405020304" pitchFamily="18" charset="0"/>
            </a:endParaRPr>
          </a:p>
        </p:txBody>
      </p:sp>
      <p:sp>
        <p:nvSpPr>
          <p:cNvPr id="50" name="燕尾形箭头 18">
            <a:extLst>
              <a:ext uri="{FF2B5EF4-FFF2-40B4-BE49-F238E27FC236}">
                <a16:creationId xmlns:a16="http://schemas.microsoft.com/office/drawing/2014/main" id="{1DD0D995-6699-9CC6-F82E-FCE8692DF2D3}"/>
              </a:ext>
            </a:extLst>
          </p:cNvPr>
          <p:cNvSpPr/>
          <p:nvPr/>
        </p:nvSpPr>
        <p:spPr>
          <a:xfrm rot="10800000">
            <a:off x="5731091" y="4425853"/>
            <a:ext cx="457201" cy="381000"/>
          </a:xfrm>
          <a:prstGeom prst="notched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pic>
        <p:nvPicPr>
          <p:cNvPr id="52" name="图片 51">
            <a:extLst>
              <a:ext uri="{FF2B5EF4-FFF2-40B4-BE49-F238E27FC236}">
                <a16:creationId xmlns:a16="http://schemas.microsoft.com/office/drawing/2014/main" id="{2BACB374-C3E0-1E77-8841-CD4FB348C169}"/>
              </a:ext>
            </a:extLst>
          </p:cNvPr>
          <p:cNvPicPr>
            <a:picLocks noChangeAspect="1"/>
          </p:cNvPicPr>
          <p:nvPr/>
        </p:nvPicPr>
        <p:blipFill>
          <a:blip r:embed="rId7"/>
          <a:stretch>
            <a:fillRect/>
          </a:stretch>
        </p:blipFill>
        <p:spPr>
          <a:xfrm>
            <a:off x="793387" y="2489098"/>
            <a:ext cx="4366503" cy="1168502"/>
          </a:xfrm>
          <a:prstGeom prst="rect">
            <a:avLst/>
          </a:prstGeom>
        </p:spPr>
      </p:pic>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312A5EFF-5285-64BF-0F4E-CEE139CF67E2}"/>
                  </a:ext>
                </a:extLst>
              </p:cNvPr>
              <p:cNvSpPr txBox="1"/>
              <p:nvPr/>
            </p:nvSpPr>
            <p:spPr>
              <a:xfrm>
                <a:off x="770661" y="4011025"/>
                <a:ext cx="4877629" cy="660181"/>
              </a:xfrm>
              <a:prstGeom prst="rect">
                <a:avLst/>
              </a:prstGeom>
              <a:noFill/>
            </p:spPr>
            <p:txBody>
              <a:bodyPr wrap="square">
                <a:spAutoFit/>
              </a:bodyPr>
              <a:lstStyle/>
              <a:p>
                <a14:m>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i="1">
                            <a:latin typeface="Cambria Math" panose="02040503050406030204" pitchFamily="18" charset="0"/>
                          </a:rPr>
                          <m:t>𝑝</m:t>
                        </m: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acc>
                      <m:accPr>
                        <m:chr m:val="̂"/>
                        <m:ctrlPr>
                          <a:rPr lang="zh-CN" altLang="en-US" i="1" smtClean="0">
                            <a:solidFill>
                              <a:srgbClr val="836967"/>
                            </a:solidFill>
                            <a:latin typeface="Cambria Math" panose="02040503050406030204" pitchFamily="18" charset="0"/>
                          </a:rPr>
                        </m:ctrlPr>
                      </m:accPr>
                      <m:e>
                        <m:r>
                          <a:rPr lang="en-US" altLang="zh-CN" b="0" i="1" smtClean="0">
                            <a:solidFill>
                              <a:srgbClr val="836967"/>
                            </a:solidFill>
                            <a:latin typeface="Cambria Math" panose="02040503050406030204" pitchFamily="18" charset="0"/>
                          </a:rPr>
                          <m:t>𝑝</m:t>
                        </m:r>
                      </m:e>
                    </m:acc>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𝜂</m:t>
                        </m:r>
                      </m:e>
                      <m:sub>
                        <m:r>
                          <a:rPr lang="zh-CN" altLang="en-US" i="0">
                            <a:latin typeface="Cambria Math" panose="02040503050406030204" pitchFamily="18" charset="0"/>
                          </a:rPr>
                          <m:t>1</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𝑄</m:t>
                        </m:r>
                      </m:e>
                      <m:sub>
                        <m:r>
                          <a:rPr lang="zh-CN" altLang="en-US" i="1">
                            <a:latin typeface="Cambria Math" panose="02040503050406030204" pitchFamily="18" charset="0"/>
                          </a:rPr>
                          <m:t>𝑘</m:t>
                        </m:r>
                      </m:sub>
                    </m:sSub>
                    <m:nary>
                      <m:naryPr>
                        <m:limLoc m:val="subSup"/>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h</m:t>
                        </m:r>
                      </m:sub>
                      <m:sup/>
                      <m:e>
                        <m:nary>
                          <m:naryPr>
                            <m:limLoc m:val="subSup"/>
                            <m:grow m:val="on"/>
                            <m:supHide m:val="on"/>
                            <m:ctrlPr>
                              <a:rPr lang="zh-CN" altLang="en-US" i="1">
                                <a:latin typeface="Cambria Math" panose="02040503050406030204" pitchFamily="18" charset="0"/>
                              </a:rPr>
                            </m:ctrlPr>
                          </m:naryPr>
                          <m:sub>
                            <m:r>
                              <a:rPr lang="zh-CN" altLang="en-US" i="1">
                                <a:latin typeface="Cambria Math" panose="02040503050406030204" pitchFamily="18" charset="0"/>
                              </a:rPr>
                              <m:t>𝑞</m:t>
                            </m:r>
                          </m:sub>
                          <m:sup/>
                          <m:e>
                            <m:r>
                              <a:rPr lang="zh-CN" altLang="en-US" i="1">
                                <a:latin typeface="Cambria Math" panose="02040503050406030204" pitchFamily="18" charset="0"/>
                              </a:rPr>
                              <m:t>𝜆</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𝑥</m:t>
                                </m:r>
                              </m:e>
                              <m:sub>
                                <m:r>
                                  <a:rPr lang="zh-CN" altLang="en-US" i="1">
                                    <a:latin typeface="Cambria Math" panose="02040503050406030204" pitchFamily="18" charset="0"/>
                                  </a:rPr>
                                  <m:t>𝑘</m:t>
                                </m:r>
                              </m:sub>
                              <m:sup>
                                <m:r>
                                  <a:rPr lang="zh-CN" altLang="en-US" i="0">
                                    <a:latin typeface="Cambria Math" panose="02040503050406030204" pitchFamily="18" charset="0"/>
                                  </a:rPr>
                                  <m:t>∗</m:t>
                                </m:r>
                              </m:sup>
                            </m:sSubSup>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r>
                              <a:rPr lang="zh-CN" altLang="en-US" b="1" i="0">
                                <a:latin typeface="Cambria Math" panose="02040503050406030204" pitchFamily="18" charset="0"/>
                              </a:rPr>
                              <m:t>𝐝</m:t>
                            </m:r>
                            <m:r>
                              <a:rPr lang="zh-CN" altLang="en-US" b="0" i="1">
                                <a:latin typeface="Cambria Math" panose="02040503050406030204" pitchFamily="18" charset="0"/>
                              </a:rPr>
                              <m:t>h</m:t>
                            </m:r>
                            <m:r>
                              <a:rPr lang="zh-CN" altLang="en-US" b="1" i="0">
                                <a:latin typeface="Cambria Math" panose="02040503050406030204" pitchFamily="18" charset="0"/>
                              </a:rPr>
                              <m:t>𝐝</m:t>
                            </m:r>
                            <m:r>
                              <a:rPr lang="zh-CN" altLang="en-US" b="0" i="1">
                                <a:latin typeface="Cambria Math" panose="02040503050406030204" pitchFamily="18" charset="0"/>
                              </a:rPr>
                              <m:t>𝑞</m:t>
                            </m:r>
                          </m:e>
                        </m:nary>
                      </m:e>
                    </m:nary>
                  </m:oMath>
                </a14:m>
                <a:r>
                  <a:rPr lang="zh-CN" altLang="en-US" dirty="0"/>
                  <a:t> </a:t>
                </a:r>
              </a:p>
            </p:txBody>
          </p:sp>
        </mc:Choice>
        <mc:Fallback xmlns="">
          <p:sp>
            <p:nvSpPr>
              <p:cNvPr id="54" name="文本框 53">
                <a:extLst>
                  <a:ext uri="{FF2B5EF4-FFF2-40B4-BE49-F238E27FC236}">
                    <a16:creationId xmlns:a16="http://schemas.microsoft.com/office/drawing/2014/main" id="{312A5EFF-5285-64BF-0F4E-CEE139CF67E2}"/>
                  </a:ext>
                </a:extLst>
              </p:cNvPr>
              <p:cNvSpPr txBox="1">
                <a:spLocks noRot="1" noChangeAspect="1" noMove="1" noResize="1" noEditPoints="1" noAdjustHandles="1" noChangeArrowheads="1" noChangeShapeType="1" noTextEdit="1"/>
              </p:cNvSpPr>
              <p:nvPr/>
            </p:nvSpPr>
            <p:spPr>
              <a:xfrm>
                <a:off x="770661" y="4011025"/>
                <a:ext cx="4877629" cy="660181"/>
              </a:xfrm>
              <a:prstGeom prst="rect">
                <a:avLst/>
              </a:prstGeom>
              <a:blipFill>
                <a:blip r:embed="rId8"/>
                <a:stretch>
                  <a:fillRect/>
                </a:stretch>
              </a:blipFill>
            </p:spPr>
            <p:txBody>
              <a:bodyPr/>
              <a:lstStyle/>
              <a:p>
                <a:r>
                  <a:rPr lang="zh-CN" altLang="en-US">
                    <a:noFill/>
                  </a:rPr>
                  <a:t> </a:t>
                </a:r>
              </a:p>
            </p:txBody>
          </p:sp>
        </mc:Fallback>
      </mc:AlternateContent>
      <p:pic>
        <p:nvPicPr>
          <p:cNvPr id="58" name="图片 57">
            <a:extLst>
              <a:ext uri="{FF2B5EF4-FFF2-40B4-BE49-F238E27FC236}">
                <a16:creationId xmlns:a16="http://schemas.microsoft.com/office/drawing/2014/main" id="{A32CC177-2076-FFC3-4CE8-4087C330F57F}"/>
              </a:ext>
            </a:extLst>
          </p:cNvPr>
          <p:cNvPicPr>
            <a:picLocks noChangeAspect="1"/>
          </p:cNvPicPr>
          <p:nvPr/>
        </p:nvPicPr>
        <p:blipFill>
          <a:blip r:embed="rId9"/>
          <a:stretch>
            <a:fillRect/>
          </a:stretch>
        </p:blipFill>
        <p:spPr>
          <a:xfrm>
            <a:off x="853990" y="4953000"/>
            <a:ext cx="3678761" cy="646699"/>
          </a:xfrm>
          <a:prstGeom prst="rect">
            <a:avLst/>
          </a:prstGeom>
        </p:spPr>
      </p:pic>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2238B298-19B3-DCC9-537E-18640721C424}"/>
                  </a:ext>
                </a:extLst>
              </p:cNvPr>
              <p:cNvSpPr txBox="1"/>
              <p:nvPr/>
            </p:nvSpPr>
            <p:spPr>
              <a:xfrm>
                <a:off x="-427368" y="5865768"/>
                <a:ext cx="6097604" cy="7146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bar>
                            <m:barPr>
                              <m:pos m:val="top"/>
                              <m:ctrlPr>
                                <a:rPr lang="zh-CN" altLang="en-US" i="1">
                                  <a:solidFill>
                                    <a:srgbClr val="836967"/>
                                  </a:solidFill>
                                  <a:latin typeface="Cambria Math" panose="02040503050406030204" pitchFamily="18" charset="0"/>
                                </a:rPr>
                              </m:ctrlPr>
                            </m:barPr>
                            <m:e>
                              <m:r>
                                <m:rPr>
                                  <m:sty m:val="p"/>
                                </m:rPr>
                                <a:rPr lang="zh-CN" altLang="en-US">
                                  <a:latin typeface="Cambria Math" panose="02040503050406030204" pitchFamily="18" charset="0"/>
                                </a:rPr>
                                <m:t>Φ</m:t>
                              </m:r>
                            </m:e>
                          </m:bar>
                        </m:e>
                        <m:sub>
                          <m:r>
                            <a:rPr lang="zh-CN" altLang="en-US" i="1">
                              <a:latin typeface="Cambria Math" panose="02040503050406030204" pitchFamily="18" charset="0"/>
                            </a:rPr>
                            <m:t>𝑘</m:t>
                          </m:r>
                        </m:sub>
                        <m:sup>
                          <m:r>
                            <a:rPr lang="zh-CN" altLang="en-US" i="0">
                              <a:latin typeface="Cambria Math" panose="02040503050406030204" pitchFamily="18" charset="0"/>
                            </a:rPr>
                            <m:t>2</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b>
                        <m:sSubPr>
                          <m:ctrlPr>
                            <a:rPr lang="zh-CN" altLang="en-US" i="1">
                              <a:solidFill>
                                <a:srgbClr val="836967"/>
                              </a:solidFill>
                              <a:latin typeface="Cambria Math" panose="02040503050406030204" pitchFamily="18" charset="0"/>
                            </a:rPr>
                          </m:ctrlPr>
                        </m:sSubPr>
                        <m:e>
                          <m:bar>
                            <m:barPr>
                              <m:pos m:val="top"/>
                              <m:ctrlPr>
                                <a:rPr lang="zh-CN" altLang="en-US" i="1">
                                  <a:solidFill>
                                    <a:srgbClr val="836967"/>
                                  </a:solidFill>
                                  <a:latin typeface="Cambria Math" panose="02040503050406030204" pitchFamily="18" charset="0"/>
                                </a:rPr>
                              </m:ctrlPr>
                            </m:barPr>
                            <m:e>
                              <m:r>
                                <a:rPr lang="zh-CN" altLang="en-US" i="1">
                                  <a:latin typeface="Cambria Math" panose="02040503050406030204" pitchFamily="18" charset="0"/>
                                </a:rPr>
                                <m:t>𝑝</m:t>
                              </m:r>
                            </m:e>
                          </m:bar>
                        </m:e>
                        <m:sub>
                          <m:r>
                            <a:rPr lang="zh-CN" altLang="en-US" i="1">
                              <a:latin typeface="Cambria Math" panose="02040503050406030204" pitchFamily="18" charset="0"/>
                            </a:rPr>
                            <m:t>𝑘</m:t>
                          </m:r>
                        </m:sub>
                      </m:sSub>
                      <m:bar>
                        <m:barPr>
                          <m:pos m:val="top"/>
                          <m:ctrlPr>
                            <a:rPr lang="zh-CN" altLang="en-US" i="1">
                              <a:solidFill>
                                <a:srgbClr val="836967"/>
                              </a:solidFill>
                              <a:latin typeface="Cambria Math" panose="02040503050406030204" pitchFamily="18" charset="0"/>
                            </a:rPr>
                          </m:ctrlPr>
                        </m:barPr>
                        <m:e>
                          <m:r>
                            <m:rPr>
                              <m:sty m:val="p"/>
                            </m:rPr>
                            <a:rPr lang="zh-CN" altLang="en-US" i="0">
                              <a:latin typeface="Cambria Math" panose="02040503050406030204" pitchFamily="18" charset="0"/>
                            </a:rPr>
                            <m:t>Δ</m:t>
                          </m:r>
                          <m:r>
                            <a:rPr lang="zh-CN" altLang="en-US" i="1">
                              <a:latin typeface="Cambria Math" panose="02040503050406030204" pitchFamily="18" charset="0"/>
                            </a:rPr>
                            <m:t>𝑞</m:t>
                          </m:r>
                        </m:e>
                      </m:bar>
                      <m:d>
                        <m:dPr>
                          <m:ctrlPr>
                            <a:rPr lang="zh-CN" altLang="en-US" i="1">
                              <a:latin typeface="Cambria Math" panose="02040503050406030204" pitchFamily="18" charset="0"/>
                            </a:rPr>
                          </m:ctrlPr>
                        </m:dPr>
                        <m:e>
                          <m:r>
                            <a:rPr lang="zh-CN" altLang="en-US" i="1">
                              <a:latin typeface="Cambria Math" panose="02040503050406030204" pitchFamily="18" charset="0"/>
                            </a:rPr>
                            <m:t>𝑡</m:t>
                          </m:r>
                        </m:e>
                      </m:d>
                      <m:d>
                        <m:dPr>
                          <m:ctrlPr>
                            <a:rPr lang="zh-CN" altLang="en-US" i="1">
                              <a:latin typeface="Cambria Math" panose="02040503050406030204" pitchFamily="18" charset="0"/>
                            </a:rPr>
                          </m:ctrlPr>
                        </m:dPr>
                        <m:e>
                          <m:f>
                            <m:fPr>
                              <m:ctrlPr>
                                <a:rPr lang="zh-CN" altLang="en-US" i="1">
                                  <a:solidFill>
                                    <a:srgbClr val="836967"/>
                                  </a:solidFill>
                                  <a:latin typeface="Cambria Math" panose="02040503050406030204" pitchFamily="18" charset="0"/>
                                </a:rPr>
                              </m:ctrlPr>
                            </m:fPr>
                            <m:num>
                              <m:r>
                                <a:rPr lang="zh-CN" altLang="en-US" i="1">
                                  <a:latin typeface="Cambria Math" panose="02040503050406030204" pitchFamily="18" charset="0"/>
                                </a:rPr>
                                <m:t>𝑀</m:t>
                              </m:r>
                              <m:r>
                                <a:rPr lang="zh-CN" altLang="en-US" i="0">
                                  <a:latin typeface="Cambria Math" panose="02040503050406030204" pitchFamily="18" charset="0"/>
                                </a:rPr>
                                <m:t>−</m:t>
                              </m:r>
                              <m:sSubSup>
                                <m:sSubSupPr>
                                  <m:ctrlPr>
                                    <a:rPr lang="zh-CN" altLang="en-US" i="1">
                                      <a:solidFill>
                                        <a:srgbClr val="836967"/>
                                      </a:solidFill>
                                      <a:latin typeface="Cambria Math" panose="02040503050406030204" pitchFamily="18" charset="0"/>
                                    </a:rPr>
                                  </m:ctrlPr>
                                </m:sSubSupPr>
                                <m:e>
                                  <m:r>
                                    <a:rPr lang="zh-CN" altLang="en-US" i="1">
                                      <a:latin typeface="Cambria Math" panose="02040503050406030204" pitchFamily="18" charset="0"/>
                                    </a:rPr>
                                    <m:t>𝑀</m:t>
                                  </m:r>
                                </m:e>
                                <m:sub>
                                  <m:r>
                                    <a:rPr lang="zh-CN" altLang="en-US" i="1">
                                      <a:latin typeface="Cambria Math" panose="02040503050406030204" pitchFamily="18" charset="0"/>
                                    </a:rPr>
                                    <m:t>𝑘</m:t>
                                  </m:r>
                                </m:sub>
                                <m:sup>
                                  <m:r>
                                    <a:rPr lang="zh-CN" altLang="en-US" i="0">
                                      <a:latin typeface="Cambria Math" panose="02040503050406030204" pitchFamily="18" charset="0"/>
                                    </a:rPr>
                                    <m:t>′</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num>
                            <m:den>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𝑀</m:t>
                                  </m: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den>
                          </m:f>
                          <m:r>
                            <a:rPr lang="zh-CN" altLang="en-US" i="0">
                              <a:latin typeface="Cambria Math" panose="02040503050406030204" pitchFamily="18" charset="0"/>
                            </a:rPr>
                            <m:t>−1</m:t>
                          </m:r>
                        </m:e>
                      </m:d>
                    </m:oMath>
                  </m:oMathPara>
                </a14:m>
                <a:endParaRPr lang="zh-CN" altLang="en-US" dirty="0"/>
              </a:p>
            </p:txBody>
          </p:sp>
        </mc:Choice>
        <mc:Fallback xmlns="">
          <p:sp>
            <p:nvSpPr>
              <p:cNvPr id="60" name="文本框 59">
                <a:extLst>
                  <a:ext uri="{FF2B5EF4-FFF2-40B4-BE49-F238E27FC236}">
                    <a16:creationId xmlns:a16="http://schemas.microsoft.com/office/drawing/2014/main" id="{2238B298-19B3-DCC9-537E-18640721C424}"/>
                  </a:ext>
                </a:extLst>
              </p:cNvPr>
              <p:cNvSpPr txBox="1">
                <a:spLocks noRot="1" noChangeAspect="1" noMove="1" noResize="1" noEditPoints="1" noAdjustHandles="1" noChangeArrowheads="1" noChangeShapeType="1" noTextEdit="1"/>
              </p:cNvSpPr>
              <p:nvPr/>
            </p:nvSpPr>
            <p:spPr>
              <a:xfrm>
                <a:off x="-427368" y="5865768"/>
                <a:ext cx="6097604" cy="714683"/>
              </a:xfrm>
              <a:prstGeom prst="rect">
                <a:avLst/>
              </a:prstGeom>
              <a:blipFill>
                <a:blip r:embed="rId10"/>
                <a:stretch>
                  <a:fillRect/>
                </a:stretch>
              </a:blipFill>
            </p:spPr>
            <p:txBody>
              <a:bodyPr/>
              <a:lstStyle/>
              <a:p>
                <a:r>
                  <a:rPr lang="zh-CN" altLang="en-US">
                    <a:noFill/>
                  </a:rPr>
                  <a:t> </a:t>
                </a:r>
              </a:p>
            </p:txBody>
          </p:sp>
        </mc:Fallback>
      </mc:AlternateContent>
      <p:pic>
        <p:nvPicPr>
          <p:cNvPr id="62" name="图片 61">
            <a:extLst>
              <a:ext uri="{FF2B5EF4-FFF2-40B4-BE49-F238E27FC236}">
                <a16:creationId xmlns:a16="http://schemas.microsoft.com/office/drawing/2014/main" id="{A541CDD5-6EA4-C677-3315-91AE6FCF1E01}"/>
              </a:ext>
            </a:extLst>
          </p:cNvPr>
          <p:cNvPicPr>
            <a:picLocks noChangeAspect="1"/>
          </p:cNvPicPr>
          <p:nvPr/>
        </p:nvPicPr>
        <p:blipFill>
          <a:blip r:embed="rId11"/>
          <a:stretch>
            <a:fillRect/>
          </a:stretch>
        </p:blipFill>
        <p:spPr>
          <a:xfrm>
            <a:off x="6569649" y="3780873"/>
            <a:ext cx="4647609" cy="1448168"/>
          </a:xfrm>
          <a:prstGeom prst="rect">
            <a:avLst/>
          </a:prstGeom>
        </p:spPr>
      </p:pic>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37AF414E-1CA6-0B9A-51E6-CF399D247246}"/>
                  </a:ext>
                </a:extLst>
              </p:cNvPr>
              <p:cNvSpPr txBox="1"/>
              <p:nvPr/>
            </p:nvSpPr>
            <p:spPr>
              <a:xfrm>
                <a:off x="5695440" y="2044933"/>
                <a:ext cx="4692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1800" i="1" smtClean="0">
                          <a:latin typeface="Cambria Math" panose="02040503050406030204" pitchFamily="18" charset="0"/>
                        </a:rPr>
                        <m:t>𝜆</m:t>
                      </m:r>
                    </m:oMath>
                  </m:oMathPara>
                </a14:m>
                <a:endParaRPr lang="zh-CN" altLang="en-US" dirty="0"/>
              </a:p>
            </p:txBody>
          </p:sp>
        </mc:Choice>
        <mc:Fallback xmlns="">
          <p:sp>
            <p:nvSpPr>
              <p:cNvPr id="64" name="文本框 63">
                <a:extLst>
                  <a:ext uri="{FF2B5EF4-FFF2-40B4-BE49-F238E27FC236}">
                    <a16:creationId xmlns:a16="http://schemas.microsoft.com/office/drawing/2014/main" id="{37AF414E-1CA6-0B9A-51E6-CF399D247246}"/>
                  </a:ext>
                </a:extLst>
              </p:cNvPr>
              <p:cNvSpPr txBox="1">
                <a:spLocks noRot="1" noChangeAspect="1" noMove="1" noResize="1" noEditPoints="1" noAdjustHandles="1" noChangeArrowheads="1" noChangeShapeType="1" noTextEdit="1"/>
              </p:cNvSpPr>
              <p:nvPr/>
            </p:nvSpPr>
            <p:spPr>
              <a:xfrm>
                <a:off x="5695440" y="2044933"/>
                <a:ext cx="469232" cy="36933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2AFAFA01-3D89-0976-C4D0-0F169002D0AA}"/>
                  </a:ext>
                </a:extLst>
              </p:cNvPr>
              <p:cNvSpPr txBox="1"/>
              <p:nvPr/>
            </p:nvSpPr>
            <p:spPr>
              <a:xfrm>
                <a:off x="5723571" y="4843426"/>
                <a:ext cx="46923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𝑥</m:t>
                      </m:r>
                    </m:oMath>
                  </m:oMathPara>
                </a14:m>
                <a:endParaRPr lang="zh-CN" altLang="en-US" dirty="0"/>
              </a:p>
            </p:txBody>
          </p:sp>
        </mc:Choice>
        <mc:Fallback xmlns="">
          <p:sp>
            <p:nvSpPr>
              <p:cNvPr id="65" name="文本框 64">
                <a:extLst>
                  <a:ext uri="{FF2B5EF4-FFF2-40B4-BE49-F238E27FC236}">
                    <a16:creationId xmlns:a16="http://schemas.microsoft.com/office/drawing/2014/main" id="{2AFAFA01-3D89-0976-C4D0-0F169002D0AA}"/>
                  </a:ext>
                </a:extLst>
              </p:cNvPr>
              <p:cNvSpPr txBox="1">
                <a:spLocks noRot="1" noChangeAspect="1" noMove="1" noResize="1" noEditPoints="1" noAdjustHandles="1" noChangeArrowheads="1" noChangeShapeType="1" noTextEdit="1"/>
              </p:cNvSpPr>
              <p:nvPr/>
            </p:nvSpPr>
            <p:spPr>
              <a:xfrm>
                <a:off x="5723571" y="4843426"/>
                <a:ext cx="469232" cy="369332"/>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D91D7C9D-BE15-7E33-6917-1D3697029AC6}"/>
                  </a:ext>
                </a:extLst>
              </p:cNvPr>
              <p:cNvSpPr txBox="1"/>
              <p:nvPr/>
            </p:nvSpPr>
            <p:spPr>
              <a:xfrm>
                <a:off x="6363268" y="5675929"/>
                <a:ext cx="5074125" cy="7605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zh-CN" altLang="en-US" i="1" smtClean="0">
                              <a:solidFill>
                                <a:srgbClr val="836967"/>
                              </a:solidFill>
                              <a:latin typeface="Cambria Math" panose="02040503050406030204" pitchFamily="18" charset="0"/>
                            </a:rPr>
                          </m:ctrlPr>
                        </m:sSubSupPr>
                        <m:e>
                          <m:r>
                            <a:rPr lang="zh-CN" altLang="en-US" i="1">
                              <a:latin typeface="Cambria Math" panose="02040503050406030204" pitchFamily="18" charset="0"/>
                            </a:rPr>
                            <m:t>𝑥</m:t>
                          </m:r>
                        </m:e>
                        <m:sub>
                          <m:r>
                            <a:rPr lang="zh-CN" altLang="en-US" i="1">
                              <a:latin typeface="Cambria Math" panose="02040503050406030204" pitchFamily="18" charset="0"/>
                            </a:rPr>
                            <m:t>𝑘</m:t>
                          </m:r>
                        </m:sub>
                        <m:sup>
                          <m:r>
                            <a:rPr lang="zh-CN" altLang="en-US" i="0">
                              <a:latin typeface="Cambria Math" panose="02040503050406030204" pitchFamily="18" charset="0"/>
                            </a:rPr>
                            <m:t>∗</m:t>
                          </m:r>
                        </m:sup>
                      </m:sSubSup>
                      <m:d>
                        <m:dPr>
                          <m:ctrlPr>
                            <a:rPr lang="zh-CN" altLang="en-US" i="1">
                              <a:latin typeface="Cambria Math" panose="02040503050406030204" pitchFamily="18" charset="0"/>
                            </a:rPr>
                          </m:ctrlPr>
                        </m:dPr>
                        <m:e>
                          <m:r>
                            <a:rPr lang="zh-CN" altLang="en-US" i="1">
                              <a:latin typeface="Cambria Math" panose="02040503050406030204" pitchFamily="18" charset="0"/>
                            </a:rPr>
                            <m:t>𝑡</m:t>
                          </m:r>
                        </m:e>
                      </m:d>
                      <m:r>
                        <a:rPr lang="zh-CN" altLang="en-US" i="0">
                          <a:latin typeface="Cambria Math" panose="02040503050406030204" pitchFamily="18" charset="0"/>
                        </a:rPr>
                        <m:t>=</m:t>
                      </m:r>
                      <m:sSup>
                        <m:sSupPr>
                          <m:ctrlPr>
                            <a:rPr lang="en-US" altLang="zh-CN" i="1" smtClean="0">
                              <a:latin typeface="Cambria Math" panose="02040503050406030204" pitchFamily="18" charset="0"/>
                            </a:rPr>
                          </m:ctrlPr>
                        </m:sSupPr>
                        <m:e>
                          <m:d>
                            <m:dPr>
                              <m:begChr m:val="["/>
                              <m:endChr m:val="]"/>
                              <m:ctrlPr>
                                <a:rPr lang="en-US" altLang="zh-CN" i="1" smtClean="0">
                                  <a:latin typeface="Cambria Math" panose="02040503050406030204" pitchFamily="18" charset="0"/>
                                </a:rPr>
                              </m:ctrlPr>
                            </m:dPr>
                            <m:e>
                              <m:r>
                                <a:rPr lang="en-US" altLang="zh-CN" b="0" i="1" smtClean="0">
                                  <a:latin typeface="Cambria Math" panose="02040503050406030204" pitchFamily="18" charset="0"/>
                                </a:rPr>
                                <m:t>−</m:t>
                              </m:r>
                              <m:d>
                                <m:dPr>
                                  <m:ctrlPr>
                                    <a:rPr lang="zh-CN" altLang="en-US" i="1">
                                      <a:latin typeface="Cambria Math" panose="02040503050406030204" pitchFamily="18" charset="0"/>
                                    </a:rPr>
                                  </m:ctrlPr>
                                </m:dPr>
                                <m:e>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a:latin typeface="Cambria Math" panose="02040503050406030204" pitchFamily="18" charset="0"/>
                                            </a:rPr>
                                            <m:t>4</m:t>
                                          </m:r>
                                        </m:sub>
                                      </m:sSub>
                                    </m:num>
                                    <m:den>
                                      <m:r>
                                        <a:rPr lang="zh-CN" altLang="en-US">
                                          <a:latin typeface="Cambria Math" panose="02040503050406030204" pitchFamily="18" charset="0"/>
                                        </a:rPr>
                                        <m:t>2</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a:latin typeface="Cambria Math" panose="02040503050406030204" pitchFamily="18" charset="0"/>
                                            </a:rPr>
                                            <m:t>5</m:t>
                                          </m:r>
                                        </m:sub>
                                      </m:sSub>
                                    </m:den>
                                  </m:f>
                                  <m:r>
                                    <a:rPr lang="zh-CN" altLang="en-US">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r>
                                        <a:rPr lang="zh-CN" altLang="en-US" i="1">
                                          <a:latin typeface="Cambria Math" panose="02040503050406030204" pitchFamily="18" charset="0"/>
                                        </a:rPr>
                                        <m:t>𝜂</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𝑄</m:t>
                                          </m:r>
                                        </m:e>
                                        <m:sub>
                                          <m:r>
                                            <a:rPr lang="zh-CN" altLang="en-US" i="1">
                                              <a:latin typeface="Cambria Math" panose="02040503050406030204" pitchFamily="18" charset="0"/>
                                            </a:rPr>
                                            <m:t>𝑘</m:t>
                                          </m:r>
                                        </m:sub>
                                      </m:sSub>
                                    </m:num>
                                    <m:den>
                                      <m:r>
                                        <a:rPr lang="zh-CN" altLang="en-US">
                                          <a:latin typeface="Cambria Math" panose="02040503050406030204" pitchFamily="18" charset="0"/>
                                        </a:rPr>
                                        <m:t>2</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𝐻</m:t>
                                          </m:r>
                                        </m:e>
                                        <m:sub>
                                          <m:r>
                                            <a:rPr lang="zh-CN" altLang="en-US" i="1">
                                              <a:latin typeface="Cambria Math" panose="02040503050406030204" pitchFamily="18" charset="0"/>
                                            </a:rPr>
                                            <m:t>𝑐</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a:latin typeface="Cambria Math" panose="02040503050406030204" pitchFamily="18" charset="0"/>
                                            </a:rPr>
                                            <m:t>5</m:t>
                                          </m:r>
                                        </m:sub>
                                      </m:sSub>
                                    </m:den>
                                  </m:f>
                                  <m:r>
                                    <a:rPr lang="zh-CN" altLang="en-US">
                                      <a:latin typeface="Cambria Math" panose="02040503050406030204" pitchFamily="18" charset="0"/>
                                    </a:rPr>
                                    <m:t>+</m:t>
                                  </m:r>
                                  <m:f>
                                    <m:fPr>
                                      <m:ctrlPr>
                                        <a:rPr lang="zh-CN" altLang="en-US" i="1">
                                          <a:solidFill>
                                            <a:srgbClr val="836967"/>
                                          </a:solidFill>
                                          <a:latin typeface="Cambria Math" panose="02040503050406030204" pitchFamily="18" charset="0"/>
                                        </a:rPr>
                                      </m:ctrlPr>
                                    </m:fPr>
                                    <m:num>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𝑄</m:t>
                                          </m:r>
                                        </m:e>
                                        <m:sub>
                                          <m:r>
                                            <a:rPr lang="zh-CN" altLang="en-US" i="1">
                                              <a:latin typeface="Cambria Math" panose="02040503050406030204" pitchFamily="18" charset="0"/>
                                            </a:rPr>
                                            <m:t>𝑘</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a:latin typeface="Cambria Math" panose="02040503050406030204" pitchFamily="18" charset="0"/>
                                            </a:rPr>
                                            <m:t>1</m:t>
                                          </m:r>
                                        </m:sub>
                                      </m:sSub>
                                      <m:sSub>
                                        <m:sSubPr>
                                          <m:ctrlPr>
                                            <a:rPr lang="zh-CN" altLang="en-US" i="1">
                                              <a:solidFill>
                                                <a:srgbClr val="836967"/>
                                              </a:solidFill>
                                              <a:latin typeface="Cambria Math" panose="02040503050406030204" pitchFamily="18" charset="0"/>
                                            </a:rPr>
                                          </m:ctrlPr>
                                        </m:sSubPr>
                                        <m:e>
                                          <m:r>
                                            <a:rPr lang="zh-CN" altLang="en-US">
                                              <a:latin typeface="Cambria Math" panose="02040503050406030204" pitchFamily="18" charset="0"/>
                                            </a:rPr>
                                            <m:t>𝜕</m:t>
                                          </m:r>
                                        </m:e>
                                        <m:sub>
                                          <m:r>
                                            <a:rPr lang="zh-CN" altLang="en-US" i="1">
                                              <a:latin typeface="Cambria Math" panose="02040503050406030204" pitchFamily="18" charset="0"/>
                                            </a:rPr>
                                            <m:t>𝑞</m:t>
                                          </m:r>
                                        </m:sub>
                                      </m:sSub>
                                      <m:sSub>
                                        <m:sSubPr>
                                          <m:ctrlPr>
                                            <a:rPr lang="zh-CN" altLang="en-US" i="1">
                                              <a:solidFill>
                                                <a:srgbClr val="836967"/>
                                              </a:solidFill>
                                              <a:latin typeface="Cambria Math" panose="02040503050406030204" pitchFamily="18" charset="0"/>
                                            </a:rPr>
                                          </m:ctrlPr>
                                        </m:sSubPr>
                                        <m:e>
                                          <m:r>
                                            <a:rPr lang="zh-CN" altLang="en-US">
                                              <a:latin typeface="Cambria Math" panose="02040503050406030204" pitchFamily="18" charset="0"/>
                                            </a:rPr>
                                            <m:t>𝒱</m:t>
                                          </m: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num>
                                    <m:den>
                                      <m:r>
                                        <a:rPr lang="zh-CN" altLang="en-US">
                                          <a:latin typeface="Cambria Math" panose="02040503050406030204" pitchFamily="18" charset="0"/>
                                        </a:rPr>
                                        <m:t>2</m:t>
                                      </m:r>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𝑤</m:t>
                                          </m:r>
                                        </m:e>
                                        <m:sub>
                                          <m:r>
                                            <a:rPr lang="zh-CN" altLang="en-US">
                                              <a:latin typeface="Cambria Math" panose="02040503050406030204" pitchFamily="18" charset="0"/>
                                            </a:rPr>
                                            <m:t>5</m:t>
                                          </m:r>
                                        </m:sub>
                                      </m:sSub>
                                    </m:den>
                                  </m:f>
                                </m:e>
                              </m:d>
                            </m:e>
                          </m:d>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67" name="文本框 66">
                <a:extLst>
                  <a:ext uri="{FF2B5EF4-FFF2-40B4-BE49-F238E27FC236}">
                    <a16:creationId xmlns:a16="http://schemas.microsoft.com/office/drawing/2014/main" id="{D91D7C9D-BE15-7E33-6917-1D3697029AC6}"/>
                  </a:ext>
                </a:extLst>
              </p:cNvPr>
              <p:cNvSpPr txBox="1">
                <a:spLocks noRot="1" noChangeAspect="1" noMove="1" noResize="1" noEditPoints="1" noAdjustHandles="1" noChangeArrowheads="1" noChangeShapeType="1" noTextEdit="1"/>
              </p:cNvSpPr>
              <p:nvPr/>
            </p:nvSpPr>
            <p:spPr>
              <a:xfrm>
                <a:off x="6363268" y="5675929"/>
                <a:ext cx="5074125" cy="760529"/>
              </a:xfrm>
              <a:prstGeom prst="rect">
                <a:avLst/>
              </a:prstGeom>
              <a:blipFill>
                <a:blip r:embed="rId14"/>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272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16</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Iterative Learning</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pic>
        <p:nvPicPr>
          <p:cNvPr id="4" name="图片 3">
            <a:extLst>
              <a:ext uri="{FF2B5EF4-FFF2-40B4-BE49-F238E27FC236}">
                <a16:creationId xmlns:a16="http://schemas.microsoft.com/office/drawing/2014/main" id="{DCB73E91-EEFB-6263-6D0C-A114CE707A0C}"/>
              </a:ext>
            </a:extLst>
          </p:cNvPr>
          <p:cNvPicPr>
            <a:picLocks noChangeAspect="1"/>
          </p:cNvPicPr>
          <p:nvPr/>
        </p:nvPicPr>
        <p:blipFill>
          <a:blip r:embed="rId4"/>
          <a:stretch>
            <a:fillRect/>
          </a:stretch>
        </p:blipFill>
        <p:spPr>
          <a:xfrm>
            <a:off x="416560" y="1340318"/>
            <a:ext cx="6188701" cy="4712209"/>
          </a:xfrm>
          <a:prstGeom prst="rect">
            <a:avLst/>
          </a:prstGeom>
        </p:spPr>
      </p:pic>
      <p:sp>
        <p:nvSpPr>
          <p:cNvPr id="8" name="文本框 7">
            <a:extLst>
              <a:ext uri="{FF2B5EF4-FFF2-40B4-BE49-F238E27FC236}">
                <a16:creationId xmlns:a16="http://schemas.microsoft.com/office/drawing/2014/main" id="{26D1ACA1-99E4-2E74-017D-243F08D7C868}"/>
              </a:ext>
            </a:extLst>
          </p:cNvPr>
          <p:cNvSpPr txBox="1"/>
          <p:nvPr/>
        </p:nvSpPr>
        <p:spPr>
          <a:xfrm>
            <a:off x="6837947" y="1140224"/>
            <a:ext cx="5181600" cy="1477328"/>
          </a:xfrm>
          <a:prstGeom prst="rect">
            <a:avLst/>
          </a:prstGeom>
          <a:noFill/>
        </p:spPr>
        <p:txBody>
          <a:bodyPr wrap="square">
            <a:spAutoFit/>
          </a:bodyPr>
          <a:lstStyle/>
          <a:p>
            <a:r>
              <a:rPr lang="en-US" altLang="zh-CN" b="1" dirty="0">
                <a:solidFill>
                  <a:srgbClr val="2D75B6"/>
                </a:solidFill>
                <a:latin typeface="Times New Roman" panose="02020603050405020304" pitchFamily="18" charset="0"/>
                <a:cs typeface="Times New Roman" panose="02020603050405020304" pitchFamily="18" charset="0"/>
              </a:rPr>
              <a:t>               Core</a:t>
            </a:r>
            <a:r>
              <a:rPr lang="en-US" altLang="zh-CN"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iteratively solve the coupled HJB equation and FPK equation</a:t>
            </a:r>
            <a:r>
              <a:rPr lang="en-US" altLang="zh-CN" dirty="0">
                <a:latin typeface="Times New Roman" panose="02020603050405020304" pitchFamily="18" charset="0"/>
                <a:cs typeface="Times New Roman" panose="02020603050405020304" pitchFamily="18" charset="0"/>
              </a:rPr>
              <a:t>: the backward HJB models the induction process of the optimization of each individual, while the forward FPK models the evolution of the mean-field as a whole.</a:t>
            </a:r>
          </a:p>
        </p:txBody>
      </p:sp>
      <p:pic>
        <p:nvPicPr>
          <p:cNvPr id="10" name="图片 9">
            <a:extLst>
              <a:ext uri="{FF2B5EF4-FFF2-40B4-BE49-F238E27FC236}">
                <a16:creationId xmlns:a16="http://schemas.microsoft.com/office/drawing/2014/main" id="{0173D492-1D6C-79A3-1A4A-3F4EB051210B}"/>
              </a:ext>
            </a:extLst>
          </p:cNvPr>
          <p:cNvPicPr>
            <a:picLocks noChangeAspect="1"/>
          </p:cNvPicPr>
          <p:nvPr/>
        </p:nvPicPr>
        <p:blipFill>
          <a:blip r:embed="rId5"/>
          <a:stretch>
            <a:fillRect/>
          </a:stretch>
        </p:blipFill>
        <p:spPr>
          <a:xfrm>
            <a:off x="7086600" y="1037271"/>
            <a:ext cx="381000" cy="381000"/>
          </a:xfrm>
          <a:prstGeom prst="rect">
            <a:avLst/>
          </a:prstGeom>
        </p:spPr>
      </p:pic>
      <p:sp>
        <p:nvSpPr>
          <p:cNvPr id="11" name="矩形 10">
            <a:extLst>
              <a:ext uri="{FF2B5EF4-FFF2-40B4-BE49-F238E27FC236}">
                <a16:creationId xmlns:a16="http://schemas.microsoft.com/office/drawing/2014/main" id="{A2283D1A-3D48-A4B2-A5B5-5AAF8D52C541}"/>
              </a:ext>
            </a:extLst>
          </p:cNvPr>
          <p:cNvSpPr/>
          <p:nvPr/>
        </p:nvSpPr>
        <p:spPr>
          <a:xfrm>
            <a:off x="6921055" y="4564895"/>
            <a:ext cx="4854385" cy="1015663"/>
          </a:xfrm>
          <a:prstGeom prst="rect">
            <a:avLst/>
          </a:prstGeom>
          <a:ln w="19050">
            <a:solidFill>
              <a:schemeClr val="tx1"/>
            </a:solidFill>
            <a:prstDash val="dash"/>
          </a:ln>
        </p:spPr>
        <p:txBody>
          <a:bodyPr wrap="square">
            <a:spAutoFit/>
          </a:bodyPr>
          <a:lstStyle/>
          <a:p>
            <a:pPr>
              <a:defRPr/>
            </a:pPr>
            <a:r>
              <a:rPr lang="en-US" altLang="zh-CN" sz="2000" dirty="0">
                <a:latin typeface="Times New Roman" panose="02020603050405020304" pitchFamily="18" charset="0"/>
                <a:cs typeface="Times New Roman" panose="02020603050405020304" pitchFamily="18" charset="0"/>
              </a:rPr>
              <a:t>The solution of the FPK equation is also required by the HJB equation to estimate the generic player’s utility and update strategies.</a:t>
            </a:r>
            <a:endParaRPr lang="zh-CN" altLang="en-US" sz="2000" dirty="0"/>
          </a:p>
        </p:txBody>
      </p:sp>
      <p:cxnSp>
        <p:nvCxnSpPr>
          <p:cNvPr id="12" name="直接连接符 11">
            <a:extLst>
              <a:ext uri="{FF2B5EF4-FFF2-40B4-BE49-F238E27FC236}">
                <a16:creationId xmlns:a16="http://schemas.microsoft.com/office/drawing/2014/main" id="{A344A2C9-8158-4E5A-184E-E780F5F4D9F4}"/>
              </a:ext>
            </a:extLst>
          </p:cNvPr>
          <p:cNvCxnSpPr/>
          <p:nvPr/>
        </p:nvCxnSpPr>
        <p:spPr>
          <a:xfrm flipH="1">
            <a:off x="6338561" y="4724400"/>
            <a:ext cx="533399" cy="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 name="矩形 12">
            <a:extLst>
              <a:ext uri="{FF2B5EF4-FFF2-40B4-BE49-F238E27FC236}">
                <a16:creationId xmlns:a16="http://schemas.microsoft.com/office/drawing/2014/main" id="{F4D44476-22D9-E2D8-E925-51E11EF12E2B}"/>
              </a:ext>
            </a:extLst>
          </p:cNvPr>
          <p:cNvSpPr/>
          <p:nvPr/>
        </p:nvSpPr>
        <p:spPr>
          <a:xfrm>
            <a:off x="6949129" y="3038750"/>
            <a:ext cx="4854385" cy="1015663"/>
          </a:xfrm>
          <a:prstGeom prst="rect">
            <a:avLst/>
          </a:prstGeom>
          <a:ln w="19050">
            <a:solidFill>
              <a:schemeClr val="tx1"/>
            </a:solidFill>
            <a:prstDash val="dash"/>
          </a:ln>
        </p:spPr>
        <p:txBody>
          <a:bodyPr wrap="square">
            <a:spAutoFit/>
          </a:bodyPr>
          <a:lstStyle/>
          <a:p>
            <a:r>
              <a:rPr lang="en-US" altLang="zh-CN" sz="2000" dirty="0">
                <a:latin typeface="Times New Roman" panose="02020603050405020304" pitchFamily="18" charset="0"/>
                <a:cs typeface="Times New Roman" panose="02020603050405020304" pitchFamily="18" charset="0"/>
              </a:rPr>
              <a:t>The solution of the HJB equation has a great impact on the FPK equation to update the mean field. </a:t>
            </a:r>
          </a:p>
        </p:txBody>
      </p:sp>
      <p:cxnSp>
        <p:nvCxnSpPr>
          <p:cNvPr id="14" name="直接连接符 13">
            <a:extLst>
              <a:ext uri="{FF2B5EF4-FFF2-40B4-BE49-F238E27FC236}">
                <a16:creationId xmlns:a16="http://schemas.microsoft.com/office/drawing/2014/main" id="{2AEA9EA3-DA40-20EF-5C7A-409968DD483A}"/>
              </a:ext>
            </a:extLst>
          </p:cNvPr>
          <p:cNvCxnSpPr/>
          <p:nvPr/>
        </p:nvCxnSpPr>
        <p:spPr>
          <a:xfrm flipH="1">
            <a:off x="6387656" y="3401456"/>
            <a:ext cx="533399" cy="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86150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17</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Framework Description</a:t>
            </a:r>
            <a:endParaRPr lang="zh-CN" altLang="en-US" sz="3200" dirty="0">
              <a:solidFill>
                <a:schemeClr val="tx1"/>
              </a:solidFill>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pic>
        <p:nvPicPr>
          <p:cNvPr id="3" name="图片 2">
            <a:extLst>
              <a:ext uri="{FF2B5EF4-FFF2-40B4-BE49-F238E27FC236}">
                <a16:creationId xmlns:a16="http://schemas.microsoft.com/office/drawing/2014/main" id="{DDCC578D-8207-D1C1-44EA-98812FB2E3EF}"/>
              </a:ext>
            </a:extLst>
          </p:cNvPr>
          <p:cNvPicPr>
            <a:picLocks noChangeAspect="1"/>
          </p:cNvPicPr>
          <p:nvPr/>
        </p:nvPicPr>
        <p:blipFill>
          <a:blip r:embed="rId4"/>
          <a:stretch>
            <a:fillRect/>
          </a:stretch>
        </p:blipFill>
        <p:spPr>
          <a:xfrm>
            <a:off x="748538" y="952855"/>
            <a:ext cx="4995661" cy="5670289"/>
          </a:xfrm>
          <a:prstGeom prst="rect">
            <a:avLst/>
          </a:prstGeom>
        </p:spPr>
      </p:pic>
      <p:sp>
        <p:nvSpPr>
          <p:cNvPr id="4" name="矩形 3">
            <a:extLst>
              <a:ext uri="{FF2B5EF4-FFF2-40B4-BE49-F238E27FC236}">
                <a16:creationId xmlns:a16="http://schemas.microsoft.com/office/drawing/2014/main" id="{34E1A581-ABBC-2356-CC3F-3BEC36259195}"/>
              </a:ext>
            </a:extLst>
          </p:cNvPr>
          <p:cNvSpPr/>
          <p:nvPr/>
        </p:nvSpPr>
        <p:spPr>
          <a:xfrm>
            <a:off x="1021502" y="2690286"/>
            <a:ext cx="4651111" cy="586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305391B6-8D35-6A88-6163-0AFC8B5C60D2}"/>
              </a:ext>
            </a:extLst>
          </p:cNvPr>
          <p:cNvSpPr/>
          <p:nvPr/>
        </p:nvSpPr>
        <p:spPr>
          <a:xfrm>
            <a:off x="6226362" y="2620277"/>
            <a:ext cx="5025907" cy="707886"/>
          </a:xfrm>
          <a:prstGeom prst="rect">
            <a:avLst/>
          </a:prstGeom>
          <a:ln w="19050">
            <a:solidFill>
              <a:schemeClr val="tx1"/>
            </a:solidFill>
            <a:prstDash val="dash"/>
          </a:ln>
        </p:spPr>
        <p:txBody>
          <a:bodyPr wrap="square">
            <a:spAutoFit/>
          </a:bodyPr>
          <a:lstStyle/>
          <a:p>
            <a:pPr>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change in requesters’ demands occurs at a relatively slow rate</a:t>
            </a:r>
          </a:p>
        </p:txBody>
      </p:sp>
      <p:cxnSp>
        <p:nvCxnSpPr>
          <p:cNvPr id="8" name="直接连接符 7">
            <a:extLst>
              <a:ext uri="{FF2B5EF4-FFF2-40B4-BE49-F238E27FC236}">
                <a16:creationId xmlns:a16="http://schemas.microsoft.com/office/drawing/2014/main" id="{A89CA6B6-F30F-A434-D654-0A0BF83F3E93}"/>
              </a:ext>
            </a:extLst>
          </p:cNvPr>
          <p:cNvCxnSpPr/>
          <p:nvPr/>
        </p:nvCxnSpPr>
        <p:spPr>
          <a:xfrm flipH="1">
            <a:off x="5672613" y="2939350"/>
            <a:ext cx="533399" cy="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F12A6895-538C-FD44-5675-9D2A7B78643B}"/>
              </a:ext>
            </a:extLst>
          </p:cNvPr>
          <p:cNvCxnSpPr/>
          <p:nvPr/>
        </p:nvCxnSpPr>
        <p:spPr>
          <a:xfrm flipH="1">
            <a:off x="5672613" y="4343400"/>
            <a:ext cx="533399" cy="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3" name="矩形 12">
            <a:extLst>
              <a:ext uri="{FF2B5EF4-FFF2-40B4-BE49-F238E27FC236}">
                <a16:creationId xmlns:a16="http://schemas.microsoft.com/office/drawing/2014/main" id="{E0838A56-4D7F-1DB6-1E6B-04F79F61AF5E}"/>
              </a:ext>
            </a:extLst>
          </p:cNvPr>
          <p:cNvSpPr/>
          <p:nvPr/>
        </p:nvSpPr>
        <p:spPr>
          <a:xfrm>
            <a:off x="1025765" y="4146363"/>
            <a:ext cx="4646848" cy="50183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a:extLst>
              <a:ext uri="{FF2B5EF4-FFF2-40B4-BE49-F238E27FC236}">
                <a16:creationId xmlns:a16="http://schemas.microsoft.com/office/drawing/2014/main" id="{CFBF9461-59DE-1B9D-C0B4-5E0D4A85C97D}"/>
              </a:ext>
            </a:extLst>
          </p:cNvPr>
          <p:cNvCxnSpPr/>
          <p:nvPr/>
        </p:nvCxnSpPr>
        <p:spPr>
          <a:xfrm flipH="1">
            <a:off x="5668350" y="5638800"/>
            <a:ext cx="533399" cy="0"/>
          </a:xfrm>
          <a:prstGeom prst="line">
            <a:avLst/>
          </a:prstGeom>
          <a:ln w="28575">
            <a:prstDash val="sysDash"/>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18" name="矩形 17">
            <a:extLst>
              <a:ext uri="{FF2B5EF4-FFF2-40B4-BE49-F238E27FC236}">
                <a16:creationId xmlns:a16="http://schemas.microsoft.com/office/drawing/2014/main" id="{263C9C12-DC7D-ACB8-2AB5-F3708D144AB6}"/>
              </a:ext>
            </a:extLst>
          </p:cNvPr>
          <p:cNvSpPr/>
          <p:nvPr/>
        </p:nvSpPr>
        <p:spPr>
          <a:xfrm>
            <a:off x="1021502" y="5103258"/>
            <a:ext cx="4646848" cy="11451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BBE12944-07D5-FC14-5A5D-0B55316985E7}"/>
              </a:ext>
            </a:extLst>
          </p:cNvPr>
          <p:cNvSpPr/>
          <p:nvPr/>
        </p:nvSpPr>
        <p:spPr>
          <a:xfrm>
            <a:off x="6226361" y="3989457"/>
            <a:ext cx="5025907" cy="707886"/>
          </a:xfrm>
          <a:prstGeom prst="rect">
            <a:avLst/>
          </a:prstGeom>
          <a:ln w="19050">
            <a:solidFill>
              <a:schemeClr val="tx1"/>
            </a:solidFill>
            <a:prstDash val="dash"/>
          </a:ln>
        </p:spPr>
        <p:txBody>
          <a:bodyPr wrap="square">
            <a:spAutoFit/>
          </a:bodyPr>
          <a:lstStyle/>
          <a:p>
            <a:pPr>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Invokes Alg. 2 to give the best response: customizing its optimal caching strategy</a:t>
            </a:r>
          </a:p>
        </p:txBody>
      </p:sp>
      <p:sp>
        <p:nvSpPr>
          <p:cNvPr id="23" name="矩形 22">
            <a:extLst>
              <a:ext uri="{FF2B5EF4-FFF2-40B4-BE49-F238E27FC236}">
                <a16:creationId xmlns:a16="http://schemas.microsoft.com/office/drawing/2014/main" id="{D4B8CDF8-5C47-00DD-70B7-927DC0342197}"/>
              </a:ext>
            </a:extLst>
          </p:cNvPr>
          <p:cNvSpPr/>
          <p:nvPr/>
        </p:nvSpPr>
        <p:spPr>
          <a:xfrm>
            <a:off x="6226361" y="5031240"/>
            <a:ext cx="5025907" cy="1323439"/>
          </a:xfrm>
          <a:prstGeom prst="rect">
            <a:avLst/>
          </a:prstGeom>
          <a:ln w="19050">
            <a:solidFill>
              <a:schemeClr val="tx1"/>
            </a:solidFill>
            <a:prstDash val="dash"/>
          </a:ln>
        </p:spPr>
        <p:txBody>
          <a:bodyPr wrap="square">
            <a:spAutoFit/>
          </a:bodyPr>
          <a:lstStyle/>
          <a:p>
            <a:pPr>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trading process between the EDP and the corresponding requesters will be carried out, where the EDP needs to take different actions under various cases</a:t>
            </a:r>
          </a:p>
        </p:txBody>
      </p:sp>
      <p:sp>
        <p:nvSpPr>
          <p:cNvPr id="24" name="文本框 23">
            <a:extLst>
              <a:ext uri="{FF2B5EF4-FFF2-40B4-BE49-F238E27FC236}">
                <a16:creationId xmlns:a16="http://schemas.microsoft.com/office/drawing/2014/main" id="{2734DB69-AFCD-1D69-E9EC-A0C930E8B04C}"/>
              </a:ext>
            </a:extLst>
          </p:cNvPr>
          <p:cNvSpPr txBox="1"/>
          <p:nvPr/>
        </p:nvSpPr>
        <p:spPr>
          <a:xfrm>
            <a:off x="6094915" y="1288201"/>
            <a:ext cx="5181600" cy="646331"/>
          </a:xfrm>
          <a:prstGeom prst="rect">
            <a:avLst/>
          </a:prstGeom>
          <a:noFill/>
        </p:spPr>
        <p:txBody>
          <a:bodyPr wrap="square">
            <a:spAutoFit/>
          </a:bodyPr>
          <a:lstStyle/>
          <a:p>
            <a:r>
              <a:rPr lang="en-US" altLang="zh-CN" b="1" dirty="0">
                <a:solidFill>
                  <a:srgbClr val="2D75B6"/>
                </a:solidFill>
                <a:latin typeface="Times New Roman" panose="02020603050405020304" pitchFamily="18" charset="0"/>
                <a:cs typeface="Times New Roman" panose="02020603050405020304" pitchFamily="18" charset="0"/>
              </a:rPr>
              <a:t>            Core</a:t>
            </a:r>
            <a:r>
              <a:rPr lang="en-US" altLang="zh-CN" dirty="0">
                <a:latin typeface="Times New Roman" panose="02020603050405020304" pitchFamily="18" charset="0"/>
                <a:cs typeface="Times New Roman" panose="02020603050405020304" pitchFamily="18" charset="0"/>
              </a:rPr>
              <a:t>: Each EDP makes decisions in parallel</a:t>
            </a:r>
          </a:p>
          <a:p>
            <a:r>
              <a:rPr lang="en-US" altLang="zh-CN"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b="1" dirty="0">
                <a:latin typeface="Times New Roman" panose="02020603050405020304" pitchFamily="18" charset="0"/>
                <a:cs typeface="Times New Roman" panose="02020603050405020304" pitchFamily="18" charset="0"/>
              </a:rPr>
              <a:t>Mobile Edge Caching + Pricing and Trading</a:t>
            </a:r>
            <a:endParaRPr lang="en-US" altLang="zh-CN" dirty="0">
              <a:latin typeface="Times New Roman" panose="02020603050405020304" pitchFamily="18" charset="0"/>
              <a:cs typeface="Times New Roman" panose="02020603050405020304" pitchFamily="18" charset="0"/>
            </a:endParaRPr>
          </a:p>
        </p:txBody>
      </p:sp>
      <p:pic>
        <p:nvPicPr>
          <p:cNvPr id="25" name="图片 24">
            <a:extLst>
              <a:ext uri="{FF2B5EF4-FFF2-40B4-BE49-F238E27FC236}">
                <a16:creationId xmlns:a16="http://schemas.microsoft.com/office/drawing/2014/main" id="{FA2595F6-5CF4-CB07-3707-8E4CE9F86D0A}"/>
              </a:ext>
            </a:extLst>
          </p:cNvPr>
          <p:cNvPicPr>
            <a:picLocks noChangeAspect="1"/>
          </p:cNvPicPr>
          <p:nvPr/>
        </p:nvPicPr>
        <p:blipFill>
          <a:blip r:embed="rId5"/>
          <a:stretch>
            <a:fillRect/>
          </a:stretch>
        </p:blipFill>
        <p:spPr>
          <a:xfrm>
            <a:off x="6271001" y="1224335"/>
            <a:ext cx="381000" cy="381000"/>
          </a:xfrm>
          <a:prstGeom prst="rect">
            <a:avLst/>
          </a:prstGeom>
        </p:spPr>
      </p:pic>
    </p:spTree>
    <p:extLst>
      <p:ext uri="{BB962C8B-B14F-4D97-AF65-F5344CB8AC3E}">
        <p14:creationId xmlns:p14="http://schemas.microsoft.com/office/powerpoint/2010/main" val="1243411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18</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Equilibrium Analysis</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29" name="圆角矩形 123"/>
          <p:cNvSpPr/>
          <p:nvPr/>
        </p:nvSpPr>
        <p:spPr>
          <a:xfrm>
            <a:off x="804085" y="1295399"/>
            <a:ext cx="10625915" cy="2512553"/>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0" name="Freeform 5"/>
          <p:cNvSpPr/>
          <p:nvPr/>
        </p:nvSpPr>
        <p:spPr>
          <a:xfrm>
            <a:off x="1001778" y="1087648"/>
            <a:ext cx="1378323"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400" b="1" kern="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Lemma</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矩形 31"/>
              <p:cNvSpPr/>
              <p:nvPr/>
            </p:nvSpPr>
            <p:spPr>
              <a:xfrm>
                <a:off x="1068640" y="1571723"/>
                <a:ext cx="10183629" cy="1015663"/>
              </a:xfrm>
              <a:prstGeom prst="rect">
                <a:avLst/>
              </a:prstGeom>
            </p:spPr>
            <p:txBody>
              <a:bodyPr wrap="square">
                <a:spAutoFit/>
              </a:bodyPr>
              <a:lstStyle/>
              <a:p>
                <a:pPr marL="342900" indent="-342900">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 the MFG-CP framework, there exists the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unique value function </a:t>
                </a:r>
                <a14:m>
                  <m:oMath xmlns:m="http://schemas.openxmlformats.org/officeDocument/2006/math">
                    <m:sSub>
                      <m:sSubPr>
                        <m:ctrlPr>
                          <a:rPr lang="zh-CN" altLang="en-US" sz="2000" b="0" i="1" smtClean="0">
                            <a:solidFill>
                              <a:srgbClr val="836967"/>
                            </a:solidFill>
                            <a:latin typeface="Cambria Math" panose="02040503050406030204" pitchFamily="18" charset="0"/>
                          </a:rPr>
                        </m:ctrlPr>
                      </m:sSubPr>
                      <m:e>
                        <m:r>
                          <a:rPr lang="zh-CN" altLang="en-US" sz="2000" b="0" i="0">
                            <a:latin typeface="Cambria Math" panose="02040503050406030204" pitchFamily="18" charset="0"/>
                          </a:rPr>
                          <m:t>𝒱</m:t>
                        </m:r>
                      </m:e>
                      <m:sub>
                        <m:r>
                          <a:rPr lang="zh-CN" altLang="en-US" sz="2000" b="0" i="1">
                            <a:latin typeface="Cambria Math" panose="02040503050406030204" pitchFamily="18" charset="0"/>
                          </a:rPr>
                          <m:t>𝑘</m:t>
                        </m:r>
                      </m:sub>
                    </m:sSub>
                    <m:d>
                      <m:dPr>
                        <m:ctrlPr>
                          <a:rPr lang="zh-CN" altLang="en-US" sz="2000" b="0" i="1">
                            <a:latin typeface="Cambria Math" panose="02040503050406030204" pitchFamily="18" charset="0"/>
                          </a:rPr>
                        </m:ctrlPr>
                      </m:dPr>
                      <m:e>
                        <m:r>
                          <a:rPr lang="zh-CN" altLang="en-US" sz="2000" b="0" i="1">
                            <a:latin typeface="Cambria Math" panose="02040503050406030204" pitchFamily="18" charset="0"/>
                          </a:rPr>
                          <m:t>𝑡</m:t>
                        </m:r>
                      </m:e>
                    </m:d>
                    <m:r>
                      <a:rPr lang="zh-CN" altLang="en-US" sz="2000" b="0" i="1">
                        <a:latin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 the HJB equation.</a:t>
                </a: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Proof: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The caching strategy space is a compact subset of R; </a:t>
                </a: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(ii) The drift term of the state dynamics &amp; the utility function: </a:t>
                </a:r>
                <a:r>
                  <a:rPr lang="en-US" altLang="zh-CN" sz="2000" dirty="0" err="1">
                    <a:latin typeface="Times New Roman" panose="02020603050405020304" pitchFamily="18" charset="0"/>
                    <a:ea typeface="微软雅黑" panose="020B0503020204020204" pitchFamily="34" charset="-122"/>
                    <a:cs typeface="Times New Roman" panose="02020603050405020304" pitchFamily="18" charset="0"/>
                  </a:rPr>
                  <a:t>bounded+Lipschitz</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continuous.</a:t>
                </a:r>
              </a:p>
            </p:txBody>
          </p:sp>
        </mc:Choice>
        <mc:Fallback xmlns="">
          <p:sp>
            <p:nvSpPr>
              <p:cNvPr id="32" name="矩形 31"/>
              <p:cNvSpPr>
                <a:spLocks noRot="1" noChangeAspect="1" noMove="1" noResize="1" noEditPoints="1" noAdjustHandles="1" noChangeArrowheads="1" noChangeShapeType="1" noTextEdit="1"/>
              </p:cNvSpPr>
              <p:nvPr/>
            </p:nvSpPr>
            <p:spPr>
              <a:xfrm>
                <a:off x="1068640" y="1571723"/>
                <a:ext cx="10183629" cy="1015663"/>
              </a:xfrm>
              <a:prstGeom prst="rect">
                <a:avLst/>
              </a:prstGeom>
              <a:blipFill>
                <a:blip r:embed="rId4"/>
                <a:stretch>
                  <a:fillRect l="-539" t="-3614" r="-598" b="-10241"/>
                </a:stretch>
              </a:blipFill>
            </p:spPr>
            <p:txBody>
              <a:bodyPr/>
              <a:lstStyle/>
              <a:p>
                <a:r>
                  <a:rPr lang="zh-CN" altLang="en-US">
                    <a:noFill/>
                  </a:rPr>
                  <a:t> </a:t>
                </a:r>
              </a:p>
            </p:txBody>
          </p:sp>
        </mc:Fallback>
      </mc:AlternateContent>
      <p:sp>
        <p:nvSpPr>
          <p:cNvPr id="41" name="圆角矩形 123"/>
          <p:cNvSpPr/>
          <p:nvPr/>
        </p:nvSpPr>
        <p:spPr>
          <a:xfrm>
            <a:off x="770661" y="4314106"/>
            <a:ext cx="10625915" cy="2035512"/>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2" name="Freeform 5"/>
          <p:cNvSpPr/>
          <p:nvPr/>
        </p:nvSpPr>
        <p:spPr>
          <a:xfrm>
            <a:off x="1001778" y="4094228"/>
            <a:ext cx="1378323"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lvl="0" algn="ctr" fontAlgn="base">
              <a:spcBef>
                <a:spcPct val="0"/>
              </a:spcBef>
              <a:spcAft>
                <a:spcPct val="0"/>
              </a:spcAft>
              <a:defRPr/>
            </a:pPr>
            <a:r>
              <a:rPr lang="en-US" altLang="zh-CN" sz="2400" b="1" kern="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Theorem</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矩形 42"/>
          <p:cNvSpPr/>
          <p:nvPr/>
        </p:nvSpPr>
        <p:spPr>
          <a:xfrm>
            <a:off x="1062499" y="4575272"/>
            <a:ext cx="10042237" cy="707886"/>
          </a:xfrm>
          <a:prstGeom prst="rect">
            <a:avLst/>
          </a:prstGeom>
        </p:spPr>
        <p:txBody>
          <a:bodyPr wrap="square">
            <a:spAutoFit/>
          </a:bodyPr>
          <a:lstStyle/>
          <a:p>
            <a:pPr marL="342900" indent="-342900">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In the MFG-CP framework, there exists a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unique Nash equilibrium</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Proof:</a:t>
            </a:r>
          </a:p>
        </p:txBody>
      </p:sp>
      <p:sp>
        <p:nvSpPr>
          <p:cNvPr id="47" name="矩形 46"/>
          <p:cNvSpPr/>
          <p:nvPr/>
        </p:nvSpPr>
        <p:spPr>
          <a:xfrm>
            <a:off x="1581905" y="5331862"/>
            <a:ext cx="5508834" cy="707886"/>
          </a:xfrm>
          <a:prstGeom prst="rect">
            <a:avLst/>
          </a:prstGeom>
          <a:ln w="19050">
            <a:solidFill>
              <a:schemeClr val="tx1"/>
            </a:solidFill>
            <a:prstDash val="dash"/>
          </a:ln>
        </p:spPr>
        <p:txBody>
          <a:bodyPr wrap="square">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Given this contraction mapping, there exists a unique fixed-point based on the fixed-point theorem</a:t>
            </a:r>
          </a:p>
        </p:txBody>
      </p:sp>
      <p:sp>
        <p:nvSpPr>
          <p:cNvPr id="50" name="矩形 49"/>
          <p:cNvSpPr/>
          <p:nvPr/>
        </p:nvSpPr>
        <p:spPr>
          <a:xfrm>
            <a:off x="7818952" y="5318770"/>
            <a:ext cx="2925248" cy="707886"/>
          </a:xfrm>
          <a:prstGeom prst="rect">
            <a:avLst/>
          </a:prstGeom>
          <a:ln w="19050">
            <a:solidFill>
              <a:schemeClr val="tx1"/>
            </a:solidFill>
            <a:prstDash val="dash"/>
          </a:ln>
        </p:spPr>
        <p:txBody>
          <a:bodyPr wrap="square">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unique solution pair</a:t>
            </a: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 the HJB-FPK equations</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下箭头 51"/>
          <p:cNvSpPr/>
          <p:nvPr/>
        </p:nvSpPr>
        <p:spPr>
          <a:xfrm rot="16200000">
            <a:off x="7318557" y="5398633"/>
            <a:ext cx="302460" cy="409256"/>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A7D79CA4-5C54-9DF8-9097-37676C278B19}"/>
                  </a:ext>
                </a:extLst>
              </p:cNvPr>
              <p:cNvSpPr/>
              <p:nvPr/>
            </p:nvSpPr>
            <p:spPr>
              <a:xfrm>
                <a:off x="1068640" y="2569158"/>
                <a:ext cx="10096803" cy="747512"/>
              </a:xfrm>
              <a:prstGeom prst="rect">
                <a:avLst/>
              </a:prstGeom>
            </p:spPr>
            <p:txBody>
              <a:bodyPr wrap="square">
                <a:spAutoFit/>
              </a:bodyPr>
              <a:lstStyle/>
              <a:p>
                <a:pPr marL="342900" indent="-342900">
                  <a:buFont typeface="Wingdings" panose="05000000000000000000" pitchFamily="2" charset="2"/>
                  <a:buChar char="ü"/>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There exists the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unique mean-field distribution </a:t>
                </a:r>
                <a14:m>
                  <m:oMath xmlns:m="http://schemas.openxmlformats.org/officeDocument/2006/math">
                    <m:r>
                      <a:rPr lang="zh-CN" altLang="en-US" sz="2000" i="1" smtClean="0">
                        <a:latin typeface="Cambria Math" panose="02040503050406030204" pitchFamily="18" charset="0"/>
                      </a:rPr>
                      <m:t>𝜆</m:t>
                    </m:r>
                    <m:d>
                      <m:dPr>
                        <m:ctrlPr>
                          <a:rPr lang="zh-CN" altLang="en-US" sz="2000" i="1">
                            <a:latin typeface="Cambria Math" panose="02040503050406030204" pitchFamily="18" charset="0"/>
                          </a:rPr>
                        </m:ctrlPr>
                      </m:dPr>
                      <m:e>
                        <m:sSub>
                          <m:sSubPr>
                            <m:ctrlPr>
                              <a:rPr lang="zh-CN" altLang="en-US" sz="2000" i="1">
                                <a:solidFill>
                                  <a:srgbClr val="836967"/>
                                </a:solidFill>
                                <a:latin typeface="Cambria Math" panose="02040503050406030204" pitchFamily="18" charset="0"/>
                              </a:rPr>
                            </m:ctrlPr>
                          </m:sSubPr>
                          <m:e>
                            <m:r>
                              <a:rPr lang="zh-CN" altLang="en-US" sz="2000" i="1">
                                <a:latin typeface="Cambria Math" panose="02040503050406030204" pitchFamily="18" charset="0"/>
                              </a:rPr>
                              <m:t>𝑆</m:t>
                            </m:r>
                          </m:e>
                          <m:sub>
                            <m:r>
                              <a:rPr lang="zh-CN" altLang="en-US" sz="2000" i="1">
                                <a:latin typeface="Cambria Math" panose="02040503050406030204" pitchFamily="18" charset="0"/>
                              </a:rPr>
                              <m:t>𝑘</m:t>
                            </m:r>
                          </m:sub>
                        </m:sSub>
                        <m:d>
                          <m:dPr>
                            <m:ctrlPr>
                              <a:rPr lang="zh-CN" altLang="en-US" sz="2000" i="1">
                                <a:latin typeface="Cambria Math" panose="02040503050406030204" pitchFamily="18" charset="0"/>
                              </a:rPr>
                            </m:ctrlPr>
                          </m:dPr>
                          <m:e>
                            <m:r>
                              <a:rPr lang="zh-CN" altLang="en-US" sz="2000" i="1">
                                <a:latin typeface="Cambria Math" panose="02040503050406030204" pitchFamily="18" charset="0"/>
                              </a:rPr>
                              <m:t>𝑡</m:t>
                            </m:r>
                          </m:e>
                        </m:d>
                      </m:e>
                    </m:d>
                    <m:r>
                      <a:rPr lang="zh-CN" altLang="en-US" sz="2000" i="1">
                        <a:latin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of the FPK equation.</a:t>
                </a: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Proof: A parabolic partial differential equation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 name="矩形 1">
                <a:extLst>
                  <a:ext uri="{FF2B5EF4-FFF2-40B4-BE49-F238E27FC236}">
                    <a16:creationId xmlns:a16="http://schemas.microsoft.com/office/drawing/2014/main" id="{A7D79CA4-5C54-9DF8-9097-37676C278B19}"/>
                  </a:ext>
                </a:extLst>
              </p:cNvPr>
              <p:cNvSpPr>
                <a:spLocks noRot="1" noChangeAspect="1" noMove="1" noResize="1" noEditPoints="1" noAdjustHandles="1" noChangeArrowheads="1" noChangeShapeType="1" noTextEdit="1"/>
              </p:cNvSpPr>
              <p:nvPr/>
            </p:nvSpPr>
            <p:spPr>
              <a:xfrm>
                <a:off x="1068640" y="2569158"/>
                <a:ext cx="10096803" cy="747512"/>
              </a:xfrm>
              <a:prstGeom prst="rect">
                <a:avLst/>
              </a:prstGeom>
              <a:blipFill>
                <a:blip r:embed="rId5"/>
                <a:stretch>
                  <a:fillRect l="-543" t="-1626" b="-138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8BA549C-435A-0DB7-6575-BD1450634B8F}"/>
                  </a:ext>
                </a:extLst>
              </p:cNvPr>
              <p:cNvSpPr txBox="1"/>
              <p:nvPr/>
            </p:nvSpPr>
            <p:spPr>
              <a:xfrm>
                <a:off x="6409653" y="2911687"/>
                <a:ext cx="2513798" cy="4049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solidFill>
                                <a:srgbClr val="836967"/>
                              </a:solidFill>
                              <a:latin typeface="Cambria Math" panose="02040503050406030204" pitchFamily="18" charset="0"/>
                            </a:rPr>
                          </m:ctrlPr>
                        </m:sSubPr>
                        <m:e>
                          <m:r>
                            <a:rPr lang="zh-CN" altLang="en-US">
                              <a:latin typeface="Cambria Math" panose="02040503050406030204" pitchFamily="18" charset="0"/>
                            </a:rPr>
                            <m:t>𝜕</m:t>
                          </m:r>
                        </m:e>
                        <m:sub>
                          <m:r>
                            <a:rPr lang="zh-CN" altLang="en-US" i="1">
                              <a:latin typeface="Cambria Math" panose="02040503050406030204" pitchFamily="18" charset="0"/>
                            </a:rPr>
                            <m:t>𝑡</m:t>
                          </m:r>
                        </m:sub>
                      </m:sSub>
                      <m:r>
                        <a:rPr lang="zh-CN" altLang="en-US" i="1">
                          <a:latin typeface="Cambria Math" panose="02040503050406030204" pitchFamily="18" charset="0"/>
                        </a:rPr>
                        <m:t>𝜆</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𝑘</m:t>
                              </m:r>
                            </m:sub>
                          </m:sSub>
                          <m:d>
                            <m:dPr>
                              <m:ctrlPr>
                                <a:rPr lang="zh-CN" altLang="en-US" i="1">
                                  <a:latin typeface="Cambria Math" panose="02040503050406030204" pitchFamily="18" charset="0"/>
                                </a:rPr>
                              </m:ctrlPr>
                            </m:dPr>
                            <m:e>
                              <m:r>
                                <a:rPr lang="zh-CN" altLang="en-US" i="1">
                                  <a:latin typeface="Cambria Math" panose="02040503050406030204" pitchFamily="18" charset="0"/>
                                </a:rPr>
                                <m:t>𝑡</m:t>
                              </m:r>
                            </m:e>
                          </m:d>
                        </m:e>
                      </m:d>
                      <m:r>
                        <a:rPr lang="zh-CN" altLang="en-US" i="0">
                          <a:latin typeface="Cambria Math" panose="02040503050406030204" pitchFamily="18" charset="0"/>
                        </a:rPr>
                        <m:t>+</m:t>
                      </m:r>
                      <m:r>
                        <m:rPr>
                          <m:sty m:val="p"/>
                        </m:rPr>
                        <a:rPr lang="zh-CN" altLang="en-US" i="0">
                          <a:latin typeface="Cambria Math" panose="02040503050406030204" pitchFamily="18" charset="0"/>
                        </a:rPr>
                        <m:t>Θ</m:t>
                      </m:r>
                      <m:r>
                        <a:rPr lang="zh-CN" altLang="en-US" i="0">
                          <a:latin typeface="Cambria Math" panose="02040503050406030204" pitchFamily="18" charset="0"/>
                        </a:rPr>
                        <m:t>=</m:t>
                      </m:r>
                      <m:r>
                        <a:rPr lang="zh-CN" altLang="en-US" i="1">
                          <a:latin typeface="Cambria Math" panose="02040503050406030204" pitchFamily="18" charset="0"/>
                        </a:rPr>
                        <m:t>𝑑</m:t>
                      </m:r>
                    </m:oMath>
                  </m:oMathPara>
                </a14:m>
                <a:endParaRPr lang="zh-CN" altLang="en-US" dirty="0"/>
              </a:p>
            </p:txBody>
          </p:sp>
        </mc:Choice>
        <mc:Fallback xmlns="">
          <p:sp>
            <p:nvSpPr>
              <p:cNvPr id="6" name="文本框 5">
                <a:extLst>
                  <a:ext uri="{FF2B5EF4-FFF2-40B4-BE49-F238E27FC236}">
                    <a16:creationId xmlns:a16="http://schemas.microsoft.com/office/drawing/2014/main" id="{C8BA549C-435A-0DB7-6575-BD1450634B8F}"/>
                  </a:ext>
                </a:extLst>
              </p:cNvPr>
              <p:cNvSpPr txBox="1">
                <a:spLocks noRot="1" noChangeAspect="1" noMove="1" noResize="1" noEditPoints="1" noAdjustHandles="1" noChangeArrowheads="1" noChangeShapeType="1" noTextEdit="1"/>
              </p:cNvSpPr>
              <p:nvPr/>
            </p:nvSpPr>
            <p:spPr>
              <a:xfrm>
                <a:off x="6409653" y="2911687"/>
                <a:ext cx="2513798" cy="404983"/>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EB256A6D-92FC-B8A1-9BA2-9AA9970DDCF2}"/>
                  </a:ext>
                </a:extLst>
              </p:cNvPr>
              <p:cNvSpPr txBox="1"/>
              <p:nvPr/>
            </p:nvSpPr>
            <p:spPr>
              <a:xfrm>
                <a:off x="2151316" y="3307817"/>
                <a:ext cx="7602284" cy="422873"/>
              </a:xfrm>
              <a:prstGeom prst="rect">
                <a:avLst/>
              </a:prstGeom>
              <a:noFill/>
            </p:spPr>
            <p:txBody>
              <a:bodyPr wrap="square">
                <a:spAutoFit/>
              </a:bodyPr>
              <a:lstStyle/>
              <a:p>
                <a14:m>
                  <m:oMath xmlns:m="http://schemas.openxmlformats.org/officeDocument/2006/math">
                    <m:r>
                      <m:rPr>
                        <m:sty m:val="p"/>
                      </m:rPr>
                      <a:rPr lang="zh-CN" altLang="en-US" smtClean="0">
                        <a:latin typeface="Cambria Math" panose="02040503050406030204" pitchFamily="18" charset="0"/>
                      </a:rPr>
                      <m:t>Θ</m:t>
                    </m:r>
                    <m:r>
                      <a:rPr lang="zh-CN" altLang="en-US" i="0">
                        <a:latin typeface="Cambria Math" panose="02040503050406030204" pitchFamily="18" charset="0"/>
                      </a:rPr>
                      <m:t>=−</m:t>
                    </m:r>
                    <m:nary>
                      <m:naryPr>
                        <m:chr m:val="∑"/>
                        <m:limLoc m:val="subSup"/>
                        <m:ctrlPr>
                          <a:rPr lang="zh-CN" altLang="en-US" i="1" smtClean="0">
                            <a:latin typeface="Cambria Math" panose="02040503050406030204" pitchFamily="18" charset="0"/>
                          </a:rPr>
                        </m:ctrlPr>
                      </m:naryPr>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𝑗</m:t>
                        </m:r>
                        <m:r>
                          <a:rPr lang="zh-CN" altLang="en-US">
                            <a:latin typeface="Cambria Math" panose="02040503050406030204" pitchFamily="18" charset="0"/>
                          </a:rPr>
                          <m:t>=1</m:t>
                        </m:r>
                      </m:sub>
                      <m:sup>
                        <m:r>
                          <a:rPr lang="en-US" altLang="zh-CN" b="0" i="1" smtClean="0">
                            <a:latin typeface="Cambria Math" panose="02040503050406030204" pitchFamily="18" charset="0"/>
                          </a:rPr>
                          <m:t>𝑘</m:t>
                        </m:r>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𝑗</m:t>
                            </m:r>
                          </m:sub>
                        </m:sSub>
                        <m:r>
                          <a:rPr lang="zh-CN" altLang="en-US" i="1">
                            <a:latin typeface="Cambria Math" panose="02040503050406030204" pitchFamily="18" charset="0"/>
                          </a:rPr>
                          <m:t>𝜆</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𝑖</m:t>
                                </m:r>
                              </m:sub>
                            </m:sSub>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𝑗</m:t>
                                </m:r>
                              </m:sub>
                            </m:sSub>
                          </m:e>
                        </m:d>
                      </m:e>
                    </m:nary>
                    <m:r>
                      <a:rPr lang="zh-CN" altLang="en-US" i="0">
                        <a:latin typeface="Cambria Math" panose="02040503050406030204" pitchFamily="18" charset="0"/>
                      </a:rPr>
                      <m:t>+</m:t>
                    </m:r>
                    <m:nary>
                      <m:naryPr>
                        <m:chr m:val="∑"/>
                        <m:limLoc m:val="subSup"/>
                        <m:ctrlPr>
                          <a:rPr lang="zh-CN" altLang="en-US" i="1">
                            <a:latin typeface="Cambria Math" panose="02040503050406030204" pitchFamily="18" charset="0"/>
                          </a:rPr>
                        </m:ctrlPr>
                      </m:naryPr>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𝑗</m:t>
                        </m:r>
                        <m:r>
                          <a:rPr lang="zh-CN" altLang="en-US">
                            <a:latin typeface="Cambria Math" panose="02040503050406030204" pitchFamily="18" charset="0"/>
                          </a:rPr>
                          <m:t>=1</m:t>
                        </m:r>
                      </m:sub>
                      <m:sup>
                        <m:r>
                          <a:rPr lang="en-US" altLang="zh-CN" i="1">
                            <a:latin typeface="Cambria Math" panose="02040503050406030204" pitchFamily="18" charset="0"/>
                          </a:rPr>
                          <m:t>𝑘</m:t>
                        </m:r>
                      </m:sup>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𝑏</m:t>
                            </m:r>
                          </m:e>
                          <m:sub>
                            <m:r>
                              <a:rPr lang="zh-CN" altLang="en-US" i="1">
                                <a:latin typeface="Cambria Math" panose="02040503050406030204" pitchFamily="18" charset="0"/>
                              </a:rPr>
                              <m:t>𝑖</m:t>
                            </m:r>
                          </m:sub>
                        </m:sSub>
                        <m:r>
                          <a:rPr lang="zh-CN" altLang="en-US" i="1">
                            <a:latin typeface="Cambria Math" panose="02040503050406030204" pitchFamily="18" charset="0"/>
                          </a:rPr>
                          <m:t>𝜆</m:t>
                        </m:r>
                        <m:d>
                          <m:dPr>
                            <m:ctrlPr>
                              <a:rPr lang="zh-CN" altLang="en-US" i="1">
                                <a:latin typeface="Cambria Math" panose="02040503050406030204" pitchFamily="18" charset="0"/>
                              </a:rPr>
                            </m:ctrlPr>
                          </m:dPr>
                          <m:e>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𝑆</m:t>
                                </m:r>
                              </m:e>
                              <m:sub>
                                <m:r>
                                  <a:rPr lang="zh-CN" altLang="en-US" i="1">
                                    <a:latin typeface="Cambria Math" panose="02040503050406030204" pitchFamily="18" charset="0"/>
                                  </a:rPr>
                                  <m:t>𝑖</m:t>
                                </m:r>
                              </m:sub>
                            </m:sSub>
                          </m:e>
                        </m:d>
                        <m:r>
                          <a:rPr lang="zh-CN" altLang="en-US">
                            <a:latin typeface="Cambria Math" panose="02040503050406030204" pitchFamily="18" charset="0"/>
                          </a:rPr>
                          <m:t>+</m:t>
                        </m:r>
                        <m:r>
                          <a:rPr lang="zh-CN" altLang="en-US" i="1">
                            <a:latin typeface="Cambria Math" panose="02040503050406030204" pitchFamily="18" charset="0"/>
                          </a:rPr>
                          <m:t>𝑐</m:t>
                        </m:r>
                        <m:r>
                          <a:rPr lang="zh-CN" altLang="en-US" i="1">
                            <a:latin typeface="Cambria Math" panose="02040503050406030204" pitchFamily="18" charset="0"/>
                          </a:rPr>
                          <m:t>𝜆</m:t>
                        </m:r>
                        <m:r>
                          <a:rPr lang="en-US" altLang="zh-CN" b="0" i="1" smtClean="0">
                            <a:latin typeface="Cambria Math" panose="02040503050406030204" pitchFamily="18" charset="0"/>
                          </a:rPr>
                          <m:t> </m:t>
                        </m:r>
                      </m:e>
                    </m:nary>
                  </m:oMath>
                </a14:m>
                <a:r>
                  <a:rPr lang="en-US" altLang="zh-CN" dirty="0">
                    <a:sym typeface="Wingdings" panose="05000000000000000000" pitchFamily="2" charset="2"/>
                  </a:rPr>
                  <a:t>    </a:t>
                </a:r>
                <a14:m>
                  <m:oMath xmlns:m="http://schemas.openxmlformats.org/officeDocument/2006/math">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𝑖</m:t>
                        </m:r>
                        <m:r>
                          <a:rPr lang="zh-CN" altLang="en-US">
                            <a:latin typeface="Cambria Math" panose="02040503050406030204" pitchFamily="18" charset="0"/>
                          </a:rPr>
                          <m:t>,</m:t>
                        </m:r>
                        <m:r>
                          <a:rPr lang="zh-CN" altLang="en-US" i="1">
                            <a:latin typeface="Cambria Math" panose="02040503050406030204" pitchFamily="18" charset="0"/>
                          </a:rPr>
                          <m:t>𝑗</m:t>
                        </m:r>
                      </m:sub>
                    </m:sSub>
                  </m:oMath>
                </a14:m>
                <a:r>
                  <a:rPr lang="en-US" altLang="zh-CN" dirty="0"/>
                  <a:t>=</a:t>
                </a:r>
                <a:r>
                  <a:rPr lang="zh-CN" altLang="en-US" dirty="0">
                    <a:solidFill>
                      <a:srgbClr val="836967"/>
                    </a:solidFill>
                  </a:rPr>
                  <a:t> </a:t>
                </a:r>
                <a14:m>
                  <m:oMath xmlns:m="http://schemas.openxmlformats.org/officeDocument/2006/math">
                    <m:sSub>
                      <m:sSubPr>
                        <m:ctrlPr>
                          <a:rPr lang="zh-CN" altLang="en-US" i="1">
                            <a:solidFill>
                              <a:srgbClr val="836967"/>
                            </a:solidFill>
                            <a:latin typeface="Cambria Math" panose="02040503050406030204" pitchFamily="18" charset="0"/>
                          </a:rPr>
                        </m:ctrlPr>
                      </m:sSubPr>
                      <m:e>
                        <m:r>
                          <a:rPr lang="zh-CN" altLang="en-US" i="1">
                            <a:latin typeface="Cambria Math" panose="02040503050406030204" pitchFamily="18" charset="0"/>
                          </a:rPr>
                          <m:t>𝑎</m:t>
                        </m:r>
                      </m:e>
                      <m:sub>
                        <m:r>
                          <a:rPr lang="zh-CN" altLang="en-US" i="1">
                            <a:latin typeface="Cambria Math" panose="02040503050406030204" pitchFamily="18" charset="0"/>
                          </a:rPr>
                          <m:t>𝑗</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oMath>
                </a14:m>
                <a:r>
                  <a:rPr lang="zh-CN" altLang="en-US" dirty="0"/>
                  <a:t> </a:t>
                </a:r>
                <a:endParaRPr lang="en-US" altLang="zh-CN" dirty="0"/>
              </a:p>
            </p:txBody>
          </p:sp>
        </mc:Choice>
        <mc:Fallback xmlns="">
          <p:sp>
            <p:nvSpPr>
              <p:cNvPr id="8" name="文本框 7">
                <a:extLst>
                  <a:ext uri="{FF2B5EF4-FFF2-40B4-BE49-F238E27FC236}">
                    <a16:creationId xmlns:a16="http://schemas.microsoft.com/office/drawing/2014/main" id="{EB256A6D-92FC-B8A1-9BA2-9AA9970DDCF2}"/>
                  </a:ext>
                </a:extLst>
              </p:cNvPr>
              <p:cNvSpPr txBox="1">
                <a:spLocks noRot="1" noChangeAspect="1" noMove="1" noResize="1" noEditPoints="1" noAdjustHandles="1" noChangeArrowheads="1" noChangeShapeType="1" noTextEdit="1"/>
              </p:cNvSpPr>
              <p:nvPr/>
            </p:nvSpPr>
            <p:spPr>
              <a:xfrm>
                <a:off x="2151316" y="3307817"/>
                <a:ext cx="7602284" cy="422873"/>
              </a:xfrm>
              <a:prstGeom prst="rect">
                <a:avLst/>
              </a:prstGeom>
              <a:blipFill>
                <a:blip r:embed="rId7"/>
                <a:stretch>
                  <a:fillRect t="-100000" b="-1565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61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066800" y="1828800"/>
            <a:ext cx="8991600" cy="3486211"/>
          </a:xfrm>
          <a:prstGeom prst="rect">
            <a:avLst/>
          </a:prstGeom>
        </p:spPr>
        <p:txBody>
          <a:bodyPr vert="horz" wrap="square" lIns="0" tIns="13335" rIns="0" bIns="0" rtlCol="0">
            <a:spAutoFit/>
          </a:bodyPr>
          <a:lstStyle/>
          <a:p>
            <a:pPr marL="336550" indent="-324485">
              <a:lnSpc>
                <a:spcPct val="100000"/>
              </a:lnSpc>
              <a:spcBef>
                <a:spcPts val="105"/>
              </a:spcBef>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Background &amp; Motivation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spcBef>
                <a:spcPts val="105"/>
              </a:spcBef>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Related Work &amp; Problem Formulation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lnSpc>
                <a:spcPct val="100000"/>
              </a:lnSpc>
              <a:spcBef>
                <a:spcPts val="105"/>
              </a:spcBef>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Basic Idea &amp; Solution</a:t>
            </a:r>
          </a:p>
          <a:p>
            <a:pPr>
              <a:lnSpc>
                <a:spcPct val="100000"/>
              </a:lnSpc>
              <a:buChar char=""/>
            </a:pPr>
            <a:endParaRPr sz="3150" dirty="0">
              <a:latin typeface="Times New Roman" panose="02020603050405020304" pitchFamily="18" charset="0"/>
              <a:cs typeface="Times New Roman" panose="02020603050405020304" pitchFamily="18" charset="0"/>
            </a:endParaRPr>
          </a:p>
          <a:p>
            <a:pPr marL="336550" indent="-324485">
              <a:spcBef>
                <a:spcPts val="105"/>
              </a:spcBef>
              <a:buSzPct val="96875"/>
              <a:buFont typeface="Wingdings"/>
              <a:buChar char=""/>
              <a:tabLst>
                <a:tab pos="337185" algn="l"/>
              </a:tabLst>
            </a:pPr>
            <a:r>
              <a:rP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Evaluation &amp; Conclusion</a:t>
            </a:r>
          </a:p>
        </p:txBody>
      </p:sp>
      <p:sp>
        <p:nvSpPr>
          <p:cNvPr id="12"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4" name="object 6"/>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Outline</a:t>
            </a:r>
            <a:endParaRPr lang="en-US" altLang="zh-CN" sz="3200" kern="0" dirty="0">
              <a:latin typeface="Times New Roman" panose="02020603050405020304" pitchFamily="18" charset="0"/>
              <a:cs typeface="Times New Roman" panose="02020603050405020304" pitchFamily="18" charset="0"/>
            </a:endParaRPr>
          </a:p>
        </p:txBody>
      </p:sp>
      <p:sp>
        <p:nvSpPr>
          <p:cNvPr id="15"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16"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17"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10"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5835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066800" y="1828800"/>
            <a:ext cx="8991600" cy="3447739"/>
          </a:xfrm>
          <a:prstGeom prst="rect">
            <a:avLst/>
          </a:prstGeom>
        </p:spPr>
        <p:txBody>
          <a:bodyPr vert="horz" wrap="square" lIns="0" tIns="13335" rIns="0" bIns="0" rtlCol="0">
            <a:spAutoFit/>
          </a:bodyPr>
          <a:lstStyle/>
          <a:p>
            <a:pPr marL="336550" indent="-324485">
              <a:lnSpc>
                <a:spcPct val="100000"/>
              </a:lnSpc>
              <a:spcBef>
                <a:spcPts val="105"/>
              </a:spcBef>
              <a:buSzPct val="96875"/>
              <a:buFont typeface="Wingdings"/>
              <a:buChar char=""/>
              <a:tabLst>
                <a:tab pos="337185" algn="l"/>
              </a:tabLst>
            </a:pPr>
            <a:r>
              <a:rP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Background &amp; Motivation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spc="-20" dirty="0">
                <a:solidFill>
                  <a:srgbClr val="7E7E7E"/>
                </a:solidFill>
                <a:latin typeface="Times New Roman" panose="02020603050405020304" pitchFamily="18" charset="0"/>
                <a:cs typeface="Times New Roman" panose="02020603050405020304" pitchFamily="18" charset="0"/>
              </a:rPr>
              <a:t>Related </a:t>
            </a:r>
            <a:r>
              <a:rPr sz="3200" b="1" spc="-30" dirty="0">
                <a:solidFill>
                  <a:srgbClr val="7E7E7E"/>
                </a:solidFill>
                <a:latin typeface="Times New Roman" panose="02020603050405020304" pitchFamily="18" charset="0"/>
                <a:cs typeface="Times New Roman" panose="02020603050405020304" pitchFamily="18" charset="0"/>
              </a:rPr>
              <a:t>Work </a:t>
            </a:r>
            <a:r>
              <a:rPr sz="3200" b="1" dirty="0">
                <a:solidFill>
                  <a:srgbClr val="7E7E7E"/>
                </a:solidFill>
                <a:latin typeface="Times New Roman" panose="02020603050405020304" pitchFamily="18" charset="0"/>
                <a:cs typeface="Times New Roman" panose="02020603050405020304" pitchFamily="18" charset="0"/>
              </a:rPr>
              <a:t>&amp; </a:t>
            </a:r>
            <a:r>
              <a:rPr sz="3200" b="1" spc="-10" dirty="0">
                <a:solidFill>
                  <a:srgbClr val="7E7E7E"/>
                </a:solidFill>
                <a:latin typeface="Times New Roman" panose="02020603050405020304" pitchFamily="18" charset="0"/>
                <a:cs typeface="Times New Roman" panose="02020603050405020304" pitchFamily="18" charset="0"/>
              </a:rPr>
              <a:t>Problem</a:t>
            </a:r>
            <a:r>
              <a:rPr sz="3200" b="1" spc="-15" dirty="0">
                <a:solidFill>
                  <a:srgbClr val="7E7E7E"/>
                </a:solidFill>
                <a:latin typeface="Times New Roman" panose="02020603050405020304" pitchFamily="18" charset="0"/>
                <a:cs typeface="Times New Roman" panose="02020603050405020304" pitchFamily="18" charset="0"/>
              </a:rPr>
              <a:t> </a:t>
            </a:r>
            <a:r>
              <a:rPr sz="3200" b="1" spc="-5" dirty="0">
                <a:solidFill>
                  <a:srgbClr val="7E7E7E"/>
                </a:solidFill>
                <a:latin typeface="Times New Roman" panose="02020603050405020304" pitchFamily="18" charset="0"/>
                <a:cs typeface="Times New Roman" panose="02020603050405020304" pitchFamily="18" charset="0"/>
              </a:rPr>
              <a:t>Formulation</a:t>
            </a:r>
            <a:endParaRPr sz="3200" dirty="0">
              <a:latin typeface="Times New Roman" panose="02020603050405020304" pitchFamily="18" charset="0"/>
              <a:cs typeface="Times New Roman" panose="02020603050405020304" pitchFamily="18" charset="0"/>
            </a:endParaRP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Basic </a:t>
            </a:r>
            <a:r>
              <a:rPr sz="3200" b="1" spc="-5" dirty="0">
                <a:solidFill>
                  <a:srgbClr val="7E7E7E"/>
                </a:solidFill>
                <a:latin typeface="Times New Roman" panose="02020603050405020304" pitchFamily="18" charset="0"/>
                <a:cs typeface="Times New Roman" panose="02020603050405020304" pitchFamily="18" charset="0"/>
              </a:rPr>
              <a:t>Idea </a:t>
            </a:r>
            <a:r>
              <a:rPr sz="3200" b="1" dirty="0">
                <a:solidFill>
                  <a:srgbClr val="7E7E7E"/>
                </a:solidFill>
                <a:latin typeface="Times New Roman" panose="02020603050405020304" pitchFamily="18" charset="0"/>
                <a:cs typeface="Times New Roman" panose="02020603050405020304" pitchFamily="18" charset="0"/>
              </a:rPr>
              <a:t>&amp;</a:t>
            </a:r>
            <a:r>
              <a:rPr sz="3200" b="1" spc="-40" dirty="0">
                <a:solidFill>
                  <a:srgbClr val="7E7E7E"/>
                </a:solidFill>
                <a:latin typeface="Times New Roman" panose="02020603050405020304" pitchFamily="18" charset="0"/>
                <a:cs typeface="Times New Roman" panose="02020603050405020304" pitchFamily="18" charset="0"/>
              </a:rPr>
              <a:t> </a:t>
            </a:r>
            <a:r>
              <a:rPr sz="3200" b="1" dirty="0">
                <a:solidFill>
                  <a:srgbClr val="7E7E7E"/>
                </a:solidFill>
                <a:latin typeface="Times New Roman" panose="02020603050405020304" pitchFamily="18" charset="0"/>
                <a:cs typeface="Times New Roman" panose="02020603050405020304" pitchFamily="18" charset="0"/>
              </a:rPr>
              <a:t>Solution</a:t>
            </a:r>
            <a:endParaRPr sz="3200" dirty="0">
              <a:latin typeface="Times New Roman" panose="02020603050405020304" pitchFamily="18" charset="0"/>
              <a:cs typeface="Times New Roman" panose="02020603050405020304" pitchFamily="18" charset="0"/>
            </a:endParaRPr>
          </a:p>
          <a:p>
            <a:pPr>
              <a:lnSpc>
                <a:spcPct val="100000"/>
              </a:lnSpc>
              <a:buChar char=""/>
            </a:pPr>
            <a:endParaRPr sz="315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spc="-15" dirty="0">
                <a:solidFill>
                  <a:srgbClr val="7E7E7E"/>
                </a:solidFill>
                <a:latin typeface="Times New Roman" panose="02020603050405020304" pitchFamily="18" charset="0"/>
                <a:cs typeface="Times New Roman" panose="02020603050405020304" pitchFamily="18" charset="0"/>
              </a:rPr>
              <a:t>Evaluation </a:t>
            </a:r>
            <a:r>
              <a:rPr sz="3200" b="1" dirty="0">
                <a:solidFill>
                  <a:srgbClr val="7E7E7E"/>
                </a:solidFill>
                <a:latin typeface="Times New Roman" panose="02020603050405020304" pitchFamily="18" charset="0"/>
                <a:cs typeface="Times New Roman" panose="02020603050405020304" pitchFamily="18" charset="0"/>
              </a:rPr>
              <a:t>&amp;</a:t>
            </a:r>
            <a:r>
              <a:rPr sz="3200" b="1" spc="-40" dirty="0">
                <a:solidFill>
                  <a:srgbClr val="7E7E7E"/>
                </a:solidFill>
                <a:latin typeface="Times New Roman" panose="02020603050405020304" pitchFamily="18" charset="0"/>
                <a:cs typeface="Times New Roman" panose="02020603050405020304" pitchFamily="18" charset="0"/>
              </a:rPr>
              <a:t> </a:t>
            </a:r>
            <a:r>
              <a:rPr sz="3200" b="1" spc="-5" dirty="0">
                <a:solidFill>
                  <a:srgbClr val="7E7E7E"/>
                </a:solidFill>
                <a:latin typeface="Times New Roman" panose="02020603050405020304" pitchFamily="18" charset="0"/>
                <a:cs typeface="Times New Roman" panose="02020603050405020304" pitchFamily="18" charset="0"/>
              </a:rPr>
              <a:t>Conclusion</a:t>
            </a:r>
            <a:endParaRPr sz="3200" dirty="0">
              <a:latin typeface="Times New Roman" panose="02020603050405020304" pitchFamily="18" charset="0"/>
              <a:cs typeface="Times New Roman" panose="02020603050405020304" pitchFamily="18" charset="0"/>
            </a:endParaRPr>
          </a:p>
        </p:txBody>
      </p:sp>
      <p:sp>
        <p:nvSpPr>
          <p:cNvPr id="12"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5"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16"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17"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1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13" name="object 6"/>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Outline</a:t>
            </a:r>
            <a:endParaRPr lang="en-US" altLang="zh-CN" sz="3200" kern="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20</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Evaluation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86" name="矩形 32">
            <a:extLst>
              <a:ext uri="{FF2B5EF4-FFF2-40B4-BE49-F238E27FC236}">
                <a16:creationId xmlns:a16="http://schemas.microsoft.com/office/drawing/2014/main" id="{1556BED7-741B-C151-CD13-5CE3C114AA74}"/>
              </a:ext>
            </a:extLst>
          </p:cNvPr>
          <p:cNvSpPr>
            <a:spLocks noChangeArrowheads="1"/>
          </p:cNvSpPr>
          <p:nvPr/>
        </p:nvSpPr>
        <p:spPr bwMode="auto">
          <a:xfrm>
            <a:off x="0" y="3253178"/>
            <a:ext cx="12187243" cy="1150671"/>
          </a:xfrm>
          <a:prstGeom prst="rect">
            <a:avLst/>
          </a:prstGeom>
          <a:solidFill>
            <a:schemeClr val="bg1">
              <a:lumMod val="95000"/>
            </a:schemeClr>
          </a:solidFill>
          <a:ln>
            <a:noFill/>
          </a:ln>
          <a:effectLst>
            <a:innerShdw blurRad="254000" dist="266700">
              <a:prstClr val="black">
                <a:alpha val="30000"/>
              </a:prstClr>
            </a:innerShdw>
          </a:effectLst>
        </p:spPr>
        <p:txBody>
          <a:bodyPr lIns="91385" tIns="45693" rIns="91385" bIns="45693"/>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endParaRPr lang="zh-CN" altLang="en-US" sz="1800">
              <a:solidFill>
                <a:srgbClr val="000000"/>
              </a:solidFill>
              <a:latin typeface="Arial"/>
              <a:ea typeface="微软雅黑"/>
              <a:cs typeface="+mn-ea"/>
              <a:sym typeface="+mn-lt"/>
            </a:endParaRPr>
          </a:p>
        </p:txBody>
      </p:sp>
      <p:sp>
        <p:nvSpPr>
          <p:cNvPr id="87" name="Freeform 42">
            <a:extLst>
              <a:ext uri="{FF2B5EF4-FFF2-40B4-BE49-F238E27FC236}">
                <a16:creationId xmlns:a16="http://schemas.microsoft.com/office/drawing/2014/main" id="{04CCA13B-7DA6-5568-0C79-257641CD098D}"/>
              </a:ext>
            </a:extLst>
          </p:cNvPr>
          <p:cNvSpPr/>
          <p:nvPr/>
        </p:nvSpPr>
        <p:spPr bwMode="auto">
          <a:xfrm>
            <a:off x="1967894" y="1512743"/>
            <a:ext cx="3243903" cy="948455"/>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sp>
        <p:nvSpPr>
          <p:cNvPr id="88" name="Freeform 42">
            <a:extLst>
              <a:ext uri="{FF2B5EF4-FFF2-40B4-BE49-F238E27FC236}">
                <a16:creationId xmlns:a16="http://schemas.microsoft.com/office/drawing/2014/main" id="{2DF0F4D6-D1D7-A078-B5AF-92F5D4A9F09C}"/>
              </a:ext>
            </a:extLst>
          </p:cNvPr>
          <p:cNvSpPr/>
          <p:nvPr/>
        </p:nvSpPr>
        <p:spPr bwMode="auto">
          <a:xfrm flipH="1">
            <a:off x="6846697" y="1512743"/>
            <a:ext cx="3243904" cy="948455"/>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sp>
        <p:nvSpPr>
          <p:cNvPr id="89" name="Freeform 42">
            <a:extLst>
              <a:ext uri="{FF2B5EF4-FFF2-40B4-BE49-F238E27FC236}">
                <a16:creationId xmlns:a16="http://schemas.microsoft.com/office/drawing/2014/main" id="{5EF2B1F7-56B8-7688-8E79-76F460147F11}"/>
              </a:ext>
            </a:extLst>
          </p:cNvPr>
          <p:cNvSpPr/>
          <p:nvPr/>
        </p:nvSpPr>
        <p:spPr bwMode="auto">
          <a:xfrm flipV="1">
            <a:off x="1967894" y="5052985"/>
            <a:ext cx="3243903" cy="100350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sp>
        <p:nvSpPr>
          <p:cNvPr id="90" name="Freeform 42">
            <a:extLst>
              <a:ext uri="{FF2B5EF4-FFF2-40B4-BE49-F238E27FC236}">
                <a16:creationId xmlns:a16="http://schemas.microsoft.com/office/drawing/2014/main" id="{0F2BD9B4-403A-7174-54BE-9F643050423C}"/>
              </a:ext>
            </a:extLst>
          </p:cNvPr>
          <p:cNvSpPr/>
          <p:nvPr/>
        </p:nvSpPr>
        <p:spPr bwMode="auto">
          <a:xfrm flipH="1" flipV="1">
            <a:off x="6846697" y="5052985"/>
            <a:ext cx="3243904" cy="100350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385" tIns="45693" rIns="91385" bIns="45693"/>
          <a:lstStyle/>
          <a:p>
            <a:pPr defTabSz="1219170" fontAlgn="base">
              <a:spcBef>
                <a:spcPct val="0"/>
              </a:spcBef>
              <a:spcAft>
                <a:spcPct val="0"/>
              </a:spcAft>
            </a:pPr>
            <a:endParaRPr lang="zh-CN" altLang="en-US" sz="1353">
              <a:solidFill>
                <a:srgbClr val="000000"/>
              </a:solidFill>
              <a:latin typeface="Arial" panose="020B0604020202020204" pitchFamily="34" charset="0"/>
              <a:ea typeface="宋体" panose="02010600030101010101" pitchFamily="2" charset="-122"/>
              <a:cs typeface="+mn-ea"/>
              <a:sym typeface="+mn-lt"/>
            </a:endParaRPr>
          </a:p>
        </p:txBody>
      </p:sp>
      <p:sp>
        <p:nvSpPr>
          <p:cNvPr id="91" name="TextBox 33">
            <a:extLst>
              <a:ext uri="{FF2B5EF4-FFF2-40B4-BE49-F238E27FC236}">
                <a16:creationId xmlns:a16="http://schemas.microsoft.com/office/drawing/2014/main" id="{5D73986C-16C8-EF3B-B625-0F76447A3F44}"/>
              </a:ext>
            </a:extLst>
          </p:cNvPr>
          <p:cNvSpPr txBox="1">
            <a:spLocks noChangeArrowheads="1"/>
          </p:cNvSpPr>
          <p:nvPr/>
        </p:nvSpPr>
        <p:spPr bwMode="auto">
          <a:xfrm>
            <a:off x="3857184" y="3498694"/>
            <a:ext cx="4214504" cy="584721"/>
          </a:xfrm>
          <a:prstGeom prst="rect">
            <a:avLst/>
          </a:prstGeom>
          <a:noFill/>
          <a:ln>
            <a:noFill/>
          </a:ln>
        </p:spPr>
        <p:txBody>
          <a:bodyPr wrap="non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None/>
            </a:pPr>
            <a:r>
              <a:rPr lang="en-US" altLang="zh-CN"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Experimental Settings</a:t>
            </a:r>
            <a:endParaRPr lang="zh-CN" altLang="en-US" sz="32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nvGrpSpPr>
          <p:cNvPr id="92" name="组合 34">
            <a:extLst>
              <a:ext uri="{FF2B5EF4-FFF2-40B4-BE49-F238E27FC236}">
                <a16:creationId xmlns:a16="http://schemas.microsoft.com/office/drawing/2014/main" id="{1FBD3EAC-13A8-2DDF-7F8B-39BE6BAB62F0}"/>
              </a:ext>
            </a:extLst>
          </p:cNvPr>
          <p:cNvGrpSpPr/>
          <p:nvPr/>
        </p:nvGrpSpPr>
        <p:grpSpPr bwMode="auto">
          <a:xfrm>
            <a:off x="1407943" y="2389776"/>
            <a:ext cx="1153212" cy="1155432"/>
            <a:chOff x="0" y="0"/>
            <a:chExt cx="1154113" cy="1155699"/>
          </a:xfrm>
          <a:solidFill>
            <a:schemeClr val="bg1">
              <a:lumMod val="65000"/>
            </a:schemeClr>
          </a:solidFill>
        </p:grpSpPr>
        <p:sp>
          <p:nvSpPr>
            <p:cNvPr id="93" name="Oval 30">
              <a:extLst>
                <a:ext uri="{FF2B5EF4-FFF2-40B4-BE49-F238E27FC236}">
                  <a16:creationId xmlns:a16="http://schemas.microsoft.com/office/drawing/2014/main" id="{0E94A254-8A25-53E3-C1E8-0B66B6E89E9F}"/>
                </a:ext>
              </a:extLst>
            </p:cNvPr>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94" name="Freeform 34">
              <a:extLst>
                <a:ext uri="{FF2B5EF4-FFF2-40B4-BE49-F238E27FC236}">
                  <a16:creationId xmlns:a16="http://schemas.microsoft.com/office/drawing/2014/main" id="{2A7BDF0C-6769-07B6-D17C-B23DCF73CDD0}"/>
                </a:ext>
              </a:extLst>
            </p:cNvPr>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grpSp>
        <p:nvGrpSpPr>
          <p:cNvPr id="95" name="组合 37">
            <a:extLst>
              <a:ext uri="{FF2B5EF4-FFF2-40B4-BE49-F238E27FC236}">
                <a16:creationId xmlns:a16="http://schemas.microsoft.com/office/drawing/2014/main" id="{9A8618F1-1518-F414-AA66-F412CCB546CD}"/>
              </a:ext>
            </a:extLst>
          </p:cNvPr>
          <p:cNvGrpSpPr/>
          <p:nvPr/>
        </p:nvGrpSpPr>
        <p:grpSpPr bwMode="auto">
          <a:xfrm>
            <a:off x="1433323" y="3964211"/>
            <a:ext cx="1153212" cy="1155432"/>
            <a:chOff x="0" y="0"/>
            <a:chExt cx="1154113" cy="1155698"/>
          </a:xfrm>
          <a:solidFill>
            <a:schemeClr val="bg1">
              <a:lumMod val="65000"/>
            </a:schemeClr>
          </a:solidFill>
        </p:grpSpPr>
        <p:sp>
          <p:nvSpPr>
            <p:cNvPr id="96" name="Oval 31">
              <a:extLst>
                <a:ext uri="{FF2B5EF4-FFF2-40B4-BE49-F238E27FC236}">
                  <a16:creationId xmlns:a16="http://schemas.microsoft.com/office/drawing/2014/main" id="{E56856A2-09ED-CD3A-7B1A-C68F54FA1BDA}"/>
                </a:ext>
              </a:extLst>
            </p:cNvPr>
            <p:cNvSpPr>
              <a:spLocks noChangeArrowheads="1"/>
            </p:cNvSpPr>
            <p:nvPr/>
          </p:nvSpPr>
          <p:spPr bwMode="auto">
            <a:xfrm>
              <a:off x="0" y="0"/>
              <a:ext cx="1154113" cy="1155699"/>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97" name="Freeform 35">
              <a:extLst>
                <a:ext uri="{FF2B5EF4-FFF2-40B4-BE49-F238E27FC236}">
                  <a16:creationId xmlns:a16="http://schemas.microsoft.com/office/drawing/2014/main" id="{22E1DE31-FBA5-601D-1423-389EBCDFE8D3}"/>
                </a:ext>
              </a:extLst>
            </p:cNvPr>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grpSp>
        <p:nvGrpSpPr>
          <p:cNvPr id="98" name="组合 40">
            <a:extLst>
              <a:ext uri="{FF2B5EF4-FFF2-40B4-BE49-F238E27FC236}">
                <a16:creationId xmlns:a16="http://schemas.microsoft.com/office/drawing/2014/main" id="{4B96CCC6-079B-9F51-81F9-DD4D153BC15D}"/>
              </a:ext>
            </a:extLst>
          </p:cNvPr>
          <p:cNvGrpSpPr/>
          <p:nvPr/>
        </p:nvGrpSpPr>
        <p:grpSpPr bwMode="auto">
          <a:xfrm>
            <a:off x="9467200" y="2421519"/>
            <a:ext cx="1154799" cy="1155432"/>
            <a:chOff x="0" y="0"/>
            <a:chExt cx="1155700" cy="1155698"/>
          </a:xfrm>
          <a:solidFill>
            <a:schemeClr val="bg1">
              <a:lumMod val="65000"/>
            </a:schemeClr>
          </a:solidFill>
        </p:grpSpPr>
        <p:sp>
          <p:nvSpPr>
            <p:cNvPr id="99" name="Oval 33">
              <a:extLst>
                <a:ext uri="{FF2B5EF4-FFF2-40B4-BE49-F238E27FC236}">
                  <a16:creationId xmlns:a16="http://schemas.microsoft.com/office/drawing/2014/main" id="{7F48F2DF-51C7-CD79-F505-6B2F8053FB79}"/>
                </a:ext>
              </a:extLst>
            </p:cNvPr>
            <p:cNvSpPr>
              <a:spLocks noChangeArrowheads="1"/>
            </p:cNvSpPr>
            <p:nvPr/>
          </p:nvSpPr>
          <p:spPr bwMode="auto">
            <a:xfrm>
              <a:off x="0" y="0"/>
              <a:ext cx="1155700"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100" name="Freeform 36">
              <a:extLst>
                <a:ext uri="{FF2B5EF4-FFF2-40B4-BE49-F238E27FC236}">
                  <a16:creationId xmlns:a16="http://schemas.microsoft.com/office/drawing/2014/main" id="{04C84845-C993-B103-CAAB-AE3B73DC6DAD}"/>
                </a:ext>
              </a:extLst>
            </p:cNvPr>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grpSp>
        <p:nvGrpSpPr>
          <p:cNvPr id="101" name="组合 43">
            <a:extLst>
              <a:ext uri="{FF2B5EF4-FFF2-40B4-BE49-F238E27FC236}">
                <a16:creationId xmlns:a16="http://schemas.microsoft.com/office/drawing/2014/main" id="{05B9ADC8-5BA5-B580-6B82-3368057173E6}"/>
              </a:ext>
            </a:extLst>
          </p:cNvPr>
          <p:cNvGrpSpPr/>
          <p:nvPr/>
        </p:nvGrpSpPr>
        <p:grpSpPr bwMode="auto">
          <a:xfrm>
            <a:off x="9514788" y="3994367"/>
            <a:ext cx="1153212" cy="1155432"/>
            <a:chOff x="0" y="0"/>
            <a:chExt cx="1154113" cy="1155698"/>
          </a:xfrm>
          <a:solidFill>
            <a:schemeClr val="bg1">
              <a:lumMod val="65000"/>
            </a:schemeClr>
          </a:solidFill>
        </p:grpSpPr>
        <p:sp>
          <p:nvSpPr>
            <p:cNvPr id="102" name="Oval 32">
              <a:extLst>
                <a:ext uri="{FF2B5EF4-FFF2-40B4-BE49-F238E27FC236}">
                  <a16:creationId xmlns:a16="http://schemas.microsoft.com/office/drawing/2014/main" id="{CD342633-6A80-9A4D-684A-A3578F812A97}"/>
                </a:ext>
              </a:extLst>
            </p:cNvPr>
            <p:cNvSpPr>
              <a:spLocks noChangeArrowheads="1"/>
            </p:cNvSpPr>
            <p:nvPr/>
          </p:nvSpPr>
          <p:spPr bwMode="auto">
            <a:xfrm>
              <a:off x="0" y="0"/>
              <a:ext cx="1154113" cy="1155698"/>
            </a:xfrm>
            <a:prstGeom prst="ellipse">
              <a:avLst/>
            </a:prstGeom>
            <a:solidFill>
              <a:schemeClr val="accent1"/>
            </a:solidFill>
            <a:ln w="38100">
              <a:gradFill flip="none" rotWithShape="1">
                <a:gsLst>
                  <a:gs pos="0">
                    <a:schemeClr val="bg1"/>
                  </a:gs>
                  <a:gs pos="100000">
                    <a:schemeClr val="bg1">
                      <a:lumMod val="85000"/>
                    </a:schemeClr>
                  </a:gs>
                </a:gsLst>
                <a:lin ang="2700000" scaled="1"/>
                <a:tileRect/>
              </a:gradFill>
            </a:ln>
            <a:effectLst>
              <a:outerShdw blurRad="889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sp>
          <p:nvSpPr>
            <p:cNvPr id="103" name="Freeform 37">
              <a:extLst>
                <a:ext uri="{FF2B5EF4-FFF2-40B4-BE49-F238E27FC236}">
                  <a16:creationId xmlns:a16="http://schemas.microsoft.com/office/drawing/2014/main" id="{CDC39276-1E2E-AC07-39EB-D131ACDFC9AC}"/>
                </a:ext>
              </a:extLst>
            </p:cNvPr>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1385" tIns="45693" rIns="91385" bIns="45693" anchor="ctr"/>
            <a:lstStyle/>
            <a:p>
              <a:pPr algn="ctr" defTabSz="1219170" fontAlgn="base">
                <a:spcBef>
                  <a:spcPct val="0"/>
                </a:spcBef>
                <a:spcAft>
                  <a:spcPct val="0"/>
                </a:spcAft>
              </a:pPr>
              <a:endParaRPr lang="zh-CN" altLang="en-US" sz="1353" b="1">
                <a:solidFill>
                  <a:srgbClr val="FFFFFF"/>
                </a:solidFill>
                <a:latin typeface="Arial"/>
                <a:ea typeface="微软雅黑"/>
                <a:cs typeface="+mn-ea"/>
                <a:sym typeface="+mn-lt"/>
              </a:endParaRPr>
            </a:p>
          </p:txBody>
        </p:sp>
      </p:grpSp>
      <p:sp>
        <p:nvSpPr>
          <p:cNvPr id="104" name="TextBox 46">
            <a:extLst>
              <a:ext uri="{FF2B5EF4-FFF2-40B4-BE49-F238E27FC236}">
                <a16:creationId xmlns:a16="http://schemas.microsoft.com/office/drawing/2014/main" id="{58591100-FFCF-0618-D76A-2F4427956257}"/>
              </a:ext>
            </a:extLst>
          </p:cNvPr>
          <p:cNvSpPr txBox="1">
            <a:spLocks noChangeArrowheads="1"/>
          </p:cNvSpPr>
          <p:nvPr/>
        </p:nvSpPr>
        <p:spPr bwMode="auto">
          <a:xfrm>
            <a:off x="7254961" y="1062647"/>
            <a:ext cx="3032931"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Parameter settings</a:t>
            </a:r>
          </a:p>
        </p:txBody>
      </p:sp>
      <p:sp>
        <p:nvSpPr>
          <p:cNvPr id="112" name="TextBox 46">
            <a:extLst>
              <a:ext uri="{FF2B5EF4-FFF2-40B4-BE49-F238E27FC236}">
                <a16:creationId xmlns:a16="http://schemas.microsoft.com/office/drawing/2014/main" id="{D332F82E-3809-352E-FF7C-7AF21551E025}"/>
              </a:ext>
            </a:extLst>
          </p:cNvPr>
          <p:cNvSpPr txBox="1">
            <a:spLocks noChangeArrowheads="1"/>
          </p:cNvSpPr>
          <p:nvPr/>
        </p:nvSpPr>
        <p:spPr bwMode="auto">
          <a:xfrm>
            <a:off x="2844490" y="1063766"/>
            <a:ext cx="1757577"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Real Dataset</a:t>
            </a:r>
          </a:p>
        </p:txBody>
      </p:sp>
      <p:sp>
        <p:nvSpPr>
          <p:cNvPr id="113" name="TextBox 46">
            <a:extLst>
              <a:ext uri="{FF2B5EF4-FFF2-40B4-BE49-F238E27FC236}">
                <a16:creationId xmlns:a16="http://schemas.microsoft.com/office/drawing/2014/main" id="{7FC63297-6617-F832-7398-426153861259}"/>
              </a:ext>
            </a:extLst>
          </p:cNvPr>
          <p:cNvSpPr txBox="1">
            <a:spLocks noChangeArrowheads="1"/>
          </p:cNvSpPr>
          <p:nvPr/>
        </p:nvSpPr>
        <p:spPr bwMode="auto">
          <a:xfrm>
            <a:off x="2280548" y="6056487"/>
            <a:ext cx="3346205"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Compared Algorithms</a:t>
            </a:r>
          </a:p>
        </p:txBody>
      </p:sp>
      <p:sp>
        <p:nvSpPr>
          <p:cNvPr id="114" name="TextBox 46">
            <a:extLst>
              <a:ext uri="{FF2B5EF4-FFF2-40B4-BE49-F238E27FC236}">
                <a16:creationId xmlns:a16="http://schemas.microsoft.com/office/drawing/2014/main" id="{06A2728C-0E0E-DFA9-1B39-3CCC0FBBE8DB}"/>
              </a:ext>
            </a:extLst>
          </p:cNvPr>
          <p:cNvSpPr txBox="1">
            <a:spLocks noChangeArrowheads="1"/>
          </p:cNvSpPr>
          <p:nvPr/>
        </p:nvSpPr>
        <p:spPr bwMode="auto">
          <a:xfrm>
            <a:off x="7327151" y="6056487"/>
            <a:ext cx="2854184" cy="4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5" tIns="45693" rIns="91385" bIns="45693">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1219170" eaLnBrk="1" fontAlgn="base" hangingPunct="1">
              <a:spcBef>
                <a:spcPct val="0"/>
              </a:spcBef>
              <a:spcAft>
                <a:spcPct val="0"/>
              </a:spcAft>
              <a:buNone/>
            </a:pPr>
            <a:r>
              <a:rPr lang="en-US" altLang="zh-CN" sz="2200" b="1" dirty="0">
                <a:solidFill>
                  <a:srgbClr val="000000"/>
                </a:solidFill>
                <a:latin typeface="Times New Roman" panose="02020603050405020304" pitchFamily="18" charset="0"/>
                <a:ea typeface="微软雅黑"/>
                <a:cs typeface="Times New Roman" panose="02020603050405020304" pitchFamily="18" charset="0"/>
                <a:sym typeface="+mn-lt"/>
              </a:rPr>
              <a:t>Evaluation Metrics</a:t>
            </a:r>
          </a:p>
        </p:txBody>
      </p:sp>
      <p:sp>
        <p:nvSpPr>
          <p:cNvPr id="115" name="矩形 114">
            <a:extLst>
              <a:ext uri="{FF2B5EF4-FFF2-40B4-BE49-F238E27FC236}">
                <a16:creationId xmlns:a16="http://schemas.microsoft.com/office/drawing/2014/main" id="{7C23365D-F547-8691-4969-85A6C9FE0BB9}"/>
              </a:ext>
            </a:extLst>
          </p:cNvPr>
          <p:cNvSpPr/>
          <p:nvPr/>
        </p:nvSpPr>
        <p:spPr>
          <a:xfrm>
            <a:off x="2360581" y="1689291"/>
            <a:ext cx="3354419" cy="1323435"/>
          </a:xfrm>
          <a:prstGeom prst="rect">
            <a:avLst/>
          </a:prstGeom>
        </p:spPr>
        <p:txBody>
          <a:bodyPr wrap="square" lIns="91436" tIns="45718" rIns="91436" bIns="45718">
            <a:spAutoFit/>
          </a:bodyPr>
          <a:lstStyle/>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YouTube </a:t>
            </a: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The number of requests for each category</a:t>
            </a:r>
          </a:p>
          <a:p>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content id, tags, views,  </a:t>
            </a:r>
          </a:p>
          <a:p>
            <a:r>
              <a:rPr lang="fr-FR"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comment count, description.</a:t>
            </a:r>
            <a:endPar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6" name="矩形 115">
                <a:extLst>
                  <a:ext uri="{FF2B5EF4-FFF2-40B4-BE49-F238E27FC236}">
                    <a16:creationId xmlns:a16="http://schemas.microsoft.com/office/drawing/2014/main" id="{83439D15-583A-3521-4CBA-AA2404CAB7D9}"/>
                  </a:ext>
                </a:extLst>
              </p:cNvPr>
              <p:cNvSpPr/>
              <p:nvPr/>
            </p:nvSpPr>
            <p:spPr>
              <a:xfrm>
                <a:off x="6427501" y="1493480"/>
                <a:ext cx="4047792" cy="1477323"/>
              </a:xfrm>
              <a:prstGeom prst="rect">
                <a:avLst/>
              </a:prstGeom>
            </p:spPr>
            <p:txBody>
              <a:bodyPr wrap="square" lIns="91436" tIns="45718" rIns="91436" bIns="45718">
                <a:spAutoFit/>
              </a:bodyPr>
              <a:lstStyle/>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M=300 EDPs, K=20 contents</a:t>
                </a:r>
              </a:p>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The conversion parameter η change from [0.1, 0.4]</a:t>
                </a:r>
              </a:p>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1800" i="1" kern="100" smtClean="0">
                        <a:effectLst/>
                        <a:latin typeface="Cambria Math" panose="02040503050406030204" pitchFamily="18" charset="0"/>
                        <a:ea typeface="宋体" panose="02010600030101010101" pitchFamily="2" charset="-122"/>
                        <a:cs typeface="Times New Roman" panose="02020603050405020304" pitchFamily="18" charset="0"/>
                      </a:rPr>
                      <m:t>𝜆</m:t>
                    </m:r>
                    <m:r>
                      <a:rPr lang="en-US" altLang="zh-CN" sz="1800" i="1" kern="100" smtClean="0">
                        <a:effectLst/>
                        <a:latin typeface="Cambria Math" panose="02040503050406030204" pitchFamily="18" charset="0"/>
                        <a:ea typeface="宋体" panose="02010600030101010101" pitchFamily="2" charset="-122"/>
                        <a:cs typeface="Times New Roman" panose="02020603050405020304" pitchFamily="18" charset="0"/>
                      </a:rPr>
                      <m:t>(0)∼</m:t>
                    </m:r>
                    <m:r>
                      <a:rPr lang="en-US" altLang="zh-CN" sz="1800" i="1" kern="100" smtClean="0">
                        <a:effectLst/>
                        <a:latin typeface="Cambria Math" panose="02040503050406030204" pitchFamily="18" charset="0"/>
                        <a:ea typeface="宋体" panose="02010600030101010101" pitchFamily="2" charset="-122"/>
                        <a:cs typeface="Times New Roman" panose="02020603050405020304" pitchFamily="18" charset="0"/>
                      </a:rPr>
                      <m:t>𝒩</m:t>
                    </m:r>
                    <m:r>
                      <a:rPr lang="en-US" altLang="zh-CN" sz="1800" i="1" kern="100" smtClean="0">
                        <a:effectLst/>
                        <a:latin typeface="Cambria Math" panose="02040503050406030204" pitchFamily="18" charset="0"/>
                        <a:ea typeface="宋体" panose="02010600030101010101" pitchFamily="2" charset="-122"/>
                        <a:cs typeface="Times New Roman" panose="02020603050405020304" pitchFamily="18" charset="0"/>
                      </a:rPr>
                      <m:t>(0.7,</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0.1</m:t>
                        </m:r>
                      </m:e>
                      <m: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宋体" panose="02010600030101010101" pitchFamily="2" charset="-122"/>
                        <a:cs typeface="Times New Roman" panose="02020603050405020304" pitchFamily="18" charset="0"/>
                      </a:rPr>
                      <m:t>)</m:t>
                    </m:r>
                  </m:oMath>
                </a14:m>
                <a:endParaRPr lang="zh-CN" altLang="zh-CN" sz="1800" kern="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16" name="矩形 115">
                <a:extLst>
                  <a:ext uri="{FF2B5EF4-FFF2-40B4-BE49-F238E27FC236}">
                    <a16:creationId xmlns:a16="http://schemas.microsoft.com/office/drawing/2014/main" id="{83439D15-583A-3521-4CBA-AA2404CAB7D9}"/>
                  </a:ext>
                </a:extLst>
              </p:cNvPr>
              <p:cNvSpPr>
                <a:spLocks noRot="1" noChangeAspect="1" noMove="1" noResize="1" noEditPoints="1" noAdjustHandles="1" noChangeArrowheads="1" noChangeShapeType="1" noTextEdit="1"/>
              </p:cNvSpPr>
              <p:nvPr/>
            </p:nvSpPr>
            <p:spPr>
              <a:xfrm>
                <a:off x="6427501" y="1493480"/>
                <a:ext cx="4047792" cy="1477323"/>
              </a:xfrm>
              <a:prstGeom prst="rect">
                <a:avLst/>
              </a:prstGeom>
              <a:blipFill>
                <a:blip r:embed="rId4"/>
                <a:stretch>
                  <a:fillRect l="-1355" b="-5372"/>
                </a:stretch>
              </a:blipFill>
            </p:spPr>
            <p:txBody>
              <a:bodyPr/>
              <a:lstStyle/>
              <a:p>
                <a:r>
                  <a:rPr lang="zh-CN" altLang="en-US">
                    <a:noFill/>
                  </a:rPr>
                  <a:t> </a:t>
                </a:r>
              </a:p>
            </p:txBody>
          </p:sp>
        </mc:Fallback>
      </mc:AlternateContent>
      <p:sp>
        <p:nvSpPr>
          <p:cNvPr id="117" name="矩形 116">
            <a:extLst>
              <a:ext uri="{FF2B5EF4-FFF2-40B4-BE49-F238E27FC236}">
                <a16:creationId xmlns:a16="http://schemas.microsoft.com/office/drawing/2014/main" id="{C5DCAE86-78C5-3FB5-47D8-E8DE0F88F797}"/>
              </a:ext>
            </a:extLst>
          </p:cNvPr>
          <p:cNvSpPr/>
          <p:nvPr/>
        </p:nvSpPr>
        <p:spPr>
          <a:xfrm>
            <a:off x="2561155" y="4428545"/>
            <a:ext cx="4188781" cy="1631212"/>
          </a:xfrm>
          <a:prstGeom prst="rect">
            <a:avLst/>
          </a:prstGeom>
        </p:spPr>
        <p:txBody>
          <a:bodyPr wrap="square" lIns="91436" tIns="45718" rIns="91436" bIns="45718">
            <a:spAutoFit/>
          </a:bodyPr>
          <a:lstStyle/>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Random Replacement (RR)</a:t>
            </a:r>
          </a:p>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Most Popular Caching (MPC)</a:t>
            </a:r>
          </a:p>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MFG: do not consider sharing </a:t>
            </a:r>
          </a:p>
          <a:p>
            <a:pPr marL="285750" indent="-285750">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Ultra-Dense Caching Strategy (UDCS): consider content overlap</a:t>
            </a:r>
          </a:p>
        </p:txBody>
      </p:sp>
      <p:sp>
        <p:nvSpPr>
          <p:cNvPr id="118" name="矩形 117">
            <a:extLst>
              <a:ext uri="{FF2B5EF4-FFF2-40B4-BE49-F238E27FC236}">
                <a16:creationId xmlns:a16="http://schemas.microsoft.com/office/drawing/2014/main" id="{B874783C-DBF6-7DA0-2D07-BA9D4439A160}"/>
              </a:ext>
            </a:extLst>
          </p:cNvPr>
          <p:cNvSpPr/>
          <p:nvPr/>
        </p:nvSpPr>
        <p:spPr>
          <a:xfrm>
            <a:off x="6510442" y="4455082"/>
            <a:ext cx="3722244" cy="1477323"/>
          </a:xfrm>
          <a:prstGeom prst="rect">
            <a:avLst/>
          </a:prstGeom>
        </p:spPr>
        <p:txBody>
          <a:bodyPr wrap="square" lIns="91436" tIns="45718" rIns="91436" bIns="45718">
            <a:spAutoFit/>
          </a:bodyPr>
          <a:lstStyle/>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Mean-Field Equilibrium</a:t>
            </a:r>
          </a:p>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Caching state &amp; Utility</a:t>
            </a:r>
          </a:p>
          <a:p>
            <a:pPr marL="285750" indent="-285750">
              <a:lnSpc>
                <a:spcPct val="150000"/>
              </a:lnSpc>
              <a:buFont typeface="Wingdings" panose="05000000000000000000" pitchFamily="2" charset="2"/>
              <a:buChar char="u"/>
            </a:pPr>
            <a:r>
              <a:rPr lang="en-US" altLang="zh-CN" sz="2000" dirty="0">
                <a:solidFill>
                  <a:schemeClr val="tx1">
                    <a:lumMod val="95000"/>
                    <a:lumOff val="5000"/>
                  </a:schemeClr>
                </a:solidFill>
                <a:latin typeface="Times New Roman" panose="02020603050405020304" pitchFamily="18" charset="0"/>
                <a:ea typeface="微软雅黑" panose="020B0503020204020204" pitchFamily="34" charset="-122"/>
                <a:cs typeface="Times New Roman" panose="02020603050405020304" pitchFamily="18" charset="0"/>
              </a:rPr>
              <a:t> Computation time</a:t>
            </a:r>
          </a:p>
        </p:txBody>
      </p:sp>
    </p:spTree>
    <p:extLst>
      <p:ext uri="{BB962C8B-B14F-4D97-AF65-F5344CB8AC3E}">
        <p14:creationId xmlns:p14="http://schemas.microsoft.com/office/powerpoint/2010/main" val="1102668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21</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Evaluation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4" name="Rectangle 4"/>
          <p:cNvSpPr>
            <a:spLocks noChangeArrowheads="1"/>
          </p:cNvSpPr>
          <p:nvPr/>
        </p:nvSpPr>
        <p:spPr bwMode="auto">
          <a:xfrm>
            <a:off x="1380543" y="5171826"/>
            <a:ext cx="4182056" cy="1193598"/>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15" name="Rectangle 4"/>
          <p:cNvSpPr>
            <a:spLocks noChangeArrowheads="1"/>
          </p:cNvSpPr>
          <p:nvPr/>
        </p:nvSpPr>
        <p:spPr bwMode="auto">
          <a:xfrm>
            <a:off x="6369464" y="5171826"/>
            <a:ext cx="4882805" cy="1193598"/>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97221" y="1068300"/>
            <a:ext cx="9748684"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Evolution of the mean-field distribution at the equilibrium:</a:t>
            </a:r>
          </a:p>
        </p:txBody>
      </p:sp>
      <p:sp>
        <p:nvSpPr>
          <p:cNvPr id="7" name="矩形 6"/>
          <p:cNvSpPr/>
          <p:nvPr/>
        </p:nvSpPr>
        <p:spPr>
          <a:xfrm>
            <a:off x="1558585" y="5275094"/>
            <a:ext cx="3825973" cy="1015663"/>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When we fix the time slot, the size of the remaining caching space will increase first and then decrease.</a:t>
            </a:r>
            <a:endParaRPr lang="zh-CN" altLang="en-US" sz="2000" i="1" dirty="0">
              <a:latin typeface="Times New Roman" panose="02020603050405020304" pitchFamily="18" charset="0"/>
              <a:cs typeface="Times New Roman" panose="02020603050405020304" pitchFamily="18" charset="0"/>
            </a:endParaRPr>
          </a:p>
        </p:txBody>
      </p:sp>
      <p:sp>
        <p:nvSpPr>
          <p:cNvPr id="19" name="矩形 18"/>
          <p:cNvSpPr/>
          <p:nvPr/>
        </p:nvSpPr>
        <p:spPr>
          <a:xfrm>
            <a:off x="6485249" y="5260793"/>
            <a:ext cx="4691512" cy="1015663"/>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As the time evolves, the remaining caching space with {60MB, 70MB} will vanish due to the improvement of space utilization.</a:t>
            </a:r>
            <a:endParaRPr lang="zh-CN" altLang="en-US" sz="20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ACDCEC59-8E56-C255-D714-21DD180C5B64}"/>
              </a:ext>
            </a:extLst>
          </p:cNvPr>
          <p:cNvPicPr>
            <a:picLocks noChangeAspect="1"/>
          </p:cNvPicPr>
          <p:nvPr/>
        </p:nvPicPr>
        <p:blipFill>
          <a:blip r:embed="rId4"/>
          <a:stretch>
            <a:fillRect/>
          </a:stretch>
        </p:blipFill>
        <p:spPr>
          <a:xfrm>
            <a:off x="914400" y="1828800"/>
            <a:ext cx="10041080" cy="3147459"/>
          </a:xfrm>
          <a:prstGeom prst="rect">
            <a:avLst/>
          </a:prstGeom>
        </p:spPr>
      </p:pic>
    </p:spTree>
    <p:extLst>
      <p:ext uri="{BB962C8B-B14F-4D97-AF65-F5344CB8AC3E}">
        <p14:creationId xmlns:p14="http://schemas.microsoft.com/office/powerpoint/2010/main" val="80365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22</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Evaluation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4" name="Rectangle 4"/>
          <p:cNvSpPr>
            <a:spLocks noChangeArrowheads="1"/>
          </p:cNvSpPr>
          <p:nvPr/>
        </p:nvSpPr>
        <p:spPr bwMode="auto">
          <a:xfrm>
            <a:off x="826718" y="5824419"/>
            <a:ext cx="9780525" cy="754447"/>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6" name="文本框 5"/>
              <p:cNvSpPr txBox="1"/>
              <p:nvPr/>
            </p:nvSpPr>
            <p:spPr>
              <a:xfrm>
                <a:off x="797221" y="1068300"/>
                <a:ext cx="10379540"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 heat map description of the mean-field distribution under different </a:t>
                </a:r>
                <a14:m>
                  <m:oMath xmlns:m="http://schemas.openxmlformats.org/officeDocument/2006/math">
                    <m:sSub>
                      <m:sSubPr>
                        <m:ctrlPr>
                          <a:rPr lang="en-US" altLang="zh-CN" sz="2400" i="1" dirty="0"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400" b="0" i="1" dirty="0" smtClean="0">
                            <a:latin typeface="Cambria Math" panose="02040503050406030204" pitchFamily="18" charset="0"/>
                            <a:ea typeface="微软雅黑" panose="020B0503020204020204" pitchFamily="34" charset="-122"/>
                            <a:cs typeface="Times New Roman" panose="02020603050405020304" pitchFamily="18" charset="0"/>
                          </a:rPr>
                          <m:t>𝑄</m:t>
                        </m:r>
                      </m:e>
                      <m:sub>
                        <m:r>
                          <a:rPr lang="en-US" altLang="zh-CN" sz="2400" b="0" i="1" dirty="0" smtClean="0">
                            <a:latin typeface="Cambria Math" panose="02040503050406030204" pitchFamily="18" charset="0"/>
                            <a:ea typeface="微软雅黑" panose="020B0503020204020204" pitchFamily="34" charset="-122"/>
                            <a:cs typeface="Times New Roman" panose="02020603050405020304" pitchFamily="18" charset="0"/>
                          </a:rPr>
                          <m:t>𝑘</m:t>
                        </m:r>
                      </m:sub>
                    </m:sSub>
                  </m:oMath>
                </a14:m>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6" name="文本框 5"/>
              <p:cNvSpPr txBox="1">
                <a:spLocks noRot="1" noChangeAspect="1" noMove="1" noResize="1" noEditPoints="1" noAdjustHandles="1" noChangeArrowheads="1" noChangeShapeType="1" noTextEdit="1"/>
              </p:cNvSpPr>
              <p:nvPr/>
            </p:nvSpPr>
            <p:spPr>
              <a:xfrm>
                <a:off x="797221" y="1068300"/>
                <a:ext cx="10379540" cy="461665"/>
              </a:xfrm>
              <a:prstGeom prst="rect">
                <a:avLst/>
              </a:prstGeom>
              <a:blipFill>
                <a:blip r:embed="rId4"/>
                <a:stretch>
                  <a:fillRect l="-823"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p:cNvSpPr/>
              <p:nvPr/>
            </p:nvSpPr>
            <p:spPr>
              <a:xfrm>
                <a:off x="1082851" y="5870980"/>
                <a:ext cx="9518777" cy="707886"/>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The caching space will gradually reach saturation with the increase of </a:t>
                </a:r>
                <a14:m>
                  <m:oMath xmlns:m="http://schemas.openxmlformats.org/officeDocument/2006/math">
                    <m:sSub>
                      <m:sSubPr>
                        <m:ctrlP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rPr>
                          <m:t>𝑄</m:t>
                        </m:r>
                      </m:e>
                      <m:sub>
                        <m:r>
                          <a:rPr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rPr>
                          <m:t>𝑘</m:t>
                        </m:r>
                      </m:sub>
                    </m:sSub>
                  </m:oMath>
                </a14:m>
                <a:r>
                  <a:rPr lang="en-US" altLang="zh-CN" sz="2000" dirty="0">
                    <a:latin typeface="Times New Roman" panose="02020603050405020304" pitchFamily="18" charset="0"/>
                    <a:cs typeface="Times New Roman" panose="02020603050405020304" pitchFamily="18" charset="0"/>
                  </a:rPr>
                  <a:t>.</a:t>
                </a:r>
              </a:p>
              <a:p>
                <a:r>
                  <a:rPr lang="en-US" altLang="zh-CN" sz="2000" dirty="0">
                    <a:latin typeface="Times New Roman" panose="02020603050405020304" pitchFamily="18" charset="0"/>
                    <a:cs typeface="Times New Roman" panose="02020603050405020304" pitchFamily="18" charset="0"/>
                  </a:rPr>
                  <a:t>When decreasing the variance values, the heat map displays more concentrated results.</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1082851" y="5870980"/>
                <a:ext cx="9518777" cy="707886"/>
              </a:xfrm>
              <a:prstGeom prst="rect">
                <a:avLst/>
              </a:prstGeom>
              <a:blipFill>
                <a:blip r:embed="rId5"/>
                <a:stretch>
                  <a:fillRect l="-705" t="-4310" b="-1465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255A31DD-0098-AE5B-FD17-C8512F82909A}"/>
              </a:ext>
            </a:extLst>
          </p:cNvPr>
          <p:cNvPicPr>
            <a:picLocks noChangeAspect="1"/>
          </p:cNvPicPr>
          <p:nvPr/>
        </p:nvPicPr>
        <p:blipFill>
          <a:blip r:embed="rId6"/>
          <a:stretch>
            <a:fillRect/>
          </a:stretch>
        </p:blipFill>
        <p:spPr>
          <a:xfrm>
            <a:off x="318515" y="1596473"/>
            <a:ext cx="11474831" cy="1952503"/>
          </a:xfrm>
          <a:prstGeom prst="rect">
            <a:avLst/>
          </a:prstGeom>
        </p:spPr>
      </p:pic>
      <p:pic>
        <p:nvPicPr>
          <p:cNvPr id="10" name="图片 9">
            <a:extLst>
              <a:ext uri="{FF2B5EF4-FFF2-40B4-BE49-F238E27FC236}">
                <a16:creationId xmlns:a16="http://schemas.microsoft.com/office/drawing/2014/main" id="{B84A8DCD-4342-5545-43C4-F36D28D2EECD}"/>
              </a:ext>
            </a:extLst>
          </p:cNvPr>
          <p:cNvPicPr>
            <a:picLocks noChangeAspect="1"/>
          </p:cNvPicPr>
          <p:nvPr/>
        </p:nvPicPr>
        <p:blipFill>
          <a:blip r:embed="rId7"/>
          <a:stretch>
            <a:fillRect/>
          </a:stretch>
        </p:blipFill>
        <p:spPr>
          <a:xfrm>
            <a:off x="284480" y="3615484"/>
            <a:ext cx="11342751" cy="1945867"/>
          </a:xfrm>
          <a:prstGeom prst="rect">
            <a:avLst/>
          </a:prstGeom>
        </p:spPr>
      </p:pic>
    </p:spTree>
    <p:extLst>
      <p:ext uri="{BB962C8B-B14F-4D97-AF65-F5344CB8AC3E}">
        <p14:creationId xmlns:p14="http://schemas.microsoft.com/office/powerpoint/2010/main" val="99095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23</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Evaluation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4" name="Rectangle 4"/>
          <p:cNvSpPr>
            <a:spLocks noChangeArrowheads="1"/>
          </p:cNvSpPr>
          <p:nvPr/>
        </p:nvSpPr>
        <p:spPr bwMode="auto">
          <a:xfrm>
            <a:off x="1278340" y="5080579"/>
            <a:ext cx="9516056" cy="1499872"/>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97221" y="1068300"/>
            <a:ext cx="9748684"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Comparisons under different conversion parameters:</a:t>
            </a:r>
          </a:p>
        </p:txBody>
      </p:sp>
      <p:sp>
        <p:nvSpPr>
          <p:cNvPr id="7" name="矩形 6"/>
          <p:cNvSpPr/>
          <p:nvPr/>
        </p:nvSpPr>
        <p:spPr>
          <a:xfrm>
            <a:off x="1375145" y="5168795"/>
            <a:ext cx="9730383" cy="1323439"/>
          </a:xfrm>
          <a:prstGeom prst="rect">
            <a:avLst/>
          </a:prstGeom>
        </p:spPr>
        <p:txBody>
          <a:bodyPr wrap="square">
            <a:spAutoFit/>
          </a:bodyPr>
          <a:lstStyle/>
          <a:p>
            <a:pPr marL="342900" indent="-342900">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Improving the value of the conversion parameter leads to a reduction in total utility;</a:t>
            </a:r>
          </a:p>
          <a:p>
            <a:pPr marL="342900" indent="-342900">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The staleness cost of MFG obviously exceeds that of MFG-CP;</a:t>
            </a:r>
          </a:p>
          <a:p>
            <a:pPr marL="342900" indent="-342900">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The behavior of content sharing is beneficial for improving the utility of each EDP;</a:t>
            </a:r>
          </a:p>
          <a:p>
            <a:pPr marL="342900" indent="-342900">
              <a:buFont typeface="Wingdings" panose="05000000000000000000" pitchFamily="2" charset="2"/>
              <a:buChar char="n"/>
            </a:pPr>
            <a:r>
              <a:rPr lang="en-US" altLang="zh-CN" sz="2000" dirty="0">
                <a:latin typeface="Times New Roman" panose="02020603050405020304" pitchFamily="18" charset="0"/>
                <a:cs typeface="Times New Roman" panose="02020603050405020304" pitchFamily="18" charset="0"/>
              </a:rPr>
              <a:t>MFG-CP enables each EDP to possess </a:t>
            </a:r>
            <a:r>
              <a:rPr lang="en-US" altLang="zh-CN" sz="2000" dirty="0">
                <a:solidFill>
                  <a:srgbClr val="2D75B6"/>
                </a:solidFill>
                <a:latin typeface="Times New Roman" panose="02020603050405020304" pitchFamily="18" charset="0"/>
                <a:cs typeface="Times New Roman" panose="02020603050405020304" pitchFamily="18" charset="0"/>
              </a:rPr>
              <a:t>a higher utility than these compared algorithms</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0EE30B9B-5584-CDC8-4CF4-33C32F262BD8}"/>
              </a:ext>
            </a:extLst>
          </p:cNvPr>
          <p:cNvPicPr>
            <a:picLocks noChangeAspect="1"/>
          </p:cNvPicPr>
          <p:nvPr/>
        </p:nvPicPr>
        <p:blipFill rotWithShape="1">
          <a:blip r:embed="rId4"/>
          <a:srcRect r="50795"/>
          <a:stretch/>
        </p:blipFill>
        <p:spPr>
          <a:xfrm>
            <a:off x="939867" y="1600200"/>
            <a:ext cx="4717258" cy="3238932"/>
          </a:xfrm>
          <a:prstGeom prst="rect">
            <a:avLst/>
          </a:prstGeom>
        </p:spPr>
      </p:pic>
      <p:pic>
        <p:nvPicPr>
          <p:cNvPr id="9" name="图片 8">
            <a:extLst>
              <a:ext uri="{FF2B5EF4-FFF2-40B4-BE49-F238E27FC236}">
                <a16:creationId xmlns:a16="http://schemas.microsoft.com/office/drawing/2014/main" id="{E8AE1AB3-6AFA-F679-9E7A-9B46A30FA52A}"/>
              </a:ext>
            </a:extLst>
          </p:cNvPr>
          <p:cNvPicPr>
            <a:picLocks noChangeAspect="1"/>
          </p:cNvPicPr>
          <p:nvPr/>
        </p:nvPicPr>
        <p:blipFill rotWithShape="1">
          <a:blip r:embed="rId4"/>
          <a:srcRect l="49407"/>
          <a:stretch/>
        </p:blipFill>
        <p:spPr>
          <a:xfrm>
            <a:off x="6105548" y="1600200"/>
            <a:ext cx="4924960" cy="3288759"/>
          </a:xfrm>
          <a:prstGeom prst="rect">
            <a:avLst/>
          </a:prstGeom>
        </p:spPr>
      </p:pic>
    </p:spTree>
    <p:extLst>
      <p:ext uri="{BB962C8B-B14F-4D97-AF65-F5344CB8AC3E}">
        <p14:creationId xmlns:p14="http://schemas.microsoft.com/office/powerpoint/2010/main" val="215773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24</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Evaluation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4" name="Rectangle 4"/>
          <p:cNvSpPr>
            <a:spLocks noChangeArrowheads="1"/>
          </p:cNvSpPr>
          <p:nvPr/>
        </p:nvSpPr>
        <p:spPr bwMode="auto">
          <a:xfrm>
            <a:off x="8768760" y="1815901"/>
            <a:ext cx="2555376" cy="2238448"/>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15" name="Rectangle 4"/>
          <p:cNvSpPr>
            <a:spLocks noChangeArrowheads="1"/>
          </p:cNvSpPr>
          <p:nvPr/>
        </p:nvSpPr>
        <p:spPr bwMode="auto">
          <a:xfrm>
            <a:off x="7899470" y="4884765"/>
            <a:ext cx="3424666" cy="1250697"/>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97221" y="1068300"/>
            <a:ext cx="9748684" cy="461665"/>
          </a:xfrm>
          <a:prstGeom prst="rect">
            <a:avLst/>
          </a:prstGeom>
          <a:noFill/>
        </p:spPr>
        <p:txBody>
          <a:bodyPr wrap="square" rtlCol="0">
            <a:spAutoFit/>
          </a:bodyPr>
          <a:lstStyle/>
          <a:p>
            <a:pPr marL="342900" indent="-342900">
              <a:buFont typeface="Wingdings" panose="05000000000000000000" pitchFamily="2" charset="2"/>
              <a:buChar char="p"/>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Comparisons on utility, trading income, and time:</a:t>
            </a:r>
          </a:p>
        </p:txBody>
      </p:sp>
      <p:sp>
        <p:nvSpPr>
          <p:cNvPr id="7" name="矩形 6"/>
          <p:cNvSpPr/>
          <p:nvPr/>
        </p:nvSpPr>
        <p:spPr>
          <a:xfrm>
            <a:off x="8859878" y="1992774"/>
            <a:ext cx="2446612" cy="1938992"/>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The proposed framework MFG-CP offers significant advantages in maximizing the utilities of EDPs</a:t>
            </a:r>
            <a:endParaRPr lang="zh-CN" altLang="en-US" sz="2000" i="1" dirty="0">
              <a:latin typeface="Times New Roman" panose="02020603050405020304" pitchFamily="18" charset="0"/>
              <a:cs typeface="Times New Roman" panose="02020603050405020304" pitchFamily="18" charset="0"/>
            </a:endParaRPr>
          </a:p>
        </p:txBody>
      </p:sp>
      <p:sp>
        <p:nvSpPr>
          <p:cNvPr id="19" name="矩形 18"/>
          <p:cNvSpPr/>
          <p:nvPr/>
        </p:nvSpPr>
        <p:spPr>
          <a:xfrm>
            <a:off x="7933637" y="5002281"/>
            <a:ext cx="3352800" cy="1015663"/>
          </a:xfrm>
          <a:prstGeom prst="rect">
            <a:avLst/>
          </a:prstGeom>
        </p:spPr>
        <p:txBody>
          <a:bodyPr wrap="square">
            <a:spAutoFit/>
          </a:bodyPr>
          <a:lstStyle/>
          <a:p>
            <a:r>
              <a:rPr lang="en-US" altLang="zh-CN" sz="2000" dirty="0">
                <a:latin typeface="Times New Roman" panose="02020603050405020304" pitchFamily="18" charset="0"/>
                <a:cs typeface="Times New Roman" panose="02020603050405020304" pitchFamily="18" charset="0"/>
              </a:rPr>
              <a:t>The computational complexity</a:t>
            </a:r>
          </a:p>
          <a:p>
            <a:r>
              <a:rPr lang="en-US" altLang="zh-CN" sz="2000" dirty="0">
                <a:latin typeface="Times New Roman" panose="02020603050405020304" pitchFamily="18" charset="0"/>
                <a:cs typeface="Times New Roman" panose="02020603050405020304" pitchFamily="18" charset="0"/>
              </a:rPr>
              <a:t>of MFG-CP does not increase with the number of EDPs</a:t>
            </a:r>
            <a:endParaRPr lang="zh-CN" altLang="en-US" sz="2000" i="1"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B44852C1-88DE-F228-E0F7-BD059B3F13CA}"/>
              </a:ext>
            </a:extLst>
          </p:cNvPr>
          <p:cNvPicPr>
            <a:picLocks noChangeAspect="1"/>
          </p:cNvPicPr>
          <p:nvPr/>
        </p:nvPicPr>
        <p:blipFill>
          <a:blip r:embed="rId4"/>
          <a:stretch>
            <a:fillRect/>
          </a:stretch>
        </p:blipFill>
        <p:spPr>
          <a:xfrm>
            <a:off x="797221" y="1726282"/>
            <a:ext cx="3662090" cy="2580109"/>
          </a:xfrm>
          <a:prstGeom prst="rect">
            <a:avLst/>
          </a:prstGeom>
        </p:spPr>
      </p:pic>
      <p:pic>
        <p:nvPicPr>
          <p:cNvPr id="11" name="图片 10">
            <a:extLst>
              <a:ext uri="{FF2B5EF4-FFF2-40B4-BE49-F238E27FC236}">
                <a16:creationId xmlns:a16="http://schemas.microsoft.com/office/drawing/2014/main" id="{C73640FC-A826-46D0-1BFE-AE18C04B4B2D}"/>
              </a:ext>
            </a:extLst>
          </p:cNvPr>
          <p:cNvPicPr>
            <a:picLocks noChangeAspect="1"/>
          </p:cNvPicPr>
          <p:nvPr/>
        </p:nvPicPr>
        <p:blipFill>
          <a:blip r:embed="rId5"/>
          <a:stretch>
            <a:fillRect/>
          </a:stretch>
        </p:blipFill>
        <p:spPr>
          <a:xfrm>
            <a:off x="1070633" y="4605033"/>
            <a:ext cx="6443796" cy="1551284"/>
          </a:xfrm>
          <a:prstGeom prst="rect">
            <a:avLst/>
          </a:prstGeom>
        </p:spPr>
      </p:pic>
      <p:pic>
        <p:nvPicPr>
          <p:cNvPr id="13" name="图片 12">
            <a:extLst>
              <a:ext uri="{FF2B5EF4-FFF2-40B4-BE49-F238E27FC236}">
                <a16:creationId xmlns:a16="http://schemas.microsoft.com/office/drawing/2014/main" id="{5359A83E-8DDB-008F-3F03-C0D87E45340C}"/>
              </a:ext>
            </a:extLst>
          </p:cNvPr>
          <p:cNvPicPr>
            <a:picLocks noChangeAspect="1"/>
          </p:cNvPicPr>
          <p:nvPr/>
        </p:nvPicPr>
        <p:blipFill>
          <a:blip r:embed="rId6"/>
          <a:stretch>
            <a:fillRect/>
          </a:stretch>
        </p:blipFill>
        <p:spPr>
          <a:xfrm>
            <a:off x="4800600" y="1786681"/>
            <a:ext cx="3581400" cy="2536294"/>
          </a:xfrm>
          <a:prstGeom prst="rect">
            <a:avLst/>
          </a:prstGeom>
        </p:spPr>
      </p:pic>
    </p:spTree>
    <p:extLst>
      <p:ext uri="{BB962C8B-B14F-4D97-AF65-F5344CB8AC3E}">
        <p14:creationId xmlns:p14="http://schemas.microsoft.com/office/powerpoint/2010/main" val="4076601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412369" cy="230832"/>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25</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dirty="0">
                <a:solidFill>
                  <a:schemeClr val="tx1"/>
                </a:solidFill>
                <a:latin typeface="Times New Roman" panose="02020603050405020304" pitchFamily="18" charset="0"/>
                <a:cs typeface="Times New Roman" panose="02020603050405020304" pitchFamily="18" charset="0"/>
              </a:rPr>
              <a:t>Conclusion</a:t>
            </a: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4" name="Freeform 10"/>
          <p:cNvSpPr>
            <a:spLocks noEditPoints="1"/>
          </p:cNvSpPr>
          <p:nvPr/>
        </p:nvSpPr>
        <p:spPr bwMode="auto">
          <a:xfrm flipH="1">
            <a:off x="4886795" y="1916888"/>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5" name="Freeform 11"/>
          <p:cNvSpPr>
            <a:spLocks noEditPoints="1"/>
          </p:cNvSpPr>
          <p:nvPr/>
        </p:nvSpPr>
        <p:spPr bwMode="auto">
          <a:xfrm flipH="1">
            <a:off x="7060736" y="2837911"/>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6" name="Freeform 12"/>
          <p:cNvSpPr>
            <a:spLocks noEditPoints="1"/>
          </p:cNvSpPr>
          <p:nvPr/>
        </p:nvSpPr>
        <p:spPr bwMode="auto">
          <a:xfrm flipH="1">
            <a:off x="4886795" y="3700973"/>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6 h 346"/>
              <a:gd name="T12" fmla="*/ 204 w 346"/>
              <a:gd name="T13" fmla="*/ 218 h 346"/>
              <a:gd name="T14" fmla="*/ 131 w 346"/>
              <a:gd name="T15" fmla="*/ 260 h 346"/>
              <a:gd name="T16" fmla="*/ 131 w 346"/>
              <a:gd name="T17" fmla="*/ 176 h 346"/>
              <a:gd name="T18" fmla="*/ 131 w 346"/>
              <a:gd name="T19" fmla="*/ 92 h 346"/>
              <a:gd name="T20" fmla="*/ 204 w 346"/>
              <a:gd name="T21" fmla="*/ 134 h 346"/>
              <a:gd name="T22" fmla="*/ 277 w 346"/>
              <a:gd name="T23" fmla="*/ 176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7"/>
                  <a:pt x="346" y="173"/>
                </a:cubicBezTo>
                <a:cubicBezTo>
                  <a:pt x="346" y="268"/>
                  <a:pt x="268" y="346"/>
                  <a:pt x="173" y="346"/>
                </a:cubicBezTo>
                <a:cubicBezTo>
                  <a:pt x="77" y="346"/>
                  <a:pt x="0" y="268"/>
                  <a:pt x="0" y="173"/>
                </a:cubicBezTo>
                <a:cubicBezTo>
                  <a:pt x="0" y="77"/>
                  <a:pt x="77" y="0"/>
                  <a:pt x="173" y="0"/>
                </a:cubicBezTo>
                <a:close/>
                <a:moveTo>
                  <a:pt x="277" y="176"/>
                </a:moveTo>
                <a:lnTo>
                  <a:pt x="204" y="218"/>
                </a:lnTo>
                <a:lnTo>
                  <a:pt x="131" y="260"/>
                </a:lnTo>
                <a:lnTo>
                  <a:pt x="131" y="176"/>
                </a:lnTo>
                <a:lnTo>
                  <a:pt x="131" y="92"/>
                </a:lnTo>
                <a:lnTo>
                  <a:pt x="204" y="134"/>
                </a:lnTo>
                <a:lnTo>
                  <a:pt x="277" y="176"/>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7" name="Freeform 13"/>
          <p:cNvSpPr>
            <a:spLocks noEditPoints="1"/>
          </p:cNvSpPr>
          <p:nvPr/>
        </p:nvSpPr>
        <p:spPr bwMode="auto">
          <a:xfrm flipH="1">
            <a:off x="7061814" y="4581010"/>
            <a:ext cx="247650" cy="246063"/>
          </a:xfrm>
          <a:custGeom>
            <a:avLst/>
            <a:gdLst>
              <a:gd name="T0" fmla="*/ 173 w 346"/>
              <a:gd name="T1" fmla="*/ 0 h 346"/>
              <a:gd name="T2" fmla="*/ 0 w 346"/>
              <a:gd name="T3" fmla="*/ 173 h 346"/>
              <a:gd name="T4" fmla="*/ 173 w 346"/>
              <a:gd name="T5" fmla="*/ 346 h 346"/>
              <a:gd name="T6" fmla="*/ 346 w 346"/>
              <a:gd name="T7" fmla="*/ 173 h 346"/>
              <a:gd name="T8" fmla="*/ 173 w 346"/>
              <a:gd name="T9" fmla="*/ 0 h 346"/>
              <a:gd name="T10" fmla="*/ 69 w 346"/>
              <a:gd name="T11" fmla="*/ 177 h 346"/>
              <a:gd name="T12" fmla="*/ 142 w 346"/>
              <a:gd name="T13" fmla="*/ 219 h 346"/>
              <a:gd name="T14" fmla="*/ 215 w 346"/>
              <a:gd name="T15" fmla="*/ 261 h 346"/>
              <a:gd name="T16" fmla="*/ 215 w 346"/>
              <a:gd name="T17" fmla="*/ 177 h 346"/>
              <a:gd name="T18" fmla="*/ 215 w 346"/>
              <a:gd name="T19" fmla="*/ 93 h 346"/>
              <a:gd name="T20" fmla="*/ 142 w 346"/>
              <a:gd name="T21" fmla="*/ 135 h 346"/>
              <a:gd name="T22" fmla="*/ 69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78" y="0"/>
                  <a:pt x="0" y="78"/>
                  <a:pt x="0" y="173"/>
                </a:cubicBezTo>
                <a:cubicBezTo>
                  <a:pt x="0" y="269"/>
                  <a:pt x="78" y="346"/>
                  <a:pt x="173" y="346"/>
                </a:cubicBezTo>
                <a:cubicBezTo>
                  <a:pt x="269" y="346"/>
                  <a:pt x="346" y="269"/>
                  <a:pt x="346" y="173"/>
                </a:cubicBezTo>
                <a:cubicBezTo>
                  <a:pt x="346" y="78"/>
                  <a:pt x="269" y="0"/>
                  <a:pt x="173" y="0"/>
                </a:cubicBezTo>
                <a:close/>
                <a:moveTo>
                  <a:pt x="69" y="177"/>
                </a:moveTo>
                <a:lnTo>
                  <a:pt x="142" y="219"/>
                </a:lnTo>
                <a:lnTo>
                  <a:pt x="215" y="261"/>
                </a:lnTo>
                <a:lnTo>
                  <a:pt x="215" y="177"/>
                </a:lnTo>
                <a:lnTo>
                  <a:pt x="215" y="93"/>
                </a:lnTo>
                <a:lnTo>
                  <a:pt x="142" y="135"/>
                </a:lnTo>
                <a:lnTo>
                  <a:pt x="69"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8" name="Freeform 14"/>
          <p:cNvSpPr>
            <a:spLocks noEditPoints="1"/>
          </p:cNvSpPr>
          <p:nvPr/>
        </p:nvSpPr>
        <p:spPr bwMode="auto">
          <a:xfrm flipH="1">
            <a:off x="4882537" y="5531429"/>
            <a:ext cx="247650" cy="246062"/>
          </a:xfrm>
          <a:custGeom>
            <a:avLst/>
            <a:gdLst>
              <a:gd name="T0" fmla="*/ 173 w 346"/>
              <a:gd name="T1" fmla="*/ 0 h 346"/>
              <a:gd name="T2" fmla="*/ 346 w 346"/>
              <a:gd name="T3" fmla="*/ 173 h 346"/>
              <a:gd name="T4" fmla="*/ 173 w 346"/>
              <a:gd name="T5" fmla="*/ 346 h 346"/>
              <a:gd name="T6" fmla="*/ 0 w 346"/>
              <a:gd name="T7" fmla="*/ 173 h 346"/>
              <a:gd name="T8" fmla="*/ 173 w 346"/>
              <a:gd name="T9" fmla="*/ 0 h 346"/>
              <a:gd name="T10" fmla="*/ 277 w 346"/>
              <a:gd name="T11" fmla="*/ 177 h 346"/>
              <a:gd name="T12" fmla="*/ 204 w 346"/>
              <a:gd name="T13" fmla="*/ 219 h 346"/>
              <a:gd name="T14" fmla="*/ 131 w 346"/>
              <a:gd name="T15" fmla="*/ 261 h 346"/>
              <a:gd name="T16" fmla="*/ 131 w 346"/>
              <a:gd name="T17" fmla="*/ 177 h 346"/>
              <a:gd name="T18" fmla="*/ 131 w 346"/>
              <a:gd name="T19" fmla="*/ 93 h 346"/>
              <a:gd name="T20" fmla="*/ 204 w 346"/>
              <a:gd name="T21" fmla="*/ 135 h 346"/>
              <a:gd name="T22" fmla="*/ 277 w 346"/>
              <a:gd name="T23" fmla="*/ 17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346">
                <a:moveTo>
                  <a:pt x="173" y="0"/>
                </a:moveTo>
                <a:cubicBezTo>
                  <a:pt x="268" y="0"/>
                  <a:pt x="346" y="78"/>
                  <a:pt x="346" y="173"/>
                </a:cubicBezTo>
                <a:cubicBezTo>
                  <a:pt x="346" y="269"/>
                  <a:pt x="268" y="346"/>
                  <a:pt x="173" y="346"/>
                </a:cubicBezTo>
                <a:cubicBezTo>
                  <a:pt x="77" y="346"/>
                  <a:pt x="0" y="269"/>
                  <a:pt x="0" y="173"/>
                </a:cubicBezTo>
                <a:cubicBezTo>
                  <a:pt x="0" y="78"/>
                  <a:pt x="77" y="0"/>
                  <a:pt x="173" y="0"/>
                </a:cubicBezTo>
                <a:close/>
                <a:moveTo>
                  <a:pt x="277" y="177"/>
                </a:moveTo>
                <a:lnTo>
                  <a:pt x="204" y="219"/>
                </a:lnTo>
                <a:lnTo>
                  <a:pt x="131" y="261"/>
                </a:lnTo>
                <a:lnTo>
                  <a:pt x="131" y="177"/>
                </a:lnTo>
                <a:lnTo>
                  <a:pt x="131" y="93"/>
                </a:lnTo>
                <a:lnTo>
                  <a:pt x="204" y="135"/>
                </a:lnTo>
                <a:lnTo>
                  <a:pt x="277" y="177"/>
                </a:lnTo>
                <a:close/>
              </a:path>
            </a:pathLst>
          </a:custGeom>
          <a:solidFill>
            <a:srgbClr val="50515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nvGrpSpPr>
          <p:cNvPr id="19" name="组合 18"/>
          <p:cNvGrpSpPr/>
          <p:nvPr/>
        </p:nvGrpSpPr>
        <p:grpSpPr>
          <a:xfrm>
            <a:off x="5324427" y="1530802"/>
            <a:ext cx="1136462" cy="1135465"/>
            <a:chOff x="1314269" y="3137941"/>
            <a:chExt cx="1907896" cy="1906222"/>
          </a:xfrm>
        </p:grpSpPr>
        <p:sp>
          <p:nvSpPr>
            <p:cNvPr id="20"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21"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1200">
                <a:solidFill>
                  <a:schemeClr val="tx2"/>
                </a:solidFill>
                <a:latin typeface="Lifeline JL" panose="00000400000000000000" pitchFamily="2" charset="0"/>
                <a:ea typeface="微软雅黑" panose="020B0503020204020204" pitchFamily="34" charset="-122"/>
              </a:endParaRPr>
            </a:p>
          </p:txBody>
        </p:sp>
        <p:sp>
          <p:nvSpPr>
            <p:cNvPr id="22" name="TextBox 14"/>
            <p:cNvSpPr txBox="1"/>
            <p:nvPr/>
          </p:nvSpPr>
          <p:spPr>
            <a:xfrm flipH="1">
              <a:off x="1730444" y="3626055"/>
              <a:ext cx="1045037" cy="878383"/>
            </a:xfrm>
            <a:prstGeom prst="rect">
              <a:avLst/>
            </a:prstGeom>
            <a:noFill/>
          </p:spPr>
          <p:txBody>
            <a:bodyPr wrap="square" rtlCol="0">
              <a:spAutoFit/>
            </a:bodyPr>
            <a:lstStyle/>
            <a:p>
              <a:pPr algn="ctr"/>
              <a:r>
                <a:rPr lang="en-US" altLang="zh-CN" sz="2800" b="1" dirty="0">
                  <a:solidFill>
                    <a:schemeClr val="bg2"/>
                  </a:solidFill>
                  <a:latin typeface="微软雅黑" panose="020B0503020204020204" pitchFamily="34" charset="-122"/>
                  <a:ea typeface="微软雅黑" panose="020B0503020204020204" pitchFamily="34" charset="-122"/>
                </a:rPr>
                <a:t>01</a:t>
              </a:r>
            </a:p>
          </p:txBody>
        </p:sp>
      </p:grpSp>
      <p:grpSp>
        <p:nvGrpSpPr>
          <p:cNvPr id="23" name="组合 22"/>
          <p:cNvGrpSpPr/>
          <p:nvPr/>
        </p:nvGrpSpPr>
        <p:grpSpPr>
          <a:xfrm>
            <a:off x="5751984" y="2395179"/>
            <a:ext cx="1136462" cy="1135465"/>
            <a:chOff x="1314269" y="3137941"/>
            <a:chExt cx="1907896" cy="1906222"/>
          </a:xfrm>
        </p:grpSpPr>
        <p:sp>
          <p:nvSpPr>
            <p:cNvPr id="24"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25"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1200">
                <a:solidFill>
                  <a:schemeClr val="tx2"/>
                </a:solidFill>
                <a:latin typeface="Lifeline JL" panose="00000400000000000000" pitchFamily="2" charset="0"/>
                <a:ea typeface="微软雅黑" panose="020B0503020204020204" pitchFamily="34" charset="-122"/>
              </a:endParaRPr>
            </a:p>
          </p:txBody>
        </p:sp>
        <p:sp>
          <p:nvSpPr>
            <p:cNvPr id="26" name="TextBox 14"/>
            <p:cNvSpPr txBox="1"/>
            <p:nvPr/>
          </p:nvSpPr>
          <p:spPr>
            <a:xfrm flipH="1">
              <a:off x="1730444" y="3626055"/>
              <a:ext cx="1045037" cy="878383"/>
            </a:xfrm>
            <a:prstGeom prst="rect">
              <a:avLst/>
            </a:prstGeom>
            <a:noFill/>
          </p:spPr>
          <p:txBody>
            <a:bodyPr wrap="square" rtlCol="0">
              <a:spAutoFit/>
            </a:bodyPr>
            <a:lstStyle/>
            <a:p>
              <a:pPr algn="ctr"/>
              <a:r>
                <a:rPr lang="en-US" altLang="zh-CN" sz="2800" b="1" dirty="0">
                  <a:solidFill>
                    <a:schemeClr val="bg2"/>
                  </a:solidFill>
                  <a:latin typeface="微软雅黑" panose="020B0503020204020204" pitchFamily="34" charset="-122"/>
                  <a:ea typeface="微软雅黑" panose="020B0503020204020204" pitchFamily="34" charset="-122"/>
                </a:rPr>
                <a:t>02</a:t>
              </a:r>
            </a:p>
          </p:txBody>
        </p:sp>
      </p:grpSp>
      <p:grpSp>
        <p:nvGrpSpPr>
          <p:cNvPr id="27" name="组合 26"/>
          <p:cNvGrpSpPr/>
          <p:nvPr/>
        </p:nvGrpSpPr>
        <p:grpSpPr>
          <a:xfrm>
            <a:off x="5294735" y="3271643"/>
            <a:ext cx="1136462" cy="1135465"/>
            <a:chOff x="1314269" y="3137941"/>
            <a:chExt cx="1907896" cy="1906222"/>
          </a:xfrm>
        </p:grpSpPr>
        <p:sp>
          <p:nvSpPr>
            <p:cNvPr id="29"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30"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1200">
                <a:solidFill>
                  <a:schemeClr val="tx2"/>
                </a:solidFill>
                <a:latin typeface="Lifeline JL" panose="00000400000000000000" pitchFamily="2" charset="0"/>
                <a:ea typeface="微软雅黑" panose="020B0503020204020204" pitchFamily="34" charset="-122"/>
              </a:endParaRPr>
            </a:p>
          </p:txBody>
        </p:sp>
        <p:sp>
          <p:nvSpPr>
            <p:cNvPr id="32" name="TextBox 14"/>
            <p:cNvSpPr txBox="1"/>
            <p:nvPr/>
          </p:nvSpPr>
          <p:spPr>
            <a:xfrm flipH="1">
              <a:off x="1730444" y="3626055"/>
              <a:ext cx="1045037" cy="878383"/>
            </a:xfrm>
            <a:prstGeom prst="rect">
              <a:avLst/>
            </a:prstGeom>
            <a:noFill/>
          </p:spPr>
          <p:txBody>
            <a:bodyPr wrap="square" rtlCol="0">
              <a:spAutoFit/>
            </a:bodyPr>
            <a:lstStyle/>
            <a:p>
              <a:pPr algn="ctr"/>
              <a:r>
                <a:rPr lang="en-US" altLang="zh-CN" sz="2800" b="1" dirty="0">
                  <a:solidFill>
                    <a:schemeClr val="bg2"/>
                  </a:solidFill>
                  <a:latin typeface="微软雅黑" panose="020B0503020204020204" pitchFamily="34" charset="-122"/>
                  <a:ea typeface="微软雅黑" panose="020B0503020204020204" pitchFamily="34" charset="-122"/>
                </a:rPr>
                <a:t>03</a:t>
              </a:r>
            </a:p>
          </p:txBody>
        </p:sp>
      </p:grpSp>
      <p:grpSp>
        <p:nvGrpSpPr>
          <p:cNvPr id="38" name="组合 37"/>
          <p:cNvGrpSpPr/>
          <p:nvPr/>
        </p:nvGrpSpPr>
        <p:grpSpPr>
          <a:xfrm>
            <a:off x="5751984" y="4152314"/>
            <a:ext cx="1136462" cy="1135465"/>
            <a:chOff x="1314269" y="3137941"/>
            <a:chExt cx="1907896" cy="1906222"/>
          </a:xfrm>
        </p:grpSpPr>
        <p:sp>
          <p:nvSpPr>
            <p:cNvPr id="39"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40"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1200">
                <a:solidFill>
                  <a:schemeClr val="tx2"/>
                </a:solidFill>
                <a:latin typeface="Lifeline JL" panose="00000400000000000000" pitchFamily="2" charset="0"/>
                <a:ea typeface="微软雅黑" panose="020B0503020204020204" pitchFamily="34" charset="-122"/>
              </a:endParaRPr>
            </a:p>
          </p:txBody>
        </p:sp>
        <p:sp>
          <p:nvSpPr>
            <p:cNvPr id="41" name="TextBox 14"/>
            <p:cNvSpPr txBox="1"/>
            <p:nvPr/>
          </p:nvSpPr>
          <p:spPr>
            <a:xfrm flipH="1">
              <a:off x="1730444" y="3626055"/>
              <a:ext cx="1045037" cy="878383"/>
            </a:xfrm>
            <a:prstGeom prst="rect">
              <a:avLst/>
            </a:prstGeom>
            <a:noFill/>
          </p:spPr>
          <p:txBody>
            <a:bodyPr wrap="square" rtlCol="0">
              <a:spAutoFit/>
            </a:bodyPr>
            <a:lstStyle/>
            <a:p>
              <a:pPr algn="ctr"/>
              <a:r>
                <a:rPr lang="en-US" altLang="zh-CN" sz="2800" b="1" dirty="0">
                  <a:solidFill>
                    <a:schemeClr val="bg2"/>
                  </a:solidFill>
                  <a:latin typeface="微软雅黑" panose="020B0503020204020204" pitchFamily="34" charset="-122"/>
                  <a:ea typeface="微软雅黑" panose="020B0503020204020204" pitchFamily="34" charset="-122"/>
                </a:rPr>
                <a:t>04</a:t>
              </a:r>
            </a:p>
          </p:txBody>
        </p:sp>
      </p:grpSp>
      <p:grpSp>
        <p:nvGrpSpPr>
          <p:cNvPr id="42" name="组合 41"/>
          <p:cNvGrpSpPr/>
          <p:nvPr/>
        </p:nvGrpSpPr>
        <p:grpSpPr>
          <a:xfrm>
            <a:off x="5323618" y="5060213"/>
            <a:ext cx="1136462" cy="1135465"/>
            <a:chOff x="1314269" y="3137941"/>
            <a:chExt cx="1907896" cy="1906222"/>
          </a:xfrm>
        </p:grpSpPr>
        <p:sp>
          <p:nvSpPr>
            <p:cNvPr id="43" name="Oval 6"/>
            <p:cNvSpPr>
              <a:spLocks noChangeArrowheads="1"/>
            </p:cNvSpPr>
            <p:nvPr/>
          </p:nvSpPr>
          <p:spPr bwMode="auto">
            <a:xfrm flipH="1">
              <a:off x="1314269" y="3137941"/>
              <a:ext cx="1907896" cy="1906222"/>
            </a:xfrm>
            <a:prstGeom prst="ellipse">
              <a:avLst/>
            </a:prstGeom>
            <a:solidFill>
              <a:schemeClr val="bg1">
                <a:lumMod val="85000"/>
              </a:schemeClr>
            </a:solidFill>
            <a:ln>
              <a:noFill/>
            </a:ln>
          </p:spPr>
          <p:txBody>
            <a:bodyPr vert="horz" wrap="square" lIns="91440" tIns="45720" rIns="91440" bIns="45720" numCol="1" anchor="t" anchorCtr="0" compatLnSpc="1"/>
            <a:lstStyle/>
            <a:p>
              <a:endParaRPr lang="zh-CN" altLang="en-US" sz="1100">
                <a:solidFill>
                  <a:schemeClr val="bg1"/>
                </a:solidFill>
              </a:endParaRPr>
            </a:p>
          </p:txBody>
        </p:sp>
        <p:sp>
          <p:nvSpPr>
            <p:cNvPr id="44" name="Oval 14"/>
            <p:cNvSpPr>
              <a:spLocks noChangeArrowheads="1"/>
            </p:cNvSpPr>
            <p:nvPr/>
          </p:nvSpPr>
          <p:spPr bwMode="auto">
            <a:xfrm flipH="1">
              <a:off x="1455418" y="3277458"/>
              <a:ext cx="1625600" cy="1625600"/>
            </a:xfrm>
            <a:prstGeom prst="ellipse">
              <a:avLst/>
            </a:prstGeom>
            <a:solidFill>
              <a:srgbClr val="005CA7"/>
            </a:solidFill>
            <a:ln w="57150" cap="flat">
              <a:solidFill>
                <a:schemeClr val="bg2"/>
              </a:solidFill>
              <a:prstDash val="solid"/>
              <a:miter lim="800000"/>
            </a:ln>
            <a:effectLst/>
          </p:spPr>
          <p:txBody>
            <a:bodyPr vert="horz" wrap="square" lIns="91440" tIns="45720" rIns="91440" bIns="45720" numCol="1" anchor="t" anchorCtr="0" compatLnSpc="1"/>
            <a:lstStyle/>
            <a:p>
              <a:pPr algn="ctr">
                <a:lnSpc>
                  <a:spcPct val="200000"/>
                </a:lnSpc>
                <a:spcBef>
                  <a:spcPct val="20000"/>
                </a:spcBef>
              </a:pPr>
              <a:endParaRPr lang="zh-CN" altLang="en-US" sz="1200">
                <a:solidFill>
                  <a:schemeClr val="tx2"/>
                </a:solidFill>
                <a:latin typeface="Lifeline JL" panose="00000400000000000000" pitchFamily="2" charset="0"/>
                <a:ea typeface="微软雅黑" panose="020B0503020204020204" pitchFamily="34" charset="-122"/>
              </a:endParaRPr>
            </a:p>
          </p:txBody>
        </p:sp>
        <p:sp>
          <p:nvSpPr>
            <p:cNvPr id="45" name="TextBox 14"/>
            <p:cNvSpPr txBox="1"/>
            <p:nvPr/>
          </p:nvSpPr>
          <p:spPr>
            <a:xfrm flipH="1">
              <a:off x="1730444" y="3626055"/>
              <a:ext cx="1045037" cy="878383"/>
            </a:xfrm>
            <a:prstGeom prst="rect">
              <a:avLst/>
            </a:prstGeom>
            <a:noFill/>
          </p:spPr>
          <p:txBody>
            <a:bodyPr wrap="square" rtlCol="0">
              <a:spAutoFit/>
            </a:bodyPr>
            <a:lstStyle/>
            <a:p>
              <a:pPr algn="ctr"/>
              <a:r>
                <a:rPr lang="en-US" altLang="zh-CN" sz="2800" b="1" dirty="0">
                  <a:solidFill>
                    <a:schemeClr val="bg2"/>
                  </a:solidFill>
                  <a:latin typeface="微软雅黑" panose="020B0503020204020204" pitchFamily="34" charset="-122"/>
                  <a:ea typeface="微软雅黑" panose="020B0503020204020204" pitchFamily="34" charset="-122"/>
                </a:rPr>
                <a:t>05</a:t>
              </a:r>
            </a:p>
          </p:txBody>
        </p:sp>
      </p:grpSp>
      <p:sp>
        <p:nvSpPr>
          <p:cNvPr id="4" name="文本框 3"/>
          <p:cNvSpPr txBox="1"/>
          <p:nvPr/>
        </p:nvSpPr>
        <p:spPr>
          <a:xfrm>
            <a:off x="785962" y="1401040"/>
            <a:ext cx="3926701" cy="1446550"/>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rPr>
              <a:t>We study the competitive content placement issue in large-scale dynamic MEC systems.</a:t>
            </a:r>
            <a:endParaRPr lang="zh-CN" altLang="en-US" sz="2200" dirty="0">
              <a:latin typeface="Times New Roman" panose="02020603050405020304" pitchFamily="18" charset="0"/>
              <a:cs typeface="Times New Roman" panose="02020603050405020304" pitchFamily="18" charset="0"/>
            </a:endParaRPr>
          </a:p>
        </p:txBody>
      </p:sp>
      <p:sp>
        <p:nvSpPr>
          <p:cNvPr id="61" name="文本框 60"/>
          <p:cNvSpPr txBox="1"/>
          <p:nvPr/>
        </p:nvSpPr>
        <p:spPr>
          <a:xfrm>
            <a:off x="7351149" y="1651204"/>
            <a:ext cx="4499270" cy="2123658"/>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rPr>
              <a:t>We model the problem as a non-cooperative stochastic differential game, which considers the heterogeneous content demands, real-time trading prices, and paid content sharing.</a:t>
            </a:r>
            <a:endParaRPr lang="zh-CN" altLang="en-US" sz="2200" dirty="0">
              <a:latin typeface="Times New Roman" panose="02020603050405020304" pitchFamily="18" charset="0"/>
              <a:cs typeface="Times New Roman" panose="02020603050405020304" pitchFamily="18" charset="0"/>
            </a:endParaRPr>
          </a:p>
        </p:txBody>
      </p:sp>
      <p:sp>
        <p:nvSpPr>
          <p:cNvPr id="62" name="文本框 61"/>
          <p:cNvSpPr txBox="1"/>
          <p:nvPr/>
        </p:nvSpPr>
        <p:spPr>
          <a:xfrm>
            <a:off x="743311" y="3212984"/>
            <a:ext cx="4251968" cy="1446550"/>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rPr>
              <a:t>To facilitate decentralized decision-making, we propose the MFG-CP framework for joint content caching and pricing.</a:t>
            </a:r>
            <a:endParaRPr lang="zh-CN" altLang="en-US" sz="2200" dirty="0">
              <a:latin typeface="Times New Roman" panose="02020603050405020304" pitchFamily="18" charset="0"/>
              <a:cs typeface="Times New Roman" panose="02020603050405020304" pitchFamily="18" charset="0"/>
            </a:endParaRPr>
          </a:p>
        </p:txBody>
      </p:sp>
      <p:sp>
        <p:nvSpPr>
          <p:cNvPr id="63" name="文本框 62"/>
          <p:cNvSpPr txBox="1"/>
          <p:nvPr/>
        </p:nvSpPr>
        <p:spPr>
          <a:xfrm>
            <a:off x="7482832" y="4180922"/>
            <a:ext cx="4251968" cy="1446550"/>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rPr>
              <a:t>We develop an iterative best response learning scheme to determine the optimal caching strategy for each EDP.</a:t>
            </a:r>
            <a:endParaRPr lang="zh-CN" altLang="en-US" sz="2200" dirty="0">
              <a:latin typeface="Times New Roman" panose="02020603050405020304" pitchFamily="18" charset="0"/>
              <a:cs typeface="Times New Roman" panose="02020603050405020304" pitchFamily="18" charset="0"/>
            </a:endParaRPr>
          </a:p>
        </p:txBody>
      </p:sp>
      <p:sp>
        <p:nvSpPr>
          <p:cNvPr id="64" name="文本框 63"/>
          <p:cNvSpPr txBox="1"/>
          <p:nvPr/>
        </p:nvSpPr>
        <p:spPr>
          <a:xfrm>
            <a:off x="743311" y="5120254"/>
            <a:ext cx="4251968" cy="1107996"/>
          </a:xfrm>
          <a:prstGeom prst="rect">
            <a:avLst/>
          </a:prstGeom>
          <a:noFill/>
        </p:spPr>
        <p:txBody>
          <a:bodyPr wrap="square" rtlCol="0">
            <a:spAutoFit/>
          </a:bodyPr>
          <a:lstStyle/>
          <a:p>
            <a:pPr marL="285750" indent="-285750">
              <a:buFont typeface="Wingdings" panose="05000000000000000000" pitchFamily="2" charset="2"/>
              <a:buChar char="ü"/>
            </a:pPr>
            <a:r>
              <a:rPr lang="en-US" altLang="zh-CN" sz="2200" dirty="0">
                <a:latin typeface="Times New Roman" panose="02020603050405020304" pitchFamily="18" charset="0"/>
                <a:cs typeface="Times New Roman" panose="02020603050405020304" pitchFamily="18" charset="0"/>
              </a:rPr>
              <a:t>Extensive simulations on real-world traces validate its great performance.</a:t>
            </a:r>
            <a:endParaRPr lang="zh-CN" alt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2729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42B539E-B374-E5AE-5D4D-961B5CAC7E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553"/>
          <a:stretch/>
        </p:blipFill>
        <p:spPr bwMode="auto">
          <a:xfrm>
            <a:off x="0" y="1563934"/>
            <a:ext cx="12192000" cy="2185214"/>
          </a:xfrm>
          <a:prstGeom prst="rect">
            <a:avLst/>
          </a:prstGeom>
          <a:noFill/>
          <a:extLst>
            <a:ext uri="{909E8E84-426E-40DD-AFC4-6F175D3DCCD1}">
              <a14:hiddenFill xmlns:a14="http://schemas.microsoft.com/office/drawing/2010/main">
                <a:solidFill>
                  <a:srgbClr val="FFFFFF"/>
                </a:solidFill>
              </a14:hiddenFill>
            </a:ext>
          </a:extLst>
        </p:spPr>
      </p:pic>
      <p:pic>
        <p:nvPicPr>
          <p:cNvPr id="23" name="图形 8">
            <a:extLst>
              <a:ext uri="{FF2B5EF4-FFF2-40B4-BE49-F238E27FC236}">
                <a16:creationId xmlns:a16="http://schemas.microsoft.com/office/drawing/2014/main" id="{B5E67210-C385-9FE7-902F-92A25B88B7E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56883"/>
            <a:ext cx="4476750" cy="857250"/>
          </a:xfrm>
          <a:prstGeom prst="rect">
            <a:avLst/>
          </a:prstGeom>
        </p:spPr>
      </p:pic>
      <p:sp>
        <p:nvSpPr>
          <p:cNvPr id="27" name="文本框 26">
            <a:extLst>
              <a:ext uri="{FF2B5EF4-FFF2-40B4-BE49-F238E27FC236}">
                <a16:creationId xmlns:a16="http://schemas.microsoft.com/office/drawing/2014/main" id="{86B868F8-BC00-3B8F-486F-C2F6AC31D799}"/>
              </a:ext>
            </a:extLst>
          </p:cNvPr>
          <p:cNvSpPr txBox="1"/>
          <p:nvPr/>
        </p:nvSpPr>
        <p:spPr>
          <a:xfrm>
            <a:off x="1981200" y="1492231"/>
            <a:ext cx="7774641" cy="707886"/>
          </a:xfrm>
          <a:prstGeom prst="rect">
            <a:avLst/>
          </a:prstGeom>
          <a:noFill/>
        </p:spPr>
        <p:txBody>
          <a:bodyPr wrap="square">
            <a:spAutoFit/>
          </a:bodyPr>
          <a:lstStyle/>
          <a:p>
            <a:pPr algn="ctr"/>
            <a:r>
              <a:rPr lang="en-US" altLang="zh-CN" sz="4000" b="1" i="0"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Thank you for your attention!</a:t>
            </a:r>
            <a:endParaRPr lang="zh-CN" altLang="en-US" sz="40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9" name="图片 28">
            <a:extLst>
              <a:ext uri="{FF2B5EF4-FFF2-40B4-BE49-F238E27FC236}">
                <a16:creationId xmlns:a16="http://schemas.microsoft.com/office/drawing/2014/main" id="{FFE674F5-8A8B-74CD-C6E5-3A0E89E765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56686" y="3946712"/>
            <a:ext cx="4026325" cy="2802777"/>
          </a:xfrm>
          <a:prstGeom prst="rect">
            <a:avLst/>
          </a:prstGeom>
        </p:spPr>
      </p:pic>
      <p:sp>
        <p:nvSpPr>
          <p:cNvPr id="32" name="文本框 31">
            <a:extLst>
              <a:ext uri="{FF2B5EF4-FFF2-40B4-BE49-F238E27FC236}">
                <a16:creationId xmlns:a16="http://schemas.microsoft.com/office/drawing/2014/main" id="{E1956448-9E15-C7C9-86D5-CC885AC43065}"/>
              </a:ext>
            </a:extLst>
          </p:cNvPr>
          <p:cNvSpPr txBox="1"/>
          <p:nvPr/>
        </p:nvSpPr>
        <p:spPr>
          <a:xfrm>
            <a:off x="457200" y="3948644"/>
            <a:ext cx="7118486" cy="2185214"/>
          </a:xfrm>
          <a:prstGeom prst="rect">
            <a:avLst/>
          </a:prstGeom>
          <a:noFill/>
        </p:spPr>
        <p:txBody>
          <a:bodyPr wrap="square" rtlCol="0">
            <a:spAutoFit/>
          </a:bodyPr>
          <a:lstStyle/>
          <a:p>
            <a:r>
              <a:rPr lang="en-US" altLang="zh-CN" sz="2800" b="1" i="0" dirty="0">
                <a:effectLst/>
                <a:latin typeface="微软雅黑" panose="020B0503020204020204" pitchFamily="34" charset="-122"/>
                <a:ea typeface="微软雅黑" panose="020B0503020204020204" pitchFamily="34" charset="-122"/>
              </a:rPr>
              <a:t>                                    </a:t>
            </a:r>
            <a:endParaRPr lang="en-US" altLang="zh-CN" sz="2800" b="1" dirty="0">
              <a:latin typeface="微软雅黑" panose="020B0503020204020204" pitchFamily="34" charset="-122"/>
              <a:ea typeface="微软雅黑" panose="020B0503020204020204" pitchFamily="34" charset="-122"/>
            </a:endParaRPr>
          </a:p>
          <a:p>
            <a:pPr algn="ctr"/>
            <a:r>
              <a:rPr lang="en-US" altLang="zh-CN" sz="2800" b="1" i="0" dirty="0">
                <a:effectLst/>
                <a:latin typeface="微软雅黑" panose="020B0503020204020204" pitchFamily="34" charset="-122"/>
                <a:ea typeface="微软雅黑" panose="020B0503020204020204" pitchFamily="34" charset="-122"/>
              </a:rPr>
              <a:t> </a:t>
            </a:r>
            <a:r>
              <a:rPr lang="en-US" altLang="zh-CN" sz="4000" b="1" i="0" dirty="0">
                <a:effectLst/>
                <a:latin typeface="微软雅黑" panose="020B0503020204020204" pitchFamily="34" charset="-122"/>
                <a:ea typeface="微软雅黑" panose="020B0503020204020204" pitchFamily="34" charset="-122"/>
              </a:rPr>
              <a:t>Question?</a:t>
            </a:r>
            <a:r>
              <a:rPr lang="en-US" altLang="zh-CN" sz="4000" b="1" i="0" baseline="30000" dirty="0">
                <a:effectLst/>
                <a:latin typeface="CambriaMath"/>
              </a:rPr>
              <a:t> </a:t>
            </a:r>
            <a:endParaRPr lang="en-US" altLang="zh-CN" sz="4000" b="1" i="1" dirty="0">
              <a:latin typeface="微软雅黑" panose="020B0503020204020204" pitchFamily="34" charset="-122"/>
              <a:ea typeface="微软雅黑" panose="020B0503020204020204" pitchFamily="34" charset="-122"/>
            </a:endParaRPr>
          </a:p>
          <a:p>
            <a:pPr algn="ctr"/>
            <a:endParaRPr lang="en-US" altLang="zh-CN" sz="2400" u="sng" dirty="0">
              <a:solidFill>
                <a:srgbClr val="034EA1"/>
              </a:solidFill>
              <a:latin typeface="微软雅黑" panose="020B0503020204020204" pitchFamily="34" charset="-122"/>
              <a:ea typeface="微软雅黑" panose="020B0503020204020204" pitchFamily="34" charset="-122"/>
            </a:endParaRPr>
          </a:p>
          <a:p>
            <a:pPr algn="ctr"/>
            <a:r>
              <a:rPr lang="en-US" altLang="zh-CN" sz="2400" b="1" spc="-25" dirty="0">
                <a:latin typeface="Times New Roman" panose="02020603050405020304" pitchFamily="18" charset="0"/>
                <a:cs typeface="Times New Roman" panose="02020603050405020304" pitchFamily="18" charset="0"/>
              </a:rPr>
              <a:t>Yin Xu</a:t>
            </a:r>
            <a:r>
              <a:rPr lang="en-US" altLang="zh-CN" sz="2400" b="1" spc="-25" baseline="30000" dirty="0">
                <a:latin typeface="Times New Roman" panose="02020603050405020304" pitchFamily="18" charset="0"/>
                <a:cs typeface="Times New Roman" panose="02020603050405020304" pitchFamily="18" charset="0"/>
              </a:rPr>
              <a:t> </a:t>
            </a:r>
            <a:r>
              <a:rPr lang="en-US" altLang="zh-CN" sz="2400" b="1" spc="-25" dirty="0">
                <a:latin typeface="Times New Roman" panose="02020603050405020304" pitchFamily="18" charset="0"/>
                <a:cs typeface="Times New Roman" panose="02020603050405020304" pitchFamily="18" charset="0"/>
              </a:rPr>
              <a:t> </a:t>
            </a:r>
            <a:r>
              <a:rPr lang="en-US" altLang="zh-CN" sz="2400" b="1" spc="-25" baseline="30000" dirty="0">
                <a:latin typeface="Times New Roman" panose="02020603050405020304" pitchFamily="18" charset="0"/>
                <a:cs typeface="Times New Roman" panose="02020603050405020304" pitchFamily="18" charset="0"/>
              </a:rPr>
              <a:t> </a:t>
            </a:r>
            <a:r>
              <a:rPr lang="en-US" altLang="zh-CN" sz="2400" u="sng" dirty="0">
                <a:solidFill>
                  <a:srgbClr val="034EA1"/>
                </a:solidFill>
                <a:latin typeface="Times New Roman" panose="02020603050405020304" pitchFamily="18" charset="0"/>
                <a:ea typeface="微软雅黑" panose="020B0503020204020204" pitchFamily="34" charset="-122"/>
                <a:cs typeface="Times New Roman" panose="02020603050405020304" pitchFamily="18" charset="0"/>
              </a:rPr>
              <a:t>xuyin218@mail.ustc.edu.cn</a:t>
            </a:r>
            <a:br>
              <a:rPr lang="en-US" altLang="zh-CN" sz="1600" b="1" i="1" dirty="0">
                <a:effectLst/>
                <a:latin typeface="微软雅黑" panose="020B0503020204020204" pitchFamily="34" charset="-122"/>
                <a:ea typeface="微软雅黑" panose="020B0503020204020204" pitchFamily="34" charset="-122"/>
              </a:rPr>
            </a:br>
            <a:endParaRPr lang="zh-CN" altLang="en-US" sz="1600" b="1" dirty="0">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631709C3-0663-336E-9999-FB8B767637EA}"/>
              </a:ext>
            </a:extLst>
          </p:cNvPr>
          <p:cNvPicPr>
            <a:picLocks noChangeAspect="1"/>
          </p:cNvPicPr>
          <p:nvPr/>
        </p:nvPicPr>
        <p:blipFill>
          <a:blip r:embed="rId7"/>
          <a:stretch>
            <a:fillRect/>
          </a:stretch>
        </p:blipFill>
        <p:spPr>
          <a:xfrm>
            <a:off x="6846810" y="110286"/>
            <a:ext cx="5213486" cy="930755"/>
          </a:xfrm>
          <a:prstGeom prst="rect">
            <a:avLst/>
          </a:prstGeom>
        </p:spPr>
      </p:pic>
    </p:spTree>
    <p:extLst>
      <p:ext uri="{BB962C8B-B14F-4D97-AF65-F5344CB8AC3E}">
        <p14:creationId xmlns:p14="http://schemas.microsoft.com/office/powerpoint/2010/main" val="52438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3</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Background</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2" name="文本框 1">
            <a:extLst>
              <a:ext uri="{FF2B5EF4-FFF2-40B4-BE49-F238E27FC236}">
                <a16:creationId xmlns:a16="http://schemas.microsoft.com/office/drawing/2014/main" id="{AEE16313-C962-D6A8-1486-22EFE5DB43A4}"/>
              </a:ext>
            </a:extLst>
          </p:cNvPr>
          <p:cNvSpPr txBox="1"/>
          <p:nvPr/>
        </p:nvSpPr>
        <p:spPr>
          <a:xfrm>
            <a:off x="413591" y="1295401"/>
            <a:ext cx="5369815" cy="461665"/>
          </a:xfrm>
          <a:prstGeom prst="rect">
            <a:avLst/>
          </a:prstGeom>
          <a:noFill/>
        </p:spPr>
        <p:txBody>
          <a:bodyPr wrap="square" rtlCol="0">
            <a:spAutoFit/>
          </a:bodyPr>
          <a:lstStyle/>
          <a:p>
            <a:pPr marL="285750" indent="-285750">
              <a:buClr>
                <a:srgbClr val="2D75B6"/>
              </a:buClr>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Explosive growth of mobile data traffic</a:t>
            </a:r>
            <a:endParaRPr lang="zh-CN" altLang="en-US" sz="2400" dirty="0">
              <a:latin typeface="Times New Roman" panose="02020603050405020304" pitchFamily="18" charset="0"/>
              <a:cs typeface="Times New Roman" panose="02020603050405020304" pitchFamily="18" charset="0"/>
            </a:endParaRPr>
          </a:p>
        </p:txBody>
      </p:sp>
      <p:pic>
        <p:nvPicPr>
          <p:cNvPr id="7" name="图片 6">
            <a:extLst>
              <a:ext uri="{FF2B5EF4-FFF2-40B4-BE49-F238E27FC236}">
                <a16:creationId xmlns:a16="http://schemas.microsoft.com/office/drawing/2014/main" id="{26CDE49E-CFAF-5B98-E48B-1716BBC39299}"/>
              </a:ext>
            </a:extLst>
          </p:cNvPr>
          <p:cNvPicPr>
            <a:picLocks noChangeAspect="1"/>
          </p:cNvPicPr>
          <p:nvPr/>
        </p:nvPicPr>
        <p:blipFill>
          <a:blip r:embed="rId4"/>
          <a:stretch>
            <a:fillRect/>
          </a:stretch>
        </p:blipFill>
        <p:spPr>
          <a:xfrm>
            <a:off x="567831" y="3352800"/>
            <a:ext cx="4911356" cy="3032445"/>
          </a:xfrm>
          <a:prstGeom prst="rect">
            <a:avLst/>
          </a:prstGeom>
        </p:spPr>
      </p:pic>
      <p:sp>
        <p:nvSpPr>
          <p:cNvPr id="11" name="文本框 10">
            <a:extLst>
              <a:ext uri="{FF2B5EF4-FFF2-40B4-BE49-F238E27FC236}">
                <a16:creationId xmlns:a16="http://schemas.microsoft.com/office/drawing/2014/main" id="{50BFA0FB-EE09-D7D0-7A5E-E0C368A6C017}"/>
              </a:ext>
            </a:extLst>
          </p:cNvPr>
          <p:cNvSpPr txBox="1"/>
          <p:nvPr/>
        </p:nvSpPr>
        <p:spPr>
          <a:xfrm>
            <a:off x="657635" y="1812647"/>
            <a:ext cx="5369815" cy="1261884"/>
          </a:xfrm>
          <a:prstGeom prst="rect">
            <a:avLst/>
          </a:prstGeom>
          <a:noFill/>
        </p:spPr>
        <p:txBody>
          <a:bodyPr wrap="square" rtlCol="0">
            <a:spAutoFit/>
          </a:bodyPr>
          <a:lstStyle/>
          <a:p>
            <a:pPr marL="342900" indent="-342900">
              <a:spcBef>
                <a:spcPts val="600"/>
              </a:spcBef>
              <a:buClr>
                <a:schemeClr val="accent6">
                  <a:lumMod val="75000"/>
                </a:schemeClr>
              </a:buClr>
              <a:buSzPct val="90000"/>
              <a:buFont typeface="Wingdings" panose="05000000000000000000" pitchFamily="2" charset="2"/>
              <a:buChar char="u"/>
            </a:pPr>
            <a:r>
              <a:rPr lang="en-US" altLang="zh-CN" sz="2200" dirty="0">
                <a:latin typeface="Times New Roman" panose="02020603050405020304" pitchFamily="18" charset="0"/>
                <a:cs typeface="Times New Roman" panose="02020603050405020304" pitchFamily="18" charset="0"/>
              </a:rPr>
              <a:t>Fast deployment of edge devices</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200" dirty="0">
                <a:latin typeface="Times New Roman" panose="02020603050405020304" pitchFamily="18" charset="0"/>
                <a:cs typeface="Times New Roman" panose="02020603050405020304" pitchFamily="18" charset="0"/>
              </a:rPr>
              <a:t>10x increase from 2016 to 2023</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200" dirty="0">
                <a:latin typeface="Times New Roman" panose="02020603050405020304" pitchFamily="18" charset="0"/>
                <a:cs typeface="Times New Roman" panose="02020603050405020304" pitchFamily="18" charset="0"/>
              </a:rPr>
              <a:t>Significant stress on back-haul links</a:t>
            </a:r>
          </a:p>
        </p:txBody>
      </p:sp>
      <p:sp>
        <p:nvSpPr>
          <p:cNvPr id="12" name="文本框 11">
            <a:extLst>
              <a:ext uri="{FF2B5EF4-FFF2-40B4-BE49-F238E27FC236}">
                <a16:creationId xmlns:a16="http://schemas.microsoft.com/office/drawing/2014/main" id="{502CFFE9-76A5-57A3-7792-9581253226A4}"/>
              </a:ext>
            </a:extLst>
          </p:cNvPr>
          <p:cNvSpPr txBox="1"/>
          <p:nvPr/>
        </p:nvSpPr>
        <p:spPr>
          <a:xfrm>
            <a:off x="6106886" y="1295400"/>
            <a:ext cx="5369815" cy="461665"/>
          </a:xfrm>
          <a:prstGeom prst="rect">
            <a:avLst/>
          </a:prstGeom>
          <a:noFill/>
        </p:spPr>
        <p:txBody>
          <a:bodyPr wrap="square" rtlCol="0">
            <a:spAutoFit/>
          </a:bodyPr>
          <a:lstStyle/>
          <a:p>
            <a:pPr marL="285750" indent="-285750">
              <a:buClr>
                <a:srgbClr val="2D75B6"/>
              </a:buClr>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Content caching and trading in the edge </a:t>
            </a:r>
            <a:endParaRPr lang="zh-CN" altLang="en-US" sz="2400" dirty="0">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82A232E8-609B-6A51-CB24-274C7EDFAD93}"/>
              </a:ext>
            </a:extLst>
          </p:cNvPr>
          <p:cNvPicPr>
            <a:picLocks noChangeAspect="1"/>
          </p:cNvPicPr>
          <p:nvPr/>
        </p:nvPicPr>
        <p:blipFill>
          <a:blip r:embed="rId5"/>
          <a:stretch>
            <a:fillRect/>
          </a:stretch>
        </p:blipFill>
        <p:spPr>
          <a:xfrm>
            <a:off x="6218553" y="3352800"/>
            <a:ext cx="5294764" cy="3105234"/>
          </a:xfrm>
          <a:prstGeom prst="rect">
            <a:avLst/>
          </a:prstGeom>
        </p:spPr>
      </p:pic>
      <p:sp>
        <p:nvSpPr>
          <p:cNvPr id="15" name="文本框 14">
            <a:extLst>
              <a:ext uri="{FF2B5EF4-FFF2-40B4-BE49-F238E27FC236}">
                <a16:creationId xmlns:a16="http://schemas.microsoft.com/office/drawing/2014/main" id="{93B0BEC1-D06E-0BAA-56D6-7A2D08302003}"/>
              </a:ext>
            </a:extLst>
          </p:cNvPr>
          <p:cNvSpPr txBox="1"/>
          <p:nvPr/>
        </p:nvSpPr>
        <p:spPr>
          <a:xfrm>
            <a:off x="6343212" y="1835080"/>
            <a:ext cx="5478511" cy="1184940"/>
          </a:xfrm>
          <a:prstGeom prst="rect">
            <a:avLst/>
          </a:prstGeom>
          <a:noFill/>
        </p:spPr>
        <p:txBody>
          <a:bodyPr wrap="square" rtlCol="0">
            <a:spAutoFit/>
          </a:bodyPr>
          <a:lstStyle/>
          <a:p>
            <a:pPr marL="342900" indent="-342900">
              <a:spcBef>
                <a:spcPts val="600"/>
              </a:spcBef>
              <a:buClr>
                <a:schemeClr val="accent6">
                  <a:lumMod val="75000"/>
                </a:schemeClr>
              </a:buClr>
              <a:buSzPct val="90000"/>
              <a:buFont typeface="Wingdings" panose="05000000000000000000" pitchFamily="2" charset="2"/>
              <a:buChar char="u"/>
            </a:pPr>
            <a:r>
              <a:rPr lang="en-US" altLang="zh-CN" sz="2200" dirty="0">
                <a:latin typeface="Times New Roman" panose="02020603050405020304" pitchFamily="18" charset="0"/>
                <a:cs typeface="Times New Roman" panose="02020603050405020304" pitchFamily="18" charset="0"/>
              </a:rPr>
              <a:t>By 2032, the market size of edge data centers is expected to exceed $50 billion</a:t>
            </a:r>
          </a:p>
          <a:p>
            <a:pPr marL="342900" indent="-342900">
              <a:spcBef>
                <a:spcPts val="600"/>
              </a:spcBef>
              <a:buClr>
                <a:schemeClr val="accent6">
                  <a:lumMod val="75000"/>
                </a:schemeClr>
              </a:buClr>
              <a:buSzPct val="90000"/>
              <a:buFont typeface="Wingdings" panose="05000000000000000000" pitchFamily="2" charset="2"/>
              <a:buChar char="u"/>
            </a:pPr>
            <a:r>
              <a:rPr lang="en-US" altLang="zh-CN" sz="2200" dirty="0">
                <a:latin typeface="Times New Roman" panose="02020603050405020304" pitchFamily="18" charset="0"/>
                <a:cs typeface="Times New Roman" panose="02020603050405020304" pitchFamily="18" charset="0"/>
              </a:rPr>
              <a:t>Enhance Quality of Experience (</a:t>
            </a:r>
            <a:r>
              <a:rPr lang="en-US" altLang="zh-CN" sz="2200" dirty="0" err="1">
                <a:latin typeface="Times New Roman" panose="02020603050405020304" pitchFamily="18" charset="0"/>
                <a:cs typeface="Times New Roman" panose="02020603050405020304" pitchFamily="18" charset="0"/>
              </a:rPr>
              <a:t>QoE</a:t>
            </a:r>
            <a:r>
              <a:rPr lang="en-US" altLang="zh-CN"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7571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3EAD373E-2635-83CB-699B-0A52B5DB2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34" y="950085"/>
            <a:ext cx="10897531" cy="4898092"/>
          </a:xfrm>
          <a:prstGeom prst="rect">
            <a:avLst/>
          </a:prstGeom>
        </p:spPr>
      </p:pic>
      <p:sp>
        <p:nvSpPr>
          <p:cNvPr id="9" name="object 9"/>
          <p:cNvSpPr txBox="1"/>
          <p:nvPr/>
        </p:nvSpPr>
        <p:spPr>
          <a:xfrm>
            <a:off x="1905000" y="5975296"/>
            <a:ext cx="8525494" cy="443070"/>
          </a:xfrm>
          <a:prstGeom prst="rect">
            <a:avLst/>
          </a:prstGeom>
        </p:spPr>
        <p:txBody>
          <a:bodyPr vert="horz" wrap="square" lIns="0" tIns="12065" rIns="0" bIns="0" rtlCol="0">
            <a:spAutoFit/>
          </a:bodyPr>
          <a:lstStyle/>
          <a:p>
            <a:pPr marL="12700">
              <a:lnSpc>
                <a:spcPct val="100000"/>
              </a:lnSpc>
              <a:spcBef>
                <a:spcPts val="95"/>
              </a:spcBef>
            </a:pPr>
            <a:r>
              <a:rPr lang="en-US" sz="2800" b="1" spc="-5" dirty="0">
                <a:latin typeface="Times New Roman" panose="02020603050405020304" pitchFamily="18" charset="0"/>
                <a:cs typeface="Times New Roman" panose="02020603050405020304" pitchFamily="18" charset="0"/>
              </a:rPr>
              <a:t>General  architecture of</a:t>
            </a:r>
            <a:r>
              <a:rPr lang="en-US" sz="2800" b="1" spc="-20" dirty="0">
                <a:latin typeface="Times New Roman" panose="02020603050405020304" pitchFamily="18" charset="0"/>
                <a:cs typeface="Times New Roman" panose="02020603050405020304" pitchFamily="18" charset="0"/>
              </a:rPr>
              <a:t>  </a:t>
            </a:r>
            <a:r>
              <a:rPr lang="en-US" sz="2800" b="1" spc="-10" dirty="0">
                <a:solidFill>
                  <a:srgbClr val="2D75B6"/>
                </a:solidFill>
                <a:latin typeface="Times New Roman" panose="02020603050405020304" pitchFamily="18" charset="0"/>
                <a:cs typeface="Times New Roman" panose="02020603050405020304" pitchFamily="18" charset="0"/>
              </a:rPr>
              <a:t>Mobile Edge Caching  </a:t>
            </a:r>
            <a:r>
              <a:rPr lang="en-US" sz="2800" b="1" spc="-10" dirty="0">
                <a:latin typeface="Times New Roman" panose="02020603050405020304" pitchFamily="18" charset="0"/>
                <a:cs typeface="Times New Roman" panose="02020603050405020304" pitchFamily="18" charset="0"/>
              </a:rPr>
              <a:t>systems</a:t>
            </a:r>
            <a:endParaRPr sz="2800" dirty="0">
              <a:latin typeface="Times New Roman" panose="02020603050405020304" pitchFamily="18" charset="0"/>
              <a:cs typeface="Times New Roman" panose="02020603050405020304" pitchFamily="18" charset="0"/>
            </a:endParaRPr>
          </a:p>
        </p:txBody>
      </p:sp>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4</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4"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Background</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7" name="文本框 6">
            <a:extLst>
              <a:ext uri="{FF2B5EF4-FFF2-40B4-BE49-F238E27FC236}">
                <a16:creationId xmlns:a16="http://schemas.microsoft.com/office/drawing/2014/main" id="{40AD63DD-DF0B-D850-AEB5-F1FCB3CACDC8}"/>
              </a:ext>
            </a:extLst>
          </p:cNvPr>
          <p:cNvSpPr txBox="1"/>
          <p:nvPr/>
        </p:nvSpPr>
        <p:spPr>
          <a:xfrm>
            <a:off x="1530713" y="4343401"/>
            <a:ext cx="700794"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EDP</a:t>
            </a:r>
            <a:endParaRPr lang="zh-CN" altLang="en-US" b="1"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3AD9B81B-1D75-9A3B-F27C-EFF8322E77CC}"/>
              </a:ext>
            </a:extLst>
          </p:cNvPr>
          <p:cNvSpPr txBox="1"/>
          <p:nvPr/>
        </p:nvSpPr>
        <p:spPr>
          <a:xfrm>
            <a:off x="404021" y="3184112"/>
            <a:ext cx="1447800" cy="646331"/>
          </a:xfrm>
          <a:prstGeom prst="rect">
            <a:avLst/>
          </a:prstGeom>
          <a:noFill/>
        </p:spPr>
        <p:txBody>
          <a:bodyPr wrap="square" rtlCol="0">
            <a:spAutoFit/>
          </a:bodyPr>
          <a:lstStyle/>
          <a:p>
            <a:pPr algn="l"/>
            <a:r>
              <a:rPr lang="en-US" altLang="zh-CN" sz="1800" b="1" i="0" u="none" strike="noStrike" baseline="0" dirty="0">
                <a:latin typeface="Times New Roman" panose="02020603050405020304" pitchFamily="18" charset="0"/>
                <a:cs typeface="Times New Roman" panose="02020603050405020304" pitchFamily="18" charset="0"/>
              </a:rPr>
              <a:t>Edge Data Providers</a:t>
            </a:r>
            <a:endParaRPr lang="zh-CN" altLang="en-US" b="1"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2F549AA0-BBCD-C439-4BC0-1DA6E0858AFD}"/>
              </a:ext>
            </a:extLst>
          </p:cNvPr>
          <p:cNvSpPr txBox="1"/>
          <p:nvPr/>
        </p:nvSpPr>
        <p:spPr>
          <a:xfrm>
            <a:off x="5817350" y="3833337"/>
            <a:ext cx="700794"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EDP</a:t>
            </a:r>
            <a:endParaRPr lang="zh-CN" altLang="en-US" b="1" dirty="0">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8EE522B3-73F3-2F23-D9D7-CC74521D78F5}"/>
              </a:ext>
            </a:extLst>
          </p:cNvPr>
          <p:cNvSpPr txBox="1"/>
          <p:nvPr/>
        </p:nvSpPr>
        <p:spPr>
          <a:xfrm>
            <a:off x="9729700" y="3645777"/>
            <a:ext cx="700794"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EDP</a:t>
            </a:r>
            <a:endParaRPr lang="zh-CN"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5</a:t>
            </a:fld>
            <a:endParaRPr sz="180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Motivation</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5" name="矩形 4"/>
          <p:cNvSpPr/>
          <p:nvPr/>
        </p:nvSpPr>
        <p:spPr>
          <a:xfrm>
            <a:off x="1107408" y="1565246"/>
            <a:ext cx="4018140" cy="461665"/>
          </a:xfrm>
          <a:prstGeom prst="rect">
            <a:avLst/>
          </a:prstGeom>
        </p:spPr>
        <p:txBody>
          <a:bodyPr wrap="square">
            <a:spAutoFit/>
          </a:bodyPr>
          <a:lstStyle/>
          <a:p>
            <a:pPr marR="23780"/>
            <a:r>
              <a:rPr lang="en-US" altLang="zh-CN" sz="2400" b="1" i="1" dirty="0">
                <a:latin typeface="Times New Roman" panose="02020603050405020304" pitchFamily="18" charset="0"/>
                <a:cs typeface="Times New Roman" panose="02020603050405020304" pitchFamily="18" charset="0"/>
              </a:rPr>
              <a:t>competitive content placement</a:t>
            </a:r>
            <a:endParaRPr lang="zh-CN" altLang="en-US" sz="2400" dirty="0">
              <a:latin typeface="Times New Roman" panose="02020603050405020304" pitchFamily="18" charset="0"/>
              <a:cs typeface="Times New Roman" panose="02020603050405020304" pitchFamily="18" charset="0"/>
            </a:endParaRPr>
          </a:p>
        </p:txBody>
      </p:sp>
      <p:sp>
        <p:nvSpPr>
          <p:cNvPr id="54" name="圆角矩形 123"/>
          <p:cNvSpPr/>
          <p:nvPr/>
        </p:nvSpPr>
        <p:spPr>
          <a:xfrm>
            <a:off x="582675" y="1146741"/>
            <a:ext cx="4979925" cy="5330259"/>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55" name="文本框 54"/>
              <p:cNvSpPr txBox="1"/>
              <p:nvPr/>
            </p:nvSpPr>
            <p:spPr>
              <a:xfrm>
                <a:off x="800924" y="3718616"/>
                <a:ext cx="4735881" cy="2246769"/>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Both cache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cs typeface="Times New Roman" panose="02020603050405020304" pitchFamily="18" charset="0"/>
                  </a:rPr>
                  <a:t>A competition </a:t>
                </a:r>
              </a:p>
              <a:p>
                <a:r>
                  <a:rPr lang="en-US" altLang="zh-CN"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cs typeface="Times New Roman" panose="02020603050405020304" pitchFamily="18" charset="0"/>
                  </a:rPr>
                  <a:t>Attract more requesters by sequentially</a:t>
                </a:r>
              </a:p>
              <a:p>
                <a:r>
                  <a:rPr lang="en-US" altLang="zh-CN" sz="2000" dirty="0">
                    <a:latin typeface="Times New Roman" panose="02020603050405020304" pitchFamily="18" charset="0"/>
                    <a:cs typeface="Times New Roman" panose="02020603050405020304" pitchFamily="18" charset="0"/>
                  </a:rPr>
                  <a:t>     lowering their trading prices</a:t>
                </a:r>
              </a:p>
              <a:p>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 L</a:t>
                </a:r>
                <a:r>
                  <a:rPr lang="en-US" altLang="zh-CN" sz="2000" dirty="0">
                    <a:latin typeface="Times New Roman" panose="02020603050405020304" pitchFamily="18" charset="0"/>
                    <a:cs typeface="Times New Roman" panose="02020603050405020304" pitchFamily="18" charset="0"/>
                  </a:rPr>
                  <a:t>ow utilities or even negative utilities</a:t>
                </a:r>
              </a:p>
              <a:p>
                <a:r>
                  <a:rPr lang="en-US" altLang="zh-CN"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Caching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may be better</a:t>
                </a:r>
              </a:p>
              <a:p>
                <a:pPr marL="342900" indent="-34290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Peer content sharing</a:t>
                </a:r>
              </a:p>
              <a:p>
                <a:r>
                  <a:rPr lang="en-US" altLang="zh-CN"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cs typeface="Times New Roman" panose="02020603050405020304" pitchFamily="18" charset="0"/>
                  </a:rPr>
                  <a:t>Improve the caching efficiency</a:t>
                </a:r>
              </a:p>
            </p:txBody>
          </p:sp>
        </mc:Choice>
        <mc:Fallback xmlns="">
          <p:sp>
            <p:nvSpPr>
              <p:cNvPr id="55" name="文本框 54"/>
              <p:cNvSpPr txBox="1">
                <a:spLocks noRot="1" noChangeAspect="1" noMove="1" noResize="1" noEditPoints="1" noAdjustHandles="1" noChangeArrowheads="1" noChangeShapeType="1" noTextEdit="1"/>
              </p:cNvSpPr>
              <p:nvPr/>
            </p:nvSpPr>
            <p:spPr>
              <a:xfrm>
                <a:off x="800924" y="3718616"/>
                <a:ext cx="4735881" cy="2246769"/>
              </a:xfrm>
              <a:prstGeom prst="rect">
                <a:avLst/>
              </a:prstGeom>
              <a:blipFill>
                <a:blip r:embed="rId4"/>
                <a:stretch>
                  <a:fillRect l="-1158" t="-1355" r="-1158" b="-3794"/>
                </a:stretch>
              </a:blipFill>
            </p:spPr>
            <p:txBody>
              <a:bodyPr/>
              <a:lstStyle/>
              <a:p>
                <a:r>
                  <a:rPr lang="zh-CN" altLang="en-US">
                    <a:noFill/>
                  </a:rPr>
                  <a:t> </a:t>
                </a:r>
              </a:p>
            </p:txBody>
          </p:sp>
        </mc:Fallback>
      </mc:AlternateContent>
      <p:sp>
        <p:nvSpPr>
          <p:cNvPr id="56" name="Freeform 5"/>
          <p:cNvSpPr/>
          <p:nvPr/>
        </p:nvSpPr>
        <p:spPr>
          <a:xfrm>
            <a:off x="2133600" y="982297"/>
            <a:ext cx="1605521" cy="389303"/>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Example</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圆角矩形 123"/>
          <p:cNvSpPr/>
          <p:nvPr/>
        </p:nvSpPr>
        <p:spPr>
          <a:xfrm>
            <a:off x="6297675" y="1146742"/>
            <a:ext cx="4979925" cy="5330259"/>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8" name="Freeform 5"/>
          <p:cNvSpPr/>
          <p:nvPr/>
        </p:nvSpPr>
        <p:spPr>
          <a:xfrm>
            <a:off x="7696200" y="983287"/>
            <a:ext cx="2209800" cy="389303"/>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lvl="0" algn="ctr" fontAlgn="base">
              <a:spcBef>
                <a:spcPct val="0"/>
              </a:spcBef>
              <a:spcAft>
                <a:spcPct val="0"/>
              </a:spcAft>
              <a:defRPr/>
            </a:pPr>
            <a:r>
              <a:rPr lang="en-US" altLang="zh-CN" sz="2400" b="1" kern="0"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Key Challenges</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右箭头 60"/>
          <p:cNvSpPr/>
          <p:nvPr/>
        </p:nvSpPr>
        <p:spPr>
          <a:xfrm>
            <a:off x="5747423" y="1949498"/>
            <a:ext cx="401242" cy="2777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右箭头 62"/>
          <p:cNvSpPr/>
          <p:nvPr/>
        </p:nvSpPr>
        <p:spPr>
          <a:xfrm>
            <a:off x="5734445" y="5191768"/>
            <a:ext cx="401242" cy="2777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右箭头 63"/>
          <p:cNvSpPr/>
          <p:nvPr/>
        </p:nvSpPr>
        <p:spPr>
          <a:xfrm>
            <a:off x="5747423" y="3608441"/>
            <a:ext cx="401242" cy="2777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6490884" y="1402790"/>
            <a:ext cx="4517983" cy="461665"/>
          </a:xfrm>
          <a:prstGeom prst="rect">
            <a:avLst/>
          </a:prstGeom>
          <a:noFill/>
        </p:spPr>
        <p:txBody>
          <a:bodyPr wrap="square" rtlCol="0">
            <a:spAutoFit/>
          </a:bodyPr>
          <a:lstStyle/>
          <a:p>
            <a:pPr marL="285750" indent="-285750">
              <a:buFont typeface="Wingdings" panose="05000000000000000000" pitchFamily="2" charset="2"/>
              <a:buChar char="n"/>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Complicated interplay:</a:t>
            </a:r>
            <a:endParaRPr lang="en-US" altLang="zh-CN" b="1" dirty="0">
              <a:latin typeface="微软雅黑" panose="020B0503020204020204" pitchFamily="34" charset="-122"/>
              <a:ea typeface="微软雅黑" panose="020B0503020204020204" pitchFamily="34" charset="-122"/>
            </a:endParaRPr>
          </a:p>
        </p:txBody>
      </p:sp>
      <p:sp>
        <p:nvSpPr>
          <p:cNvPr id="72" name="文本框 71"/>
          <p:cNvSpPr txBox="1"/>
          <p:nvPr/>
        </p:nvSpPr>
        <p:spPr>
          <a:xfrm>
            <a:off x="6490884" y="3174702"/>
            <a:ext cx="4511566" cy="57996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Real-time decision-making: </a:t>
            </a:r>
            <a:endParaRPr lang="en-US" altLang="zh-CN" b="1" dirty="0">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A052988B-9E50-002D-FCFF-EA1D58325A76}"/>
              </a:ext>
            </a:extLst>
          </p:cNvPr>
          <p:cNvPicPr>
            <a:picLocks noChangeAspect="1"/>
          </p:cNvPicPr>
          <p:nvPr/>
        </p:nvPicPr>
        <p:blipFill>
          <a:blip r:embed="rId5"/>
          <a:stretch>
            <a:fillRect/>
          </a:stretch>
        </p:blipFill>
        <p:spPr>
          <a:xfrm>
            <a:off x="1035265" y="2335992"/>
            <a:ext cx="1015663" cy="1015663"/>
          </a:xfrm>
          <a:prstGeom prst="rect">
            <a:avLst/>
          </a:prstGeom>
        </p:spPr>
      </p:pic>
      <p:pic>
        <p:nvPicPr>
          <p:cNvPr id="10" name="图片 9">
            <a:extLst>
              <a:ext uri="{FF2B5EF4-FFF2-40B4-BE49-F238E27FC236}">
                <a16:creationId xmlns:a16="http://schemas.microsoft.com/office/drawing/2014/main" id="{FEBAB14E-E719-EB6E-B487-2C635A39D3C3}"/>
              </a:ext>
            </a:extLst>
          </p:cNvPr>
          <p:cNvPicPr>
            <a:picLocks noChangeAspect="1"/>
          </p:cNvPicPr>
          <p:nvPr/>
        </p:nvPicPr>
        <p:blipFill>
          <a:blip r:embed="rId6"/>
          <a:stretch>
            <a:fillRect/>
          </a:stretch>
        </p:blipFill>
        <p:spPr>
          <a:xfrm>
            <a:off x="4149050" y="2400312"/>
            <a:ext cx="934569" cy="934569"/>
          </a:xfrm>
          <a:prstGeom prst="rect">
            <a:avLst/>
          </a:prstGeom>
        </p:spPr>
      </p:pic>
      <p:pic>
        <p:nvPicPr>
          <p:cNvPr id="13" name="图片 12">
            <a:extLst>
              <a:ext uri="{FF2B5EF4-FFF2-40B4-BE49-F238E27FC236}">
                <a16:creationId xmlns:a16="http://schemas.microsoft.com/office/drawing/2014/main" id="{AE086631-F696-244E-072B-757164225988}"/>
              </a:ext>
            </a:extLst>
          </p:cNvPr>
          <p:cNvPicPr>
            <a:picLocks noChangeAspect="1"/>
          </p:cNvPicPr>
          <p:nvPr/>
        </p:nvPicPr>
        <p:blipFill>
          <a:blip r:embed="rId7"/>
          <a:stretch>
            <a:fillRect/>
          </a:stretch>
        </p:blipFill>
        <p:spPr>
          <a:xfrm>
            <a:off x="2337566" y="2248756"/>
            <a:ext cx="675632" cy="675632"/>
          </a:xfrm>
          <a:prstGeom prst="rect">
            <a:avLst/>
          </a:prstGeom>
        </p:spPr>
      </p:pic>
      <p:pic>
        <p:nvPicPr>
          <p:cNvPr id="15" name="图片 14">
            <a:extLst>
              <a:ext uri="{FF2B5EF4-FFF2-40B4-BE49-F238E27FC236}">
                <a16:creationId xmlns:a16="http://schemas.microsoft.com/office/drawing/2014/main" id="{270983B6-4F14-7B68-BBD0-C7A5DA44A5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7523" y="2198530"/>
            <a:ext cx="734228" cy="734228"/>
          </a:xfrm>
          <a:prstGeom prst="rect">
            <a:avLst/>
          </a:prstGeom>
        </p:spPr>
      </p:pic>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EFA006F9-A735-124C-B330-3DC1DDA64E38}"/>
                  </a:ext>
                </a:extLst>
              </p:cNvPr>
              <p:cNvSpPr txBox="1"/>
              <p:nvPr/>
            </p:nvSpPr>
            <p:spPr>
              <a:xfrm>
                <a:off x="2426897" y="2905557"/>
                <a:ext cx="4572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1</m:t>
                          </m:r>
                        </m:sub>
                      </m:sSub>
                    </m:oMath>
                  </m:oMathPara>
                </a14:m>
                <a:endParaRPr lang="zh-CN" altLang="en-US" sz="2000" dirty="0"/>
              </a:p>
            </p:txBody>
          </p:sp>
        </mc:Choice>
        <mc:Fallback xmlns="">
          <p:sp>
            <p:nvSpPr>
              <p:cNvPr id="40" name="文本框 39">
                <a:extLst>
                  <a:ext uri="{FF2B5EF4-FFF2-40B4-BE49-F238E27FC236}">
                    <a16:creationId xmlns:a16="http://schemas.microsoft.com/office/drawing/2014/main" id="{EFA006F9-A735-124C-B330-3DC1DDA64E38}"/>
                  </a:ext>
                </a:extLst>
              </p:cNvPr>
              <p:cNvSpPr txBox="1">
                <a:spLocks noRot="1" noChangeAspect="1" noMove="1" noResize="1" noEditPoints="1" noAdjustHandles="1" noChangeArrowheads="1" noChangeShapeType="1" noTextEdit="1"/>
              </p:cNvSpPr>
              <p:nvPr/>
            </p:nvSpPr>
            <p:spPr>
              <a:xfrm>
                <a:off x="2426897" y="2905557"/>
                <a:ext cx="457200" cy="400110"/>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57F6176D-ABC3-F946-8322-5FB1B28E9022}"/>
                  </a:ext>
                </a:extLst>
              </p:cNvPr>
              <p:cNvSpPr txBox="1"/>
              <p:nvPr/>
            </p:nvSpPr>
            <p:spPr>
              <a:xfrm>
                <a:off x="3168865" y="2906226"/>
                <a:ext cx="4572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𝑣</m:t>
                          </m:r>
                        </m:e>
                        <m:sub>
                          <m:r>
                            <a:rPr lang="en-US" altLang="zh-CN" sz="2000" b="0" i="1" smtClean="0">
                              <a:latin typeface="Cambria Math" panose="02040503050406030204" pitchFamily="18" charset="0"/>
                            </a:rPr>
                            <m:t>2</m:t>
                          </m:r>
                        </m:sub>
                      </m:sSub>
                    </m:oMath>
                  </m:oMathPara>
                </a14:m>
                <a:endParaRPr lang="zh-CN" altLang="en-US" sz="2000" dirty="0"/>
              </a:p>
            </p:txBody>
          </p:sp>
        </mc:Choice>
        <mc:Fallback xmlns="">
          <p:sp>
            <p:nvSpPr>
              <p:cNvPr id="41" name="文本框 40">
                <a:extLst>
                  <a:ext uri="{FF2B5EF4-FFF2-40B4-BE49-F238E27FC236}">
                    <a16:creationId xmlns:a16="http://schemas.microsoft.com/office/drawing/2014/main" id="{57F6176D-ABC3-F946-8322-5FB1B28E9022}"/>
                  </a:ext>
                </a:extLst>
              </p:cNvPr>
              <p:cNvSpPr txBox="1">
                <a:spLocks noRot="1" noChangeAspect="1" noMove="1" noResize="1" noEditPoints="1" noAdjustHandles="1" noChangeArrowheads="1" noChangeShapeType="1" noTextEdit="1"/>
              </p:cNvSpPr>
              <p:nvPr/>
            </p:nvSpPr>
            <p:spPr>
              <a:xfrm>
                <a:off x="3168865" y="2906226"/>
                <a:ext cx="457200" cy="400110"/>
              </a:xfrm>
              <a:prstGeom prst="rect">
                <a:avLst/>
              </a:prstGeom>
              <a:blipFill>
                <a:blip r:embed="rId10"/>
                <a:stretch>
                  <a:fillRect b="-1538"/>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E1FA1821-EDED-A853-B2CD-6676060FB577}"/>
              </a:ext>
            </a:extLst>
          </p:cNvPr>
          <p:cNvSpPr txBox="1"/>
          <p:nvPr/>
        </p:nvSpPr>
        <p:spPr>
          <a:xfrm>
            <a:off x="4276959" y="2071607"/>
            <a:ext cx="10668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Alice</a:t>
            </a:r>
            <a:endParaRPr lang="zh-CN" altLang="en-US" dirty="0">
              <a:latin typeface="Times New Roman" panose="02020603050405020304" pitchFamily="18" charset="0"/>
              <a:cs typeface="Times New Roman" panose="02020603050405020304" pitchFamily="18" charset="0"/>
            </a:endParaRPr>
          </a:p>
        </p:txBody>
      </p:sp>
      <p:sp>
        <p:nvSpPr>
          <p:cNvPr id="44" name="文本框 43">
            <a:extLst>
              <a:ext uri="{FF2B5EF4-FFF2-40B4-BE49-F238E27FC236}">
                <a16:creationId xmlns:a16="http://schemas.microsoft.com/office/drawing/2014/main" id="{643A0EC3-3DC0-A009-50BE-3F3185626E24}"/>
              </a:ext>
            </a:extLst>
          </p:cNvPr>
          <p:cNvSpPr txBox="1"/>
          <p:nvPr/>
        </p:nvSpPr>
        <p:spPr>
          <a:xfrm>
            <a:off x="1296248" y="2064090"/>
            <a:ext cx="10668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Bob</a:t>
            </a:r>
            <a:endParaRPr lang="zh-CN" altLang="en-US" dirty="0">
              <a:latin typeface="Times New Roman" panose="02020603050405020304" pitchFamily="18" charset="0"/>
              <a:cs typeface="Times New Roman" panose="02020603050405020304" pitchFamily="18" charset="0"/>
            </a:endParaRPr>
          </a:p>
        </p:txBody>
      </p:sp>
      <p:pic>
        <p:nvPicPr>
          <p:cNvPr id="46" name="图片 45">
            <a:extLst>
              <a:ext uri="{FF2B5EF4-FFF2-40B4-BE49-F238E27FC236}">
                <a16:creationId xmlns:a16="http://schemas.microsoft.com/office/drawing/2014/main" id="{4E3A1C6F-9791-7BD9-6194-0E1C7A3588AD}"/>
              </a:ext>
            </a:extLst>
          </p:cNvPr>
          <p:cNvPicPr>
            <a:picLocks noChangeAspect="1"/>
          </p:cNvPicPr>
          <p:nvPr/>
        </p:nvPicPr>
        <p:blipFill>
          <a:blip r:embed="rId11"/>
          <a:stretch>
            <a:fillRect/>
          </a:stretch>
        </p:blipFill>
        <p:spPr>
          <a:xfrm flipH="1">
            <a:off x="3793239" y="2670945"/>
            <a:ext cx="381000" cy="381000"/>
          </a:xfrm>
          <a:prstGeom prst="rect">
            <a:avLst/>
          </a:prstGeom>
        </p:spPr>
      </p:pic>
      <p:pic>
        <p:nvPicPr>
          <p:cNvPr id="47" name="图片 46">
            <a:extLst>
              <a:ext uri="{FF2B5EF4-FFF2-40B4-BE49-F238E27FC236}">
                <a16:creationId xmlns:a16="http://schemas.microsoft.com/office/drawing/2014/main" id="{185C2B89-7217-D089-031C-1F882E95E714}"/>
              </a:ext>
            </a:extLst>
          </p:cNvPr>
          <p:cNvPicPr>
            <a:picLocks noChangeAspect="1"/>
          </p:cNvPicPr>
          <p:nvPr/>
        </p:nvPicPr>
        <p:blipFill>
          <a:blip r:embed="rId11"/>
          <a:stretch>
            <a:fillRect/>
          </a:stretch>
        </p:blipFill>
        <p:spPr>
          <a:xfrm>
            <a:off x="1903916" y="2695140"/>
            <a:ext cx="381000" cy="381000"/>
          </a:xfrm>
          <a:prstGeom prst="rect">
            <a:avLst/>
          </a:prstGeom>
        </p:spPr>
      </p:pic>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52DA7172-D2B0-F120-4C0D-1BD08FD7B15E}"/>
                  </a:ext>
                </a:extLst>
              </p:cNvPr>
              <p:cNvSpPr txBox="1"/>
              <p:nvPr/>
            </p:nvSpPr>
            <p:spPr>
              <a:xfrm>
                <a:off x="2158713" y="3285445"/>
                <a:ext cx="2175376" cy="369332"/>
              </a:xfrm>
              <a:prstGeom prst="rect">
                <a:avLst/>
              </a:prstGeom>
              <a:noFill/>
            </p:spPr>
            <p:txBody>
              <a:bodyPr wrap="square">
                <a:spAutoFit/>
              </a:bodyPr>
              <a:lstStyle/>
              <a:p>
                <a:r>
                  <a:rPr lang="en-US" altLang="zh-CN" sz="1800" b="0" i="0" u="none" strike="noStrike" baseline="0" dirty="0">
                    <a:latin typeface="Times New Roman" panose="02020603050405020304" pitchFamily="18" charset="0"/>
                    <a:cs typeface="Times New Roman" panose="02020603050405020304" pitchFamily="18" charset="0"/>
                  </a:rPr>
                  <a:t>Popularity: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𝑣</m:t>
                        </m:r>
                      </m:e>
                      <m:sub>
                        <m:r>
                          <a:rPr lang="en-US" altLang="zh-CN" sz="1800" b="0" i="1" smtClean="0">
                            <a:latin typeface="Cambria Math" panose="02040503050406030204" pitchFamily="18" charset="0"/>
                          </a:rPr>
                          <m:t>1</m:t>
                        </m:r>
                      </m:sub>
                    </m:sSub>
                  </m:oMath>
                </a14:m>
                <a:r>
                  <a:rPr lang="en-US" altLang="zh-CN" sz="1800" b="0" i="0" u="none" strike="noStrike" baseline="0" dirty="0">
                    <a:latin typeface="Times New Roman" panose="02020603050405020304" pitchFamily="18" charset="0"/>
                    <a:cs typeface="Times New Roman" panose="02020603050405020304" pitchFamily="18" charset="0"/>
                  </a:rPr>
                  <a:t>&gt;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𝑣</m:t>
                        </m:r>
                      </m:e>
                      <m:sub>
                        <m:r>
                          <a:rPr lang="en-US" altLang="zh-CN" b="0" i="1" smtClean="0">
                            <a:latin typeface="Cambria Math" panose="02040503050406030204" pitchFamily="18" charset="0"/>
                          </a:rPr>
                          <m:t>2</m:t>
                        </m:r>
                      </m:sub>
                    </m:sSub>
                  </m:oMath>
                </a14:m>
                <a:r>
                  <a:rPr lang="en-US" altLang="zh-CN" sz="1800" b="0" i="0" u="none" strike="noStrike" baseline="0" dirty="0">
                    <a:latin typeface="Times New Roman" panose="02020603050405020304" pitchFamily="18" charset="0"/>
                    <a:cs typeface="Times New Roman" panose="02020603050405020304" pitchFamily="18" charset="0"/>
                  </a:rPr>
                  <a:t> </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0" name="文本框 49">
                <a:extLst>
                  <a:ext uri="{FF2B5EF4-FFF2-40B4-BE49-F238E27FC236}">
                    <a16:creationId xmlns:a16="http://schemas.microsoft.com/office/drawing/2014/main" id="{52DA7172-D2B0-F120-4C0D-1BD08FD7B15E}"/>
                  </a:ext>
                </a:extLst>
              </p:cNvPr>
              <p:cNvSpPr txBox="1">
                <a:spLocks noRot="1" noChangeAspect="1" noMove="1" noResize="1" noEditPoints="1" noAdjustHandles="1" noChangeArrowheads="1" noChangeShapeType="1" noTextEdit="1"/>
              </p:cNvSpPr>
              <p:nvPr/>
            </p:nvSpPr>
            <p:spPr>
              <a:xfrm>
                <a:off x="2158713" y="3285445"/>
                <a:ext cx="2175376" cy="369332"/>
              </a:xfrm>
              <a:prstGeom prst="rect">
                <a:avLst/>
              </a:prstGeom>
              <a:blipFill>
                <a:blip r:embed="rId12"/>
                <a:stretch>
                  <a:fillRect l="-2241" t="-11475" b="-22951"/>
                </a:stretch>
              </a:blipFill>
            </p:spPr>
            <p:txBody>
              <a:bodyPr/>
              <a:lstStyle/>
              <a:p>
                <a:r>
                  <a:rPr lang="zh-CN" altLang="en-US">
                    <a:noFill/>
                  </a:rPr>
                  <a:t> </a:t>
                </a:r>
              </a:p>
            </p:txBody>
          </p:sp>
        </mc:Fallback>
      </mc:AlternateContent>
      <p:sp>
        <p:nvSpPr>
          <p:cNvPr id="51" name="矩形 50">
            <a:extLst>
              <a:ext uri="{FF2B5EF4-FFF2-40B4-BE49-F238E27FC236}">
                <a16:creationId xmlns:a16="http://schemas.microsoft.com/office/drawing/2014/main" id="{68838EC3-BFDC-F6C4-A6AA-DD47657FB88A}"/>
              </a:ext>
            </a:extLst>
          </p:cNvPr>
          <p:cNvSpPr/>
          <p:nvPr/>
        </p:nvSpPr>
        <p:spPr>
          <a:xfrm>
            <a:off x="846760" y="5901459"/>
            <a:ext cx="4644207" cy="430887"/>
          </a:xfrm>
          <a:prstGeom prst="rect">
            <a:avLst/>
          </a:prstGeom>
        </p:spPr>
        <p:txBody>
          <a:bodyPr wrap="square">
            <a:spAutoFit/>
          </a:bodyPr>
          <a:lstStyle/>
          <a:p>
            <a:pPr marR="23780"/>
            <a:r>
              <a:rPr lang="en-US" altLang="zh-CN" sz="2200" b="1" i="1" dirty="0">
                <a:solidFill>
                  <a:srgbClr val="2D75B6"/>
                </a:solidFill>
                <a:latin typeface="Times New Roman" panose="02020603050405020304" pitchFamily="18" charset="0"/>
                <a:cs typeface="Times New Roman" panose="02020603050405020304" pitchFamily="18" charset="0"/>
              </a:rPr>
              <a:t>Economic effect of caching &amp; sharing</a:t>
            </a:r>
            <a:endParaRPr lang="zh-CN" altLang="en-US" sz="2200" dirty="0">
              <a:solidFill>
                <a:srgbClr val="2D75B6"/>
              </a:solidFill>
              <a:latin typeface="Times New Roman" panose="02020603050405020304" pitchFamily="18" charset="0"/>
              <a:cs typeface="Times New Roman" panose="02020603050405020304" pitchFamily="18" charset="0"/>
            </a:endParaRPr>
          </a:p>
        </p:txBody>
      </p:sp>
      <p:sp>
        <p:nvSpPr>
          <p:cNvPr id="81" name="矩形: 圆角 45">
            <a:extLst>
              <a:ext uri="{FF2B5EF4-FFF2-40B4-BE49-F238E27FC236}">
                <a16:creationId xmlns:a16="http://schemas.microsoft.com/office/drawing/2014/main" id="{7C079F28-9889-A599-0C6A-F70BFBB5AD70}"/>
              </a:ext>
            </a:extLst>
          </p:cNvPr>
          <p:cNvSpPr/>
          <p:nvPr/>
        </p:nvSpPr>
        <p:spPr>
          <a:xfrm>
            <a:off x="7651309" y="2004253"/>
            <a:ext cx="2257136" cy="384961"/>
          </a:xfrm>
          <a:prstGeom prst="roundRect">
            <a:avLst/>
          </a:prstGeom>
          <a:solidFill>
            <a:srgbClr val="FFFFFF"/>
          </a:solidFill>
          <a:ln w="6350" cap="flat" cmpd="sng" algn="ctr">
            <a:solidFill>
              <a:srgbClr val="FFFFFF">
                <a:lumMod val="75000"/>
              </a:srgbClr>
            </a:solidFill>
            <a:prstDash val="solid"/>
            <a:round/>
            <a:headEnd type="none" w="med" len="med"/>
            <a:tailEnd type="none" w="med" len="med"/>
          </a:ln>
          <a:effectLst>
            <a:outerShdw blurRad="381000" dist="190500" dir="5400000" algn="t" rotWithShape="0">
              <a:prstClr val="black">
                <a:alpha val="1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Aft>
                <a:spcPct val="0"/>
              </a:spcAft>
              <a:buClr>
                <a:srgbClr val="FFCC00"/>
              </a:buClr>
              <a:buSzPct val="80000"/>
              <a:defRPr/>
            </a:pPr>
            <a:r>
              <a:rPr lang="en-US" altLang="zh-CN" sz="2000" b="1" kern="0" dirty="0">
                <a:solidFill>
                  <a:prstClr val="black"/>
                </a:solidFill>
                <a:latin typeface="Times New Roman" panose="02020603050405020304" pitchFamily="18" charset="0"/>
                <a:ea typeface="微软雅黑"/>
                <a:cs typeface="Times New Roman" panose="02020603050405020304" pitchFamily="18" charset="0"/>
              </a:rPr>
              <a:t>Caching Strategy</a:t>
            </a:r>
          </a:p>
        </p:txBody>
      </p:sp>
      <p:sp>
        <p:nvSpPr>
          <p:cNvPr id="83" name="矩形: 圆角 45">
            <a:extLst>
              <a:ext uri="{FF2B5EF4-FFF2-40B4-BE49-F238E27FC236}">
                <a16:creationId xmlns:a16="http://schemas.microsoft.com/office/drawing/2014/main" id="{EAF8E2CA-2C05-3044-D48D-8D9C96F51100}"/>
              </a:ext>
            </a:extLst>
          </p:cNvPr>
          <p:cNvSpPr/>
          <p:nvPr/>
        </p:nvSpPr>
        <p:spPr>
          <a:xfrm>
            <a:off x="6419695" y="2564179"/>
            <a:ext cx="1960548" cy="455697"/>
          </a:xfrm>
          <a:prstGeom prst="roundRect">
            <a:avLst/>
          </a:prstGeom>
          <a:solidFill>
            <a:srgbClr val="FFFFFF"/>
          </a:solidFill>
          <a:ln w="6350" cap="flat" cmpd="sng" algn="ctr">
            <a:solidFill>
              <a:srgbClr val="FFFFFF">
                <a:lumMod val="75000"/>
              </a:srgbClr>
            </a:solidFill>
            <a:prstDash val="solid"/>
            <a:round/>
            <a:headEnd type="none" w="med" len="med"/>
            <a:tailEnd type="none" w="med" len="med"/>
          </a:ln>
          <a:effectLst>
            <a:outerShdw blurRad="381000" dist="190500" dir="5400000" algn="t" rotWithShape="0">
              <a:prstClr val="black">
                <a:alpha val="1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Aft>
                <a:spcPct val="0"/>
              </a:spcAft>
              <a:buClr>
                <a:srgbClr val="FFCC00"/>
              </a:buClr>
              <a:buSzPct val="80000"/>
              <a:defRPr/>
            </a:pPr>
            <a:r>
              <a:rPr lang="en-US" altLang="zh-CN" sz="2000" b="1" kern="0" dirty="0">
                <a:solidFill>
                  <a:prstClr val="black"/>
                </a:solidFill>
                <a:latin typeface="Times New Roman" panose="02020603050405020304" pitchFamily="18" charset="0"/>
                <a:ea typeface="微软雅黑"/>
                <a:cs typeface="Times New Roman" panose="02020603050405020304" pitchFamily="18" charset="0"/>
              </a:rPr>
              <a:t>Sharing Strategy</a:t>
            </a:r>
          </a:p>
        </p:txBody>
      </p:sp>
      <p:pic>
        <p:nvPicPr>
          <p:cNvPr id="84" name="图片 83">
            <a:extLst>
              <a:ext uri="{FF2B5EF4-FFF2-40B4-BE49-F238E27FC236}">
                <a16:creationId xmlns:a16="http://schemas.microsoft.com/office/drawing/2014/main" id="{03C52C76-435B-D9C9-E3ED-ACEECA329D27}"/>
              </a:ext>
            </a:extLst>
          </p:cNvPr>
          <p:cNvPicPr>
            <a:picLocks noChangeAspect="1"/>
          </p:cNvPicPr>
          <p:nvPr/>
        </p:nvPicPr>
        <p:blipFill>
          <a:blip r:embed="rId13"/>
          <a:stretch>
            <a:fillRect/>
          </a:stretch>
        </p:blipFill>
        <p:spPr>
          <a:xfrm rot="5133366">
            <a:off x="9910216" y="2160843"/>
            <a:ext cx="296510" cy="282532"/>
          </a:xfrm>
          <a:prstGeom prst="rect">
            <a:avLst/>
          </a:prstGeom>
        </p:spPr>
      </p:pic>
      <p:pic>
        <p:nvPicPr>
          <p:cNvPr id="85" name="图片 84">
            <a:extLst>
              <a:ext uri="{FF2B5EF4-FFF2-40B4-BE49-F238E27FC236}">
                <a16:creationId xmlns:a16="http://schemas.microsoft.com/office/drawing/2014/main" id="{C332F48A-7307-FD87-F154-642039F06B76}"/>
              </a:ext>
            </a:extLst>
          </p:cNvPr>
          <p:cNvPicPr>
            <a:picLocks noChangeAspect="1"/>
          </p:cNvPicPr>
          <p:nvPr/>
        </p:nvPicPr>
        <p:blipFill>
          <a:blip r:embed="rId13"/>
          <a:stretch>
            <a:fillRect/>
          </a:stretch>
        </p:blipFill>
        <p:spPr>
          <a:xfrm rot="16200000">
            <a:off x="9788148" y="2263148"/>
            <a:ext cx="296510" cy="282532"/>
          </a:xfrm>
          <a:prstGeom prst="rect">
            <a:avLst/>
          </a:prstGeom>
        </p:spPr>
      </p:pic>
      <p:pic>
        <p:nvPicPr>
          <p:cNvPr id="86" name="图片 85">
            <a:extLst>
              <a:ext uri="{FF2B5EF4-FFF2-40B4-BE49-F238E27FC236}">
                <a16:creationId xmlns:a16="http://schemas.microsoft.com/office/drawing/2014/main" id="{18230FC1-4C53-7D52-5314-097E7C6BC303}"/>
              </a:ext>
            </a:extLst>
          </p:cNvPr>
          <p:cNvPicPr>
            <a:picLocks noChangeAspect="1"/>
          </p:cNvPicPr>
          <p:nvPr/>
        </p:nvPicPr>
        <p:blipFill>
          <a:blip r:embed="rId14"/>
          <a:stretch>
            <a:fillRect/>
          </a:stretch>
        </p:blipFill>
        <p:spPr>
          <a:xfrm>
            <a:off x="7289604" y="2125779"/>
            <a:ext cx="384961" cy="384961"/>
          </a:xfrm>
          <a:prstGeom prst="rect">
            <a:avLst/>
          </a:prstGeom>
        </p:spPr>
      </p:pic>
      <p:pic>
        <p:nvPicPr>
          <p:cNvPr id="87" name="图片 86">
            <a:extLst>
              <a:ext uri="{FF2B5EF4-FFF2-40B4-BE49-F238E27FC236}">
                <a16:creationId xmlns:a16="http://schemas.microsoft.com/office/drawing/2014/main" id="{624879BF-14BD-A0D9-C32C-49B1A5833F6C}"/>
              </a:ext>
            </a:extLst>
          </p:cNvPr>
          <p:cNvPicPr>
            <a:picLocks noChangeAspect="1"/>
          </p:cNvPicPr>
          <p:nvPr/>
        </p:nvPicPr>
        <p:blipFill>
          <a:blip r:embed="rId14"/>
          <a:stretch>
            <a:fillRect/>
          </a:stretch>
        </p:blipFill>
        <p:spPr>
          <a:xfrm rot="10800000">
            <a:off x="7442848" y="2175778"/>
            <a:ext cx="384961" cy="384961"/>
          </a:xfrm>
          <a:prstGeom prst="rect">
            <a:avLst/>
          </a:prstGeom>
        </p:spPr>
      </p:pic>
      <p:sp>
        <p:nvSpPr>
          <p:cNvPr id="88" name="矩形: 圆角 45">
            <a:extLst>
              <a:ext uri="{FF2B5EF4-FFF2-40B4-BE49-F238E27FC236}">
                <a16:creationId xmlns:a16="http://schemas.microsoft.com/office/drawing/2014/main" id="{96C2E3BD-28DC-F0FE-265E-9761FBBFCE7B}"/>
              </a:ext>
            </a:extLst>
          </p:cNvPr>
          <p:cNvSpPr/>
          <p:nvPr/>
        </p:nvSpPr>
        <p:spPr>
          <a:xfrm>
            <a:off x="9115318" y="2530799"/>
            <a:ext cx="1984313" cy="455697"/>
          </a:xfrm>
          <a:prstGeom prst="roundRect">
            <a:avLst/>
          </a:prstGeom>
          <a:solidFill>
            <a:srgbClr val="FFFFFF"/>
          </a:solidFill>
          <a:ln w="6350" cap="flat" cmpd="sng" algn="ctr">
            <a:solidFill>
              <a:srgbClr val="FFFFFF">
                <a:lumMod val="75000"/>
              </a:srgbClr>
            </a:solidFill>
            <a:prstDash val="solid"/>
            <a:round/>
            <a:headEnd type="none" w="med" len="med"/>
            <a:tailEnd type="none" w="med" len="med"/>
          </a:ln>
          <a:effectLst>
            <a:outerShdw blurRad="381000" dist="190500" dir="5400000" algn="t" rotWithShape="0">
              <a:prstClr val="black">
                <a:alpha val="1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800" eaLnBrk="0" fontAlgn="base" hangingPunct="0">
              <a:spcAft>
                <a:spcPct val="0"/>
              </a:spcAft>
              <a:buClr>
                <a:srgbClr val="FFCC00"/>
              </a:buClr>
              <a:buSzPct val="80000"/>
              <a:defRPr/>
            </a:pPr>
            <a:r>
              <a:rPr lang="en-US" altLang="zh-CN" sz="2000" b="1" kern="0" dirty="0">
                <a:solidFill>
                  <a:prstClr val="black"/>
                </a:solidFill>
                <a:latin typeface="Times New Roman" panose="02020603050405020304" pitchFamily="18" charset="0"/>
                <a:ea typeface="微软雅黑"/>
                <a:cs typeface="Times New Roman" panose="02020603050405020304" pitchFamily="18" charset="0"/>
              </a:rPr>
              <a:t>Trading Strategy</a:t>
            </a:r>
          </a:p>
        </p:txBody>
      </p:sp>
      <p:pic>
        <p:nvPicPr>
          <p:cNvPr id="93" name="图片 92">
            <a:extLst>
              <a:ext uri="{FF2B5EF4-FFF2-40B4-BE49-F238E27FC236}">
                <a16:creationId xmlns:a16="http://schemas.microsoft.com/office/drawing/2014/main" id="{8FF6B529-B5DB-A85F-3A17-54C325AEB586}"/>
              </a:ext>
            </a:extLst>
          </p:cNvPr>
          <p:cNvPicPr>
            <a:picLocks noChangeAspect="1"/>
          </p:cNvPicPr>
          <p:nvPr/>
        </p:nvPicPr>
        <p:blipFill>
          <a:blip r:embed="rId15"/>
          <a:stretch>
            <a:fillRect/>
          </a:stretch>
        </p:blipFill>
        <p:spPr>
          <a:xfrm>
            <a:off x="8435250" y="2413145"/>
            <a:ext cx="605563" cy="605563"/>
          </a:xfrm>
          <a:prstGeom prst="rect">
            <a:avLst/>
          </a:prstGeom>
        </p:spPr>
      </p:pic>
      <p:sp>
        <p:nvSpPr>
          <p:cNvPr id="96" name="文本框 95">
            <a:extLst>
              <a:ext uri="{FF2B5EF4-FFF2-40B4-BE49-F238E27FC236}">
                <a16:creationId xmlns:a16="http://schemas.microsoft.com/office/drawing/2014/main" id="{1C550A3D-6EA9-8857-184B-CFDD22512BED}"/>
              </a:ext>
            </a:extLst>
          </p:cNvPr>
          <p:cNvSpPr txBox="1"/>
          <p:nvPr/>
        </p:nvSpPr>
        <p:spPr>
          <a:xfrm>
            <a:off x="6562210" y="3784937"/>
            <a:ext cx="4450853" cy="1015663"/>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Dynamic network conditions</a:t>
            </a:r>
          </a:p>
          <a:p>
            <a:pPr marL="342900" indent="-34290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Time-varying content service requests</a:t>
            </a:r>
          </a:p>
          <a:p>
            <a:r>
              <a:rPr lang="en-US" altLang="zh-CN"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cs typeface="Times New Roman" panose="02020603050405020304" pitchFamily="18" charset="0"/>
              </a:rPr>
              <a:t>popularity  &amp; timeliness demands</a:t>
            </a:r>
          </a:p>
        </p:txBody>
      </p:sp>
      <p:sp>
        <p:nvSpPr>
          <p:cNvPr id="97" name="文本框 96">
            <a:extLst>
              <a:ext uri="{FF2B5EF4-FFF2-40B4-BE49-F238E27FC236}">
                <a16:creationId xmlns:a16="http://schemas.microsoft.com/office/drawing/2014/main" id="{5E1EFE19-A7B8-4214-14EA-08F7DF983B81}"/>
              </a:ext>
            </a:extLst>
          </p:cNvPr>
          <p:cNvSpPr txBox="1"/>
          <p:nvPr/>
        </p:nvSpPr>
        <p:spPr>
          <a:xfrm>
            <a:off x="6530928" y="4761403"/>
            <a:ext cx="4741416" cy="580865"/>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Large-scale best response: </a:t>
            </a:r>
            <a:endParaRPr lang="en-US" altLang="zh-CN" b="1" dirty="0">
              <a:latin typeface="微软雅黑" panose="020B0503020204020204" pitchFamily="34" charset="-122"/>
              <a:ea typeface="微软雅黑" panose="020B0503020204020204" pitchFamily="34" charset="-122"/>
            </a:endParaRPr>
          </a:p>
        </p:txBody>
      </p:sp>
      <p:sp>
        <p:nvSpPr>
          <p:cNvPr id="99" name="文本框 98">
            <a:extLst>
              <a:ext uri="{FF2B5EF4-FFF2-40B4-BE49-F238E27FC236}">
                <a16:creationId xmlns:a16="http://schemas.microsoft.com/office/drawing/2014/main" id="{68D459A2-22F9-213B-EE5C-B3072F5C77C9}"/>
              </a:ext>
            </a:extLst>
          </p:cNvPr>
          <p:cNvSpPr txBox="1"/>
          <p:nvPr/>
        </p:nvSpPr>
        <p:spPr>
          <a:xfrm>
            <a:off x="6562210" y="5286679"/>
            <a:ext cx="3413586" cy="1015663"/>
          </a:xfrm>
          <a:prstGeom prst="rect">
            <a:avLst/>
          </a:prstGeom>
          <a:noFill/>
        </p:spPr>
        <p:txBody>
          <a:bodyPr wrap="square" rtlCol="0">
            <a:spAutoFit/>
          </a:bodyPr>
          <a:lstStyle/>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Non-cooperative game</a:t>
            </a:r>
          </a:p>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Distributed decisions</a:t>
            </a:r>
          </a:p>
          <a:p>
            <a:pPr marL="285750" indent="-285750">
              <a:buFont typeface="Wingdings" panose="05000000000000000000" pitchFamily="2" charset="2"/>
              <a:buChar char="Ø"/>
            </a:pPr>
            <a:r>
              <a:rPr lang="en-US" altLang="zh-CN" sz="2000" dirty="0">
                <a:latin typeface="Times New Roman" panose="02020603050405020304" pitchFamily="18" charset="0"/>
                <a:cs typeface="Times New Roman" panose="02020603050405020304" pitchFamily="18" charset="0"/>
              </a:rPr>
              <a:t>Heavy overhead</a:t>
            </a:r>
          </a:p>
        </p:txBody>
      </p:sp>
      <p:pic>
        <p:nvPicPr>
          <p:cNvPr id="100" name="图片 99">
            <a:extLst>
              <a:ext uri="{FF2B5EF4-FFF2-40B4-BE49-F238E27FC236}">
                <a16:creationId xmlns:a16="http://schemas.microsoft.com/office/drawing/2014/main" id="{D0BCA77D-608C-772D-5387-6D855785DDF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07211" y="5429214"/>
            <a:ext cx="756240" cy="756240"/>
          </a:xfrm>
          <a:prstGeom prst="rect">
            <a:avLst/>
          </a:prstGeom>
        </p:spPr>
      </p:pic>
    </p:spTree>
    <p:extLst>
      <p:ext uri="{BB962C8B-B14F-4D97-AF65-F5344CB8AC3E}">
        <p14:creationId xmlns:p14="http://schemas.microsoft.com/office/powerpoint/2010/main" val="239417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p:nvPr/>
        </p:nvSpPr>
        <p:spPr>
          <a:xfrm>
            <a:off x="1066800" y="1828800"/>
            <a:ext cx="8991600" cy="3447739"/>
          </a:xfrm>
          <a:prstGeom prst="rect">
            <a:avLst/>
          </a:prstGeom>
        </p:spPr>
        <p:txBody>
          <a:bodyPr vert="horz" wrap="square" lIns="0" tIns="13335" rIns="0" bIns="0" rtlCol="0">
            <a:spAutoFit/>
          </a:bodyPr>
          <a:lstStyle/>
          <a:p>
            <a:pPr marL="336550" indent="-324485">
              <a:lnSpc>
                <a:spcPct val="100000"/>
              </a:lnSpc>
              <a:spcBef>
                <a:spcPts val="105"/>
              </a:spcBef>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Background &amp; Motivation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spcBef>
                <a:spcPts val="105"/>
              </a:spcBef>
              <a:buSzPct val="96875"/>
              <a:buFont typeface="Wingdings"/>
              <a:buChar char=""/>
              <a:tabLst>
                <a:tab pos="337185" algn="l"/>
              </a:tabLst>
            </a:pPr>
            <a:r>
              <a:rP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Related Work &amp; </a:t>
            </a:r>
            <a:r>
              <a:rPr lang="en-US"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Game</a:t>
            </a:r>
            <a:r>
              <a:rPr sz="32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Formulation</a:t>
            </a:r>
          </a:p>
          <a:p>
            <a:pPr>
              <a:lnSpc>
                <a:spcPct val="100000"/>
              </a:lnSpc>
              <a:spcBef>
                <a:spcPts val="55"/>
              </a:spcBef>
              <a:buChar char=""/>
            </a:pPr>
            <a:endParaRPr sz="310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dirty="0">
                <a:solidFill>
                  <a:srgbClr val="7E7E7E"/>
                </a:solidFill>
                <a:latin typeface="Times New Roman" panose="02020603050405020304" pitchFamily="18" charset="0"/>
                <a:cs typeface="Times New Roman" panose="02020603050405020304" pitchFamily="18" charset="0"/>
              </a:rPr>
              <a:t>Basic </a:t>
            </a:r>
            <a:r>
              <a:rPr sz="3200" b="1" spc="-5" dirty="0">
                <a:solidFill>
                  <a:srgbClr val="7E7E7E"/>
                </a:solidFill>
                <a:latin typeface="Times New Roman" panose="02020603050405020304" pitchFamily="18" charset="0"/>
                <a:cs typeface="Times New Roman" panose="02020603050405020304" pitchFamily="18" charset="0"/>
              </a:rPr>
              <a:t>Idea </a:t>
            </a:r>
            <a:r>
              <a:rPr sz="3200" b="1" dirty="0">
                <a:solidFill>
                  <a:srgbClr val="7E7E7E"/>
                </a:solidFill>
                <a:latin typeface="Times New Roman" panose="02020603050405020304" pitchFamily="18" charset="0"/>
                <a:cs typeface="Times New Roman" panose="02020603050405020304" pitchFamily="18" charset="0"/>
              </a:rPr>
              <a:t>&amp;</a:t>
            </a:r>
            <a:r>
              <a:rPr sz="3200" b="1" spc="-40" dirty="0">
                <a:solidFill>
                  <a:srgbClr val="7E7E7E"/>
                </a:solidFill>
                <a:latin typeface="Times New Roman" panose="02020603050405020304" pitchFamily="18" charset="0"/>
                <a:cs typeface="Times New Roman" panose="02020603050405020304" pitchFamily="18" charset="0"/>
              </a:rPr>
              <a:t> </a:t>
            </a:r>
            <a:r>
              <a:rPr sz="3200" b="1" dirty="0">
                <a:solidFill>
                  <a:srgbClr val="7E7E7E"/>
                </a:solidFill>
                <a:latin typeface="Times New Roman" panose="02020603050405020304" pitchFamily="18" charset="0"/>
                <a:cs typeface="Times New Roman" panose="02020603050405020304" pitchFamily="18" charset="0"/>
              </a:rPr>
              <a:t>Solution</a:t>
            </a:r>
            <a:endParaRPr sz="3200" dirty="0">
              <a:latin typeface="Times New Roman" panose="02020603050405020304" pitchFamily="18" charset="0"/>
              <a:cs typeface="Times New Roman" panose="02020603050405020304" pitchFamily="18" charset="0"/>
            </a:endParaRPr>
          </a:p>
          <a:p>
            <a:pPr>
              <a:lnSpc>
                <a:spcPct val="100000"/>
              </a:lnSpc>
              <a:buChar char=""/>
            </a:pPr>
            <a:endParaRPr sz="3150" dirty="0">
              <a:latin typeface="Times New Roman" panose="02020603050405020304" pitchFamily="18" charset="0"/>
              <a:cs typeface="Times New Roman" panose="02020603050405020304" pitchFamily="18" charset="0"/>
            </a:endParaRPr>
          </a:p>
          <a:p>
            <a:pPr marL="336550" indent="-324485">
              <a:lnSpc>
                <a:spcPct val="100000"/>
              </a:lnSpc>
              <a:buSzPct val="96875"/>
              <a:buFont typeface="Wingdings"/>
              <a:buChar char=""/>
              <a:tabLst>
                <a:tab pos="337185" algn="l"/>
              </a:tabLst>
            </a:pPr>
            <a:r>
              <a:rPr sz="3200" b="1" spc="-15" dirty="0">
                <a:solidFill>
                  <a:srgbClr val="7E7E7E"/>
                </a:solidFill>
                <a:latin typeface="Times New Roman" panose="02020603050405020304" pitchFamily="18" charset="0"/>
                <a:cs typeface="Times New Roman" panose="02020603050405020304" pitchFamily="18" charset="0"/>
              </a:rPr>
              <a:t>Evaluation </a:t>
            </a:r>
            <a:r>
              <a:rPr sz="3200" b="1" dirty="0">
                <a:solidFill>
                  <a:srgbClr val="7E7E7E"/>
                </a:solidFill>
                <a:latin typeface="Times New Roman" panose="02020603050405020304" pitchFamily="18" charset="0"/>
                <a:cs typeface="Times New Roman" panose="02020603050405020304" pitchFamily="18" charset="0"/>
              </a:rPr>
              <a:t>&amp;</a:t>
            </a:r>
            <a:r>
              <a:rPr sz="3200" b="1" spc="-40" dirty="0">
                <a:solidFill>
                  <a:srgbClr val="7E7E7E"/>
                </a:solidFill>
                <a:latin typeface="Times New Roman" panose="02020603050405020304" pitchFamily="18" charset="0"/>
                <a:cs typeface="Times New Roman" panose="02020603050405020304" pitchFamily="18" charset="0"/>
              </a:rPr>
              <a:t> </a:t>
            </a:r>
            <a:r>
              <a:rPr sz="3200" b="1" spc="-5" dirty="0">
                <a:solidFill>
                  <a:srgbClr val="7E7E7E"/>
                </a:solidFill>
                <a:latin typeface="Times New Roman" panose="02020603050405020304" pitchFamily="18" charset="0"/>
                <a:cs typeface="Times New Roman" panose="02020603050405020304" pitchFamily="18" charset="0"/>
              </a:rPr>
              <a:t>Conclusion</a:t>
            </a:r>
            <a:endParaRPr sz="3200" dirty="0">
              <a:latin typeface="Times New Roman" panose="02020603050405020304" pitchFamily="18" charset="0"/>
              <a:cs typeface="Times New Roman" panose="02020603050405020304" pitchFamily="18" charset="0"/>
            </a:endParaRPr>
          </a:p>
        </p:txBody>
      </p:sp>
      <p:sp>
        <p:nvSpPr>
          <p:cNvPr id="12"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15"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16"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17"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10"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11" name="object 6"/>
          <p:cNvSpPr txBox="1">
            <a:spLocks/>
          </p:cNvSpPr>
          <p:nvPr/>
        </p:nvSpPr>
        <p:spPr>
          <a:xfrm>
            <a:off x="838794" y="182531"/>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Outline</a:t>
            </a:r>
            <a:endParaRPr lang="en-US" altLang="zh-CN"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9879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450965"/>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7</a:t>
            </a:fld>
            <a:endParaRPr sz="1800" dirty="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9" y="139953"/>
            <a:ext cx="2667812"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Related Work</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48" name="Arc 3"/>
          <p:cNvSpPr/>
          <p:nvPr/>
        </p:nvSpPr>
        <p:spPr bwMode="auto">
          <a:xfrm rot="7873550">
            <a:off x="5507038" y="4586251"/>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0" name="Arc 4"/>
          <p:cNvSpPr/>
          <p:nvPr/>
        </p:nvSpPr>
        <p:spPr bwMode="auto">
          <a:xfrm rot="3306815">
            <a:off x="6471431" y="3757536"/>
            <a:ext cx="1276980" cy="1273634"/>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1" name="Arc 5"/>
          <p:cNvSpPr/>
          <p:nvPr/>
        </p:nvSpPr>
        <p:spPr bwMode="auto">
          <a:xfrm rot="11977892">
            <a:off x="4498975" y="3938551"/>
            <a:ext cx="1211262"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nvGrpSpPr>
          <p:cNvPr id="52" name="Group 6"/>
          <p:cNvGrpSpPr/>
          <p:nvPr/>
        </p:nvGrpSpPr>
        <p:grpSpPr bwMode="auto">
          <a:xfrm>
            <a:off x="4572000" y="2354251"/>
            <a:ext cx="3022600" cy="3022600"/>
            <a:chOff x="3923" y="1888"/>
            <a:chExt cx="1406" cy="1406"/>
          </a:xfrm>
        </p:grpSpPr>
        <p:sp>
          <p:nvSpPr>
            <p:cNvPr id="53" name="Line 7"/>
            <p:cNvSpPr>
              <a:spLocks noChangeShapeType="1"/>
            </p:cNvSpPr>
            <p:nvPr/>
          </p:nvSpPr>
          <p:spPr bwMode="auto">
            <a:xfrm flipH="1">
              <a:off x="4150" y="1888"/>
              <a:ext cx="499" cy="1406"/>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59" name="Line 8"/>
            <p:cNvSpPr>
              <a:spLocks noChangeShapeType="1"/>
            </p:cNvSpPr>
            <p:nvPr/>
          </p:nvSpPr>
          <p:spPr bwMode="auto">
            <a:xfrm>
              <a:off x="4649" y="1888"/>
              <a:ext cx="454" cy="1406"/>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60" name="Line 9"/>
            <p:cNvSpPr>
              <a:spLocks noChangeShapeType="1"/>
            </p:cNvSpPr>
            <p:nvPr/>
          </p:nvSpPr>
          <p:spPr bwMode="auto">
            <a:xfrm flipH="1">
              <a:off x="4150" y="2432"/>
              <a:ext cx="1179" cy="862"/>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62" name="Line 10"/>
            <p:cNvSpPr>
              <a:spLocks noChangeShapeType="1"/>
            </p:cNvSpPr>
            <p:nvPr/>
          </p:nvSpPr>
          <p:spPr bwMode="auto">
            <a:xfrm>
              <a:off x="3923" y="2432"/>
              <a:ext cx="1180" cy="862"/>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75" name="Line 11"/>
            <p:cNvSpPr>
              <a:spLocks noChangeShapeType="1"/>
            </p:cNvSpPr>
            <p:nvPr/>
          </p:nvSpPr>
          <p:spPr bwMode="auto">
            <a:xfrm flipV="1">
              <a:off x="3923" y="2432"/>
              <a:ext cx="1391" cy="0"/>
            </a:xfrm>
            <a:prstGeom prst="line">
              <a:avLst/>
            </a:prstGeom>
            <a:noFill/>
            <a:ln w="38100">
              <a:solidFill>
                <a:srgbClr val="414455"/>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76" name="Arc 12"/>
          <p:cNvSpPr/>
          <p:nvPr/>
        </p:nvSpPr>
        <p:spPr bwMode="auto">
          <a:xfrm rot="16542568">
            <a:off x="4713288" y="2452651"/>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77" name="Oval 68"/>
          <p:cNvSpPr>
            <a:spLocks noChangeArrowheads="1"/>
          </p:cNvSpPr>
          <p:nvPr/>
        </p:nvSpPr>
        <p:spPr bwMode="gray">
          <a:xfrm>
            <a:off x="7091362" y="3160028"/>
            <a:ext cx="1001291" cy="989012"/>
          </a:xfrm>
          <a:prstGeom prst="ellipse">
            <a:avLst/>
          </a:prstGeom>
          <a:solidFill>
            <a:srgbClr val="414455"/>
          </a:solidFill>
          <a:ln w="9525" algn="ctr">
            <a:solidFill>
              <a:srgbClr val="DDDDDD"/>
            </a:solidFill>
            <a:round/>
          </a:ln>
          <a:effectLst/>
        </p:spPr>
        <p:txBody>
          <a:bodyPr wrap="none" anchor="ctr"/>
          <a:lstStyle/>
          <a:p>
            <a:pPr lvl="0" algn="ctr">
              <a:defRPr/>
            </a:pPr>
            <a:r>
              <a:rPr lang="en-US" altLang="zh-CN" sz="3600" kern="0" dirty="0">
                <a:solidFill>
                  <a:schemeClr val="bg1"/>
                </a:solidFill>
                <a:latin typeface="微软雅黑" panose="020B0503020204020204" pitchFamily="34" charset="-122"/>
                <a:ea typeface="微软雅黑" panose="020B0503020204020204" pitchFamily="34" charset="-122"/>
              </a:rPr>
              <a:t>1</a:t>
            </a:r>
            <a:endParaRPr lang="zh-CN" altLang="en-US" sz="3600" kern="0" dirty="0">
              <a:solidFill>
                <a:schemeClr val="bg1"/>
              </a:solidFill>
              <a:latin typeface="微软雅黑" panose="020B0503020204020204" pitchFamily="34" charset="-122"/>
              <a:ea typeface="微软雅黑" panose="020B0503020204020204" pitchFamily="34" charset="-122"/>
            </a:endParaRPr>
          </a:p>
        </p:txBody>
      </p:sp>
      <p:sp>
        <p:nvSpPr>
          <p:cNvPr id="78" name="Arc 98"/>
          <p:cNvSpPr/>
          <p:nvPr/>
        </p:nvSpPr>
        <p:spPr bwMode="auto">
          <a:xfrm rot="21229832">
            <a:off x="6227762" y="2443126"/>
            <a:ext cx="1211263"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414455"/>
            </a:solidFill>
            <a:prstDash val="sysDot"/>
            <a:round/>
            <a:tailEnd type="triangle" w="med" len="med"/>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79" name="Oval 68"/>
          <p:cNvSpPr>
            <a:spLocks noChangeArrowheads="1"/>
          </p:cNvSpPr>
          <p:nvPr/>
        </p:nvSpPr>
        <p:spPr bwMode="gray">
          <a:xfrm>
            <a:off x="5614531" y="1960028"/>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0" name="Oval 68"/>
          <p:cNvSpPr>
            <a:spLocks noChangeArrowheads="1"/>
          </p:cNvSpPr>
          <p:nvPr/>
        </p:nvSpPr>
        <p:spPr bwMode="gray">
          <a:xfrm>
            <a:off x="6649774" y="491370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1" name="Oval 68"/>
          <p:cNvSpPr>
            <a:spLocks noChangeArrowheads="1"/>
          </p:cNvSpPr>
          <p:nvPr/>
        </p:nvSpPr>
        <p:spPr bwMode="gray">
          <a:xfrm>
            <a:off x="4676109" y="4913706"/>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2" name="Oval 68"/>
          <p:cNvSpPr>
            <a:spLocks noChangeArrowheads="1"/>
          </p:cNvSpPr>
          <p:nvPr/>
        </p:nvSpPr>
        <p:spPr bwMode="gray">
          <a:xfrm>
            <a:off x="4058711" y="3160028"/>
            <a:ext cx="1001291" cy="989012"/>
          </a:xfrm>
          <a:prstGeom prst="ellipse">
            <a:avLst/>
          </a:prstGeom>
          <a:solidFill>
            <a:srgbClr val="414455"/>
          </a:solidFill>
          <a:ln w="9525" algn="ctr">
            <a:solidFill>
              <a:srgbClr val="DDDDDD"/>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4</a:t>
            </a:r>
            <a:endParaRPr kumimoji="0" lang="zh-CN" altLang="en-US" sz="36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3" name="TextBox 176"/>
          <p:cNvSpPr txBox="1"/>
          <p:nvPr/>
        </p:nvSpPr>
        <p:spPr>
          <a:xfrm>
            <a:off x="2995804" y="1039970"/>
            <a:ext cx="6142743" cy="769441"/>
          </a:xfrm>
          <a:prstGeom prst="rect">
            <a:avLst/>
          </a:prstGeom>
          <a:noFill/>
        </p:spPr>
        <p:txBody>
          <a:bodyPr wrap="square" rtlCol="0">
            <a:spAutoFit/>
          </a:bodyPr>
          <a:lstStyle/>
          <a:p>
            <a:pPr algn="ctr"/>
            <a:r>
              <a:rPr lang="en-US" altLang="zh-CN" sz="2200" b="1" dirty="0">
                <a:latin typeface="Times New Roman" panose="02020603050405020304" pitchFamily="18" charset="0"/>
                <a:ea typeface="微软雅黑" panose="020B0503020204020204" pitchFamily="34" charset="-122"/>
                <a:cs typeface="Times New Roman" panose="02020603050405020304" pitchFamily="18" charset="0"/>
              </a:rPr>
              <a:t>Goal: edge caching optimization while considering pricing and content sharing</a:t>
            </a:r>
            <a:endParaRPr lang="zh-CN" altLang="en-US" sz="22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84" name="Picture 5" descr="D:\360data\重要数据\桌面\未标题-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3528" y="2138400"/>
            <a:ext cx="532564" cy="513544"/>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177"/>
          <p:cNvSpPr txBox="1"/>
          <p:nvPr/>
        </p:nvSpPr>
        <p:spPr>
          <a:xfrm>
            <a:off x="8145471" y="2508072"/>
            <a:ext cx="3894129" cy="2031325"/>
          </a:xfrm>
          <a:prstGeom prst="rect">
            <a:avLst/>
          </a:prstGeom>
          <a:noFill/>
        </p:spPr>
        <p:txBody>
          <a:bodyPr wrap="square" rtlCol="0">
            <a:spAutoFit/>
          </a:bodyPr>
          <a:lstStyle/>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[1] H. Sun, et al, “ A proactive on-demand content placement strategy in edge intelligent gateways,” TPDS2023.</a:t>
            </a:r>
          </a:p>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[2] T. </a:t>
            </a:r>
            <a:r>
              <a:rPr lang="en-US" altLang="zh-CN" dirty="0" err="1">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Zong</a:t>
            </a:r>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 et al, “ Cocktail edge caching: Ride dynamic trends of content popularity with ensemble learning ,”</a:t>
            </a:r>
          </a:p>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IEEE/ACM ToN2023.</a:t>
            </a:r>
          </a:p>
        </p:txBody>
      </p:sp>
      <p:sp>
        <p:nvSpPr>
          <p:cNvPr id="86" name="TextBox 178"/>
          <p:cNvSpPr txBox="1"/>
          <p:nvPr/>
        </p:nvSpPr>
        <p:spPr>
          <a:xfrm>
            <a:off x="8145471" y="2128098"/>
            <a:ext cx="2549095" cy="400110"/>
          </a:xfrm>
          <a:prstGeom prst="rect">
            <a:avLst/>
          </a:prstGeom>
          <a:noFill/>
        </p:spPr>
        <p:txBody>
          <a:bodyPr wrap="none" rtlCol="0">
            <a:spAutoFit/>
          </a:bodyPr>
          <a:lstStyle/>
          <a:p>
            <a:pPr algn="ctr"/>
            <a:r>
              <a:rPr lang="en-US" altLang="zh-CN"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rPr>
              <a:t>Mobile Edge Caching</a:t>
            </a:r>
            <a:endParaRPr lang="zh-CN" altLang="en-US"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8" name="TextBox 178"/>
          <p:cNvSpPr txBox="1"/>
          <p:nvPr/>
        </p:nvSpPr>
        <p:spPr>
          <a:xfrm>
            <a:off x="434619" y="4950710"/>
            <a:ext cx="2969083" cy="400110"/>
          </a:xfrm>
          <a:prstGeom prst="rect">
            <a:avLst/>
          </a:prstGeom>
          <a:noFill/>
        </p:spPr>
        <p:txBody>
          <a:bodyPr wrap="none" rtlCol="0">
            <a:spAutoFit/>
          </a:bodyPr>
          <a:lstStyle/>
          <a:p>
            <a:pPr algn="ctr"/>
            <a:r>
              <a:rPr lang="en-US" altLang="zh-CN"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rPr>
              <a:t>Edge caching and pricing</a:t>
            </a:r>
            <a:endParaRPr lang="zh-CN" altLang="en-US"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9" name="TextBox 177"/>
          <p:cNvSpPr txBox="1"/>
          <p:nvPr/>
        </p:nvSpPr>
        <p:spPr>
          <a:xfrm>
            <a:off x="450595" y="5350820"/>
            <a:ext cx="4235962" cy="923330"/>
          </a:xfrm>
          <a:prstGeom prst="rect">
            <a:avLst/>
          </a:prstGeom>
          <a:noFill/>
        </p:spPr>
        <p:txBody>
          <a:bodyPr wrap="square" rtlCol="0">
            <a:spAutoFit/>
          </a:bodyPr>
          <a:lstStyle/>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[4] J. Zou, et al, “ Joint pricing</a:t>
            </a:r>
          </a:p>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and cache placement for video caching: A game theoretic approach,” IEEE JSAC2019.</a:t>
            </a:r>
          </a:p>
        </p:txBody>
      </p:sp>
      <p:sp>
        <p:nvSpPr>
          <p:cNvPr id="90" name="TextBox 178"/>
          <p:cNvSpPr txBox="1"/>
          <p:nvPr/>
        </p:nvSpPr>
        <p:spPr>
          <a:xfrm>
            <a:off x="766748" y="2113638"/>
            <a:ext cx="2254143" cy="400110"/>
          </a:xfrm>
          <a:prstGeom prst="rect">
            <a:avLst/>
          </a:prstGeom>
          <a:noFill/>
        </p:spPr>
        <p:txBody>
          <a:bodyPr wrap="none" rtlCol="0">
            <a:spAutoFit/>
          </a:bodyPr>
          <a:lstStyle/>
          <a:p>
            <a:pPr algn="ctr"/>
            <a:r>
              <a:rPr lang="en-US" altLang="zh-CN"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rPr>
              <a:t>Mean-Field Game</a:t>
            </a:r>
            <a:endParaRPr lang="zh-CN" altLang="en-US"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2" name="TextBox 177"/>
          <p:cNvSpPr txBox="1"/>
          <p:nvPr/>
        </p:nvSpPr>
        <p:spPr>
          <a:xfrm>
            <a:off x="283441" y="2489910"/>
            <a:ext cx="3541955" cy="2308324"/>
          </a:xfrm>
          <a:prstGeom prst="rect">
            <a:avLst/>
          </a:prstGeom>
          <a:noFill/>
        </p:spPr>
        <p:txBody>
          <a:bodyPr wrap="square" rtlCol="0">
            <a:spAutoFit/>
          </a:bodyPr>
          <a:lstStyle/>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[5] D. Narasimha, et al., “Age-dependent distributed MAC for ultra-dense wireless networks,” IEEE INFOCOM2021 </a:t>
            </a:r>
          </a:p>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[6] H. Feng, et al, “Mean-field game theory based optimal caching control in mobile edge computing,” IEEE TMC2022.</a:t>
            </a:r>
          </a:p>
        </p:txBody>
      </p:sp>
      <p:sp>
        <p:nvSpPr>
          <p:cNvPr id="93" name="TextBox 178"/>
          <p:cNvSpPr txBox="1"/>
          <p:nvPr/>
        </p:nvSpPr>
        <p:spPr>
          <a:xfrm>
            <a:off x="7956039" y="4950710"/>
            <a:ext cx="2006063" cy="400110"/>
          </a:xfrm>
          <a:prstGeom prst="rect">
            <a:avLst/>
          </a:prstGeom>
          <a:noFill/>
        </p:spPr>
        <p:txBody>
          <a:bodyPr wrap="none" rtlCol="0">
            <a:spAutoFit/>
          </a:bodyPr>
          <a:lstStyle/>
          <a:p>
            <a:pPr algn="ctr"/>
            <a:r>
              <a:rPr lang="en-US" altLang="zh-CN"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rPr>
              <a:t>Content Trading</a:t>
            </a:r>
            <a:endParaRPr lang="zh-CN" altLang="en-US" sz="2000" b="1" dirty="0">
              <a:solidFill>
                <a:srgbClr val="41445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4" name="TextBox 177"/>
          <p:cNvSpPr txBox="1"/>
          <p:nvPr/>
        </p:nvSpPr>
        <p:spPr>
          <a:xfrm>
            <a:off x="7956038" y="5276671"/>
            <a:ext cx="4228073" cy="1200329"/>
          </a:xfrm>
          <a:prstGeom prst="rect">
            <a:avLst/>
          </a:prstGeom>
          <a:noFill/>
        </p:spPr>
        <p:txBody>
          <a:bodyPr wrap="square" rtlCol="0">
            <a:spAutoFit/>
          </a:bodyPr>
          <a:lstStyle/>
          <a:p>
            <a:r>
              <a:rPr lang="en-US" altLang="zh-CN" dirty="0">
                <a:solidFill>
                  <a:sysClr val="windowText" lastClr="000000"/>
                </a:solidFill>
                <a:latin typeface="Times New Roman" panose="02020603050405020304" pitchFamily="18" charset="0"/>
                <a:ea typeface="微软雅黑" panose="020B0503020204020204" pitchFamily="34" charset="-122"/>
                <a:cs typeface="Times New Roman" panose="02020603050405020304" pitchFamily="18" charset="0"/>
              </a:rPr>
              <a:t>[3] Y. Huang, et al, “ Profit sharing for data producer and intermediate parties in data trading over pervasive edge computing environments,” IEEE TMC2023.</a:t>
            </a:r>
          </a:p>
        </p:txBody>
      </p:sp>
    </p:spTree>
    <p:extLst>
      <p:ext uri="{BB962C8B-B14F-4D97-AF65-F5344CB8AC3E}">
        <p14:creationId xmlns:p14="http://schemas.microsoft.com/office/powerpoint/2010/main" val="397475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8</a:t>
            </a:fld>
            <a:endParaRPr sz="1800">
              <a:latin typeface="Calibri"/>
              <a:cs typeface="Calibri"/>
            </a:endParaRPr>
          </a:p>
        </p:txBody>
      </p:sp>
      <p:sp>
        <p:nvSpPr>
          <p:cNvPr id="31" name="object 4"/>
          <p:cNvSpPr/>
          <p:nvPr/>
        </p:nvSpPr>
        <p:spPr>
          <a:xfrm>
            <a:off x="11252269" y="0"/>
            <a:ext cx="931842" cy="880492"/>
          </a:xfrm>
          <a:prstGeom prst="rect">
            <a:avLst/>
          </a:prstGeom>
          <a:blipFill>
            <a:blip r:embed="rId3"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sz="3200" kern="0" spc="-10" dirty="0">
                <a:solidFill>
                  <a:srgbClr val="000000"/>
                </a:solidFill>
                <a:latin typeface="Times New Roman" panose="02020603050405020304" pitchFamily="18" charset="0"/>
                <a:cs typeface="Times New Roman" panose="02020603050405020304" pitchFamily="18" charset="0"/>
              </a:rPr>
              <a:t>System Model</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p:sp>
        <p:nvSpPr>
          <p:cNvPr id="38" name="圆角矩形 123"/>
          <p:cNvSpPr/>
          <p:nvPr/>
        </p:nvSpPr>
        <p:spPr>
          <a:xfrm>
            <a:off x="6934200" y="1524000"/>
            <a:ext cx="4885436" cy="4790184"/>
          </a:xfrm>
          <a:prstGeom prst="roundRect">
            <a:avLst>
              <a:gd name="adj" fmla="val 3217"/>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9" name="Freeform 5"/>
          <p:cNvSpPr/>
          <p:nvPr/>
        </p:nvSpPr>
        <p:spPr>
          <a:xfrm>
            <a:off x="8314747" y="1295400"/>
            <a:ext cx="2200853" cy="415502"/>
          </a:xfrm>
          <a:custGeom>
            <a:avLst/>
            <a:gdLst>
              <a:gd name="connsiteX0" fmla="*/ 0 w 5179513"/>
              <a:gd name="connsiteY0" fmla="*/ 86287 h 517709"/>
              <a:gd name="connsiteX1" fmla="*/ 86287 w 5179513"/>
              <a:gd name="connsiteY1" fmla="*/ 0 h 517709"/>
              <a:gd name="connsiteX2" fmla="*/ 5093226 w 5179513"/>
              <a:gd name="connsiteY2" fmla="*/ 0 h 517709"/>
              <a:gd name="connsiteX3" fmla="*/ 5179513 w 5179513"/>
              <a:gd name="connsiteY3" fmla="*/ 86287 h 517709"/>
              <a:gd name="connsiteX4" fmla="*/ 5179513 w 5179513"/>
              <a:gd name="connsiteY4" fmla="*/ 431422 h 517709"/>
              <a:gd name="connsiteX5" fmla="*/ 5093226 w 5179513"/>
              <a:gd name="connsiteY5" fmla="*/ 517709 h 517709"/>
              <a:gd name="connsiteX6" fmla="*/ 86287 w 5179513"/>
              <a:gd name="connsiteY6" fmla="*/ 517709 h 517709"/>
              <a:gd name="connsiteX7" fmla="*/ 0 w 5179513"/>
              <a:gd name="connsiteY7" fmla="*/ 431422 h 517709"/>
              <a:gd name="connsiteX8" fmla="*/ 0 w 5179513"/>
              <a:gd name="connsiteY8" fmla="*/ 86287 h 51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9513" h="517709">
                <a:moveTo>
                  <a:pt x="0" y="86287"/>
                </a:moveTo>
                <a:cubicBezTo>
                  <a:pt x="0" y="38632"/>
                  <a:pt x="38632" y="0"/>
                  <a:pt x="86287" y="0"/>
                </a:cubicBezTo>
                <a:lnTo>
                  <a:pt x="5093226" y="0"/>
                </a:lnTo>
                <a:cubicBezTo>
                  <a:pt x="5140881" y="0"/>
                  <a:pt x="5179513" y="38632"/>
                  <a:pt x="5179513" y="86287"/>
                </a:cubicBezTo>
                <a:lnTo>
                  <a:pt x="5179513" y="431422"/>
                </a:lnTo>
                <a:cubicBezTo>
                  <a:pt x="5179513" y="479077"/>
                  <a:pt x="5140881" y="517709"/>
                  <a:pt x="5093226" y="517709"/>
                </a:cubicBezTo>
                <a:lnTo>
                  <a:pt x="86287" y="517709"/>
                </a:lnTo>
                <a:cubicBezTo>
                  <a:pt x="38632" y="517709"/>
                  <a:pt x="0" y="479077"/>
                  <a:pt x="0" y="431422"/>
                </a:cubicBezTo>
                <a:lnTo>
                  <a:pt x="0" y="86287"/>
                </a:lnTo>
                <a:close/>
              </a:path>
            </a:pathLst>
          </a:custGeom>
          <a:solidFill>
            <a:schemeClr val="accent1"/>
          </a:solidFill>
          <a:ln w="9525" cap="flat" cmpd="sng" algn="ctr">
            <a:noFill/>
            <a:prstDash val="solid"/>
            <a:round/>
            <a:headEnd type="none" w="med" len="med"/>
            <a:tailEnd type="none" w="med" len="me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System Model</a:t>
            </a:r>
            <a:endParaRPr kumimoji="0" lang="zh-TW" altLang="en-US" sz="2400" b="1" i="0" u="none" strike="noStrike" kern="0" cap="none" spc="0" normalizeH="0" baseline="0" noProof="0" dirty="0">
              <a:ln>
                <a:noFill/>
              </a:ln>
              <a:solidFill>
                <a:srgbClr val="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0" name="矩形 39"/>
              <p:cNvSpPr/>
              <p:nvPr/>
            </p:nvSpPr>
            <p:spPr>
              <a:xfrm>
                <a:off x="7061210" y="1798202"/>
                <a:ext cx="4479016" cy="4384021"/>
              </a:xfrm>
              <a:prstGeom prst="rect">
                <a:avLst/>
              </a:prstGeom>
            </p:spPr>
            <p:txBody>
              <a:bodyPr wrap="square">
                <a:spAutoFit/>
              </a:bodyPr>
              <a:lstStyle/>
              <a:p>
                <a:pPr marL="285750" indent="-285750">
                  <a:buFont typeface="Arial" panose="020B0604020202020204" pitchFamily="34" charset="0"/>
                  <a:buChar cha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Edge Data Providers (EDPs) {1,…,</a:t>
                </a:r>
                <a:r>
                  <a:rPr lang="en-US" altLang="zh-CN" sz="2000" b="1" dirty="0" err="1">
                    <a:latin typeface="Times New Roman" panose="02020603050405020304" pitchFamily="18" charset="0"/>
                    <a:ea typeface="微软雅黑" panose="020B0503020204020204" pitchFamily="34" charset="-122"/>
                    <a:cs typeface="Times New Roman" panose="02020603050405020304" pitchFamily="18" charset="0"/>
                  </a:rPr>
                  <a:t>i</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,...,M}: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cache certain contents in advance and are allowed to share the cached contents with each other.</a:t>
                </a:r>
                <a:endParaRPr lang="en-US" altLang="zh-CN" sz="2000" kern="1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Content requesters {1,…,j,...,J}: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buy desired contents from EDPs and pay a suitable trading price. </a:t>
                </a:r>
              </a:p>
              <a:p>
                <a:pPr marL="285750" indent="-285750">
                  <a:buFont typeface="Arial" panose="020B0604020202020204" pitchFamily="34" charset="0"/>
                  <a:buChar cha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Contents {1,…,k,...,K}: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data size of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is denoted by </a:t>
                </a:r>
                <a14:m>
                  <m:oMath xmlns:m="http://schemas.openxmlformats.org/officeDocument/2006/math">
                    <m:sSub>
                      <m:sSub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𝑄</m:t>
                        </m:r>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𝑘</m:t>
                        </m:r>
                      </m:sub>
                    </m:sSub>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p>
              <a:p>
                <a:pPr marL="285750" indent="-285750">
                  <a:buFont typeface="Arial" panose="020B0604020202020204" pitchFamily="34" charset="0"/>
                  <a:buChar cha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Caching strategy vector of EDP </a:t>
                </a:r>
                <a14:m>
                  <m:oMath xmlns:m="http://schemas.openxmlformats.org/officeDocument/2006/math">
                    <m:r>
                      <a:rPr lang="en-US" altLang="zh-CN" sz="2000" b="1" i="1" dirty="0" smtClean="0">
                        <a:latin typeface="Cambria Math" panose="02040503050406030204" pitchFamily="18" charset="0"/>
                        <a:ea typeface="微软雅黑" panose="020B0503020204020204" pitchFamily="34" charset="-122"/>
                        <a:cs typeface="Times New Roman" panose="02020603050405020304" pitchFamily="18" charset="0"/>
                      </a:rPr>
                      <m:t>𝒊</m:t>
                    </m:r>
                  </m:oMath>
                </a14:m>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b>
                      <m:sSubPr>
                        <m:ctrlPr>
                          <a:rPr lang="zh-CN" altLang="zh-CN" sz="2000" i="1" smtClean="0">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𝐾</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instantaneous caching rate of contents </a:t>
                </a:r>
              </a:p>
              <a:p>
                <a:pPr marL="285750" indent="-285750">
                  <a:buFont typeface="Arial" panose="020B0604020202020204" pitchFamily="34" charset="0"/>
                  <a:buChar cha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Remaining Storage capacity of </a:t>
                </a:r>
                <a14:m>
                  <m:oMath xmlns:m="http://schemas.openxmlformats.org/officeDocument/2006/math">
                    <m:r>
                      <a:rPr lang="en-US" altLang="zh-CN" sz="2000" b="1" i="1" dirty="0" smtClean="0">
                        <a:latin typeface="Cambria Math" panose="02040503050406030204" pitchFamily="18" charset="0"/>
                        <a:ea typeface="微软雅黑" panose="020B0503020204020204" pitchFamily="34" charset="-122"/>
                        <a:cs typeface="Times New Roman" panose="02020603050405020304" pitchFamily="18" charset="0"/>
                      </a:rPr>
                      <m:t>𝒊</m:t>
                    </m:r>
                  </m:oMath>
                </a14:m>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,1</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𝑞</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𝐾</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oMath>
                </a14:m>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矩形 39"/>
              <p:cNvSpPr>
                <a:spLocks noRot="1" noChangeAspect="1" noMove="1" noResize="1" noEditPoints="1" noAdjustHandles="1" noChangeArrowheads="1" noChangeShapeType="1" noTextEdit="1"/>
              </p:cNvSpPr>
              <p:nvPr/>
            </p:nvSpPr>
            <p:spPr>
              <a:xfrm>
                <a:off x="7061210" y="1798202"/>
                <a:ext cx="4479016" cy="4384021"/>
              </a:xfrm>
              <a:prstGeom prst="rect">
                <a:avLst/>
              </a:prstGeom>
              <a:blipFill>
                <a:blip r:embed="rId4"/>
                <a:stretch>
                  <a:fillRect l="-1224" t="-834" r="-2313" b="-55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407646E-E5C9-21E0-ED7B-3A7F5BF317FD}"/>
              </a:ext>
            </a:extLst>
          </p:cNvPr>
          <p:cNvPicPr>
            <a:picLocks noChangeAspect="1"/>
          </p:cNvPicPr>
          <p:nvPr/>
        </p:nvPicPr>
        <p:blipFill>
          <a:blip r:embed="rId5"/>
          <a:stretch>
            <a:fillRect/>
          </a:stretch>
        </p:blipFill>
        <p:spPr>
          <a:xfrm>
            <a:off x="195141" y="1524000"/>
            <a:ext cx="6508873" cy="4648200"/>
          </a:xfrm>
          <a:prstGeom prst="rect">
            <a:avLst/>
          </a:prstGeom>
        </p:spPr>
      </p:pic>
    </p:spTree>
    <p:extLst>
      <p:ext uri="{BB962C8B-B14F-4D97-AF65-F5344CB8AC3E}">
        <p14:creationId xmlns:p14="http://schemas.microsoft.com/office/powerpoint/2010/main" val="323306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4" name="Rectangle 4"/>
              <p:cNvSpPr>
                <a:spLocks noChangeArrowheads="1"/>
              </p:cNvSpPr>
              <p:nvPr/>
            </p:nvSpPr>
            <p:spPr bwMode="auto">
              <a:xfrm>
                <a:off x="1079877" y="3124200"/>
                <a:ext cx="6844921" cy="695698"/>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14:m>
                  <m:oMathPara xmlns:m="http://schemas.openxmlformats.org/officeDocument/2006/math">
                    <m:oMathParaPr>
                      <m:jc m:val="centerGroup"/>
                    </m:oMathParaPr>
                    <m:oMath xmlns:m="http://schemas.openxmlformats.org/officeDocument/2006/math">
                      <m:r>
                        <a:rPr lang="en-US" altLang="zh-CN" sz="1800" b="1" i="1" smtClean="0">
                          <a:effectLst/>
                          <a:latin typeface="Cambria Math" panose="02040503050406030204" pitchFamily="18" charset="0"/>
                          <a:ea typeface="宋体" panose="02010600030101010101" pitchFamily="2" charset="-122"/>
                          <a:cs typeface="Times New Roman" panose="02020603050405020304" pitchFamily="18" charset="0"/>
                        </a:rPr>
                        <m:t>𝐝</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𝑞</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𝑄</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sSub>
                        <m:sSubPr>
                          <m:ctrlPr>
                            <a:rPr lang="zh-CN" altLang="zh-CN" i="1">
                              <a:effectLst/>
                              <a:latin typeface="Cambria Math" panose="02040503050406030204" pitchFamily="18" charset="0"/>
                              <a:ea typeface="Cambria Math" panose="02040503050406030204" pitchFamily="18" charset="0"/>
                            </a:rPr>
                          </m:ctrlPr>
                        </m:sSubPr>
                        <m:e>
                          <m:r>
                            <m:rPr>
                              <m:sty m:val="p"/>
                            </m:rPr>
                            <a:rPr lang="en-US" altLang="zh-CN" sz="1800">
                              <a:effectLst/>
                              <a:latin typeface="Cambria Math" panose="02040503050406030204" pitchFamily="18" charset="0"/>
                              <a:ea typeface="宋体" panose="02010600030101010101" pitchFamily="2" charset="-122"/>
                              <a:cs typeface="Times New Roman" panose="02020603050405020304" pitchFamily="18" charset="0"/>
                            </a:rPr>
                            <m:t>Π</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𝑤</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3</m:t>
                          </m:r>
                        </m:sub>
                      </m:sSub>
                      <m:sSup>
                        <m:sSupPr>
                          <m:ctrlPr>
                            <a:rPr lang="zh-CN" altLang="zh-CN"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𝜉</m:t>
                          </m:r>
                        </m:e>
                        <m:sup>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𝑘</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𝐝</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𝜚</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𝑞</m:t>
                          </m:r>
                        </m:sub>
                      </m:sSub>
                      <m:r>
                        <a:rPr lang="en-US" altLang="zh-CN" sz="1800" b="1" i="1">
                          <a:effectLst/>
                          <a:latin typeface="Cambria Math" panose="02040503050406030204" pitchFamily="18" charset="0"/>
                          <a:ea typeface="宋体" panose="02010600030101010101" pitchFamily="2" charset="-122"/>
                          <a:cs typeface="Times New Roman" panose="02020603050405020304" pitchFamily="18" charset="0"/>
                        </a:rPr>
                        <m:t>𝐝</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𝑊</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m:oMathPara>
                </a14:m>
                <a:endParaRPr lang="zh-CN" altLang="en-US" kern="0" dirty="0">
                  <a:solidFill>
                    <a:srgbClr val="4D4D4D"/>
                  </a:solidFill>
                  <a:latin typeface="微软雅黑" panose="020B0503020204020204" pitchFamily="34" charset="-122"/>
                  <a:ea typeface="微软雅黑" panose="020B0503020204020204" pitchFamily="34" charset="-122"/>
                </a:endParaRPr>
              </a:p>
            </p:txBody>
          </p:sp>
        </mc:Choice>
        <mc:Fallback xmlns="">
          <p:sp>
            <p:nvSpPr>
              <p:cNvPr id="84" name="Rectangle 4"/>
              <p:cNvSpPr>
                <a:spLocks noRot="1" noChangeAspect="1" noMove="1" noResize="1" noEditPoints="1" noAdjustHandles="1" noChangeArrowheads="1" noChangeShapeType="1" noTextEdit="1"/>
              </p:cNvSpPr>
              <p:nvPr/>
            </p:nvSpPr>
            <p:spPr bwMode="auto">
              <a:xfrm>
                <a:off x="1079877" y="3124200"/>
                <a:ext cx="6844921" cy="695698"/>
              </a:xfrm>
              <a:prstGeom prst="rect">
                <a:avLst/>
              </a:prstGeom>
              <a:blipFill>
                <a:blip r:embed="rId3"/>
                <a:stretch>
                  <a:fillRect/>
                </a:stretch>
              </a:blipFill>
              <a:ln w="3175" cap="flat" cmpd="sng" algn="ctr">
                <a:noFill/>
                <a:prstDash val="solid"/>
              </a:ln>
              <a:effectLst/>
            </p:spPr>
            <p:txBody>
              <a:bodyPr/>
              <a:lstStyle/>
              <a:p>
                <a:r>
                  <a:rPr lang="zh-CN" altLang="en-US">
                    <a:noFill/>
                  </a:rPr>
                  <a:t> </a:t>
                </a:r>
              </a:p>
            </p:txBody>
          </p:sp>
        </mc:Fallback>
      </mc:AlternateContent>
      <p:sp>
        <p:nvSpPr>
          <p:cNvPr id="83" name="Rectangle 4"/>
          <p:cNvSpPr>
            <a:spLocks noChangeArrowheads="1"/>
          </p:cNvSpPr>
          <p:nvPr/>
        </p:nvSpPr>
        <p:spPr bwMode="auto">
          <a:xfrm>
            <a:off x="1066800" y="1714906"/>
            <a:ext cx="4818237" cy="723492"/>
          </a:xfrm>
          <a:prstGeom prst="rect">
            <a:avLst/>
          </a:prstGeom>
          <a:solidFill>
            <a:schemeClr val="bg1">
              <a:lumMod val="85000"/>
            </a:schemeClr>
          </a:solidFill>
          <a:ln w="3175" cap="flat" cmpd="sng" algn="ctr">
            <a:noFill/>
            <a:prstDash val="solid"/>
          </a:ln>
          <a:effectLst/>
        </p:spPr>
        <p:txBody>
          <a:bodyPr anchor="ctr"/>
          <a:lstStyle/>
          <a:p>
            <a:pPr algn="r">
              <a:lnSpc>
                <a:spcPct val="120000"/>
              </a:lnSpc>
              <a:defRPr/>
            </a:pPr>
            <a:endParaRPr lang="zh-CN" altLang="en-US" kern="0" dirty="0">
              <a:solidFill>
                <a:srgbClr val="4D4D4D"/>
              </a:solidFill>
              <a:latin typeface="微软雅黑" panose="020B0503020204020204" pitchFamily="34" charset="-122"/>
              <a:ea typeface="微软雅黑" panose="020B0503020204020204" pitchFamily="34" charset="-122"/>
            </a:endParaRPr>
          </a:p>
        </p:txBody>
      </p:sp>
      <p:sp>
        <p:nvSpPr>
          <p:cNvPr id="28" name="object 28"/>
          <p:cNvSpPr txBox="1"/>
          <p:nvPr/>
        </p:nvSpPr>
        <p:spPr>
          <a:xfrm>
            <a:off x="11627231" y="6349619"/>
            <a:ext cx="192405" cy="254635"/>
          </a:xfrm>
          <a:prstGeom prst="rect">
            <a:avLst/>
          </a:prstGeom>
        </p:spPr>
        <p:txBody>
          <a:bodyPr vert="horz" wrap="square" lIns="0" tIns="0" rIns="0" bIns="0" rtlCol="0">
            <a:spAutoFit/>
          </a:bodyPr>
          <a:lstStyle/>
          <a:p>
            <a:pPr marL="38100">
              <a:lnSpc>
                <a:spcPts val="1810"/>
              </a:lnSpc>
            </a:pPr>
            <a:fld id="{81D60167-4931-47E6-BA6A-407CBD079E47}" type="slidenum">
              <a:rPr sz="1800" b="1" dirty="0">
                <a:latin typeface="Calibri"/>
                <a:cs typeface="Calibri"/>
              </a:rPr>
              <a:t>9</a:t>
            </a:fld>
            <a:endParaRPr sz="1800">
              <a:latin typeface="Calibri"/>
              <a:cs typeface="Calibri"/>
            </a:endParaRPr>
          </a:p>
        </p:txBody>
      </p:sp>
      <p:sp>
        <p:nvSpPr>
          <p:cNvPr id="31" name="object 4"/>
          <p:cNvSpPr/>
          <p:nvPr/>
        </p:nvSpPr>
        <p:spPr>
          <a:xfrm>
            <a:off x="11252269" y="0"/>
            <a:ext cx="931842" cy="880492"/>
          </a:xfrm>
          <a:prstGeom prst="rect">
            <a:avLst/>
          </a:prstGeom>
          <a:blipFill>
            <a:blip r:embed="rId4" cstate="print"/>
            <a:stretch>
              <a:fillRect/>
            </a:stretch>
          </a:blipFill>
        </p:spPr>
        <p:txBody>
          <a:bodyPr wrap="square" lIns="0" tIns="0" rIns="0" bIns="0" rtlCol="0"/>
          <a:lstStyle/>
          <a:p>
            <a:endParaRPr/>
          </a:p>
        </p:txBody>
      </p:sp>
      <p:sp>
        <p:nvSpPr>
          <p:cNvPr id="33" name="object 7"/>
          <p:cNvSpPr/>
          <p:nvPr/>
        </p:nvSpPr>
        <p:spPr>
          <a:xfrm>
            <a:off x="152400"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2D75B6"/>
          </a:solidFill>
        </p:spPr>
        <p:txBody>
          <a:bodyPr wrap="square" lIns="0" tIns="0" rIns="0" bIns="0" rtlCol="0"/>
          <a:lstStyle/>
          <a:p>
            <a:endParaRPr/>
          </a:p>
        </p:txBody>
      </p:sp>
      <p:sp>
        <p:nvSpPr>
          <p:cNvPr id="34" name="object 8"/>
          <p:cNvSpPr/>
          <p:nvPr/>
        </p:nvSpPr>
        <p:spPr>
          <a:xfrm>
            <a:off x="318515" y="201168"/>
            <a:ext cx="264160" cy="467995"/>
          </a:xfrm>
          <a:custGeom>
            <a:avLst/>
            <a:gdLst/>
            <a:ahLst/>
            <a:cxnLst/>
            <a:rect l="l" t="t" r="r" b="b"/>
            <a:pathLst>
              <a:path w="264159" h="467995">
                <a:moveTo>
                  <a:pt x="131826" y="0"/>
                </a:moveTo>
                <a:lnTo>
                  <a:pt x="0" y="0"/>
                </a:lnTo>
                <a:lnTo>
                  <a:pt x="131826" y="233933"/>
                </a:lnTo>
                <a:lnTo>
                  <a:pt x="0" y="467867"/>
                </a:lnTo>
                <a:lnTo>
                  <a:pt x="131826" y="467867"/>
                </a:lnTo>
                <a:lnTo>
                  <a:pt x="263652" y="233933"/>
                </a:lnTo>
                <a:lnTo>
                  <a:pt x="131826" y="0"/>
                </a:lnTo>
                <a:close/>
              </a:path>
            </a:pathLst>
          </a:custGeom>
          <a:solidFill>
            <a:srgbClr val="5B9BD4"/>
          </a:solidFill>
        </p:spPr>
        <p:txBody>
          <a:bodyPr wrap="square" lIns="0" tIns="0" rIns="0" bIns="0" rtlCol="0"/>
          <a:lstStyle/>
          <a:p>
            <a:endParaRPr/>
          </a:p>
        </p:txBody>
      </p:sp>
      <p:sp>
        <p:nvSpPr>
          <p:cNvPr id="35" name="object 9"/>
          <p:cNvSpPr/>
          <p:nvPr/>
        </p:nvSpPr>
        <p:spPr>
          <a:xfrm>
            <a:off x="483108" y="201168"/>
            <a:ext cx="265430" cy="467995"/>
          </a:xfrm>
          <a:custGeom>
            <a:avLst/>
            <a:gdLst/>
            <a:ahLst/>
            <a:cxnLst/>
            <a:rect l="l" t="t" r="r" b="b"/>
            <a:pathLst>
              <a:path w="265430" h="467995">
                <a:moveTo>
                  <a:pt x="132587" y="0"/>
                </a:moveTo>
                <a:lnTo>
                  <a:pt x="0" y="0"/>
                </a:lnTo>
                <a:lnTo>
                  <a:pt x="132587" y="233933"/>
                </a:lnTo>
                <a:lnTo>
                  <a:pt x="0" y="467867"/>
                </a:lnTo>
                <a:lnTo>
                  <a:pt x="132587" y="467867"/>
                </a:lnTo>
                <a:lnTo>
                  <a:pt x="265176" y="233933"/>
                </a:lnTo>
                <a:lnTo>
                  <a:pt x="132587" y="0"/>
                </a:lnTo>
                <a:close/>
              </a:path>
            </a:pathLst>
          </a:custGeom>
          <a:solidFill>
            <a:srgbClr val="9DC3E6"/>
          </a:solidFill>
        </p:spPr>
        <p:txBody>
          <a:bodyPr wrap="square" lIns="0" tIns="0" rIns="0" bIns="0" rtlCol="0"/>
          <a:lstStyle/>
          <a:p>
            <a:endParaRPr/>
          </a:p>
        </p:txBody>
      </p:sp>
      <p:sp>
        <p:nvSpPr>
          <p:cNvPr id="36" name="object 6"/>
          <p:cNvSpPr txBox="1">
            <a:spLocks/>
          </p:cNvSpPr>
          <p:nvPr/>
        </p:nvSpPr>
        <p:spPr>
          <a:xfrm>
            <a:off x="826718" y="180533"/>
            <a:ext cx="5040681" cy="505267"/>
          </a:xfrm>
          <a:prstGeom prst="rect">
            <a:avLst/>
          </a:prstGeom>
        </p:spPr>
        <p:txBody>
          <a:bodyPr vert="horz" wrap="square" lIns="0" tIns="12700" rIns="0" bIns="0" rtlCol="0">
            <a:spAutoFit/>
          </a:bodyPr>
          <a:lstStyle>
            <a:lvl1pPr>
              <a:defRPr sz="3600" b="1" i="0">
                <a:solidFill>
                  <a:schemeClr val="bg1"/>
                </a:solidFill>
                <a:latin typeface="Calibri"/>
                <a:ea typeface="+mj-ea"/>
                <a:cs typeface="Calibri"/>
              </a:defRPr>
            </a:lvl1pPr>
          </a:lstStyle>
          <a:p>
            <a:pPr marL="12700">
              <a:spcBef>
                <a:spcPts val="100"/>
              </a:spcBef>
            </a:pPr>
            <a:r>
              <a:rPr lang="en-US" sz="3200" kern="0" spc="-10" dirty="0">
                <a:solidFill>
                  <a:srgbClr val="000000"/>
                </a:solidFill>
              </a:rPr>
              <a:t> </a:t>
            </a:r>
            <a:r>
              <a:rPr lang="en-US" altLang="zh-CN" sz="3200" kern="0" spc="-10" dirty="0">
                <a:solidFill>
                  <a:srgbClr val="000000"/>
                </a:solidFill>
                <a:latin typeface="Times New Roman" panose="02020603050405020304" pitchFamily="18" charset="0"/>
                <a:cs typeface="Times New Roman" panose="02020603050405020304" pitchFamily="18" charset="0"/>
              </a:rPr>
              <a:t>System Model</a:t>
            </a:r>
            <a:endParaRPr lang="en-US" sz="3200" kern="0" dirty="0">
              <a:latin typeface="Times New Roman" panose="02020603050405020304" pitchFamily="18" charset="0"/>
              <a:cs typeface="Times New Roman" panose="02020603050405020304" pitchFamily="18" charset="0"/>
            </a:endParaRPr>
          </a:p>
        </p:txBody>
      </p:sp>
      <p:sp>
        <p:nvSpPr>
          <p:cNvPr id="37" name="object 2"/>
          <p:cNvSpPr/>
          <p:nvPr/>
        </p:nvSpPr>
        <p:spPr>
          <a:xfrm>
            <a:off x="761" y="774191"/>
            <a:ext cx="11176000" cy="70866"/>
          </a:xfrm>
          <a:prstGeom prst="rect">
            <a:avLst/>
          </a:prstGeom>
          <a:gradFill flip="none" rotWithShape="1">
            <a:gsLst>
              <a:gs pos="85000">
                <a:schemeClr val="tx2">
                  <a:lumMod val="20000"/>
                  <a:lumOff val="80000"/>
                </a:schemeClr>
              </a:gs>
              <a:gs pos="100000">
                <a:schemeClr val="tx2">
                  <a:lumMod val="20000"/>
                  <a:lumOff val="80000"/>
                </a:schemeClr>
              </a:gs>
              <a:gs pos="0">
                <a:schemeClr val="tx2">
                  <a:lumMod val="60000"/>
                  <a:lumOff val="40000"/>
                </a:schemeClr>
              </a:gs>
              <a:gs pos="100000">
                <a:schemeClr val="accent1">
                  <a:lumMod val="45000"/>
                  <a:lumOff val="55000"/>
                </a:schemeClr>
              </a:gs>
              <a:gs pos="44000">
                <a:schemeClr val="tx2">
                  <a:lumMod val="40000"/>
                  <a:lumOff val="60000"/>
                </a:schemeClr>
              </a:gs>
            </a:gsLst>
            <a:lin ang="0" scaled="1"/>
            <a:tileRect/>
          </a:gradFill>
          <a:ln>
            <a:gradFill flip="none" rotWithShape="1">
              <a:gsLst>
                <a:gs pos="0">
                  <a:schemeClr val="accent1">
                    <a:lumMod val="5000"/>
                    <a:lumOff val="95000"/>
                  </a:schemeClr>
                </a:gs>
                <a:gs pos="62000">
                  <a:schemeClr val="accent1">
                    <a:lumMod val="45000"/>
                    <a:lumOff val="55000"/>
                  </a:schemeClr>
                </a:gs>
                <a:gs pos="100000">
                  <a:schemeClr val="accent1">
                    <a:lumMod val="30000"/>
                    <a:lumOff val="70000"/>
                  </a:schemeClr>
                </a:gs>
              </a:gsLst>
              <a:lin ang="10800000" scaled="1"/>
              <a:tileRect/>
            </a:gradFill>
          </a:ln>
        </p:spPr>
        <p:txBody>
          <a:bodyPr wrap="square" lIns="0" tIns="0" rIns="0" bIns="0" rtlCol="0"/>
          <a:lstStyle/>
          <a:p>
            <a:endParaRPr/>
          </a:p>
        </p:txBody>
      </p:sp>
      <mc:AlternateContent xmlns:mc="http://schemas.openxmlformats.org/markup-compatibility/2006" xmlns:a14="http://schemas.microsoft.com/office/drawing/2010/main">
        <mc:Choice Requires="a14">
          <p:sp>
            <p:nvSpPr>
              <p:cNvPr id="48" name="矩形 47"/>
              <p:cNvSpPr/>
              <p:nvPr/>
            </p:nvSpPr>
            <p:spPr>
              <a:xfrm>
                <a:off x="1105277" y="1778752"/>
                <a:ext cx="4483407"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a:latin typeface="Cambria Math" panose="02040503050406030204" pitchFamily="18" charset="0"/>
                        </a:rPr>
                        <m:t>𝐝</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1</m:t>
                          </m:r>
                        </m:num>
                        <m:den>
                          <m:r>
                            <a:rPr lang="en-US" altLang="zh-CN" i="1">
                              <a:latin typeface="Cambria Math" panose="02040503050406030204" pitchFamily="18" charset="0"/>
                            </a:rPr>
                            <m:t>2</m:t>
                          </m:r>
                        </m:den>
                      </m:f>
                      <m:sSub>
                        <m:sSubPr>
                          <m:ctrlPr>
                            <a:rPr lang="zh-CN" altLang="zh-CN" i="1">
                              <a:latin typeface="Cambria Math" panose="02040503050406030204" pitchFamily="18" charset="0"/>
                            </a:rPr>
                          </m:ctrlPr>
                        </m:sSubPr>
                        <m:e>
                          <m:r>
                            <a:rPr lang="en-US" altLang="zh-CN" i="1">
                              <a:latin typeface="Cambria Math" panose="02040503050406030204" pitchFamily="18" charset="0"/>
                            </a:rPr>
                            <m:t>𝜍</m:t>
                          </m:r>
                        </m:e>
                        <m:sub>
                          <m:r>
                            <a:rPr lang="en-US" altLang="zh-CN" i="1">
                              <a:latin typeface="Cambria Math" panose="02040503050406030204" pitchFamily="18" charset="0"/>
                            </a:rPr>
                            <m:t>h</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𝜐</m:t>
                          </m:r>
                        </m:e>
                        <m:sub>
                          <m:r>
                            <a:rPr lang="en-US" altLang="zh-CN" i="1">
                              <a:latin typeface="Cambria Math" panose="02040503050406030204" pitchFamily="18" charset="0"/>
                            </a:rPr>
                            <m:t>h</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en-US" altLang="zh-CN" b="1" i="1">
                          <a:latin typeface="Cambria Math" panose="02040503050406030204" pitchFamily="18" charset="0"/>
                        </a:rPr>
                        <m:t>𝐝</m:t>
                      </m:r>
                      <m:r>
                        <a:rPr lang="en-US" altLang="zh-CN" i="1">
                          <a:latin typeface="Cambria Math" panose="02040503050406030204" pitchFamily="18" charset="0"/>
                        </a:rPr>
                        <m:t>𝑡</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𝜚</m:t>
                          </m:r>
                        </m:e>
                        <m:sub>
                          <m:r>
                            <a:rPr lang="en-US" altLang="zh-CN" i="1">
                              <a:latin typeface="Cambria Math" panose="02040503050406030204" pitchFamily="18" charset="0"/>
                            </a:rPr>
                            <m:t>h</m:t>
                          </m:r>
                        </m:sub>
                      </m:sSub>
                      <m:r>
                        <a:rPr lang="en-US" altLang="zh-CN" b="1" i="1">
                          <a:latin typeface="Cambria Math" panose="02040503050406030204" pitchFamily="18" charset="0"/>
                        </a:rPr>
                        <m:t>𝐝</m:t>
                      </m:r>
                      <m:sSub>
                        <m:sSubPr>
                          <m:ctrlPr>
                            <a:rPr lang="zh-CN"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r>
                        <a:rPr lang="zh-CN" altLang="en-US" i="0">
                          <a:latin typeface="Cambria Math" panose="02040503050406030204" pitchFamily="18" charset="0"/>
                        </a:rPr>
                        <m:t>.</m:t>
                      </m:r>
                    </m:oMath>
                  </m:oMathPara>
                </a14:m>
                <a:endParaRPr lang="zh-CN" altLang="en-US" dirty="0"/>
              </a:p>
            </p:txBody>
          </p:sp>
        </mc:Choice>
        <mc:Fallback xmlns="">
          <p:sp>
            <p:nvSpPr>
              <p:cNvPr id="48" name="矩形 47"/>
              <p:cNvSpPr>
                <a:spLocks noRot="1" noChangeAspect="1" noMove="1" noResize="1" noEditPoints="1" noAdjustHandles="1" noChangeArrowheads="1" noChangeShapeType="1" noTextEdit="1"/>
              </p:cNvSpPr>
              <p:nvPr/>
            </p:nvSpPr>
            <p:spPr>
              <a:xfrm>
                <a:off x="1105277" y="1778752"/>
                <a:ext cx="4483407" cy="610936"/>
              </a:xfrm>
              <a:prstGeom prst="rect">
                <a:avLst/>
              </a:prstGeom>
              <a:blipFill>
                <a:blip r:embed="rId5"/>
                <a:stretch>
                  <a:fillRect/>
                </a:stretch>
              </a:blipFill>
            </p:spPr>
            <p:txBody>
              <a:bodyPr/>
              <a:lstStyle/>
              <a:p>
                <a:r>
                  <a:rPr lang="zh-CN" altLang="en-US">
                    <a:noFill/>
                  </a:rPr>
                  <a:t> </a:t>
                </a:r>
              </a:p>
            </p:txBody>
          </p:sp>
        </mc:Fallback>
      </mc:AlternateContent>
      <p:sp>
        <p:nvSpPr>
          <p:cNvPr id="52" name="矩形 51"/>
          <p:cNvSpPr/>
          <p:nvPr/>
        </p:nvSpPr>
        <p:spPr>
          <a:xfrm>
            <a:off x="318515" y="2632102"/>
            <a:ext cx="11165840" cy="429413"/>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Edge Caching Model</a:t>
            </a:r>
            <a:r>
              <a:rPr lang="zh-CN" altLang="en-US" dirty="0">
                <a:latin typeface="微软雅黑" panose="020B0503020204020204" pitchFamily="34" charset="-122"/>
                <a:ea typeface="微软雅黑" panose="020B0503020204020204" pitchFamily="34" charset="-122"/>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Content Popularity + Timeliness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dynamics of the caching state</a:t>
            </a:r>
          </a:p>
        </p:txBody>
      </p:sp>
      <mc:AlternateContent xmlns:mc="http://schemas.openxmlformats.org/markup-compatibility/2006" xmlns:a14="http://schemas.microsoft.com/office/drawing/2010/main">
        <mc:Choice Requires="a14">
          <p:sp>
            <p:nvSpPr>
              <p:cNvPr id="72" name="矩形 71"/>
              <p:cNvSpPr/>
              <p:nvPr/>
            </p:nvSpPr>
            <p:spPr>
              <a:xfrm>
                <a:off x="318515" y="1144450"/>
                <a:ext cx="11416284" cy="474682"/>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Network Model: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evolution of </a:t>
                </a:r>
                <a14:m>
                  <m:oMath xmlns:m="http://schemas.openxmlformats.org/officeDocument/2006/math">
                    <m:sSub>
                      <m:sSubPr>
                        <m:ctrlPr>
                          <a:rPr lang="zh-CN" altLang="zh-CN" sz="2000" i="1">
                            <a:latin typeface="Cambria Math" panose="02040503050406030204" pitchFamily="18" charset="0"/>
                          </a:rPr>
                        </m:ctrlPr>
                      </m:sSubPr>
                      <m:e>
                        <m:r>
                          <a:rPr lang="en-US" altLang="zh-CN" sz="2000" i="1">
                            <a:latin typeface="Cambria Math" panose="02040503050406030204" pitchFamily="18" charset="0"/>
                          </a:rPr>
                          <m:t>h</m:t>
                        </m:r>
                      </m:e>
                      <m:sub>
                        <m:r>
                          <a:rPr lang="en-US" altLang="zh-CN" sz="2000" i="1">
                            <a:latin typeface="Cambria Math" panose="02040503050406030204" pitchFamily="18" charset="0"/>
                          </a:rPr>
                          <m:t>𝑖</m:t>
                        </m:r>
                        <m:r>
                          <a:rPr lang="en-US" altLang="zh-CN" sz="2000" i="1">
                            <a:latin typeface="Cambria Math" panose="02040503050406030204" pitchFamily="18" charset="0"/>
                          </a:rPr>
                          <m:t>,</m:t>
                        </m:r>
                        <m:r>
                          <a:rPr lang="en-US" altLang="zh-CN" sz="2000" i="1">
                            <a:latin typeface="Cambria Math" panose="02040503050406030204" pitchFamily="18" charset="0"/>
                          </a:rPr>
                          <m:t>𝑗</m:t>
                        </m:r>
                      </m:sub>
                    </m:sSub>
                    <m:d>
                      <m:dPr>
                        <m:ctrlPr>
                          <a:rPr lang="en-US" altLang="zh-CN" sz="2000" i="1">
                            <a:latin typeface="Cambria Math" panose="02040503050406030204" pitchFamily="18" charset="0"/>
                          </a:rPr>
                        </m:ctrlPr>
                      </m:dPr>
                      <m:e>
                        <m:r>
                          <a:rPr lang="en-US" altLang="zh-CN" sz="2000" i="1">
                            <a:latin typeface="Cambria Math" panose="02040503050406030204" pitchFamily="18" charset="0"/>
                          </a:rPr>
                          <m:t>𝑡</m:t>
                        </m:r>
                      </m:e>
                    </m:d>
                    <m:r>
                      <a:rPr lang="en-US" altLang="zh-CN" sz="2000" b="0" i="1" smtClean="0">
                        <a:latin typeface="Cambria Math" panose="020405030504060302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channel fading coefficient between EDP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𝑖</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and requester </a:t>
                </a:r>
                <a14:m>
                  <m:oMath xmlns:m="http://schemas.openxmlformats.org/officeDocument/2006/math">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𝑗</m:t>
                    </m:r>
                  </m:oMath>
                </a14:m>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72" name="矩形 71"/>
              <p:cNvSpPr>
                <a:spLocks noRot="1" noChangeAspect="1" noMove="1" noResize="1" noEditPoints="1" noAdjustHandles="1" noChangeArrowheads="1" noChangeShapeType="1" noTextEdit="1"/>
              </p:cNvSpPr>
              <p:nvPr/>
            </p:nvSpPr>
            <p:spPr>
              <a:xfrm>
                <a:off x="318515" y="1144450"/>
                <a:ext cx="11416284" cy="474682"/>
              </a:xfrm>
              <a:prstGeom prst="rect">
                <a:avLst/>
              </a:prstGeom>
              <a:blipFill>
                <a:blip r:embed="rId6"/>
                <a:stretch>
                  <a:fillRect l="-481" b="-16667"/>
                </a:stretch>
              </a:blipFill>
            </p:spPr>
            <p:txBody>
              <a:bodyPr/>
              <a:lstStyle/>
              <a:p>
                <a:r>
                  <a:rPr lang="zh-CN" altLang="en-US">
                    <a:noFill/>
                  </a:rPr>
                  <a:t> </a:t>
                </a:r>
              </a:p>
            </p:txBody>
          </p:sp>
        </mc:Fallback>
      </mc:AlternateContent>
      <p:cxnSp>
        <p:nvCxnSpPr>
          <p:cNvPr id="73" name="直接连接符 72"/>
          <p:cNvCxnSpPr>
            <a:cxnSpLocks/>
          </p:cNvCxnSpPr>
          <p:nvPr/>
        </p:nvCxnSpPr>
        <p:spPr>
          <a:xfrm flipH="1">
            <a:off x="5504038" y="2071777"/>
            <a:ext cx="685799" cy="12443"/>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79" name="直接连接符 78"/>
          <p:cNvCxnSpPr/>
          <p:nvPr/>
        </p:nvCxnSpPr>
        <p:spPr>
          <a:xfrm flipV="1">
            <a:off x="4431810" y="3557822"/>
            <a:ext cx="1" cy="404578"/>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0" name="矩形 79"/>
              <p:cNvSpPr/>
              <p:nvPr/>
            </p:nvSpPr>
            <p:spPr>
              <a:xfrm>
                <a:off x="1079878" y="4025085"/>
                <a:ext cx="3949322" cy="798745"/>
              </a:xfrm>
              <a:prstGeom prst="rect">
                <a:avLst/>
              </a:prstGeom>
              <a:ln w="19050">
                <a:solidFill>
                  <a:schemeClr val="tx1"/>
                </a:solidFill>
                <a:prstDash val="dash"/>
              </a:ln>
            </p:spPr>
            <p:txBody>
              <a:bodyPr wrap="square">
                <a:spAutoFit/>
              </a:bodyPr>
              <a:lstStyle/>
              <a:p>
                <a:pPr>
                  <a:lnSpc>
                    <a:spcPct val="120000"/>
                  </a:lnSpc>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Content popularity: the frequency at which the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is requested</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80" name="矩形 79"/>
              <p:cNvSpPr>
                <a:spLocks noRot="1" noChangeAspect="1" noMove="1" noResize="1" noEditPoints="1" noAdjustHandles="1" noChangeArrowheads="1" noChangeShapeType="1" noTextEdit="1"/>
              </p:cNvSpPr>
              <p:nvPr/>
            </p:nvSpPr>
            <p:spPr>
              <a:xfrm>
                <a:off x="1079878" y="4025085"/>
                <a:ext cx="3949322" cy="798745"/>
              </a:xfrm>
              <a:prstGeom prst="rect">
                <a:avLst/>
              </a:prstGeom>
              <a:blipFill>
                <a:blip r:embed="rId7"/>
                <a:stretch>
                  <a:fillRect l="-1382" r="-614" b="-11194"/>
                </a:stretch>
              </a:blipFill>
              <a:ln w="19050">
                <a:solidFill>
                  <a:schemeClr val="tx1"/>
                </a:solidFill>
                <a:prstDash val="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矩形 80"/>
              <p:cNvSpPr/>
              <p:nvPr/>
            </p:nvSpPr>
            <p:spPr>
              <a:xfrm>
                <a:off x="6189838" y="1709558"/>
                <a:ext cx="5544962" cy="790216"/>
              </a:xfrm>
              <a:prstGeom prst="rect">
                <a:avLst/>
              </a:prstGeom>
              <a:ln w="19050">
                <a:solidFill>
                  <a:schemeClr val="tx1"/>
                </a:solidFill>
                <a:prstDash val="dash"/>
              </a:ln>
            </p:spPr>
            <p:txBody>
              <a:bodyPr wrap="square">
                <a:spAutoFit/>
              </a:bodyPr>
              <a:lstStyle/>
              <a:p>
                <a:pPr>
                  <a:lnSpc>
                    <a:spcPct val="120000"/>
                  </a:lnSpc>
                  <a:defRPr/>
                </a:pPr>
                <a14:m>
                  <m:oMath xmlns:m="http://schemas.openxmlformats.org/officeDocument/2006/math">
                    <m:sSub>
                      <m:sSubPr>
                        <m:ctrlPr>
                          <a:rPr lang="zh-CN" altLang="zh-CN" sz="2000" i="1" smtClean="0">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𝜍</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sub>
                    </m:sSub>
                  </m:oMath>
                </a14:m>
                <a:r>
                  <a:rPr lang="en-US" altLang="zh-CN" sz="1800" b="0" dirty="0">
                    <a:effectLst/>
                    <a:latin typeface="Cambria Math" panose="02040503050406030204" pitchFamily="18" charset="0"/>
                    <a:ea typeface="宋体" panose="02010600030101010101" pitchFamily="2" charset="-122"/>
                    <a:cs typeface="Times New Roman" panose="02020603050405020304" pitchFamily="18" charset="0"/>
                  </a:rPr>
                  <a:t>: changing rate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𝑖</m:t>
                        </m:r>
                        <m:r>
                          <a:rPr lang="en-US" altLang="zh-CN" i="1">
                            <a:latin typeface="Cambria Math" panose="02040503050406030204" pitchFamily="18" charset="0"/>
                          </a:rPr>
                          <m:t>,</m:t>
                        </m:r>
                        <m:r>
                          <a:rPr lang="en-US" altLang="zh-CN" i="1">
                            <a:latin typeface="Cambria Math" panose="02040503050406030204" pitchFamily="18" charset="0"/>
                          </a:rPr>
                          <m:t>𝑗</m:t>
                        </m:r>
                      </m:sub>
                    </m:sSub>
                    <m:r>
                      <a:rPr lang="en-US" altLang="zh-CN" i="1">
                        <a:latin typeface="Cambria Math" panose="02040503050406030204" pitchFamily="18" charset="0"/>
                      </a:rPr>
                      <m:t>(</m:t>
                    </m:r>
                    <m:r>
                      <a:rPr lang="en-US" altLang="zh-CN" i="1">
                        <a:latin typeface="Cambria Math" panose="02040503050406030204" pitchFamily="18" charset="0"/>
                      </a:rPr>
                      <m:t>𝑡</m:t>
                    </m:r>
                    <m:r>
                      <a:rPr lang="en-US" altLang="zh-CN" i="1">
                        <a:latin typeface="Cambria Math" panose="02040503050406030204" pitchFamily="18" charset="0"/>
                      </a:rPr>
                      <m:t>)</m:t>
                    </m:r>
                  </m:oMath>
                </a14:m>
                <a:r>
                  <a:rPr lang="en-US" altLang="zh-CN" dirty="0">
                    <a:latin typeface="Cambria Math" panose="02040503050406030204" pitchFamily="18" charset="0"/>
                    <a:cs typeface="Times New Roman" panose="02020603050405020304" pitchFamily="18" charset="0"/>
                  </a:rPr>
                  <a:t>: a standard Brownian motion</a:t>
                </a:r>
              </a:p>
              <a:p>
                <a:pPr>
                  <a:lnSpc>
                    <a:spcPct val="120000"/>
                  </a:lnSpc>
                  <a:defRPr/>
                </a:pPr>
                <a14:m>
                  <m:oMath xmlns:m="http://schemas.openxmlformats.org/officeDocument/2006/math">
                    <m:sSub>
                      <m:sSubPr>
                        <m:ctrlPr>
                          <a:rPr lang="zh-CN" altLang="zh-CN" sz="2000" i="1" smtClean="0">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𝜐</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sub>
                    </m:sSub>
                    <m:r>
                      <a:rPr lang="en-US" altLang="zh-CN" sz="1800" b="0" i="1" smtClean="0">
                        <a:effectLst/>
                        <a:latin typeface="Cambria Math" panose="02040503050406030204" pitchFamily="18" charset="0"/>
                        <a:ea typeface="宋体" panose="02010600030101010101" pitchFamily="2" charset="-122"/>
                        <a:cs typeface="Times New Roman" panose="02020603050405020304" pitchFamily="18" charset="0"/>
                      </a:rPr>
                      <m:t>&amp; </m:t>
                    </m:r>
                    <m:sSub>
                      <m:sSubPr>
                        <m:ctrlPr>
                          <a:rPr lang="zh-CN" altLang="zh-CN" sz="2000"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𝜚</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h</m:t>
                        </m:r>
                      </m:sub>
                    </m:sSub>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the long-term mean and standard deviation</a:t>
                </a: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81" name="矩形 80"/>
              <p:cNvSpPr>
                <a:spLocks noRot="1" noChangeAspect="1" noMove="1" noResize="1" noEditPoints="1" noAdjustHandles="1" noChangeArrowheads="1" noChangeShapeType="1" noTextEdit="1"/>
              </p:cNvSpPr>
              <p:nvPr/>
            </p:nvSpPr>
            <p:spPr>
              <a:xfrm>
                <a:off x="6189838" y="1709558"/>
                <a:ext cx="5544962" cy="790216"/>
              </a:xfrm>
              <a:prstGeom prst="rect">
                <a:avLst/>
              </a:prstGeom>
              <a:blipFill>
                <a:blip r:embed="rId8"/>
                <a:stretch>
                  <a:fillRect r="-219" b="-11278"/>
                </a:stretch>
              </a:blipFill>
              <a:ln w="19050">
                <a:solidFill>
                  <a:schemeClr val="tx1"/>
                </a:solidFill>
                <a:prstDash val="dash"/>
              </a:ln>
            </p:spPr>
            <p:txBody>
              <a:bodyPr/>
              <a:lstStyle/>
              <a:p>
                <a:r>
                  <a:rPr lang="zh-CN" altLang="en-US">
                    <a:noFill/>
                  </a:rPr>
                  <a:t> </a:t>
                </a:r>
              </a:p>
            </p:txBody>
          </p:sp>
        </mc:Fallback>
      </mc:AlternateContent>
      <p:cxnSp>
        <p:nvCxnSpPr>
          <p:cNvPr id="3" name="直接连接符 2">
            <a:extLst>
              <a:ext uri="{FF2B5EF4-FFF2-40B4-BE49-F238E27FC236}">
                <a16:creationId xmlns:a16="http://schemas.microsoft.com/office/drawing/2014/main" id="{B34C555F-B18C-C2CD-A6F2-E4006EAF5E81}"/>
              </a:ext>
            </a:extLst>
          </p:cNvPr>
          <p:cNvCxnSpPr/>
          <p:nvPr/>
        </p:nvCxnSpPr>
        <p:spPr>
          <a:xfrm flipV="1">
            <a:off x="5846936" y="3581400"/>
            <a:ext cx="1" cy="404578"/>
          </a:xfrm>
          <a:prstGeom prst="line">
            <a:avLst/>
          </a:prstGeom>
          <a:ln>
            <a:prstDash val="dash"/>
            <a:headEnd type="triangle" w="med" len="med"/>
            <a:tailEnd type="none"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2A88627D-60D4-4BC4-1094-5AAB94698988}"/>
                  </a:ext>
                </a:extLst>
              </p:cNvPr>
              <p:cNvSpPr/>
              <p:nvPr/>
            </p:nvSpPr>
            <p:spPr>
              <a:xfrm>
                <a:off x="5715000" y="4016710"/>
                <a:ext cx="4800600" cy="798745"/>
              </a:xfrm>
              <a:prstGeom prst="rect">
                <a:avLst/>
              </a:prstGeom>
              <a:ln w="19050">
                <a:solidFill>
                  <a:schemeClr val="tx1"/>
                </a:solidFill>
                <a:prstDash val="dash"/>
              </a:ln>
            </p:spPr>
            <p:txBody>
              <a:bodyPr wrap="square">
                <a:spAutoFit/>
              </a:bodyPr>
              <a:lstStyle/>
              <a:p>
                <a:pPr>
                  <a:lnSpc>
                    <a:spcPct val="120000"/>
                  </a:lnSpc>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Content timeliness: the level of urgency with which requesters acquire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2A88627D-60D4-4BC4-1094-5AAB94698988}"/>
                  </a:ext>
                </a:extLst>
              </p:cNvPr>
              <p:cNvSpPr>
                <a:spLocks noRot="1" noChangeAspect="1" noMove="1" noResize="1" noEditPoints="1" noAdjustHandles="1" noChangeArrowheads="1" noChangeShapeType="1" noTextEdit="1"/>
              </p:cNvSpPr>
              <p:nvPr/>
            </p:nvSpPr>
            <p:spPr>
              <a:xfrm>
                <a:off x="5715000" y="4016710"/>
                <a:ext cx="4800600" cy="798745"/>
              </a:xfrm>
              <a:prstGeom prst="rect">
                <a:avLst/>
              </a:prstGeom>
              <a:blipFill>
                <a:blip r:embed="rId9"/>
                <a:stretch>
                  <a:fillRect l="-1266" r="-1139" b="-11194"/>
                </a:stretch>
              </a:blipFill>
              <a:ln w="19050">
                <a:solidFill>
                  <a:schemeClr val="tx1"/>
                </a:solidFill>
                <a:prstDash val="dash"/>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FF49CDBC-0D70-8A93-808F-40526A343582}"/>
                  </a:ext>
                </a:extLst>
              </p:cNvPr>
              <p:cNvSpPr/>
              <p:nvPr/>
            </p:nvSpPr>
            <p:spPr>
              <a:xfrm>
                <a:off x="353996" y="5715000"/>
                <a:ext cx="11165840" cy="838819"/>
              </a:xfrm>
              <a:prstGeom prst="rect">
                <a:avLst/>
              </a:prstGeom>
            </p:spPr>
            <p:txBody>
              <a:bodyPr wrap="square">
                <a:spAutoFit/>
              </a:bodyPr>
              <a:lstStyle/>
              <a:p>
                <a:pPr marL="285750" indent="-285750">
                  <a:lnSpc>
                    <a:spcPct val="120000"/>
                  </a:lnSpc>
                  <a:buFont typeface="Wingdings" panose="05000000000000000000" pitchFamily="2" charset="2"/>
                  <a:buChar char="Ø"/>
                  <a:defRPr/>
                </a:pP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Trading Model</a:t>
                </a:r>
                <a:r>
                  <a:rPr lang="zh-CN" altLang="en-US" dirty="0">
                    <a:latin typeface="微软雅黑" panose="020B0503020204020204" pitchFamily="34" charset="-122"/>
                    <a:ea typeface="微软雅黑" panose="020B0503020204020204" pitchFamily="34" charset="-122"/>
                  </a:rPr>
                  <a:t>：</a:t>
                </a:r>
                <a14:m>
                  <m:oMath xmlns:m="http://schemas.openxmlformats.org/officeDocument/2006/math">
                    <m:sSub>
                      <m:sSubPr>
                        <m:ctrlPr>
                          <a:rPr lang="zh-CN" altLang="zh-CN" sz="2000" i="1">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cs typeface="Times New Roman" panose="02020603050405020304" pitchFamily="18" charset="0"/>
                          </a:rPr>
                          <m:t>𝑝</m:t>
                        </m:r>
                      </m:e>
                      <m:sub>
                        <m:r>
                          <a:rPr lang="en-US" altLang="zh-CN" sz="2000" i="1">
                            <a:latin typeface="Cambria Math" panose="02040503050406030204" pitchFamily="18" charset="0"/>
                            <a:cs typeface="Times New Roman" panose="02020603050405020304" pitchFamily="18" charset="0"/>
                          </a:rPr>
                          <m:t>𝑖</m:t>
                        </m:r>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𝑘</m:t>
                        </m:r>
                      </m:sub>
                    </m:sSub>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𝑡</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the unit price customized by EDP </a:t>
                </a:r>
                <a14:m>
                  <m:oMath xmlns:m="http://schemas.openxmlformats.org/officeDocument/2006/math">
                    <m:r>
                      <a:rPr lang="en-US" altLang="zh-CN" sz="2000" b="0" i="1" dirty="0" smtClean="0">
                        <a:latin typeface="Cambria Math" panose="02040503050406030204" pitchFamily="18" charset="0"/>
                        <a:ea typeface="微软雅黑" panose="020B0503020204020204" pitchFamily="34" charset="-122"/>
                        <a:cs typeface="Times New Roman" panose="02020603050405020304" pitchFamily="18" charset="0"/>
                      </a:rPr>
                      <m:t>𝑖</m:t>
                    </m:r>
                    <m:r>
                      <a:rPr lang="en-US" altLang="zh-CN" sz="2000" i="1" dirty="0">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for selling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20000"/>
                  </a:lnSpc>
                  <a:defRPr/>
                </a:pP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Sharing price  </a:t>
                </a:r>
                <a14:m>
                  <m:oMath xmlns:m="http://schemas.openxmlformats.org/officeDocument/2006/math">
                    <m:sSub>
                      <m:sSubPr>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rPr>
                        </m:ctrlPr>
                      </m:sSubPr>
                      <m:e>
                        <m:acc>
                          <m:accPr>
                            <m:chr m:val="̅"/>
                            <m:ctrlPr>
                              <a:rPr lang="en-US" altLang="zh-CN" sz="2000" i="1" smtClean="0">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𝑝</m:t>
                            </m:r>
                          </m:e>
                        </m:acc>
                      </m:e>
                      <m:sub>
                        <m:r>
                          <a:rPr lang="en-US" altLang="zh-CN" sz="2000" b="0" i="1" smtClean="0">
                            <a:latin typeface="Cambria Math" panose="02040503050406030204" pitchFamily="18" charset="0"/>
                            <a:ea typeface="微软雅黑" panose="020B0503020204020204" pitchFamily="34" charset="-122"/>
                            <a:cs typeface="Times New Roman" panose="02020603050405020304" pitchFamily="18" charset="0"/>
                          </a:rPr>
                          <m:t>𝑘</m:t>
                        </m:r>
                      </m:sub>
                    </m:sSub>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a uniform unit price for obtaining content </a:t>
                </a:r>
                <a14:m>
                  <m:oMath xmlns:m="http://schemas.openxmlformats.org/officeDocument/2006/math">
                    <m:r>
                      <a:rPr lang="en-US" altLang="zh-CN" sz="2000" i="1" dirty="0" smtClean="0">
                        <a:latin typeface="Cambria Math" panose="02040503050406030204" pitchFamily="18" charset="0"/>
                        <a:ea typeface="微软雅黑" panose="020B0503020204020204" pitchFamily="34" charset="-122"/>
                        <a:cs typeface="Times New Roman" panose="02020603050405020304" pitchFamily="18" charset="0"/>
                      </a:rPr>
                      <m:t>𝑘</m:t>
                    </m:r>
                  </m:oMath>
                </a14:m>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sym typeface="Wingdings" panose="05000000000000000000" pitchFamily="2" charset="2"/>
                  </a:rPr>
                  <a:t> from other peer EDPs</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6" name="矩形 5">
                <a:extLst>
                  <a:ext uri="{FF2B5EF4-FFF2-40B4-BE49-F238E27FC236}">
                    <a16:creationId xmlns:a16="http://schemas.microsoft.com/office/drawing/2014/main" id="{FF49CDBC-0D70-8A93-808F-40526A343582}"/>
                  </a:ext>
                </a:extLst>
              </p:cNvPr>
              <p:cNvSpPr>
                <a:spLocks noRot="1" noChangeAspect="1" noMove="1" noResize="1" noEditPoints="1" noAdjustHandles="1" noChangeArrowheads="1" noChangeShapeType="1" noTextEdit="1"/>
              </p:cNvSpPr>
              <p:nvPr/>
            </p:nvSpPr>
            <p:spPr>
              <a:xfrm>
                <a:off x="353996" y="5715000"/>
                <a:ext cx="11165840" cy="838819"/>
              </a:xfrm>
              <a:prstGeom prst="rect">
                <a:avLst/>
              </a:prstGeom>
              <a:blipFill>
                <a:blip r:embed="rId10"/>
                <a:stretch>
                  <a:fillRect l="-491" b="-948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7EE9E8F7-C03F-877B-28A2-3540594221AD}"/>
                  </a:ext>
                </a:extLst>
              </p:cNvPr>
              <p:cNvSpPr txBox="1"/>
              <p:nvPr/>
            </p:nvSpPr>
            <p:spPr>
              <a:xfrm>
                <a:off x="1649931" y="4932762"/>
                <a:ext cx="9876322" cy="707886"/>
              </a:xfrm>
              <a:prstGeom prst="rect">
                <a:avLst/>
              </a:prstGeom>
              <a:noFill/>
            </p:spPr>
            <p:txBody>
              <a:bodyPr wrap="square">
                <a:spAutoFit/>
              </a:bodyPr>
              <a:lstStyle/>
              <a:p>
                <a:pPr algn="l"/>
                <a:r>
                  <a:rPr lang="en-US" altLang="zh-CN" sz="2000" b="0" i="1" u="none" strike="noStrike" baseline="0" dirty="0">
                    <a:latin typeface="Times New Roman" panose="02020603050405020304" pitchFamily="18" charset="0"/>
                    <a:cs typeface="Times New Roman" panose="02020603050405020304" pitchFamily="18" charset="0"/>
                  </a:rPr>
                  <a:t>The fewer the requests for content </a:t>
                </a:r>
                <a14:m>
                  <m:oMath xmlns:m="http://schemas.openxmlformats.org/officeDocument/2006/math">
                    <m:r>
                      <a:rPr lang="en-US" altLang="zh-CN" sz="2000" b="0" i="1" u="none" strike="noStrike" baseline="0" dirty="0" smtClean="0">
                        <a:latin typeface="Cambria Math" panose="02040503050406030204" pitchFamily="18" charset="0"/>
                        <a:cs typeface="Times New Roman" panose="02020603050405020304" pitchFamily="18" charset="0"/>
                      </a:rPr>
                      <m:t>𝑘</m:t>
                    </m:r>
                  </m:oMath>
                </a14:m>
                <a:r>
                  <a:rPr lang="en-US" altLang="zh-CN" sz="2000" b="0" i="1" u="none" strike="noStrike" baseline="0" dirty="0">
                    <a:latin typeface="Times New Roman" panose="02020603050405020304" pitchFamily="18" charset="0"/>
                    <a:cs typeface="Times New Roman" panose="02020603050405020304" pitchFamily="18" charset="0"/>
                  </a:rPr>
                  <a:t>, the faster it is removed from the caching storage.</a:t>
                </a:r>
              </a:p>
              <a:p>
                <a:pPr algn="l"/>
                <a:r>
                  <a:rPr lang="en-US" altLang="zh-CN" sz="2000" b="0" i="1" u="none" strike="noStrike" baseline="0" dirty="0">
                    <a:latin typeface="Times New Roman" panose="02020603050405020304" pitchFamily="18" charset="0"/>
                    <a:cs typeface="Times New Roman" panose="02020603050405020304" pitchFamily="18" charset="0"/>
                  </a:rPr>
                  <a:t>The more urgent the requests for content </a:t>
                </a:r>
                <a14:m>
                  <m:oMath xmlns:m="http://schemas.openxmlformats.org/officeDocument/2006/math">
                    <m:r>
                      <a:rPr lang="en-US" altLang="zh-CN" sz="2000" b="0" i="1" u="none" strike="noStrike" baseline="0" dirty="0" smtClean="0">
                        <a:latin typeface="Cambria Math" panose="02040503050406030204" pitchFamily="18" charset="0"/>
                        <a:cs typeface="Times New Roman" panose="02020603050405020304" pitchFamily="18" charset="0"/>
                      </a:rPr>
                      <m:t>𝑘</m:t>
                    </m:r>
                  </m:oMath>
                </a14:m>
                <a:r>
                  <a:rPr lang="en-US" altLang="zh-CN" sz="2000" b="0" i="1" u="none" strike="noStrike" baseline="0" dirty="0">
                    <a:latin typeface="Times New Roman" panose="02020603050405020304" pitchFamily="18" charset="0"/>
                    <a:cs typeface="Times New Roman" panose="02020603050405020304" pitchFamily="18" charset="0"/>
                  </a:rPr>
                  <a:t>, the faster it is added into the caching storage.</a:t>
                </a:r>
                <a:endParaRPr lang="zh-CN" altLang="en-US" sz="2000" i="1"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7EE9E8F7-C03F-877B-28A2-3540594221AD}"/>
                  </a:ext>
                </a:extLst>
              </p:cNvPr>
              <p:cNvSpPr txBox="1">
                <a:spLocks noRot="1" noChangeAspect="1" noMove="1" noResize="1" noEditPoints="1" noAdjustHandles="1" noChangeArrowheads="1" noChangeShapeType="1" noTextEdit="1"/>
              </p:cNvSpPr>
              <p:nvPr/>
            </p:nvSpPr>
            <p:spPr>
              <a:xfrm>
                <a:off x="1649931" y="4932762"/>
                <a:ext cx="9876322" cy="707886"/>
              </a:xfrm>
              <a:prstGeom prst="rect">
                <a:avLst/>
              </a:prstGeom>
              <a:blipFill>
                <a:blip r:embed="rId11"/>
                <a:stretch>
                  <a:fillRect l="-679" t="-4310" b="-14655"/>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C3D7AE75-EC96-9394-5467-0CB4ED65F244}"/>
              </a:ext>
            </a:extLst>
          </p:cNvPr>
          <p:cNvPicPr>
            <a:picLocks noChangeAspect="1"/>
          </p:cNvPicPr>
          <p:nvPr/>
        </p:nvPicPr>
        <p:blipFill>
          <a:blip r:embed="rId12"/>
          <a:stretch>
            <a:fillRect/>
          </a:stretch>
        </p:blipFill>
        <p:spPr>
          <a:xfrm>
            <a:off x="914400" y="4980371"/>
            <a:ext cx="601214" cy="601214"/>
          </a:xfrm>
          <a:prstGeom prst="rect">
            <a:avLst/>
          </a:prstGeom>
        </p:spPr>
      </p:pic>
    </p:spTree>
    <p:extLst>
      <p:ext uri="{BB962C8B-B14F-4D97-AF65-F5344CB8AC3E}">
        <p14:creationId xmlns:p14="http://schemas.microsoft.com/office/powerpoint/2010/main" val="3060428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7403</TotalTime>
  <Words>4173</Words>
  <Application>Microsoft Office PowerPoint</Application>
  <PresentationFormat>宽屏</PresentationFormat>
  <Paragraphs>349</Paragraphs>
  <Slides>26</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CambriaMath</vt:lpstr>
      <vt:lpstr>Lifeline JL</vt:lpstr>
      <vt:lpstr>等线</vt:lpstr>
      <vt:lpstr>微软雅黑</vt:lpstr>
      <vt:lpstr>Arial</vt:lpstr>
      <vt:lpstr>Calibri</vt:lpstr>
      <vt:lpstr>Cambria Math</vt:lpstr>
      <vt:lpstr>Times New Roman</vt:lpstr>
      <vt:lpstr>Wingdings</vt:lpstr>
      <vt:lpstr>Office Theme</vt:lpstr>
      <vt:lpstr>Joint Mobile Edge Caching and Pricing:       A Mean-Field Game Approach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jiao</dc:creator>
  <cp:lastModifiedBy>GK</cp:lastModifiedBy>
  <cp:revision>282</cp:revision>
  <dcterms:created xsi:type="dcterms:W3CDTF">2023-03-09T12:59:51Z</dcterms:created>
  <dcterms:modified xsi:type="dcterms:W3CDTF">2024-05-16T13:05:26Z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2022-03-29T00:00:00Z</vt:filetime>
  </property>
  <property fmtid="{D5CDD505-2E9C-101B-9397-08002B2CF9AE}" pid="3" name="Creator">
    <vt:lpwstr>Microsoft® PowerPoint® 2019</vt:lpwstr>
  </property>
  <property fmtid="{D5CDD505-2E9C-101B-9397-08002B2CF9AE}" pid="4" name="LastSaved">
    <vt:filetime>2023-03-09T00:00:00Z</vt:filetime>
  </property>
</Properties>
</file>