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image13.svg" ContentType="image/svg+xml"/>
  <Override PartName="/ppt/media/image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3"/>
  </p:sldMasterIdLst>
  <p:notesMasterIdLst>
    <p:notesMasterId r:id="rId5"/>
  </p:notesMasterIdLst>
  <p:handoutMasterIdLst>
    <p:handoutMasterId r:id="rId21"/>
  </p:handoutMasterIdLst>
  <p:sldIdLst>
    <p:sldId id="340" r:id="rId4"/>
    <p:sldId id="260" r:id="rId6"/>
    <p:sldId id="262" r:id="rId7"/>
    <p:sldId id="358" r:id="rId8"/>
    <p:sldId id="341" r:id="rId9"/>
    <p:sldId id="346" r:id="rId10"/>
    <p:sldId id="347" r:id="rId11"/>
    <p:sldId id="348" r:id="rId12"/>
    <p:sldId id="353" r:id="rId13"/>
    <p:sldId id="359" r:id="rId14"/>
    <p:sldId id="349" r:id="rId15"/>
    <p:sldId id="351" r:id="rId16"/>
    <p:sldId id="354" r:id="rId17"/>
    <p:sldId id="352" r:id="rId18"/>
    <p:sldId id="356" r:id="rId19"/>
    <p:sldId id="357" r:id="rId20"/>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8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531" autoAdjust="0"/>
  </p:normalViewPr>
  <p:slideViewPr>
    <p:cSldViewPr snapToGrid="0" showGuides="1">
      <p:cViewPr>
        <p:scale>
          <a:sx n="100" d="100"/>
          <a:sy n="100" d="100"/>
        </p:scale>
        <p:origin x="-1062" y="-432"/>
      </p:cViewPr>
      <p:guideLst>
        <p:guide orient="horz" pos="2160"/>
        <p:guide pos="388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5" Type="http://schemas.openxmlformats.org/officeDocument/2006/relationships/tags" Target="tags/tag70.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handoutMaster" Target="handoutMasters/handoutMaster1.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Hello everyone. It is my honor to present our paper, titled “Grasp: Refining Semantic Graphs into Purified Knowledge for Cross-Modal Communication.”</a:t>
            </a:r>
            <a:endParaRPr lang="en-US" altLang="zh-CN"/>
          </a:p>
          <a:p>
            <a:r>
              <a:rPr lang="en-US" altLang="zh-CN"/>
              <a:t>This work focuses on semantic communication in multimodal web scenarios.</a:t>
            </a:r>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The second module is Graph-Structured Propagation.</a:t>
            </a:r>
            <a:endParaRPr lang="en-US" altLang="zh-CN"/>
          </a:p>
          <a:p>
            <a:r>
              <a:rPr lang="en-US" altLang="zh-CN"/>
              <a:t>After semantic blocks are constructed, we need to understand the relations among them. It estimates these relations and propagates features through the semantic graph.</a:t>
            </a:r>
            <a:endParaRPr lang="en-US" altLang="zh-CN"/>
          </a:p>
          <a:p>
            <a:r>
              <a:rPr lang="en-US" altLang="zh-CN"/>
              <a:t>In this way, each block is enhanced by its neighboring context. </a:t>
            </a:r>
            <a:endParaRPr lang="en-US" altLang="zh-CN"/>
          </a:p>
          <a:p>
            <a:r>
              <a:rPr lang="en-US" altLang="zh-CN"/>
              <a:t>This helps generate importance-aware semantic representations. This means the system can know which semantic units are more important for transmission.</a:t>
            </a:r>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The third key module is Knowledge Purification via Mutual Information Minimization.</a:t>
            </a:r>
            <a:endParaRPr lang="en-US" altLang="zh-CN"/>
          </a:p>
          <a:p>
            <a:r>
              <a:rPr lang="en-US" altLang="zh-CN"/>
              <a:t>The purpose of this module is to separate different types of information. We want to keep strongly related, modality-invariant core knowledge. At the same time, we want to reduce modality-specific, weakly related, or noisy information.</a:t>
            </a:r>
            <a:endParaRPr lang="en-US" altLang="zh-CN"/>
          </a:p>
          <a:p>
            <a:r>
              <a:rPr lang="en-US" altLang="zh-CN"/>
              <a:t>To achieve this, we use conditional mutual information minimization. In simple words, we reduce unnecessary dependency between irrelevant components, so the transmitted representation becomes cleaner.</a:t>
            </a:r>
            <a:endParaRPr lang="en-US" altLang="zh-CN"/>
          </a:p>
          <a:p>
            <a:r>
              <a:rPr lang="en-US" altLang="zh-CN"/>
              <a:t>What's more, this module also performs temporal cross-modal alignment. It aligns one modality with the other two modalities over time. </a:t>
            </a:r>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Next, I will present the experimental results.</a:t>
            </a:r>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We evaluate Grasp under different channel conditions, including AWGN and Rayleigh fading channels, and different SNR levels.</a:t>
            </a:r>
            <a:endParaRPr lang="en-US" altLang="zh-CN"/>
          </a:p>
          <a:p>
            <a:r>
              <a:rPr lang="en-US" altLang="zh-CN"/>
              <a:t>From the curves, we can see that Grasp consistently performs better than other methods as SNR changes. Especially under low SNR, the performance gap is clear. This means Grasp is more robust when the communication channel is noisy.</a:t>
            </a:r>
            <a:endParaRPr lang="en-US" altLang="zh-CN"/>
          </a:p>
          <a:p>
            <a:r>
              <a:rPr lang="en-US" altLang="zh-CN"/>
              <a:t>The heatmaps and 3D bar charts show similar trends across different datasets and tasks. </a:t>
            </a:r>
            <a:endParaRPr lang="en-US" altLang="zh-CN"/>
          </a:p>
          <a:p>
            <a:r>
              <a:rPr lang="en-US" altLang="zh-CN"/>
              <a:t>The radar charts show the ablation study. </a:t>
            </a:r>
            <a:endParaRPr lang="en-US" altLang="zh-CN"/>
          </a:p>
          <a:p>
            <a:r>
              <a:rPr lang="en-US" altLang="zh-CN"/>
              <a:t>Overall, the results confirm that structured semantic graphs, graph propagation, and knowledge purification work together to improve robust cross-modal communication.</a:t>
            </a:r>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conclusion, we propose Grasp, a knowledge-centric framework for multimodal semantic communication. Grasp structures video, audio, and text inputs as semantic graphs. It then transmits purified, modality-invariant knowledge instead of raw data or surface-level features. The framework disentangles strongly related, weakly related, and irrelevant components. This helps improve multimodal alignment and makes the system more robust. </a:t>
            </a:r>
            <a:endParaRPr lang="en-US" altLang="zh-CN"/>
          </a:p>
          <a:p>
            <a:r>
              <a:rPr lang="en-US" altLang="zh-CN"/>
              <a:t>In future work, we will extend it to more modalities and improve its security in real-world settings.</a:t>
            </a:r>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That is all for my presentation. Thank you very much for your attention.</a:t>
            </a:r>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My presentation is divided into the following four parts.</a:t>
            </a:r>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Let me start with the background and motivation.</a:t>
            </a:r>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the multimodal web era, data from video, audio, and text is growing very fast. This creates high transmission cost, especially in applications such as intelligent web services, telemedicine, Internet of Things, vehicle-to-everything systems, and digital twins.</a:t>
            </a:r>
            <a:endParaRPr lang="en-US" altLang="zh-CN"/>
          </a:p>
          <a:p>
            <a:r>
              <a:rPr lang="en-US" altLang="zh-CN"/>
              <a:t>Traditional communication usually focuses on reconstructing raw bits. However, not all bits are equally important. For many tasks, what we really need is the meaning behind the data.</a:t>
            </a:r>
            <a:endParaRPr lang="en-US" altLang="zh-CN"/>
          </a:p>
          <a:p>
            <a:r>
              <a:rPr lang="en-US" altLang="zh-CN"/>
              <a:t>Cross-modal communication is more difficult because different modalities may be affected by channel noise. </a:t>
            </a:r>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There are three main challenges in real-world cross-modal communication.</a:t>
            </a:r>
            <a:endParaRPr lang="en-US" altLang="zh-CN"/>
          </a:p>
          <a:p>
            <a:r>
              <a:rPr lang="en-US" altLang="zh-CN"/>
              <a:t>First, surface-level features are easily corrupted by noise. Second, video, audio, and text are often not perfectly aligned in time, which causes semantic misalignment. Third, missing modalities and distribution shifts reduce semantic fidelity and robustness.</a:t>
            </a:r>
            <a:endParaRPr lang="en-US" altLang="zh-CN"/>
          </a:p>
          <a:p>
            <a:r>
              <a:rPr lang="en-US" altLang="zh-CN"/>
              <a:t>Existing methods often focus on feature alignment or reconstruction. But shared semantics are still mixed with modality-specific information.</a:t>
            </a:r>
            <a:endParaRPr lang="en-US" altLang="zh-CN"/>
          </a:p>
          <a:p>
            <a:r>
              <a:rPr lang="en-US" altLang="zh-CN"/>
              <a:t>So our motivation is to build a knowledge-centric framework. It should organize semantics, purify modality-invariant knowledge, and support robust transmission and recovery under realistic conditions.</a:t>
            </a:r>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sym typeface="+mn-ea"/>
              </a:rPr>
              <a:t>We makes four main contributions.</a:t>
            </a:r>
            <a:endParaRPr lang="en-US" altLang="zh-CN"/>
          </a:p>
          <a:p>
            <a:r>
              <a:rPr lang="en-US" altLang="zh-CN">
                <a:sym typeface="+mn-ea"/>
              </a:rPr>
              <a:t>First, we propose Grasp, which organizes multimodal content as semantic graphs and extracts knowledge units for transmission.</a:t>
            </a:r>
            <a:endParaRPr lang="en-US" altLang="zh-CN"/>
          </a:p>
          <a:p>
            <a:r>
              <a:rPr lang="en-US" altLang="zh-CN">
                <a:sym typeface="+mn-ea"/>
              </a:rPr>
              <a:t>Second, we introduce knowledge purification. It uses a conditional mutual-information objective to separate core knowledge from modality-specific and noisy factors.</a:t>
            </a:r>
            <a:endParaRPr lang="en-US" altLang="zh-CN"/>
          </a:p>
          <a:p>
            <a:r>
              <a:rPr lang="en-US" altLang="zh-CN">
                <a:sym typeface="+mn-ea"/>
              </a:rPr>
              <a:t>Third, Grasp provides a unified end-to-end pipeline, including semantic modeling, purification, shared knowledge coding, and recovery.</a:t>
            </a:r>
            <a:endParaRPr lang="en-US" altLang="zh-CN"/>
          </a:p>
          <a:p>
            <a:r>
              <a:rPr lang="en-US" altLang="zh-CN">
                <a:sym typeface="+mn-ea"/>
              </a:rPr>
              <a:t>Finally, our experiments show better semantic quality with lower bit cost and clear improvements from each component.</a:t>
            </a:r>
            <a:endParaRPr lang="en-US" altLang="zh-CN"/>
          </a:p>
          <a:p>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sym typeface="+mn-ea"/>
              </a:rPr>
              <a:t>Next I will introduce the design of the Grasp framework.</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This slide shows the overall pipeline of Grasp.</a:t>
            </a:r>
            <a:endParaRPr lang="en-US" altLang="zh-CN"/>
          </a:p>
          <a:p>
            <a:r>
              <a:rPr lang="en-US" altLang="zh-CN"/>
              <a:t>The input contains multiple modalities. First, Grasp divides the raw multimodal streams into semantic blocks. Then, it builds semantic graphs to describe the relations among these blocks.</a:t>
            </a:r>
            <a:endParaRPr lang="en-US" altLang="zh-CN"/>
          </a:p>
          <a:p>
            <a:r>
              <a:rPr lang="en-US" altLang="zh-CN"/>
              <a:t>After that, the framework purifies the knowledge. </a:t>
            </a:r>
            <a:endParaRPr lang="en-US" altLang="zh-CN"/>
          </a:p>
          <a:p>
            <a:r>
              <a:rPr lang="en-US" altLang="zh-CN"/>
              <a:t>Then, the purified knowledge is encoded for efficient transmission. At the receiver side, Grasp uses attention-based recovery to reconstruct semantic information.</a:t>
            </a:r>
            <a:endParaRPr lang="en-US" altLang="zh-CN"/>
          </a:p>
          <a:p>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To begin with, let us look at the first key module: Kernel-Based Blocking. It decides how to divide raw multimodal streams into semantic blocks.</a:t>
            </a:r>
            <a:endParaRPr lang="en-US" altLang="zh-CN"/>
          </a:p>
          <a:p>
            <a:r>
              <a:rPr lang="en-US" altLang="zh-CN"/>
              <a:t>The key idea is kernel self-representation. If several segments are semantically close, their relationships become stronger in the kernel space. Gradually, the learned affinity matrix forms a block-diagonal structure.</a:t>
            </a:r>
            <a:endParaRPr lang="en-US" altLang="zh-CN"/>
          </a:p>
          <a:p>
            <a:r>
              <a:rPr lang="en-US" altLang="zh-CN"/>
              <a:t>Each block corresponds to a coherent semantic unit. These blocks then become the basic nodes for the semantic graph.</a:t>
            </a:r>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单击此处编辑标题</a:t>
            </a:r>
            <a:endParaRPr lang="zh-CN" altLang="en-US"/>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hf sldNum="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DC76AFB1-9282-4966-AC5F-AD5EED50ACB0}" type="datetimeFigureOut">
              <a:rPr lang="zh-CN" altLang="en-US" smtClean="0"/>
            </a:fld>
            <a:endParaRPr lang="zh-CN" altLang="en-US"/>
          </a:p>
        </p:txBody>
      </p:sp>
      <p:sp>
        <p:nvSpPr>
          <p:cNvPr id="3" name="Footer Placeholder 2"/>
          <p:cNvSpPr>
            <a:spLocks noGrp="1"/>
          </p:cNvSpPr>
          <p:nvPr>
            <p:ph type="ftr" sz="quarter" idx="1"/>
          </p:nvPr>
        </p:nvSpPr>
        <p:spPr/>
        <p:txBody>
          <a:bodyPr/>
          <a:lstStyle/>
          <a:p>
            <a:endParaRPr lang="zh-CN" altLang="en-US"/>
          </a:p>
        </p:txBody>
      </p:sp>
      <p:sp>
        <p:nvSpPr>
          <p:cNvPr id="4" name="Slide Number Placeholder 3"/>
          <p:cNvSpPr>
            <a:spLocks noGrp="1"/>
          </p:cNvSpPr>
          <p:nvPr>
            <p:ph type="sldNum" sz="quarter" idx="2"/>
          </p:nvPr>
        </p:nvSpPr>
        <p:spPr/>
        <p:txBody>
          <a:bodyPr/>
          <a:lstStyle/>
          <a:p>
            <a:fld id="{93AE1883-0942-4AA3-9DB2-9C7C3A0314B1}" type="slidenum">
              <a:rPr lang="zh-CN" altLang="en-US" smtClean="0"/>
            </a:fld>
            <a:endParaRPr lang="en-US"/>
          </a:p>
        </p:txBody>
      </p:sp>
      <p:sp>
        <p:nvSpPr>
          <p:cNvPr id="5" name="TextBox 4"/>
          <p:cNvSpPr txBox="1"/>
          <p:nvPr/>
        </p:nvSpPr>
        <p:spPr>
          <a:xfrm>
            <a:off x="2965031" y="3367444"/>
            <a:ext cx="453650" cy="137203"/>
          </a:xfrm>
          <a:prstGeom prst="rect">
            <a:avLst/>
          </a:prstGeom>
          <a:noFill/>
        </p:spPr>
        <p:txBody>
          <a:bodyPr wrap="square" rtlCol="0">
            <a:spAutoFit/>
          </a:bodyPr>
          <a:lstStyle/>
          <a:p>
            <a:pPr>
              <a:lnSpc>
                <a:spcPct val="200000"/>
              </a:lnSpc>
            </a:pPr>
            <a:r>
              <a:rPr lang="zh-CN" altLang="en-US" sz="100">
                <a:solidFill>
                  <a:schemeClr val="tx1">
                    <a:alpha val="0"/>
                  </a:schemeClr>
                </a:solidFill>
                <a:latin typeface="微软雅黑" panose="020B0503020204020204" pitchFamily="34" charset="-122"/>
                <a:ea typeface="微软雅黑" panose="020B0503020204020204" pitchFamily="34" charset="-122"/>
              </a:rPr>
              <a:t>行业</a:t>
            </a:r>
            <a:r>
              <a:rPr lang="en-US" altLang="zh-CN" sz="100">
                <a:solidFill>
                  <a:schemeClr val="tx1">
                    <a:alpha val="0"/>
                  </a:schemeClr>
                </a:solidFill>
                <a:latin typeface="微软雅黑" panose="020B0503020204020204" pitchFamily="34" charset="-122"/>
                <a:ea typeface="微软雅黑" panose="020B0503020204020204" pitchFamily="34" charset="-122"/>
              </a:rPr>
              <a:t>PPT</a:t>
            </a:r>
            <a:r>
              <a:rPr lang="zh-CN" altLang="en-US" sz="100">
                <a:solidFill>
                  <a:schemeClr val="tx1">
                    <a:alpha val="0"/>
                  </a:schemeClr>
                </a:solidFill>
                <a:latin typeface="微软雅黑" panose="020B0503020204020204" pitchFamily="34" charset="-122"/>
                <a:ea typeface="微软雅黑" panose="020B0503020204020204" pitchFamily="34" charset="-122"/>
              </a:rPr>
              <a:t>模板</a:t>
            </a:r>
            <a:r>
              <a:rPr lang="en-US" altLang="zh-CN" sz="100">
                <a:solidFill>
                  <a:schemeClr val="tx1">
                    <a:alpha val="0"/>
                  </a:schemeClr>
                </a:solidFill>
                <a:latin typeface="微软雅黑" panose="020B0503020204020204" pitchFamily="34" charset="-122"/>
                <a:ea typeface="微软雅黑" panose="020B0503020204020204" pitchFamily="34" charset="-122"/>
              </a:rPr>
              <a:t>http://www.1ppt.com/hangye/</a:t>
            </a:r>
            <a:endParaRPr lang="en-US" altLang="zh-CN" sz="100">
              <a:solidFill>
                <a:schemeClr val="tx1">
                  <a:alpha val="0"/>
                </a:schemeClr>
              </a:solidFill>
              <a:latin typeface="微软雅黑" panose="020B0503020204020204" pitchFamily="34" charset="-122"/>
              <a:ea typeface="微软雅黑" panose="020B0503020204020204" pitchFamily="34" charset="-122"/>
            </a:endParaRPr>
          </a:p>
        </p:txBody>
      </p:sp>
      <p:sp>
        <p:nvSpPr>
          <p:cNvPr id="6" name="TextBox 8"/>
          <p:cNvSpPr txBox="1"/>
          <p:nvPr/>
        </p:nvSpPr>
        <p:spPr>
          <a:xfrm>
            <a:off x="7509627" y="2215277"/>
            <a:ext cx="540060" cy="137203"/>
          </a:xfrm>
          <a:prstGeom prst="rect">
            <a:avLst/>
          </a:prstGeom>
          <a:noFill/>
        </p:spPr>
        <p:txBody>
          <a:bodyPr wrap="square" rtlCol="0">
            <a:spAutoFit/>
          </a:bodyPr>
          <a:lstStyle/>
          <a:p>
            <a:pPr>
              <a:lnSpc>
                <a:spcPct val="200000"/>
              </a:lnSpc>
            </a:pPr>
            <a:r>
              <a:rPr lang="zh-CN" altLang="en-US" sz="100">
                <a:solidFill>
                  <a:schemeClr val="tx1">
                    <a:alpha val="0"/>
                  </a:schemeClr>
                </a:solidFill>
                <a:latin typeface="微软雅黑" panose="020B0503020204020204" pitchFamily="34" charset="-122"/>
                <a:ea typeface="微软雅黑" panose="020B0503020204020204" pitchFamily="34" charset="-122"/>
                <a:hlinkClick r:id="rId2"/>
              </a:rPr>
              <a:t>行业</a:t>
            </a:r>
            <a:r>
              <a:rPr lang="en-US" altLang="zh-CN" sz="100">
                <a:solidFill>
                  <a:schemeClr val="tx1">
                    <a:alpha val="0"/>
                  </a:schemeClr>
                </a:solidFill>
                <a:latin typeface="微软雅黑" panose="020B0503020204020204" pitchFamily="34" charset="-122"/>
                <a:ea typeface="微软雅黑" panose="020B0503020204020204" pitchFamily="34" charset="-122"/>
                <a:hlinkClick r:id="rId2"/>
              </a:rPr>
              <a:t>PPT</a:t>
            </a:r>
            <a:r>
              <a:rPr lang="zh-CN" altLang="en-US" sz="100">
                <a:solidFill>
                  <a:schemeClr val="tx1">
                    <a:alpha val="0"/>
                  </a:schemeClr>
                </a:solidFill>
                <a:latin typeface="微软雅黑" panose="020B0503020204020204" pitchFamily="34" charset="-122"/>
                <a:ea typeface="微软雅黑" panose="020B0503020204020204" pitchFamily="34" charset="-122"/>
                <a:hlinkClick r:id="rId2"/>
              </a:rPr>
              <a:t>模板</a:t>
            </a:r>
            <a:r>
              <a:rPr lang="en-US" altLang="zh-CN" sz="100">
                <a:solidFill>
                  <a:schemeClr val="tx1">
                    <a:alpha val="0"/>
                  </a:schemeClr>
                </a:solidFill>
                <a:latin typeface="微软雅黑" panose="020B0503020204020204" pitchFamily="34" charset="-122"/>
                <a:ea typeface="微软雅黑" panose="020B0503020204020204" pitchFamily="34" charset="-122"/>
              </a:rPr>
              <a:t>http://www.1ppt.com/hangye/</a:t>
            </a:r>
            <a:endParaRPr lang="en-US" altLang="zh-CN" sz="100">
              <a:solidFill>
                <a:schemeClr val="tx1">
                  <a:alpha val="0"/>
                </a:schemeClr>
              </a:solidFill>
              <a:latin typeface="微软雅黑" panose="020B0503020204020204" pitchFamily="34" charset="-122"/>
              <a:ea typeface="微软雅黑" panose="020B0503020204020204" pitchFamily="34" charset="-122"/>
            </a:endParaRPr>
          </a:p>
        </p:txBody>
      </p:sp>
      <p:sp>
        <p:nvSpPr>
          <p:cNvPr id="7" name="标题 1"/>
          <p:cNvSpPr txBox="1"/>
          <p:nvPr/>
        </p:nvSpPr>
        <p:spPr>
          <a:xfrm>
            <a:off x="839788" y="365125"/>
            <a:ext cx="10515600" cy="1325563"/>
          </a:xfrm>
          <a:prstGeom prst="rect">
            <a:avLst/>
          </a:prstGeom>
          <a:noFill/>
          <a:ln w="9525" cap="flat" cmpd="sng" algn="ctr">
            <a:noFill/>
            <a:prstDash val="solid"/>
            <a:round/>
            <a:headEnd type="none" w="med" len="med"/>
            <a:tailEnd type="none" w="med" len="med"/>
          </a:ln>
          <a:effectLst/>
        </p:spPr>
        <p:txBody>
          <a:bodyPr vert="horz" lIns="91440" tIns="45720" rIns="91440" bIns="45720" anchor="ctr"/>
          <a:lstStyle>
            <a:lvl1pPr marL="0" marR="0" indent="0" algn="l" defTabSz="914400" rtl="0" eaLnBrk="1" fontAlgn="auto" latinLnBrk="0" hangingPunct="1">
              <a:lnSpc>
                <a:spcPct val="90000"/>
              </a:lnSpc>
              <a:spcBef>
                <a:spcPct val="0"/>
              </a:spcBef>
              <a:spcAft>
                <a:spcPct val="0"/>
              </a:spcAft>
              <a:buClrTx/>
              <a:buSzTx/>
              <a:buFontTx/>
              <a:buNone/>
              <a:defRPr kumimoji="0" sz="4400" b="0" i="0" u="none" strike="noStrike" kern="1200" cap="none" spc="0" normalizeH="0" baseline="0" noProof="0">
                <a:solidFill>
                  <a:schemeClr val="tx1"/>
                </a:solidFill>
                <a:uLnTx/>
                <a:uFillTx/>
                <a:latin typeface="+mj-lt"/>
                <a:ea typeface="+mj-ea"/>
                <a:cs typeface="+mj-cs"/>
                <a:sym typeface="Wingdings" panose="05000000000000000000" charset="0"/>
              </a:defRPr>
            </a:lvl1pPr>
            <a:lvl2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charset="0"/>
              </a:defRPr>
            </a:lvl2pPr>
            <a:lvl3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charset="0"/>
              </a:defRPr>
            </a:lvl3pPr>
            <a:lvl4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charset="0"/>
              </a:defRPr>
            </a:lvl4pPr>
            <a:lvl5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charset="0"/>
              </a:defRPr>
            </a:lvl5pPr>
            <a:lvl6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charset="0"/>
              </a:defRPr>
            </a:lvl6pPr>
            <a:lvl7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charset="0"/>
              </a:defRPr>
            </a:lvl7pPr>
            <a:lvl8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charset="0"/>
              </a:defRPr>
            </a:lvl8pPr>
            <a:lvl9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charset="0"/>
              </a:defRPr>
            </a:lvl9pPr>
          </a:lstStyle>
          <a:p>
            <a:r>
              <a:rPr lang="zh-CN" altLang="en-US"/>
              <a:t>单击此处编辑母版标题样式</a:t>
            </a:r>
            <a:endParaRPr lang="zh-CN" altLang="en-US"/>
          </a:p>
        </p:txBody>
      </p:sp>
      <p:sp>
        <p:nvSpPr>
          <p:cNvPr id="8" name="文本占位符 2"/>
          <p:cNvSpPr txBox="1"/>
          <p:nvPr/>
        </p:nvSpPr>
        <p:spPr>
          <a:xfrm>
            <a:off x="839788" y="1681163"/>
            <a:ext cx="5157787" cy="823912"/>
          </a:xfrm>
          <a:prstGeom prst="rect">
            <a:avLst/>
          </a:prstGeom>
          <a:noFill/>
          <a:ln w="9525" cap="flat" cmpd="sng" algn="ctr">
            <a:noFill/>
            <a:prstDash val="solid"/>
            <a:round/>
            <a:headEnd type="none" w="med" len="med"/>
            <a:tailEnd type="none" w="med" len="med"/>
          </a:ln>
          <a:effectLst/>
        </p:spPr>
        <p:txBody>
          <a:bodyPr vert="horz" lIns="91440" tIns="45720" rIns="91440" bIns="45720" anchor="b"/>
          <a:lstStyle>
            <a:lvl1pPr marL="0" marR="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kumimoji="0" sz="2400" b="1" i="0" u="none" strike="noStrike" kern="1200" cap="none" spc="0" normalizeH="0" baseline="0" noProof="0">
                <a:solidFill>
                  <a:schemeClr val="tx1"/>
                </a:solidFill>
                <a:uLnTx/>
                <a:uFillTx/>
                <a:latin typeface="+mn-lt"/>
                <a:ea typeface="+mn-ea"/>
                <a:cs typeface="+mn-cs"/>
                <a:sym typeface="Wingdings" panose="05000000000000000000" charset="0"/>
              </a:defRPr>
            </a:lvl1pPr>
            <a:lvl2pPr marL="4572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2000" b="1" i="0" u="none" strike="noStrike" kern="1200" cap="none" spc="0" normalizeH="0" baseline="0" noProof="0">
                <a:solidFill>
                  <a:schemeClr val="tx1"/>
                </a:solidFill>
                <a:uLnTx/>
                <a:uFillTx/>
                <a:latin typeface="+mn-lt"/>
                <a:ea typeface="+mn-ea"/>
                <a:cs typeface="+mn-cs"/>
                <a:sym typeface="Wingdings" panose="05000000000000000000" charset="0"/>
              </a:defRPr>
            </a:lvl2pPr>
            <a:lvl3pPr marL="9144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800" b="1" i="0" u="none" strike="noStrike" kern="1200" cap="none" spc="0" normalizeH="0" baseline="0" noProof="0">
                <a:solidFill>
                  <a:schemeClr val="tx1"/>
                </a:solidFill>
                <a:uLnTx/>
                <a:uFillTx/>
                <a:latin typeface="+mn-lt"/>
                <a:ea typeface="+mn-ea"/>
                <a:cs typeface="+mn-cs"/>
                <a:sym typeface="Wingdings" panose="05000000000000000000" charset="0"/>
              </a:defRPr>
            </a:lvl3pPr>
            <a:lvl4pPr marL="13716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charset="0"/>
              </a:defRPr>
            </a:lvl4pPr>
            <a:lvl5pPr marL="18288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charset="0"/>
              </a:defRPr>
            </a:lvl5pPr>
            <a:lvl6pPr marL="22860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charset="0"/>
              </a:defRPr>
            </a:lvl6pPr>
            <a:lvl7pPr marL="27432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charset="0"/>
              </a:defRPr>
            </a:lvl7pPr>
            <a:lvl8pPr marL="32004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charset="0"/>
              </a:defRPr>
            </a:lvl8pPr>
            <a:lvl9pPr marL="36576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charset="0"/>
              </a:defRPr>
            </a:lvl9pPr>
          </a:lstStyle>
          <a:p>
            <a:pPr lvl="0"/>
            <a:r>
              <a:rPr lang="zh-CN" altLang="en-US"/>
              <a:t>单击此处编辑母版文本样式</a:t>
            </a:r>
            <a:endParaRPr lang="zh-CN" altLang="en-US"/>
          </a:p>
        </p:txBody>
      </p:sp>
      <p:sp>
        <p:nvSpPr>
          <p:cNvPr id="9" name="内容占位符 3"/>
          <p:cNvSpPr txBox="1"/>
          <p:nvPr/>
        </p:nvSpPr>
        <p:spPr>
          <a:xfrm>
            <a:off x="839788" y="2505075"/>
            <a:ext cx="5157787" cy="3684588"/>
          </a:xfrm>
          <a:prstGeom prst="rect">
            <a:avLst/>
          </a:prstGeom>
          <a:noFill/>
          <a:ln w="9525" cap="flat" cmpd="sng" algn="ctr">
            <a:noFill/>
            <a:prstDash val="solid"/>
            <a:round/>
            <a:headEnd type="none" w="med" len="med"/>
            <a:tailEnd type="none" w="med" len="med"/>
          </a:ln>
          <a:effectLst/>
        </p:spPr>
        <p:txBody>
          <a:bodyPr vert="horz" lIns="91440" tIns="45720" rIns="91440" bIns="45720"/>
          <a:lstStyle>
            <a:lvl1pPr marL="228600" marR="0" indent="-228600" algn="l" defTabSz="914400" rtl="0" eaLnBrk="1" fontAlgn="auto" latinLnBrk="0" hangingPunct="1">
              <a:lnSpc>
                <a:spcPct val="90000"/>
              </a:lnSpc>
              <a:spcBef>
                <a:spcPts val="1000"/>
              </a:spcBef>
              <a:spcAft>
                <a:spcPct val="0"/>
              </a:spcAft>
              <a:buClrTx/>
              <a:buSzTx/>
              <a:buFont typeface="Arial" panose="020B0604020202020204" pitchFamily="34" charset="0"/>
              <a:buChar char="•"/>
              <a:defRPr kumimoji="0" sz="2800" b="0" i="0" u="none" strike="noStrike" kern="1200" cap="none" spc="0" normalizeH="0" baseline="0" noProof="0">
                <a:solidFill>
                  <a:schemeClr val="tx1"/>
                </a:solidFill>
                <a:uLnTx/>
                <a:uFillTx/>
                <a:latin typeface="+mn-lt"/>
                <a:ea typeface="+mn-ea"/>
                <a:cs typeface="+mn-cs"/>
                <a:sym typeface="Wingdings" panose="05000000000000000000" charset="0"/>
              </a:defRPr>
            </a:lvl1pPr>
            <a:lvl2pPr marL="6858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2400" b="0" i="0" u="none" strike="noStrike" kern="1200" cap="none" spc="0" normalizeH="0" baseline="0" noProof="0">
                <a:solidFill>
                  <a:schemeClr val="tx1"/>
                </a:solidFill>
                <a:uLnTx/>
                <a:uFillTx/>
                <a:latin typeface="+mn-lt"/>
                <a:ea typeface="+mn-ea"/>
                <a:cs typeface="+mn-cs"/>
                <a:sym typeface="Wingdings" panose="05000000000000000000" charset="0"/>
              </a:defRPr>
            </a:lvl2pPr>
            <a:lvl3pPr marL="11430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2000" b="0" i="0" u="none" strike="noStrike" kern="1200" cap="none" spc="0" normalizeH="0" baseline="0" noProof="0">
                <a:solidFill>
                  <a:schemeClr val="tx1"/>
                </a:solidFill>
                <a:uLnTx/>
                <a:uFillTx/>
                <a:latin typeface="+mn-lt"/>
                <a:ea typeface="+mn-ea"/>
                <a:cs typeface="+mn-cs"/>
                <a:sym typeface="Wingdings" panose="05000000000000000000" charset="0"/>
              </a:defRPr>
            </a:lvl3pPr>
            <a:lvl4pPr marL="16002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charset="0"/>
              </a:defRPr>
            </a:lvl4pPr>
            <a:lvl5pPr marL="20574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charset="0"/>
              </a:defRPr>
            </a:lvl5pPr>
            <a:lvl6pPr marL="25146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charset="0"/>
              </a:defRPr>
            </a:lvl6pPr>
            <a:lvl7pPr marL="29718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charset="0"/>
              </a:defRPr>
            </a:lvl7pPr>
            <a:lvl8pPr marL="34290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charset="0"/>
              </a:defRPr>
            </a:lvl8pPr>
            <a:lvl9pPr marL="38862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charset="0"/>
              </a:defRPr>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10"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11"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12" name="页脚占位符 7"/>
          <p:cNvSpPr>
            <a:spLocks noGrp="1"/>
          </p:cNvSpPr>
          <p:nvPr>
            <p:ph type="ftr" sz="quarter" idx="11"/>
          </p:nvPr>
        </p:nvSpPr>
        <p:spPr>
          <a:xfrm>
            <a:off x="4038600" y="6356350"/>
            <a:ext cx="4114800" cy="365125"/>
          </a:xfrm>
        </p:spPr>
        <p:txBody>
          <a:bodyPr/>
          <a:lstStyle/>
          <a:p>
            <a:endParaRPr lang="zh-CN" altLang="en-US"/>
          </a:p>
        </p:txBody>
      </p:sp>
      <p:sp>
        <p:nvSpPr>
          <p:cNvPr id="13" name="灯片编号占位符 8"/>
          <p:cNvSpPr>
            <a:spLocks noGrp="1"/>
          </p:cNvSpPr>
          <p:nvPr>
            <p:ph type="sldNum" sz="quarter" idx="12"/>
          </p:nvPr>
        </p:nvSpPr>
        <p:spPr>
          <a:xfrm>
            <a:off x="8610600" y="6356350"/>
            <a:ext cx="2743200" cy="365125"/>
          </a:xfrm>
        </p:spPr>
        <p:txBody>
          <a:bodyPr/>
          <a:lstStyle/>
          <a:p>
            <a:fld id="{E9B957CC-A438-4D82-B305-22914934740F}" type="slidenum">
              <a:rPr lang="zh-CN" altLang="en-US" smtClean="0"/>
            </a:fld>
            <a:endParaRPr lang="zh-CN" altLang="en-US"/>
          </a:p>
        </p:txBody>
      </p:sp>
    </p:spTree>
  </p:cSld>
  <p:clrMapOvr>
    <a:masterClrMapping/>
  </p:clrMapOvr>
  <p:transition/>
  <p:hf sldNum="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hf sldNum="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a:p>
        </p:txBody>
      </p:sp>
    </p:spTree>
    <p:custDataLst>
      <p:tags r:id="rId9"/>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p:hf sldNum="0" ftr="0" dt="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3" r:id="rId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tags" Target="../tags/tag20.xml"/><Relationship Id="rId5" Type="http://schemas.openxmlformats.org/officeDocument/2006/relationships/image" Target="../media/image2.png"/><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3.xml"/><Relationship Id="rId4" Type="http://schemas.openxmlformats.org/officeDocument/2006/relationships/tags" Target="../tags/tag51.xml"/><Relationship Id="rId3" Type="http://schemas.openxmlformats.org/officeDocument/2006/relationships/image" Target="../media/image16.png"/><Relationship Id="rId2" Type="http://schemas.openxmlformats.org/officeDocument/2006/relationships/tags" Target="../tags/tag50.xml"/><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3.xml"/><Relationship Id="rId6" Type="http://schemas.openxmlformats.org/officeDocument/2006/relationships/tags" Target="../tags/tag53.xml"/><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tags" Target="../tags/tag52.xml"/><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3.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59.xml"/><Relationship Id="rId7" Type="http://schemas.openxmlformats.org/officeDocument/2006/relationships/tags" Target="../tags/tag5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jpeg"/><Relationship Id="rId2" Type="http://schemas.openxmlformats.org/officeDocument/2006/relationships/image" Target="../media/image20.jpeg"/><Relationship Id="rId10" Type="http://schemas.openxmlformats.org/officeDocument/2006/relationships/notesSlide" Target="../notesSlides/notesSlide13.xml"/><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3.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3.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1.xml"/><Relationship Id="rId5" Type="http://schemas.openxmlformats.org/officeDocument/2006/relationships/tags" Target="../tags/tag69.xml"/><Relationship Id="rId4" Type="http://schemas.openxmlformats.org/officeDocument/2006/relationships/image" Target="../media/image2.png"/><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4" Type="http://schemas.openxmlformats.org/officeDocument/2006/relationships/notesSlide" Target="../notesSlides/notesSlide2.xml"/><Relationship Id="rId13" Type="http://schemas.openxmlformats.org/officeDocument/2006/relationships/slideLayout" Target="../slideLayouts/slideLayout3.xml"/><Relationship Id="rId12" Type="http://schemas.openxmlformats.org/officeDocument/2006/relationships/tags" Target="../tags/tag31.xml"/><Relationship Id="rId11" Type="http://schemas.openxmlformats.org/officeDocument/2006/relationships/tags" Target="../tags/tag30.xml"/><Relationship Id="rId10" Type="http://schemas.openxmlformats.org/officeDocument/2006/relationships/tags" Target="../tags/tag29.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3.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9.png"/><Relationship Id="rId7" Type="http://schemas.openxmlformats.org/officeDocument/2006/relationships/image" Target="../media/image8.jpeg"/><Relationship Id="rId6" Type="http://schemas.openxmlformats.org/officeDocument/2006/relationships/image" Target="../media/image7.png"/><Relationship Id="rId5" Type="http://schemas.openxmlformats.org/officeDocument/2006/relationships/tags" Target="../tags/tag36.xml"/><Relationship Id="rId4" Type="http://schemas.openxmlformats.org/officeDocument/2006/relationships/image" Target="../media/image6.png"/><Relationship Id="rId3" Type="http://schemas.openxmlformats.org/officeDocument/2006/relationships/image" Target="../media/image5.svg"/><Relationship Id="rId2" Type="http://schemas.openxmlformats.org/officeDocument/2006/relationships/image" Target="../media/image4.png"/><Relationship Id="rId13" Type="http://schemas.openxmlformats.org/officeDocument/2006/relationships/notesSlide" Target="../notesSlides/notesSlide4.xml"/><Relationship Id="rId12" Type="http://schemas.openxmlformats.org/officeDocument/2006/relationships/slideLayout" Target="../slideLayouts/slideLayout3.xml"/><Relationship Id="rId11" Type="http://schemas.openxmlformats.org/officeDocument/2006/relationships/tags" Target="../tags/tag37.xml"/><Relationship Id="rId10" Type="http://schemas.openxmlformats.org/officeDocument/2006/relationships/image" Target="../media/image11.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3.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3.xml"/><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3.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3.xml"/><Relationship Id="rId5" Type="http://schemas.openxmlformats.org/officeDocument/2006/relationships/tags" Target="../tags/tag47.xml"/><Relationship Id="rId4" Type="http://schemas.openxmlformats.org/officeDocument/2006/relationships/image" Target="../media/image2.png"/><Relationship Id="rId3" Type="http://schemas.openxmlformats.org/officeDocument/2006/relationships/image" Target="../media/image14.png"/><Relationship Id="rId2" Type="http://schemas.openxmlformats.org/officeDocument/2006/relationships/tags" Target="../tags/tag46.xml"/><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3.xml"/><Relationship Id="rId4" Type="http://schemas.openxmlformats.org/officeDocument/2006/relationships/tags" Target="../tags/tag49.xml"/><Relationship Id="rId3" Type="http://schemas.openxmlformats.org/officeDocument/2006/relationships/image" Target="../media/image15.png"/><Relationship Id="rId2" Type="http://schemas.openxmlformats.org/officeDocument/2006/relationships/tags" Target="../tags/tag48.xml"/><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descr="ChatGPT Image 2026年6月20日 16_19_46"/>
          <p:cNvPicPr>
            <a:picLocks noChangeAspect="1"/>
          </p:cNvPicPr>
          <p:nvPr/>
        </p:nvPicPr>
        <p:blipFill>
          <a:blip r:embed="rId1"/>
          <a:stretch>
            <a:fillRect/>
          </a:stretch>
        </p:blipFill>
        <p:spPr>
          <a:xfrm>
            <a:off x="1270" y="0"/>
            <a:ext cx="12185015" cy="6858000"/>
          </a:xfrm>
          <a:prstGeom prst="rect">
            <a:avLst/>
          </a:prstGeom>
        </p:spPr>
      </p:pic>
      <p:sp>
        <p:nvSpPr>
          <p:cNvPr id="2" name="标题 1"/>
          <p:cNvSpPr>
            <a:spLocks noGrp="1"/>
          </p:cNvSpPr>
          <p:nvPr>
            <p:ph type="ctrTitle"/>
            <p:custDataLst>
              <p:tags r:id="rId2"/>
            </p:custDataLst>
          </p:nvPr>
        </p:nvSpPr>
        <p:spPr>
          <a:xfrm>
            <a:off x="0" y="1824990"/>
            <a:ext cx="12192000" cy="1107440"/>
          </a:xfrm>
        </p:spPr>
        <p:txBody>
          <a:bodyPr>
            <a:noAutofit/>
          </a:bodyPr>
          <a:lstStyle/>
          <a:p>
            <a:pPr marL="0" indent="0" algn="ctr"/>
            <a:r>
              <a:rPr lang="en-US" altLang="zh-CN" sz="3600" kern="0" spc="0" dirty="0">
                <a:solidFill>
                  <a:srgbClr val="324274"/>
                </a:solidFill>
                <a:uFillTx/>
                <a:latin typeface="Times New Roman" panose="02020603050405020304" pitchFamily="18" charset="0"/>
                <a:ea typeface="华文新魏" panose="02010800040101010101" charset="-122"/>
                <a:cs typeface="Times New Roman" panose="02020603050405020304" pitchFamily="18" charset="0"/>
              </a:rPr>
              <a:t>Grasp: Refining Semantic Graphs into Purified Knowledge for Cross-Modal Communication</a:t>
            </a:r>
            <a:endParaRPr lang="en-US" altLang="zh-CN" sz="3600" kern="0" spc="0" dirty="0">
              <a:solidFill>
                <a:srgbClr val="324274"/>
              </a:solidFill>
              <a:uFillTx/>
              <a:latin typeface="Times New Roman" panose="02020603050405020304" pitchFamily="18" charset="0"/>
              <a:ea typeface="华文新魏" panose="02010800040101010101" charset="-122"/>
              <a:cs typeface="Times New Roman" panose="02020603050405020304" pitchFamily="18" charset="0"/>
            </a:endParaRPr>
          </a:p>
        </p:txBody>
      </p:sp>
      <p:sp>
        <p:nvSpPr>
          <p:cNvPr id="12" name="标题 1"/>
          <p:cNvSpPr>
            <a:spLocks noGrp="1"/>
          </p:cNvSpPr>
          <p:nvPr>
            <p:custDataLst>
              <p:tags r:id="rId3"/>
            </p:custDataLst>
          </p:nvPr>
        </p:nvSpPr>
        <p:spPr>
          <a:xfrm>
            <a:off x="-635" y="3047365"/>
            <a:ext cx="12192000" cy="441325"/>
          </a:xfrm>
          <a:prstGeom prst="rect">
            <a:avLst/>
          </a:prstGeom>
        </p:spPr>
        <p:txBody>
          <a:bodyPr vert="horz" lIns="90000" tIns="46800" rIns="90000" bIns="46800" rtlCol="0" anchor="b"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2000" i="0" u="none" strike="noStrike" kern="1200" cap="none" spc="300" normalizeH="0" baseline="0" noProof="0" dirty="0">
                <a:ln>
                  <a:noFill/>
                </a:ln>
                <a:solidFill>
                  <a:srgbClr val="324274"/>
                </a:solidFill>
                <a:effectLst/>
                <a:uLnTx/>
                <a:uFillTx/>
                <a:latin typeface="Times New Roman" panose="02020603050405020304" pitchFamily="18" charset="0"/>
                <a:ea typeface="华文新魏" panose="02010800040101010101" charset="-122"/>
                <a:cs typeface="Times New Roman" panose="02020603050405020304" pitchFamily="18" charset="0"/>
              </a:rPr>
              <a:t>Liang Chen, Xiaoding Wang, Limei Lin*, Dajing Wang</a:t>
            </a:r>
            <a:r>
              <a:rPr kumimoji="0" lang="zh-CN" altLang="en-US" sz="2000" i="0" u="none" strike="noStrike" kern="1200" cap="none" spc="300" normalizeH="0" baseline="0" noProof="0" dirty="0">
                <a:ln>
                  <a:noFill/>
                </a:ln>
                <a:solidFill>
                  <a:srgbClr val="324274"/>
                </a:solidFill>
                <a:effectLst/>
                <a:uLnTx/>
                <a:uFillTx/>
                <a:latin typeface="Times New Roman" panose="02020603050405020304" pitchFamily="18" charset="0"/>
                <a:ea typeface="华文新魏" panose="02010800040101010101" charset="-122"/>
                <a:cs typeface="Times New Roman" panose="02020603050405020304" pitchFamily="18" charset="0"/>
              </a:rPr>
              <a:t>，</a:t>
            </a:r>
            <a:r>
              <a:rPr kumimoji="0" lang="en-US" altLang="zh-CN" sz="2000" i="0" u="none" strike="noStrike" kern="1200" cap="none" spc="300" normalizeH="0" baseline="0" noProof="0" dirty="0">
                <a:ln>
                  <a:noFill/>
                </a:ln>
                <a:solidFill>
                  <a:srgbClr val="324274"/>
                </a:solidFill>
                <a:effectLst/>
                <a:uLnTx/>
                <a:uFillTx/>
                <a:latin typeface="Times New Roman" panose="02020603050405020304" pitchFamily="18" charset="0"/>
                <a:ea typeface="华文新魏" panose="02010800040101010101" charset="-122"/>
                <a:cs typeface="Times New Roman" panose="02020603050405020304" pitchFamily="18" charset="0"/>
              </a:rPr>
              <a:t>Zhiquan Liu, Jie Wu     </a:t>
            </a:r>
            <a:endParaRPr kumimoji="0" lang="zh-CN" altLang="zh-CN" sz="2000" i="0" u="none" strike="noStrike" kern="1200" cap="none" spc="300" normalizeH="0" baseline="0" noProof="0" dirty="0">
              <a:ln>
                <a:noFill/>
              </a:ln>
              <a:solidFill>
                <a:srgbClr val="324274"/>
              </a:solidFill>
              <a:effectLst/>
              <a:uLnTx/>
              <a:uFillTx/>
              <a:latin typeface="Times New Roman" panose="02020603050405020304" pitchFamily="18" charset="0"/>
              <a:ea typeface="华文新魏" panose="02010800040101010101" charset="-122"/>
              <a:cs typeface="Times New Roman" panose="02020603050405020304" pitchFamily="18" charset="0"/>
            </a:endParaRPr>
          </a:p>
        </p:txBody>
      </p:sp>
      <p:sp>
        <p:nvSpPr>
          <p:cNvPr id="22" name="副标题 2"/>
          <p:cNvSpPr>
            <a:spLocks noGrp="1"/>
          </p:cNvSpPr>
          <p:nvPr>
            <p:custDataLst>
              <p:tags r:id="rId4"/>
            </p:custDataLst>
          </p:nvPr>
        </p:nvSpPr>
        <p:spPr>
          <a:xfrm>
            <a:off x="-635" y="5687695"/>
            <a:ext cx="12191365" cy="979170"/>
          </a:xfrm>
          <a:prstGeom prst="rect">
            <a:avLst/>
          </a:prstGeom>
        </p:spPr>
        <p:txBody>
          <a:bodyPr vert="horz" lIns="90000" tIns="46800" rIns="90000" bIns="46800" rtlCol="0"/>
          <a:lstStyle>
            <a:lvl1pPr marL="0" indent="0" algn="ctr" defTabSz="914400" rtl="0" eaLnBrk="1" fontAlgn="auto" latinLnBrk="0" hangingPunct="1">
              <a:lnSpc>
                <a:spcPct val="110000"/>
              </a:lnSpc>
              <a:spcBef>
                <a:spcPct val="0"/>
              </a:spcBef>
              <a:spcAft>
                <a:spcPts val="1000"/>
              </a:spcAft>
              <a:buFont typeface="Arial" panose="020B0604020202020204" pitchFamily="34" charset="0"/>
              <a:buNone/>
              <a:defRPr sz="2400" u="none" strike="noStrike" kern="1200" cap="none" spc="200" normalizeH="0" baseline="0">
                <a:solidFill>
                  <a:schemeClr val="tx1">
                    <a:lumMod val="65000"/>
                    <a:lumOff val="35000"/>
                  </a:schemeClr>
                </a:solidFill>
                <a:uFillTx/>
                <a:latin typeface="+mn-lt"/>
                <a:ea typeface="+mn-ea"/>
                <a:cs typeface="+mn-cs"/>
              </a:defRPr>
            </a:lvl1pPr>
            <a:lvl2pPr marL="457200" indent="0" algn="ctr" defTabSz="914400" rtl="0" eaLnBrk="1" fontAlgn="auto" latinLnBrk="0" hangingPunct="1">
              <a:lnSpc>
                <a:spcPct val="120000"/>
              </a:lnSpc>
              <a:spcBef>
                <a:spcPct val="0"/>
              </a:spcBef>
              <a:spcAft>
                <a:spcPts val="600"/>
              </a:spcAft>
              <a:buFont typeface="Arial" panose="020B0604020202020204" pitchFamily="34" charset="0"/>
              <a:buNone/>
              <a:tabLst>
                <a:tab pos="1609725" algn="l"/>
              </a:tabLst>
              <a:defRPr sz="2000" u="none" strike="noStrike" kern="1200" cap="none" spc="150" normalizeH="0" baseline="0">
                <a:solidFill>
                  <a:schemeClr val="tx1">
                    <a:lumMod val="65000"/>
                    <a:lumOff val="35000"/>
                  </a:schemeClr>
                </a:solidFill>
                <a:uFillTx/>
                <a:latin typeface="+mn-lt"/>
                <a:ea typeface="+mn-ea"/>
                <a:cs typeface="+mn-cs"/>
              </a:defRPr>
            </a:lvl2pPr>
            <a:lvl3pPr marL="914400" indent="0" algn="ctr" defTabSz="914400" rtl="0" eaLnBrk="1" fontAlgn="auto" latinLnBrk="0" hangingPunct="1">
              <a:lnSpc>
                <a:spcPct val="120000"/>
              </a:lnSpc>
              <a:spcBef>
                <a:spcPct val="0"/>
              </a:spcBef>
              <a:spcAft>
                <a:spcPts val="600"/>
              </a:spcAft>
              <a:buFont typeface="Arial" panose="020B0604020202020204" pitchFamily="34" charset="0"/>
              <a:buNone/>
              <a:defRPr sz="1800" u="none" strike="noStrike" kern="1200" cap="none" spc="150" normalizeH="0" baseline="0">
                <a:solidFill>
                  <a:schemeClr val="tx1">
                    <a:lumMod val="65000"/>
                    <a:lumOff val="35000"/>
                  </a:schemeClr>
                </a:solidFill>
                <a:uFillTx/>
                <a:latin typeface="+mn-lt"/>
                <a:ea typeface="+mn-ea"/>
                <a:cs typeface="+mn-cs"/>
              </a:defRPr>
            </a:lvl3pPr>
            <a:lvl4pPr marL="1371600" indent="0" algn="ctr" defTabSz="914400" rtl="0" eaLnBrk="1" fontAlgn="auto" latinLnBrk="0" hangingPunct="1">
              <a:lnSpc>
                <a:spcPct val="120000"/>
              </a:lnSpc>
              <a:spcBef>
                <a:spcPct val="0"/>
              </a:spcBef>
              <a:spcAft>
                <a:spcPts val="300"/>
              </a:spcAft>
              <a:buFont typeface="Wingdings" panose="05000000000000000000" charset="0"/>
              <a:buNone/>
              <a:defRPr sz="1600" u="none" strike="noStrike" kern="1200" cap="none" spc="150" normalizeH="0" baseline="0">
                <a:solidFill>
                  <a:schemeClr val="tx1">
                    <a:lumMod val="65000"/>
                    <a:lumOff val="35000"/>
                  </a:schemeClr>
                </a:solidFill>
                <a:uFillTx/>
                <a:latin typeface="+mn-lt"/>
                <a:ea typeface="+mn-ea"/>
                <a:cs typeface="+mn-cs"/>
              </a:defRPr>
            </a:lvl4pPr>
            <a:lvl5pPr marL="1828800" indent="0" algn="ctr" defTabSz="914400" rtl="0" eaLnBrk="1" fontAlgn="auto" latinLnBrk="0" hangingPunct="1">
              <a:lnSpc>
                <a:spcPct val="120000"/>
              </a:lnSpc>
              <a:spcBef>
                <a:spcPct val="0"/>
              </a:spcBef>
              <a:spcAft>
                <a:spcPts val="300"/>
              </a:spcAft>
              <a:buFont typeface="Arial" panose="020B0604020202020204" pitchFamily="34" charset="0"/>
              <a:buNone/>
              <a:defRPr sz="1600" u="none" strike="noStrike" kern="1200" cap="none" spc="150" normalizeH="0" baseline="0">
                <a:solidFill>
                  <a:schemeClr val="tx1">
                    <a:lumMod val="65000"/>
                    <a:lumOff val="35000"/>
                  </a:schemeClr>
                </a:solidFill>
                <a:uFillTx/>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ct val="0"/>
              </a:spcBef>
              <a:spcAft>
                <a:spcPts val="1000"/>
              </a:spcAft>
              <a:buClrTx/>
              <a:buSzTx/>
              <a:buFont typeface="Arial" panose="020B0604020202020204" pitchFamily="34" charset="0"/>
              <a:buNone/>
              <a:defRPr/>
            </a:pPr>
            <a:r>
              <a:rPr kumimoji="0" lang="en-US" altLang="zh-CN" sz="2000" b="0" i="0" kern="0" spc="0" baseline="0" noProof="0" dirty="0">
                <a:ln>
                  <a:noFill/>
                </a:ln>
                <a:solidFill>
                  <a:srgbClr val="FFFFFF"/>
                </a:solidFill>
                <a:effectLst/>
                <a:uLnTx/>
                <a:uFillTx/>
                <a:latin typeface="Times New Roman" panose="02020603050405020304" pitchFamily="18" charset="0"/>
                <a:ea typeface="仿宋" panose="02010609060101010101" charset="-122"/>
                <a:cs typeface="Times New Roman" panose="02020603050405020304" pitchFamily="18" charset="0"/>
              </a:rPr>
              <a:t>The Web Conference 2026</a:t>
            </a:r>
            <a:endParaRPr kumimoji="0" lang="en-US" altLang="zh-CN" sz="2000" b="0" i="0" kern="0" spc="0" baseline="0" noProof="0" dirty="0">
              <a:ln>
                <a:noFill/>
              </a:ln>
              <a:solidFill>
                <a:srgbClr val="FFFFFF"/>
              </a:solidFill>
              <a:effectLst/>
              <a:uLnTx/>
              <a:uFillTx/>
              <a:latin typeface="Times New Roman" panose="02020603050405020304" pitchFamily="18" charset="0"/>
              <a:ea typeface="仿宋" panose="02010609060101010101" charset="-122"/>
              <a:cs typeface="Times New Roman" panose="02020603050405020304" pitchFamily="18" charset="0"/>
            </a:endParaRPr>
          </a:p>
          <a:p>
            <a:pPr marL="0" marR="0" lvl="0" indent="0" algn="ctr" defTabSz="914400" rtl="0" eaLnBrk="1" fontAlgn="auto" latinLnBrk="0" hangingPunct="1">
              <a:lnSpc>
                <a:spcPct val="110000"/>
              </a:lnSpc>
              <a:spcBef>
                <a:spcPct val="0"/>
              </a:spcBef>
              <a:spcAft>
                <a:spcPts val="1000"/>
              </a:spcAft>
              <a:buClrTx/>
              <a:buSzTx/>
              <a:buFont typeface="Arial" panose="020B0604020202020204" pitchFamily="34" charset="0"/>
              <a:buNone/>
              <a:defRPr/>
            </a:pPr>
            <a:r>
              <a:rPr kumimoji="0" lang="en-US" altLang="zh-CN" sz="2000" b="0" i="0" kern="0" spc="0" baseline="0" noProof="0" dirty="0">
                <a:ln>
                  <a:noFill/>
                </a:ln>
                <a:solidFill>
                  <a:srgbClr val="FFFFFF"/>
                </a:solidFill>
                <a:effectLst/>
                <a:uLnTx/>
                <a:uFillTx/>
                <a:latin typeface="Times New Roman" panose="02020603050405020304" pitchFamily="18" charset="0"/>
                <a:ea typeface="仿宋" panose="02010609060101010101" charset="-122"/>
                <a:cs typeface="Times New Roman" panose="02020603050405020304" pitchFamily="18" charset="0"/>
              </a:rPr>
              <a:t>29 June - 3 July 2026 Dubai, United Arab Emirates</a:t>
            </a:r>
            <a:endParaRPr kumimoji="0" lang="en-US" altLang="zh-CN" sz="2000" b="0" i="0" kern="0" spc="0" baseline="0" noProof="0" dirty="0">
              <a:ln>
                <a:noFill/>
              </a:ln>
              <a:solidFill>
                <a:srgbClr val="FFFFFF"/>
              </a:solidFill>
              <a:effectLst/>
              <a:uLnTx/>
              <a:uFillTx/>
              <a:latin typeface="Times New Roman" panose="02020603050405020304" pitchFamily="18" charset="0"/>
              <a:ea typeface="仿宋" panose="02010609060101010101" charset="-122"/>
              <a:cs typeface="Times New Roman" panose="02020603050405020304" pitchFamily="18" charset="0"/>
            </a:endParaRPr>
          </a:p>
        </p:txBody>
      </p:sp>
      <p:pic>
        <p:nvPicPr>
          <p:cNvPr id="16" name="图片 15"/>
          <p:cNvPicPr>
            <a:picLocks noChangeAspect="1"/>
          </p:cNvPicPr>
          <p:nvPr/>
        </p:nvPicPr>
        <p:blipFill>
          <a:blip r:embed="rId5"/>
          <a:stretch>
            <a:fillRect/>
          </a:stretch>
        </p:blipFill>
        <p:spPr>
          <a:xfrm>
            <a:off x="405765" y="287655"/>
            <a:ext cx="2966085" cy="1245235"/>
          </a:xfrm>
          <a:prstGeom prst="rect">
            <a:avLst/>
          </a:prstGeom>
        </p:spPr>
      </p:pic>
    </p:spTree>
    <p:custDataLst>
      <p:tags r:id="rId6"/>
    </p:custDataLst>
  </p:cSld>
  <p:clrMapOvr>
    <a:masterClrMapping/>
  </p:clrMapOvr>
  <p:transition advTm="1167"/>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descr="ChatGPT Image 2026年6月24日 11_32_50"/>
          <p:cNvPicPr>
            <a:picLocks noChangeAspect="1"/>
          </p:cNvPicPr>
          <p:nvPr/>
        </p:nvPicPr>
        <p:blipFill>
          <a:blip r:embed="rId1"/>
          <a:stretch>
            <a:fillRect/>
          </a:stretch>
        </p:blipFill>
        <p:spPr>
          <a:xfrm>
            <a:off x="1270" y="0"/>
            <a:ext cx="12185015" cy="6858000"/>
          </a:xfrm>
          <a:prstGeom prst="rect">
            <a:avLst/>
          </a:prstGeom>
        </p:spPr>
      </p:pic>
      <p:sp>
        <p:nvSpPr>
          <p:cNvPr id="11" name="标题 1"/>
          <p:cNvSpPr>
            <a:spLocks noGrp="1"/>
          </p:cNvSpPr>
          <p:nvPr>
            <p:custDataLst>
              <p:tags r:id="rId2"/>
            </p:custDataLst>
          </p:nvPr>
        </p:nvSpPr>
        <p:spPr>
          <a:xfrm>
            <a:off x="436880" y="370205"/>
            <a:ext cx="8507730" cy="413385"/>
          </a:xfrm>
          <a:prstGeom prst="rect">
            <a:avLst/>
          </a:prstGeom>
        </p:spPr>
        <p:txBody>
          <a:bodyPr vert="horz" wrap="none" lIns="90000" tIns="46800" rIns="90000" bIns="46800" rtlCol="0" anchor="b" anchorCtr="0">
            <a:noAutofit/>
          </a:bodyPr>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ctr" fontAlgn="ctr"/>
            <a:r>
              <a:rPr lang="en-US" altLang="zh-CN" sz="2400" kern="0" spc="0" dirty="0">
                <a:solidFill>
                  <a:srgbClr val="324274"/>
                </a:solidFill>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rPr>
              <a:t>Semantic Feature Extraction via Graph-Structured Propagation</a:t>
            </a:r>
            <a:endParaRPr lang="en-US" altLang="zh-CN" sz="2400" kern="0" spc="0" dirty="0">
              <a:solidFill>
                <a:srgbClr val="324274"/>
              </a:solidFill>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endParaRPr>
          </a:p>
        </p:txBody>
      </p:sp>
      <p:pic>
        <p:nvPicPr>
          <p:cNvPr id="3" name="图片 2" descr="gsp"/>
          <p:cNvPicPr>
            <a:picLocks noChangeAspect="1"/>
          </p:cNvPicPr>
          <p:nvPr/>
        </p:nvPicPr>
        <p:blipFill>
          <a:blip r:embed="rId3"/>
          <a:stretch>
            <a:fillRect/>
          </a:stretch>
        </p:blipFill>
        <p:spPr>
          <a:xfrm>
            <a:off x="499110" y="1019175"/>
            <a:ext cx="6672580" cy="3848735"/>
          </a:xfrm>
          <a:prstGeom prst="rect">
            <a:avLst/>
          </a:prstGeom>
        </p:spPr>
      </p:pic>
      <p:sp>
        <p:nvSpPr>
          <p:cNvPr id="5" name="文本框 4"/>
          <p:cNvSpPr txBox="1"/>
          <p:nvPr/>
        </p:nvSpPr>
        <p:spPr>
          <a:xfrm>
            <a:off x="7172325" y="918210"/>
            <a:ext cx="4457065" cy="4317365"/>
          </a:xfrm>
          <a:prstGeom prst="rect">
            <a:avLst/>
          </a:prstGeom>
          <a:noFill/>
        </p:spPr>
        <p:txBody>
          <a:bodyPr wrap="square" rtlCol="0">
            <a:noAutofit/>
          </a:bodyPr>
          <a:p>
            <a:r>
              <a:rPr lang="en-US" altLang="zh-CN" sz="2000">
                <a:latin typeface="Times New Roman" panose="02020603050405020304" pitchFamily="18" charset="0"/>
                <a:cs typeface="Times New Roman" panose="02020603050405020304" pitchFamily="18" charset="0"/>
              </a:rPr>
              <a:t>Purpose of GSP</a:t>
            </a:r>
            <a:endParaRPr lang="en-US" altLang="zh-CN" sz="2000">
              <a:latin typeface="Times New Roman" panose="02020603050405020304" pitchFamily="18" charset="0"/>
              <a:cs typeface="Times New Roman" panose="02020603050405020304" pitchFamily="18" charset="0"/>
            </a:endParaRPr>
          </a:p>
          <a:p>
            <a:endParaRPr lang="en-US" altLang="zh-CN" sz="20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en-US" altLang="zh-CN" sz="2000">
                <a:latin typeface="Times New Roman" panose="02020603050405020304" pitchFamily="18" charset="0"/>
                <a:cs typeface="Times New Roman" panose="02020603050405020304" pitchFamily="18" charset="0"/>
              </a:rPr>
              <a:t>Estimate semantic relations among blocks.</a:t>
            </a:r>
            <a:endParaRPr lang="en-US" altLang="zh-CN" sz="20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endParaRPr lang="en-US" altLang="zh-CN" sz="20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en-US" altLang="zh-CN" sz="2000">
                <a:latin typeface="Times New Roman" panose="02020603050405020304" pitchFamily="18" charset="0"/>
                <a:cs typeface="Times New Roman" panose="02020603050405020304" pitchFamily="18" charset="0"/>
              </a:rPr>
              <a:t>Propagate features through the semantic graph.</a:t>
            </a:r>
            <a:endParaRPr lang="en-US" altLang="zh-CN" sz="20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endParaRPr lang="en-US" altLang="zh-CN" sz="20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en-US" altLang="zh-CN" sz="2000">
                <a:latin typeface="Times New Roman" panose="02020603050405020304" pitchFamily="18" charset="0"/>
                <a:cs typeface="Times New Roman" panose="02020603050405020304" pitchFamily="18" charset="0"/>
              </a:rPr>
              <a:t>Enhance each block with neighborhood context.</a:t>
            </a:r>
            <a:endParaRPr lang="en-US" altLang="zh-CN" sz="20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endParaRPr lang="en-US" altLang="zh-CN" sz="20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en-US" altLang="zh-CN" sz="2000">
                <a:latin typeface="Times New Roman" panose="02020603050405020304" pitchFamily="18" charset="0"/>
                <a:cs typeface="Times New Roman" panose="02020603050405020304" pitchFamily="18" charset="0"/>
              </a:rPr>
              <a:t>Generate importance-aware semantic representations.</a:t>
            </a:r>
            <a:endParaRPr lang="en-US" altLang="zh-CN" sz="2000">
              <a:latin typeface="Times New Roman" panose="02020603050405020304" pitchFamily="18" charset="0"/>
              <a:cs typeface="Times New Roman" panose="02020603050405020304" pitchFamily="18" charset="0"/>
            </a:endParaRPr>
          </a:p>
        </p:txBody>
      </p:sp>
      <p:sp>
        <p:nvSpPr>
          <p:cNvPr id="9" name="文本框 8"/>
          <p:cNvSpPr txBox="1"/>
          <p:nvPr/>
        </p:nvSpPr>
        <p:spPr>
          <a:xfrm>
            <a:off x="546735" y="5102860"/>
            <a:ext cx="10506710" cy="398780"/>
          </a:xfrm>
          <a:prstGeom prst="rect">
            <a:avLst/>
          </a:prstGeom>
          <a:noFill/>
        </p:spPr>
        <p:txBody>
          <a:bodyPr wrap="square" rtlCol="0">
            <a:spAutoFit/>
          </a:bodyPr>
          <a:p>
            <a:r>
              <a:rPr lang="en-US" altLang="zh-CN" sz="2000">
                <a:solidFill>
                  <a:srgbClr val="FF0000"/>
                </a:solidFill>
                <a:latin typeface="Times New Roman" panose="02020603050405020304" pitchFamily="18" charset="0"/>
                <a:cs typeface="Times New Roman" panose="02020603050405020304" pitchFamily="18" charset="0"/>
              </a:rPr>
              <a:t>Key idea:</a:t>
            </a:r>
            <a:r>
              <a:rPr lang="en-US" altLang="zh-CN" sz="2000">
                <a:latin typeface="Times New Roman" panose="02020603050405020304" pitchFamily="18" charset="0"/>
                <a:cs typeface="Times New Roman" panose="02020603050405020304" pitchFamily="18" charset="0"/>
              </a:rPr>
              <a:t> GSP uses graph propagation to enrich semantic blocks with relational context.</a:t>
            </a:r>
            <a:endParaRPr lang="en-US" altLang="zh-CN" sz="2000">
              <a:latin typeface="Times New Roman" panose="02020603050405020304" pitchFamily="18" charset="0"/>
              <a:cs typeface="Times New Roman" panose="02020603050405020304" pitchFamily="18" charset="0"/>
            </a:endParaRPr>
          </a:p>
        </p:txBody>
      </p:sp>
    </p:spTree>
    <p:custDataLst>
      <p:tags r:id="rId4"/>
    </p:custData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descr="ChatGPT Image 2026年6月24日 11_32_50"/>
          <p:cNvPicPr>
            <a:picLocks noChangeAspect="1"/>
          </p:cNvPicPr>
          <p:nvPr/>
        </p:nvPicPr>
        <p:blipFill>
          <a:blip r:embed="rId1"/>
          <a:stretch>
            <a:fillRect/>
          </a:stretch>
        </p:blipFill>
        <p:spPr>
          <a:xfrm>
            <a:off x="-5715" y="2540"/>
            <a:ext cx="12185015" cy="6858000"/>
          </a:xfrm>
          <a:prstGeom prst="rect">
            <a:avLst/>
          </a:prstGeom>
        </p:spPr>
      </p:pic>
      <p:sp>
        <p:nvSpPr>
          <p:cNvPr id="11" name="标题 1"/>
          <p:cNvSpPr>
            <a:spLocks noGrp="1"/>
          </p:cNvSpPr>
          <p:nvPr>
            <p:custDataLst>
              <p:tags r:id="rId2"/>
            </p:custDataLst>
          </p:nvPr>
        </p:nvSpPr>
        <p:spPr>
          <a:xfrm>
            <a:off x="436880" y="370205"/>
            <a:ext cx="8542020" cy="413385"/>
          </a:xfrm>
          <a:prstGeom prst="rect">
            <a:avLst/>
          </a:prstGeom>
        </p:spPr>
        <p:txBody>
          <a:bodyPr vert="horz" wrap="none" lIns="90000" tIns="46800" rIns="90000" bIns="46800" rtlCol="0" anchor="b" anchorCtr="0">
            <a:noAutofit/>
          </a:bodyPr>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ctr" fontAlgn="ctr"/>
            <a:r>
              <a:rPr lang="en-US" altLang="zh-CN" sz="2400" kern="0" spc="0" dirty="0">
                <a:solidFill>
                  <a:srgbClr val="324274"/>
                </a:solidFill>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rPr>
              <a:t>Knowledge Purification via Mutual Information Minimization</a:t>
            </a:r>
            <a:endParaRPr lang="en-US" altLang="zh-CN" sz="2400" kern="0" spc="0" dirty="0">
              <a:solidFill>
                <a:srgbClr val="324274"/>
              </a:solidFill>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endParaRPr>
          </a:p>
        </p:txBody>
      </p:sp>
      <p:pic>
        <p:nvPicPr>
          <p:cNvPr id="3" name="图片 2"/>
          <p:cNvPicPr>
            <a:picLocks noChangeAspect="1"/>
          </p:cNvPicPr>
          <p:nvPr/>
        </p:nvPicPr>
        <p:blipFill>
          <a:blip r:embed="rId3"/>
          <a:stretch>
            <a:fillRect/>
          </a:stretch>
        </p:blipFill>
        <p:spPr>
          <a:xfrm>
            <a:off x="3624580" y="1698625"/>
            <a:ext cx="4314825" cy="314325"/>
          </a:xfrm>
          <a:prstGeom prst="rect">
            <a:avLst/>
          </a:prstGeom>
        </p:spPr>
      </p:pic>
      <p:pic>
        <p:nvPicPr>
          <p:cNvPr id="5" name="图片 4"/>
          <p:cNvPicPr>
            <a:picLocks noChangeAspect="1"/>
          </p:cNvPicPr>
          <p:nvPr/>
        </p:nvPicPr>
        <p:blipFill>
          <a:blip r:embed="rId4"/>
          <a:stretch>
            <a:fillRect/>
          </a:stretch>
        </p:blipFill>
        <p:spPr>
          <a:xfrm>
            <a:off x="3672205" y="2806065"/>
            <a:ext cx="4219575" cy="638175"/>
          </a:xfrm>
          <a:prstGeom prst="rect">
            <a:avLst/>
          </a:prstGeom>
        </p:spPr>
      </p:pic>
      <p:pic>
        <p:nvPicPr>
          <p:cNvPr id="9" name="图片 8"/>
          <p:cNvPicPr>
            <a:picLocks noChangeAspect="1"/>
          </p:cNvPicPr>
          <p:nvPr/>
        </p:nvPicPr>
        <p:blipFill>
          <a:blip r:embed="rId5"/>
          <a:stretch>
            <a:fillRect/>
          </a:stretch>
        </p:blipFill>
        <p:spPr>
          <a:xfrm>
            <a:off x="3822065" y="4118610"/>
            <a:ext cx="4069715" cy="998220"/>
          </a:xfrm>
          <a:prstGeom prst="rect">
            <a:avLst/>
          </a:prstGeom>
        </p:spPr>
      </p:pic>
      <p:sp>
        <p:nvSpPr>
          <p:cNvPr id="13" name="文本框 12"/>
          <p:cNvSpPr txBox="1"/>
          <p:nvPr/>
        </p:nvSpPr>
        <p:spPr>
          <a:xfrm>
            <a:off x="1256665" y="824230"/>
            <a:ext cx="8901430" cy="1014730"/>
          </a:xfrm>
          <a:prstGeom prst="rect">
            <a:avLst/>
          </a:prstGeom>
          <a:noFill/>
        </p:spPr>
        <p:txBody>
          <a:bodyPr wrap="square" rtlCol="0">
            <a:spAutoFit/>
          </a:bodyPr>
          <a:p>
            <a:r>
              <a:rPr lang="en-US" altLang="zh-CN" sz="2000">
                <a:latin typeface="Times New Roman" panose="02020603050405020304" pitchFamily="18" charset="0"/>
                <a:cs typeface="Times New Roman" panose="02020603050405020304" pitchFamily="18" charset="0"/>
              </a:rPr>
              <a:t>1. Component Refinement</a:t>
            </a:r>
            <a:endParaRPr lang="en-US" altLang="zh-CN" sz="2000">
              <a:latin typeface="Times New Roman" panose="02020603050405020304" pitchFamily="18" charset="0"/>
              <a:cs typeface="Times New Roman" panose="02020603050405020304" pitchFamily="18" charset="0"/>
            </a:endParaRPr>
          </a:p>
          <a:p>
            <a:r>
              <a:rPr lang="en-US" altLang="zh-CN" sz="2000">
                <a:latin typeface="Times New Roman" panose="02020603050405020304" pitchFamily="18" charset="0"/>
                <a:cs typeface="Times New Roman" panose="02020603050405020304" pitchFamily="18" charset="0"/>
              </a:rPr>
              <a:t>MICA further refines the routed components into purified core, specific, and weak/noisy representations.</a:t>
            </a:r>
            <a:endParaRPr lang="en-US" altLang="zh-CN" sz="2000">
              <a:latin typeface="Times New Roman" panose="02020603050405020304" pitchFamily="18" charset="0"/>
              <a:cs typeface="Times New Roman" panose="02020603050405020304" pitchFamily="18" charset="0"/>
            </a:endParaRPr>
          </a:p>
        </p:txBody>
      </p:sp>
      <p:sp>
        <p:nvSpPr>
          <p:cNvPr id="14" name="文本框 13"/>
          <p:cNvSpPr txBox="1"/>
          <p:nvPr/>
        </p:nvSpPr>
        <p:spPr>
          <a:xfrm>
            <a:off x="1256665" y="2080260"/>
            <a:ext cx="8901430" cy="706755"/>
          </a:xfrm>
          <a:prstGeom prst="rect">
            <a:avLst/>
          </a:prstGeom>
          <a:noFill/>
        </p:spPr>
        <p:txBody>
          <a:bodyPr wrap="square" rtlCol="0">
            <a:spAutoFit/>
          </a:bodyPr>
          <a:p>
            <a:r>
              <a:rPr lang="en-US" altLang="zh-CN" sz="2000">
                <a:latin typeface="Times New Roman" panose="02020603050405020304" pitchFamily="18" charset="0"/>
                <a:cs typeface="Times New Roman" panose="02020603050405020304" pitchFamily="18" charset="0"/>
              </a:rPr>
              <a:t>2. Conditional MI Minimization</a:t>
            </a:r>
            <a:endParaRPr lang="en-US" altLang="zh-CN" sz="2000">
              <a:latin typeface="Times New Roman" panose="02020603050405020304" pitchFamily="18" charset="0"/>
              <a:cs typeface="Times New Roman" panose="02020603050405020304" pitchFamily="18" charset="0"/>
            </a:endParaRPr>
          </a:p>
          <a:p>
            <a:r>
              <a:rPr lang="en-US" altLang="zh-CN" sz="2000">
                <a:latin typeface="Times New Roman" panose="02020603050405020304" pitchFamily="18" charset="0"/>
                <a:cs typeface="Times New Roman" panose="02020603050405020304" pitchFamily="18" charset="0"/>
              </a:rPr>
              <a:t>Minimize conditional dependency to purify modality-invariant knowledge.</a:t>
            </a:r>
            <a:endParaRPr lang="en-US" altLang="zh-CN" sz="2000">
              <a:latin typeface="Times New Roman" panose="02020603050405020304" pitchFamily="18" charset="0"/>
              <a:cs typeface="Times New Roman" panose="02020603050405020304" pitchFamily="18" charset="0"/>
            </a:endParaRPr>
          </a:p>
        </p:txBody>
      </p:sp>
      <p:sp>
        <p:nvSpPr>
          <p:cNvPr id="15" name="文本框 14"/>
          <p:cNvSpPr txBox="1"/>
          <p:nvPr/>
        </p:nvSpPr>
        <p:spPr>
          <a:xfrm>
            <a:off x="1256665" y="3463290"/>
            <a:ext cx="8901430" cy="706755"/>
          </a:xfrm>
          <a:prstGeom prst="rect">
            <a:avLst/>
          </a:prstGeom>
          <a:noFill/>
        </p:spPr>
        <p:txBody>
          <a:bodyPr wrap="square" rtlCol="0">
            <a:spAutoFit/>
          </a:bodyPr>
          <a:p>
            <a:r>
              <a:rPr lang="en-US" altLang="zh-CN" sz="2000">
                <a:latin typeface="Times New Roman" panose="02020603050405020304" pitchFamily="18" charset="0"/>
                <a:cs typeface="Times New Roman" panose="02020603050405020304" pitchFamily="18" charset="0"/>
              </a:rPr>
              <a:t>3. Temporal Cross-Modal Alignment</a:t>
            </a:r>
            <a:endParaRPr lang="en-US" altLang="zh-CN" sz="2000">
              <a:latin typeface="Times New Roman" panose="02020603050405020304" pitchFamily="18" charset="0"/>
              <a:cs typeface="Times New Roman" panose="02020603050405020304" pitchFamily="18" charset="0"/>
            </a:endParaRPr>
          </a:p>
          <a:p>
            <a:r>
              <a:rPr lang="en-US" altLang="zh-CN" sz="2000">
                <a:latin typeface="Times New Roman" panose="02020603050405020304" pitchFamily="18" charset="0"/>
                <a:cs typeface="Times New Roman" panose="02020603050405020304" pitchFamily="18" charset="0"/>
              </a:rPr>
              <a:t>Align one anchor modality with the other two modalities over time.</a:t>
            </a:r>
            <a:endParaRPr lang="en-US" altLang="zh-CN" sz="2000">
              <a:latin typeface="Times New Roman" panose="02020603050405020304" pitchFamily="18" charset="0"/>
              <a:cs typeface="Times New Roman" panose="02020603050405020304" pitchFamily="18" charset="0"/>
            </a:endParaRPr>
          </a:p>
        </p:txBody>
      </p:sp>
      <p:sp>
        <p:nvSpPr>
          <p:cNvPr id="16" name="文本框 15"/>
          <p:cNvSpPr txBox="1"/>
          <p:nvPr/>
        </p:nvSpPr>
        <p:spPr>
          <a:xfrm>
            <a:off x="591185" y="5232400"/>
            <a:ext cx="8901430" cy="398780"/>
          </a:xfrm>
          <a:prstGeom prst="rect">
            <a:avLst/>
          </a:prstGeom>
          <a:noFill/>
        </p:spPr>
        <p:txBody>
          <a:bodyPr wrap="square" rtlCol="0">
            <a:spAutoFit/>
          </a:bodyPr>
          <a:p>
            <a:r>
              <a:rPr lang="en-US" altLang="zh-CN" sz="2000">
                <a:solidFill>
                  <a:srgbClr val="FF0000"/>
                </a:solidFill>
                <a:latin typeface="Times New Roman" panose="02020603050405020304" pitchFamily="18" charset="0"/>
                <a:cs typeface="Times New Roman" panose="02020603050405020304" pitchFamily="18" charset="0"/>
              </a:rPr>
              <a:t>Key idea: </a:t>
            </a:r>
            <a:r>
              <a:rPr lang="en-US" altLang="zh-CN" sz="2000">
                <a:latin typeface="Times New Roman" panose="02020603050405020304" pitchFamily="18" charset="0"/>
                <a:cs typeface="Times New Roman" panose="02020603050405020304" pitchFamily="18" charset="0"/>
              </a:rPr>
              <a:t>MICA purifies core knowledge and aligns tri-modal semantics.</a:t>
            </a:r>
            <a:endParaRPr lang="en-US" altLang="zh-CN" sz="2000">
              <a:latin typeface="Times New Roman" panose="02020603050405020304" pitchFamily="18" charset="0"/>
              <a:cs typeface="Times New Roman" panose="02020603050405020304" pitchFamily="18" charset="0"/>
            </a:endParaRPr>
          </a:p>
        </p:txBody>
      </p:sp>
    </p:spTree>
    <p:custDataLst>
      <p:tags r:id="rId6"/>
    </p:custData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descr="ChatGPT Image 2026年6月24日 11_32_50"/>
          <p:cNvPicPr>
            <a:picLocks noChangeAspect="1"/>
          </p:cNvPicPr>
          <p:nvPr/>
        </p:nvPicPr>
        <p:blipFill>
          <a:blip r:embed="rId1"/>
          <a:stretch>
            <a:fillRect/>
          </a:stretch>
        </p:blipFill>
        <p:spPr>
          <a:xfrm>
            <a:off x="1270" y="0"/>
            <a:ext cx="12185015" cy="6858000"/>
          </a:xfrm>
          <a:prstGeom prst="rect">
            <a:avLst/>
          </a:prstGeom>
        </p:spPr>
      </p:pic>
      <p:sp>
        <p:nvSpPr>
          <p:cNvPr id="2" name="标题 1"/>
          <p:cNvSpPr>
            <a:spLocks noGrp="1"/>
          </p:cNvSpPr>
          <p:nvPr>
            <p:ph type="ctrTitle"/>
            <p:custDataLst>
              <p:tags r:id="rId2"/>
            </p:custDataLst>
          </p:nvPr>
        </p:nvSpPr>
        <p:spPr>
          <a:xfrm>
            <a:off x="1734820" y="2160905"/>
            <a:ext cx="8530590" cy="1059180"/>
          </a:xfrm>
          <a:effectLst>
            <a:outerShdw blurRad="114300" dist="88900" dir="5100000" algn="tr" rotWithShape="0">
              <a:prstClr val="black">
                <a:alpha val="10000"/>
              </a:prstClr>
            </a:outerShdw>
          </a:effectLst>
        </p:spPr>
        <p:txBody>
          <a:bodyPr>
            <a:noAutofit/>
          </a:bodyPr>
          <a:lstStyle/>
          <a:p>
            <a:pPr algn="ctr"/>
            <a:r>
              <a:rPr lang="en-US" altLang="zh-CN" sz="4800" kern="0" spc="0" dirty="0">
                <a:solidFill>
                  <a:srgbClr val="324274"/>
                </a:solidFill>
                <a:uFillTx/>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rPr>
              <a:t>Experiments &amp; Results</a:t>
            </a:r>
            <a:endParaRPr lang="en-US" altLang="zh-CN" sz="4800" b="0" kern="0" spc="0" dirty="0">
              <a:solidFill>
                <a:srgbClr val="324274"/>
              </a:solidFill>
              <a:uFillTx/>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endParaRPr>
          </a:p>
        </p:txBody>
      </p:sp>
      <p:sp>
        <p:nvSpPr>
          <p:cNvPr id="3" name="标题 1"/>
          <p:cNvSpPr>
            <a:spLocks noGrp="1"/>
          </p:cNvSpPr>
          <p:nvPr>
            <p:custDataLst>
              <p:tags r:id="rId3"/>
            </p:custDataLst>
          </p:nvPr>
        </p:nvSpPr>
        <p:spPr>
          <a:xfrm>
            <a:off x="5170805" y="4067175"/>
            <a:ext cx="1919605" cy="1059180"/>
          </a:xfrm>
          <a:prstGeom prst="rect">
            <a:avLst/>
          </a:prstGeom>
        </p:spPr>
        <p:txBody>
          <a:bodyPr vert="horz" lIns="90000" tIns="46800" rIns="90000" bIns="46800" rtlCol="0" anchor="ctr" anchorCtr="0">
            <a:no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dist"/>
            <a:r>
              <a:rPr lang="en-US" altLang="zh-CN" sz="4800" b="0">
                <a:solidFill>
                  <a:schemeClr val="bg1">
                    <a:lumMod val="95000"/>
                  </a:schemeClr>
                </a:solidFill>
                <a:latin typeface="汉仪君黑-45简" panose="020B0604020202020204" charset="-122"/>
                <a:ea typeface="汉仪君黑-45简" panose="020B0604020202020204" charset="-122"/>
              </a:rPr>
              <a:t>FOUR</a:t>
            </a:r>
            <a:endParaRPr lang="en-US" altLang="zh-CN" sz="4800" b="0">
              <a:solidFill>
                <a:schemeClr val="bg1">
                  <a:lumMod val="95000"/>
                </a:schemeClr>
              </a:solidFill>
              <a:latin typeface="汉仪君黑-45简" panose="020B0604020202020204" charset="-122"/>
              <a:ea typeface="汉仪君黑-45简" panose="020B0604020202020204" charset="-122"/>
            </a:endParaRPr>
          </a:p>
        </p:txBody>
      </p:sp>
      <p:sp>
        <p:nvSpPr>
          <p:cNvPr id="19" name="MH_Number_1"/>
          <p:cNvSpPr/>
          <p:nvPr>
            <p:custDataLst>
              <p:tags r:id="rId4"/>
            </p:custDataLst>
          </p:nvPr>
        </p:nvSpPr>
        <p:spPr>
          <a:xfrm>
            <a:off x="5828030" y="3947795"/>
            <a:ext cx="535940" cy="535940"/>
          </a:xfrm>
          <a:prstGeom prst="ellipse">
            <a:avLst/>
          </a:prstGeom>
          <a:solidFill>
            <a:srgbClr val="324274"/>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800" b="1">
                <a:solidFill>
                  <a:schemeClr val="bg1"/>
                </a:solidFill>
                <a:latin typeface="华文新魏" panose="02010800040101010101" charset="-122"/>
                <a:ea typeface="华文新魏" panose="02010800040101010101" charset="-122"/>
                <a:cs typeface="Times New Roman" panose="02020603050405020304" pitchFamily="18" charset="0"/>
                <a:sym typeface="Arial" panose="020B0604020202020204" pitchFamily="34" charset="0"/>
              </a:rPr>
              <a:t>3</a:t>
            </a:r>
            <a:endParaRPr lang="en-US" altLang="zh-CN" sz="2800" b="1">
              <a:solidFill>
                <a:schemeClr val="bg1"/>
              </a:solidFill>
              <a:latin typeface="华文新魏" panose="02010800040101010101" charset="-122"/>
              <a:ea typeface="华文新魏" panose="02010800040101010101" charset="-122"/>
              <a:cs typeface="Times New Roman" panose="02020603050405020304" pitchFamily="18" charset="0"/>
              <a:sym typeface="Arial" panose="020B0604020202020204" pitchFamily="34" charset="0"/>
            </a:endParaRPr>
          </a:p>
        </p:txBody>
      </p:sp>
    </p:spTree>
    <p:custDataLst>
      <p:tags r:id="rId5"/>
    </p:custData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图片 14" descr="ChatGPT Image 2026年6月24日 11_32_50"/>
          <p:cNvPicPr>
            <a:picLocks noChangeAspect="1"/>
          </p:cNvPicPr>
          <p:nvPr/>
        </p:nvPicPr>
        <p:blipFill>
          <a:blip r:embed="rId1"/>
          <a:stretch>
            <a:fillRect/>
          </a:stretch>
        </p:blipFill>
        <p:spPr>
          <a:xfrm>
            <a:off x="1270" y="0"/>
            <a:ext cx="12185015" cy="6858000"/>
          </a:xfrm>
          <a:prstGeom prst="rect">
            <a:avLst/>
          </a:prstGeom>
        </p:spPr>
      </p:pic>
      <p:grpSp>
        <p:nvGrpSpPr>
          <p:cNvPr id="11" name="组合 10"/>
          <p:cNvGrpSpPr/>
          <p:nvPr/>
        </p:nvGrpSpPr>
        <p:grpSpPr>
          <a:xfrm>
            <a:off x="373380" y="1144905"/>
            <a:ext cx="11513820" cy="1851660"/>
            <a:chOff x="588" y="2103"/>
            <a:chExt cx="15922" cy="2186"/>
          </a:xfrm>
        </p:grpSpPr>
        <p:grpSp>
          <p:nvGrpSpPr>
            <p:cNvPr id="10" name="组合 9"/>
            <p:cNvGrpSpPr/>
            <p:nvPr/>
          </p:nvGrpSpPr>
          <p:grpSpPr>
            <a:xfrm>
              <a:off x="9272" y="2103"/>
              <a:ext cx="7239" cy="2186"/>
              <a:chOff x="9160" y="1438"/>
              <a:chExt cx="9483" cy="3386"/>
            </a:xfrm>
          </p:grpSpPr>
          <p:pic>
            <p:nvPicPr>
              <p:cNvPr id="4" name="图片 3" descr="vqa2"/>
              <p:cNvPicPr>
                <a:picLocks noChangeAspect="1"/>
              </p:cNvPicPr>
              <p:nvPr/>
            </p:nvPicPr>
            <p:blipFill>
              <a:blip r:embed="rId2"/>
              <a:stretch>
                <a:fillRect/>
              </a:stretch>
            </p:blipFill>
            <p:spPr>
              <a:xfrm>
                <a:off x="13889" y="1438"/>
                <a:ext cx="4754" cy="3386"/>
              </a:xfrm>
              <a:prstGeom prst="rect">
                <a:avLst/>
              </a:prstGeom>
            </p:spPr>
          </p:pic>
          <p:pic>
            <p:nvPicPr>
              <p:cNvPr id="7" name="图片 6" descr="vqa1"/>
              <p:cNvPicPr>
                <a:picLocks noChangeAspect="1"/>
              </p:cNvPicPr>
              <p:nvPr/>
            </p:nvPicPr>
            <p:blipFill>
              <a:blip r:embed="rId3"/>
              <a:stretch>
                <a:fillRect/>
              </a:stretch>
            </p:blipFill>
            <p:spPr>
              <a:xfrm>
                <a:off x="9160" y="1455"/>
                <a:ext cx="4729" cy="3369"/>
              </a:xfrm>
              <a:prstGeom prst="rect">
                <a:avLst/>
              </a:prstGeom>
            </p:spPr>
          </p:pic>
        </p:grpSp>
        <p:pic>
          <p:nvPicPr>
            <p:cNvPr id="9" name="图片 8" descr="mosei_results"/>
            <p:cNvPicPr>
              <a:picLocks noChangeAspect="1"/>
            </p:cNvPicPr>
            <p:nvPr/>
          </p:nvPicPr>
          <p:blipFill>
            <a:blip r:embed="rId4"/>
            <a:stretch>
              <a:fillRect/>
            </a:stretch>
          </p:blipFill>
          <p:spPr>
            <a:xfrm>
              <a:off x="588" y="2104"/>
              <a:ext cx="8729" cy="2054"/>
            </a:xfrm>
            <a:prstGeom prst="rect">
              <a:avLst/>
            </a:prstGeom>
          </p:spPr>
        </p:pic>
      </p:grpSp>
      <p:pic>
        <p:nvPicPr>
          <p:cNvPr id="12" name="图片 11" descr="ablation"/>
          <p:cNvPicPr>
            <a:picLocks noChangeAspect="1"/>
          </p:cNvPicPr>
          <p:nvPr/>
        </p:nvPicPr>
        <p:blipFill>
          <a:blip r:embed="rId5"/>
          <a:stretch>
            <a:fillRect/>
          </a:stretch>
        </p:blipFill>
        <p:spPr>
          <a:xfrm>
            <a:off x="4517390" y="2988945"/>
            <a:ext cx="7292975" cy="2356485"/>
          </a:xfrm>
          <a:prstGeom prst="rect">
            <a:avLst/>
          </a:prstGeom>
        </p:spPr>
      </p:pic>
      <p:pic>
        <p:nvPicPr>
          <p:cNvPr id="13" name="图片 12" descr="MMIMDB"/>
          <p:cNvPicPr>
            <a:picLocks noChangeAspect="1"/>
          </p:cNvPicPr>
          <p:nvPr/>
        </p:nvPicPr>
        <p:blipFill>
          <a:blip r:embed="rId6"/>
          <a:stretch>
            <a:fillRect/>
          </a:stretch>
        </p:blipFill>
        <p:spPr>
          <a:xfrm>
            <a:off x="458470" y="3126105"/>
            <a:ext cx="4058920" cy="2115820"/>
          </a:xfrm>
          <a:prstGeom prst="rect">
            <a:avLst/>
          </a:prstGeom>
        </p:spPr>
      </p:pic>
      <p:sp>
        <p:nvSpPr>
          <p:cNvPr id="14" name="标题 1"/>
          <p:cNvSpPr>
            <a:spLocks noGrp="1"/>
          </p:cNvSpPr>
          <p:nvPr>
            <p:custDataLst>
              <p:tags r:id="rId7"/>
            </p:custDataLst>
          </p:nvPr>
        </p:nvSpPr>
        <p:spPr>
          <a:xfrm>
            <a:off x="444500" y="370205"/>
            <a:ext cx="3196590" cy="413385"/>
          </a:xfrm>
          <a:prstGeom prst="rect">
            <a:avLst/>
          </a:prstGeom>
        </p:spPr>
        <p:txBody>
          <a:bodyPr vert="horz" wrap="none" lIns="90000" tIns="46800" rIns="90000" bIns="46800" rtlCol="0" anchor="b" anchorCtr="0">
            <a:noAutofit/>
          </a:bodyPr>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ctr"/>
            <a:r>
              <a:rPr lang="en-US" altLang="zh-CN" sz="2400" kern="0" spc="0" dirty="0">
                <a:solidFill>
                  <a:srgbClr val="324274"/>
                </a:solidFill>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rPr>
              <a:t>Experiments &amp; Results</a:t>
            </a:r>
            <a:endParaRPr lang="en-US" altLang="zh-CN" sz="2400" kern="0" spc="0" dirty="0">
              <a:solidFill>
                <a:srgbClr val="324274"/>
              </a:solidFill>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endParaRPr>
          </a:p>
        </p:txBody>
      </p:sp>
    </p:spTree>
    <p:custDataLst>
      <p:tags r:id="rId8"/>
    </p:custData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descr="ChatGPT Image 2026年6月24日 11_32_50"/>
          <p:cNvPicPr>
            <a:picLocks noChangeAspect="1"/>
          </p:cNvPicPr>
          <p:nvPr/>
        </p:nvPicPr>
        <p:blipFill>
          <a:blip r:embed="rId1"/>
          <a:stretch>
            <a:fillRect/>
          </a:stretch>
        </p:blipFill>
        <p:spPr>
          <a:xfrm>
            <a:off x="1270" y="0"/>
            <a:ext cx="12185015" cy="6858000"/>
          </a:xfrm>
          <a:prstGeom prst="rect">
            <a:avLst/>
          </a:prstGeom>
        </p:spPr>
      </p:pic>
      <p:sp>
        <p:nvSpPr>
          <p:cNvPr id="2" name="标题 1"/>
          <p:cNvSpPr>
            <a:spLocks noGrp="1"/>
          </p:cNvSpPr>
          <p:nvPr>
            <p:ph type="ctrTitle"/>
            <p:custDataLst>
              <p:tags r:id="rId2"/>
            </p:custDataLst>
          </p:nvPr>
        </p:nvSpPr>
        <p:spPr>
          <a:xfrm>
            <a:off x="1734820" y="2160905"/>
            <a:ext cx="8530590" cy="1059180"/>
          </a:xfrm>
          <a:effectLst>
            <a:outerShdw blurRad="114300" dist="88900" dir="5100000" algn="tr" rotWithShape="0">
              <a:prstClr val="black">
                <a:alpha val="10000"/>
              </a:prstClr>
            </a:outerShdw>
          </a:effectLst>
        </p:spPr>
        <p:txBody>
          <a:bodyPr>
            <a:noAutofit/>
          </a:bodyPr>
          <a:lstStyle/>
          <a:p>
            <a:pPr algn="ctr"/>
            <a:r>
              <a:rPr lang="en-US" altLang="zh-CN" sz="4800" kern="0" spc="0" dirty="0">
                <a:solidFill>
                  <a:srgbClr val="324274"/>
                </a:solidFill>
                <a:uFillTx/>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rPr>
              <a:t>Conclusion &amp; Future Work</a:t>
            </a:r>
            <a:endParaRPr lang="en-US" altLang="zh-CN" sz="4800" b="0" kern="0" spc="0" dirty="0">
              <a:solidFill>
                <a:srgbClr val="324274"/>
              </a:solidFill>
              <a:uFillTx/>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endParaRPr>
          </a:p>
        </p:txBody>
      </p:sp>
      <p:sp>
        <p:nvSpPr>
          <p:cNvPr id="3" name="标题 1"/>
          <p:cNvSpPr>
            <a:spLocks noGrp="1"/>
          </p:cNvSpPr>
          <p:nvPr>
            <p:custDataLst>
              <p:tags r:id="rId3"/>
            </p:custDataLst>
          </p:nvPr>
        </p:nvSpPr>
        <p:spPr>
          <a:xfrm>
            <a:off x="5191760" y="4067175"/>
            <a:ext cx="1862455" cy="1059180"/>
          </a:xfrm>
          <a:prstGeom prst="rect">
            <a:avLst/>
          </a:prstGeom>
        </p:spPr>
        <p:txBody>
          <a:bodyPr vert="horz" lIns="90000" tIns="46800" rIns="90000" bIns="46800" rtlCol="0" anchor="ctr" anchorCtr="0">
            <a:no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dist"/>
            <a:r>
              <a:rPr lang="en-US" altLang="zh-CN" sz="4800" b="0">
                <a:solidFill>
                  <a:schemeClr val="bg1">
                    <a:lumMod val="95000"/>
                  </a:schemeClr>
                </a:solidFill>
                <a:latin typeface="汉仪君黑-45简" panose="020B0604020202020204" charset="-122"/>
                <a:ea typeface="汉仪君黑-45简" panose="020B0604020202020204" charset="-122"/>
              </a:rPr>
              <a:t>FIVE</a:t>
            </a:r>
            <a:endParaRPr lang="en-US" altLang="zh-CN" sz="4800" b="0">
              <a:solidFill>
                <a:schemeClr val="bg1">
                  <a:lumMod val="95000"/>
                </a:schemeClr>
              </a:solidFill>
              <a:latin typeface="汉仪君黑-45简" panose="020B0604020202020204" charset="-122"/>
              <a:ea typeface="汉仪君黑-45简" panose="020B0604020202020204" charset="-122"/>
            </a:endParaRPr>
          </a:p>
        </p:txBody>
      </p:sp>
      <p:sp>
        <p:nvSpPr>
          <p:cNvPr id="19" name="MH_Number_1"/>
          <p:cNvSpPr/>
          <p:nvPr>
            <p:custDataLst>
              <p:tags r:id="rId4"/>
            </p:custDataLst>
          </p:nvPr>
        </p:nvSpPr>
        <p:spPr>
          <a:xfrm>
            <a:off x="5828030" y="3947795"/>
            <a:ext cx="535940" cy="535940"/>
          </a:xfrm>
          <a:prstGeom prst="ellipse">
            <a:avLst/>
          </a:prstGeom>
          <a:solidFill>
            <a:srgbClr val="324274"/>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800" b="1">
                <a:solidFill>
                  <a:schemeClr val="bg1"/>
                </a:solidFill>
                <a:latin typeface="华文新魏" panose="02010800040101010101" charset="-122"/>
                <a:ea typeface="华文新魏" panose="02010800040101010101" charset="-122"/>
                <a:cs typeface="Times New Roman" panose="02020603050405020304" pitchFamily="18" charset="0"/>
                <a:sym typeface="Arial" panose="020B0604020202020204" pitchFamily="34" charset="0"/>
              </a:rPr>
              <a:t>4</a:t>
            </a:r>
            <a:endParaRPr lang="en-US" altLang="zh-CN" sz="2800" b="1">
              <a:solidFill>
                <a:schemeClr val="bg1"/>
              </a:solidFill>
              <a:latin typeface="华文新魏" panose="02010800040101010101" charset="-122"/>
              <a:ea typeface="华文新魏" panose="02010800040101010101" charset="-122"/>
              <a:cs typeface="Times New Roman" panose="02020603050405020304" pitchFamily="18" charset="0"/>
              <a:sym typeface="Arial" panose="020B0604020202020204" pitchFamily="34" charset="0"/>
            </a:endParaRPr>
          </a:p>
        </p:txBody>
      </p:sp>
    </p:spTree>
    <p:custDataLst>
      <p:tags r:id="rId5"/>
    </p:custData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descr="ChatGPT Image 2026年6月24日 11_32_50"/>
          <p:cNvPicPr>
            <a:picLocks noChangeAspect="1"/>
          </p:cNvPicPr>
          <p:nvPr/>
        </p:nvPicPr>
        <p:blipFill>
          <a:blip r:embed="rId1"/>
          <a:stretch>
            <a:fillRect/>
          </a:stretch>
        </p:blipFill>
        <p:spPr>
          <a:xfrm>
            <a:off x="1270" y="0"/>
            <a:ext cx="12185015" cy="6858000"/>
          </a:xfrm>
          <a:prstGeom prst="rect">
            <a:avLst/>
          </a:prstGeom>
        </p:spPr>
      </p:pic>
      <p:sp>
        <p:nvSpPr>
          <p:cNvPr id="17" name="TextBox 15"/>
          <p:cNvSpPr txBox="1"/>
          <p:nvPr/>
        </p:nvSpPr>
        <p:spPr>
          <a:xfrm>
            <a:off x="3735070" y="2162810"/>
            <a:ext cx="1980565" cy="553720"/>
          </a:xfrm>
          <a:prstGeom prst="rect">
            <a:avLst/>
          </a:prstGeom>
          <a:noFill/>
        </p:spPr>
        <p:txBody>
          <a:bodyPr wrap="square" lIns="0" tIns="0" rIns="0" bIns="0" rtlCol="0">
            <a:spAutoFit/>
          </a:bodyPr>
          <a:lstStyle/>
          <a:p>
            <a:pPr algn="just">
              <a:lnSpc>
                <a:spcPct val="150000"/>
              </a:lnSpc>
            </a:pPr>
            <a:r>
              <a:rPr lang="zh-CN" altLang="en-US" sz="800">
                <a:solidFill>
                  <a:schemeClr val="bg1"/>
                </a:solidFill>
                <a:latin typeface="微软雅黑" panose="020B0503020204020204" pitchFamily="34" charset="-122"/>
                <a:ea typeface="微软雅黑" panose="020B0503020204020204" pitchFamily="34" charset="-122"/>
                <a:sym typeface="Arial" panose="020B0604020202020204" pitchFamily="34" charset="0"/>
              </a:rPr>
              <a:t>请替换输入您的正式研究选题文字内容，也可以直接复制您的文字内容到此，根据需要调整文字的大小。</a:t>
            </a:r>
            <a:endParaRPr lang="zh-CN" altLang="en-US" sz="8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8" name="TextBox 16"/>
          <p:cNvSpPr txBox="1"/>
          <p:nvPr/>
        </p:nvSpPr>
        <p:spPr>
          <a:xfrm>
            <a:off x="3735070" y="1881505"/>
            <a:ext cx="1530350" cy="245745"/>
          </a:xfrm>
          <a:prstGeom prst="rect">
            <a:avLst/>
          </a:prstGeom>
          <a:noFill/>
        </p:spPr>
        <p:txBody>
          <a:bodyPr wrap="square" lIns="0" tIns="0" rIns="0" bIns="0" rtlCol="0">
            <a:spAutoFit/>
          </a:bodyPr>
          <a:lstStyle/>
          <a:p>
            <a:r>
              <a:rPr lang="zh-CN" altLang="en-US" sz="1600" b="1">
                <a:solidFill>
                  <a:schemeClr val="bg1"/>
                </a:solidFill>
                <a:latin typeface="微软雅黑" panose="020B0503020204020204" pitchFamily="34" charset="-122"/>
                <a:ea typeface="微软雅黑" panose="020B0503020204020204" pitchFamily="34" charset="-122"/>
                <a:sym typeface="Arial" panose="020B0604020202020204" pitchFamily="34" charset="0"/>
              </a:rPr>
              <a:t>选题的景</a:t>
            </a:r>
            <a:endParaRPr lang="zh-CN" altLang="en-US" sz="1600" b="1">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9" name="TextBox 15"/>
          <p:cNvSpPr txBox="1"/>
          <p:nvPr/>
        </p:nvSpPr>
        <p:spPr>
          <a:xfrm>
            <a:off x="9218930" y="2103120"/>
            <a:ext cx="1980565" cy="553720"/>
          </a:xfrm>
          <a:prstGeom prst="rect">
            <a:avLst/>
          </a:prstGeom>
          <a:noFill/>
        </p:spPr>
        <p:txBody>
          <a:bodyPr wrap="square" lIns="0" tIns="0" rIns="0" bIns="0" rtlCol="0">
            <a:spAutoFit/>
          </a:bodyPr>
          <a:lstStyle/>
          <a:p>
            <a:pPr algn="just">
              <a:lnSpc>
                <a:spcPct val="150000"/>
              </a:lnSpc>
            </a:pPr>
            <a:r>
              <a:rPr lang="zh-CN" altLang="en-US" sz="800">
                <a:solidFill>
                  <a:schemeClr val="bg1"/>
                </a:solidFill>
                <a:latin typeface="微软雅黑" panose="020B0503020204020204" pitchFamily="34" charset="-122"/>
                <a:ea typeface="微软雅黑" panose="020B0503020204020204" pitchFamily="34" charset="-122"/>
                <a:sym typeface="Arial" panose="020B0604020202020204" pitchFamily="34" charset="0"/>
              </a:rPr>
              <a:t>请替换输入您的正式研究选题文字内容，也可以直接复制您的文字内容到此，根据需要调整文字的大小。</a:t>
            </a:r>
            <a:endParaRPr lang="zh-CN" altLang="en-US" sz="8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0" name="TextBox 16"/>
          <p:cNvSpPr txBox="1"/>
          <p:nvPr/>
        </p:nvSpPr>
        <p:spPr>
          <a:xfrm>
            <a:off x="9218930" y="1821815"/>
            <a:ext cx="1530350" cy="246221"/>
          </a:xfrm>
          <a:prstGeom prst="rect">
            <a:avLst/>
          </a:prstGeom>
          <a:noFill/>
        </p:spPr>
        <p:txBody>
          <a:bodyPr wrap="square" lIns="0" tIns="0" rIns="0" bIns="0" rtlCol="0">
            <a:spAutoFit/>
          </a:bodyPr>
          <a:lstStyle/>
          <a:p>
            <a:r>
              <a:rPr lang="zh-CN" altLang="en-US" sz="1600" b="1">
                <a:solidFill>
                  <a:schemeClr val="bg1"/>
                </a:solidFill>
                <a:latin typeface="微软雅黑" panose="020B0503020204020204" pitchFamily="34" charset="-122"/>
                <a:ea typeface="微软雅黑" panose="020B0503020204020204" pitchFamily="34" charset="-122"/>
                <a:sym typeface="Arial" panose="020B0604020202020204" pitchFamily="34" charset="0"/>
              </a:rPr>
              <a:t>选题的背景</a:t>
            </a:r>
            <a:endParaRPr lang="zh-CN" altLang="en-US" sz="1600" b="1">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1" name="TextBox 15"/>
          <p:cNvSpPr txBox="1"/>
          <p:nvPr/>
        </p:nvSpPr>
        <p:spPr>
          <a:xfrm>
            <a:off x="6483350" y="3849370"/>
            <a:ext cx="1980565" cy="553720"/>
          </a:xfrm>
          <a:prstGeom prst="rect">
            <a:avLst/>
          </a:prstGeom>
          <a:noFill/>
        </p:spPr>
        <p:txBody>
          <a:bodyPr wrap="square" lIns="0" tIns="0" rIns="0" bIns="0" rtlCol="0">
            <a:spAutoFit/>
          </a:bodyPr>
          <a:lstStyle/>
          <a:p>
            <a:pPr algn="just">
              <a:lnSpc>
                <a:spcPct val="150000"/>
              </a:lnSpc>
            </a:pPr>
            <a:r>
              <a:rPr lang="zh-CN" altLang="en-US" sz="8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请替换输入您的正式研究选题文字内容，也可以直接复制您的文字内容到此，根据需要调整文字的大小。</a:t>
            </a:r>
            <a:endParaRPr lang="zh-CN" altLang="en-US" sz="8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2" name="TextBox 16"/>
          <p:cNvSpPr txBox="1"/>
          <p:nvPr/>
        </p:nvSpPr>
        <p:spPr>
          <a:xfrm>
            <a:off x="6483350" y="3568065"/>
            <a:ext cx="1530350" cy="246221"/>
          </a:xfrm>
          <a:prstGeom prst="rect">
            <a:avLst/>
          </a:prstGeom>
          <a:noFill/>
        </p:spPr>
        <p:txBody>
          <a:bodyPr wrap="square" lIns="0" tIns="0" rIns="0" bIns="0" rtlCol="0">
            <a:spAutoFit/>
          </a:bodyPr>
          <a:lstStyle/>
          <a:p>
            <a:r>
              <a:rPr lang="zh-CN" altLang="en-US" sz="16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选题的背景</a:t>
            </a:r>
            <a:endParaRPr lang="zh-CN" altLang="en-US" sz="16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 name="标题 1"/>
          <p:cNvSpPr>
            <a:spLocks noGrp="1"/>
          </p:cNvSpPr>
          <p:nvPr>
            <p:custDataLst>
              <p:tags r:id="rId2"/>
            </p:custDataLst>
          </p:nvPr>
        </p:nvSpPr>
        <p:spPr>
          <a:xfrm>
            <a:off x="630000" y="370205"/>
            <a:ext cx="1440815" cy="413385"/>
          </a:xfrm>
          <a:prstGeom prst="rect">
            <a:avLst/>
          </a:prstGeom>
        </p:spPr>
        <p:txBody>
          <a:bodyPr vert="horz" wrap="none" lIns="90000" tIns="46800" rIns="90000" bIns="46800" rtlCol="0" anchor="b" anchorCtr="0">
            <a:noAutofit/>
          </a:bodyPr>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ctr" fontAlgn="ctr"/>
            <a:r>
              <a:rPr lang="en-US" altLang="zh-CN" sz="2400" kern="0" spc="0" dirty="0">
                <a:solidFill>
                  <a:srgbClr val="324274"/>
                </a:solidFill>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rPr>
              <a:t>Conclusion</a:t>
            </a:r>
            <a:endParaRPr lang="en-US" altLang="zh-CN" sz="2400" kern="0" spc="0" dirty="0">
              <a:solidFill>
                <a:srgbClr val="324274"/>
              </a:solidFill>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endParaRPr>
          </a:p>
        </p:txBody>
      </p:sp>
      <p:sp>
        <p:nvSpPr>
          <p:cNvPr id="5" name="文本框 4"/>
          <p:cNvSpPr txBox="1"/>
          <p:nvPr/>
        </p:nvSpPr>
        <p:spPr>
          <a:xfrm>
            <a:off x="631190" y="869950"/>
            <a:ext cx="10806430" cy="2784475"/>
          </a:xfrm>
          <a:prstGeom prst="rect">
            <a:avLst/>
          </a:prstGeom>
        </p:spPr>
        <p:txBody>
          <a:bodyPr wrap="square">
            <a:spAutoFit/>
          </a:bodyPr>
          <a:p>
            <a:pPr marL="285750" indent="-285750" fontAlgn="auto">
              <a:lnSpc>
                <a:spcPts val="3500"/>
              </a:lnSpc>
              <a:buFont typeface="Wingdings" panose="05000000000000000000" charset="0"/>
              <a:buChar char="Ø"/>
            </a:pPr>
            <a:r>
              <a:rPr lang="en-US" altLang="zh-CN" sz="2200">
                <a:latin typeface="Times New Roman" panose="02020603050405020304" pitchFamily="18" charset="0"/>
                <a:cs typeface="Times New Roman" panose="02020603050405020304" pitchFamily="18" charset="0"/>
              </a:rPr>
              <a:t>We propose Grasp structures tri-modal inputs as semantic graphs and transmits purified, modality-invariant knowledge.</a:t>
            </a:r>
            <a:endParaRPr lang="en-US" altLang="zh-CN" sz="2200">
              <a:latin typeface="Times New Roman" panose="02020603050405020304" pitchFamily="18" charset="0"/>
              <a:cs typeface="Times New Roman" panose="02020603050405020304" pitchFamily="18" charset="0"/>
            </a:endParaRPr>
          </a:p>
          <a:p>
            <a:pPr marL="285750" indent="-285750" fontAlgn="auto">
              <a:lnSpc>
                <a:spcPts val="3500"/>
              </a:lnSpc>
              <a:buFont typeface="Wingdings" panose="05000000000000000000" charset="0"/>
              <a:buChar char="Ø"/>
            </a:pPr>
            <a:r>
              <a:rPr lang="en-US" altLang="zh-CN" sz="2200">
                <a:latin typeface="Times New Roman" panose="02020603050405020304" pitchFamily="18" charset="0"/>
                <a:cs typeface="Times New Roman" panose="02020603050405020304" pitchFamily="18" charset="0"/>
              </a:rPr>
              <a:t>It disentangles strongly related, weakly related, and irrelevant components for robust tri-modal alignment.</a:t>
            </a:r>
            <a:endParaRPr lang="en-US" altLang="zh-CN" sz="2200">
              <a:latin typeface="Times New Roman" panose="02020603050405020304" pitchFamily="18" charset="0"/>
              <a:cs typeface="Times New Roman" panose="02020603050405020304" pitchFamily="18" charset="0"/>
            </a:endParaRPr>
          </a:p>
          <a:p>
            <a:pPr marL="285750" indent="-285750" fontAlgn="auto">
              <a:lnSpc>
                <a:spcPts val="3500"/>
              </a:lnSpc>
              <a:buFont typeface="Wingdings" panose="05000000000000000000" charset="0"/>
              <a:buChar char="Ø"/>
            </a:pPr>
            <a:r>
              <a:rPr lang="en-US" altLang="zh-CN" sz="2200">
                <a:latin typeface="Times New Roman" panose="02020603050405020304" pitchFamily="18" charset="0"/>
                <a:cs typeface="Times New Roman" panose="02020603050405020304" pitchFamily="18" charset="0"/>
              </a:rPr>
              <a:t>Experiments show consistent improvements in fidelity, robustness, and downstream performance.</a:t>
            </a:r>
            <a:endParaRPr lang="en-US" altLang="zh-CN" sz="2200">
              <a:latin typeface="Times New Roman" panose="02020603050405020304" pitchFamily="18" charset="0"/>
              <a:cs typeface="Times New Roman" panose="02020603050405020304" pitchFamily="18" charset="0"/>
            </a:endParaRPr>
          </a:p>
        </p:txBody>
      </p:sp>
      <p:sp>
        <p:nvSpPr>
          <p:cNvPr id="7" name="标题 1"/>
          <p:cNvSpPr>
            <a:spLocks noGrp="1"/>
          </p:cNvSpPr>
          <p:nvPr>
            <p:custDataLst>
              <p:tags r:id="rId3"/>
            </p:custDataLst>
          </p:nvPr>
        </p:nvSpPr>
        <p:spPr>
          <a:xfrm>
            <a:off x="631190" y="3849370"/>
            <a:ext cx="1868805" cy="413385"/>
          </a:xfrm>
          <a:prstGeom prst="rect">
            <a:avLst/>
          </a:prstGeom>
        </p:spPr>
        <p:txBody>
          <a:bodyPr vert="horz" wrap="none" lIns="90000" tIns="46800" rIns="90000" bIns="46800" rtlCol="0" anchor="b" anchorCtr="0">
            <a:noAutofit/>
          </a:bodyPr>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ctr" fontAlgn="ctr"/>
            <a:r>
              <a:rPr lang="en-US" altLang="zh-CN" sz="2400" kern="0" spc="0" dirty="0">
                <a:solidFill>
                  <a:srgbClr val="324274"/>
                </a:solidFill>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rPr>
              <a:t>Future Work</a:t>
            </a:r>
            <a:endParaRPr lang="en-US" altLang="zh-CN" sz="2400" kern="0" spc="0" dirty="0">
              <a:solidFill>
                <a:srgbClr val="324274"/>
              </a:solidFill>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endParaRPr>
          </a:p>
        </p:txBody>
      </p:sp>
      <p:sp>
        <p:nvSpPr>
          <p:cNvPr id="8" name="文本框 7"/>
          <p:cNvSpPr txBox="1"/>
          <p:nvPr/>
        </p:nvSpPr>
        <p:spPr>
          <a:xfrm>
            <a:off x="758190" y="4262755"/>
            <a:ext cx="10806430" cy="988695"/>
          </a:xfrm>
          <a:prstGeom prst="rect">
            <a:avLst/>
          </a:prstGeom>
        </p:spPr>
        <p:txBody>
          <a:bodyPr wrap="square">
            <a:spAutoFit/>
          </a:bodyPr>
          <a:p>
            <a:pPr marL="285750" indent="-285750" fontAlgn="auto">
              <a:lnSpc>
                <a:spcPts val="3500"/>
              </a:lnSpc>
              <a:buFont typeface="Wingdings" panose="05000000000000000000" charset="0"/>
              <a:buChar char="Ø"/>
            </a:pPr>
            <a:r>
              <a:rPr lang="en-US" altLang="zh-CN" sz="2200">
                <a:latin typeface="Times New Roman" panose="02020603050405020304" pitchFamily="18" charset="0"/>
                <a:cs typeface="Times New Roman" panose="02020603050405020304" pitchFamily="18" charset="0"/>
              </a:rPr>
              <a:t>Extend to richer modalities such as depth, LiDAR, and physiological signals.</a:t>
            </a:r>
            <a:endParaRPr lang="en-US" altLang="zh-CN" sz="2200">
              <a:latin typeface="Times New Roman" panose="02020603050405020304" pitchFamily="18" charset="0"/>
              <a:cs typeface="Times New Roman" panose="02020603050405020304" pitchFamily="18" charset="0"/>
            </a:endParaRPr>
          </a:p>
          <a:p>
            <a:pPr marL="285750" indent="-285750" fontAlgn="auto">
              <a:lnSpc>
                <a:spcPts val="3500"/>
              </a:lnSpc>
              <a:buFont typeface="Wingdings" panose="05000000000000000000" charset="0"/>
              <a:buChar char="Ø"/>
            </a:pPr>
            <a:r>
              <a:rPr lang="en-US" altLang="zh-CN" sz="2200">
                <a:latin typeface="Times New Roman" panose="02020603050405020304" pitchFamily="18" charset="0"/>
                <a:cs typeface="Times New Roman" panose="02020603050405020304" pitchFamily="18" charset="0"/>
              </a:rPr>
              <a:t>Enhance robustness and security under adversarial and real-world deployment settings.</a:t>
            </a:r>
            <a:endParaRPr lang="en-US" altLang="zh-CN" sz="2200">
              <a:latin typeface="Times New Roman" panose="02020603050405020304" pitchFamily="18" charset="0"/>
              <a:cs typeface="Times New Roman" panose="02020603050405020304" pitchFamily="18" charset="0"/>
            </a:endParaRPr>
          </a:p>
        </p:txBody>
      </p:sp>
    </p:spTree>
    <p:custDataLst>
      <p:tags r:id="rId4"/>
    </p:custData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descr="ChatGPT Image 2026年6月20日 16_19_46"/>
          <p:cNvPicPr>
            <a:picLocks noChangeAspect="1"/>
          </p:cNvPicPr>
          <p:nvPr/>
        </p:nvPicPr>
        <p:blipFill>
          <a:blip r:embed="rId1"/>
          <a:stretch>
            <a:fillRect/>
          </a:stretch>
        </p:blipFill>
        <p:spPr>
          <a:xfrm>
            <a:off x="1270" y="0"/>
            <a:ext cx="12185015" cy="6858000"/>
          </a:xfrm>
          <a:prstGeom prst="rect">
            <a:avLst/>
          </a:prstGeom>
        </p:spPr>
      </p:pic>
      <p:sp>
        <p:nvSpPr>
          <p:cNvPr id="2" name="标题 1"/>
          <p:cNvSpPr>
            <a:spLocks noGrp="1"/>
          </p:cNvSpPr>
          <p:nvPr>
            <p:ph type="ctrTitle"/>
            <p:custDataLst>
              <p:tags r:id="rId2"/>
            </p:custDataLst>
          </p:nvPr>
        </p:nvSpPr>
        <p:spPr>
          <a:xfrm>
            <a:off x="951865" y="1772285"/>
            <a:ext cx="10544175" cy="1598930"/>
          </a:xfrm>
        </p:spPr>
        <p:txBody>
          <a:bodyPr>
            <a:noAutofit/>
          </a:bodyPr>
          <a:lstStyle/>
          <a:p>
            <a:pPr marL="0" indent="0" algn="ctr"/>
            <a:r>
              <a:rPr lang="en-US" altLang="zh-CN" sz="9600" kern="0" spc="0" dirty="0">
                <a:solidFill>
                  <a:srgbClr val="324274"/>
                </a:solidFill>
                <a:uFillTx/>
                <a:latin typeface="Times New Roman" panose="02020603050405020304" pitchFamily="18" charset="0"/>
                <a:ea typeface="华文新魏" panose="02010800040101010101" charset="-122"/>
                <a:cs typeface="Times New Roman" panose="02020603050405020304" pitchFamily="18" charset="0"/>
              </a:rPr>
              <a:t>Thanks!</a:t>
            </a:r>
            <a:endParaRPr lang="en-US" altLang="zh-CN" sz="9600" kern="0" spc="0" dirty="0">
              <a:solidFill>
                <a:srgbClr val="324274"/>
              </a:solidFill>
              <a:uFillTx/>
              <a:latin typeface="Times New Roman" panose="02020603050405020304" pitchFamily="18" charset="0"/>
              <a:ea typeface="华文新魏" panose="02010800040101010101" charset="-122"/>
              <a:cs typeface="Times New Roman" panose="02020603050405020304" pitchFamily="18" charset="0"/>
            </a:endParaRPr>
          </a:p>
        </p:txBody>
      </p:sp>
      <p:sp>
        <p:nvSpPr>
          <p:cNvPr id="3" name="副标题 2"/>
          <p:cNvSpPr>
            <a:spLocks noGrp="1"/>
          </p:cNvSpPr>
          <p:nvPr>
            <p:custDataLst>
              <p:tags r:id="rId3"/>
            </p:custDataLst>
          </p:nvPr>
        </p:nvSpPr>
        <p:spPr>
          <a:xfrm>
            <a:off x="-635" y="5687695"/>
            <a:ext cx="12191365" cy="979170"/>
          </a:xfrm>
          <a:prstGeom prst="rect">
            <a:avLst/>
          </a:prstGeom>
        </p:spPr>
        <p:txBody>
          <a:bodyPr vert="horz" lIns="90000" tIns="46800" rIns="90000" bIns="46800" rtlCol="0"/>
          <a:lstStyle>
            <a:lvl1pPr marL="0" indent="0" algn="ctr" defTabSz="914400" rtl="0" eaLnBrk="1" fontAlgn="auto" latinLnBrk="0" hangingPunct="1">
              <a:lnSpc>
                <a:spcPct val="110000"/>
              </a:lnSpc>
              <a:spcBef>
                <a:spcPct val="0"/>
              </a:spcBef>
              <a:spcAft>
                <a:spcPts val="1000"/>
              </a:spcAft>
              <a:buFont typeface="Arial" panose="020B0604020202020204" pitchFamily="34" charset="0"/>
              <a:buNone/>
              <a:defRPr sz="2400" u="none" strike="noStrike" kern="1200" cap="none" spc="200" normalizeH="0" baseline="0">
                <a:solidFill>
                  <a:schemeClr val="tx1">
                    <a:lumMod val="65000"/>
                    <a:lumOff val="35000"/>
                  </a:schemeClr>
                </a:solidFill>
                <a:uFillTx/>
                <a:latin typeface="+mn-lt"/>
                <a:ea typeface="+mn-ea"/>
                <a:cs typeface="+mn-cs"/>
              </a:defRPr>
            </a:lvl1pPr>
            <a:lvl2pPr marL="457200" indent="0" algn="ctr" defTabSz="914400" rtl="0" eaLnBrk="1" fontAlgn="auto" latinLnBrk="0" hangingPunct="1">
              <a:lnSpc>
                <a:spcPct val="120000"/>
              </a:lnSpc>
              <a:spcBef>
                <a:spcPct val="0"/>
              </a:spcBef>
              <a:spcAft>
                <a:spcPts val="600"/>
              </a:spcAft>
              <a:buFont typeface="Arial" panose="020B0604020202020204" pitchFamily="34" charset="0"/>
              <a:buNone/>
              <a:tabLst>
                <a:tab pos="1609725" algn="l"/>
              </a:tabLst>
              <a:defRPr sz="2000" u="none" strike="noStrike" kern="1200" cap="none" spc="150" normalizeH="0" baseline="0">
                <a:solidFill>
                  <a:schemeClr val="tx1">
                    <a:lumMod val="65000"/>
                    <a:lumOff val="35000"/>
                  </a:schemeClr>
                </a:solidFill>
                <a:uFillTx/>
                <a:latin typeface="+mn-lt"/>
                <a:ea typeface="+mn-ea"/>
                <a:cs typeface="+mn-cs"/>
              </a:defRPr>
            </a:lvl2pPr>
            <a:lvl3pPr marL="914400" indent="0" algn="ctr" defTabSz="914400" rtl="0" eaLnBrk="1" fontAlgn="auto" latinLnBrk="0" hangingPunct="1">
              <a:lnSpc>
                <a:spcPct val="120000"/>
              </a:lnSpc>
              <a:spcBef>
                <a:spcPct val="0"/>
              </a:spcBef>
              <a:spcAft>
                <a:spcPts val="600"/>
              </a:spcAft>
              <a:buFont typeface="Arial" panose="020B0604020202020204" pitchFamily="34" charset="0"/>
              <a:buNone/>
              <a:defRPr sz="1800" u="none" strike="noStrike" kern="1200" cap="none" spc="150" normalizeH="0" baseline="0">
                <a:solidFill>
                  <a:schemeClr val="tx1">
                    <a:lumMod val="65000"/>
                    <a:lumOff val="35000"/>
                  </a:schemeClr>
                </a:solidFill>
                <a:uFillTx/>
                <a:latin typeface="+mn-lt"/>
                <a:ea typeface="+mn-ea"/>
                <a:cs typeface="+mn-cs"/>
              </a:defRPr>
            </a:lvl3pPr>
            <a:lvl4pPr marL="1371600" indent="0" algn="ctr" defTabSz="914400" rtl="0" eaLnBrk="1" fontAlgn="auto" latinLnBrk="0" hangingPunct="1">
              <a:lnSpc>
                <a:spcPct val="120000"/>
              </a:lnSpc>
              <a:spcBef>
                <a:spcPct val="0"/>
              </a:spcBef>
              <a:spcAft>
                <a:spcPts val="300"/>
              </a:spcAft>
              <a:buFont typeface="Wingdings" panose="05000000000000000000" charset="0"/>
              <a:buNone/>
              <a:defRPr sz="1600" u="none" strike="noStrike" kern="1200" cap="none" spc="150" normalizeH="0" baseline="0">
                <a:solidFill>
                  <a:schemeClr val="tx1">
                    <a:lumMod val="65000"/>
                    <a:lumOff val="35000"/>
                  </a:schemeClr>
                </a:solidFill>
                <a:uFillTx/>
                <a:latin typeface="+mn-lt"/>
                <a:ea typeface="+mn-ea"/>
                <a:cs typeface="+mn-cs"/>
              </a:defRPr>
            </a:lvl4pPr>
            <a:lvl5pPr marL="1828800" indent="0" algn="ctr" defTabSz="914400" rtl="0" eaLnBrk="1" fontAlgn="auto" latinLnBrk="0" hangingPunct="1">
              <a:lnSpc>
                <a:spcPct val="120000"/>
              </a:lnSpc>
              <a:spcBef>
                <a:spcPct val="0"/>
              </a:spcBef>
              <a:spcAft>
                <a:spcPts val="300"/>
              </a:spcAft>
              <a:buFont typeface="Arial" panose="020B0604020202020204" pitchFamily="34" charset="0"/>
              <a:buNone/>
              <a:defRPr sz="1600" u="none" strike="noStrike" kern="1200" cap="none" spc="150" normalizeH="0" baseline="0">
                <a:solidFill>
                  <a:schemeClr val="tx1">
                    <a:lumMod val="65000"/>
                    <a:lumOff val="35000"/>
                  </a:schemeClr>
                </a:solidFill>
                <a:uFillTx/>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ct val="0"/>
              </a:spcBef>
              <a:spcAft>
                <a:spcPts val="1000"/>
              </a:spcAft>
              <a:buClrTx/>
              <a:buSzTx/>
              <a:buFont typeface="Arial" panose="020B0604020202020204" pitchFamily="34" charset="0"/>
              <a:buNone/>
              <a:defRPr/>
            </a:pPr>
            <a:r>
              <a:rPr kumimoji="0" lang="en-US" altLang="zh-CN" sz="2000" b="0" i="0" kern="0" spc="0" baseline="0" noProof="0" dirty="0">
                <a:ln>
                  <a:noFill/>
                </a:ln>
                <a:solidFill>
                  <a:srgbClr val="FFFFFF"/>
                </a:solidFill>
                <a:effectLst/>
                <a:uLnTx/>
                <a:uFillTx/>
                <a:latin typeface="Times New Roman" panose="02020603050405020304" pitchFamily="18" charset="0"/>
                <a:ea typeface="仿宋" panose="02010609060101010101" charset="-122"/>
                <a:cs typeface="Times New Roman" panose="02020603050405020304" pitchFamily="18" charset="0"/>
              </a:rPr>
              <a:t>The Web Conference 2026</a:t>
            </a:r>
            <a:endParaRPr kumimoji="0" lang="en-US" altLang="zh-CN" sz="2000" b="0" i="0" kern="0" spc="0" baseline="0" noProof="0" dirty="0">
              <a:ln>
                <a:noFill/>
              </a:ln>
              <a:solidFill>
                <a:srgbClr val="FFFFFF"/>
              </a:solidFill>
              <a:effectLst/>
              <a:uLnTx/>
              <a:uFillTx/>
              <a:latin typeface="Times New Roman" panose="02020603050405020304" pitchFamily="18" charset="0"/>
              <a:ea typeface="仿宋" panose="02010609060101010101" charset="-122"/>
              <a:cs typeface="Times New Roman" panose="02020603050405020304" pitchFamily="18" charset="0"/>
            </a:endParaRPr>
          </a:p>
          <a:p>
            <a:pPr marL="0" marR="0" lvl="0" indent="0" algn="ctr" defTabSz="914400" rtl="0" eaLnBrk="1" fontAlgn="auto" latinLnBrk="0" hangingPunct="1">
              <a:lnSpc>
                <a:spcPct val="110000"/>
              </a:lnSpc>
              <a:spcBef>
                <a:spcPct val="0"/>
              </a:spcBef>
              <a:spcAft>
                <a:spcPts val="1000"/>
              </a:spcAft>
              <a:buClrTx/>
              <a:buSzTx/>
              <a:buFont typeface="Arial" panose="020B0604020202020204" pitchFamily="34" charset="0"/>
              <a:buNone/>
              <a:defRPr/>
            </a:pPr>
            <a:r>
              <a:rPr kumimoji="0" lang="en-US" altLang="zh-CN" sz="2000" b="0" i="0" kern="0" spc="0" baseline="0" noProof="0" dirty="0">
                <a:ln>
                  <a:noFill/>
                </a:ln>
                <a:solidFill>
                  <a:srgbClr val="FFFFFF"/>
                </a:solidFill>
                <a:effectLst/>
                <a:uLnTx/>
                <a:uFillTx/>
                <a:latin typeface="Times New Roman" panose="02020603050405020304" pitchFamily="18" charset="0"/>
                <a:ea typeface="仿宋" panose="02010609060101010101" charset="-122"/>
                <a:cs typeface="Times New Roman" panose="02020603050405020304" pitchFamily="18" charset="0"/>
              </a:rPr>
              <a:t>29 June - 3 July 2026 Dubai, United Arab Emirates</a:t>
            </a:r>
            <a:endParaRPr kumimoji="0" lang="en-US" altLang="zh-CN" sz="2000" b="0" i="0" kern="0" spc="0" baseline="0" noProof="0" dirty="0">
              <a:ln>
                <a:noFill/>
              </a:ln>
              <a:solidFill>
                <a:srgbClr val="FFFFFF"/>
              </a:solidFill>
              <a:effectLst/>
              <a:uLnTx/>
              <a:uFillTx/>
              <a:latin typeface="Times New Roman" panose="02020603050405020304" pitchFamily="18" charset="0"/>
              <a:ea typeface="仿宋" panose="02010609060101010101" charset="-122"/>
              <a:cs typeface="Times New Roman" panose="02020603050405020304" pitchFamily="18" charset="0"/>
            </a:endParaRPr>
          </a:p>
        </p:txBody>
      </p:sp>
      <p:pic>
        <p:nvPicPr>
          <p:cNvPr id="16" name="图片 15"/>
          <p:cNvPicPr>
            <a:picLocks noChangeAspect="1"/>
          </p:cNvPicPr>
          <p:nvPr/>
        </p:nvPicPr>
        <p:blipFill>
          <a:blip r:embed="rId4"/>
          <a:stretch>
            <a:fillRect/>
          </a:stretch>
        </p:blipFill>
        <p:spPr>
          <a:xfrm>
            <a:off x="405765" y="287655"/>
            <a:ext cx="2966085" cy="1245235"/>
          </a:xfrm>
          <a:prstGeom prst="rect">
            <a:avLst/>
          </a:prstGeom>
        </p:spPr>
      </p:pic>
    </p:spTree>
    <p:custDataLst>
      <p:tags r:id="rId5"/>
    </p:custData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ChatGPT Image 2026年6月24日 11_32_50"/>
          <p:cNvPicPr>
            <a:picLocks noChangeAspect="1"/>
          </p:cNvPicPr>
          <p:nvPr/>
        </p:nvPicPr>
        <p:blipFill>
          <a:blip r:embed="rId1"/>
          <a:stretch>
            <a:fillRect/>
          </a:stretch>
        </p:blipFill>
        <p:spPr>
          <a:xfrm>
            <a:off x="0" y="0"/>
            <a:ext cx="12185015" cy="6858000"/>
          </a:xfrm>
          <a:prstGeom prst="rect">
            <a:avLst/>
          </a:prstGeom>
        </p:spPr>
      </p:pic>
      <p:sp>
        <p:nvSpPr>
          <p:cNvPr id="32" name="MH_Others_1"/>
          <p:cNvSpPr txBox="1"/>
          <p:nvPr>
            <p:custDataLst>
              <p:tags r:id="rId2"/>
            </p:custDataLst>
          </p:nvPr>
        </p:nvSpPr>
        <p:spPr>
          <a:xfrm>
            <a:off x="2950210" y="775653"/>
            <a:ext cx="5935980" cy="830580"/>
          </a:xfrm>
          <a:prstGeom prst="rect">
            <a:avLst/>
          </a:prstGeom>
          <a:noFill/>
          <a:effectLst>
            <a:outerShdw blurRad="241300" dist="88900" dir="8100000" algn="tr" rotWithShape="0">
              <a:prstClr val="black">
                <a:alpha val="13000"/>
              </a:prstClr>
            </a:outerShdw>
          </a:effectLst>
        </p:spPr>
        <p:txBody>
          <a:bodyPr vert="horz" wrap="square" lIns="0" tIns="0" rIns="0" bIns="0" rtlCol="0" anchor="ctr" anchorCtr="0">
            <a:spAutoFit/>
          </a:bodyPr>
          <a:lstStyle/>
          <a:p>
            <a:pPr algn="ctr"/>
            <a:r>
              <a:rPr lang="en-US" altLang="zh-CN" sz="5400" b="1" dirty="0">
                <a:solidFill>
                  <a:srgbClr val="324274"/>
                </a:solidFill>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rPr>
              <a:t>CONTENTS</a:t>
            </a:r>
            <a:endParaRPr lang="en-US" altLang="zh-CN" sz="5400" b="1" dirty="0">
              <a:solidFill>
                <a:srgbClr val="324274"/>
              </a:solidFill>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endParaRPr>
          </a:p>
        </p:txBody>
      </p:sp>
      <p:grpSp>
        <p:nvGrpSpPr>
          <p:cNvPr id="5" name="组合 4"/>
          <p:cNvGrpSpPr/>
          <p:nvPr>
            <p:custDataLst>
              <p:tags r:id="rId3"/>
            </p:custDataLst>
          </p:nvPr>
        </p:nvGrpSpPr>
        <p:grpSpPr>
          <a:xfrm>
            <a:off x="3514725" y="2257425"/>
            <a:ext cx="5104765" cy="2583815"/>
            <a:chOff x="5769" y="3625"/>
            <a:chExt cx="8039" cy="4069"/>
          </a:xfrm>
        </p:grpSpPr>
        <p:sp>
          <p:nvSpPr>
            <p:cNvPr id="13" name="MH_Number_1"/>
            <p:cNvSpPr/>
            <p:nvPr>
              <p:custDataLst>
                <p:tags r:id="rId4"/>
              </p:custDataLst>
            </p:nvPr>
          </p:nvSpPr>
          <p:spPr>
            <a:xfrm>
              <a:off x="5769" y="3662"/>
              <a:ext cx="598" cy="598"/>
            </a:xfrm>
            <a:prstGeom prst="ellipse">
              <a:avLst/>
            </a:prstGeom>
            <a:solidFill>
              <a:srgbClr val="324274"/>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110" b="1">
                  <a:solidFill>
                    <a:schemeClr val="bg1"/>
                  </a:solidFill>
                  <a:latin typeface="华文新魏" panose="02010800040101010101" charset="-122"/>
                  <a:ea typeface="华文新魏" panose="02010800040101010101" charset="-122"/>
                  <a:cs typeface="Times New Roman" panose="02020603050405020304" pitchFamily="18" charset="0"/>
                  <a:sym typeface="Arial" panose="020B0604020202020204" pitchFamily="34" charset="0"/>
                </a:rPr>
                <a:t>1</a:t>
              </a:r>
              <a:endParaRPr lang="zh-CN" altLang="en-US" sz="2110" b="1">
                <a:solidFill>
                  <a:schemeClr val="bg1"/>
                </a:solidFill>
                <a:latin typeface="华文新魏" panose="02010800040101010101" charset="-122"/>
                <a:ea typeface="华文新魏" panose="02010800040101010101" charset="-122"/>
                <a:cs typeface="Times New Roman" panose="02020603050405020304" pitchFamily="18" charset="0"/>
                <a:sym typeface="Arial" panose="020B0604020202020204" pitchFamily="34" charset="0"/>
              </a:endParaRPr>
            </a:p>
          </p:txBody>
        </p:sp>
        <p:sp>
          <p:nvSpPr>
            <p:cNvPr id="14" name="MH_Entry_1"/>
            <p:cNvSpPr/>
            <p:nvPr>
              <p:custDataLst>
                <p:tags r:id="rId5"/>
              </p:custDataLst>
            </p:nvPr>
          </p:nvSpPr>
          <p:spPr>
            <a:xfrm>
              <a:off x="6952" y="3625"/>
              <a:ext cx="6073" cy="67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r>
                <a:rPr lang="en-US" altLang="zh-CN" sz="2800" dirty="0">
                  <a:solidFill>
                    <a:srgbClr val="324274"/>
                  </a:solidFill>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rPr>
                <a:t>Background &amp; Motivation</a:t>
              </a:r>
              <a:endParaRPr lang="en-US" altLang="zh-CN" sz="2800" dirty="0">
                <a:solidFill>
                  <a:srgbClr val="324274"/>
                </a:solidFill>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endParaRPr>
            </a:p>
          </p:txBody>
        </p:sp>
        <p:sp>
          <p:nvSpPr>
            <p:cNvPr id="24" name="MH_Number_2"/>
            <p:cNvSpPr/>
            <p:nvPr>
              <p:custDataLst>
                <p:tags r:id="rId6"/>
              </p:custDataLst>
            </p:nvPr>
          </p:nvSpPr>
          <p:spPr>
            <a:xfrm>
              <a:off x="5769" y="4778"/>
              <a:ext cx="598" cy="598"/>
            </a:xfrm>
            <a:prstGeom prst="ellipse">
              <a:avLst/>
            </a:prstGeom>
            <a:solidFill>
              <a:srgbClr val="324274"/>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110" b="1">
                  <a:solidFill>
                    <a:schemeClr val="bg1"/>
                  </a:solidFill>
                  <a:latin typeface="华文新魏" panose="02010800040101010101" charset="-122"/>
                  <a:ea typeface="华文新魏" panose="02010800040101010101" charset="-122"/>
                  <a:cs typeface="Times New Roman" panose="02020603050405020304" pitchFamily="18" charset="0"/>
                  <a:sym typeface="Arial" panose="020B0604020202020204" pitchFamily="34" charset="0"/>
                </a:rPr>
                <a:t>2</a:t>
              </a:r>
              <a:endParaRPr lang="en-US" altLang="zh-CN" sz="2110" b="1">
                <a:solidFill>
                  <a:schemeClr val="bg1"/>
                </a:solidFill>
                <a:latin typeface="华文新魏" panose="02010800040101010101" charset="-122"/>
                <a:ea typeface="华文新魏" panose="02010800040101010101" charset="-122"/>
                <a:cs typeface="Times New Roman" panose="02020603050405020304" pitchFamily="18" charset="0"/>
                <a:sym typeface="Arial" panose="020B0604020202020204" pitchFamily="34" charset="0"/>
              </a:endParaRPr>
            </a:p>
          </p:txBody>
        </p:sp>
        <p:sp>
          <p:nvSpPr>
            <p:cNvPr id="27" name="MH_Entry_2"/>
            <p:cNvSpPr/>
            <p:nvPr>
              <p:custDataLst>
                <p:tags r:id="rId7"/>
              </p:custDataLst>
            </p:nvPr>
          </p:nvSpPr>
          <p:spPr>
            <a:xfrm>
              <a:off x="6965" y="4747"/>
              <a:ext cx="6843" cy="67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lvl="0"/>
              <a:r>
                <a:rPr lang="en-US" altLang="zh-CN" sz="2800" dirty="0">
                  <a:solidFill>
                    <a:srgbClr val="324274"/>
                  </a:solidFill>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rPr>
                <a:t>G</a:t>
              </a:r>
              <a:r>
                <a:rPr lang="en-US" altLang="zh-CN" sz="2800" dirty="0">
                  <a:solidFill>
                    <a:srgbClr val="324274"/>
                  </a:solidFill>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rPr>
                <a:t>rasp Framework Design</a:t>
              </a:r>
              <a:endParaRPr lang="en-US" altLang="zh-CN" sz="2800" dirty="0">
                <a:solidFill>
                  <a:srgbClr val="324274"/>
                </a:solidFill>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endParaRPr>
            </a:p>
          </p:txBody>
        </p:sp>
        <p:sp>
          <p:nvSpPr>
            <p:cNvPr id="28" name="MH_Number_3"/>
            <p:cNvSpPr/>
            <p:nvPr>
              <p:custDataLst>
                <p:tags r:id="rId8"/>
              </p:custDataLst>
            </p:nvPr>
          </p:nvSpPr>
          <p:spPr>
            <a:xfrm>
              <a:off x="5769" y="5894"/>
              <a:ext cx="598" cy="598"/>
            </a:xfrm>
            <a:prstGeom prst="ellipse">
              <a:avLst/>
            </a:prstGeom>
            <a:solidFill>
              <a:srgbClr val="324274"/>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110" b="1">
                  <a:solidFill>
                    <a:schemeClr val="bg1"/>
                  </a:solidFill>
                  <a:latin typeface="华文新魏" panose="02010800040101010101" charset="-122"/>
                  <a:ea typeface="华文新魏" panose="02010800040101010101" charset="-122"/>
                  <a:cs typeface="Times New Roman" panose="02020603050405020304" pitchFamily="18" charset="0"/>
                  <a:sym typeface="Arial" panose="020B0604020202020204" pitchFamily="34" charset="0"/>
                </a:rPr>
                <a:t>3</a:t>
              </a:r>
              <a:endParaRPr lang="zh-CN" altLang="en-US" sz="2110" b="1">
                <a:solidFill>
                  <a:schemeClr val="bg1"/>
                </a:solidFill>
                <a:latin typeface="华文新魏" panose="02010800040101010101" charset="-122"/>
                <a:ea typeface="华文新魏" panose="02010800040101010101" charset="-122"/>
                <a:cs typeface="Times New Roman" panose="02020603050405020304" pitchFamily="18" charset="0"/>
                <a:sym typeface="Arial" panose="020B0604020202020204" pitchFamily="34" charset="0"/>
              </a:endParaRPr>
            </a:p>
          </p:txBody>
        </p:sp>
        <p:sp>
          <p:nvSpPr>
            <p:cNvPr id="30" name="MH_Number_4"/>
            <p:cNvSpPr/>
            <p:nvPr>
              <p:custDataLst>
                <p:tags r:id="rId9"/>
              </p:custDataLst>
            </p:nvPr>
          </p:nvSpPr>
          <p:spPr>
            <a:xfrm>
              <a:off x="5769" y="7010"/>
              <a:ext cx="598" cy="598"/>
            </a:xfrm>
            <a:prstGeom prst="ellipse">
              <a:avLst/>
            </a:prstGeom>
            <a:solidFill>
              <a:srgbClr val="324274"/>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110" b="1">
                  <a:solidFill>
                    <a:schemeClr val="bg1"/>
                  </a:solidFill>
                  <a:latin typeface="华文新魏" panose="02010800040101010101" charset="-122"/>
                  <a:ea typeface="华文新魏" panose="02010800040101010101" charset="-122"/>
                  <a:cs typeface="Times New Roman" panose="02020603050405020304" pitchFamily="18" charset="0"/>
                  <a:sym typeface="Arial" panose="020B0604020202020204" pitchFamily="34" charset="0"/>
                </a:rPr>
                <a:t>4</a:t>
              </a:r>
              <a:endParaRPr lang="en-US" altLang="zh-CN" sz="2110" b="1">
                <a:solidFill>
                  <a:schemeClr val="bg1"/>
                </a:solidFill>
                <a:latin typeface="华文新魏" panose="02010800040101010101" charset="-122"/>
                <a:ea typeface="华文新魏" panose="02010800040101010101" charset="-122"/>
                <a:cs typeface="Times New Roman" panose="02020603050405020304" pitchFamily="18" charset="0"/>
                <a:sym typeface="Arial" panose="020B0604020202020204" pitchFamily="34" charset="0"/>
              </a:endParaRPr>
            </a:p>
          </p:txBody>
        </p:sp>
        <p:sp>
          <p:nvSpPr>
            <p:cNvPr id="31" name="MH_Entry_4"/>
            <p:cNvSpPr/>
            <p:nvPr>
              <p:custDataLst>
                <p:tags r:id="rId10"/>
              </p:custDataLst>
            </p:nvPr>
          </p:nvSpPr>
          <p:spPr>
            <a:xfrm>
              <a:off x="6965" y="5869"/>
              <a:ext cx="5405" cy="67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lvl="0"/>
              <a:r>
                <a:rPr lang="en-US" altLang="zh-CN" sz="2800" dirty="0">
                  <a:solidFill>
                    <a:srgbClr val="324274"/>
                  </a:solidFill>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rPr>
                <a:t>Experiments &amp; Results</a:t>
              </a:r>
              <a:endParaRPr lang="en-US" altLang="zh-CN" sz="2800" dirty="0">
                <a:solidFill>
                  <a:srgbClr val="324274"/>
                </a:solidFill>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endParaRPr>
            </a:p>
          </p:txBody>
        </p:sp>
        <p:sp>
          <p:nvSpPr>
            <p:cNvPr id="4" name="MH_Entry_4"/>
            <p:cNvSpPr/>
            <p:nvPr>
              <p:custDataLst>
                <p:tags r:id="rId11"/>
              </p:custDataLst>
            </p:nvPr>
          </p:nvSpPr>
          <p:spPr>
            <a:xfrm>
              <a:off x="6952" y="7016"/>
              <a:ext cx="6245" cy="67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p>
              <a:pPr lvl="0"/>
              <a:r>
                <a:rPr lang="en-US" altLang="zh-CN" sz="2800" dirty="0">
                  <a:solidFill>
                    <a:srgbClr val="324274"/>
                  </a:solidFill>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rPr>
                <a:t>Conclusion &amp; Future Work</a:t>
              </a:r>
              <a:endParaRPr lang="en-US" altLang="zh-CN" sz="2800" dirty="0">
                <a:solidFill>
                  <a:srgbClr val="324274"/>
                </a:solidFill>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endParaRPr>
            </a:p>
          </p:txBody>
        </p:sp>
      </p:grpSp>
    </p:spTree>
    <p:custDataLst>
      <p:tags r:id="rId12"/>
    </p:custData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descr="ChatGPT Image 2026年6月24日 11_32_50"/>
          <p:cNvPicPr>
            <a:picLocks noChangeAspect="1"/>
          </p:cNvPicPr>
          <p:nvPr/>
        </p:nvPicPr>
        <p:blipFill>
          <a:blip r:embed="rId1"/>
          <a:stretch>
            <a:fillRect/>
          </a:stretch>
        </p:blipFill>
        <p:spPr>
          <a:xfrm>
            <a:off x="1270" y="1270"/>
            <a:ext cx="12185015" cy="6858000"/>
          </a:xfrm>
          <a:prstGeom prst="rect">
            <a:avLst/>
          </a:prstGeom>
        </p:spPr>
      </p:pic>
      <p:sp>
        <p:nvSpPr>
          <p:cNvPr id="2" name="标题 1"/>
          <p:cNvSpPr>
            <a:spLocks noGrp="1"/>
          </p:cNvSpPr>
          <p:nvPr>
            <p:ph type="ctrTitle"/>
            <p:custDataLst>
              <p:tags r:id="rId2"/>
            </p:custDataLst>
          </p:nvPr>
        </p:nvSpPr>
        <p:spPr>
          <a:xfrm>
            <a:off x="2308860" y="2160905"/>
            <a:ext cx="7574280" cy="1059180"/>
          </a:xfrm>
          <a:effectLst>
            <a:outerShdw blurRad="114300" dist="88900" dir="5100000" algn="tr" rotWithShape="0">
              <a:prstClr val="black">
                <a:alpha val="10000"/>
              </a:prstClr>
            </a:outerShdw>
          </a:effectLst>
        </p:spPr>
        <p:txBody>
          <a:bodyPr>
            <a:noAutofit/>
          </a:bodyPr>
          <a:lstStyle/>
          <a:p>
            <a:pPr algn="ctr"/>
            <a:r>
              <a:rPr lang="en-US" altLang="zh-CN" sz="4800" kern="0" spc="0" dirty="0">
                <a:solidFill>
                  <a:srgbClr val="324274"/>
                </a:solidFill>
                <a:uFillTx/>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rPr>
              <a:t>Background &amp; Motivation</a:t>
            </a:r>
            <a:endParaRPr lang="en-US" altLang="zh-CN" sz="4800" b="0" kern="0" spc="0" dirty="0">
              <a:solidFill>
                <a:srgbClr val="324274"/>
              </a:solidFill>
              <a:uFillTx/>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endParaRPr>
          </a:p>
        </p:txBody>
      </p:sp>
      <p:sp>
        <p:nvSpPr>
          <p:cNvPr id="21" name="标题 1"/>
          <p:cNvSpPr>
            <a:spLocks noGrp="1"/>
          </p:cNvSpPr>
          <p:nvPr>
            <p:custDataLst>
              <p:tags r:id="rId3"/>
            </p:custDataLst>
          </p:nvPr>
        </p:nvSpPr>
        <p:spPr>
          <a:xfrm>
            <a:off x="5216208" y="4067175"/>
            <a:ext cx="1759585" cy="1059180"/>
          </a:xfrm>
          <a:prstGeom prst="rect">
            <a:avLst/>
          </a:prstGeom>
        </p:spPr>
        <p:txBody>
          <a:bodyPr vert="horz" lIns="90000" tIns="46800" rIns="90000" bIns="46800" rtlCol="0" anchor="ctr" anchorCtr="0">
            <a:no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dist"/>
            <a:r>
              <a:rPr lang="en-US" altLang="zh-CN" sz="4800" b="0">
                <a:solidFill>
                  <a:schemeClr val="bg1">
                    <a:lumMod val="95000"/>
                  </a:schemeClr>
                </a:solidFill>
                <a:latin typeface="汉仪君黑-45简" panose="020B0604020202020204" charset="-122"/>
                <a:ea typeface="汉仪君黑-45简" panose="020B0604020202020204" charset="-122"/>
              </a:rPr>
              <a:t>ONE</a:t>
            </a:r>
            <a:endParaRPr lang="en-US" altLang="zh-CN" sz="4800" b="0">
              <a:solidFill>
                <a:schemeClr val="bg1">
                  <a:lumMod val="95000"/>
                </a:schemeClr>
              </a:solidFill>
              <a:latin typeface="汉仪君黑-45简" panose="020B0604020202020204" charset="-122"/>
              <a:ea typeface="汉仪君黑-45简" panose="020B0604020202020204" charset="-122"/>
            </a:endParaRPr>
          </a:p>
        </p:txBody>
      </p:sp>
      <p:sp>
        <p:nvSpPr>
          <p:cNvPr id="19" name="MH_Number_1"/>
          <p:cNvSpPr/>
          <p:nvPr>
            <p:custDataLst>
              <p:tags r:id="rId4"/>
            </p:custDataLst>
          </p:nvPr>
        </p:nvSpPr>
        <p:spPr>
          <a:xfrm>
            <a:off x="5828030" y="3947795"/>
            <a:ext cx="535940" cy="535940"/>
          </a:xfrm>
          <a:prstGeom prst="ellipse">
            <a:avLst/>
          </a:prstGeom>
          <a:solidFill>
            <a:srgbClr val="324274"/>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800" b="1">
                <a:solidFill>
                  <a:schemeClr val="bg1"/>
                </a:solidFill>
                <a:latin typeface="华文新魏" panose="02010800040101010101" charset="-122"/>
                <a:ea typeface="华文新魏" panose="02010800040101010101" charset="-122"/>
                <a:cs typeface="Times New Roman" panose="02020603050405020304" pitchFamily="18" charset="0"/>
                <a:sym typeface="Arial" panose="020B0604020202020204" pitchFamily="34" charset="0"/>
              </a:rPr>
              <a:t>1</a:t>
            </a:r>
            <a:endParaRPr lang="en-US" altLang="zh-CN" sz="2800" b="1">
              <a:solidFill>
                <a:schemeClr val="bg1"/>
              </a:solidFill>
              <a:latin typeface="华文新魏" panose="02010800040101010101" charset="-122"/>
              <a:ea typeface="华文新魏" panose="02010800040101010101" charset="-122"/>
              <a:cs typeface="Times New Roman" panose="02020603050405020304" pitchFamily="18" charset="0"/>
              <a:sym typeface="Arial" panose="020B0604020202020204" pitchFamily="34" charset="0"/>
            </a:endParaRPr>
          </a:p>
        </p:txBody>
      </p:sp>
    </p:spTree>
    <p:custDataLst>
      <p:tags r:id="rId5"/>
    </p:custData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ChatGPT Image 2026年6月24日 11_32_50"/>
          <p:cNvPicPr>
            <a:picLocks noChangeAspect="1"/>
          </p:cNvPicPr>
          <p:nvPr/>
        </p:nvPicPr>
        <p:blipFill>
          <a:blip r:embed="rId1"/>
          <a:stretch>
            <a:fillRect/>
          </a:stretch>
        </p:blipFill>
        <p:spPr>
          <a:xfrm>
            <a:off x="1270" y="0"/>
            <a:ext cx="12185015" cy="6858000"/>
          </a:xfrm>
          <a:prstGeom prst="rect">
            <a:avLst/>
          </a:prstGeom>
        </p:spPr>
      </p:pic>
      <p:sp>
        <p:nvSpPr>
          <p:cNvPr id="28" name="文本框 21"/>
          <p:cNvSpPr txBox="1"/>
          <p:nvPr/>
        </p:nvSpPr>
        <p:spPr>
          <a:xfrm>
            <a:off x="4204335" y="2466340"/>
            <a:ext cx="1786890" cy="340360"/>
          </a:xfrm>
          <a:prstGeom prst="rect">
            <a:avLst/>
          </a:prstGeom>
          <a:ln>
            <a:noFill/>
          </a:ln>
        </p:spPr>
        <p:txBody>
          <a:bodyPr wrap="none">
            <a:normAutofit/>
          </a:bodyPr>
          <a:lstStyle/>
          <a:p>
            <a:endParaRPr lang="zh-CN" altLang="en-US" sz="1600">
              <a:solidFill>
                <a:srgbClr val="FFFFFF"/>
              </a:solidFill>
              <a:latin typeface="Times New Roman" panose="02020603050405020304" pitchFamily="18" charset="0"/>
              <a:cs typeface="Times New Roman" panose="02020603050405020304" pitchFamily="18" charset="0"/>
            </a:endParaRPr>
          </a:p>
        </p:txBody>
      </p:sp>
      <p:sp>
        <p:nvSpPr>
          <p:cNvPr id="31" name="椭圆 26"/>
          <p:cNvSpPr/>
          <p:nvPr/>
        </p:nvSpPr>
        <p:spPr>
          <a:xfrm>
            <a:off x="4803541" y="3815526"/>
            <a:ext cx="589155" cy="609600"/>
          </a:xfrm>
          <a:custGeom>
            <a:avLst/>
            <a:gdLst>
              <a:gd name="connsiteX0" fmla="*/ 94055 w 317452"/>
              <a:gd name="connsiteY0" fmla="*/ 135965 h 328468"/>
              <a:gd name="connsiteX1" fmla="*/ 94407 w 317452"/>
              <a:gd name="connsiteY1" fmla="*/ 136055 h 328468"/>
              <a:gd name="connsiteX2" fmla="*/ 104825 w 317452"/>
              <a:gd name="connsiteY2" fmla="*/ 158537 h 328468"/>
              <a:gd name="connsiteX3" fmla="*/ 106109 w 317452"/>
              <a:gd name="connsiteY3" fmla="*/ 161308 h 328468"/>
              <a:gd name="connsiteX4" fmla="*/ 98162 w 317452"/>
              <a:gd name="connsiteY4" fmla="*/ 160053 h 328468"/>
              <a:gd name="connsiteX5" fmla="*/ 96849 w 317452"/>
              <a:gd name="connsiteY5" fmla="*/ 160053 h 328468"/>
              <a:gd name="connsiteX6" fmla="*/ 92911 w 317452"/>
              <a:gd name="connsiteY6" fmla="*/ 137630 h 328468"/>
              <a:gd name="connsiteX7" fmla="*/ 93506 w 317452"/>
              <a:gd name="connsiteY7" fmla="*/ 136765 h 328468"/>
              <a:gd name="connsiteX8" fmla="*/ 39496 w 317452"/>
              <a:gd name="connsiteY8" fmla="*/ 115887 h 328468"/>
              <a:gd name="connsiteX9" fmla="*/ 51437 w 317452"/>
              <a:gd name="connsiteY9" fmla="*/ 165488 h 328468"/>
              <a:gd name="connsiteX10" fmla="*/ 48784 w 317452"/>
              <a:gd name="connsiteY10" fmla="*/ 166793 h 328468"/>
              <a:gd name="connsiteX11" fmla="*/ 47457 w 317452"/>
              <a:gd name="connsiteY11" fmla="*/ 170709 h 328468"/>
              <a:gd name="connsiteX12" fmla="*/ 48784 w 317452"/>
              <a:gd name="connsiteY12" fmla="*/ 173319 h 328468"/>
              <a:gd name="connsiteX13" fmla="*/ 52764 w 317452"/>
              <a:gd name="connsiteY13" fmla="*/ 175930 h 328468"/>
              <a:gd name="connsiteX14" fmla="*/ 55418 w 317452"/>
              <a:gd name="connsiteY14" fmla="*/ 174625 h 328468"/>
              <a:gd name="connsiteX15" fmla="*/ 87263 w 317452"/>
              <a:gd name="connsiteY15" fmla="*/ 216393 h 328468"/>
              <a:gd name="connsiteX16" fmla="*/ 55418 w 317452"/>
              <a:gd name="connsiteY16" fmla="*/ 230752 h 328468"/>
              <a:gd name="connsiteX17" fmla="*/ 38169 w 317452"/>
              <a:gd name="connsiteY17" fmla="*/ 224225 h 328468"/>
              <a:gd name="connsiteX18" fmla="*/ 1017 w 317452"/>
              <a:gd name="connsiteY18" fmla="*/ 147214 h 328468"/>
              <a:gd name="connsiteX19" fmla="*/ 7651 w 317452"/>
              <a:gd name="connsiteY19" fmla="*/ 128940 h 328468"/>
              <a:gd name="connsiteX20" fmla="*/ 39496 w 317452"/>
              <a:gd name="connsiteY20" fmla="*/ 115887 h 328468"/>
              <a:gd name="connsiteX21" fmla="*/ 63900 w 317452"/>
              <a:gd name="connsiteY21" fmla="*/ 106627 h 328468"/>
              <a:gd name="connsiteX22" fmla="*/ 71807 w 317452"/>
              <a:gd name="connsiteY22" fmla="*/ 114982 h 328468"/>
              <a:gd name="connsiteX23" fmla="*/ 81033 w 317452"/>
              <a:gd name="connsiteY23" fmla="*/ 133331 h 328468"/>
              <a:gd name="connsiteX24" fmla="*/ 87623 w 317452"/>
              <a:gd name="connsiteY24" fmla="*/ 130710 h 328468"/>
              <a:gd name="connsiteX25" fmla="*/ 95803 w 317452"/>
              <a:gd name="connsiteY25" fmla="*/ 133422 h 328468"/>
              <a:gd name="connsiteX26" fmla="*/ 94055 w 317452"/>
              <a:gd name="connsiteY26" fmla="*/ 135965 h 328468"/>
              <a:gd name="connsiteX27" fmla="*/ 89115 w 317452"/>
              <a:gd name="connsiteY27" fmla="*/ 134702 h 328468"/>
              <a:gd name="connsiteX28" fmla="*/ 83823 w 317452"/>
              <a:gd name="connsiteY28" fmla="*/ 137407 h 328468"/>
              <a:gd name="connsiteX29" fmla="*/ 82500 w 317452"/>
              <a:gd name="connsiteY29" fmla="*/ 137407 h 328468"/>
              <a:gd name="connsiteX30" fmla="*/ 97053 w 317452"/>
              <a:gd name="connsiteY30" fmla="*/ 169863 h 328468"/>
              <a:gd name="connsiteX31" fmla="*/ 98375 w 317452"/>
              <a:gd name="connsiteY31" fmla="*/ 169863 h 328468"/>
              <a:gd name="connsiteX32" fmla="*/ 103667 w 317452"/>
              <a:gd name="connsiteY32" fmla="*/ 167158 h 328468"/>
              <a:gd name="connsiteX33" fmla="*/ 106313 w 317452"/>
              <a:gd name="connsiteY33" fmla="*/ 161749 h 328468"/>
              <a:gd name="connsiteX34" fmla="*/ 106109 w 317452"/>
              <a:gd name="connsiteY34" fmla="*/ 161308 h 328468"/>
              <a:gd name="connsiteX35" fmla="*/ 109648 w 317452"/>
              <a:gd name="connsiteY35" fmla="*/ 161866 h 328468"/>
              <a:gd name="connsiteX36" fmla="*/ 110272 w 317452"/>
              <a:gd name="connsiteY36" fmla="*/ 161402 h 328468"/>
              <a:gd name="connsiteX37" fmla="*/ 110522 w 317452"/>
              <a:gd name="connsiteY37" fmla="*/ 164622 h 328468"/>
              <a:gd name="connsiteX38" fmla="*/ 106074 w 317452"/>
              <a:gd name="connsiteY38" fmla="*/ 170028 h 328468"/>
              <a:gd name="connsiteX39" fmla="*/ 99484 w 317452"/>
              <a:gd name="connsiteY39" fmla="*/ 172650 h 328468"/>
              <a:gd name="connsiteX40" fmla="*/ 107391 w 317452"/>
              <a:gd name="connsiteY40" fmla="*/ 192309 h 328468"/>
              <a:gd name="connsiteX41" fmla="*/ 100802 w 317452"/>
              <a:gd name="connsiteY41" fmla="*/ 211968 h 328468"/>
              <a:gd name="connsiteX42" fmla="*/ 91576 w 317452"/>
              <a:gd name="connsiteY42" fmla="*/ 215900 h 328468"/>
              <a:gd name="connsiteX43" fmla="*/ 59946 w 317452"/>
              <a:gd name="connsiteY43" fmla="*/ 172650 h 328468"/>
              <a:gd name="connsiteX44" fmla="*/ 62582 w 317452"/>
              <a:gd name="connsiteY44" fmla="*/ 171339 h 328468"/>
              <a:gd name="connsiteX45" fmla="*/ 63900 w 317452"/>
              <a:gd name="connsiteY45" fmla="*/ 166097 h 328468"/>
              <a:gd name="connsiteX46" fmla="*/ 62582 w 317452"/>
              <a:gd name="connsiteY46" fmla="*/ 163475 h 328468"/>
              <a:gd name="connsiteX47" fmla="*/ 58628 w 317452"/>
              <a:gd name="connsiteY47" fmla="*/ 162165 h 328468"/>
              <a:gd name="connsiteX48" fmla="*/ 54674 w 317452"/>
              <a:gd name="connsiteY48" fmla="*/ 163475 h 328468"/>
              <a:gd name="connsiteX49" fmla="*/ 42813 w 317452"/>
              <a:gd name="connsiteY49" fmla="*/ 111051 h 328468"/>
              <a:gd name="connsiteX50" fmla="*/ 52038 w 317452"/>
              <a:gd name="connsiteY50" fmla="*/ 107119 h 328468"/>
              <a:gd name="connsiteX51" fmla="*/ 63900 w 317452"/>
              <a:gd name="connsiteY51" fmla="*/ 106627 h 328468"/>
              <a:gd name="connsiteX52" fmla="*/ 221560 w 317452"/>
              <a:gd name="connsiteY52" fmla="*/ 67725 h 328468"/>
              <a:gd name="connsiteX53" fmla="*/ 239938 w 317452"/>
              <a:gd name="connsiteY53" fmla="*/ 67725 h 328468"/>
              <a:gd name="connsiteX54" fmla="*/ 249127 w 317452"/>
              <a:gd name="connsiteY54" fmla="*/ 90147 h 328468"/>
              <a:gd name="connsiteX55" fmla="*/ 249127 w 317452"/>
              <a:gd name="connsiteY55" fmla="*/ 99380 h 328468"/>
              <a:gd name="connsiteX56" fmla="*/ 259629 w 317452"/>
              <a:gd name="connsiteY56" fmla="*/ 162691 h 328468"/>
              <a:gd name="connsiteX57" fmla="*/ 300324 w 317452"/>
              <a:gd name="connsiteY57" fmla="*/ 193027 h 328468"/>
              <a:gd name="connsiteX58" fmla="*/ 304262 w 317452"/>
              <a:gd name="connsiteY58" fmla="*/ 215450 h 328468"/>
              <a:gd name="connsiteX59" fmla="*/ 283258 w 317452"/>
              <a:gd name="connsiteY59" fmla="*/ 219407 h 328468"/>
              <a:gd name="connsiteX60" fmla="*/ 281946 w 317452"/>
              <a:gd name="connsiteY60" fmla="*/ 218088 h 328468"/>
              <a:gd name="connsiteX61" fmla="*/ 236000 w 317452"/>
              <a:gd name="connsiteY61" fmla="*/ 185113 h 328468"/>
              <a:gd name="connsiteX62" fmla="*/ 229436 w 317452"/>
              <a:gd name="connsiteY62" fmla="*/ 174562 h 328468"/>
              <a:gd name="connsiteX63" fmla="*/ 224185 w 317452"/>
              <a:gd name="connsiteY63" fmla="*/ 145544 h 328468"/>
              <a:gd name="connsiteX64" fmla="*/ 196617 w 317452"/>
              <a:gd name="connsiteY64" fmla="*/ 194346 h 328468"/>
              <a:gd name="connsiteX65" fmla="*/ 229436 w 317452"/>
              <a:gd name="connsiteY65" fmla="*/ 243148 h 328468"/>
              <a:gd name="connsiteX66" fmla="*/ 230749 w 317452"/>
              <a:gd name="connsiteY66" fmla="*/ 265571 h 328468"/>
              <a:gd name="connsiteX67" fmla="*/ 195305 w 317452"/>
              <a:gd name="connsiteY67" fmla="*/ 318329 h 328468"/>
              <a:gd name="connsiteX68" fmla="*/ 169050 w 317452"/>
              <a:gd name="connsiteY68" fmla="*/ 323605 h 328468"/>
              <a:gd name="connsiteX69" fmla="*/ 167737 w 317452"/>
              <a:gd name="connsiteY69" fmla="*/ 323605 h 328468"/>
              <a:gd name="connsiteX70" fmla="*/ 162486 w 317452"/>
              <a:gd name="connsiteY70" fmla="*/ 297226 h 328468"/>
              <a:gd name="connsiteX71" fmla="*/ 191366 w 317452"/>
              <a:gd name="connsiteY71" fmla="*/ 255019 h 328468"/>
              <a:gd name="connsiteX72" fmla="*/ 167737 w 317452"/>
              <a:gd name="connsiteY72" fmla="*/ 220726 h 328468"/>
              <a:gd name="connsiteX73" fmla="*/ 70594 w 317452"/>
              <a:gd name="connsiteY73" fmla="*/ 322286 h 328468"/>
              <a:gd name="connsiteX74" fmla="*/ 46965 w 317452"/>
              <a:gd name="connsiteY74" fmla="*/ 326243 h 328468"/>
              <a:gd name="connsiteX75" fmla="*/ 44339 w 317452"/>
              <a:gd name="connsiteY75" fmla="*/ 322286 h 328468"/>
              <a:gd name="connsiteX76" fmla="*/ 43027 w 317452"/>
              <a:gd name="connsiteY76" fmla="*/ 295907 h 328468"/>
              <a:gd name="connsiteX77" fmla="*/ 144108 w 317452"/>
              <a:gd name="connsiteY77" fmla="*/ 189070 h 328468"/>
              <a:gd name="connsiteX78" fmla="*/ 148046 w 317452"/>
              <a:gd name="connsiteY78" fmla="*/ 177200 h 328468"/>
              <a:gd name="connsiteX79" fmla="*/ 190054 w 317452"/>
              <a:gd name="connsiteY79" fmla="*/ 103337 h 328468"/>
              <a:gd name="connsiteX80" fmla="*/ 151984 w 317452"/>
              <a:gd name="connsiteY80" fmla="*/ 107294 h 328468"/>
              <a:gd name="connsiteX81" fmla="*/ 119166 w 317452"/>
              <a:gd name="connsiteY81" fmla="*/ 154777 h 328468"/>
              <a:gd name="connsiteX82" fmla="*/ 110272 w 317452"/>
              <a:gd name="connsiteY82" fmla="*/ 161402 h 328468"/>
              <a:gd name="connsiteX83" fmla="*/ 110027 w 317452"/>
              <a:gd name="connsiteY83" fmla="*/ 158233 h 328468"/>
              <a:gd name="connsiteX84" fmla="*/ 99484 w 317452"/>
              <a:gd name="connsiteY84" fmla="*/ 134642 h 328468"/>
              <a:gd name="connsiteX85" fmla="*/ 95803 w 317452"/>
              <a:gd name="connsiteY85" fmla="*/ 133422 h 328468"/>
              <a:gd name="connsiteX86" fmla="*/ 97670 w 317452"/>
              <a:gd name="connsiteY86" fmla="*/ 130706 h 328468"/>
              <a:gd name="connsiteX87" fmla="*/ 130980 w 317452"/>
              <a:gd name="connsiteY87" fmla="*/ 82234 h 328468"/>
              <a:gd name="connsiteX88" fmla="*/ 141482 w 317452"/>
              <a:gd name="connsiteY88" fmla="*/ 75639 h 328468"/>
              <a:gd name="connsiteX89" fmla="*/ 221560 w 317452"/>
              <a:gd name="connsiteY89" fmla="*/ 67725 h 328468"/>
              <a:gd name="connsiteX90" fmla="*/ 276970 w 317452"/>
              <a:gd name="connsiteY90" fmla="*/ 0 h 328468"/>
              <a:gd name="connsiteX91" fmla="*/ 317452 w 317452"/>
              <a:gd name="connsiteY91" fmla="*/ 39688 h 328468"/>
              <a:gd name="connsiteX92" fmla="*/ 276970 w 317452"/>
              <a:gd name="connsiteY92" fmla="*/ 79376 h 328468"/>
              <a:gd name="connsiteX93" fmla="*/ 236488 w 317452"/>
              <a:gd name="connsiteY93" fmla="*/ 39688 h 328468"/>
              <a:gd name="connsiteX94" fmla="*/ 276970 w 317452"/>
              <a:gd name="connsiteY94" fmla="*/ 0 h 32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17452" h="328468">
                <a:moveTo>
                  <a:pt x="94055" y="135965"/>
                </a:moveTo>
                <a:lnTo>
                  <a:pt x="94407" y="136055"/>
                </a:lnTo>
                <a:cubicBezTo>
                  <a:pt x="100360" y="148902"/>
                  <a:pt x="103337" y="155325"/>
                  <a:pt x="104825" y="158537"/>
                </a:cubicBezTo>
                <a:lnTo>
                  <a:pt x="106109" y="161308"/>
                </a:lnTo>
                <a:lnTo>
                  <a:pt x="98162" y="160053"/>
                </a:lnTo>
                <a:cubicBezTo>
                  <a:pt x="98162" y="160053"/>
                  <a:pt x="96849" y="160053"/>
                  <a:pt x="96849" y="160053"/>
                </a:cubicBezTo>
                <a:cubicBezTo>
                  <a:pt x="90285" y="154777"/>
                  <a:pt x="87660" y="144225"/>
                  <a:pt x="92911" y="137630"/>
                </a:cubicBezTo>
                <a:cubicBezTo>
                  <a:pt x="92911" y="137630"/>
                  <a:pt x="92911" y="137630"/>
                  <a:pt x="93506" y="136765"/>
                </a:cubicBezTo>
                <a:close/>
                <a:moveTo>
                  <a:pt x="39496" y="115887"/>
                </a:moveTo>
                <a:cubicBezTo>
                  <a:pt x="39496" y="115887"/>
                  <a:pt x="39496" y="115887"/>
                  <a:pt x="51437" y="165488"/>
                </a:cubicBezTo>
                <a:cubicBezTo>
                  <a:pt x="51437" y="165488"/>
                  <a:pt x="51437" y="165488"/>
                  <a:pt x="48784" y="166793"/>
                </a:cubicBezTo>
                <a:cubicBezTo>
                  <a:pt x="47457" y="166793"/>
                  <a:pt x="47457" y="169403"/>
                  <a:pt x="47457" y="170709"/>
                </a:cubicBezTo>
                <a:cubicBezTo>
                  <a:pt x="47457" y="170709"/>
                  <a:pt x="47457" y="170709"/>
                  <a:pt x="48784" y="173319"/>
                </a:cubicBezTo>
                <a:cubicBezTo>
                  <a:pt x="50111" y="175930"/>
                  <a:pt x="51437" y="175930"/>
                  <a:pt x="52764" y="175930"/>
                </a:cubicBezTo>
                <a:lnTo>
                  <a:pt x="55418" y="174625"/>
                </a:lnTo>
                <a:cubicBezTo>
                  <a:pt x="55418" y="174625"/>
                  <a:pt x="55418" y="174625"/>
                  <a:pt x="87263" y="216393"/>
                </a:cubicBezTo>
                <a:cubicBezTo>
                  <a:pt x="87263" y="216393"/>
                  <a:pt x="87263" y="216393"/>
                  <a:pt x="55418" y="230752"/>
                </a:cubicBezTo>
                <a:cubicBezTo>
                  <a:pt x="48784" y="233362"/>
                  <a:pt x="40823" y="230752"/>
                  <a:pt x="38169" y="224225"/>
                </a:cubicBezTo>
                <a:cubicBezTo>
                  <a:pt x="38169" y="224225"/>
                  <a:pt x="38169" y="224225"/>
                  <a:pt x="1017" y="147214"/>
                </a:cubicBezTo>
                <a:cubicBezTo>
                  <a:pt x="-1637" y="140687"/>
                  <a:pt x="1017" y="132856"/>
                  <a:pt x="7651" y="128940"/>
                </a:cubicBezTo>
                <a:cubicBezTo>
                  <a:pt x="7651" y="128940"/>
                  <a:pt x="7651" y="128940"/>
                  <a:pt x="39496" y="115887"/>
                </a:cubicBezTo>
                <a:close/>
                <a:moveTo>
                  <a:pt x="63900" y="106627"/>
                </a:moveTo>
                <a:cubicBezTo>
                  <a:pt x="67524" y="108102"/>
                  <a:pt x="70489" y="111051"/>
                  <a:pt x="71807" y="114982"/>
                </a:cubicBezTo>
                <a:cubicBezTo>
                  <a:pt x="71807" y="114982"/>
                  <a:pt x="71807" y="114982"/>
                  <a:pt x="81033" y="133331"/>
                </a:cubicBezTo>
                <a:cubicBezTo>
                  <a:pt x="81033" y="133331"/>
                  <a:pt x="81033" y="133331"/>
                  <a:pt x="87623" y="130710"/>
                </a:cubicBezTo>
                <a:lnTo>
                  <a:pt x="95803" y="133422"/>
                </a:lnTo>
                <a:lnTo>
                  <a:pt x="94055" y="135965"/>
                </a:lnTo>
                <a:lnTo>
                  <a:pt x="89115" y="134702"/>
                </a:lnTo>
                <a:cubicBezTo>
                  <a:pt x="89115" y="134702"/>
                  <a:pt x="89115" y="134702"/>
                  <a:pt x="83823" y="137407"/>
                </a:cubicBezTo>
                <a:cubicBezTo>
                  <a:pt x="83823" y="137407"/>
                  <a:pt x="82500" y="137407"/>
                  <a:pt x="82500" y="137407"/>
                </a:cubicBezTo>
                <a:cubicBezTo>
                  <a:pt x="82500" y="137407"/>
                  <a:pt x="82500" y="137407"/>
                  <a:pt x="97053" y="169863"/>
                </a:cubicBezTo>
                <a:cubicBezTo>
                  <a:pt x="97053" y="169863"/>
                  <a:pt x="97053" y="169863"/>
                  <a:pt x="98375" y="169863"/>
                </a:cubicBezTo>
                <a:lnTo>
                  <a:pt x="103667" y="167158"/>
                </a:lnTo>
                <a:cubicBezTo>
                  <a:pt x="106313" y="165806"/>
                  <a:pt x="106313" y="163101"/>
                  <a:pt x="106313" y="161749"/>
                </a:cubicBezTo>
                <a:lnTo>
                  <a:pt x="106109" y="161308"/>
                </a:lnTo>
                <a:lnTo>
                  <a:pt x="109648" y="161866"/>
                </a:lnTo>
                <a:lnTo>
                  <a:pt x="110272" y="161402"/>
                </a:lnTo>
                <a:lnTo>
                  <a:pt x="110522" y="164622"/>
                </a:lnTo>
                <a:cubicBezTo>
                  <a:pt x="109698" y="166752"/>
                  <a:pt x="108051" y="168718"/>
                  <a:pt x="106074" y="170028"/>
                </a:cubicBezTo>
                <a:cubicBezTo>
                  <a:pt x="106074" y="170028"/>
                  <a:pt x="106074" y="170028"/>
                  <a:pt x="99484" y="172650"/>
                </a:cubicBezTo>
                <a:cubicBezTo>
                  <a:pt x="99484" y="172650"/>
                  <a:pt x="99484" y="172650"/>
                  <a:pt x="107391" y="192309"/>
                </a:cubicBezTo>
                <a:cubicBezTo>
                  <a:pt x="111345" y="198862"/>
                  <a:pt x="107391" y="208036"/>
                  <a:pt x="100802" y="211968"/>
                </a:cubicBezTo>
                <a:cubicBezTo>
                  <a:pt x="100802" y="211968"/>
                  <a:pt x="100802" y="211968"/>
                  <a:pt x="91576" y="215900"/>
                </a:cubicBezTo>
                <a:cubicBezTo>
                  <a:pt x="91576" y="215900"/>
                  <a:pt x="91576" y="215900"/>
                  <a:pt x="59946" y="172650"/>
                </a:cubicBezTo>
                <a:cubicBezTo>
                  <a:pt x="59946" y="172650"/>
                  <a:pt x="59946" y="172650"/>
                  <a:pt x="62582" y="171339"/>
                </a:cubicBezTo>
                <a:cubicBezTo>
                  <a:pt x="65218" y="170028"/>
                  <a:pt x="65218" y="167407"/>
                  <a:pt x="63900" y="166097"/>
                </a:cubicBezTo>
                <a:cubicBezTo>
                  <a:pt x="63900" y="166097"/>
                  <a:pt x="63900" y="166097"/>
                  <a:pt x="62582" y="163475"/>
                </a:cubicBezTo>
                <a:cubicBezTo>
                  <a:pt x="62582" y="162165"/>
                  <a:pt x="59946" y="160854"/>
                  <a:pt x="58628" y="162165"/>
                </a:cubicBezTo>
                <a:cubicBezTo>
                  <a:pt x="58628" y="162165"/>
                  <a:pt x="58628" y="162165"/>
                  <a:pt x="54674" y="163475"/>
                </a:cubicBezTo>
                <a:cubicBezTo>
                  <a:pt x="54674" y="163475"/>
                  <a:pt x="54674" y="163475"/>
                  <a:pt x="42813" y="111051"/>
                </a:cubicBezTo>
                <a:cubicBezTo>
                  <a:pt x="42813" y="111051"/>
                  <a:pt x="42813" y="111051"/>
                  <a:pt x="52038" y="107119"/>
                </a:cubicBezTo>
                <a:cubicBezTo>
                  <a:pt x="55992" y="105153"/>
                  <a:pt x="60275" y="105153"/>
                  <a:pt x="63900" y="106627"/>
                </a:cubicBezTo>
                <a:close/>
                <a:moveTo>
                  <a:pt x="221560" y="67725"/>
                </a:moveTo>
                <a:cubicBezTo>
                  <a:pt x="226810" y="65087"/>
                  <a:pt x="234687" y="65087"/>
                  <a:pt x="239938" y="67725"/>
                </a:cubicBezTo>
                <a:cubicBezTo>
                  <a:pt x="247814" y="73001"/>
                  <a:pt x="250440" y="80915"/>
                  <a:pt x="249127" y="90147"/>
                </a:cubicBezTo>
                <a:cubicBezTo>
                  <a:pt x="249127" y="92785"/>
                  <a:pt x="249127" y="96742"/>
                  <a:pt x="249127" y="99380"/>
                </a:cubicBezTo>
                <a:cubicBezTo>
                  <a:pt x="249127" y="99380"/>
                  <a:pt x="249127" y="99380"/>
                  <a:pt x="259629" y="162691"/>
                </a:cubicBezTo>
                <a:cubicBezTo>
                  <a:pt x="259629" y="162691"/>
                  <a:pt x="259629" y="162691"/>
                  <a:pt x="300324" y="193027"/>
                </a:cubicBezTo>
                <a:cubicBezTo>
                  <a:pt x="308200" y="198303"/>
                  <a:pt x="309513" y="207536"/>
                  <a:pt x="304262" y="215450"/>
                </a:cubicBezTo>
                <a:cubicBezTo>
                  <a:pt x="299011" y="222045"/>
                  <a:pt x="289822" y="223363"/>
                  <a:pt x="283258" y="219407"/>
                </a:cubicBezTo>
                <a:cubicBezTo>
                  <a:pt x="283258" y="219407"/>
                  <a:pt x="281946" y="219407"/>
                  <a:pt x="281946" y="218088"/>
                </a:cubicBezTo>
                <a:cubicBezTo>
                  <a:pt x="281946" y="218088"/>
                  <a:pt x="281946" y="218088"/>
                  <a:pt x="236000" y="185113"/>
                </a:cubicBezTo>
                <a:cubicBezTo>
                  <a:pt x="232061" y="182475"/>
                  <a:pt x="230749" y="178518"/>
                  <a:pt x="229436" y="174562"/>
                </a:cubicBezTo>
                <a:cubicBezTo>
                  <a:pt x="229436" y="174562"/>
                  <a:pt x="229436" y="174562"/>
                  <a:pt x="224185" y="145544"/>
                </a:cubicBezTo>
                <a:cubicBezTo>
                  <a:pt x="224185" y="145544"/>
                  <a:pt x="224185" y="145544"/>
                  <a:pt x="196617" y="194346"/>
                </a:cubicBezTo>
                <a:cubicBezTo>
                  <a:pt x="196617" y="194346"/>
                  <a:pt x="196617" y="194346"/>
                  <a:pt x="229436" y="243148"/>
                </a:cubicBezTo>
                <a:cubicBezTo>
                  <a:pt x="234687" y="249743"/>
                  <a:pt x="234687" y="258976"/>
                  <a:pt x="230749" y="265571"/>
                </a:cubicBezTo>
                <a:cubicBezTo>
                  <a:pt x="230749" y="265571"/>
                  <a:pt x="230749" y="265571"/>
                  <a:pt x="195305" y="318329"/>
                </a:cubicBezTo>
                <a:cubicBezTo>
                  <a:pt x="188741" y="326243"/>
                  <a:pt x="178239" y="328881"/>
                  <a:pt x="169050" y="323605"/>
                </a:cubicBezTo>
                <a:cubicBezTo>
                  <a:pt x="169050" y="323605"/>
                  <a:pt x="169050" y="323605"/>
                  <a:pt x="167737" y="323605"/>
                </a:cubicBezTo>
                <a:cubicBezTo>
                  <a:pt x="159861" y="318329"/>
                  <a:pt x="157235" y="305140"/>
                  <a:pt x="162486" y="297226"/>
                </a:cubicBezTo>
                <a:cubicBezTo>
                  <a:pt x="162486" y="297226"/>
                  <a:pt x="162486" y="297226"/>
                  <a:pt x="191366" y="255019"/>
                </a:cubicBezTo>
                <a:cubicBezTo>
                  <a:pt x="191366" y="255019"/>
                  <a:pt x="191366" y="255019"/>
                  <a:pt x="167737" y="220726"/>
                </a:cubicBezTo>
                <a:cubicBezTo>
                  <a:pt x="167737" y="220726"/>
                  <a:pt x="167737" y="220726"/>
                  <a:pt x="70594" y="322286"/>
                </a:cubicBezTo>
                <a:cubicBezTo>
                  <a:pt x="65343" y="328881"/>
                  <a:pt x="54841" y="330200"/>
                  <a:pt x="46965" y="326243"/>
                </a:cubicBezTo>
                <a:cubicBezTo>
                  <a:pt x="45652" y="324924"/>
                  <a:pt x="44339" y="323605"/>
                  <a:pt x="44339" y="322286"/>
                </a:cubicBezTo>
                <a:cubicBezTo>
                  <a:pt x="36463" y="315691"/>
                  <a:pt x="36463" y="303821"/>
                  <a:pt x="43027" y="295907"/>
                </a:cubicBezTo>
                <a:cubicBezTo>
                  <a:pt x="43027" y="295907"/>
                  <a:pt x="43027" y="295907"/>
                  <a:pt x="144108" y="189070"/>
                </a:cubicBezTo>
                <a:cubicBezTo>
                  <a:pt x="144108" y="185113"/>
                  <a:pt x="145421" y="181156"/>
                  <a:pt x="148046" y="177200"/>
                </a:cubicBezTo>
                <a:cubicBezTo>
                  <a:pt x="148046" y="177200"/>
                  <a:pt x="148046" y="177200"/>
                  <a:pt x="190054" y="103337"/>
                </a:cubicBezTo>
                <a:cubicBezTo>
                  <a:pt x="190054" y="103337"/>
                  <a:pt x="190054" y="103337"/>
                  <a:pt x="151984" y="107294"/>
                </a:cubicBezTo>
                <a:cubicBezTo>
                  <a:pt x="151984" y="107294"/>
                  <a:pt x="151984" y="107294"/>
                  <a:pt x="119166" y="154777"/>
                </a:cubicBezTo>
                <a:lnTo>
                  <a:pt x="110272" y="161402"/>
                </a:lnTo>
                <a:lnTo>
                  <a:pt x="110027" y="158233"/>
                </a:lnTo>
                <a:cubicBezTo>
                  <a:pt x="99484" y="134642"/>
                  <a:pt x="99484" y="134642"/>
                  <a:pt x="99484" y="134642"/>
                </a:cubicBezTo>
                <a:lnTo>
                  <a:pt x="95803" y="133422"/>
                </a:lnTo>
                <a:lnTo>
                  <a:pt x="97670" y="130706"/>
                </a:lnTo>
                <a:cubicBezTo>
                  <a:pt x="102428" y="123781"/>
                  <a:pt x="111946" y="109932"/>
                  <a:pt x="130980" y="82234"/>
                </a:cubicBezTo>
                <a:cubicBezTo>
                  <a:pt x="133606" y="78277"/>
                  <a:pt x="137544" y="75639"/>
                  <a:pt x="141482" y="75639"/>
                </a:cubicBezTo>
                <a:cubicBezTo>
                  <a:pt x="141482" y="75639"/>
                  <a:pt x="141482" y="75639"/>
                  <a:pt x="221560" y="67725"/>
                </a:cubicBezTo>
                <a:close/>
                <a:moveTo>
                  <a:pt x="276970" y="0"/>
                </a:moveTo>
                <a:cubicBezTo>
                  <a:pt x="299328" y="0"/>
                  <a:pt x="317452" y="17769"/>
                  <a:pt x="317452" y="39688"/>
                </a:cubicBezTo>
                <a:cubicBezTo>
                  <a:pt x="317452" y="61607"/>
                  <a:pt x="299328" y="79376"/>
                  <a:pt x="276970" y="79376"/>
                </a:cubicBezTo>
                <a:cubicBezTo>
                  <a:pt x="254612" y="79376"/>
                  <a:pt x="236488" y="61607"/>
                  <a:pt x="236488" y="39688"/>
                </a:cubicBezTo>
                <a:cubicBezTo>
                  <a:pt x="236488" y="17769"/>
                  <a:pt x="254612" y="0"/>
                  <a:pt x="27697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Times New Roman" panose="02020603050405020304" pitchFamily="18" charset="0"/>
              <a:cs typeface="Times New Roman" panose="02020603050405020304" pitchFamily="18" charset="0"/>
            </a:endParaRPr>
          </a:p>
        </p:txBody>
      </p:sp>
      <p:sp>
        <p:nvSpPr>
          <p:cNvPr id="32" name="椭圆 27"/>
          <p:cNvSpPr/>
          <p:nvPr/>
        </p:nvSpPr>
        <p:spPr>
          <a:xfrm>
            <a:off x="10114618" y="1627662"/>
            <a:ext cx="609600" cy="603766"/>
          </a:xfrm>
          <a:custGeom>
            <a:avLst/>
            <a:gdLst>
              <a:gd name="connsiteX0" fmla="*/ 292147 w 331788"/>
              <a:gd name="connsiteY0" fmla="*/ 109538 h 328613"/>
              <a:gd name="connsiteX1" fmla="*/ 327025 w 331788"/>
              <a:gd name="connsiteY1" fmla="*/ 145621 h 328613"/>
              <a:gd name="connsiteX2" fmla="*/ 327025 w 331788"/>
              <a:gd name="connsiteY2" fmla="*/ 229385 h 328613"/>
              <a:gd name="connsiteX3" fmla="*/ 293438 w 331788"/>
              <a:gd name="connsiteY3" fmla="*/ 264179 h 328613"/>
              <a:gd name="connsiteX4" fmla="*/ 252101 w 331788"/>
              <a:gd name="connsiteY4" fmla="*/ 264179 h 328613"/>
              <a:gd name="connsiteX5" fmla="*/ 252101 w 331788"/>
              <a:gd name="connsiteY5" fmla="*/ 319593 h 328613"/>
              <a:gd name="connsiteX6" fmla="*/ 243059 w 331788"/>
              <a:gd name="connsiteY6" fmla="*/ 328613 h 328613"/>
              <a:gd name="connsiteX7" fmla="*/ 205596 w 331788"/>
              <a:gd name="connsiteY7" fmla="*/ 328613 h 328613"/>
              <a:gd name="connsiteX8" fmla="*/ 195262 w 331788"/>
              <a:gd name="connsiteY8" fmla="*/ 319593 h 328613"/>
              <a:gd name="connsiteX9" fmla="*/ 195262 w 331788"/>
              <a:gd name="connsiteY9" fmla="*/ 235829 h 328613"/>
              <a:gd name="connsiteX10" fmla="*/ 224973 w 331788"/>
              <a:gd name="connsiteY10" fmla="*/ 207478 h 328613"/>
              <a:gd name="connsiteX11" fmla="*/ 255976 w 331788"/>
              <a:gd name="connsiteY11" fmla="*/ 207478 h 328613"/>
              <a:gd name="connsiteX12" fmla="*/ 255976 w 331788"/>
              <a:gd name="connsiteY12" fmla="*/ 145621 h 328613"/>
              <a:gd name="connsiteX13" fmla="*/ 292147 w 331788"/>
              <a:gd name="connsiteY13" fmla="*/ 109538 h 328613"/>
              <a:gd name="connsiteX14" fmla="*/ 38473 w 331788"/>
              <a:gd name="connsiteY14" fmla="*/ 109538 h 328613"/>
              <a:gd name="connsiteX15" fmla="*/ 75079 w 331788"/>
              <a:gd name="connsiteY15" fmla="*/ 145621 h 328613"/>
              <a:gd name="connsiteX16" fmla="*/ 75079 w 331788"/>
              <a:gd name="connsiteY16" fmla="*/ 207478 h 328613"/>
              <a:gd name="connsiteX17" fmla="*/ 106456 w 331788"/>
              <a:gd name="connsiteY17" fmla="*/ 207478 h 328613"/>
              <a:gd name="connsiteX18" fmla="*/ 136525 w 331788"/>
              <a:gd name="connsiteY18" fmla="*/ 235829 h 328613"/>
              <a:gd name="connsiteX19" fmla="*/ 136525 w 331788"/>
              <a:gd name="connsiteY19" fmla="*/ 319593 h 328613"/>
              <a:gd name="connsiteX20" fmla="*/ 126066 w 331788"/>
              <a:gd name="connsiteY20" fmla="*/ 328613 h 328613"/>
              <a:gd name="connsiteX21" fmla="*/ 88153 w 331788"/>
              <a:gd name="connsiteY21" fmla="*/ 328613 h 328613"/>
              <a:gd name="connsiteX22" fmla="*/ 79001 w 331788"/>
              <a:gd name="connsiteY22" fmla="*/ 319593 h 328613"/>
              <a:gd name="connsiteX23" fmla="*/ 79001 w 331788"/>
              <a:gd name="connsiteY23" fmla="*/ 264179 h 328613"/>
              <a:gd name="connsiteX24" fmla="*/ 37166 w 331788"/>
              <a:gd name="connsiteY24" fmla="*/ 264179 h 328613"/>
              <a:gd name="connsiteX25" fmla="*/ 3175 w 331788"/>
              <a:gd name="connsiteY25" fmla="*/ 229385 h 328613"/>
              <a:gd name="connsiteX26" fmla="*/ 3175 w 331788"/>
              <a:gd name="connsiteY26" fmla="*/ 145621 h 328613"/>
              <a:gd name="connsiteX27" fmla="*/ 38473 w 331788"/>
              <a:gd name="connsiteY27" fmla="*/ 109538 h 328613"/>
              <a:gd name="connsiteX28" fmla="*/ 160734 w 331788"/>
              <a:gd name="connsiteY28" fmla="*/ 88900 h 328613"/>
              <a:gd name="connsiteX29" fmla="*/ 171053 w 331788"/>
              <a:gd name="connsiteY29" fmla="*/ 88900 h 328613"/>
              <a:gd name="connsiteX30" fmla="*/ 173633 w 331788"/>
              <a:gd name="connsiteY30" fmla="*/ 90195 h 328613"/>
              <a:gd name="connsiteX31" fmla="*/ 174923 w 331788"/>
              <a:gd name="connsiteY31" fmla="*/ 95375 h 328613"/>
              <a:gd name="connsiteX32" fmla="*/ 169763 w 331788"/>
              <a:gd name="connsiteY32" fmla="*/ 103146 h 328613"/>
              <a:gd name="connsiteX33" fmla="*/ 172343 w 331788"/>
              <a:gd name="connsiteY33" fmla="*/ 123867 h 328613"/>
              <a:gd name="connsiteX34" fmla="*/ 167184 w 331788"/>
              <a:gd name="connsiteY34" fmla="*/ 136818 h 328613"/>
              <a:gd name="connsiteX35" fmla="*/ 164604 w 331788"/>
              <a:gd name="connsiteY35" fmla="*/ 136818 h 328613"/>
              <a:gd name="connsiteX36" fmla="*/ 159444 w 331788"/>
              <a:gd name="connsiteY36" fmla="*/ 123867 h 328613"/>
              <a:gd name="connsiteX37" fmla="*/ 162024 w 331788"/>
              <a:gd name="connsiteY37" fmla="*/ 103146 h 328613"/>
              <a:gd name="connsiteX38" fmla="*/ 156865 w 331788"/>
              <a:gd name="connsiteY38" fmla="*/ 95375 h 328613"/>
              <a:gd name="connsiteX39" fmla="*/ 158155 w 331788"/>
              <a:gd name="connsiteY39" fmla="*/ 90195 h 328613"/>
              <a:gd name="connsiteX40" fmla="*/ 160734 w 331788"/>
              <a:gd name="connsiteY40" fmla="*/ 88900 h 328613"/>
              <a:gd name="connsiteX41" fmla="*/ 136182 w 331788"/>
              <a:gd name="connsiteY41" fmla="*/ 88900 h 328613"/>
              <a:gd name="connsiteX42" fmla="*/ 138766 w 331788"/>
              <a:gd name="connsiteY42" fmla="*/ 91502 h 328613"/>
              <a:gd name="connsiteX43" fmla="*/ 165893 w 331788"/>
              <a:gd name="connsiteY43" fmla="*/ 165652 h 328613"/>
              <a:gd name="connsiteX44" fmla="*/ 193021 w 331788"/>
              <a:gd name="connsiteY44" fmla="*/ 91502 h 328613"/>
              <a:gd name="connsiteX45" fmla="*/ 196897 w 331788"/>
              <a:gd name="connsiteY45" fmla="*/ 90201 h 328613"/>
              <a:gd name="connsiteX46" fmla="*/ 208523 w 331788"/>
              <a:gd name="connsiteY46" fmla="*/ 92802 h 328613"/>
              <a:gd name="connsiteX47" fmla="*/ 231775 w 331788"/>
              <a:gd name="connsiteY47" fmla="*/ 125325 h 328613"/>
              <a:gd name="connsiteX48" fmla="*/ 231775 w 331788"/>
              <a:gd name="connsiteY48" fmla="*/ 176059 h 328613"/>
              <a:gd name="connsiteX49" fmla="*/ 226608 w 331788"/>
              <a:gd name="connsiteY49" fmla="*/ 182563 h 328613"/>
              <a:gd name="connsiteX50" fmla="*/ 105179 w 331788"/>
              <a:gd name="connsiteY50" fmla="*/ 182563 h 328613"/>
              <a:gd name="connsiteX51" fmla="*/ 100012 w 331788"/>
              <a:gd name="connsiteY51" fmla="*/ 176059 h 328613"/>
              <a:gd name="connsiteX52" fmla="*/ 100012 w 331788"/>
              <a:gd name="connsiteY52" fmla="*/ 125325 h 328613"/>
              <a:gd name="connsiteX53" fmla="*/ 123264 w 331788"/>
              <a:gd name="connsiteY53" fmla="*/ 92802 h 328613"/>
              <a:gd name="connsiteX54" fmla="*/ 134890 w 331788"/>
              <a:gd name="connsiteY54" fmla="*/ 90201 h 328613"/>
              <a:gd name="connsiteX55" fmla="*/ 136182 w 331788"/>
              <a:gd name="connsiteY55" fmla="*/ 88900 h 328613"/>
              <a:gd name="connsiteX56" fmla="*/ 292100 w 331788"/>
              <a:gd name="connsiteY56" fmla="*/ 19050 h 328613"/>
              <a:gd name="connsiteX57" fmla="*/ 331788 w 331788"/>
              <a:gd name="connsiteY57" fmla="*/ 58738 h 328613"/>
              <a:gd name="connsiteX58" fmla="*/ 292100 w 331788"/>
              <a:gd name="connsiteY58" fmla="*/ 98426 h 328613"/>
              <a:gd name="connsiteX59" fmla="*/ 252412 w 331788"/>
              <a:gd name="connsiteY59" fmla="*/ 58738 h 328613"/>
              <a:gd name="connsiteX60" fmla="*/ 292100 w 331788"/>
              <a:gd name="connsiteY60" fmla="*/ 19050 h 328613"/>
              <a:gd name="connsiteX61" fmla="*/ 39688 w 331788"/>
              <a:gd name="connsiteY61" fmla="*/ 19050 h 328613"/>
              <a:gd name="connsiteX62" fmla="*/ 79376 w 331788"/>
              <a:gd name="connsiteY62" fmla="*/ 58738 h 328613"/>
              <a:gd name="connsiteX63" fmla="*/ 39688 w 331788"/>
              <a:gd name="connsiteY63" fmla="*/ 98426 h 328613"/>
              <a:gd name="connsiteX64" fmla="*/ 0 w 331788"/>
              <a:gd name="connsiteY64" fmla="*/ 58738 h 328613"/>
              <a:gd name="connsiteX65" fmla="*/ 39688 w 331788"/>
              <a:gd name="connsiteY65" fmla="*/ 19050 h 328613"/>
              <a:gd name="connsiteX66" fmla="*/ 165894 w 331788"/>
              <a:gd name="connsiteY66" fmla="*/ 0 h 328613"/>
              <a:gd name="connsiteX67" fmla="*/ 204788 w 331788"/>
              <a:gd name="connsiteY67" fmla="*/ 39688 h 328613"/>
              <a:gd name="connsiteX68" fmla="*/ 165894 w 331788"/>
              <a:gd name="connsiteY68" fmla="*/ 79376 h 328613"/>
              <a:gd name="connsiteX69" fmla="*/ 127000 w 331788"/>
              <a:gd name="connsiteY69" fmla="*/ 39688 h 328613"/>
              <a:gd name="connsiteX70" fmla="*/ 165894 w 331788"/>
              <a:gd name="connsiteY70"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31788" h="328613">
                <a:moveTo>
                  <a:pt x="292147" y="109538"/>
                </a:moveTo>
                <a:cubicBezTo>
                  <a:pt x="311524" y="109538"/>
                  <a:pt x="327025" y="126291"/>
                  <a:pt x="327025" y="145621"/>
                </a:cubicBezTo>
                <a:cubicBezTo>
                  <a:pt x="327025" y="145621"/>
                  <a:pt x="327025" y="145621"/>
                  <a:pt x="327025" y="229385"/>
                </a:cubicBezTo>
                <a:cubicBezTo>
                  <a:pt x="327025" y="248715"/>
                  <a:pt x="311524" y="264179"/>
                  <a:pt x="293438" y="264179"/>
                </a:cubicBezTo>
                <a:cubicBezTo>
                  <a:pt x="293438" y="264179"/>
                  <a:pt x="293438" y="264179"/>
                  <a:pt x="252101" y="264179"/>
                </a:cubicBezTo>
                <a:cubicBezTo>
                  <a:pt x="252101" y="264179"/>
                  <a:pt x="252101" y="264179"/>
                  <a:pt x="252101" y="319593"/>
                </a:cubicBezTo>
                <a:cubicBezTo>
                  <a:pt x="252101" y="324747"/>
                  <a:pt x="248226" y="328613"/>
                  <a:pt x="243059" y="328613"/>
                </a:cubicBezTo>
                <a:cubicBezTo>
                  <a:pt x="243059" y="328613"/>
                  <a:pt x="243059" y="328613"/>
                  <a:pt x="205596" y="328613"/>
                </a:cubicBezTo>
                <a:cubicBezTo>
                  <a:pt x="199138" y="328613"/>
                  <a:pt x="195262" y="324747"/>
                  <a:pt x="195262" y="319593"/>
                </a:cubicBezTo>
                <a:cubicBezTo>
                  <a:pt x="195262" y="319593"/>
                  <a:pt x="195262" y="319593"/>
                  <a:pt x="195262" y="235829"/>
                </a:cubicBezTo>
                <a:cubicBezTo>
                  <a:pt x="195262" y="220364"/>
                  <a:pt x="208180" y="207478"/>
                  <a:pt x="224973" y="207478"/>
                </a:cubicBezTo>
                <a:cubicBezTo>
                  <a:pt x="224973" y="207478"/>
                  <a:pt x="224973" y="207478"/>
                  <a:pt x="255976" y="207478"/>
                </a:cubicBezTo>
                <a:cubicBezTo>
                  <a:pt x="255976" y="207478"/>
                  <a:pt x="255976" y="207478"/>
                  <a:pt x="255976" y="145621"/>
                </a:cubicBezTo>
                <a:cubicBezTo>
                  <a:pt x="255976" y="126291"/>
                  <a:pt x="271478" y="109538"/>
                  <a:pt x="292147" y="109538"/>
                </a:cubicBezTo>
                <a:close/>
                <a:moveTo>
                  <a:pt x="38473" y="109538"/>
                </a:moveTo>
                <a:cubicBezTo>
                  <a:pt x="59391" y="109538"/>
                  <a:pt x="75079" y="126291"/>
                  <a:pt x="75079" y="145621"/>
                </a:cubicBezTo>
                <a:cubicBezTo>
                  <a:pt x="75079" y="145621"/>
                  <a:pt x="75079" y="145621"/>
                  <a:pt x="75079" y="207478"/>
                </a:cubicBezTo>
                <a:cubicBezTo>
                  <a:pt x="75079" y="207478"/>
                  <a:pt x="75079" y="207478"/>
                  <a:pt x="106456" y="207478"/>
                </a:cubicBezTo>
                <a:cubicBezTo>
                  <a:pt x="123451" y="207478"/>
                  <a:pt x="136525" y="220364"/>
                  <a:pt x="136525" y="235829"/>
                </a:cubicBezTo>
                <a:cubicBezTo>
                  <a:pt x="136525" y="235829"/>
                  <a:pt x="136525" y="235829"/>
                  <a:pt x="136525" y="319593"/>
                </a:cubicBezTo>
                <a:cubicBezTo>
                  <a:pt x="136525" y="324747"/>
                  <a:pt x="132603" y="328613"/>
                  <a:pt x="126066" y="328613"/>
                </a:cubicBezTo>
                <a:cubicBezTo>
                  <a:pt x="126066" y="328613"/>
                  <a:pt x="126066" y="328613"/>
                  <a:pt x="88153" y="328613"/>
                </a:cubicBezTo>
                <a:cubicBezTo>
                  <a:pt x="82923" y="328613"/>
                  <a:pt x="79001" y="324747"/>
                  <a:pt x="79001" y="319593"/>
                </a:cubicBezTo>
                <a:cubicBezTo>
                  <a:pt x="79001" y="319593"/>
                  <a:pt x="79001" y="319593"/>
                  <a:pt x="79001" y="264179"/>
                </a:cubicBezTo>
                <a:cubicBezTo>
                  <a:pt x="79001" y="264179"/>
                  <a:pt x="79001" y="264179"/>
                  <a:pt x="37166" y="264179"/>
                </a:cubicBezTo>
                <a:cubicBezTo>
                  <a:pt x="18863" y="264179"/>
                  <a:pt x="3175" y="248715"/>
                  <a:pt x="3175" y="229385"/>
                </a:cubicBezTo>
                <a:cubicBezTo>
                  <a:pt x="3175" y="229385"/>
                  <a:pt x="3175" y="229385"/>
                  <a:pt x="3175" y="145621"/>
                </a:cubicBezTo>
                <a:cubicBezTo>
                  <a:pt x="3175" y="126291"/>
                  <a:pt x="18863" y="109538"/>
                  <a:pt x="38473" y="109538"/>
                </a:cubicBezTo>
                <a:close/>
                <a:moveTo>
                  <a:pt x="160734" y="88900"/>
                </a:moveTo>
                <a:cubicBezTo>
                  <a:pt x="160734" y="88900"/>
                  <a:pt x="160734" y="88900"/>
                  <a:pt x="171053" y="88900"/>
                </a:cubicBezTo>
                <a:cubicBezTo>
                  <a:pt x="172343" y="88900"/>
                  <a:pt x="173633" y="90195"/>
                  <a:pt x="173633" y="90195"/>
                </a:cubicBezTo>
                <a:cubicBezTo>
                  <a:pt x="174923" y="92785"/>
                  <a:pt x="176213" y="94080"/>
                  <a:pt x="174923" y="95375"/>
                </a:cubicBezTo>
                <a:cubicBezTo>
                  <a:pt x="174923" y="95375"/>
                  <a:pt x="174923" y="95375"/>
                  <a:pt x="169763" y="103146"/>
                </a:cubicBezTo>
                <a:cubicBezTo>
                  <a:pt x="169763" y="103146"/>
                  <a:pt x="169763" y="103146"/>
                  <a:pt x="172343" y="123867"/>
                </a:cubicBezTo>
                <a:cubicBezTo>
                  <a:pt x="172343" y="123867"/>
                  <a:pt x="172343" y="123867"/>
                  <a:pt x="167184" y="136818"/>
                </a:cubicBezTo>
                <a:cubicBezTo>
                  <a:pt x="167184" y="138113"/>
                  <a:pt x="164604" y="138113"/>
                  <a:pt x="164604" y="136818"/>
                </a:cubicBezTo>
                <a:cubicBezTo>
                  <a:pt x="164604" y="136818"/>
                  <a:pt x="164604" y="136818"/>
                  <a:pt x="159444" y="123867"/>
                </a:cubicBezTo>
                <a:cubicBezTo>
                  <a:pt x="159444" y="123867"/>
                  <a:pt x="159444" y="123867"/>
                  <a:pt x="162024" y="103146"/>
                </a:cubicBezTo>
                <a:cubicBezTo>
                  <a:pt x="162024" y="103146"/>
                  <a:pt x="162024" y="103146"/>
                  <a:pt x="156865" y="95375"/>
                </a:cubicBezTo>
                <a:cubicBezTo>
                  <a:pt x="155575" y="94080"/>
                  <a:pt x="156865" y="92785"/>
                  <a:pt x="158155" y="90195"/>
                </a:cubicBezTo>
                <a:cubicBezTo>
                  <a:pt x="158155" y="90195"/>
                  <a:pt x="159444" y="88900"/>
                  <a:pt x="160734" y="88900"/>
                </a:cubicBezTo>
                <a:close/>
                <a:moveTo>
                  <a:pt x="136182" y="88900"/>
                </a:moveTo>
                <a:cubicBezTo>
                  <a:pt x="137474" y="88900"/>
                  <a:pt x="138766" y="90201"/>
                  <a:pt x="138766" y="91502"/>
                </a:cubicBezTo>
                <a:cubicBezTo>
                  <a:pt x="138766" y="91502"/>
                  <a:pt x="138766" y="91502"/>
                  <a:pt x="165893" y="165652"/>
                </a:cubicBezTo>
                <a:cubicBezTo>
                  <a:pt x="165893" y="165652"/>
                  <a:pt x="165893" y="165652"/>
                  <a:pt x="193021" y="91502"/>
                </a:cubicBezTo>
                <a:cubicBezTo>
                  <a:pt x="193021" y="90201"/>
                  <a:pt x="195605" y="88900"/>
                  <a:pt x="196897" y="90201"/>
                </a:cubicBezTo>
                <a:cubicBezTo>
                  <a:pt x="196897" y="90201"/>
                  <a:pt x="196897" y="90201"/>
                  <a:pt x="208523" y="92802"/>
                </a:cubicBezTo>
                <a:cubicBezTo>
                  <a:pt x="222733" y="98006"/>
                  <a:pt x="231775" y="111015"/>
                  <a:pt x="231775" y="125325"/>
                </a:cubicBezTo>
                <a:cubicBezTo>
                  <a:pt x="231775" y="125325"/>
                  <a:pt x="231775" y="125325"/>
                  <a:pt x="231775" y="176059"/>
                </a:cubicBezTo>
                <a:cubicBezTo>
                  <a:pt x="231775" y="179961"/>
                  <a:pt x="229192" y="182563"/>
                  <a:pt x="226608" y="182563"/>
                </a:cubicBezTo>
                <a:cubicBezTo>
                  <a:pt x="226608" y="182563"/>
                  <a:pt x="226608" y="182563"/>
                  <a:pt x="105179" y="182563"/>
                </a:cubicBezTo>
                <a:cubicBezTo>
                  <a:pt x="102595" y="182563"/>
                  <a:pt x="100012" y="179961"/>
                  <a:pt x="100012" y="176059"/>
                </a:cubicBezTo>
                <a:cubicBezTo>
                  <a:pt x="100012" y="176059"/>
                  <a:pt x="100012" y="176059"/>
                  <a:pt x="100012" y="125325"/>
                </a:cubicBezTo>
                <a:cubicBezTo>
                  <a:pt x="100012" y="111015"/>
                  <a:pt x="109054" y="98006"/>
                  <a:pt x="123264" y="92802"/>
                </a:cubicBezTo>
                <a:cubicBezTo>
                  <a:pt x="123264" y="92802"/>
                  <a:pt x="123264" y="92802"/>
                  <a:pt x="134890" y="90201"/>
                </a:cubicBezTo>
                <a:cubicBezTo>
                  <a:pt x="134890" y="88900"/>
                  <a:pt x="134890" y="88900"/>
                  <a:pt x="136182" y="88900"/>
                </a:cubicBezTo>
                <a:close/>
                <a:moveTo>
                  <a:pt x="292100" y="19050"/>
                </a:moveTo>
                <a:cubicBezTo>
                  <a:pt x="314019" y="19050"/>
                  <a:pt x="331788" y="36819"/>
                  <a:pt x="331788" y="58738"/>
                </a:cubicBezTo>
                <a:cubicBezTo>
                  <a:pt x="331788" y="80657"/>
                  <a:pt x="314019" y="98426"/>
                  <a:pt x="292100" y="98426"/>
                </a:cubicBezTo>
                <a:cubicBezTo>
                  <a:pt x="270181" y="98426"/>
                  <a:pt x="252412" y="80657"/>
                  <a:pt x="252412" y="58738"/>
                </a:cubicBezTo>
                <a:cubicBezTo>
                  <a:pt x="252412" y="36819"/>
                  <a:pt x="270181" y="19050"/>
                  <a:pt x="292100" y="19050"/>
                </a:cubicBezTo>
                <a:close/>
                <a:moveTo>
                  <a:pt x="39688" y="19050"/>
                </a:moveTo>
                <a:cubicBezTo>
                  <a:pt x="61607" y="19050"/>
                  <a:pt x="79376" y="36819"/>
                  <a:pt x="79376" y="58738"/>
                </a:cubicBezTo>
                <a:cubicBezTo>
                  <a:pt x="79376" y="80657"/>
                  <a:pt x="61607" y="98426"/>
                  <a:pt x="39688" y="98426"/>
                </a:cubicBezTo>
                <a:cubicBezTo>
                  <a:pt x="17769" y="98426"/>
                  <a:pt x="0" y="80657"/>
                  <a:pt x="0" y="58738"/>
                </a:cubicBezTo>
                <a:cubicBezTo>
                  <a:pt x="0" y="36819"/>
                  <a:pt x="17769" y="19050"/>
                  <a:pt x="39688" y="19050"/>
                </a:cubicBezTo>
                <a:close/>
                <a:moveTo>
                  <a:pt x="165894" y="0"/>
                </a:moveTo>
                <a:cubicBezTo>
                  <a:pt x="187375" y="0"/>
                  <a:pt x="204788" y="17769"/>
                  <a:pt x="204788" y="39688"/>
                </a:cubicBezTo>
                <a:cubicBezTo>
                  <a:pt x="204788" y="61607"/>
                  <a:pt x="187375" y="79376"/>
                  <a:pt x="165894" y="79376"/>
                </a:cubicBezTo>
                <a:cubicBezTo>
                  <a:pt x="144413" y="79376"/>
                  <a:pt x="127000" y="61607"/>
                  <a:pt x="127000" y="39688"/>
                </a:cubicBezTo>
                <a:cubicBezTo>
                  <a:pt x="127000" y="17769"/>
                  <a:pt x="144413" y="0"/>
                  <a:pt x="16589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Times New Roman" panose="02020603050405020304" pitchFamily="18" charset="0"/>
              <a:cs typeface="Times New Roman" panose="02020603050405020304" pitchFamily="18" charset="0"/>
            </a:endParaRPr>
          </a:p>
        </p:txBody>
      </p:sp>
      <p:sp>
        <p:nvSpPr>
          <p:cNvPr id="33" name="椭圆 28"/>
          <p:cNvSpPr/>
          <p:nvPr/>
        </p:nvSpPr>
        <p:spPr>
          <a:xfrm>
            <a:off x="10114618" y="3815526"/>
            <a:ext cx="609600" cy="609600"/>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Times New Roman" panose="02020603050405020304" pitchFamily="18" charset="0"/>
              <a:cs typeface="Times New Roman" panose="02020603050405020304" pitchFamily="18" charset="0"/>
            </a:endParaRPr>
          </a:p>
        </p:txBody>
      </p:sp>
      <p:sp>
        <p:nvSpPr>
          <p:cNvPr id="34" name="矩形 33"/>
          <p:cNvSpPr/>
          <p:nvPr/>
        </p:nvSpPr>
        <p:spPr>
          <a:xfrm>
            <a:off x="4309034" y="2385658"/>
            <a:ext cx="1578167" cy="423545"/>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bg1"/>
                </a:solidFill>
                <a:latin typeface="Times New Roman" panose="02020603050405020304" pitchFamily="18" charset="0"/>
                <a:ea typeface="微软雅黑" panose="020B0503020204020204" pitchFamily="34" charset="-122"/>
              </a:rPr>
              <a:t>选题的介绍</a:t>
            </a:r>
            <a:endParaRPr lang="zh-CN" altLang="en-US" b="1" dirty="0">
              <a:solidFill>
                <a:schemeClr val="bg1"/>
              </a:solidFill>
              <a:latin typeface="Times New Roman" panose="02020603050405020304" pitchFamily="18" charset="0"/>
              <a:ea typeface="微软雅黑" panose="020B0503020204020204" pitchFamily="34" charset="-122"/>
            </a:endParaRPr>
          </a:p>
        </p:txBody>
      </p:sp>
      <p:sp>
        <p:nvSpPr>
          <p:cNvPr id="35" name="矩形 34"/>
          <p:cNvSpPr/>
          <p:nvPr/>
        </p:nvSpPr>
        <p:spPr>
          <a:xfrm>
            <a:off x="4309034" y="4598660"/>
            <a:ext cx="1578167" cy="423545"/>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a:solidFill>
                  <a:schemeClr val="bg1"/>
                </a:solidFill>
                <a:latin typeface="Times New Roman" panose="02020603050405020304" pitchFamily="18" charset="0"/>
                <a:ea typeface="微软雅黑" panose="020B0503020204020204" pitchFamily="34" charset="-122"/>
              </a:rPr>
              <a:t>选题研究实施</a:t>
            </a:r>
            <a:endParaRPr lang="zh-CN" altLang="en-US" b="1">
              <a:solidFill>
                <a:schemeClr val="bg1"/>
              </a:solidFill>
              <a:latin typeface="Times New Roman" panose="02020603050405020304" pitchFamily="18" charset="0"/>
              <a:ea typeface="微软雅黑" panose="020B0503020204020204" pitchFamily="34" charset="-122"/>
            </a:endParaRPr>
          </a:p>
        </p:txBody>
      </p:sp>
      <p:sp>
        <p:nvSpPr>
          <p:cNvPr id="36" name="矩形 35"/>
          <p:cNvSpPr/>
          <p:nvPr/>
        </p:nvSpPr>
        <p:spPr>
          <a:xfrm>
            <a:off x="9630064" y="2385658"/>
            <a:ext cx="1578167" cy="423545"/>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a:solidFill>
                  <a:schemeClr val="bg1"/>
                </a:solidFill>
                <a:latin typeface="Times New Roman" panose="02020603050405020304" pitchFamily="18" charset="0"/>
                <a:ea typeface="微软雅黑" panose="020B0503020204020204" pitchFamily="34" charset="-122"/>
              </a:rPr>
              <a:t>项目团队介绍</a:t>
            </a:r>
            <a:endParaRPr lang="zh-CN" altLang="en-US" b="1">
              <a:solidFill>
                <a:schemeClr val="bg1"/>
              </a:solidFill>
              <a:latin typeface="Times New Roman" panose="02020603050405020304" pitchFamily="18" charset="0"/>
              <a:ea typeface="微软雅黑" panose="020B0503020204020204" pitchFamily="34" charset="-122"/>
            </a:endParaRPr>
          </a:p>
        </p:txBody>
      </p:sp>
      <p:sp>
        <p:nvSpPr>
          <p:cNvPr id="37" name="矩形 36"/>
          <p:cNvSpPr/>
          <p:nvPr/>
        </p:nvSpPr>
        <p:spPr>
          <a:xfrm>
            <a:off x="9630064" y="4598660"/>
            <a:ext cx="1578167" cy="38608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b="1">
                <a:solidFill>
                  <a:schemeClr val="bg1"/>
                </a:solidFill>
                <a:latin typeface="Times New Roman" panose="02020603050405020304" pitchFamily="18" charset="0"/>
                <a:ea typeface="微软雅黑" panose="020B0503020204020204" pitchFamily="34" charset="-122"/>
              </a:rPr>
              <a:t>研究目标成果</a:t>
            </a:r>
            <a:endParaRPr lang="zh-CN" altLang="en-US" sz="1600" b="1">
              <a:solidFill>
                <a:schemeClr val="bg1"/>
              </a:solidFill>
              <a:latin typeface="Times New Roman" panose="02020603050405020304" pitchFamily="18" charset="0"/>
              <a:ea typeface="微软雅黑" panose="020B0503020204020204" pitchFamily="34" charset="-122"/>
            </a:endParaRPr>
          </a:p>
        </p:txBody>
      </p:sp>
      <p:pic>
        <p:nvPicPr>
          <p:cNvPr id="38" name="图片 37" descr="checkbox"/>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83760" y="1627662"/>
            <a:ext cx="708660" cy="708660"/>
          </a:xfrm>
          <a:prstGeom prst="rect">
            <a:avLst/>
          </a:prstGeom>
        </p:spPr>
      </p:pic>
      <p:sp>
        <p:nvSpPr>
          <p:cNvPr id="39" name="矩形: 圆角 22"/>
          <p:cNvSpPr/>
          <p:nvPr/>
        </p:nvSpPr>
        <p:spPr>
          <a:xfrm>
            <a:off x="4171315" y="3505200"/>
            <a:ext cx="36000" cy="1827530"/>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47" name="矩形: 圆角 19"/>
          <p:cNvSpPr/>
          <p:nvPr/>
        </p:nvSpPr>
        <p:spPr>
          <a:xfrm>
            <a:off x="9497060" y="3505200"/>
            <a:ext cx="36000" cy="1827530"/>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48" name="矩形: 圆角 12"/>
          <p:cNvSpPr/>
          <p:nvPr/>
        </p:nvSpPr>
        <p:spPr>
          <a:xfrm>
            <a:off x="4171315" y="1327785"/>
            <a:ext cx="36000" cy="1827530"/>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49" name="矩形: 圆角 9"/>
          <p:cNvSpPr/>
          <p:nvPr/>
        </p:nvSpPr>
        <p:spPr>
          <a:xfrm>
            <a:off x="9497060" y="1327785"/>
            <a:ext cx="36000" cy="1827530"/>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4" name="文本框 3"/>
          <p:cNvSpPr txBox="1"/>
          <p:nvPr/>
        </p:nvSpPr>
        <p:spPr>
          <a:xfrm>
            <a:off x="6254750" y="1015365"/>
            <a:ext cx="5506085" cy="2784475"/>
          </a:xfrm>
          <a:prstGeom prst="rect">
            <a:avLst/>
          </a:prstGeom>
          <a:noFill/>
        </p:spPr>
        <p:txBody>
          <a:bodyPr wrap="square" rtlCol="0" anchor="t">
            <a:spAutoFit/>
          </a:bodyPr>
          <a:p>
            <a:pPr fontAlgn="auto">
              <a:lnSpc>
                <a:spcPts val="3000"/>
              </a:lnSpc>
            </a:pPr>
            <a:r>
              <a:rPr lang="en-US" altLang="zh-CN" sz="2200">
                <a:solidFill>
                  <a:srgbClr val="FF0000"/>
                </a:solidFill>
                <a:latin typeface="Times New Roman" panose="02020603050405020304" pitchFamily="18" charset="0"/>
                <a:cs typeface="Times New Roman" panose="02020603050405020304" pitchFamily="18" charset="0"/>
              </a:rPr>
              <a:t>Communication Challenges in the Multimodal Web Era:</a:t>
            </a:r>
            <a:endParaRPr lang="en-US" altLang="zh-CN" sz="2200">
              <a:solidFill>
                <a:srgbClr val="FF0000"/>
              </a:solidFill>
              <a:latin typeface="Times New Roman" panose="02020603050405020304" pitchFamily="18" charset="0"/>
              <a:cs typeface="Times New Roman" panose="02020603050405020304" pitchFamily="18" charset="0"/>
            </a:endParaRPr>
          </a:p>
          <a:p>
            <a:pPr marL="285750" indent="-285750" fontAlgn="auto">
              <a:lnSpc>
                <a:spcPts val="3000"/>
              </a:lnSpc>
              <a:buFont typeface="Wingdings" panose="05000000000000000000" charset="0"/>
              <a:buChar char="Ø"/>
            </a:pPr>
            <a:r>
              <a:rPr lang="en-US" altLang="zh-CN" sz="2200">
                <a:solidFill>
                  <a:schemeClr val="tx1"/>
                </a:solidFill>
                <a:latin typeface="Times New Roman" panose="02020603050405020304" pitchFamily="18" charset="0"/>
                <a:cs typeface="Times New Roman" panose="02020603050405020304" pitchFamily="18" charset="0"/>
              </a:rPr>
              <a:t>Explosive growth of video, audio, and text databrings high transmission cost.</a:t>
            </a:r>
            <a:endParaRPr lang="en-US" altLang="zh-CN" sz="2200">
              <a:solidFill>
                <a:schemeClr val="tx1"/>
              </a:solidFill>
              <a:latin typeface="Times New Roman" panose="02020603050405020304" pitchFamily="18" charset="0"/>
              <a:cs typeface="Times New Roman" panose="02020603050405020304" pitchFamily="18" charset="0"/>
            </a:endParaRPr>
          </a:p>
          <a:p>
            <a:pPr marL="285750" indent="-285750" fontAlgn="auto">
              <a:lnSpc>
                <a:spcPts val="3000"/>
              </a:lnSpc>
              <a:buFont typeface="Wingdings" panose="05000000000000000000" charset="0"/>
              <a:buChar char="Ø"/>
            </a:pPr>
            <a:r>
              <a:rPr lang="en-US" altLang="zh-CN" sz="2200">
                <a:latin typeface="Times New Roman" panose="02020603050405020304" pitchFamily="18" charset="0"/>
                <a:cs typeface="Times New Roman" panose="02020603050405020304" pitchFamily="18" charset="0"/>
              </a:rPr>
              <a:t>Traditional communication focuses on raw bitreconstruction, causing redundancy and lowsemantic efficiency.</a:t>
            </a:r>
            <a:endParaRPr lang="en-US" altLang="zh-CN" sz="2200">
              <a:latin typeface="Times New Roman" panose="02020603050405020304" pitchFamily="18" charset="0"/>
              <a:cs typeface="Times New Roman" panose="02020603050405020304" pitchFamily="18" charset="0"/>
            </a:endParaRPr>
          </a:p>
        </p:txBody>
      </p:sp>
      <p:sp>
        <p:nvSpPr>
          <p:cNvPr id="6" name="文本框 5"/>
          <p:cNvSpPr txBox="1"/>
          <p:nvPr/>
        </p:nvSpPr>
        <p:spPr>
          <a:xfrm>
            <a:off x="6254750" y="3696970"/>
            <a:ext cx="5636895" cy="2784475"/>
          </a:xfrm>
          <a:prstGeom prst="rect">
            <a:avLst/>
          </a:prstGeom>
        </p:spPr>
        <p:txBody>
          <a:bodyPr wrap="square">
            <a:spAutoFit/>
          </a:bodyPr>
          <a:p>
            <a:pPr fontAlgn="auto">
              <a:lnSpc>
                <a:spcPts val="3000"/>
              </a:lnSpc>
            </a:pPr>
            <a:r>
              <a:rPr lang="en-US" altLang="zh-CN" sz="2200">
                <a:solidFill>
                  <a:srgbClr val="FF0000"/>
                </a:solidFill>
                <a:latin typeface="Times New Roman" panose="02020603050405020304" pitchFamily="18" charset="0"/>
                <a:cs typeface="Times New Roman" panose="02020603050405020304" pitchFamily="18" charset="0"/>
              </a:rPr>
              <a:t>Why Cross-Modal Communication is More Challenging:</a:t>
            </a:r>
            <a:endParaRPr lang="en-US" altLang="zh-CN" sz="2200">
              <a:solidFill>
                <a:srgbClr val="FF0000"/>
              </a:solidFill>
              <a:latin typeface="Times New Roman" panose="02020603050405020304" pitchFamily="18" charset="0"/>
              <a:cs typeface="Times New Roman" panose="02020603050405020304" pitchFamily="18" charset="0"/>
            </a:endParaRPr>
          </a:p>
          <a:p>
            <a:pPr marL="285750" indent="-285750" fontAlgn="auto">
              <a:lnSpc>
                <a:spcPts val="3000"/>
              </a:lnSpc>
              <a:buFont typeface="Wingdings" panose="05000000000000000000" charset="0"/>
              <a:buChar char="Ø"/>
            </a:pPr>
            <a:r>
              <a:rPr lang="en-US" altLang="zh-CN" sz="2200">
                <a:latin typeface="Times New Roman" panose="02020603050405020304" pitchFamily="18" charset="0"/>
                <a:cs typeface="Times New Roman" panose="02020603050405020304" pitchFamily="18" charset="0"/>
              </a:rPr>
              <a:t>Modalities are often asynchronous, incomplete,and affected by channel noise.</a:t>
            </a:r>
            <a:endParaRPr lang="en-US" altLang="zh-CN" sz="2200">
              <a:latin typeface="Times New Roman" panose="02020603050405020304" pitchFamily="18" charset="0"/>
              <a:cs typeface="Times New Roman" panose="02020603050405020304" pitchFamily="18" charset="0"/>
            </a:endParaRPr>
          </a:p>
          <a:p>
            <a:pPr marL="285750" indent="-285750" fontAlgn="auto">
              <a:lnSpc>
                <a:spcPts val="3000"/>
              </a:lnSpc>
              <a:buFont typeface="Wingdings" panose="05000000000000000000" charset="0"/>
              <a:buChar char="Ø"/>
            </a:pPr>
            <a:r>
              <a:rPr lang="en-US" altLang="zh-CN" sz="2200">
                <a:latin typeface="Times New Roman" panose="02020603050405020304" pitchFamily="18" charset="0"/>
                <a:cs typeface="Times New Roman" panose="02020603050405020304" pitchFamily="18" charset="0"/>
              </a:rPr>
              <a:t>Surface-level feature transmission may failunder low SNR or missing modalities.</a:t>
            </a:r>
            <a:endParaRPr lang="en-US" altLang="zh-CN" sz="2200">
              <a:latin typeface="Times New Roman" panose="02020603050405020304" pitchFamily="18" charset="0"/>
              <a:cs typeface="Times New Roman" panose="02020603050405020304" pitchFamily="18" charset="0"/>
            </a:endParaRPr>
          </a:p>
          <a:p>
            <a:pPr marL="285750" indent="-285750" fontAlgn="auto">
              <a:lnSpc>
                <a:spcPts val="3000"/>
              </a:lnSpc>
              <a:buFont typeface="Wingdings" panose="05000000000000000000" charset="0"/>
              <a:buChar char="Ø"/>
            </a:pPr>
            <a:endParaRPr lang="en-US" altLang="zh-CN" sz="2200">
              <a:latin typeface="Times New Roman" panose="02020603050405020304" pitchFamily="18" charset="0"/>
              <a:cs typeface="Times New Roman" panose="02020603050405020304" pitchFamily="18" charset="0"/>
            </a:endParaRPr>
          </a:p>
        </p:txBody>
      </p:sp>
      <p:pic>
        <p:nvPicPr>
          <p:cNvPr id="3" name="图片 2" descr="ChatGPT Image 2026年6月22日 21_53_09"/>
          <p:cNvPicPr>
            <a:picLocks noChangeAspect="1"/>
          </p:cNvPicPr>
          <p:nvPr/>
        </p:nvPicPr>
        <p:blipFill>
          <a:blip r:embed="rId4"/>
          <a:srcRect l="1138" t="9814" r="873" b="12997"/>
          <a:stretch>
            <a:fillRect/>
          </a:stretch>
        </p:blipFill>
        <p:spPr>
          <a:xfrm>
            <a:off x="415290" y="4537710"/>
            <a:ext cx="5631180" cy="1478280"/>
          </a:xfrm>
          <a:prstGeom prst="rect">
            <a:avLst/>
          </a:prstGeom>
        </p:spPr>
      </p:pic>
      <p:sp>
        <p:nvSpPr>
          <p:cNvPr id="7" name="文本框 6"/>
          <p:cNvSpPr txBox="1"/>
          <p:nvPr/>
        </p:nvSpPr>
        <p:spPr>
          <a:xfrm>
            <a:off x="457200" y="5579110"/>
            <a:ext cx="1211580" cy="398780"/>
          </a:xfrm>
          <a:prstGeom prst="rect">
            <a:avLst/>
          </a:prstGeom>
          <a:noFill/>
        </p:spPr>
        <p:txBody>
          <a:bodyPr wrap="square" rtlCol="0">
            <a:spAutoFit/>
          </a:bodyPr>
          <a:p>
            <a:pPr algn="ctr"/>
            <a:r>
              <a:rPr lang="en-US" altLang="zh-CN" sz="1000" b="1">
                <a:latin typeface="Times New Roman" panose="02020603050405020304" pitchFamily="18" charset="0"/>
                <a:cs typeface="Times New Roman" panose="02020603050405020304" pitchFamily="18" charset="0"/>
              </a:rPr>
              <a:t>Intelligent</a:t>
            </a:r>
            <a:endParaRPr lang="en-US" altLang="zh-CN" sz="1000" b="1">
              <a:latin typeface="Times New Roman" panose="02020603050405020304" pitchFamily="18" charset="0"/>
              <a:cs typeface="Times New Roman" panose="02020603050405020304" pitchFamily="18" charset="0"/>
            </a:endParaRPr>
          </a:p>
          <a:p>
            <a:pPr algn="ctr"/>
            <a:r>
              <a:rPr lang="en-US" altLang="zh-CN" sz="1000" b="1">
                <a:latin typeface="Times New Roman" panose="02020603050405020304" pitchFamily="18" charset="0"/>
                <a:cs typeface="Times New Roman" panose="02020603050405020304" pitchFamily="18" charset="0"/>
              </a:rPr>
              <a:t>Web Services</a:t>
            </a:r>
            <a:endParaRPr lang="en-US" altLang="zh-CN" sz="1000" b="1">
              <a:latin typeface="Times New Roman" panose="02020603050405020304" pitchFamily="18" charset="0"/>
              <a:cs typeface="Times New Roman" panose="02020603050405020304" pitchFamily="18" charset="0"/>
            </a:endParaRPr>
          </a:p>
        </p:txBody>
      </p:sp>
      <p:sp>
        <p:nvSpPr>
          <p:cNvPr id="9" name="文本框 8"/>
          <p:cNvSpPr txBox="1"/>
          <p:nvPr/>
        </p:nvSpPr>
        <p:spPr>
          <a:xfrm>
            <a:off x="1668780" y="5617210"/>
            <a:ext cx="1097280" cy="245110"/>
          </a:xfrm>
          <a:prstGeom prst="rect">
            <a:avLst/>
          </a:prstGeom>
          <a:noFill/>
        </p:spPr>
        <p:txBody>
          <a:bodyPr wrap="square" rtlCol="0">
            <a:spAutoFit/>
          </a:bodyPr>
          <a:p>
            <a:pPr algn="ctr"/>
            <a:r>
              <a:rPr lang="en-US" altLang="zh-CN" sz="1000" b="1">
                <a:latin typeface="Times New Roman" panose="02020603050405020304" pitchFamily="18" charset="0"/>
                <a:cs typeface="Times New Roman" panose="02020603050405020304" pitchFamily="18" charset="0"/>
              </a:rPr>
              <a:t>Tele</a:t>
            </a:r>
            <a:r>
              <a:rPr lang="en-US" altLang="zh-CN" sz="1000" b="1">
                <a:latin typeface="Times New Roman" panose="02020603050405020304" pitchFamily="18" charset="0"/>
                <a:cs typeface="Times New Roman" panose="02020603050405020304" pitchFamily="18" charset="0"/>
              </a:rPr>
              <a:t>medicine</a:t>
            </a:r>
            <a:endParaRPr lang="en-US" altLang="zh-CN" sz="1000" b="1">
              <a:latin typeface="Times New Roman" panose="02020603050405020304" pitchFamily="18" charset="0"/>
              <a:cs typeface="Times New Roman" panose="02020603050405020304" pitchFamily="18" charset="0"/>
            </a:endParaRPr>
          </a:p>
        </p:txBody>
      </p:sp>
      <p:sp>
        <p:nvSpPr>
          <p:cNvPr id="10" name="文本框 9"/>
          <p:cNvSpPr txBox="1"/>
          <p:nvPr/>
        </p:nvSpPr>
        <p:spPr>
          <a:xfrm>
            <a:off x="2766060" y="5579110"/>
            <a:ext cx="1074420" cy="398780"/>
          </a:xfrm>
          <a:prstGeom prst="rect">
            <a:avLst/>
          </a:prstGeom>
          <a:noFill/>
        </p:spPr>
        <p:txBody>
          <a:bodyPr wrap="square" rtlCol="0">
            <a:spAutoFit/>
          </a:bodyPr>
          <a:p>
            <a:pPr algn="ctr"/>
            <a:r>
              <a:rPr lang="en-US" altLang="zh-CN" sz="1000" b="1">
                <a:latin typeface="Times New Roman" panose="02020603050405020304" pitchFamily="18" charset="0"/>
                <a:cs typeface="Times New Roman" panose="02020603050405020304" pitchFamily="18" charset="0"/>
              </a:rPr>
              <a:t>Internet </a:t>
            </a:r>
            <a:r>
              <a:rPr lang="en-US" altLang="zh-CN" sz="1000" b="1">
                <a:latin typeface="Times New Roman" panose="02020603050405020304" pitchFamily="18" charset="0"/>
                <a:cs typeface="Times New Roman" panose="02020603050405020304" pitchFamily="18" charset="0"/>
              </a:rPr>
              <a:t>of</a:t>
            </a:r>
            <a:endParaRPr lang="en-US" altLang="zh-CN" sz="1000" b="1">
              <a:latin typeface="Times New Roman" panose="02020603050405020304" pitchFamily="18" charset="0"/>
              <a:cs typeface="Times New Roman" panose="02020603050405020304" pitchFamily="18" charset="0"/>
            </a:endParaRPr>
          </a:p>
          <a:p>
            <a:pPr algn="ctr"/>
            <a:r>
              <a:rPr lang="en-US" altLang="zh-CN" sz="1000" b="1">
                <a:latin typeface="Times New Roman" panose="02020603050405020304" pitchFamily="18" charset="0"/>
                <a:cs typeface="Times New Roman" panose="02020603050405020304" pitchFamily="18" charset="0"/>
              </a:rPr>
              <a:t>T</a:t>
            </a:r>
            <a:r>
              <a:rPr lang="en-US" altLang="zh-CN" sz="1000" b="1">
                <a:latin typeface="Times New Roman" panose="02020603050405020304" pitchFamily="18" charset="0"/>
                <a:cs typeface="Times New Roman" panose="02020603050405020304" pitchFamily="18" charset="0"/>
              </a:rPr>
              <a:t>hings</a:t>
            </a:r>
            <a:endParaRPr lang="en-US" altLang="zh-CN" sz="1000" b="1">
              <a:latin typeface="Times New Roman" panose="02020603050405020304" pitchFamily="18" charset="0"/>
              <a:cs typeface="Times New Roman" panose="02020603050405020304" pitchFamily="18" charset="0"/>
            </a:endParaRPr>
          </a:p>
        </p:txBody>
      </p:sp>
      <p:sp>
        <p:nvSpPr>
          <p:cNvPr id="12" name="文本框 11"/>
          <p:cNvSpPr txBox="1"/>
          <p:nvPr/>
        </p:nvSpPr>
        <p:spPr>
          <a:xfrm>
            <a:off x="3840480" y="5579110"/>
            <a:ext cx="1066800" cy="398780"/>
          </a:xfrm>
          <a:prstGeom prst="rect">
            <a:avLst/>
          </a:prstGeom>
          <a:noFill/>
        </p:spPr>
        <p:txBody>
          <a:bodyPr wrap="square" rtlCol="0">
            <a:spAutoFit/>
          </a:bodyPr>
          <a:p>
            <a:pPr algn="ctr"/>
            <a:r>
              <a:rPr lang="en-US" altLang="zh-CN" sz="1000" b="1">
                <a:latin typeface="Times New Roman" panose="02020603050405020304" pitchFamily="18" charset="0"/>
                <a:cs typeface="Times New Roman" panose="02020603050405020304" pitchFamily="18" charset="0"/>
              </a:rPr>
              <a:t>Vehicle-to-E</a:t>
            </a:r>
            <a:r>
              <a:rPr lang="en-US" altLang="zh-CN" sz="1000" b="1">
                <a:latin typeface="Times New Roman" panose="02020603050405020304" pitchFamily="18" charset="0"/>
                <a:cs typeface="Times New Roman" panose="02020603050405020304" pitchFamily="18" charset="0"/>
              </a:rPr>
              <a:t>verything</a:t>
            </a:r>
            <a:endParaRPr lang="en-US" altLang="zh-CN" sz="1000" b="1">
              <a:latin typeface="Times New Roman" panose="02020603050405020304" pitchFamily="18" charset="0"/>
              <a:cs typeface="Times New Roman" panose="02020603050405020304" pitchFamily="18" charset="0"/>
            </a:endParaRPr>
          </a:p>
        </p:txBody>
      </p:sp>
      <p:sp>
        <p:nvSpPr>
          <p:cNvPr id="15" name="文本框 14"/>
          <p:cNvSpPr txBox="1"/>
          <p:nvPr/>
        </p:nvSpPr>
        <p:spPr>
          <a:xfrm>
            <a:off x="4803775" y="5579110"/>
            <a:ext cx="1274445" cy="398780"/>
          </a:xfrm>
          <a:prstGeom prst="rect">
            <a:avLst/>
          </a:prstGeom>
          <a:noFill/>
        </p:spPr>
        <p:txBody>
          <a:bodyPr wrap="square" rtlCol="0">
            <a:spAutoFit/>
          </a:bodyPr>
          <a:p>
            <a:pPr algn="ctr"/>
            <a:r>
              <a:rPr lang="en-US" altLang="zh-CN" sz="1000" b="1">
                <a:latin typeface="Times New Roman" panose="02020603050405020304" pitchFamily="18" charset="0"/>
                <a:cs typeface="Times New Roman" panose="02020603050405020304" pitchFamily="18" charset="0"/>
              </a:rPr>
              <a:t>Digital Twins</a:t>
            </a:r>
            <a:br>
              <a:rPr lang="en-US" altLang="zh-CN" sz="1000" b="1">
                <a:latin typeface="Times New Roman" panose="02020603050405020304" pitchFamily="18" charset="0"/>
                <a:cs typeface="Times New Roman" panose="02020603050405020304" pitchFamily="18" charset="0"/>
              </a:rPr>
            </a:br>
            <a:r>
              <a:rPr lang="en-US" altLang="zh-CN" sz="1000" b="1">
                <a:latin typeface="Times New Roman" panose="02020603050405020304" pitchFamily="18" charset="0"/>
                <a:cs typeface="Times New Roman" panose="02020603050405020304" pitchFamily="18" charset="0"/>
              </a:rPr>
              <a:t>&amp; Smart S</a:t>
            </a:r>
            <a:r>
              <a:rPr lang="en-US" altLang="zh-CN" sz="1000" b="1">
                <a:latin typeface="Times New Roman" panose="02020603050405020304" pitchFamily="18" charset="0"/>
                <a:cs typeface="Times New Roman" panose="02020603050405020304" pitchFamily="18" charset="0"/>
              </a:rPr>
              <a:t>ensing</a:t>
            </a:r>
            <a:endParaRPr lang="en-US" altLang="zh-CN" sz="1000" b="1">
              <a:latin typeface="Times New Roman" panose="02020603050405020304" pitchFamily="18" charset="0"/>
              <a:cs typeface="Times New Roman" panose="02020603050405020304" pitchFamily="18" charset="0"/>
            </a:endParaRPr>
          </a:p>
        </p:txBody>
      </p:sp>
      <p:sp>
        <p:nvSpPr>
          <p:cNvPr id="16" name="文本框 15"/>
          <p:cNvSpPr txBox="1"/>
          <p:nvPr/>
        </p:nvSpPr>
        <p:spPr>
          <a:xfrm>
            <a:off x="456565" y="4623435"/>
            <a:ext cx="5534660" cy="306705"/>
          </a:xfrm>
          <a:prstGeom prst="rect">
            <a:avLst/>
          </a:prstGeom>
          <a:noFill/>
        </p:spPr>
        <p:txBody>
          <a:bodyPr wrap="square" rtlCol="0">
            <a:spAutoFit/>
          </a:bodyPr>
          <a:p>
            <a:pPr algn="l"/>
            <a:r>
              <a:rPr lang="en-US" altLang="zh-CN" sz="1400" b="1">
                <a:solidFill>
                  <a:srgbClr val="FF0000"/>
                </a:solidFill>
                <a:latin typeface="Times New Roman" panose="02020603050405020304" pitchFamily="18" charset="0"/>
                <a:cs typeface="Times New Roman" panose="02020603050405020304" pitchFamily="18" charset="0"/>
              </a:rPr>
              <a:t>  Typical Application Scenarios</a:t>
            </a:r>
            <a:r>
              <a:rPr lang="zh-CN" altLang="en-US" sz="1400" b="1">
                <a:solidFill>
                  <a:srgbClr val="FF0000"/>
                </a:solidFill>
                <a:latin typeface="Times New Roman" panose="02020603050405020304" pitchFamily="18" charset="0"/>
                <a:cs typeface="Times New Roman" panose="02020603050405020304" pitchFamily="18" charset="0"/>
              </a:rPr>
              <a:t>：</a:t>
            </a:r>
            <a:endParaRPr lang="zh-CN" altLang="en-US" sz="1400" b="1">
              <a:solidFill>
                <a:srgbClr val="FF0000"/>
              </a:solidFill>
              <a:latin typeface="Times New Roman" panose="02020603050405020304" pitchFamily="18" charset="0"/>
              <a:cs typeface="Times New Roman" panose="02020603050405020304" pitchFamily="18" charset="0"/>
            </a:endParaRPr>
          </a:p>
        </p:txBody>
      </p:sp>
      <p:sp>
        <p:nvSpPr>
          <p:cNvPr id="18" name="标题 1"/>
          <p:cNvSpPr>
            <a:spLocks noGrp="1"/>
          </p:cNvSpPr>
          <p:nvPr>
            <p:custDataLst>
              <p:tags r:id="rId5"/>
            </p:custDataLst>
          </p:nvPr>
        </p:nvSpPr>
        <p:spPr>
          <a:xfrm>
            <a:off x="295275" y="353695"/>
            <a:ext cx="10814050" cy="432435"/>
          </a:xfrm>
          <a:prstGeom prst="rect">
            <a:avLst/>
          </a:prstGeom>
        </p:spPr>
        <p:txBody>
          <a:bodyPr vert="horz" wrap="none" lIns="90000" tIns="46800" rIns="90000" bIns="46800" rtlCol="0" anchor="b" anchorCtr="0">
            <a:noAutofit/>
          </a:bodyPr>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ctr" fontAlgn="ctr"/>
            <a:r>
              <a:rPr lang="en-US" altLang="zh-CN" sz="2400" kern="0" spc="0" dirty="0">
                <a:solidFill>
                  <a:srgbClr val="324274"/>
                </a:solidFill>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rPr>
              <a:t>Semantic Communication:</a:t>
            </a:r>
            <a:r>
              <a:rPr lang="en-US" altLang="zh-CN" sz="2400" b="0" kern="0" spc="0" dirty="0">
                <a:solidFill>
                  <a:srgbClr val="324274"/>
                </a:solidFill>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rPr>
              <a:t> towards Knowledge-Centric Cross-Modal Communication</a:t>
            </a:r>
            <a:endParaRPr lang="en-US" altLang="zh-CN" sz="2400" b="0" kern="0" spc="0" dirty="0">
              <a:solidFill>
                <a:srgbClr val="324274"/>
              </a:solidFill>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endParaRPr>
          </a:p>
        </p:txBody>
      </p:sp>
      <p:pic>
        <p:nvPicPr>
          <p:cNvPr id="2" name="图片 1" descr="ChatGPT Image 2025年12月17日 17_12_22"/>
          <p:cNvPicPr>
            <a:picLocks noChangeAspect="1"/>
          </p:cNvPicPr>
          <p:nvPr/>
        </p:nvPicPr>
        <p:blipFill>
          <a:blip r:embed="rId6"/>
          <a:stretch>
            <a:fillRect/>
          </a:stretch>
        </p:blipFill>
        <p:spPr>
          <a:xfrm>
            <a:off x="3529965" y="880110"/>
            <a:ext cx="2308860" cy="1674495"/>
          </a:xfrm>
          <a:prstGeom prst="rect">
            <a:avLst/>
          </a:prstGeom>
        </p:spPr>
      </p:pic>
      <p:pic>
        <p:nvPicPr>
          <p:cNvPr id="17" name="图片 16"/>
          <p:cNvPicPr>
            <a:picLocks noChangeAspect="1"/>
          </p:cNvPicPr>
          <p:nvPr/>
        </p:nvPicPr>
        <p:blipFill>
          <a:blip r:embed="rId7" cstate="email"/>
          <a:stretch>
            <a:fillRect/>
          </a:stretch>
        </p:blipFill>
        <p:spPr>
          <a:xfrm>
            <a:off x="753745" y="2625725"/>
            <a:ext cx="2376170" cy="1709420"/>
          </a:xfrm>
          <a:prstGeom prst="rect">
            <a:avLst/>
          </a:prstGeom>
        </p:spPr>
      </p:pic>
      <p:pic>
        <p:nvPicPr>
          <p:cNvPr id="5" name="图片 4" descr="手机屏幕的截图&#10;&#10;描述已自动生成"/>
          <p:cNvPicPr>
            <a:picLocks noChangeAspect="1"/>
          </p:cNvPicPr>
          <p:nvPr/>
        </p:nvPicPr>
        <p:blipFill>
          <a:blip r:embed="rId8" cstate="email"/>
          <a:stretch>
            <a:fillRect/>
          </a:stretch>
        </p:blipFill>
        <p:spPr>
          <a:xfrm>
            <a:off x="754380" y="881380"/>
            <a:ext cx="2375535" cy="1648460"/>
          </a:xfrm>
          <a:prstGeom prst="rect">
            <a:avLst/>
          </a:prstGeom>
        </p:spPr>
      </p:pic>
      <p:grpSp>
        <p:nvGrpSpPr>
          <p:cNvPr id="8" name="组合 7"/>
          <p:cNvGrpSpPr/>
          <p:nvPr/>
        </p:nvGrpSpPr>
        <p:grpSpPr>
          <a:xfrm>
            <a:off x="3529965" y="2701290"/>
            <a:ext cx="2310765" cy="1748790"/>
            <a:chOff x="0" y="4868"/>
            <a:chExt cx="8897" cy="5529"/>
          </a:xfrm>
        </p:grpSpPr>
        <p:pic>
          <p:nvPicPr>
            <p:cNvPr id="11" name="图片 10"/>
            <p:cNvPicPr>
              <a:picLocks noChangeAspect="1"/>
            </p:cNvPicPr>
            <p:nvPr/>
          </p:nvPicPr>
          <p:blipFill>
            <a:blip r:embed="rId9"/>
            <a:srcRect b="-603"/>
            <a:stretch>
              <a:fillRect/>
            </a:stretch>
          </p:blipFill>
          <p:spPr>
            <a:xfrm>
              <a:off x="0" y="4868"/>
              <a:ext cx="8897" cy="5340"/>
            </a:xfrm>
            <a:prstGeom prst="rect">
              <a:avLst/>
            </a:prstGeom>
          </p:spPr>
        </p:pic>
        <p:pic>
          <p:nvPicPr>
            <p:cNvPr id="13" name="图片 12"/>
            <p:cNvPicPr>
              <a:picLocks noChangeAspect="1"/>
            </p:cNvPicPr>
            <p:nvPr/>
          </p:nvPicPr>
          <p:blipFill>
            <a:blip r:embed="rId10"/>
            <a:stretch>
              <a:fillRect/>
            </a:stretch>
          </p:blipFill>
          <p:spPr>
            <a:xfrm>
              <a:off x="6966" y="8661"/>
              <a:ext cx="1500" cy="1736"/>
            </a:xfrm>
            <a:prstGeom prst="rect">
              <a:avLst/>
            </a:prstGeom>
          </p:spPr>
        </p:pic>
      </p:grpSp>
    </p:spTree>
    <p:custDataLst>
      <p:tags r:id="rId11"/>
    </p:custData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descr="ChatGPT Image 2026年6月24日 11_32_50"/>
          <p:cNvPicPr>
            <a:picLocks noChangeAspect="1"/>
          </p:cNvPicPr>
          <p:nvPr/>
        </p:nvPicPr>
        <p:blipFill>
          <a:blip r:embed="rId1"/>
          <a:stretch>
            <a:fillRect/>
          </a:stretch>
        </p:blipFill>
        <p:spPr>
          <a:xfrm>
            <a:off x="1270" y="0"/>
            <a:ext cx="12185015" cy="6858000"/>
          </a:xfrm>
          <a:prstGeom prst="rect">
            <a:avLst/>
          </a:prstGeom>
        </p:spPr>
      </p:pic>
      <p:sp>
        <p:nvSpPr>
          <p:cNvPr id="28" name="文本框 21"/>
          <p:cNvSpPr txBox="1"/>
          <p:nvPr/>
        </p:nvSpPr>
        <p:spPr>
          <a:xfrm>
            <a:off x="4204335" y="2466340"/>
            <a:ext cx="1786890" cy="340360"/>
          </a:xfrm>
          <a:prstGeom prst="rect">
            <a:avLst/>
          </a:prstGeom>
          <a:ln>
            <a:noFill/>
          </a:ln>
        </p:spPr>
        <p:txBody>
          <a:bodyPr wrap="none">
            <a:normAutofit/>
          </a:bodyPr>
          <a:lstStyle/>
          <a:p>
            <a:endParaRPr lang="zh-CN" altLang="en-US" sz="1600">
              <a:solidFill>
                <a:srgbClr val="FFFFFF"/>
              </a:solidFill>
            </a:endParaRPr>
          </a:p>
        </p:txBody>
      </p:sp>
      <p:sp>
        <p:nvSpPr>
          <p:cNvPr id="31" name="椭圆 26"/>
          <p:cNvSpPr/>
          <p:nvPr/>
        </p:nvSpPr>
        <p:spPr>
          <a:xfrm>
            <a:off x="4803541" y="3815526"/>
            <a:ext cx="589155" cy="609600"/>
          </a:xfrm>
          <a:custGeom>
            <a:avLst/>
            <a:gdLst>
              <a:gd name="connsiteX0" fmla="*/ 94055 w 317452"/>
              <a:gd name="connsiteY0" fmla="*/ 135965 h 328468"/>
              <a:gd name="connsiteX1" fmla="*/ 94407 w 317452"/>
              <a:gd name="connsiteY1" fmla="*/ 136055 h 328468"/>
              <a:gd name="connsiteX2" fmla="*/ 104825 w 317452"/>
              <a:gd name="connsiteY2" fmla="*/ 158537 h 328468"/>
              <a:gd name="connsiteX3" fmla="*/ 106109 w 317452"/>
              <a:gd name="connsiteY3" fmla="*/ 161308 h 328468"/>
              <a:gd name="connsiteX4" fmla="*/ 98162 w 317452"/>
              <a:gd name="connsiteY4" fmla="*/ 160053 h 328468"/>
              <a:gd name="connsiteX5" fmla="*/ 96849 w 317452"/>
              <a:gd name="connsiteY5" fmla="*/ 160053 h 328468"/>
              <a:gd name="connsiteX6" fmla="*/ 92911 w 317452"/>
              <a:gd name="connsiteY6" fmla="*/ 137630 h 328468"/>
              <a:gd name="connsiteX7" fmla="*/ 93506 w 317452"/>
              <a:gd name="connsiteY7" fmla="*/ 136765 h 328468"/>
              <a:gd name="connsiteX8" fmla="*/ 39496 w 317452"/>
              <a:gd name="connsiteY8" fmla="*/ 115887 h 328468"/>
              <a:gd name="connsiteX9" fmla="*/ 51437 w 317452"/>
              <a:gd name="connsiteY9" fmla="*/ 165488 h 328468"/>
              <a:gd name="connsiteX10" fmla="*/ 48784 w 317452"/>
              <a:gd name="connsiteY10" fmla="*/ 166793 h 328468"/>
              <a:gd name="connsiteX11" fmla="*/ 47457 w 317452"/>
              <a:gd name="connsiteY11" fmla="*/ 170709 h 328468"/>
              <a:gd name="connsiteX12" fmla="*/ 48784 w 317452"/>
              <a:gd name="connsiteY12" fmla="*/ 173319 h 328468"/>
              <a:gd name="connsiteX13" fmla="*/ 52764 w 317452"/>
              <a:gd name="connsiteY13" fmla="*/ 175930 h 328468"/>
              <a:gd name="connsiteX14" fmla="*/ 55418 w 317452"/>
              <a:gd name="connsiteY14" fmla="*/ 174625 h 328468"/>
              <a:gd name="connsiteX15" fmla="*/ 87263 w 317452"/>
              <a:gd name="connsiteY15" fmla="*/ 216393 h 328468"/>
              <a:gd name="connsiteX16" fmla="*/ 55418 w 317452"/>
              <a:gd name="connsiteY16" fmla="*/ 230752 h 328468"/>
              <a:gd name="connsiteX17" fmla="*/ 38169 w 317452"/>
              <a:gd name="connsiteY17" fmla="*/ 224225 h 328468"/>
              <a:gd name="connsiteX18" fmla="*/ 1017 w 317452"/>
              <a:gd name="connsiteY18" fmla="*/ 147214 h 328468"/>
              <a:gd name="connsiteX19" fmla="*/ 7651 w 317452"/>
              <a:gd name="connsiteY19" fmla="*/ 128940 h 328468"/>
              <a:gd name="connsiteX20" fmla="*/ 39496 w 317452"/>
              <a:gd name="connsiteY20" fmla="*/ 115887 h 328468"/>
              <a:gd name="connsiteX21" fmla="*/ 63900 w 317452"/>
              <a:gd name="connsiteY21" fmla="*/ 106627 h 328468"/>
              <a:gd name="connsiteX22" fmla="*/ 71807 w 317452"/>
              <a:gd name="connsiteY22" fmla="*/ 114982 h 328468"/>
              <a:gd name="connsiteX23" fmla="*/ 81033 w 317452"/>
              <a:gd name="connsiteY23" fmla="*/ 133331 h 328468"/>
              <a:gd name="connsiteX24" fmla="*/ 87623 w 317452"/>
              <a:gd name="connsiteY24" fmla="*/ 130710 h 328468"/>
              <a:gd name="connsiteX25" fmla="*/ 95803 w 317452"/>
              <a:gd name="connsiteY25" fmla="*/ 133422 h 328468"/>
              <a:gd name="connsiteX26" fmla="*/ 94055 w 317452"/>
              <a:gd name="connsiteY26" fmla="*/ 135965 h 328468"/>
              <a:gd name="connsiteX27" fmla="*/ 89115 w 317452"/>
              <a:gd name="connsiteY27" fmla="*/ 134702 h 328468"/>
              <a:gd name="connsiteX28" fmla="*/ 83823 w 317452"/>
              <a:gd name="connsiteY28" fmla="*/ 137407 h 328468"/>
              <a:gd name="connsiteX29" fmla="*/ 82500 w 317452"/>
              <a:gd name="connsiteY29" fmla="*/ 137407 h 328468"/>
              <a:gd name="connsiteX30" fmla="*/ 97053 w 317452"/>
              <a:gd name="connsiteY30" fmla="*/ 169863 h 328468"/>
              <a:gd name="connsiteX31" fmla="*/ 98375 w 317452"/>
              <a:gd name="connsiteY31" fmla="*/ 169863 h 328468"/>
              <a:gd name="connsiteX32" fmla="*/ 103667 w 317452"/>
              <a:gd name="connsiteY32" fmla="*/ 167158 h 328468"/>
              <a:gd name="connsiteX33" fmla="*/ 106313 w 317452"/>
              <a:gd name="connsiteY33" fmla="*/ 161749 h 328468"/>
              <a:gd name="connsiteX34" fmla="*/ 106109 w 317452"/>
              <a:gd name="connsiteY34" fmla="*/ 161308 h 328468"/>
              <a:gd name="connsiteX35" fmla="*/ 109648 w 317452"/>
              <a:gd name="connsiteY35" fmla="*/ 161866 h 328468"/>
              <a:gd name="connsiteX36" fmla="*/ 110272 w 317452"/>
              <a:gd name="connsiteY36" fmla="*/ 161402 h 328468"/>
              <a:gd name="connsiteX37" fmla="*/ 110522 w 317452"/>
              <a:gd name="connsiteY37" fmla="*/ 164622 h 328468"/>
              <a:gd name="connsiteX38" fmla="*/ 106074 w 317452"/>
              <a:gd name="connsiteY38" fmla="*/ 170028 h 328468"/>
              <a:gd name="connsiteX39" fmla="*/ 99484 w 317452"/>
              <a:gd name="connsiteY39" fmla="*/ 172650 h 328468"/>
              <a:gd name="connsiteX40" fmla="*/ 107391 w 317452"/>
              <a:gd name="connsiteY40" fmla="*/ 192309 h 328468"/>
              <a:gd name="connsiteX41" fmla="*/ 100802 w 317452"/>
              <a:gd name="connsiteY41" fmla="*/ 211968 h 328468"/>
              <a:gd name="connsiteX42" fmla="*/ 91576 w 317452"/>
              <a:gd name="connsiteY42" fmla="*/ 215900 h 328468"/>
              <a:gd name="connsiteX43" fmla="*/ 59946 w 317452"/>
              <a:gd name="connsiteY43" fmla="*/ 172650 h 328468"/>
              <a:gd name="connsiteX44" fmla="*/ 62582 w 317452"/>
              <a:gd name="connsiteY44" fmla="*/ 171339 h 328468"/>
              <a:gd name="connsiteX45" fmla="*/ 63900 w 317452"/>
              <a:gd name="connsiteY45" fmla="*/ 166097 h 328468"/>
              <a:gd name="connsiteX46" fmla="*/ 62582 w 317452"/>
              <a:gd name="connsiteY46" fmla="*/ 163475 h 328468"/>
              <a:gd name="connsiteX47" fmla="*/ 58628 w 317452"/>
              <a:gd name="connsiteY47" fmla="*/ 162165 h 328468"/>
              <a:gd name="connsiteX48" fmla="*/ 54674 w 317452"/>
              <a:gd name="connsiteY48" fmla="*/ 163475 h 328468"/>
              <a:gd name="connsiteX49" fmla="*/ 42813 w 317452"/>
              <a:gd name="connsiteY49" fmla="*/ 111051 h 328468"/>
              <a:gd name="connsiteX50" fmla="*/ 52038 w 317452"/>
              <a:gd name="connsiteY50" fmla="*/ 107119 h 328468"/>
              <a:gd name="connsiteX51" fmla="*/ 63900 w 317452"/>
              <a:gd name="connsiteY51" fmla="*/ 106627 h 328468"/>
              <a:gd name="connsiteX52" fmla="*/ 221560 w 317452"/>
              <a:gd name="connsiteY52" fmla="*/ 67725 h 328468"/>
              <a:gd name="connsiteX53" fmla="*/ 239938 w 317452"/>
              <a:gd name="connsiteY53" fmla="*/ 67725 h 328468"/>
              <a:gd name="connsiteX54" fmla="*/ 249127 w 317452"/>
              <a:gd name="connsiteY54" fmla="*/ 90147 h 328468"/>
              <a:gd name="connsiteX55" fmla="*/ 249127 w 317452"/>
              <a:gd name="connsiteY55" fmla="*/ 99380 h 328468"/>
              <a:gd name="connsiteX56" fmla="*/ 259629 w 317452"/>
              <a:gd name="connsiteY56" fmla="*/ 162691 h 328468"/>
              <a:gd name="connsiteX57" fmla="*/ 300324 w 317452"/>
              <a:gd name="connsiteY57" fmla="*/ 193027 h 328468"/>
              <a:gd name="connsiteX58" fmla="*/ 304262 w 317452"/>
              <a:gd name="connsiteY58" fmla="*/ 215450 h 328468"/>
              <a:gd name="connsiteX59" fmla="*/ 283258 w 317452"/>
              <a:gd name="connsiteY59" fmla="*/ 219407 h 328468"/>
              <a:gd name="connsiteX60" fmla="*/ 281946 w 317452"/>
              <a:gd name="connsiteY60" fmla="*/ 218088 h 328468"/>
              <a:gd name="connsiteX61" fmla="*/ 236000 w 317452"/>
              <a:gd name="connsiteY61" fmla="*/ 185113 h 328468"/>
              <a:gd name="connsiteX62" fmla="*/ 229436 w 317452"/>
              <a:gd name="connsiteY62" fmla="*/ 174562 h 328468"/>
              <a:gd name="connsiteX63" fmla="*/ 224185 w 317452"/>
              <a:gd name="connsiteY63" fmla="*/ 145544 h 328468"/>
              <a:gd name="connsiteX64" fmla="*/ 196617 w 317452"/>
              <a:gd name="connsiteY64" fmla="*/ 194346 h 328468"/>
              <a:gd name="connsiteX65" fmla="*/ 229436 w 317452"/>
              <a:gd name="connsiteY65" fmla="*/ 243148 h 328468"/>
              <a:gd name="connsiteX66" fmla="*/ 230749 w 317452"/>
              <a:gd name="connsiteY66" fmla="*/ 265571 h 328468"/>
              <a:gd name="connsiteX67" fmla="*/ 195305 w 317452"/>
              <a:gd name="connsiteY67" fmla="*/ 318329 h 328468"/>
              <a:gd name="connsiteX68" fmla="*/ 169050 w 317452"/>
              <a:gd name="connsiteY68" fmla="*/ 323605 h 328468"/>
              <a:gd name="connsiteX69" fmla="*/ 167737 w 317452"/>
              <a:gd name="connsiteY69" fmla="*/ 323605 h 328468"/>
              <a:gd name="connsiteX70" fmla="*/ 162486 w 317452"/>
              <a:gd name="connsiteY70" fmla="*/ 297226 h 328468"/>
              <a:gd name="connsiteX71" fmla="*/ 191366 w 317452"/>
              <a:gd name="connsiteY71" fmla="*/ 255019 h 328468"/>
              <a:gd name="connsiteX72" fmla="*/ 167737 w 317452"/>
              <a:gd name="connsiteY72" fmla="*/ 220726 h 328468"/>
              <a:gd name="connsiteX73" fmla="*/ 70594 w 317452"/>
              <a:gd name="connsiteY73" fmla="*/ 322286 h 328468"/>
              <a:gd name="connsiteX74" fmla="*/ 46965 w 317452"/>
              <a:gd name="connsiteY74" fmla="*/ 326243 h 328468"/>
              <a:gd name="connsiteX75" fmla="*/ 44339 w 317452"/>
              <a:gd name="connsiteY75" fmla="*/ 322286 h 328468"/>
              <a:gd name="connsiteX76" fmla="*/ 43027 w 317452"/>
              <a:gd name="connsiteY76" fmla="*/ 295907 h 328468"/>
              <a:gd name="connsiteX77" fmla="*/ 144108 w 317452"/>
              <a:gd name="connsiteY77" fmla="*/ 189070 h 328468"/>
              <a:gd name="connsiteX78" fmla="*/ 148046 w 317452"/>
              <a:gd name="connsiteY78" fmla="*/ 177200 h 328468"/>
              <a:gd name="connsiteX79" fmla="*/ 190054 w 317452"/>
              <a:gd name="connsiteY79" fmla="*/ 103337 h 328468"/>
              <a:gd name="connsiteX80" fmla="*/ 151984 w 317452"/>
              <a:gd name="connsiteY80" fmla="*/ 107294 h 328468"/>
              <a:gd name="connsiteX81" fmla="*/ 119166 w 317452"/>
              <a:gd name="connsiteY81" fmla="*/ 154777 h 328468"/>
              <a:gd name="connsiteX82" fmla="*/ 110272 w 317452"/>
              <a:gd name="connsiteY82" fmla="*/ 161402 h 328468"/>
              <a:gd name="connsiteX83" fmla="*/ 110027 w 317452"/>
              <a:gd name="connsiteY83" fmla="*/ 158233 h 328468"/>
              <a:gd name="connsiteX84" fmla="*/ 99484 w 317452"/>
              <a:gd name="connsiteY84" fmla="*/ 134642 h 328468"/>
              <a:gd name="connsiteX85" fmla="*/ 95803 w 317452"/>
              <a:gd name="connsiteY85" fmla="*/ 133422 h 328468"/>
              <a:gd name="connsiteX86" fmla="*/ 97670 w 317452"/>
              <a:gd name="connsiteY86" fmla="*/ 130706 h 328468"/>
              <a:gd name="connsiteX87" fmla="*/ 130980 w 317452"/>
              <a:gd name="connsiteY87" fmla="*/ 82234 h 328468"/>
              <a:gd name="connsiteX88" fmla="*/ 141482 w 317452"/>
              <a:gd name="connsiteY88" fmla="*/ 75639 h 328468"/>
              <a:gd name="connsiteX89" fmla="*/ 221560 w 317452"/>
              <a:gd name="connsiteY89" fmla="*/ 67725 h 328468"/>
              <a:gd name="connsiteX90" fmla="*/ 276970 w 317452"/>
              <a:gd name="connsiteY90" fmla="*/ 0 h 328468"/>
              <a:gd name="connsiteX91" fmla="*/ 317452 w 317452"/>
              <a:gd name="connsiteY91" fmla="*/ 39688 h 328468"/>
              <a:gd name="connsiteX92" fmla="*/ 276970 w 317452"/>
              <a:gd name="connsiteY92" fmla="*/ 79376 h 328468"/>
              <a:gd name="connsiteX93" fmla="*/ 236488 w 317452"/>
              <a:gd name="connsiteY93" fmla="*/ 39688 h 328468"/>
              <a:gd name="connsiteX94" fmla="*/ 276970 w 317452"/>
              <a:gd name="connsiteY94" fmla="*/ 0 h 32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17452" h="328468">
                <a:moveTo>
                  <a:pt x="94055" y="135965"/>
                </a:moveTo>
                <a:lnTo>
                  <a:pt x="94407" y="136055"/>
                </a:lnTo>
                <a:cubicBezTo>
                  <a:pt x="100360" y="148902"/>
                  <a:pt x="103337" y="155325"/>
                  <a:pt x="104825" y="158537"/>
                </a:cubicBezTo>
                <a:lnTo>
                  <a:pt x="106109" y="161308"/>
                </a:lnTo>
                <a:lnTo>
                  <a:pt x="98162" y="160053"/>
                </a:lnTo>
                <a:cubicBezTo>
                  <a:pt x="98162" y="160053"/>
                  <a:pt x="96849" y="160053"/>
                  <a:pt x="96849" y="160053"/>
                </a:cubicBezTo>
                <a:cubicBezTo>
                  <a:pt x="90285" y="154777"/>
                  <a:pt x="87660" y="144225"/>
                  <a:pt x="92911" y="137630"/>
                </a:cubicBezTo>
                <a:cubicBezTo>
                  <a:pt x="92911" y="137630"/>
                  <a:pt x="92911" y="137630"/>
                  <a:pt x="93506" y="136765"/>
                </a:cubicBezTo>
                <a:close/>
                <a:moveTo>
                  <a:pt x="39496" y="115887"/>
                </a:moveTo>
                <a:cubicBezTo>
                  <a:pt x="39496" y="115887"/>
                  <a:pt x="39496" y="115887"/>
                  <a:pt x="51437" y="165488"/>
                </a:cubicBezTo>
                <a:cubicBezTo>
                  <a:pt x="51437" y="165488"/>
                  <a:pt x="51437" y="165488"/>
                  <a:pt x="48784" y="166793"/>
                </a:cubicBezTo>
                <a:cubicBezTo>
                  <a:pt x="47457" y="166793"/>
                  <a:pt x="47457" y="169403"/>
                  <a:pt x="47457" y="170709"/>
                </a:cubicBezTo>
                <a:cubicBezTo>
                  <a:pt x="47457" y="170709"/>
                  <a:pt x="47457" y="170709"/>
                  <a:pt x="48784" y="173319"/>
                </a:cubicBezTo>
                <a:cubicBezTo>
                  <a:pt x="50111" y="175930"/>
                  <a:pt x="51437" y="175930"/>
                  <a:pt x="52764" y="175930"/>
                </a:cubicBezTo>
                <a:lnTo>
                  <a:pt x="55418" y="174625"/>
                </a:lnTo>
                <a:cubicBezTo>
                  <a:pt x="55418" y="174625"/>
                  <a:pt x="55418" y="174625"/>
                  <a:pt x="87263" y="216393"/>
                </a:cubicBezTo>
                <a:cubicBezTo>
                  <a:pt x="87263" y="216393"/>
                  <a:pt x="87263" y="216393"/>
                  <a:pt x="55418" y="230752"/>
                </a:cubicBezTo>
                <a:cubicBezTo>
                  <a:pt x="48784" y="233362"/>
                  <a:pt x="40823" y="230752"/>
                  <a:pt x="38169" y="224225"/>
                </a:cubicBezTo>
                <a:cubicBezTo>
                  <a:pt x="38169" y="224225"/>
                  <a:pt x="38169" y="224225"/>
                  <a:pt x="1017" y="147214"/>
                </a:cubicBezTo>
                <a:cubicBezTo>
                  <a:pt x="-1637" y="140687"/>
                  <a:pt x="1017" y="132856"/>
                  <a:pt x="7651" y="128940"/>
                </a:cubicBezTo>
                <a:cubicBezTo>
                  <a:pt x="7651" y="128940"/>
                  <a:pt x="7651" y="128940"/>
                  <a:pt x="39496" y="115887"/>
                </a:cubicBezTo>
                <a:close/>
                <a:moveTo>
                  <a:pt x="63900" y="106627"/>
                </a:moveTo>
                <a:cubicBezTo>
                  <a:pt x="67524" y="108102"/>
                  <a:pt x="70489" y="111051"/>
                  <a:pt x="71807" y="114982"/>
                </a:cubicBezTo>
                <a:cubicBezTo>
                  <a:pt x="71807" y="114982"/>
                  <a:pt x="71807" y="114982"/>
                  <a:pt x="81033" y="133331"/>
                </a:cubicBezTo>
                <a:cubicBezTo>
                  <a:pt x="81033" y="133331"/>
                  <a:pt x="81033" y="133331"/>
                  <a:pt x="87623" y="130710"/>
                </a:cubicBezTo>
                <a:lnTo>
                  <a:pt x="95803" y="133422"/>
                </a:lnTo>
                <a:lnTo>
                  <a:pt x="94055" y="135965"/>
                </a:lnTo>
                <a:lnTo>
                  <a:pt x="89115" y="134702"/>
                </a:lnTo>
                <a:cubicBezTo>
                  <a:pt x="89115" y="134702"/>
                  <a:pt x="89115" y="134702"/>
                  <a:pt x="83823" y="137407"/>
                </a:cubicBezTo>
                <a:cubicBezTo>
                  <a:pt x="83823" y="137407"/>
                  <a:pt x="82500" y="137407"/>
                  <a:pt x="82500" y="137407"/>
                </a:cubicBezTo>
                <a:cubicBezTo>
                  <a:pt x="82500" y="137407"/>
                  <a:pt x="82500" y="137407"/>
                  <a:pt x="97053" y="169863"/>
                </a:cubicBezTo>
                <a:cubicBezTo>
                  <a:pt x="97053" y="169863"/>
                  <a:pt x="97053" y="169863"/>
                  <a:pt x="98375" y="169863"/>
                </a:cubicBezTo>
                <a:lnTo>
                  <a:pt x="103667" y="167158"/>
                </a:lnTo>
                <a:cubicBezTo>
                  <a:pt x="106313" y="165806"/>
                  <a:pt x="106313" y="163101"/>
                  <a:pt x="106313" y="161749"/>
                </a:cubicBezTo>
                <a:lnTo>
                  <a:pt x="106109" y="161308"/>
                </a:lnTo>
                <a:lnTo>
                  <a:pt x="109648" y="161866"/>
                </a:lnTo>
                <a:lnTo>
                  <a:pt x="110272" y="161402"/>
                </a:lnTo>
                <a:lnTo>
                  <a:pt x="110522" y="164622"/>
                </a:lnTo>
                <a:cubicBezTo>
                  <a:pt x="109698" y="166752"/>
                  <a:pt x="108051" y="168718"/>
                  <a:pt x="106074" y="170028"/>
                </a:cubicBezTo>
                <a:cubicBezTo>
                  <a:pt x="106074" y="170028"/>
                  <a:pt x="106074" y="170028"/>
                  <a:pt x="99484" y="172650"/>
                </a:cubicBezTo>
                <a:cubicBezTo>
                  <a:pt x="99484" y="172650"/>
                  <a:pt x="99484" y="172650"/>
                  <a:pt x="107391" y="192309"/>
                </a:cubicBezTo>
                <a:cubicBezTo>
                  <a:pt x="111345" y="198862"/>
                  <a:pt x="107391" y="208036"/>
                  <a:pt x="100802" y="211968"/>
                </a:cubicBezTo>
                <a:cubicBezTo>
                  <a:pt x="100802" y="211968"/>
                  <a:pt x="100802" y="211968"/>
                  <a:pt x="91576" y="215900"/>
                </a:cubicBezTo>
                <a:cubicBezTo>
                  <a:pt x="91576" y="215900"/>
                  <a:pt x="91576" y="215900"/>
                  <a:pt x="59946" y="172650"/>
                </a:cubicBezTo>
                <a:cubicBezTo>
                  <a:pt x="59946" y="172650"/>
                  <a:pt x="59946" y="172650"/>
                  <a:pt x="62582" y="171339"/>
                </a:cubicBezTo>
                <a:cubicBezTo>
                  <a:pt x="65218" y="170028"/>
                  <a:pt x="65218" y="167407"/>
                  <a:pt x="63900" y="166097"/>
                </a:cubicBezTo>
                <a:cubicBezTo>
                  <a:pt x="63900" y="166097"/>
                  <a:pt x="63900" y="166097"/>
                  <a:pt x="62582" y="163475"/>
                </a:cubicBezTo>
                <a:cubicBezTo>
                  <a:pt x="62582" y="162165"/>
                  <a:pt x="59946" y="160854"/>
                  <a:pt x="58628" y="162165"/>
                </a:cubicBezTo>
                <a:cubicBezTo>
                  <a:pt x="58628" y="162165"/>
                  <a:pt x="58628" y="162165"/>
                  <a:pt x="54674" y="163475"/>
                </a:cubicBezTo>
                <a:cubicBezTo>
                  <a:pt x="54674" y="163475"/>
                  <a:pt x="54674" y="163475"/>
                  <a:pt x="42813" y="111051"/>
                </a:cubicBezTo>
                <a:cubicBezTo>
                  <a:pt x="42813" y="111051"/>
                  <a:pt x="42813" y="111051"/>
                  <a:pt x="52038" y="107119"/>
                </a:cubicBezTo>
                <a:cubicBezTo>
                  <a:pt x="55992" y="105153"/>
                  <a:pt x="60275" y="105153"/>
                  <a:pt x="63900" y="106627"/>
                </a:cubicBezTo>
                <a:close/>
                <a:moveTo>
                  <a:pt x="221560" y="67725"/>
                </a:moveTo>
                <a:cubicBezTo>
                  <a:pt x="226810" y="65087"/>
                  <a:pt x="234687" y="65087"/>
                  <a:pt x="239938" y="67725"/>
                </a:cubicBezTo>
                <a:cubicBezTo>
                  <a:pt x="247814" y="73001"/>
                  <a:pt x="250440" y="80915"/>
                  <a:pt x="249127" y="90147"/>
                </a:cubicBezTo>
                <a:cubicBezTo>
                  <a:pt x="249127" y="92785"/>
                  <a:pt x="249127" y="96742"/>
                  <a:pt x="249127" y="99380"/>
                </a:cubicBezTo>
                <a:cubicBezTo>
                  <a:pt x="249127" y="99380"/>
                  <a:pt x="249127" y="99380"/>
                  <a:pt x="259629" y="162691"/>
                </a:cubicBezTo>
                <a:cubicBezTo>
                  <a:pt x="259629" y="162691"/>
                  <a:pt x="259629" y="162691"/>
                  <a:pt x="300324" y="193027"/>
                </a:cubicBezTo>
                <a:cubicBezTo>
                  <a:pt x="308200" y="198303"/>
                  <a:pt x="309513" y="207536"/>
                  <a:pt x="304262" y="215450"/>
                </a:cubicBezTo>
                <a:cubicBezTo>
                  <a:pt x="299011" y="222045"/>
                  <a:pt x="289822" y="223363"/>
                  <a:pt x="283258" y="219407"/>
                </a:cubicBezTo>
                <a:cubicBezTo>
                  <a:pt x="283258" y="219407"/>
                  <a:pt x="281946" y="219407"/>
                  <a:pt x="281946" y="218088"/>
                </a:cubicBezTo>
                <a:cubicBezTo>
                  <a:pt x="281946" y="218088"/>
                  <a:pt x="281946" y="218088"/>
                  <a:pt x="236000" y="185113"/>
                </a:cubicBezTo>
                <a:cubicBezTo>
                  <a:pt x="232061" y="182475"/>
                  <a:pt x="230749" y="178518"/>
                  <a:pt x="229436" y="174562"/>
                </a:cubicBezTo>
                <a:cubicBezTo>
                  <a:pt x="229436" y="174562"/>
                  <a:pt x="229436" y="174562"/>
                  <a:pt x="224185" y="145544"/>
                </a:cubicBezTo>
                <a:cubicBezTo>
                  <a:pt x="224185" y="145544"/>
                  <a:pt x="224185" y="145544"/>
                  <a:pt x="196617" y="194346"/>
                </a:cubicBezTo>
                <a:cubicBezTo>
                  <a:pt x="196617" y="194346"/>
                  <a:pt x="196617" y="194346"/>
                  <a:pt x="229436" y="243148"/>
                </a:cubicBezTo>
                <a:cubicBezTo>
                  <a:pt x="234687" y="249743"/>
                  <a:pt x="234687" y="258976"/>
                  <a:pt x="230749" y="265571"/>
                </a:cubicBezTo>
                <a:cubicBezTo>
                  <a:pt x="230749" y="265571"/>
                  <a:pt x="230749" y="265571"/>
                  <a:pt x="195305" y="318329"/>
                </a:cubicBezTo>
                <a:cubicBezTo>
                  <a:pt x="188741" y="326243"/>
                  <a:pt x="178239" y="328881"/>
                  <a:pt x="169050" y="323605"/>
                </a:cubicBezTo>
                <a:cubicBezTo>
                  <a:pt x="169050" y="323605"/>
                  <a:pt x="169050" y="323605"/>
                  <a:pt x="167737" y="323605"/>
                </a:cubicBezTo>
                <a:cubicBezTo>
                  <a:pt x="159861" y="318329"/>
                  <a:pt x="157235" y="305140"/>
                  <a:pt x="162486" y="297226"/>
                </a:cubicBezTo>
                <a:cubicBezTo>
                  <a:pt x="162486" y="297226"/>
                  <a:pt x="162486" y="297226"/>
                  <a:pt x="191366" y="255019"/>
                </a:cubicBezTo>
                <a:cubicBezTo>
                  <a:pt x="191366" y="255019"/>
                  <a:pt x="191366" y="255019"/>
                  <a:pt x="167737" y="220726"/>
                </a:cubicBezTo>
                <a:cubicBezTo>
                  <a:pt x="167737" y="220726"/>
                  <a:pt x="167737" y="220726"/>
                  <a:pt x="70594" y="322286"/>
                </a:cubicBezTo>
                <a:cubicBezTo>
                  <a:pt x="65343" y="328881"/>
                  <a:pt x="54841" y="330200"/>
                  <a:pt x="46965" y="326243"/>
                </a:cubicBezTo>
                <a:cubicBezTo>
                  <a:pt x="45652" y="324924"/>
                  <a:pt x="44339" y="323605"/>
                  <a:pt x="44339" y="322286"/>
                </a:cubicBezTo>
                <a:cubicBezTo>
                  <a:pt x="36463" y="315691"/>
                  <a:pt x="36463" y="303821"/>
                  <a:pt x="43027" y="295907"/>
                </a:cubicBezTo>
                <a:cubicBezTo>
                  <a:pt x="43027" y="295907"/>
                  <a:pt x="43027" y="295907"/>
                  <a:pt x="144108" y="189070"/>
                </a:cubicBezTo>
                <a:cubicBezTo>
                  <a:pt x="144108" y="185113"/>
                  <a:pt x="145421" y="181156"/>
                  <a:pt x="148046" y="177200"/>
                </a:cubicBezTo>
                <a:cubicBezTo>
                  <a:pt x="148046" y="177200"/>
                  <a:pt x="148046" y="177200"/>
                  <a:pt x="190054" y="103337"/>
                </a:cubicBezTo>
                <a:cubicBezTo>
                  <a:pt x="190054" y="103337"/>
                  <a:pt x="190054" y="103337"/>
                  <a:pt x="151984" y="107294"/>
                </a:cubicBezTo>
                <a:cubicBezTo>
                  <a:pt x="151984" y="107294"/>
                  <a:pt x="151984" y="107294"/>
                  <a:pt x="119166" y="154777"/>
                </a:cubicBezTo>
                <a:lnTo>
                  <a:pt x="110272" y="161402"/>
                </a:lnTo>
                <a:lnTo>
                  <a:pt x="110027" y="158233"/>
                </a:lnTo>
                <a:cubicBezTo>
                  <a:pt x="99484" y="134642"/>
                  <a:pt x="99484" y="134642"/>
                  <a:pt x="99484" y="134642"/>
                </a:cubicBezTo>
                <a:lnTo>
                  <a:pt x="95803" y="133422"/>
                </a:lnTo>
                <a:lnTo>
                  <a:pt x="97670" y="130706"/>
                </a:lnTo>
                <a:cubicBezTo>
                  <a:pt x="102428" y="123781"/>
                  <a:pt x="111946" y="109932"/>
                  <a:pt x="130980" y="82234"/>
                </a:cubicBezTo>
                <a:cubicBezTo>
                  <a:pt x="133606" y="78277"/>
                  <a:pt x="137544" y="75639"/>
                  <a:pt x="141482" y="75639"/>
                </a:cubicBezTo>
                <a:cubicBezTo>
                  <a:pt x="141482" y="75639"/>
                  <a:pt x="141482" y="75639"/>
                  <a:pt x="221560" y="67725"/>
                </a:cubicBezTo>
                <a:close/>
                <a:moveTo>
                  <a:pt x="276970" y="0"/>
                </a:moveTo>
                <a:cubicBezTo>
                  <a:pt x="299328" y="0"/>
                  <a:pt x="317452" y="17769"/>
                  <a:pt x="317452" y="39688"/>
                </a:cubicBezTo>
                <a:cubicBezTo>
                  <a:pt x="317452" y="61607"/>
                  <a:pt x="299328" y="79376"/>
                  <a:pt x="276970" y="79376"/>
                </a:cubicBezTo>
                <a:cubicBezTo>
                  <a:pt x="254612" y="79376"/>
                  <a:pt x="236488" y="61607"/>
                  <a:pt x="236488" y="39688"/>
                </a:cubicBezTo>
                <a:cubicBezTo>
                  <a:pt x="236488" y="17769"/>
                  <a:pt x="254612" y="0"/>
                  <a:pt x="27697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2" name="椭圆 27"/>
          <p:cNvSpPr/>
          <p:nvPr/>
        </p:nvSpPr>
        <p:spPr>
          <a:xfrm>
            <a:off x="10114618" y="1627662"/>
            <a:ext cx="609600" cy="603766"/>
          </a:xfrm>
          <a:custGeom>
            <a:avLst/>
            <a:gdLst>
              <a:gd name="connsiteX0" fmla="*/ 292147 w 331788"/>
              <a:gd name="connsiteY0" fmla="*/ 109538 h 328613"/>
              <a:gd name="connsiteX1" fmla="*/ 327025 w 331788"/>
              <a:gd name="connsiteY1" fmla="*/ 145621 h 328613"/>
              <a:gd name="connsiteX2" fmla="*/ 327025 w 331788"/>
              <a:gd name="connsiteY2" fmla="*/ 229385 h 328613"/>
              <a:gd name="connsiteX3" fmla="*/ 293438 w 331788"/>
              <a:gd name="connsiteY3" fmla="*/ 264179 h 328613"/>
              <a:gd name="connsiteX4" fmla="*/ 252101 w 331788"/>
              <a:gd name="connsiteY4" fmla="*/ 264179 h 328613"/>
              <a:gd name="connsiteX5" fmla="*/ 252101 w 331788"/>
              <a:gd name="connsiteY5" fmla="*/ 319593 h 328613"/>
              <a:gd name="connsiteX6" fmla="*/ 243059 w 331788"/>
              <a:gd name="connsiteY6" fmla="*/ 328613 h 328613"/>
              <a:gd name="connsiteX7" fmla="*/ 205596 w 331788"/>
              <a:gd name="connsiteY7" fmla="*/ 328613 h 328613"/>
              <a:gd name="connsiteX8" fmla="*/ 195262 w 331788"/>
              <a:gd name="connsiteY8" fmla="*/ 319593 h 328613"/>
              <a:gd name="connsiteX9" fmla="*/ 195262 w 331788"/>
              <a:gd name="connsiteY9" fmla="*/ 235829 h 328613"/>
              <a:gd name="connsiteX10" fmla="*/ 224973 w 331788"/>
              <a:gd name="connsiteY10" fmla="*/ 207478 h 328613"/>
              <a:gd name="connsiteX11" fmla="*/ 255976 w 331788"/>
              <a:gd name="connsiteY11" fmla="*/ 207478 h 328613"/>
              <a:gd name="connsiteX12" fmla="*/ 255976 w 331788"/>
              <a:gd name="connsiteY12" fmla="*/ 145621 h 328613"/>
              <a:gd name="connsiteX13" fmla="*/ 292147 w 331788"/>
              <a:gd name="connsiteY13" fmla="*/ 109538 h 328613"/>
              <a:gd name="connsiteX14" fmla="*/ 38473 w 331788"/>
              <a:gd name="connsiteY14" fmla="*/ 109538 h 328613"/>
              <a:gd name="connsiteX15" fmla="*/ 75079 w 331788"/>
              <a:gd name="connsiteY15" fmla="*/ 145621 h 328613"/>
              <a:gd name="connsiteX16" fmla="*/ 75079 w 331788"/>
              <a:gd name="connsiteY16" fmla="*/ 207478 h 328613"/>
              <a:gd name="connsiteX17" fmla="*/ 106456 w 331788"/>
              <a:gd name="connsiteY17" fmla="*/ 207478 h 328613"/>
              <a:gd name="connsiteX18" fmla="*/ 136525 w 331788"/>
              <a:gd name="connsiteY18" fmla="*/ 235829 h 328613"/>
              <a:gd name="connsiteX19" fmla="*/ 136525 w 331788"/>
              <a:gd name="connsiteY19" fmla="*/ 319593 h 328613"/>
              <a:gd name="connsiteX20" fmla="*/ 126066 w 331788"/>
              <a:gd name="connsiteY20" fmla="*/ 328613 h 328613"/>
              <a:gd name="connsiteX21" fmla="*/ 88153 w 331788"/>
              <a:gd name="connsiteY21" fmla="*/ 328613 h 328613"/>
              <a:gd name="connsiteX22" fmla="*/ 79001 w 331788"/>
              <a:gd name="connsiteY22" fmla="*/ 319593 h 328613"/>
              <a:gd name="connsiteX23" fmla="*/ 79001 w 331788"/>
              <a:gd name="connsiteY23" fmla="*/ 264179 h 328613"/>
              <a:gd name="connsiteX24" fmla="*/ 37166 w 331788"/>
              <a:gd name="connsiteY24" fmla="*/ 264179 h 328613"/>
              <a:gd name="connsiteX25" fmla="*/ 3175 w 331788"/>
              <a:gd name="connsiteY25" fmla="*/ 229385 h 328613"/>
              <a:gd name="connsiteX26" fmla="*/ 3175 w 331788"/>
              <a:gd name="connsiteY26" fmla="*/ 145621 h 328613"/>
              <a:gd name="connsiteX27" fmla="*/ 38473 w 331788"/>
              <a:gd name="connsiteY27" fmla="*/ 109538 h 328613"/>
              <a:gd name="connsiteX28" fmla="*/ 160734 w 331788"/>
              <a:gd name="connsiteY28" fmla="*/ 88900 h 328613"/>
              <a:gd name="connsiteX29" fmla="*/ 171053 w 331788"/>
              <a:gd name="connsiteY29" fmla="*/ 88900 h 328613"/>
              <a:gd name="connsiteX30" fmla="*/ 173633 w 331788"/>
              <a:gd name="connsiteY30" fmla="*/ 90195 h 328613"/>
              <a:gd name="connsiteX31" fmla="*/ 174923 w 331788"/>
              <a:gd name="connsiteY31" fmla="*/ 95375 h 328613"/>
              <a:gd name="connsiteX32" fmla="*/ 169763 w 331788"/>
              <a:gd name="connsiteY32" fmla="*/ 103146 h 328613"/>
              <a:gd name="connsiteX33" fmla="*/ 172343 w 331788"/>
              <a:gd name="connsiteY33" fmla="*/ 123867 h 328613"/>
              <a:gd name="connsiteX34" fmla="*/ 167184 w 331788"/>
              <a:gd name="connsiteY34" fmla="*/ 136818 h 328613"/>
              <a:gd name="connsiteX35" fmla="*/ 164604 w 331788"/>
              <a:gd name="connsiteY35" fmla="*/ 136818 h 328613"/>
              <a:gd name="connsiteX36" fmla="*/ 159444 w 331788"/>
              <a:gd name="connsiteY36" fmla="*/ 123867 h 328613"/>
              <a:gd name="connsiteX37" fmla="*/ 162024 w 331788"/>
              <a:gd name="connsiteY37" fmla="*/ 103146 h 328613"/>
              <a:gd name="connsiteX38" fmla="*/ 156865 w 331788"/>
              <a:gd name="connsiteY38" fmla="*/ 95375 h 328613"/>
              <a:gd name="connsiteX39" fmla="*/ 158155 w 331788"/>
              <a:gd name="connsiteY39" fmla="*/ 90195 h 328613"/>
              <a:gd name="connsiteX40" fmla="*/ 160734 w 331788"/>
              <a:gd name="connsiteY40" fmla="*/ 88900 h 328613"/>
              <a:gd name="connsiteX41" fmla="*/ 136182 w 331788"/>
              <a:gd name="connsiteY41" fmla="*/ 88900 h 328613"/>
              <a:gd name="connsiteX42" fmla="*/ 138766 w 331788"/>
              <a:gd name="connsiteY42" fmla="*/ 91502 h 328613"/>
              <a:gd name="connsiteX43" fmla="*/ 165893 w 331788"/>
              <a:gd name="connsiteY43" fmla="*/ 165652 h 328613"/>
              <a:gd name="connsiteX44" fmla="*/ 193021 w 331788"/>
              <a:gd name="connsiteY44" fmla="*/ 91502 h 328613"/>
              <a:gd name="connsiteX45" fmla="*/ 196897 w 331788"/>
              <a:gd name="connsiteY45" fmla="*/ 90201 h 328613"/>
              <a:gd name="connsiteX46" fmla="*/ 208523 w 331788"/>
              <a:gd name="connsiteY46" fmla="*/ 92802 h 328613"/>
              <a:gd name="connsiteX47" fmla="*/ 231775 w 331788"/>
              <a:gd name="connsiteY47" fmla="*/ 125325 h 328613"/>
              <a:gd name="connsiteX48" fmla="*/ 231775 w 331788"/>
              <a:gd name="connsiteY48" fmla="*/ 176059 h 328613"/>
              <a:gd name="connsiteX49" fmla="*/ 226608 w 331788"/>
              <a:gd name="connsiteY49" fmla="*/ 182563 h 328613"/>
              <a:gd name="connsiteX50" fmla="*/ 105179 w 331788"/>
              <a:gd name="connsiteY50" fmla="*/ 182563 h 328613"/>
              <a:gd name="connsiteX51" fmla="*/ 100012 w 331788"/>
              <a:gd name="connsiteY51" fmla="*/ 176059 h 328613"/>
              <a:gd name="connsiteX52" fmla="*/ 100012 w 331788"/>
              <a:gd name="connsiteY52" fmla="*/ 125325 h 328613"/>
              <a:gd name="connsiteX53" fmla="*/ 123264 w 331788"/>
              <a:gd name="connsiteY53" fmla="*/ 92802 h 328613"/>
              <a:gd name="connsiteX54" fmla="*/ 134890 w 331788"/>
              <a:gd name="connsiteY54" fmla="*/ 90201 h 328613"/>
              <a:gd name="connsiteX55" fmla="*/ 136182 w 331788"/>
              <a:gd name="connsiteY55" fmla="*/ 88900 h 328613"/>
              <a:gd name="connsiteX56" fmla="*/ 292100 w 331788"/>
              <a:gd name="connsiteY56" fmla="*/ 19050 h 328613"/>
              <a:gd name="connsiteX57" fmla="*/ 331788 w 331788"/>
              <a:gd name="connsiteY57" fmla="*/ 58738 h 328613"/>
              <a:gd name="connsiteX58" fmla="*/ 292100 w 331788"/>
              <a:gd name="connsiteY58" fmla="*/ 98426 h 328613"/>
              <a:gd name="connsiteX59" fmla="*/ 252412 w 331788"/>
              <a:gd name="connsiteY59" fmla="*/ 58738 h 328613"/>
              <a:gd name="connsiteX60" fmla="*/ 292100 w 331788"/>
              <a:gd name="connsiteY60" fmla="*/ 19050 h 328613"/>
              <a:gd name="connsiteX61" fmla="*/ 39688 w 331788"/>
              <a:gd name="connsiteY61" fmla="*/ 19050 h 328613"/>
              <a:gd name="connsiteX62" fmla="*/ 79376 w 331788"/>
              <a:gd name="connsiteY62" fmla="*/ 58738 h 328613"/>
              <a:gd name="connsiteX63" fmla="*/ 39688 w 331788"/>
              <a:gd name="connsiteY63" fmla="*/ 98426 h 328613"/>
              <a:gd name="connsiteX64" fmla="*/ 0 w 331788"/>
              <a:gd name="connsiteY64" fmla="*/ 58738 h 328613"/>
              <a:gd name="connsiteX65" fmla="*/ 39688 w 331788"/>
              <a:gd name="connsiteY65" fmla="*/ 19050 h 328613"/>
              <a:gd name="connsiteX66" fmla="*/ 165894 w 331788"/>
              <a:gd name="connsiteY66" fmla="*/ 0 h 328613"/>
              <a:gd name="connsiteX67" fmla="*/ 204788 w 331788"/>
              <a:gd name="connsiteY67" fmla="*/ 39688 h 328613"/>
              <a:gd name="connsiteX68" fmla="*/ 165894 w 331788"/>
              <a:gd name="connsiteY68" fmla="*/ 79376 h 328613"/>
              <a:gd name="connsiteX69" fmla="*/ 127000 w 331788"/>
              <a:gd name="connsiteY69" fmla="*/ 39688 h 328613"/>
              <a:gd name="connsiteX70" fmla="*/ 165894 w 331788"/>
              <a:gd name="connsiteY70"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31788" h="328613">
                <a:moveTo>
                  <a:pt x="292147" y="109538"/>
                </a:moveTo>
                <a:cubicBezTo>
                  <a:pt x="311524" y="109538"/>
                  <a:pt x="327025" y="126291"/>
                  <a:pt x="327025" y="145621"/>
                </a:cubicBezTo>
                <a:cubicBezTo>
                  <a:pt x="327025" y="145621"/>
                  <a:pt x="327025" y="145621"/>
                  <a:pt x="327025" y="229385"/>
                </a:cubicBezTo>
                <a:cubicBezTo>
                  <a:pt x="327025" y="248715"/>
                  <a:pt x="311524" y="264179"/>
                  <a:pt x="293438" y="264179"/>
                </a:cubicBezTo>
                <a:cubicBezTo>
                  <a:pt x="293438" y="264179"/>
                  <a:pt x="293438" y="264179"/>
                  <a:pt x="252101" y="264179"/>
                </a:cubicBezTo>
                <a:cubicBezTo>
                  <a:pt x="252101" y="264179"/>
                  <a:pt x="252101" y="264179"/>
                  <a:pt x="252101" y="319593"/>
                </a:cubicBezTo>
                <a:cubicBezTo>
                  <a:pt x="252101" y="324747"/>
                  <a:pt x="248226" y="328613"/>
                  <a:pt x="243059" y="328613"/>
                </a:cubicBezTo>
                <a:cubicBezTo>
                  <a:pt x="243059" y="328613"/>
                  <a:pt x="243059" y="328613"/>
                  <a:pt x="205596" y="328613"/>
                </a:cubicBezTo>
                <a:cubicBezTo>
                  <a:pt x="199138" y="328613"/>
                  <a:pt x="195262" y="324747"/>
                  <a:pt x="195262" y="319593"/>
                </a:cubicBezTo>
                <a:cubicBezTo>
                  <a:pt x="195262" y="319593"/>
                  <a:pt x="195262" y="319593"/>
                  <a:pt x="195262" y="235829"/>
                </a:cubicBezTo>
                <a:cubicBezTo>
                  <a:pt x="195262" y="220364"/>
                  <a:pt x="208180" y="207478"/>
                  <a:pt x="224973" y="207478"/>
                </a:cubicBezTo>
                <a:cubicBezTo>
                  <a:pt x="224973" y="207478"/>
                  <a:pt x="224973" y="207478"/>
                  <a:pt x="255976" y="207478"/>
                </a:cubicBezTo>
                <a:cubicBezTo>
                  <a:pt x="255976" y="207478"/>
                  <a:pt x="255976" y="207478"/>
                  <a:pt x="255976" y="145621"/>
                </a:cubicBezTo>
                <a:cubicBezTo>
                  <a:pt x="255976" y="126291"/>
                  <a:pt x="271478" y="109538"/>
                  <a:pt x="292147" y="109538"/>
                </a:cubicBezTo>
                <a:close/>
                <a:moveTo>
                  <a:pt x="38473" y="109538"/>
                </a:moveTo>
                <a:cubicBezTo>
                  <a:pt x="59391" y="109538"/>
                  <a:pt x="75079" y="126291"/>
                  <a:pt x="75079" y="145621"/>
                </a:cubicBezTo>
                <a:cubicBezTo>
                  <a:pt x="75079" y="145621"/>
                  <a:pt x="75079" y="145621"/>
                  <a:pt x="75079" y="207478"/>
                </a:cubicBezTo>
                <a:cubicBezTo>
                  <a:pt x="75079" y="207478"/>
                  <a:pt x="75079" y="207478"/>
                  <a:pt x="106456" y="207478"/>
                </a:cubicBezTo>
                <a:cubicBezTo>
                  <a:pt x="123451" y="207478"/>
                  <a:pt x="136525" y="220364"/>
                  <a:pt x="136525" y="235829"/>
                </a:cubicBezTo>
                <a:cubicBezTo>
                  <a:pt x="136525" y="235829"/>
                  <a:pt x="136525" y="235829"/>
                  <a:pt x="136525" y="319593"/>
                </a:cubicBezTo>
                <a:cubicBezTo>
                  <a:pt x="136525" y="324747"/>
                  <a:pt x="132603" y="328613"/>
                  <a:pt x="126066" y="328613"/>
                </a:cubicBezTo>
                <a:cubicBezTo>
                  <a:pt x="126066" y="328613"/>
                  <a:pt x="126066" y="328613"/>
                  <a:pt x="88153" y="328613"/>
                </a:cubicBezTo>
                <a:cubicBezTo>
                  <a:pt x="82923" y="328613"/>
                  <a:pt x="79001" y="324747"/>
                  <a:pt x="79001" y="319593"/>
                </a:cubicBezTo>
                <a:cubicBezTo>
                  <a:pt x="79001" y="319593"/>
                  <a:pt x="79001" y="319593"/>
                  <a:pt x="79001" y="264179"/>
                </a:cubicBezTo>
                <a:cubicBezTo>
                  <a:pt x="79001" y="264179"/>
                  <a:pt x="79001" y="264179"/>
                  <a:pt x="37166" y="264179"/>
                </a:cubicBezTo>
                <a:cubicBezTo>
                  <a:pt x="18863" y="264179"/>
                  <a:pt x="3175" y="248715"/>
                  <a:pt x="3175" y="229385"/>
                </a:cubicBezTo>
                <a:cubicBezTo>
                  <a:pt x="3175" y="229385"/>
                  <a:pt x="3175" y="229385"/>
                  <a:pt x="3175" y="145621"/>
                </a:cubicBezTo>
                <a:cubicBezTo>
                  <a:pt x="3175" y="126291"/>
                  <a:pt x="18863" y="109538"/>
                  <a:pt x="38473" y="109538"/>
                </a:cubicBezTo>
                <a:close/>
                <a:moveTo>
                  <a:pt x="160734" y="88900"/>
                </a:moveTo>
                <a:cubicBezTo>
                  <a:pt x="160734" y="88900"/>
                  <a:pt x="160734" y="88900"/>
                  <a:pt x="171053" y="88900"/>
                </a:cubicBezTo>
                <a:cubicBezTo>
                  <a:pt x="172343" y="88900"/>
                  <a:pt x="173633" y="90195"/>
                  <a:pt x="173633" y="90195"/>
                </a:cubicBezTo>
                <a:cubicBezTo>
                  <a:pt x="174923" y="92785"/>
                  <a:pt x="176213" y="94080"/>
                  <a:pt x="174923" y="95375"/>
                </a:cubicBezTo>
                <a:cubicBezTo>
                  <a:pt x="174923" y="95375"/>
                  <a:pt x="174923" y="95375"/>
                  <a:pt x="169763" y="103146"/>
                </a:cubicBezTo>
                <a:cubicBezTo>
                  <a:pt x="169763" y="103146"/>
                  <a:pt x="169763" y="103146"/>
                  <a:pt x="172343" y="123867"/>
                </a:cubicBezTo>
                <a:cubicBezTo>
                  <a:pt x="172343" y="123867"/>
                  <a:pt x="172343" y="123867"/>
                  <a:pt x="167184" y="136818"/>
                </a:cubicBezTo>
                <a:cubicBezTo>
                  <a:pt x="167184" y="138113"/>
                  <a:pt x="164604" y="138113"/>
                  <a:pt x="164604" y="136818"/>
                </a:cubicBezTo>
                <a:cubicBezTo>
                  <a:pt x="164604" y="136818"/>
                  <a:pt x="164604" y="136818"/>
                  <a:pt x="159444" y="123867"/>
                </a:cubicBezTo>
                <a:cubicBezTo>
                  <a:pt x="159444" y="123867"/>
                  <a:pt x="159444" y="123867"/>
                  <a:pt x="162024" y="103146"/>
                </a:cubicBezTo>
                <a:cubicBezTo>
                  <a:pt x="162024" y="103146"/>
                  <a:pt x="162024" y="103146"/>
                  <a:pt x="156865" y="95375"/>
                </a:cubicBezTo>
                <a:cubicBezTo>
                  <a:pt x="155575" y="94080"/>
                  <a:pt x="156865" y="92785"/>
                  <a:pt x="158155" y="90195"/>
                </a:cubicBezTo>
                <a:cubicBezTo>
                  <a:pt x="158155" y="90195"/>
                  <a:pt x="159444" y="88900"/>
                  <a:pt x="160734" y="88900"/>
                </a:cubicBezTo>
                <a:close/>
                <a:moveTo>
                  <a:pt x="136182" y="88900"/>
                </a:moveTo>
                <a:cubicBezTo>
                  <a:pt x="137474" y="88900"/>
                  <a:pt x="138766" y="90201"/>
                  <a:pt x="138766" y="91502"/>
                </a:cubicBezTo>
                <a:cubicBezTo>
                  <a:pt x="138766" y="91502"/>
                  <a:pt x="138766" y="91502"/>
                  <a:pt x="165893" y="165652"/>
                </a:cubicBezTo>
                <a:cubicBezTo>
                  <a:pt x="165893" y="165652"/>
                  <a:pt x="165893" y="165652"/>
                  <a:pt x="193021" y="91502"/>
                </a:cubicBezTo>
                <a:cubicBezTo>
                  <a:pt x="193021" y="90201"/>
                  <a:pt x="195605" y="88900"/>
                  <a:pt x="196897" y="90201"/>
                </a:cubicBezTo>
                <a:cubicBezTo>
                  <a:pt x="196897" y="90201"/>
                  <a:pt x="196897" y="90201"/>
                  <a:pt x="208523" y="92802"/>
                </a:cubicBezTo>
                <a:cubicBezTo>
                  <a:pt x="222733" y="98006"/>
                  <a:pt x="231775" y="111015"/>
                  <a:pt x="231775" y="125325"/>
                </a:cubicBezTo>
                <a:cubicBezTo>
                  <a:pt x="231775" y="125325"/>
                  <a:pt x="231775" y="125325"/>
                  <a:pt x="231775" y="176059"/>
                </a:cubicBezTo>
                <a:cubicBezTo>
                  <a:pt x="231775" y="179961"/>
                  <a:pt x="229192" y="182563"/>
                  <a:pt x="226608" y="182563"/>
                </a:cubicBezTo>
                <a:cubicBezTo>
                  <a:pt x="226608" y="182563"/>
                  <a:pt x="226608" y="182563"/>
                  <a:pt x="105179" y="182563"/>
                </a:cubicBezTo>
                <a:cubicBezTo>
                  <a:pt x="102595" y="182563"/>
                  <a:pt x="100012" y="179961"/>
                  <a:pt x="100012" y="176059"/>
                </a:cubicBezTo>
                <a:cubicBezTo>
                  <a:pt x="100012" y="176059"/>
                  <a:pt x="100012" y="176059"/>
                  <a:pt x="100012" y="125325"/>
                </a:cubicBezTo>
                <a:cubicBezTo>
                  <a:pt x="100012" y="111015"/>
                  <a:pt x="109054" y="98006"/>
                  <a:pt x="123264" y="92802"/>
                </a:cubicBezTo>
                <a:cubicBezTo>
                  <a:pt x="123264" y="92802"/>
                  <a:pt x="123264" y="92802"/>
                  <a:pt x="134890" y="90201"/>
                </a:cubicBezTo>
                <a:cubicBezTo>
                  <a:pt x="134890" y="88900"/>
                  <a:pt x="134890" y="88900"/>
                  <a:pt x="136182" y="88900"/>
                </a:cubicBezTo>
                <a:close/>
                <a:moveTo>
                  <a:pt x="292100" y="19050"/>
                </a:moveTo>
                <a:cubicBezTo>
                  <a:pt x="314019" y="19050"/>
                  <a:pt x="331788" y="36819"/>
                  <a:pt x="331788" y="58738"/>
                </a:cubicBezTo>
                <a:cubicBezTo>
                  <a:pt x="331788" y="80657"/>
                  <a:pt x="314019" y="98426"/>
                  <a:pt x="292100" y="98426"/>
                </a:cubicBezTo>
                <a:cubicBezTo>
                  <a:pt x="270181" y="98426"/>
                  <a:pt x="252412" y="80657"/>
                  <a:pt x="252412" y="58738"/>
                </a:cubicBezTo>
                <a:cubicBezTo>
                  <a:pt x="252412" y="36819"/>
                  <a:pt x="270181" y="19050"/>
                  <a:pt x="292100" y="19050"/>
                </a:cubicBezTo>
                <a:close/>
                <a:moveTo>
                  <a:pt x="39688" y="19050"/>
                </a:moveTo>
                <a:cubicBezTo>
                  <a:pt x="61607" y="19050"/>
                  <a:pt x="79376" y="36819"/>
                  <a:pt x="79376" y="58738"/>
                </a:cubicBezTo>
                <a:cubicBezTo>
                  <a:pt x="79376" y="80657"/>
                  <a:pt x="61607" y="98426"/>
                  <a:pt x="39688" y="98426"/>
                </a:cubicBezTo>
                <a:cubicBezTo>
                  <a:pt x="17769" y="98426"/>
                  <a:pt x="0" y="80657"/>
                  <a:pt x="0" y="58738"/>
                </a:cubicBezTo>
                <a:cubicBezTo>
                  <a:pt x="0" y="36819"/>
                  <a:pt x="17769" y="19050"/>
                  <a:pt x="39688" y="19050"/>
                </a:cubicBezTo>
                <a:close/>
                <a:moveTo>
                  <a:pt x="165894" y="0"/>
                </a:moveTo>
                <a:cubicBezTo>
                  <a:pt x="187375" y="0"/>
                  <a:pt x="204788" y="17769"/>
                  <a:pt x="204788" y="39688"/>
                </a:cubicBezTo>
                <a:cubicBezTo>
                  <a:pt x="204788" y="61607"/>
                  <a:pt x="187375" y="79376"/>
                  <a:pt x="165894" y="79376"/>
                </a:cubicBezTo>
                <a:cubicBezTo>
                  <a:pt x="144413" y="79376"/>
                  <a:pt x="127000" y="61607"/>
                  <a:pt x="127000" y="39688"/>
                </a:cubicBezTo>
                <a:cubicBezTo>
                  <a:pt x="127000" y="17769"/>
                  <a:pt x="144413" y="0"/>
                  <a:pt x="16589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3" name="椭圆 28"/>
          <p:cNvSpPr/>
          <p:nvPr/>
        </p:nvSpPr>
        <p:spPr>
          <a:xfrm>
            <a:off x="10114618" y="3815526"/>
            <a:ext cx="609600" cy="609600"/>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4" name="矩形 33"/>
          <p:cNvSpPr/>
          <p:nvPr/>
        </p:nvSpPr>
        <p:spPr>
          <a:xfrm>
            <a:off x="4309034" y="2385658"/>
            <a:ext cx="1578167" cy="423545"/>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bg1"/>
                </a:solidFill>
                <a:latin typeface="微软雅黑" panose="020B0503020204020204" pitchFamily="34" charset="-122"/>
                <a:ea typeface="微软雅黑" panose="020B0503020204020204" pitchFamily="34" charset="-122"/>
              </a:rPr>
              <a:t>选题的介绍</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5" name="矩形 34"/>
          <p:cNvSpPr/>
          <p:nvPr/>
        </p:nvSpPr>
        <p:spPr>
          <a:xfrm>
            <a:off x="4309034" y="4598660"/>
            <a:ext cx="1578167" cy="423545"/>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a:solidFill>
                  <a:schemeClr val="bg1"/>
                </a:solidFill>
                <a:latin typeface="微软雅黑" panose="020B0503020204020204" pitchFamily="34" charset="-122"/>
                <a:ea typeface="微软雅黑" panose="020B0503020204020204" pitchFamily="34" charset="-122"/>
              </a:rPr>
              <a:t>选题研究实施</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36" name="矩形 35"/>
          <p:cNvSpPr/>
          <p:nvPr/>
        </p:nvSpPr>
        <p:spPr>
          <a:xfrm>
            <a:off x="9630064" y="2385658"/>
            <a:ext cx="1578167" cy="423545"/>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a:solidFill>
                  <a:schemeClr val="bg1"/>
                </a:solidFill>
                <a:latin typeface="微软雅黑" panose="020B0503020204020204" pitchFamily="34" charset="-122"/>
                <a:ea typeface="微软雅黑" panose="020B0503020204020204" pitchFamily="34" charset="-122"/>
              </a:rPr>
              <a:t>项目团队介绍</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37" name="矩形 36"/>
          <p:cNvSpPr/>
          <p:nvPr/>
        </p:nvSpPr>
        <p:spPr>
          <a:xfrm>
            <a:off x="9630064" y="4598660"/>
            <a:ext cx="1578167" cy="38608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b="1">
                <a:solidFill>
                  <a:schemeClr val="bg1"/>
                </a:solidFill>
                <a:latin typeface="微软雅黑" panose="020B0503020204020204" pitchFamily="34" charset="-122"/>
                <a:ea typeface="微软雅黑" panose="020B0503020204020204" pitchFamily="34" charset="-122"/>
              </a:rPr>
              <a:t>研究目标成果</a:t>
            </a:r>
            <a:endParaRPr lang="zh-CN" altLang="en-US" sz="1600" b="1">
              <a:solidFill>
                <a:schemeClr val="bg1"/>
              </a:solidFill>
              <a:latin typeface="微软雅黑" panose="020B0503020204020204" pitchFamily="34" charset="-122"/>
              <a:ea typeface="微软雅黑" panose="020B0503020204020204" pitchFamily="34" charset="-122"/>
            </a:endParaRPr>
          </a:p>
        </p:txBody>
      </p:sp>
      <p:pic>
        <p:nvPicPr>
          <p:cNvPr id="38" name="图片 37" descr="checkbox"/>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83760" y="1627662"/>
            <a:ext cx="708660" cy="708660"/>
          </a:xfrm>
          <a:prstGeom prst="rect">
            <a:avLst/>
          </a:prstGeom>
        </p:spPr>
      </p:pic>
      <p:sp>
        <p:nvSpPr>
          <p:cNvPr id="39" name="矩形: 圆角 22"/>
          <p:cNvSpPr/>
          <p:nvPr/>
        </p:nvSpPr>
        <p:spPr>
          <a:xfrm>
            <a:off x="4171315" y="3505200"/>
            <a:ext cx="36000" cy="1827530"/>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47" name="矩形: 圆角 19"/>
          <p:cNvSpPr/>
          <p:nvPr/>
        </p:nvSpPr>
        <p:spPr>
          <a:xfrm>
            <a:off x="9497060" y="3505200"/>
            <a:ext cx="36000" cy="1827530"/>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48" name="矩形: 圆角 12"/>
          <p:cNvSpPr/>
          <p:nvPr/>
        </p:nvSpPr>
        <p:spPr>
          <a:xfrm>
            <a:off x="4171315" y="1327785"/>
            <a:ext cx="36000" cy="1827530"/>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49" name="矩形: 圆角 9"/>
          <p:cNvSpPr/>
          <p:nvPr/>
        </p:nvSpPr>
        <p:spPr>
          <a:xfrm>
            <a:off x="9497060" y="1327785"/>
            <a:ext cx="36000" cy="1827530"/>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 name="文本框 2"/>
          <p:cNvSpPr txBox="1"/>
          <p:nvPr/>
        </p:nvSpPr>
        <p:spPr>
          <a:xfrm>
            <a:off x="314960" y="974090"/>
            <a:ext cx="11537315" cy="2014855"/>
          </a:xfrm>
          <a:prstGeom prst="rect">
            <a:avLst/>
          </a:prstGeom>
        </p:spPr>
        <p:txBody>
          <a:bodyPr wrap="square">
            <a:spAutoFit/>
          </a:bodyPr>
          <a:p>
            <a:pPr fontAlgn="auto">
              <a:lnSpc>
                <a:spcPts val="3000"/>
              </a:lnSpc>
            </a:pPr>
            <a:r>
              <a:rPr lang="en-US" altLang="zh-CN" sz="2200">
                <a:solidFill>
                  <a:srgbClr val="FF0000"/>
                </a:solidFill>
                <a:latin typeface="Times New Roman" panose="02020603050405020304" pitchFamily="18" charset="0"/>
                <a:cs typeface="Times New Roman" panose="02020603050405020304" pitchFamily="18" charset="0"/>
              </a:rPr>
              <a:t>Challenges in Real-World Cross-Modal Communication:</a:t>
            </a:r>
            <a:endParaRPr lang="en-US" altLang="zh-CN" sz="2200">
              <a:solidFill>
                <a:srgbClr val="FF0000"/>
              </a:solidFill>
              <a:latin typeface="Times New Roman" panose="02020603050405020304" pitchFamily="18" charset="0"/>
              <a:cs typeface="Times New Roman" panose="02020603050405020304" pitchFamily="18" charset="0"/>
            </a:endParaRPr>
          </a:p>
          <a:p>
            <a:pPr marL="285750" indent="-285750" fontAlgn="auto">
              <a:lnSpc>
                <a:spcPts val="3000"/>
              </a:lnSpc>
              <a:buFont typeface="Wingdings" panose="05000000000000000000" charset="0"/>
              <a:buChar char="Ø"/>
            </a:pPr>
            <a:r>
              <a:rPr lang="en-US" altLang="zh-CN" sz="2200">
                <a:latin typeface="Times New Roman" panose="02020603050405020304" pitchFamily="18" charset="0"/>
                <a:cs typeface="Times New Roman" panose="02020603050405020304" pitchFamily="18" charset="0"/>
              </a:rPr>
              <a:t>Surface-level features are easily corrupted by noise,packet loss, and low SNR.</a:t>
            </a:r>
            <a:endParaRPr lang="en-US" altLang="zh-CN" sz="2200">
              <a:latin typeface="Times New Roman" panose="02020603050405020304" pitchFamily="18" charset="0"/>
              <a:cs typeface="Times New Roman" panose="02020603050405020304" pitchFamily="18" charset="0"/>
            </a:endParaRPr>
          </a:p>
          <a:p>
            <a:pPr marL="285750" indent="-285750" fontAlgn="auto">
              <a:lnSpc>
                <a:spcPts val="3000"/>
              </a:lnSpc>
              <a:buFont typeface="Wingdings" panose="05000000000000000000" charset="0"/>
              <a:buChar char="Ø"/>
            </a:pPr>
            <a:r>
              <a:rPr lang="en-US" altLang="zh-CN" sz="2200">
                <a:latin typeface="Times New Roman" panose="02020603050405020304" pitchFamily="18" charset="0"/>
                <a:cs typeface="Times New Roman" panose="02020603050405020304" pitchFamily="18" charset="0"/>
              </a:rPr>
              <a:t>Video, audio, and text are often asynchronous,causing semantic misalignment.</a:t>
            </a:r>
            <a:endParaRPr lang="en-US" altLang="zh-CN" sz="2200">
              <a:latin typeface="Times New Roman" panose="02020603050405020304" pitchFamily="18" charset="0"/>
              <a:cs typeface="Times New Roman" panose="02020603050405020304" pitchFamily="18" charset="0"/>
            </a:endParaRPr>
          </a:p>
          <a:p>
            <a:pPr marL="285750" indent="-285750" fontAlgn="auto">
              <a:lnSpc>
                <a:spcPts val="3000"/>
              </a:lnSpc>
              <a:buFont typeface="Wingdings" panose="05000000000000000000" charset="0"/>
              <a:buChar char="Ø"/>
            </a:pPr>
            <a:r>
              <a:rPr lang="en-US" altLang="zh-CN" sz="2200">
                <a:latin typeface="Times New Roman" panose="02020603050405020304" pitchFamily="18" charset="0"/>
                <a:cs typeface="Times New Roman" panose="02020603050405020304" pitchFamily="18" charset="0"/>
              </a:rPr>
              <a:t>Missing modalities and distribution shifts reduce semantic fidelity and robustness.</a:t>
            </a:r>
            <a:endParaRPr lang="en-US" altLang="zh-CN" sz="2200">
              <a:latin typeface="Times New Roman" panose="02020603050405020304" pitchFamily="18" charset="0"/>
              <a:cs typeface="Times New Roman" panose="02020603050405020304" pitchFamily="18" charset="0"/>
            </a:endParaRPr>
          </a:p>
          <a:p>
            <a:pPr marL="285750" indent="-285750" fontAlgn="auto">
              <a:lnSpc>
                <a:spcPts val="3000"/>
              </a:lnSpc>
              <a:buFont typeface="Wingdings" panose="05000000000000000000" charset="0"/>
              <a:buChar char="Ø"/>
            </a:pPr>
            <a:endParaRPr lang="en-US" altLang="zh-CN" sz="2200">
              <a:latin typeface="Times New Roman" panose="02020603050405020304" pitchFamily="18" charset="0"/>
              <a:cs typeface="Times New Roman" panose="02020603050405020304" pitchFamily="18" charset="0"/>
            </a:endParaRPr>
          </a:p>
        </p:txBody>
      </p:sp>
      <p:sp>
        <p:nvSpPr>
          <p:cNvPr id="4" name="文本框 3"/>
          <p:cNvSpPr txBox="1"/>
          <p:nvPr/>
        </p:nvSpPr>
        <p:spPr>
          <a:xfrm>
            <a:off x="287655" y="2787015"/>
            <a:ext cx="11577320" cy="1630045"/>
          </a:xfrm>
          <a:prstGeom prst="rect">
            <a:avLst/>
          </a:prstGeom>
        </p:spPr>
        <p:txBody>
          <a:bodyPr wrap="square">
            <a:spAutoFit/>
          </a:bodyPr>
          <a:p>
            <a:pPr fontAlgn="auto">
              <a:lnSpc>
                <a:spcPts val="3000"/>
              </a:lnSpc>
            </a:pPr>
            <a:r>
              <a:rPr lang="en-US" altLang="zh-CN" sz="2200">
                <a:solidFill>
                  <a:srgbClr val="FF0000"/>
                </a:solidFill>
                <a:latin typeface="Times New Roman" panose="02020603050405020304" pitchFamily="18" charset="0"/>
                <a:cs typeface="Times New Roman" panose="02020603050405020304" pitchFamily="18" charset="0"/>
              </a:rPr>
              <a:t>Limitations of Existing M</a:t>
            </a:r>
            <a:r>
              <a:rPr lang="en-US" altLang="zh-CN" sz="2200">
                <a:solidFill>
                  <a:srgbClr val="FF0000"/>
                </a:solidFill>
                <a:latin typeface="Times New Roman" panose="02020603050405020304" pitchFamily="18" charset="0"/>
                <a:cs typeface="Times New Roman" panose="02020603050405020304" pitchFamily="18" charset="0"/>
              </a:rPr>
              <a:t>ethods:</a:t>
            </a:r>
            <a:endParaRPr lang="en-US" altLang="zh-CN" sz="2200">
              <a:solidFill>
                <a:srgbClr val="FF0000"/>
              </a:solidFill>
              <a:latin typeface="Times New Roman" panose="02020603050405020304" pitchFamily="18" charset="0"/>
              <a:cs typeface="Times New Roman" panose="02020603050405020304" pitchFamily="18" charset="0"/>
            </a:endParaRPr>
          </a:p>
          <a:p>
            <a:pPr marL="342900" indent="-342900" fontAlgn="auto">
              <a:lnSpc>
                <a:spcPts val="3000"/>
              </a:lnSpc>
              <a:buFont typeface="Wingdings" panose="05000000000000000000" charset="0"/>
              <a:buChar char="Ø"/>
            </a:pPr>
            <a:r>
              <a:rPr lang="en-US" altLang="zh-CN" sz="2200">
                <a:latin typeface="Times New Roman" panose="02020603050405020304" pitchFamily="18" charset="0"/>
                <a:cs typeface="Times New Roman" panose="02020603050405020304" pitchFamily="18" charset="0"/>
              </a:rPr>
              <a:t>Most methods focus on feature alignment </a:t>
            </a:r>
            <a:r>
              <a:rPr lang="en-US" altLang="zh-CN" sz="2200">
                <a:latin typeface="Times New Roman" panose="02020603050405020304" pitchFamily="18" charset="0"/>
                <a:cs typeface="Times New Roman" panose="02020603050405020304" pitchFamily="18" charset="0"/>
              </a:rPr>
              <a:t>or reconstruction rather than core knowledge.</a:t>
            </a:r>
            <a:endParaRPr lang="en-US" altLang="zh-CN" sz="2200">
              <a:latin typeface="Times New Roman" panose="02020603050405020304" pitchFamily="18" charset="0"/>
              <a:cs typeface="Times New Roman" panose="02020603050405020304" pitchFamily="18" charset="0"/>
            </a:endParaRPr>
          </a:p>
          <a:p>
            <a:pPr marL="342900" indent="-342900" fontAlgn="auto">
              <a:lnSpc>
                <a:spcPts val="3000"/>
              </a:lnSpc>
              <a:buFont typeface="Wingdings" panose="05000000000000000000" charset="0"/>
              <a:buChar char="Ø"/>
            </a:pPr>
            <a:r>
              <a:rPr lang="en-US" altLang="zh-CN" sz="2200">
                <a:latin typeface="Times New Roman" panose="02020603050405020304" pitchFamily="18" charset="0"/>
                <a:cs typeface="Times New Roman" panose="02020603050405020304" pitchFamily="18" charset="0"/>
              </a:rPr>
              <a:t>Shared semantics are entangled with modality-specific factors.</a:t>
            </a:r>
            <a:endParaRPr lang="en-US" altLang="zh-CN" sz="2200">
              <a:latin typeface="Times New Roman" panose="02020603050405020304" pitchFamily="18" charset="0"/>
              <a:cs typeface="Times New Roman" panose="02020603050405020304" pitchFamily="18" charset="0"/>
            </a:endParaRPr>
          </a:p>
          <a:p>
            <a:pPr marL="342900" indent="-342900" fontAlgn="auto">
              <a:lnSpc>
                <a:spcPts val="3000"/>
              </a:lnSpc>
              <a:buFont typeface="Wingdings" panose="05000000000000000000" charset="0"/>
              <a:buChar char="Ø"/>
            </a:pPr>
            <a:r>
              <a:rPr lang="en-US" altLang="zh-CN" sz="2200">
                <a:latin typeface="Times New Roman" panose="02020603050405020304" pitchFamily="18" charset="0"/>
                <a:cs typeface="Times New Roman" panose="02020603050405020304" pitchFamily="18" charset="0"/>
              </a:rPr>
              <a:t>They lack structured, schedulable semantic units for efficient transmission and recovery.</a:t>
            </a:r>
            <a:endParaRPr lang="en-US" altLang="zh-CN" sz="2200">
              <a:latin typeface="Times New Roman" panose="02020603050405020304" pitchFamily="18" charset="0"/>
              <a:cs typeface="Times New Roman" panose="02020603050405020304" pitchFamily="18" charset="0"/>
            </a:endParaRPr>
          </a:p>
        </p:txBody>
      </p:sp>
      <p:sp>
        <p:nvSpPr>
          <p:cNvPr id="6" name="文本框 5"/>
          <p:cNvSpPr txBox="1"/>
          <p:nvPr/>
        </p:nvSpPr>
        <p:spPr>
          <a:xfrm>
            <a:off x="314960" y="4598670"/>
            <a:ext cx="11550015" cy="1445260"/>
          </a:xfrm>
          <a:prstGeom prst="rect">
            <a:avLst/>
          </a:prstGeom>
        </p:spPr>
        <p:txBody>
          <a:bodyPr wrap="square">
            <a:spAutoFit/>
          </a:bodyPr>
          <a:p>
            <a:r>
              <a:rPr lang="en-US" altLang="zh-CN" sz="2200">
                <a:solidFill>
                  <a:srgbClr val="FF0000"/>
                </a:solidFill>
                <a:latin typeface="Times New Roman" panose="02020603050405020304" pitchFamily="18" charset="0"/>
                <a:cs typeface="Times New Roman" panose="02020603050405020304" pitchFamily="18" charset="0"/>
              </a:rPr>
              <a:t>Motivation for this research: </a:t>
            </a:r>
            <a:endParaRPr lang="en-US" altLang="zh-CN" sz="2200">
              <a:solidFill>
                <a:srgbClr val="FF0000"/>
              </a:solidFill>
              <a:latin typeface="Times New Roman" panose="02020603050405020304" pitchFamily="18" charset="0"/>
              <a:cs typeface="Times New Roman" panose="02020603050405020304" pitchFamily="18" charset="0"/>
            </a:endParaRPr>
          </a:p>
          <a:p>
            <a:r>
              <a:rPr lang="en-US" altLang="zh-CN" sz="2200">
                <a:latin typeface="Times New Roman" panose="02020603050405020304" pitchFamily="18" charset="0"/>
                <a:cs typeface="Times New Roman" panose="02020603050405020304" pitchFamily="18" charset="0"/>
              </a:rPr>
              <a:t>There is an urgent need for a knowledge-centric semantic communication framework that can organize semantics, purify modality-invariant knowledge, and support robust transmission and recovery under realistic conditions.</a:t>
            </a:r>
            <a:endParaRPr lang="en-US" altLang="zh-CN" sz="2200">
              <a:latin typeface="Times New Roman" panose="02020603050405020304" pitchFamily="18" charset="0"/>
              <a:cs typeface="Times New Roman" panose="02020603050405020304" pitchFamily="18" charset="0"/>
            </a:endParaRPr>
          </a:p>
        </p:txBody>
      </p:sp>
      <p:sp>
        <p:nvSpPr>
          <p:cNvPr id="11" name="标题 1"/>
          <p:cNvSpPr>
            <a:spLocks noGrp="1"/>
          </p:cNvSpPr>
          <p:nvPr>
            <p:custDataLst>
              <p:tags r:id="rId4"/>
            </p:custDataLst>
          </p:nvPr>
        </p:nvSpPr>
        <p:spPr>
          <a:xfrm>
            <a:off x="314960" y="370205"/>
            <a:ext cx="1745615" cy="413385"/>
          </a:xfrm>
          <a:prstGeom prst="rect">
            <a:avLst/>
          </a:prstGeom>
        </p:spPr>
        <p:txBody>
          <a:bodyPr vert="horz" wrap="none" lIns="90000" tIns="46800" rIns="90000" bIns="46800" rtlCol="0" anchor="b" anchorCtr="0">
            <a:noAutofit/>
          </a:bodyPr>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ctr" fontAlgn="ctr"/>
            <a:r>
              <a:rPr lang="en-US" altLang="zh-CN" sz="2400" kern="0" spc="0" dirty="0">
                <a:solidFill>
                  <a:srgbClr val="324274"/>
                </a:solidFill>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rPr>
              <a:t>Motivation</a:t>
            </a:r>
            <a:endParaRPr lang="en-US" altLang="zh-CN" sz="2400" b="0" kern="0" spc="0" dirty="0">
              <a:solidFill>
                <a:srgbClr val="324274"/>
              </a:solidFill>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endParaRPr>
          </a:p>
        </p:txBody>
      </p:sp>
    </p:spTree>
    <p:custDataLst>
      <p:tags r:id="rId5"/>
    </p:custData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descr="ChatGPT Image 2026年6月24日 11_32_50"/>
          <p:cNvPicPr>
            <a:picLocks noChangeAspect="1"/>
          </p:cNvPicPr>
          <p:nvPr/>
        </p:nvPicPr>
        <p:blipFill>
          <a:blip r:embed="rId1"/>
          <a:stretch>
            <a:fillRect/>
          </a:stretch>
        </p:blipFill>
        <p:spPr>
          <a:xfrm>
            <a:off x="1270" y="0"/>
            <a:ext cx="12185015" cy="6858000"/>
          </a:xfrm>
          <a:prstGeom prst="rect">
            <a:avLst/>
          </a:prstGeom>
        </p:spPr>
      </p:pic>
      <p:sp>
        <p:nvSpPr>
          <p:cNvPr id="11" name="标题 1"/>
          <p:cNvSpPr>
            <a:spLocks noGrp="1"/>
          </p:cNvSpPr>
          <p:nvPr>
            <p:custDataLst>
              <p:tags r:id="rId2"/>
            </p:custDataLst>
          </p:nvPr>
        </p:nvSpPr>
        <p:spPr>
          <a:xfrm>
            <a:off x="381000" y="370205"/>
            <a:ext cx="4333875" cy="413385"/>
          </a:xfrm>
          <a:prstGeom prst="rect">
            <a:avLst/>
          </a:prstGeom>
        </p:spPr>
        <p:txBody>
          <a:bodyPr vert="horz" wrap="none" lIns="90000" tIns="46800" rIns="90000" bIns="46800" rtlCol="0" anchor="b" anchorCtr="0">
            <a:noAutofit/>
          </a:bodyPr>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ctr" fontAlgn="ctr"/>
            <a:r>
              <a:rPr lang="en-US" altLang="zh-CN" sz="2400" kern="0" spc="0" dirty="0">
                <a:solidFill>
                  <a:srgbClr val="324274"/>
                </a:solidFill>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rPr>
              <a:t>Key Contributions of the Paper</a:t>
            </a:r>
            <a:endParaRPr lang="en-US" altLang="zh-CN" sz="2400" kern="0" spc="0" dirty="0">
              <a:solidFill>
                <a:srgbClr val="324274"/>
              </a:solidFill>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endParaRPr>
          </a:p>
        </p:txBody>
      </p:sp>
      <p:sp>
        <p:nvSpPr>
          <p:cNvPr id="8" name="文本框 7"/>
          <p:cNvSpPr txBox="1"/>
          <p:nvPr/>
        </p:nvSpPr>
        <p:spPr>
          <a:xfrm>
            <a:off x="826770" y="783590"/>
            <a:ext cx="10538460" cy="5110480"/>
          </a:xfrm>
          <a:prstGeom prst="rect">
            <a:avLst/>
          </a:prstGeom>
        </p:spPr>
        <p:txBody>
          <a:bodyPr wrap="square">
            <a:noAutofit/>
          </a:bodyPr>
          <a:p>
            <a:pPr marL="285750" indent="-285750" fontAlgn="auto">
              <a:lnSpc>
                <a:spcPct val="100000"/>
              </a:lnSpc>
              <a:buFont typeface="Wingdings" panose="05000000000000000000" charset="0"/>
              <a:buChar char="Ø"/>
            </a:pPr>
            <a:r>
              <a:rPr lang="en-US" altLang="zh-CN" sz="2200">
                <a:solidFill>
                  <a:srgbClr val="FF0000"/>
                </a:solidFill>
                <a:latin typeface="Times New Roman" panose="02020603050405020304" pitchFamily="18" charset="0"/>
                <a:cs typeface="Times New Roman" panose="02020603050405020304" pitchFamily="18" charset="0"/>
              </a:rPr>
              <a:t> Grasp Framework:</a:t>
            </a:r>
            <a:r>
              <a:rPr lang="en-US" altLang="zh-CN" sz="2200">
                <a:latin typeface="Times New Roman" panose="02020603050405020304" pitchFamily="18" charset="0"/>
                <a:cs typeface="Times New Roman" panose="02020603050405020304" pitchFamily="18" charset="0"/>
              </a:rPr>
              <a:t> </a:t>
            </a:r>
            <a:endParaRPr lang="en-US" altLang="zh-CN" sz="2200">
              <a:latin typeface="Times New Roman" panose="02020603050405020304" pitchFamily="18" charset="0"/>
              <a:cs typeface="Times New Roman" panose="02020603050405020304" pitchFamily="18" charset="0"/>
            </a:endParaRPr>
          </a:p>
          <a:p>
            <a:pPr indent="0" fontAlgn="auto">
              <a:lnSpc>
                <a:spcPct val="100000"/>
              </a:lnSpc>
              <a:buFont typeface="Wingdings" panose="05000000000000000000" charset="0"/>
              <a:buNone/>
            </a:pPr>
            <a:r>
              <a:rPr lang="en-US" altLang="zh-CN" sz="2200">
                <a:latin typeface="Times New Roman" panose="02020603050405020304" pitchFamily="18" charset="0"/>
                <a:cs typeface="Times New Roman" panose="02020603050405020304" pitchFamily="18" charset="0"/>
              </a:rPr>
              <a:t>    Grasp organizes multimodal content as semantic graphs and extracts prioritized transmissibleknowledge units.</a:t>
            </a:r>
            <a:endParaRPr lang="en-US" altLang="zh-CN" sz="2200">
              <a:latin typeface="Times New Roman" panose="02020603050405020304" pitchFamily="18" charset="0"/>
              <a:cs typeface="Times New Roman" panose="02020603050405020304" pitchFamily="18" charset="0"/>
            </a:endParaRPr>
          </a:p>
          <a:p>
            <a:pPr marL="285750" indent="-285750" fontAlgn="auto">
              <a:lnSpc>
                <a:spcPct val="100000"/>
              </a:lnSpc>
              <a:buFont typeface="Wingdings" panose="05000000000000000000" charset="0"/>
              <a:buChar char="Ø"/>
            </a:pPr>
            <a:endParaRPr lang="en-US" altLang="zh-CN" sz="2200">
              <a:solidFill>
                <a:srgbClr val="FF0000"/>
              </a:solidFill>
              <a:latin typeface="Times New Roman" panose="02020603050405020304" pitchFamily="18" charset="0"/>
              <a:cs typeface="Times New Roman" panose="02020603050405020304" pitchFamily="18" charset="0"/>
            </a:endParaRPr>
          </a:p>
          <a:p>
            <a:pPr marL="285750" indent="-285750" fontAlgn="auto">
              <a:lnSpc>
                <a:spcPct val="100000"/>
              </a:lnSpc>
              <a:buFont typeface="Wingdings" panose="05000000000000000000" charset="0"/>
              <a:buChar char="Ø"/>
            </a:pPr>
            <a:r>
              <a:rPr lang="en-US" altLang="zh-CN" sz="2200">
                <a:solidFill>
                  <a:srgbClr val="FF0000"/>
                </a:solidFill>
                <a:latin typeface="Times New Roman" panose="02020603050405020304" pitchFamily="18" charset="0"/>
                <a:cs typeface="Times New Roman" panose="02020603050405020304" pitchFamily="18" charset="0"/>
              </a:rPr>
              <a:t>Knowledge Purification::</a:t>
            </a:r>
            <a:r>
              <a:rPr lang="en-US" altLang="zh-CN" sz="2200">
                <a:latin typeface="Times New Roman" panose="02020603050405020304" pitchFamily="18" charset="0"/>
                <a:cs typeface="Times New Roman" panose="02020603050405020304" pitchFamily="18" charset="0"/>
              </a:rPr>
              <a:t> </a:t>
            </a:r>
            <a:endParaRPr lang="en-US" altLang="zh-CN" sz="2200">
              <a:latin typeface="Times New Roman" panose="02020603050405020304" pitchFamily="18" charset="0"/>
              <a:cs typeface="Times New Roman" panose="02020603050405020304" pitchFamily="18" charset="0"/>
            </a:endParaRPr>
          </a:p>
          <a:p>
            <a:pPr indent="0" fontAlgn="auto">
              <a:lnSpc>
                <a:spcPct val="100000"/>
              </a:lnSpc>
              <a:buFont typeface="Wingdings" panose="05000000000000000000" charset="0"/>
              <a:buNone/>
            </a:pPr>
            <a:r>
              <a:rPr lang="en-US" altLang="zh-CN" sz="2200">
                <a:latin typeface="Times New Roman" panose="02020603050405020304" pitchFamily="18" charset="0"/>
                <a:cs typeface="Times New Roman" panose="02020603050405020304" pitchFamily="18" charset="0"/>
              </a:rPr>
              <a:t>    A conditional mutual-information objective enables three-way disentanglement for robust</a:t>
            </a:r>
            <a:endParaRPr lang="en-US" altLang="zh-CN" sz="2200">
              <a:latin typeface="Times New Roman" panose="02020603050405020304" pitchFamily="18" charset="0"/>
              <a:cs typeface="Times New Roman" panose="02020603050405020304" pitchFamily="18" charset="0"/>
            </a:endParaRPr>
          </a:p>
          <a:p>
            <a:pPr indent="0" fontAlgn="auto">
              <a:lnSpc>
                <a:spcPct val="100000"/>
              </a:lnSpc>
              <a:buFont typeface="Wingdings" panose="05000000000000000000" charset="0"/>
              <a:buNone/>
            </a:pPr>
            <a:r>
              <a:rPr lang="en-US" altLang="zh-CN" sz="2200">
                <a:latin typeface="Times New Roman" panose="02020603050405020304" pitchFamily="18" charset="0"/>
                <a:cs typeface="Times New Roman" panose="02020603050405020304" pitchFamily="18" charset="0"/>
              </a:rPr>
              <a:t>tri-modal alignment.</a:t>
            </a:r>
            <a:endParaRPr lang="en-US" altLang="zh-CN" sz="2200">
              <a:latin typeface="Times New Roman" panose="02020603050405020304" pitchFamily="18" charset="0"/>
              <a:cs typeface="Times New Roman" panose="02020603050405020304" pitchFamily="18" charset="0"/>
            </a:endParaRPr>
          </a:p>
          <a:p>
            <a:pPr marL="285750" indent="-285750" fontAlgn="auto">
              <a:lnSpc>
                <a:spcPct val="100000"/>
              </a:lnSpc>
              <a:buFont typeface="Wingdings" panose="05000000000000000000" charset="0"/>
              <a:buChar char="Ø"/>
            </a:pPr>
            <a:endParaRPr lang="en-US" altLang="zh-CN" sz="2200">
              <a:latin typeface="Times New Roman" panose="02020603050405020304" pitchFamily="18" charset="0"/>
              <a:cs typeface="Times New Roman" panose="02020603050405020304" pitchFamily="18" charset="0"/>
            </a:endParaRPr>
          </a:p>
          <a:p>
            <a:pPr marL="285750" indent="-285750" fontAlgn="auto">
              <a:lnSpc>
                <a:spcPct val="100000"/>
              </a:lnSpc>
              <a:buFont typeface="Wingdings" panose="05000000000000000000" charset="0"/>
              <a:buChar char="Ø"/>
            </a:pPr>
            <a:r>
              <a:rPr lang="en-US" altLang="zh-CN" sz="2200">
                <a:solidFill>
                  <a:srgbClr val="FF0000"/>
                </a:solidFill>
                <a:latin typeface="Times New Roman" panose="02020603050405020304" pitchFamily="18" charset="0"/>
                <a:cs typeface="Times New Roman" panose="02020603050405020304" pitchFamily="18" charset="0"/>
              </a:rPr>
              <a:t>Unified End-to-End Pipeline:</a:t>
            </a:r>
            <a:endParaRPr lang="en-US" altLang="zh-CN" sz="2200">
              <a:solidFill>
                <a:srgbClr val="FF0000"/>
              </a:solidFill>
              <a:latin typeface="Times New Roman" panose="02020603050405020304" pitchFamily="18" charset="0"/>
              <a:cs typeface="Times New Roman" panose="02020603050405020304" pitchFamily="18" charset="0"/>
            </a:endParaRPr>
          </a:p>
          <a:p>
            <a:pPr indent="0" fontAlgn="auto">
              <a:lnSpc>
                <a:spcPct val="100000"/>
              </a:lnSpc>
              <a:buFont typeface="Wingdings" panose="05000000000000000000" charset="0"/>
              <a:buNone/>
            </a:pPr>
            <a:r>
              <a:rPr lang="en-US" altLang="zh-CN" sz="2200">
                <a:latin typeface="Times New Roman" panose="02020603050405020304" pitchFamily="18" charset="0"/>
                <a:cs typeface="Times New Roman" panose="02020603050405020304" pitchFamily="18" charset="0"/>
              </a:rPr>
              <a:t>    The framework unifies semantic modeling, purification, shared knowledge coding, and</a:t>
            </a:r>
            <a:endParaRPr lang="en-US" altLang="zh-CN" sz="2200">
              <a:latin typeface="Times New Roman" panose="02020603050405020304" pitchFamily="18" charset="0"/>
              <a:cs typeface="Times New Roman" panose="02020603050405020304" pitchFamily="18" charset="0"/>
            </a:endParaRPr>
          </a:p>
          <a:p>
            <a:pPr indent="0" fontAlgn="auto">
              <a:lnSpc>
                <a:spcPct val="100000"/>
              </a:lnSpc>
              <a:buFont typeface="Wingdings" panose="05000000000000000000" charset="0"/>
              <a:buNone/>
            </a:pPr>
            <a:r>
              <a:rPr lang="en-US" altLang="zh-CN" sz="2200">
                <a:latin typeface="Times New Roman" panose="02020603050405020304" pitchFamily="18" charset="0"/>
                <a:cs typeface="Times New Roman" panose="02020603050405020304" pitchFamily="18" charset="0"/>
              </a:rPr>
              <a:t>attention-based recovery.</a:t>
            </a:r>
            <a:endParaRPr lang="en-US" altLang="zh-CN" sz="2200">
              <a:latin typeface="Times New Roman" panose="02020603050405020304" pitchFamily="18" charset="0"/>
              <a:cs typeface="Times New Roman" panose="02020603050405020304" pitchFamily="18" charset="0"/>
            </a:endParaRPr>
          </a:p>
          <a:p>
            <a:pPr marL="285750" indent="-285750" fontAlgn="auto">
              <a:lnSpc>
                <a:spcPct val="100000"/>
              </a:lnSpc>
              <a:buFont typeface="Wingdings" panose="05000000000000000000" charset="0"/>
              <a:buChar char="Ø"/>
            </a:pPr>
            <a:endParaRPr lang="en-US" altLang="zh-CN" sz="2200">
              <a:latin typeface="Times New Roman" panose="02020603050405020304" pitchFamily="18" charset="0"/>
              <a:cs typeface="Times New Roman" panose="02020603050405020304" pitchFamily="18" charset="0"/>
            </a:endParaRPr>
          </a:p>
          <a:p>
            <a:pPr marL="285750" indent="-285750" fontAlgn="auto">
              <a:lnSpc>
                <a:spcPct val="100000"/>
              </a:lnSpc>
              <a:buFont typeface="Wingdings" panose="05000000000000000000" charset="0"/>
              <a:buChar char="Ø"/>
            </a:pPr>
            <a:r>
              <a:rPr lang="en-US" altLang="zh-CN" sz="2200">
                <a:solidFill>
                  <a:srgbClr val="FF0000"/>
                </a:solidFill>
                <a:latin typeface="Times New Roman" panose="02020603050405020304" pitchFamily="18" charset="0"/>
                <a:cs typeface="Times New Roman" panose="02020603050405020304" pitchFamily="18" charset="0"/>
              </a:rPr>
              <a:t>Experimental Results:</a:t>
            </a:r>
            <a:r>
              <a:rPr lang="en-US" altLang="zh-CN" sz="2200">
                <a:latin typeface="Times New Roman" panose="02020603050405020304" pitchFamily="18" charset="0"/>
                <a:cs typeface="Times New Roman" panose="02020603050405020304" pitchFamily="18" charset="0"/>
              </a:rPr>
              <a:t> </a:t>
            </a:r>
            <a:endParaRPr lang="en-US" altLang="zh-CN" sz="2200">
              <a:latin typeface="Times New Roman" panose="02020603050405020304" pitchFamily="18" charset="0"/>
              <a:cs typeface="Times New Roman" panose="02020603050405020304" pitchFamily="18" charset="0"/>
            </a:endParaRPr>
          </a:p>
          <a:p>
            <a:pPr indent="0" fontAlgn="auto">
              <a:lnSpc>
                <a:spcPct val="100000"/>
              </a:lnSpc>
              <a:buFont typeface="Wingdings" panose="05000000000000000000" charset="0"/>
              <a:buNone/>
            </a:pPr>
            <a:r>
              <a:rPr lang="en-US" altLang="zh-CN" sz="2200">
                <a:latin typeface="Times New Roman" panose="02020603050405020304" pitchFamily="18" charset="0"/>
                <a:cs typeface="Times New Roman" panose="02020603050405020304" pitchFamily="18" charset="0"/>
              </a:rPr>
              <a:t>    Experiments show better semantic quality vs. bit cost, low latency, and</a:t>
            </a:r>
            <a:endParaRPr lang="en-US" altLang="zh-CN" sz="2200">
              <a:latin typeface="Times New Roman" panose="02020603050405020304" pitchFamily="18" charset="0"/>
              <a:cs typeface="Times New Roman" panose="02020603050405020304" pitchFamily="18" charset="0"/>
            </a:endParaRPr>
          </a:p>
          <a:p>
            <a:pPr indent="0" fontAlgn="auto">
              <a:lnSpc>
                <a:spcPct val="100000"/>
              </a:lnSpc>
              <a:buFont typeface="Wingdings" panose="05000000000000000000" charset="0"/>
              <a:buNone/>
            </a:pPr>
            <a:r>
              <a:rPr lang="en-US" altLang="zh-CN" sz="2200">
                <a:latin typeface="Times New Roman" panose="02020603050405020304" pitchFamily="18" charset="0"/>
                <a:cs typeface="Times New Roman" panose="02020603050405020304" pitchFamily="18" charset="0"/>
              </a:rPr>
              <a:t>effective component-wise ablation results.</a:t>
            </a:r>
            <a:endParaRPr lang="en-US" altLang="zh-CN" sz="2200">
              <a:latin typeface="Times New Roman" panose="02020603050405020304" pitchFamily="18" charset="0"/>
              <a:cs typeface="Times New Roman" panose="02020603050405020304" pitchFamily="18" charset="0"/>
            </a:endParaRPr>
          </a:p>
        </p:txBody>
      </p:sp>
    </p:spTree>
    <p:custDataLst>
      <p:tags r:id="rId3"/>
    </p:custData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ChatGPT Image 2026年6月24日 11_32_50"/>
          <p:cNvPicPr>
            <a:picLocks noChangeAspect="1"/>
          </p:cNvPicPr>
          <p:nvPr/>
        </p:nvPicPr>
        <p:blipFill>
          <a:blip r:embed="rId1"/>
          <a:stretch>
            <a:fillRect/>
          </a:stretch>
        </p:blipFill>
        <p:spPr>
          <a:xfrm>
            <a:off x="1270" y="0"/>
            <a:ext cx="12185015" cy="6858000"/>
          </a:xfrm>
          <a:prstGeom prst="rect">
            <a:avLst/>
          </a:prstGeom>
        </p:spPr>
      </p:pic>
      <p:sp>
        <p:nvSpPr>
          <p:cNvPr id="2" name="标题 1"/>
          <p:cNvSpPr>
            <a:spLocks noGrp="1"/>
          </p:cNvSpPr>
          <p:nvPr>
            <p:ph type="ctrTitle"/>
            <p:custDataLst>
              <p:tags r:id="rId2"/>
            </p:custDataLst>
          </p:nvPr>
        </p:nvSpPr>
        <p:spPr>
          <a:xfrm>
            <a:off x="1734820" y="2160905"/>
            <a:ext cx="8530590" cy="1059180"/>
          </a:xfrm>
          <a:effectLst>
            <a:outerShdw blurRad="114300" dist="88900" dir="5100000" algn="tr" rotWithShape="0">
              <a:prstClr val="black">
                <a:alpha val="10000"/>
              </a:prstClr>
            </a:outerShdw>
          </a:effectLst>
        </p:spPr>
        <p:txBody>
          <a:bodyPr>
            <a:noAutofit/>
          </a:bodyPr>
          <a:lstStyle/>
          <a:p>
            <a:pPr algn="ctr"/>
            <a:r>
              <a:rPr lang="en-US" altLang="zh-CN" sz="4800" kern="0" spc="0" dirty="0">
                <a:solidFill>
                  <a:srgbClr val="324274"/>
                </a:solidFill>
                <a:uFillTx/>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rPr>
              <a:t>G</a:t>
            </a:r>
            <a:r>
              <a:rPr lang="en-US" altLang="zh-CN" sz="4800" kern="0" spc="0" dirty="0">
                <a:solidFill>
                  <a:srgbClr val="324274"/>
                </a:solidFill>
                <a:uFillTx/>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rPr>
              <a:t>rasp Framework Design</a:t>
            </a:r>
            <a:endParaRPr lang="en-US" altLang="zh-CN" sz="4800" b="0" kern="0" spc="0" dirty="0">
              <a:solidFill>
                <a:srgbClr val="324274"/>
              </a:solidFill>
              <a:uFillTx/>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endParaRPr>
          </a:p>
        </p:txBody>
      </p:sp>
      <p:sp>
        <p:nvSpPr>
          <p:cNvPr id="21" name="标题 1"/>
          <p:cNvSpPr>
            <a:spLocks noGrp="1"/>
          </p:cNvSpPr>
          <p:nvPr>
            <p:custDataLst>
              <p:tags r:id="rId3"/>
            </p:custDataLst>
          </p:nvPr>
        </p:nvSpPr>
        <p:spPr>
          <a:xfrm>
            <a:off x="5216208" y="4067175"/>
            <a:ext cx="1759585" cy="1059180"/>
          </a:xfrm>
          <a:prstGeom prst="rect">
            <a:avLst/>
          </a:prstGeom>
        </p:spPr>
        <p:txBody>
          <a:bodyPr vert="horz" lIns="90000" tIns="46800" rIns="90000" bIns="46800" rtlCol="0" anchor="ctr" anchorCtr="0">
            <a:no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dist"/>
            <a:r>
              <a:rPr lang="en-US" altLang="zh-CN" sz="4800" b="0">
                <a:solidFill>
                  <a:schemeClr val="bg1">
                    <a:lumMod val="95000"/>
                  </a:schemeClr>
                </a:solidFill>
                <a:latin typeface="汉仪君黑-45简" panose="020B0604020202020204" charset="-122"/>
                <a:ea typeface="汉仪君黑-45简" panose="020B0604020202020204" charset="-122"/>
              </a:rPr>
              <a:t>TWO</a:t>
            </a:r>
            <a:endParaRPr lang="en-US" altLang="zh-CN" sz="4800" b="0">
              <a:solidFill>
                <a:schemeClr val="bg1">
                  <a:lumMod val="95000"/>
                </a:schemeClr>
              </a:solidFill>
              <a:latin typeface="汉仪君黑-45简" panose="020B0604020202020204" charset="-122"/>
              <a:ea typeface="汉仪君黑-45简" panose="020B0604020202020204" charset="-122"/>
            </a:endParaRPr>
          </a:p>
        </p:txBody>
      </p:sp>
      <p:sp>
        <p:nvSpPr>
          <p:cNvPr id="19" name="MH_Number_1"/>
          <p:cNvSpPr/>
          <p:nvPr>
            <p:custDataLst>
              <p:tags r:id="rId4"/>
            </p:custDataLst>
          </p:nvPr>
        </p:nvSpPr>
        <p:spPr>
          <a:xfrm>
            <a:off x="5828030" y="3947795"/>
            <a:ext cx="535940" cy="535940"/>
          </a:xfrm>
          <a:prstGeom prst="ellipse">
            <a:avLst/>
          </a:prstGeom>
          <a:solidFill>
            <a:srgbClr val="324274"/>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800" b="1">
                <a:solidFill>
                  <a:schemeClr val="bg1"/>
                </a:solidFill>
                <a:latin typeface="华文新魏" panose="02010800040101010101" charset="-122"/>
                <a:ea typeface="华文新魏" panose="02010800040101010101" charset="-122"/>
                <a:cs typeface="Times New Roman" panose="02020603050405020304" pitchFamily="18" charset="0"/>
                <a:sym typeface="Arial" panose="020B0604020202020204" pitchFamily="34" charset="0"/>
              </a:rPr>
              <a:t>2</a:t>
            </a:r>
            <a:endParaRPr lang="en-US" altLang="zh-CN" sz="2800" b="1">
              <a:solidFill>
                <a:schemeClr val="bg1"/>
              </a:solidFill>
              <a:latin typeface="华文新魏" panose="02010800040101010101" charset="-122"/>
              <a:ea typeface="华文新魏" panose="02010800040101010101" charset="-122"/>
              <a:cs typeface="Times New Roman" panose="02020603050405020304" pitchFamily="18" charset="0"/>
              <a:sym typeface="Arial" panose="020B0604020202020204" pitchFamily="34" charset="0"/>
            </a:endParaRPr>
          </a:p>
        </p:txBody>
      </p:sp>
    </p:spTree>
    <p:custDataLst>
      <p:tags r:id="rId5"/>
    </p:custData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ChatGPT Image 2026年6月24日 11_32_50"/>
          <p:cNvPicPr>
            <a:picLocks noChangeAspect="1"/>
          </p:cNvPicPr>
          <p:nvPr/>
        </p:nvPicPr>
        <p:blipFill>
          <a:blip r:embed="rId1"/>
          <a:stretch>
            <a:fillRect/>
          </a:stretch>
        </p:blipFill>
        <p:spPr>
          <a:xfrm>
            <a:off x="1270" y="0"/>
            <a:ext cx="12185015" cy="6858000"/>
          </a:xfrm>
          <a:prstGeom prst="rect">
            <a:avLst/>
          </a:prstGeom>
        </p:spPr>
      </p:pic>
      <p:sp>
        <p:nvSpPr>
          <p:cNvPr id="11" name="标题 1"/>
          <p:cNvSpPr>
            <a:spLocks noGrp="1"/>
          </p:cNvSpPr>
          <p:nvPr>
            <p:custDataLst>
              <p:tags r:id="rId2"/>
            </p:custDataLst>
          </p:nvPr>
        </p:nvSpPr>
        <p:spPr>
          <a:xfrm>
            <a:off x="471805" y="370205"/>
            <a:ext cx="4860925" cy="413385"/>
          </a:xfrm>
          <a:prstGeom prst="rect">
            <a:avLst/>
          </a:prstGeom>
        </p:spPr>
        <p:txBody>
          <a:bodyPr vert="horz" wrap="none" lIns="90000" tIns="46800" rIns="90000" bIns="46800" rtlCol="0" anchor="b" anchorCtr="0">
            <a:noAutofit/>
          </a:bodyPr>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ctr" fontAlgn="ctr"/>
            <a:r>
              <a:rPr lang="en-US" altLang="zh-CN" sz="2400" kern="0" spc="0" dirty="0">
                <a:solidFill>
                  <a:srgbClr val="324274"/>
                </a:solidFill>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rPr>
              <a:t>Overview of the G</a:t>
            </a:r>
            <a:r>
              <a:rPr lang="en-US" altLang="zh-CN" sz="2400" kern="0" spc="0" dirty="0">
                <a:solidFill>
                  <a:srgbClr val="324274"/>
                </a:solidFill>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rPr>
              <a:t>rasp Framework</a:t>
            </a:r>
            <a:endParaRPr lang="en-US" altLang="zh-CN" sz="2400" kern="0" spc="0" dirty="0">
              <a:solidFill>
                <a:srgbClr val="324274"/>
              </a:solidFill>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endParaRPr>
          </a:p>
        </p:txBody>
      </p:sp>
      <p:sp>
        <p:nvSpPr>
          <p:cNvPr id="4" name="文本框 3"/>
          <p:cNvSpPr txBox="1"/>
          <p:nvPr/>
        </p:nvSpPr>
        <p:spPr>
          <a:xfrm>
            <a:off x="7451090" y="831215"/>
            <a:ext cx="4078605" cy="2461260"/>
          </a:xfrm>
          <a:prstGeom prst="rect">
            <a:avLst/>
          </a:prstGeom>
          <a:noFill/>
        </p:spPr>
        <p:txBody>
          <a:bodyPr wrap="square" rtlCol="0" anchor="t">
            <a:spAutoFit/>
          </a:bodyPr>
          <a:p>
            <a:pPr algn="just"/>
            <a:r>
              <a:rPr lang="en-US" altLang="zh-CN" sz="2200">
                <a:latin typeface="Times New Roman" panose="02020603050405020304" pitchFamily="18" charset="0"/>
                <a:cs typeface="Times New Roman" panose="02020603050405020304" pitchFamily="18" charset="0"/>
                <a:sym typeface="+mn-ea"/>
              </a:rPr>
              <a:t>We propose </a:t>
            </a:r>
            <a:r>
              <a:rPr lang="en-US" altLang="zh-CN" sz="2200">
                <a:solidFill>
                  <a:srgbClr val="FF0000"/>
                </a:solidFill>
                <a:latin typeface="Times New Roman" panose="02020603050405020304" pitchFamily="18" charset="0"/>
                <a:cs typeface="Times New Roman" panose="02020603050405020304" pitchFamily="18" charset="0"/>
                <a:sym typeface="+mn-ea"/>
              </a:rPr>
              <a:t>Grasp</a:t>
            </a:r>
            <a:r>
              <a:rPr lang="en-US" altLang="zh-CN" sz="2200">
                <a:latin typeface="Times New Roman" panose="02020603050405020304" pitchFamily="18" charset="0"/>
                <a:cs typeface="Times New Roman" panose="02020603050405020304" pitchFamily="18" charset="0"/>
                <a:sym typeface="+mn-ea"/>
              </a:rPr>
              <a:t>, a </a:t>
            </a:r>
            <a:r>
              <a:rPr lang="en-US" altLang="zh-CN" sz="2200">
                <a:solidFill>
                  <a:srgbClr val="FF0000"/>
                </a:solidFill>
                <a:latin typeface="Times New Roman" panose="02020603050405020304" pitchFamily="18" charset="0"/>
                <a:cs typeface="Times New Roman" panose="02020603050405020304" pitchFamily="18" charset="0"/>
                <a:sym typeface="+mn-ea"/>
              </a:rPr>
              <a:t>knowledge-centric</a:t>
            </a:r>
            <a:r>
              <a:rPr lang="en-US" altLang="zh-CN" sz="2200">
                <a:latin typeface="Times New Roman" panose="02020603050405020304" pitchFamily="18" charset="0"/>
                <a:cs typeface="Times New Roman" panose="02020603050405020304" pitchFamily="18" charset="0"/>
                <a:sym typeface="+mn-ea"/>
              </a:rPr>
              <a:t> framework for cross-modal communication that organizes multimodal inputs into </a:t>
            </a:r>
            <a:r>
              <a:rPr lang="en-US" altLang="zh-CN" sz="2200">
                <a:solidFill>
                  <a:srgbClr val="FF0000"/>
                </a:solidFill>
                <a:latin typeface="Times New Roman" panose="02020603050405020304" pitchFamily="18" charset="0"/>
                <a:cs typeface="Times New Roman" panose="02020603050405020304" pitchFamily="18" charset="0"/>
                <a:sym typeface="+mn-ea"/>
              </a:rPr>
              <a:t>semantic graphs</a:t>
            </a:r>
            <a:r>
              <a:rPr lang="en-US" altLang="zh-CN" sz="2200">
                <a:latin typeface="Times New Roman" panose="02020603050405020304" pitchFamily="18" charset="0"/>
                <a:cs typeface="Times New Roman" panose="02020603050405020304" pitchFamily="18" charset="0"/>
                <a:sym typeface="+mn-ea"/>
              </a:rPr>
              <a:t>, purifies modality-invariant knowledge, and transmits compact</a:t>
            </a:r>
            <a:endParaRPr lang="en-US" altLang="zh-CN" sz="2200">
              <a:latin typeface="Times New Roman" panose="02020603050405020304" pitchFamily="18" charset="0"/>
              <a:cs typeface="Times New Roman" panose="02020603050405020304" pitchFamily="18" charset="0"/>
              <a:sym typeface="+mn-ea"/>
            </a:endParaRPr>
          </a:p>
          <a:p>
            <a:pPr algn="just"/>
            <a:r>
              <a:rPr lang="en-US" altLang="zh-CN" sz="2200">
                <a:latin typeface="Times New Roman" panose="02020603050405020304" pitchFamily="18" charset="0"/>
                <a:cs typeface="Times New Roman" panose="02020603050405020304" pitchFamily="18" charset="0"/>
                <a:sym typeface="+mn-ea"/>
              </a:rPr>
              <a:t>semantic units efficiently.</a:t>
            </a:r>
            <a:endParaRPr lang="en-US" altLang="zh-CN" sz="2200">
              <a:latin typeface="Times New Roman" panose="02020603050405020304" pitchFamily="18" charset="0"/>
              <a:cs typeface="Times New Roman" panose="02020603050405020304" pitchFamily="18" charset="0"/>
              <a:sym typeface="+mn-ea"/>
            </a:endParaRPr>
          </a:p>
        </p:txBody>
      </p:sp>
      <p:sp>
        <p:nvSpPr>
          <p:cNvPr id="7" name="文本框 6"/>
          <p:cNvSpPr txBox="1"/>
          <p:nvPr/>
        </p:nvSpPr>
        <p:spPr>
          <a:xfrm>
            <a:off x="7451090" y="3368675"/>
            <a:ext cx="4078605" cy="2593975"/>
          </a:xfrm>
          <a:prstGeom prst="rect">
            <a:avLst/>
          </a:prstGeom>
          <a:noFill/>
        </p:spPr>
        <p:txBody>
          <a:bodyPr wrap="square" rtlCol="0" anchor="t">
            <a:noAutofit/>
          </a:bodyPr>
          <a:p>
            <a:pPr algn="just"/>
            <a:r>
              <a:rPr lang="en-US" altLang="zh-CN" sz="2200">
                <a:latin typeface="Times New Roman" panose="02020603050405020304" pitchFamily="18" charset="0"/>
                <a:cs typeface="Times New Roman" panose="02020603050405020304" pitchFamily="18" charset="0"/>
                <a:sym typeface="+mn-ea"/>
              </a:rPr>
              <a:t>The framework integrates semantic graph construction, graph-structured feature propagation, mutual-information-based </a:t>
            </a:r>
            <a:r>
              <a:rPr lang="en-US" altLang="zh-CN" sz="2200">
                <a:solidFill>
                  <a:srgbClr val="FF0000"/>
                </a:solidFill>
                <a:latin typeface="Times New Roman" panose="02020603050405020304" pitchFamily="18" charset="0"/>
                <a:cs typeface="Times New Roman" panose="02020603050405020304" pitchFamily="18" charset="0"/>
                <a:sym typeface="+mn-ea"/>
              </a:rPr>
              <a:t>knowledge purification</a:t>
            </a:r>
            <a:r>
              <a:rPr lang="en-US" altLang="zh-CN" sz="2200">
                <a:latin typeface="Times New Roman" panose="02020603050405020304" pitchFamily="18" charset="0"/>
                <a:cs typeface="Times New Roman" panose="02020603050405020304" pitchFamily="18" charset="0"/>
                <a:sym typeface="+mn-ea"/>
              </a:rPr>
              <a:t>, cross-modal alignment, and shared vector-quantized knowledge coding.</a:t>
            </a:r>
            <a:endParaRPr lang="en-US" altLang="zh-CN" sz="2200">
              <a:latin typeface="Times New Roman" panose="02020603050405020304" pitchFamily="18" charset="0"/>
              <a:cs typeface="Times New Roman" panose="02020603050405020304" pitchFamily="18" charset="0"/>
              <a:sym typeface="+mn-ea"/>
            </a:endParaRPr>
          </a:p>
          <a:p>
            <a:pPr algn="just"/>
            <a:endParaRPr lang="en-US" altLang="zh-CN" sz="2200">
              <a:latin typeface="Times New Roman" panose="02020603050405020304" pitchFamily="18" charset="0"/>
              <a:cs typeface="Times New Roman" panose="02020603050405020304" pitchFamily="18" charset="0"/>
              <a:sym typeface="+mn-ea"/>
            </a:endParaRPr>
          </a:p>
        </p:txBody>
      </p:sp>
      <p:sp>
        <p:nvSpPr>
          <p:cNvPr id="8" name="文本框 7"/>
          <p:cNvSpPr txBox="1"/>
          <p:nvPr/>
        </p:nvSpPr>
        <p:spPr>
          <a:xfrm>
            <a:off x="657225" y="5134610"/>
            <a:ext cx="6794500" cy="1014095"/>
          </a:xfrm>
          <a:prstGeom prst="rect">
            <a:avLst/>
          </a:prstGeom>
          <a:noFill/>
        </p:spPr>
        <p:txBody>
          <a:bodyPr wrap="square" rtlCol="0" anchor="t">
            <a:noAutofit/>
          </a:bodyPr>
          <a:p>
            <a:r>
              <a:rPr lang="en-US" altLang="zh-CN" sz="2200">
                <a:latin typeface="Times New Roman" panose="02020603050405020304" pitchFamily="18" charset="0"/>
                <a:cs typeface="Times New Roman" panose="02020603050405020304" pitchFamily="18" charset="0"/>
                <a:sym typeface="+mn-ea"/>
              </a:rPr>
              <a:t>The figure illustrates </a:t>
            </a:r>
            <a:r>
              <a:rPr lang="en-US" altLang="zh-CN" sz="2200">
                <a:solidFill>
                  <a:srgbClr val="FF0000"/>
                </a:solidFill>
                <a:latin typeface="Times New Roman" panose="02020603050405020304" pitchFamily="18" charset="0"/>
                <a:cs typeface="Times New Roman" panose="02020603050405020304" pitchFamily="18" charset="0"/>
                <a:sym typeface="+mn-ea"/>
              </a:rPr>
              <a:t>key components</a:t>
            </a:r>
            <a:r>
              <a:rPr lang="en-US" altLang="zh-CN" sz="2200">
                <a:latin typeface="Times New Roman" panose="02020603050405020304" pitchFamily="18" charset="0"/>
                <a:cs typeface="Times New Roman" panose="02020603050405020304" pitchFamily="18" charset="0"/>
                <a:sym typeface="+mn-ea"/>
              </a:rPr>
              <a:t>: KBB, GSP, MICA, shared knowledge coding, and robust semantic recovery.</a:t>
            </a:r>
            <a:endParaRPr lang="en-US" altLang="zh-CN" sz="2200">
              <a:latin typeface="Times New Roman" panose="02020603050405020304" pitchFamily="18" charset="0"/>
              <a:cs typeface="Times New Roman" panose="02020603050405020304" pitchFamily="18" charset="0"/>
              <a:sym typeface="+mn-ea"/>
            </a:endParaRPr>
          </a:p>
        </p:txBody>
      </p:sp>
      <p:pic>
        <p:nvPicPr>
          <p:cNvPr id="6" name="图片 5" descr="Grasp1"/>
          <p:cNvPicPr>
            <a:picLocks noChangeAspect="1"/>
          </p:cNvPicPr>
          <p:nvPr/>
        </p:nvPicPr>
        <p:blipFill>
          <a:blip r:embed="rId3"/>
          <a:stretch>
            <a:fillRect/>
          </a:stretch>
        </p:blipFill>
        <p:spPr>
          <a:xfrm>
            <a:off x="657225" y="907415"/>
            <a:ext cx="6706870" cy="4103370"/>
          </a:xfrm>
          <a:prstGeom prst="rect">
            <a:avLst/>
          </a:prstGeom>
        </p:spPr>
      </p:pic>
      <p:pic>
        <p:nvPicPr>
          <p:cNvPr id="2" name="图片 1"/>
          <p:cNvPicPr>
            <a:picLocks noChangeAspect="1"/>
          </p:cNvPicPr>
          <p:nvPr/>
        </p:nvPicPr>
        <p:blipFill>
          <a:blip r:embed="rId4"/>
          <a:stretch>
            <a:fillRect/>
          </a:stretch>
        </p:blipFill>
        <p:spPr>
          <a:xfrm>
            <a:off x="10003155" y="225425"/>
            <a:ext cx="1664335" cy="699135"/>
          </a:xfrm>
          <a:prstGeom prst="rect">
            <a:avLst/>
          </a:prstGeom>
        </p:spPr>
      </p:pic>
    </p:spTree>
    <p:custDataLst>
      <p:tags r:id="rId5"/>
    </p:custData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descr="ChatGPT Image 2026年6月24日 11_32_50"/>
          <p:cNvPicPr>
            <a:picLocks noChangeAspect="1"/>
          </p:cNvPicPr>
          <p:nvPr/>
        </p:nvPicPr>
        <p:blipFill>
          <a:blip r:embed="rId1"/>
          <a:stretch>
            <a:fillRect/>
          </a:stretch>
        </p:blipFill>
        <p:spPr>
          <a:xfrm>
            <a:off x="1270" y="0"/>
            <a:ext cx="12185015" cy="6858000"/>
          </a:xfrm>
          <a:prstGeom prst="rect">
            <a:avLst/>
          </a:prstGeom>
        </p:spPr>
      </p:pic>
      <p:sp>
        <p:nvSpPr>
          <p:cNvPr id="11" name="标题 1"/>
          <p:cNvSpPr>
            <a:spLocks noGrp="1"/>
          </p:cNvSpPr>
          <p:nvPr>
            <p:custDataLst>
              <p:tags r:id="rId2"/>
            </p:custDataLst>
          </p:nvPr>
        </p:nvSpPr>
        <p:spPr>
          <a:xfrm>
            <a:off x="471805" y="370205"/>
            <a:ext cx="7563485" cy="413385"/>
          </a:xfrm>
          <a:prstGeom prst="rect">
            <a:avLst/>
          </a:prstGeom>
        </p:spPr>
        <p:txBody>
          <a:bodyPr vert="horz" wrap="none" lIns="90000" tIns="46800" rIns="90000" bIns="46800" rtlCol="0" anchor="b" anchorCtr="0">
            <a:noAutofit/>
          </a:bodyPr>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ctr" fontAlgn="ctr"/>
            <a:r>
              <a:rPr lang="en-US" altLang="zh-CN" sz="2400" kern="0" spc="0" dirty="0">
                <a:solidFill>
                  <a:srgbClr val="324274"/>
                </a:solidFill>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rPr>
              <a:t>Semantic Graph Construction via Kernel-Based Blocking</a:t>
            </a:r>
            <a:endParaRPr lang="en-US" altLang="zh-CN" sz="2400" kern="0" spc="0" dirty="0">
              <a:solidFill>
                <a:srgbClr val="324274"/>
              </a:solidFill>
              <a:latin typeface="Times New Roman" panose="02020603050405020304" pitchFamily="18" charset="0"/>
              <a:ea typeface="华文新魏" panose="02010800040101010101" charset="-122"/>
              <a:cs typeface="Times New Roman" panose="02020603050405020304" pitchFamily="18" charset="0"/>
              <a:sym typeface="Arial" panose="020B0604020202020204" pitchFamily="34" charset="0"/>
            </a:endParaRPr>
          </a:p>
        </p:txBody>
      </p:sp>
      <p:pic>
        <p:nvPicPr>
          <p:cNvPr id="3" name="图片 2" descr="KBB"/>
          <p:cNvPicPr>
            <a:picLocks noChangeAspect="1"/>
          </p:cNvPicPr>
          <p:nvPr/>
        </p:nvPicPr>
        <p:blipFill>
          <a:blip r:embed="rId3"/>
          <a:stretch>
            <a:fillRect/>
          </a:stretch>
        </p:blipFill>
        <p:spPr>
          <a:xfrm>
            <a:off x="523875" y="946785"/>
            <a:ext cx="5986780" cy="3939540"/>
          </a:xfrm>
          <a:prstGeom prst="rect">
            <a:avLst/>
          </a:prstGeom>
        </p:spPr>
      </p:pic>
      <p:sp>
        <p:nvSpPr>
          <p:cNvPr id="5" name="文本框 4"/>
          <p:cNvSpPr txBox="1"/>
          <p:nvPr/>
        </p:nvSpPr>
        <p:spPr>
          <a:xfrm>
            <a:off x="6670040" y="946785"/>
            <a:ext cx="4821555" cy="4575810"/>
          </a:xfrm>
          <a:prstGeom prst="rect">
            <a:avLst/>
          </a:prstGeom>
          <a:noFill/>
        </p:spPr>
        <p:txBody>
          <a:bodyPr wrap="square" rtlCol="0">
            <a:noAutofit/>
          </a:bodyPr>
          <a:p>
            <a:pPr marL="285750" indent="-285750">
              <a:lnSpc>
                <a:spcPct val="90000"/>
              </a:lnSpc>
              <a:buFont typeface="Wingdings" panose="05000000000000000000" charset="0"/>
              <a:buChar char="Ø"/>
            </a:pPr>
            <a:r>
              <a:rPr lang="en-US" altLang="zh-CN" sz="2000">
                <a:latin typeface="Times New Roman" panose="02020603050405020304" pitchFamily="18" charset="0"/>
                <a:cs typeface="Times New Roman" panose="02020603050405020304" pitchFamily="18" charset="0"/>
              </a:rPr>
              <a:t>KBB determines how to divide raw multimodal streams into </a:t>
            </a:r>
            <a:r>
              <a:rPr lang="en-US" altLang="zh-CN" sz="2000">
                <a:solidFill>
                  <a:srgbClr val="FF0000"/>
                </a:solidFill>
                <a:latin typeface="Times New Roman" panose="02020603050405020304" pitchFamily="18" charset="0"/>
                <a:cs typeface="Times New Roman" panose="02020603050405020304" pitchFamily="18" charset="0"/>
              </a:rPr>
              <a:t>semantic blocks.</a:t>
            </a:r>
            <a:endParaRPr lang="en-US" altLang="zh-CN" sz="2000">
              <a:latin typeface="Times New Roman" panose="02020603050405020304" pitchFamily="18" charset="0"/>
              <a:cs typeface="Times New Roman" panose="02020603050405020304" pitchFamily="18" charset="0"/>
            </a:endParaRPr>
          </a:p>
          <a:p>
            <a:pPr marL="285750" indent="-285750">
              <a:lnSpc>
                <a:spcPct val="90000"/>
              </a:lnSpc>
              <a:buFont typeface="Wingdings" panose="05000000000000000000" charset="0"/>
              <a:buChar char="Ø"/>
            </a:pPr>
            <a:endParaRPr lang="en-US" altLang="zh-CN" sz="2000">
              <a:latin typeface="Times New Roman" panose="02020603050405020304" pitchFamily="18" charset="0"/>
              <a:cs typeface="Times New Roman" panose="02020603050405020304" pitchFamily="18" charset="0"/>
            </a:endParaRPr>
          </a:p>
          <a:p>
            <a:pPr marL="285750" indent="-285750">
              <a:lnSpc>
                <a:spcPct val="90000"/>
              </a:lnSpc>
              <a:buFont typeface="Wingdings" panose="05000000000000000000" charset="0"/>
              <a:buChar char="Ø"/>
            </a:pPr>
            <a:r>
              <a:rPr lang="en-US" altLang="zh-CN" sz="2000">
                <a:latin typeface="Times New Roman" panose="02020603050405020304" pitchFamily="18" charset="0"/>
                <a:cs typeface="Times New Roman" panose="02020603050405020304" pitchFamily="18" charset="0"/>
              </a:rPr>
              <a:t>It learns semantic relations among candidate segments through </a:t>
            </a:r>
            <a:r>
              <a:rPr lang="en-US" altLang="zh-CN" sz="2000">
                <a:solidFill>
                  <a:srgbClr val="FF0000"/>
                </a:solidFill>
                <a:latin typeface="Times New Roman" panose="02020603050405020304" pitchFamily="18" charset="0"/>
                <a:cs typeface="Times New Roman" panose="02020603050405020304" pitchFamily="18" charset="0"/>
              </a:rPr>
              <a:t>kernel self-representation.</a:t>
            </a:r>
            <a:endParaRPr lang="en-US" altLang="zh-CN" sz="2000">
              <a:solidFill>
                <a:srgbClr val="FF0000"/>
              </a:solidFill>
              <a:latin typeface="Times New Roman" panose="02020603050405020304" pitchFamily="18" charset="0"/>
              <a:cs typeface="Times New Roman" panose="02020603050405020304" pitchFamily="18" charset="0"/>
            </a:endParaRPr>
          </a:p>
          <a:p>
            <a:pPr marL="285750" indent="-285750">
              <a:lnSpc>
                <a:spcPct val="90000"/>
              </a:lnSpc>
              <a:buFont typeface="Wingdings" panose="05000000000000000000" charset="0"/>
              <a:buChar char="Ø"/>
            </a:pPr>
            <a:endParaRPr lang="en-US" altLang="zh-CN" sz="2000">
              <a:latin typeface="Times New Roman" panose="02020603050405020304" pitchFamily="18" charset="0"/>
              <a:cs typeface="Times New Roman" panose="02020603050405020304" pitchFamily="18" charset="0"/>
            </a:endParaRPr>
          </a:p>
          <a:p>
            <a:pPr marL="285750" indent="-285750">
              <a:lnSpc>
                <a:spcPct val="90000"/>
              </a:lnSpc>
              <a:buFont typeface="Wingdings" panose="05000000000000000000" charset="0"/>
              <a:buChar char="Ø"/>
            </a:pPr>
            <a:r>
              <a:rPr lang="en-US" altLang="zh-CN" sz="2000">
                <a:latin typeface="Times New Roman" panose="02020603050405020304" pitchFamily="18" charset="0"/>
                <a:cs typeface="Times New Roman" panose="02020603050405020304" pitchFamily="18" charset="0"/>
              </a:rPr>
              <a:t>The learned affinity gradually forms a </a:t>
            </a:r>
            <a:r>
              <a:rPr lang="en-US" altLang="zh-CN" sz="2000">
                <a:solidFill>
                  <a:srgbClr val="FF0000"/>
                </a:solidFill>
                <a:latin typeface="Times New Roman" panose="02020603050405020304" pitchFamily="18" charset="0"/>
                <a:cs typeface="Times New Roman" panose="02020603050405020304" pitchFamily="18" charset="0"/>
              </a:rPr>
              <a:t>block-diagonal structure</a:t>
            </a:r>
            <a:r>
              <a:rPr lang="en-US" altLang="zh-CN" sz="2000">
                <a:latin typeface="Times New Roman" panose="02020603050405020304" pitchFamily="18" charset="0"/>
                <a:cs typeface="Times New Roman" panose="02020603050405020304" pitchFamily="18" charset="0"/>
              </a:rPr>
              <a:t>, where each block corresponds to a coherent semantic unit.</a:t>
            </a:r>
            <a:endParaRPr lang="en-US" altLang="zh-CN" sz="2000">
              <a:latin typeface="Times New Roman" panose="02020603050405020304" pitchFamily="18" charset="0"/>
              <a:cs typeface="Times New Roman" panose="02020603050405020304" pitchFamily="18" charset="0"/>
            </a:endParaRPr>
          </a:p>
          <a:p>
            <a:pPr marL="285750" indent="-285750">
              <a:lnSpc>
                <a:spcPct val="90000"/>
              </a:lnSpc>
              <a:buFont typeface="Wingdings" panose="05000000000000000000" charset="0"/>
              <a:buChar char="Ø"/>
            </a:pPr>
            <a:endParaRPr lang="en-US" altLang="zh-CN" sz="2000">
              <a:latin typeface="Times New Roman" panose="02020603050405020304" pitchFamily="18" charset="0"/>
              <a:cs typeface="Times New Roman" panose="02020603050405020304" pitchFamily="18" charset="0"/>
            </a:endParaRPr>
          </a:p>
          <a:p>
            <a:pPr marL="285750" indent="-285750">
              <a:lnSpc>
                <a:spcPct val="90000"/>
              </a:lnSpc>
              <a:buFont typeface="Wingdings" panose="05000000000000000000" charset="0"/>
              <a:buChar char="Ø"/>
            </a:pPr>
            <a:r>
              <a:rPr lang="en-US" altLang="zh-CN" sz="2000">
                <a:latin typeface="Times New Roman" panose="02020603050405020304" pitchFamily="18" charset="0"/>
                <a:cs typeface="Times New Roman" panose="02020603050405020304" pitchFamily="18" charset="0"/>
              </a:rPr>
              <a:t>These semantic blocks serve as the </a:t>
            </a:r>
            <a:r>
              <a:rPr lang="en-US" altLang="zh-CN" sz="2000">
                <a:solidFill>
                  <a:srgbClr val="FF0000"/>
                </a:solidFill>
                <a:latin typeface="Times New Roman" panose="02020603050405020304" pitchFamily="18" charset="0"/>
                <a:cs typeface="Times New Roman" panose="02020603050405020304" pitchFamily="18" charset="0"/>
              </a:rPr>
              <a:t>basic nodes</a:t>
            </a:r>
            <a:r>
              <a:rPr lang="en-US" altLang="zh-CN" sz="2000">
                <a:latin typeface="Times New Roman" panose="02020603050405020304" pitchFamily="18" charset="0"/>
                <a:cs typeface="Times New Roman" panose="02020603050405020304" pitchFamily="18" charset="0"/>
              </a:rPr>
              <a:t> for subsequent semantic graph construction and knowledge purification.</a:t>
            </a:r>
            <a:endParaRPr lang="en-US" altLang="zh-CN" sz="2000">
              <a:latin typeface="Times New Roman" panose="02020603050405020304" pitchFamily="18" charset="0"/>
              <a:cs typeface="Times New Roman" panose="02020603050405020304" pitchFamily="18" charset="0"/>
            </a:endParaRPr>
          </a:p>
        </p:txBody>
      </p:sp>
      <p:sp>
        <p:nvSpPr>
          <p:cNvPr id="7" name="文本框 6"/>
          <p:cNvSpPr txBox="1"/>
          <p:nvPr/>
        </p:nvSpPr>
        <p:spPr>
          <a:xfrm>
            <a:off x="523875" y="5141595"/>
            <a:ext cx="10981690" cy="706755"/>
          </a:xfrm>
          <a:prstGeom prst="rect">
            <a:avLst/>
          </a:prstGeom>
          <a:noFill/>
        </p:spPr>
        <p:txBody>
          <a:bodyPr wrap="square" rtlCol="0">
            <a:spAutoFit/>
          </a:bodyPr>
          <a:p>
            <a:r>
              <a:rPr lang="en-US" altLang="zh-CN" sz="2000">
                <a:solidFill>
                  <a:srgbClr val="FF0000"/>
                </a:solidFill>
                <a:latin typeface="Times New Roman" panose="02020603050405020304" pitchFamily="18" charset="0"/>
                <a:cs typeface="Times New Roman" panose="02020603050405020304" pitchFamily="18" charset="0"/>
              </a:rPr>
              <a:t>Key idea:</a:t>
            </a:r>
            <a:r>
              <a:rPr lang="en-US" altLang="zh-CN" sz="2000">
                <a:latin typeface="Times New Roman" panose="02020603050405020304" pitchFamily="18" charset="0"/>
                <a:cs typeface="Times New Roman" panose="02020603050405020304" pitchFamily="18" charset="0"/>
              </a:rPr>
              <a:t> KBB decides semantic blocks by discovering </a:t>
            </a:r>
            <a:r>
              <a:rPr lang="en-US" altLang="zh-CN" sz="2000">
                <a:solidFill>
                  <a:srgbClr val="FF0000"/>
                </a:solidFill>
                <a:latin typeface="Times New Roman" panose="02020603050405020304" pitchFamily="18" charset="0"/>
                <a:cs typeface="Times New Roman" panose="02020603050405020304" pitchFamily="18" charset="0"/>
              </a:rPr>
              <a:t>block-diagonal structures </a:t>
            </a:r>
            <a:r>
              <a:rPr lang="en-US" altLang="zh-CN" sz="2000">
                <a:latin typeface="Times New Roman" panose="02020603050405020304" pitchFamily="18" charset="0"/>
                <a:cs typeface="Times New Roman" panose="02020603050405020304" pitchFamily="18" charset="0"/>
              </a:rPr>
              <a:t>from kernel-space relations.</a:t>
            </a:r>
            <a:endParaRPr lang="en-US" altLang="zh-CN" sz="2000">
              <a:latin typeface="Times New Roman" panose="02020603050405020304" pitchFamily="18" charset="0"/>
              <a:cs typeface="Times New Roman" panose="02020603050405020304" pitchFamily="18" charset="0"/>
            </a:endParaRPr>
          </a:p>
        </p:txBody>
      </p:sp>
    </p:spTree>
    <p:custDataLst>
      <p:tags r:id="rId4"/>
    </p:custDataLst>
  </p:cSld>
  <p:clrMapOvr>
    <a:masterClrMapping/>
  </p:clrMapOvr>
  <p:transition/>
</p:sld>
</file>

<file path=ppt/tags/tag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1.xml><?xml version="1.0" encoding="utf-8"?>
<p:tagLst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12.xml><?xml version="1.0" encoding="utf-8"?>
<p:tagLst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6.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17.xml><?xml version="1.0" encoding="utf-8"?>
<p:tagLst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custom20205176_1*a*1"/>
  <p:tag name="KSO_WM_UNIT_INDEX" val="1"/>
  <p:tag name="KSO_WM_UNIT_ISCONTENTSTITLE" val="0"/>
  <p:tag name="KSO_WM_UNIT_ISNUMDGMTITLE" val="0"/>
  <p:tag name="KSO_WM_UNIT_LAYERLEVEL" val="1"/>
  <p:tag name="KSO_WM_UNIT_NOCLEAR" val="0"/>
  <p:tag name="KSO_WM_UNIT_PRESET_TEXT" val="空白演示"/>
  <p:tag name="KSO_WM_UNIT_SHOW_EDIT_AREA_INDICATION" val="1"/>
  <p:tag name="KSO_WM_UNIT_TYPE" val="a"/>
  <p:tag name="KSO_WM_UNIT_VALUE" val="28"/>
</p:tagLst>
</file>

<file path=ppt/tags/tag18.xml><?xml version="1.0" encoding="utf-8"?>
<p:tagLst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custom20205176_1*a*1"/>
  <p:tag name="KSO_WM_UNIT_INDEX" val="1"/>
  <p:tag name="KSO_WM_UNIT_ISCONTENTSTITLE" val="0"/>
  <p:tag name="KSO_WM_UNIT_ISNUMDGMTITLE" val="0"/>
  <p:tag name="KSO_WM_UNIT_LAYERLEVEL" val="1"/>
  <p:tag name="KSO_WM_UNIT_NOCLEAR" val="0"/>
  <p:tag name="KSO_WM_UNIT_PRESET_TEXT" val="空白演示"/>
  <p:tag name="KSO_WM_UNIT_SHOW_EDIT_AREA_INDICATION" val="1"/>
  <p:tag name="KSO_WM_UNIT_TYPE" val="a"/>
  <p:tag name="KSO_WM_UNIT_VALUE" val="28"/>
</p:tagLst>
</file>

<file path=ppt/tags/tag19.xml><?xml version="1.0" encoding="utf-8"?>
<p:tagLst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custom20205176_1*b*1"/>
  <p:tag name="KSO_WM_UNIT_INDEX" val="1"/>
  <p:tag name="KSO_WM_UNIT_ISCONTENTSTITLE" val="0"/>
  <p:tag name="KSO_WM_UNIT_ISNUMDGMTITLE" val="0"/>
  <p:tag name="KSO_WM_UNIT_LAYERLEVEL" val="1"/>
  <p:tag name="KSO_WM_UNIT_NOCLEAR" val="0"/>
  <p:tag name="KSO_WM_UNIT_PRESET_TEXT" val="单击输入您的封面副标题"/>
  <p:tag name="KSO_WM_UNIT_SHOW_EDIT_AREA_INDICATION" val="1"/>
  <p:tag name="KSO_WM_UNIT_TYPE" val="b"/>
  <p:tag name="KSO_WM_UNIT_VALUE" val="111"/>
</p:tagLst>
</file>

<file path=ppt/tags/tag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1.xml><?xml version="1.0" encoding="utf-8"?>
<p:tagLst xmlns:p="http://schemas.openxmlformats.org/presentationml/2006/main">
  <p:tag name="ID" val="553512"/>
  <p:tag name="MH" val="20160830110146"/>
  <p:tag name="MH_LIBRARY" val="CONTENTS"/>
  <p:tag name="MH_TYPE" val="OTHERS"/>
</p:tagLst>
</file>

<file path=ppt/tags/tag22.xml><?xml version="1.0" encoding="utf-8"?>
<p:tagLst xmlns:p="http://schemas.openxmlformats.org/presentationml/2006/main">
  <p:tag name="KSO_WM_DIAGRAM_VIRTUALLY_FRAME" val="{&quot;height&quot;:258.3,&quot;left&quot;:276.75,&quot;top&quot;:161.75,&quot;width&quot;:574}"/>
</p:tagLst>
</file>

<file path=ppt/tags/tag23.xml><?xml version="1.0" encoding="utf-8"?>
<p:tagLst xmlns:p="http://schemas.openxmlformats.org/presentationml/2006/main">
  <p:tag name="ID" val="553512"/>
  <p:tag name="MH" val="20160830110146"/>
  <p:tag name="MH_LIBRARY" val="CONTENTS"/>
  <p:tag name="MH_ORDER" val="1"/>
  <p:tag name="MH_TYPE" val="NUMBER"/>
  <p:tag name="KSO_WM_DIAGRAM_VIRTUALLY_FRAME" val="{&quot;height&quot;:258.3,&quot;left&quot;:276.75,&quot;top&quot;:161.75,&quot;width&quot;:574}"/>
</p:tagLst>
</file>

<file path=ppt/tags/tag24.xml><?xml version="1.0" encoding="utf-8"?>
<p:tagLst xmlns:p="http://schemas.openxmlformats.org/presentationml/2006/main">
  <p:tag name="ID" val="553512"/>
  <p:tag name="MH" val="20160830110146"/>
  <p:tag name="MH_LIBRARY" val="CONTENTS"/>
  <p:tag name="MH_ORDER" val="1"/>
  <p:tag name="MH_TYPE" val="ENTRY"/>
  <p:tag name="KSO_WM_DIAGRAM_VIRTUALLY_FRAME" val="{&quot;height&quot;:258.3,&quot;left&quot;:276.75,&quot;top&quot;:161.75,&quot;width&quot;:574}"/>
</p:tagLst>
</file>

<file path=ppt/tags/tag25.xml><?xml version="1.0" encoding="utf-8"?>
<p:tagLst xmlns:p="http://schemas.openxmlformats.org/presentationml/2006/main">
  <p:tag name="ID" val="553512"/>
  <p:tag name="MH" val="20160830110146"/>
  <p:tag name="MH_LIBRARY" val="CONTENTS"/>
  <p:tag name="MH_ORDER" val="2"/>
  <p:tag name="MH_TYPE" val="NUMBER"/>
  <p:tag name="KSO_WM_DIAGRAM_VIRTUALLY_FRAME" val="{&quot;height&quot;:258.3,&quot;left&quot;:276.75,&quot;top&quot;:161.75,&quot;width&quot;:574}"/>
</p:tagLst>
</file>

<file path=ppt/tags/tag26.xml><?xml version="1.0" encoding="utf-8"?>
<p:tagLst xmlns:p="http://schemas.openxmlformats.org/presentationml/2006/main">
  <p:tag name="ID" val="553512"/>
  <p:tag name="MH" val="20160830110146"/>
  <p:tag name="MH_LIBRARY" val="CONTENTS"/>
  <p:tag name="MH_ORDER" val="2"/>
  <p:tag name="MH_TYPE" val="ENTRY"/>
  <p:tag name="KSO_WM_DIAGRAM_VIRTUALLY_FRAME" val="{&quot;height&quot;:258.3,&quot;left&quot;:276.75,&quot;top&quot;:161.75,&quot;width&quot;:574}"/>
</p:tagLst>
</file>

<file path=ppt/tags/tag27.xml><?xml version="1.0" encoding="utf-8"?>
<p:tagLst xmlns:p="http://schemas.openxmlformats.org/presentationml/2006/main">
  <p:tag name="ID" val="553512"/>
  <p:tag name="MH" val="20160830110146"/>
  <p:tag name="MH_LIBRARY" val="CONTENTS"/>
  <p:tag name="MH_ORDER" val="3"/>
  <p:tag name="MH_TYPE" val="NUMBER"/>
  <p:tag name="KSO_WM_DIAGRAM_VIRTUALLY_FRAME" val="{&quot;height&quot;:258.3,&quot;left&quot;:276.75,&quot;top&quot;:161.75,&quot;width&quot;:574}"/>
</p:tagLst>
</file>

<file path=ppt/tags/tag28.xml><?xml version="1.0" encoding="utf-8"?>
<p:tagLst xmlns:p="http://schemas.openxmlformats.org/presentationml/2006/main">
  <p:tag name="ID" val="553512"/>
  <p:tag name="MH" val="20160830110146"/>
  <p:tag name="MH_LIBRARY" val="CONTENTS"/>
  <p:tag name="MH_ORDER" val="4"/>
  <p:tag name="MH_TYPE" val="NUMBER"/>
  <p:tag name="KSO_WM_DIAGRAM_VIRTUALLY_FRAME" val="{&quot;height&quot;:258.3,&quot;left&quot;:276.75,&quot;top&quot;:161.75,&quot;width&quot;:574}"/>
</p:tagLst>
</file>

<file path=ppt/tags/tag29.xml><?xml version="1.0" encoding="utf-8"?>
<p:tagLst xmlns:p="http://schemas.openxmlformats.org/presentationml/2006/main">
  <p:tag name="ID" val="553512"/>
  <p:tag name="MH" val="20160830110146"/>
  <p:tag name="MH_LIBRARY" val="CONTENTS"/>
  <p:tag name="MH_ORDER" val="4"/>
  <p:tag name="MH_TYPE" val="ENTRY"/>
  <p:tag name="KSO_WM_DIAGRAM_VIRTUALLY_FRAME" val="{&quot;height&quot;:258.3,&quot;left&quot;:276.75,&quot;top&quot;:161.75,&quot;width&quot;:574}"/>
</p:tagLst>
</file>

<file path=ppt/tags/tag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ID" val="553512"/>
  <p:tag name="MH" val="20160830110146"/>
  <p:tag name="MH_LIBRARY" val="CONTENTS"/>
  <p:tag name="MH_ORDER" val="4"/>
  <p:tag name="MH_TYPE" val="ENTRY"/>
  <p:tag name="KSO_WM_DIAGRAM_VIRTUALLY_FRAME" val="{&quot;height&quot;:258.3,&quot;left&quot;:276.75,&quot;top&quot;:161.75,&quot;width&quot;:574}"/>
</p:tagLst>
</file>

<file path=ppt/tags/tag31.xml><?xml version="1.0" encoding="utf-8"?>
<p:tagLst xmlns:p="http://schemas.openxmlformats.org/presentationml/2006/main">
  <p:tag name="KSO_WM_BEAUTIFY_FLAG" val="#wm#"/>
  <p:tag name="KSO_WM_TEMPLATE_CATEGORY" val="custom"/>
  <p:tag name="KSO_WM_TEMPLATE_INDEX" val="20205176"/>
</p:tagLst>
</file>

<file path=ppt/tags/tag32.xml><?xml version="1.0" encoding="utf-8"?>
<p:tagLst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custom20205176_1*a*1"/>
  <p:tag name="KSO_WM_UNIT_INDEX" val="1"/>
  <p:tag name="KSO_WM_UNIT_ISCONTENTSTITLE" val="0"/>
  <p:tag name="KSO_WM_UNIT_ISNUMDGMTITLE" val="0"/>
  <p:tag name="KSO_WM_UNIT_LAYERLEVEL" val="1"/>
  <p:tag name="KSO_WM_UNIT_NOCLEAR" val="0"/>
  <p:tag name="KSO_WM_UNIT_PRESET_TEXT" val="空白演示"/>
  <p:tag name="KSO_WM_UNIT_SHOW_EDIT_AREA_INDICATION" val="1"/>
  <p:tag name="KSO_WM_UNIT_TYPE" val="a"/>
  <p:tag name="KSO_WM_UNIT_VALUE" val="28"/>
</p:tagLst>
</file>

<file path=ppt/tags/tag33.xml><?xml version="1.0" encoding="utf-8"?>
<p:tagLst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custom20205176_1*a*1"/>
  <p:tag name="KSO_WM_UNIT_INDEX" val="1"/>
  <p:tag name="KSO_WM_UNIT_ISCONTENTSTITLE" val="0"/>
  <p:tag name="KSO_WM_UNIT_ISNUMDGMTITLE" val="0"/>
  <p:tag name="KSO_WM_UNIT_LAYERLEVEL" val="1"/>
  <p:tag name="KSO_WM_UNIT_NOCLEAR" val="0"/>
  <p:tag name="KSO_WM_UNIT_PRESET_TEXT" val="空白演示"/>
  <p:tag name="KSO_WM_UNIT_SHOW_EDIT_AREA_INDICATION" val="1"/>
  <p:tag name="KSO_WM_UNIT_TYPE" val="a"/>
  <p:tag name="KSO_WM_UNIT_VALUE" val="28"/>
</p:tagLst>
</file>

<file path=ppt/tags/tag34.xml><?xml version="1.0" encoding="utf-8"?>
<p:tagLst xmlns:p="http://schemas.openxmlformats.org/presentationml/2006/main">
  <p:tag name="ID" val="553512"/>
  <p:tag name="MH" val="20160830110146"/>
  <p:tag name="MH_LIBRARY" val="CONTENTS"/>
  <p:tag name="MH_ORDER" val="1"/>
  <p:tag name="MH_TYPE" val="NUMBER"/>
</p:tagLst>
</file>

<file path=ppt/tags/tag35.xml><?xml version="1.0" encoding="utf-8"?>
<p:tagLst xmlns:p="http://schemas.openxmlformats.org/presentationml/2006/main">
  <p:tag name="KSO_WM_BEAUTIFY_FLAG" val="#wm#"/>
  <p:tag name="KSO_WM_TEMPLATE_CATEGORY" val="custom"/>
  <p:tag name="KSO_WM_TEMPLATE_INDEX" val="20205176"/>
</p:tagLst>
</file>

<file path=ppt/tags/tag36.xml><?xml version="1.0" encoding="utf-8"?>
<p:tagLst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custom20205176_1*a*1"/>
  <p:tag name="KSO_WM_UNIT_INDEX" val="1"/>
  <p:tag name="KSO_WM_UNIT_ISCONTENTSTITLE" val="0"/>
  <p:tag name="KSO_WM_UNIT_ISNUMDGMTITLE" val="0"/>
  <p:tag name="KSO_WM_UNIT_LAYERLEVEL" val="1"/>
  <p:tag name="KSO_WM_UNIT_NOCLEAR" val="0"/>
  <p:tag name="KSO_WM_UNIT_PRESET_TEXT" val="空白演示"/>
  <p:tag name="KSO_WM_UNIT_SHOW_EDIT_AREA_INDICATION" val="1"/>
  <p:tag name="KSO_WM_UNIT_TYPE" val="a"/>
  <p:tag name="KSO_WM_UNIT_VALUE" val="28"/>
</p:tagLst>
</file>

<file path=ppt/tags/tag37.xml><?xml version="1.0" encoding="utf-8"?>
<p:tagLst xmlns:p="http://schemas.openxmlformats.org/presentationml/2006/main">
  <p:tag name="KSO_WM_BEAUTIFY_FLAG" val="#wm#"/>
  <p:tag name="KSO_WM_TEMPLATE_CATEGORY" val="custom"/>
  <p:tag name="KSO_WM_TEMPLATE_INDEX" val="20205176"/>
</p:tagLst>
</file>

<file path=ppt/tags/tag38.xml><?xml version="1.0" encoding="utf-8"?>
<p:tagLst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custom20205176_1*a*1"/>
  <p:tag name="KSO_WM_UNIT_INDEX" val="1"/>
  <p:tag name="KSO_WM_UNIT_ISCONTENTSTITLE" val="0"/>
  <p:tag name="KSO_WM_UNIT_ISNUMDGMTITLE" val="0"/>
  <p:tag name="KSO_WM_UNIT_LAYERLEVEL" val="1"/>
  <p:tag name="KSO_WM_UNIT_NOCLEAR" val="0"/>
  <p:tag name="KSO_WM_UNIT_PRESET_TEXT" val="空白演示"/>
  <p:tag name="KSO_WM_UNIT_SHOW_EDIT_AREA_INDICATION" val="1"/>
  <p:tag name="KSO_WM_UNIT_TYPE" val="a"/>
  <p:tag name="KSO_WM_UNIT_VALUE" val="28"/>
</p:tagLst>
</file>

<file path=ppt/tags/tag39.xml><?xml version="1.0" encoding="utf-8"?>
<p:tagLst xmlns:p="http://schemas.openxmlformats.org/presentationml/2006/main">
  <p:tag name="KSO_WM_BEAUTIFY_FLAG" val="#wm#"/>
  <p:tag name="KSO_WM_TEMPLATE_CATEGORY" val="custom"/>
  <p:tag name="KSO_WM_TEMPLATE_INDEX" val="20205176"/>
</p:tagLst>
</file>

<file path=ppt/tags/tag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custom20205176_1*a*1"/>
  <p:tag name="KSO_WM_UNIT_INDEX" val="1"/>
  <p:tag name="KSO_WM_UNIT_ISCONTENTSTITLE" val="0"/>
  <p:tag name="KSO_WM_UNIT_ISNUMDGMTITLE" val="0"/>
  <p:tag name="KSO_WM_UNIT_LAYERLEVEL" val="1"/>
  <p:tag name="KSO_WM_UNIT_NOCLEAR" val="0"/>
  <p:tag name="KSO_WM_UNIT_PRESET_TEXT" val="空白演示"/>
  <p:tag name="KSO_WM_UNIT_SHOW_EDIT_AREA_INDICATION" val="1"/>
  <p:tag name="KSO_WM_UNIT_TYPE" val="a"/>
  <p:tag name="KSO_WM_UNIT_VALUE" val="28"/>
</p:tagLst>
</file>

<file path=ppt/tags/tag41.xml><?xml version="1.0" encoding="utf-8"?>
<p:tagLst xmlns:p="http://schemas.openxmlformats.org/presentationml/2006/main">
  <p:tag name="KSO_WM_BEAUTIFY_FLAG" val="#wm#"/>
  <p:tag name="KSO_WM_TEMPLATE_CATEGORY" val="custom"/>
  <p:tag name="KSO_WM_TEMPLATE_INDEX" val="20205176"/>
</p:tagLst>
</file>

<file path=ppt/tags/tag42.xml><?xml version="1.0" encoding="utf-8"?>
<p:tagLst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custom20205176_1*a*1"/>
  <p:tag name="KSO_WM_UNIT_INDEX" val="1"/>
  <p:tag name="KSO_WM_UNIT_ISCONTENTSTITLE" val="0"/>
  <p:tag name="KSO_WM_UNIT_ISNUMDGMTITLE" val="0"/>
  <p:tag name="KSO_WM_UNIT_LAYERLEVEL" val="1"/>
  <p:tag name="KSO_WM_UNIT_NOCLEAR" val="0"/>
  <p:tag name="KSO_WM_UNIT_PRESET_TEXT" val="空白演示"/>
  <p:tag name="KSO_WM_UNIT_SHOW_EDIT_AREA_INDICATION" val="1"/>
  <p:tag name="KSO_WM_UNIT_TYPE" val="a"/>
  <p:tag name="KSO_WM_UNIT_VALUE" val="28"/>
</p:tagLst>
</file>

<file path=ppt/tags/tag43.xml><?xml version="1.0" encoding="utf-8"?>
<p:tagLst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custom20205176_1*a*1"/>
  <p:tag name="KSO_WM_UNIT_INDEX" val="1"/>
  <p:tag name="KSO_WM_UNIT_ISCONTENTSTITLE" val="0"/>
  <p:tag name="KSO_WM_UNIT_ISNUMDGMTITLE" val="0"/>
  <p:tag name="KSO_WM_UNIT_LAYERLEVEL" val="1"/>
  <p:tag name="KSO_WM_UNIT_NOCLEAR" val="0"/>
  <p:tag name="KSO_WM_UNIT_PRESET_TEXT" val="空白演示"/>
  <p:tag name="KSO_WM_UNIT_SHOW_EDIT_AREA_INDICATION" val="1"/>
  <p:tag name="KSO_WM_UNIT_TYPE" val="a"/>
  <p:tag name="KSO_WM_UNIT_VALUE" val="28"/>
</p:tagLst>
</file>

<file path=ppt/tags/tag44.xml><?xml version="1.0" encoding="utf-8"?>
<p:tagLst xmlns:p="http://schemas.openxmlformats.org/presentationml/2006/main">
  <p:tag name="ID" val="553512"/>
  <p:tag name="MH" val="20160830110146"/>
  <p:tag name="MH_LIBRARY" val="CONTENTS"/>
  <p:tag name="MH_ORDER" val="1"/>
  <p:tag name="MH_TYPE" val="NUMBER"/>
</p:tagLst>
</file>

<file path=ppt/tags/tag45.xml><?xml version="1.0" encoding="utf-8"?>
<p:tagLst xmlns:p="http://schemas.openxmlformats.org/presentationml/2006/main">
  <p:tag name="KSO_WM_BEAUTIFY_FLAG" val="#wm#"/>
  <p:tag name="KSO_WM_TEMPLATE_CATEGORY" val="custom"/>
  <p:tag name="KSO_WM_TEMPLATE_INDEX" val="20205176"/>
</p:tagLst>
</file>

<file path=ppt/tags/tag46.xml><?xml version="1.0" encoding="utf-8"?>
<p:tagLst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custom20205176_1*a*1"/>
  <p:tag name="KSO_WM_UNIT_INDEX" val="1"/>
  <p:tag name="KSO_WM_UNIT_ISCONTENTSTITLE" val="0"/>
  <p:tag name="KSO_WM_UNIT_ISNUMDGMTITLE" val="0"/>
  <p:tag name="KSO_WM_UNIT_LAYERLEVEL" val="1"/>
  <p:tag name="KSO_WM_UNIT_NOCLEAR" val="0"/>
  <p:tag name="KSO_WM_UNIT_PRESET_TEXT" val="空白演示"/>
  <p:tag name="KSO_WM_UNIT_SHOW_EDIT_AREA_INDICATION" val="1"/>
  <p:tag name="KSO_WM_UNIT_TYPE" val="a"/>
  <p:tag name="KSO_WM_UNIT_VALUE" val="28"/>
</p:tagLst>
</file>

<file path=ppt/tags/tag47.xml><?xml version="1.0" encoding="utf-8"?>
<p:tagLst xmlns:p="http://schemas.openxmlformats.org/presentationml/2006/main">
  <p:tag name="KSO_WM_BEAUTIFY_FLAG" val="#wm#"/>
  <p:tag name="KSO_WM_TEMPLATE_CATEGORY" val="custom"/>
  <p:tag name="KSO_WM_TEMPLATE_INDEX" val="20205176"/>
</p:tagLst>
</file>

<file path=ppt/tags/tag48.xml><?xml version="1.0" encoding="utf-8"?>
<p:tagLst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custom20205176_1*a*1"/>
  <p:tag name="KSO_WM_UNIT_INDEX" val="1"/>
  <p:tag name="KSO_WM_UNIT_ISCONTENTSTITLE" val="0"/>
  <p:tag name="KSO_WM_UNIT_ISNUMDGMTITLE" val="0"/>
  <p:tag name="KSO_WM_UNIT_LAYERLEVEL" val="1"/>
  <p:tag name="KSO_WM_UNIT_NOCLEAR" val="0"/>
  <p:tag name="KSO_WM_UNIT_PRESET_TEXT" val="空白演示"/>
  <p:tag name="KSO_WM_UNIT_SHOW_EDIT_AREA_INDICATION" val="1"/>
  <p:tag name="KSO_WM_UNIT_TYPE" val="a"/>
  <p:tag name="KSO_WM_UNIT_VALUE" val="28"/>
</p:tagLst>
</file>

<file path=ppt/tags/tag49.xml><?xml version="1.0" encoding="utf-8"?>
<p:tagLst xmlns:p="http://schemas.openxmlformats.org/presentationml/2006/main">
  <p:tag name="KSO_WM_BEAUTIFY_FLAG" val="#wm#"/>
  <p:tag name="KSO_WM_TEMPLATE_CATEGORY" val="custom"/>
  <p:tag name="KSO_WM_TEMPLATE_INDEX" val="20205176"/>
</p:tagLst>
</file>

<file path=ppt/tags/tag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custom20205176_1*a*1"/>
  <p:tag name="KSO_WM_UNIT_INDEX" val="1"/>
  <p:tag name="KSO_WM_UNIT_ISCONTENTSTITLE" val="0"/>
  <p:tag name="KSO_WM_UNIT_ISNUMDGMTITLE" val="0"/>
  <p:tag name="KSO_WM_UNIT_LAYERLEVEL" val="1"/>
  <p:tag name="KSO_WM_UNIT_NOCLEAR" val="0"/>
  <p:tag name="KSO_WM_UNIT_PRESET_TEXT" val="空白演示"/>
  <p:tag name="KSO_WM_UNIT_SHOW_EDIT_AREA_INDICATION" val="1"/>
  <p:tag name="KSO_WM_UNIT_TYPE" val="a"/>
  <p:tag name="KSO_WM_UNIT_VALUE" val="28"/>
</p:tagLst>
</file>

<file path=ppt/tags/tag51.xml><?xml version="1.0" encoding="utf-8"?>
<p:tagLst xmlns:p="http://schemas.openxmlformats.org/presentationml/2006/main">
  <p:tag name="KSO_WM_BEAUTIFY_FLAG" val="#wm#"/>
  <p:tag name="KSO_WM_TEMPLATE_CATEGORY" val="custom"/>
  <p:tag name="KSO_WM_TEMPLATE_INDEX" val="20205176"/>
</p:tagLst>
</file>

<file path=ppt/tags/tag52.xml><?xml version="1.0" encoding="utf-8"?>
<p:tagLst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custom20205176_1*a*1"/>
  <p:tag name="KSO_WM_UNIT_INDEX" val="1"/>
  <p:tag name="KSO_WM_UNIT_ISCONTENTSTITLE" val="0"/>
  <p:tag name="KSO_WM_UNIT_ISNUMDGMTITLE" val="0"/>
  <p:tag name="KSO_WM_UNIT_LAYERLEVEL" val="1"/>
  <p:tag name="KSO_WM_UNIT_NOCLEAR" val="0"/>
  <p:tag name="KSO_WM_UNIT_PRESET_TEXT" val="空白演示"/>
  <p:tag name="KSO_WM_UNIT_SHOW_EDIT_AREA_INDICATION" val="1"/>
  <p:tag name="KSO_WM_UNIT_TYPE" val="a"/>
  <p:tag name="KSO_WM_UNIT_VALUE" val="28"/>
</p:tagLst>
</file>

<file path=ppt/tags/tag53.xml><?xml version="1.0" encoding="utf-8"?>
<p:tagLst xmlns:p="http://schemas.openxmlformats.org/presentationml/2006/main">
  <p:tag name="KSO_WM_BEAUTIFY_FLAG" val="#wm#"/>
  <p:tag name="KSO_WM_TEMPLATE_CATEGORY" val="custom"/>
  <p:tag name="KSO_WM_TEMPLATE_INDEX" val="20205176"/>
</p:tagLst>
</file>

<file path=ppt/tags/tag54.xml><?xml version="1.0" encoding="utf-8"?>
<p:tagLst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custom20205176_1*a*1"/>
  <p:tag name="KSO_WM_UNIT_INDEX" val="1"/>
  <p:tag name="KSO_WM_UNIT_ISCONTENTSTITLE" val="0"/>
  <p:tag name="KSO_WM_UNIT_ISNUMDGMTITLE" val="0"/>
  <p:tag name="KSO_WM_UNIT_LAYERLEVEL" val="1"/>
  <p:tag name="KSO_WM_UNIT_NOCLEAR" val="0"/>
  <p:tag name="KSO_WM_UNIT_PRESET_TEXT" val="空白演示"/>
  <p:tag name="KSO_WM_UNIT_SHOW_EDIT_AREA_INDICATION" val="1"/>
  <p:tag name="KSO_WM_UNIT_TYPE" val="a"/>
  <p:tag name="KSO_WM_UNIT_VALUE" val="28"/>
</p:tagLst>
</file>

<file path=ppt/tags/tag55.xml><?xml version="1.0" encoding="utf-8"?>
<p:tagLst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custom20205176_1*a*1"/>
  <p:tag name="KSO_WM_UNIT_INDEX" val="1"/>
  <p:tag name="KSO_WM_UNIT_ISCONTENTSTITLE" val="0"/>
  <p:tag name="KSO_WM_UNIT_ISNUMDGMTITLE" val="0"/>
  <p:tag name="KSO_WM_UNIT_LAYERLEVEL" val="1"/>
  <p:tag name="KSO_WM_UNIT_NOCLEAR" val="0"/>
  <p:tag name="KSO_WM_UNIT_PRESET_TEXT" val="空白演示"/>
  <p:tag name="KSO_WM_UNIT_SHOW_EDIT_AREA_INDICATION" val="1"/>
  <p:tag name="KSO_WM_UNIT_TYPE" val="a"/>
  <p:tag name="KSO_WM_UNIT_VALUE" val="28"/>
</p:tagLst>
</file>

<file path=ppt/tags/tag56.xml><?xml version="1.0" encoding="utf-8"?>
<p:tagLst xmlns:p="http://schemas.openxmlformats.org/presentationml/2006/main">
  <p:tag name="ID" val="553512"/>
  <p:tag name="MH" val="20160830110146"/>
  <p:tag name="MH_LIBRARY" val="CONTENTS"/>
  <p:tag name="MH_ORDER" val="1"/>
  <p:tag name="MH_TYPE" val="NUMBER"/>
</p:tagLst>
</file>

<file path=ppt/tags/tag57.xml><?xml version="1.0" encoding="utf-8"?>
<p:tagLst xmlns:p="http://schemas.openxmlformats.org/presentationml/2006/main">
  <p:tag name="KSO_WM_BEAUTIFY_FLAG" val="#wm#"/>
  <p:tag name="KSO_WM_TEMPLATE_CATEGORY" val="custom"/>
  <p:tag name="KSO_WM_TEMPLATE_INDEX" val="20205176"/>
</p:tagLst>
</file>

<file path=ppt/tags/tag58.xml><?xml version="1.0" encoding="utf-8"?>
<p:tagLst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custom20205176_1*a*1"/>
  <p:tag name="KSO_WM_UNIT_INDEX" val="1"/>
  <p:tag name="KSO_WM_UNIT_ISCONTENTSTITLE" val="0"/>
  <p:tag name="KSO_WM_UNIT_ISNUMDGMTITLE" val="0"/>
  <p:tag name="KSO_WM_UNIT_LAYERLEVEL" val="1"/>
  <p:tag name="KSO_WM_UNIT_NOCLEAR" val="0"/>
  <p:tag name="KSO_WM_UNIT_PRESET_TEXT" val="空白演示"/>
  <p:tag name="KSO_WM_UNIT_SHOW_EDIT_AREA_INDICATION" val="1"/>
  <p:tag name="KSO_WM_UNIT_TYPE" val="a"/>
  <p:tag name="KSO_WM_UNIT_VALUE" val="28"/>
</p:tagLst>
</file>

<file path=ppt/tags/tag59.xml><?xml version="1.0" encoding="utf-8"?>
<p:tagLst xmlns:p="http://schemas.openxmlformats.org/presentationml/2006/main">
  <p:tag name="KSO_WM_BEAUTIFY_FLAG" val="#wm#"/>
  <p:tag name="KSO_WM_TEMPLATE_CATEGORY" val="custom"/>
  <p:tag name="KSO_WM_TEMPLATE_INDEX" val="20205176"/>
</p:tagLst>
</file>

<file path=ppt/tags/tag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0.xml><?xml version="1.0" encoding="utf-8"?>
<p:tagLst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custom20205176_1*a*1"/>
  <p:tag name="KSO_WM_UNIT_INDEX" val="1"/>
  <p:tag name="KSO_WM_UNIT_ISCONTENTSTITLE" val="0"/>
  <p:tag name="KSO_WM_UNIT_ISNUMDGMTITLE" val="0"/>
  <p:tag name="KSO_WM_UNIT_LAYERLEVEL" val="1"/>
  <p:tag name="KSO_WM_UNIT_NOCLEAR" val="0"/>
  <p:tag name="KSO_WM_UNIT_PRESET_TEXT" val="空白演示"/>
  <p:tag name="KSO_WM_UNIT_SHOW_EDIT_AREA_INDICATION" val="1"/>
  <p:tag name="KSO_WM_UNIT_TYPE" val="a"/>
  <p:tag name="KSO_WM_UNIT_VALUE" val="28"/>
</p:tagLst>
</file>

<file path=ppt/tags/tag61.xml><?xml version="1.0" encoding="utf-8"?>
<p:tagLst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custom20205176_1*a*1"/>
  <p:tag name="KSO_WM_UNIT_INDEX" val="1"/>
  <p:tag name="KSO_WM_UNIT_ISCONTENTSTITLE" val="0"/>
  <p:tag name="KSO_WM_UNIT_ISNUMDGMTITLE" val="0"/>
  <p:tag name="KSO_WM_UNIT_LAYERLEVEL" val="1"/>
  <p:tag name="KSO_WM_UNIT_NOCLEAR" val="0"/>
  <p:tag name="KSO_WM_UNIT_PRESET_TEXT" val="空白演示"/>
  <p:tag name="KSO_WM_UNIT_SHOW_EDIT_AREA_INDICATION" val="1"/>
  <p:tag name="KSO_WM_UNIT_TYPE" val="a"/>
  <p:tag name="KSO_WM_UNIT_VALUE" val="28"/>
</p:tagLst>
</file>

<file path=ppt/tags/tag62.xml><?xml version="1.0" encoding="utf-8"?>
<p:tagLst xmlns:p="http://schemas.openxmlformats.org/presentationml/2006/main">
  <p:tag name="ID" val="553512"/>
  <p:tag name="MH" val="20160830110146"/>
  <p:tag name="MH_LIBRARY" val="CONTENTS"/>
  <p:tag name="MH_ORDER" val="1"/>
  <p:tag name="MH_TYPE" val="NUMBER"/>
</p:tagLst>
</file>

<file path=ppt/tags/tag63.xml><?xml version="1.0" encoding="utf-8"?>
<p:tagLst xmlns:p="http://schemas.openxmlformats.org/presentationml/2006/main">
  <p:tag name="KSO_WM_BEAUTIFY_FLAG" val="#wm#"/>
  <p:tag name="KSO_WM_TEMPLATE_CATEGORY" val="custom"/>
  <p:tag name="KSO_WM_TEMPLATE_INDEX" val="20205176"/>
</p:tagLst>
</file>

<file path=ppt/tags/tag64.xml><?xml version="1.0" encoding="utf-8"?>
<p:tagLst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custom20205176_1*a*1"/>
  <p:tag name="KSO_WM_UNIT_INDEX" val="1"/>
  <p:tag name="KSO_WM_UNIT_ISCONTENTSTITLE" val="0"/>
  <p:tag name="KSO_WM_UNIT_ISNUMDGMTITLE" val="0"/>
  <p:tag name="KSO_WM_UNIT_LAYERLEVEL" val="1"/>
  <p:tag name="KSO_WM_UNIT_NOCLEAR" val="0"/>
  <p:tag name="KSO_WM_UNIT_PRESET_TEXT" val="空白演示"/>
  <p:tag name="KSO_WM_UNIT_SHOW_EDIT_AREA_INDICATION" val="1"/>
  <p:tag name="KSO_WM_UNIT_TYPE" val="a"/>
  <p:tag name="KSO_WM_UNIT_VALUE" val="28"/>
</p:tagLst>
</file>

<file path=ppt/tags/tag65.xml><?xml version="1.0" encoding="utf-8"?>
<p:tagLst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custom20205176_1*a*1"/>
  <p:tag name="KSO_WM_UNIT_INDEX" val="1"/>
  <p:tag name="KSO_WM_UNIT_ISCONTENTSTITLE" val="0"/>
  <p:tag name="KSO_WM_UNIT_ISNUMDGMTITLE" val="0"/>
  <p:tag name="KSO_WM_UNIT_LAYERLEVEL" val="1"/>
  <p:tag name="KSO_WM_UNIT_NOCLEAR" val="0"/>
  <p:tag name="KSO_WM_UNIT_PRESET_TEXT" val="空白演示"/>
  <p:tag name="KSO_WM_UNIT_SHOW_EDIT_AREA_INDICATION" val="1"/>
  <p:tag name="KSO_WM_UNIT_TYPE" val="a"/>
  <p:tag name="KSO_WM_UNIT_VALUE" val="28"/>
</p:tagLst>
</file>

<file path=ppt/tags/tag66.xml><?xml version="1.0" encoding="utf-8"?>
<p:tagLst xmlns:p="http://schemas.openxmlformats.org/presentationml/2006/main">
  <p:tag name="KSO_WM_BEAUTIFY_FLAG" val="#wm#"/>
  <p:tag name="KSO_WM_TEMPLATE_CATEGORY" val="custom"/>
  <p:tag name="KSO_WM_TEMPLATE_INDEX" val="20205176"/>
</p:tagLst>
</file>

<file path=ppt/tags/tag67.xml><?xml version="1.0" encoding="utf-8"?>
<p:tagLst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custom20205176_1*a*1"/>
  <p:tag name="KSO_WM_UNIT_INDEX" val="1"/>
  <p:tag name="KSO_WM_UNIT_ISCONTENTSTITLE" val="0"/>
  <p:tag name="KSO_WM_UNIT_ISNUMDGMTITLE" val="0"/>
  <p:tag name="KSO_WM_UNIT_LAYERLEVEL" val="1"/>
  <p:tag name="KSO_WM_UNIT_NOCLEAR" val="0"/>
  <p:tag name="KSO_WM_UNIT_PRESET_TEXT" val="空白演示"/>
  <p:tag name="KSO_WM_UNIT_SHOW_EDIT_AREA_INDICATION" val="1"/>
  <p:tag name="KSO_WM_UNIT_TYPE" val="a"/>
  <p:tag name="KSO_WM_UNIT_VALUE" val="28"/>
</p:tagLst>
</file>

<file path=ppt/tags/tag68.xml><?xml version="1.0" encoding="utf-8"?>
<p:tagLst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custom20205176_1*b*1"/>
  <p:tag name="KSO_WM_UNIT_INDEX" val="1"/>
  <p:tag name="KSO_WM_UNIT_ISCONTENTSTITLE" val="0"/>
  <p:tag name="KSO_WM_UNIT_ISNUMDGMTITLE" val="0"/>
  <p:tag name="KSO_WM_UNIT_LAYERLEVEL" val="1"/>
  <p:tag name="KSO_WM_UNIT_NOCLEAR" val="0"/>
  <p:tag name="KSO_WM_UNIT_PRESET_TEXT" val="单击输入您的封面副标题"/>
  <p:tag name="KSO_WM_UNIT_SHOW_EDIT_AREA_INDICATION" val="1"/>
  <p:tag name="KSO_WM_UNIT_TYPE" val="b"/>
  <p:tag name="KSO_WM_UNIT_VALUE" val="111"/>
</p:tagLst>
</file>

<file path=ppt/tags/tag69.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0.xml><?xml version="1.0" encoding="utf-8"?>
<p:tagLst xmlns:p="http://schemas.openxmlformats.org/presentationml/2006/main">
  <p:tag name="AS_NET" val="4.0.30319.42000"/>
  <p:tag name="AS_OS" val="Microsoft Windows NT 6.1.7601 Service Pack 1"/>
  <p:tag name="AS_RELEASE_DATE" val="2022.11.14"/>
  <p:tag name="AS_TITLE" val="Aspose.Slides for .NET 4.0 Client Profile"/>
  <p:tag name="AS_VERSION" val="22.11"/>
</p:tagLst>
</file>

<file path=ppt/tags/tag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heme/theme1.xml><?xml version="1.0" encoding="utf-8"?>
<a:theme xmlns:a="http://schemas.openxmlformats.org/drawingml/2006/main" name="IJCAI 2025">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宋体"/>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宋体"/>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Template>
  <TotalTime>0</TotalTime>
  <Words>5206</Words>
  <Application>WPS 演示</Application>
  <PresentationFormat>自定义</PresentationFormat>
  <Paragraphs>202</Paragraphs>
  <Slides>16</Slides>
  <Notes>1</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16</vt:i4>
      </vt:variant>
    </vt:vector>
  </HeadingPairs>
  <TitlesOfParts>
    <vt:vector size="31" baseType="lpstr">
      <vt:lpstr>Arial</vt:lpstr>
      <vt:lpstr>宋体</vt:lpstr>
      <vt:lpstr>Wingdings</vt:lpstr>
      <vt:lpstr>Wingdings</vt:lpstr>
      <vt:lpstr>微软雅黑</vt:lpstr>
      <vt:lpstr>Arial</vt:lpstr>
      <vt:lpstr>Times New Roman</vt:lpstr>
      <vt:lpstr>华文新魏</vt:lpstr>
      <vt:lpstr>仿宋</vt:lpstr>
      <vt:lpstr>汉仪君黑-45简</vt:lpstr>
      <vt:lpstr>黑体</vt:lpstr>
      <vt:lpstr>Arial Unicode MS</vt:lpstr>
      <vt:lpstr>Calibri</vt:lpstr>
      <vt:lpstr>IJCAI 2025</vt:lpstr>
      <vt:lpstr>第一PPT，www.1ppt.com </vt:lpstr>
      <vt:lpstr>Grasp: Refining Semantic Graphs into Purified Knowledge for Cross-Modal Communication</vt:lpstr>
      <vt:lpstr>PowerPoint 演示文稿</vt:lpstr>
      <vt:lpstr>Background &amp; Motivation</vt:lpstr>
      <vt:lpstr>PowerPoint 演示文稿</vt:lpstr>
      <vt:lpstr>PowerPoint 演示文稿</vt:lpstr>
      <vt:lpstr>PowerPoint 演示文稿</vt:lpstr>
      <vt:lpstr>Grasp Framework Design</vt:lpstr>
      <vt:lpstr>PowerPoint 演示文稿</vt:lpstr>
      <vt:lpstr>PowerPoint 演示文稿</vt:lpstr>
      <vt:lpstr>PowerPoint 演示文稿</vt:lpstr>
      <vt:lpstr>PowerPoint 演示文稿</vt:lpstr>
      <vt:lpstr>Experiments &amp; Results</vt:lpstr>
      <vt:lpstr>PowerPoint 演示文稿</vt:lpstr>
      <vt:lpstr>Conclusion &amp; Future Work</vt:lpstr>
      <vt:lpstr>PowerPoint 演示文稿</vt:lpstr>
      <vt:lpstr>Thanks!</vt:lpstr>
    </vt:vector>
  </TitlesOfParts>
  <Company>第一PPT，www.1ppt.com</Company>
  <LinksUpToDate>false</LinksUpToDate>
  <SharedDoc>false</SharedDoc>
  <HyperlinksChanged>false</HyperlinksChanged>
  <AppVersion>14.0000</AppVersion>
  <Manager>第一PPT</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高级答辩</dc:title>
  <dc:creator>第一PPT</dc:creator>
  <cp:keywords>www.1ppt.com</cp:keywords>
  <dc:description>www.1ppt.com</dc:description>
  <cp:lastModifiedBy>2026 鹏程万里~</cp:lastModifiedBy>
  <cp:revision>399</cp:revision>
  <dcterms:created xsi:type="dcterms:W3CDTF">2019-06-19T02:08:00Z</dcterms:created>
  <dcterms:modified xsi:type="dcterms:W3CDTF">2026-07-02T02:58:09Z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mondata">
    <vt:lpwstr>eyJoZGlkIjoiMjkyOGIxMTIzOGJkNWZhNmI4NWI3MzA1MWFjMDBjMjgifQ==</vt:lpwstr>
  </property>
  <property fmtid="{D5CDD505-2E9C-101B-9397-08002B2CF9AE}" pid="3" name="ICV">
    <vt:lpwstr>DE49082C51134049A15D3D72BBAED73D_12</vt:lpwstr>
  </property>
  <property fmtid="{D5CDD505-2E9C-101B-9397-08002B2CF9AE}" pid="4" name="KSOProductBuildVer">
    <vt:lpwstr>2052-12.1.0.26375</vt:lpwstr>
  </property>
  <property fmtid="{D5CDD505-2E9C-101B-9397-08002B2CF9AE}" pid="5" name="KSOTemplateUUID">
    <vt:lpwstr>v1.0_mb_lTT2mdl7KVxoBhspg2UoPQ==</vt:lpwstr>
  </property>
</Properties>
</file>