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handoutMasterIdLst>
    <p:handoutMasterId r:id="rId32"/>
  </p:handoutMasterIdLst>
  <p:sldIdLst>
    <p:sldId id="256" r:id="rId2"/>
    <p:sldId id="349" r:id="rId3"/>
    <p:sldId id="339" r:id="rId4"/>
    <p:sldId id="370" r:id="rId5"/>
    <p:sldId id="369" r:id="rId6"/>
    <p:sldId id="410" r:id="rId7"/>
    <p:sldId id="380" r:id="rId8"/>
    <p:sldId id="376" r:id="rId9"/>
    <p:sldId id="314" r:id="rId10"/>
    <p:sldId id="316" r:id="rId11"/>
    <p:sldId id="317" r:id="rId12"/>
    <p:sldId id="315" r:id="rId13"/>
    <p:sldId id="325" r:id="rId14"/>
    <p:sldId id="326" r:id="rId15"/>
    <p:sldId id="327" r:id="rId16"/>
    <p:sldId id="413" r:id="rId17"/>
    <p:sldId id="414" r:id="rId18"/>
    <p:sldId id="415" r:id="rId19"/>
    <p:sldId id="336" r:id="rId20"/>
    <p:sldId id="411" r:id="rId21"/>
    <p:sldId id="412" r:id="rId22"/>
    <p:sldId id="329" r:id="rId23"/>
    <p:sldId id="330" r:id="rId24"/>
    <p:sldId id="331" r:id="rId25"/>
    <p:sldId id="332" r:id="rId26"/>
    <p:sldId id="333" r:id="rId27"/>
    <p:sldId id="334" r:id="rId28"/>
    <p:sldId id="344" r:id="rId29"/>
    <p:sldId id="342"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2" autoAdjust="0"/>
    <p:restoredTop sz="92540" autoAdjust="0"/>
  </p:normalViewPr>
  <p:slideViewPr>
    <p:cSldViewPr>
      <p:cViewPr varScale="1">
        <p:scale>
          <a:sx n="84" d="100"/>
          <a:sy n="84" d="100"/>
        </p:scale>
        <p:origin x="-1794" y="-90"/>
      </p:cViewPr>
      <p:guideLst>
        <p:guide orient="horz" pos="2160"/>
        <p:guide pos="2880"/>
      </p:guideLst>
    </p:cSldViewPr>
  </p:slideViewPr>
  <p:notesTextViewPr>
    <p:cViewPr>
      <p:scale>
        <a:sx n="75" d="100"/>
        <a:sy n="7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BF876B9-E689-4263-9645-B4E08720F236}" type="datetimeFigureOut">
              <a:rPr lang="en-US" smtClean="0"/>
              <a:pPr/>
              <a:t>10/8/2013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0310B00-CBC8-4245-88F7-CF97A8FD2E63}" type="slidenum">
              <a:rPr lang="en-US" smtClean="0"/>
              <a:pPr/>
              <a:t>‹#›</a:t>
            </a:fld>
            <a:endParaRPr lang="en-US"/>
          </a:p>
        </p:txBody>
      </p:sp>
    </p:spTree>
    <p:extLst>
      <p:ext uri="{BB962C8B-B14F-4D97-AF65-F5344CB8AC3E}">
        <p14:creationId xmlns="" xmlns:p14="http://schemas.microsoft.com/office/powerpoint/2010/main" val="434185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739D0A9-CA4D-453B-A8EC-8F6CA22FEA94}" type="datetimeFigureOut">
              <a:rPr lang="en-US" smtClean="0"/>
              <a:pPr/>
              <a:t>10/8/2013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D8D8069-22C7-4545-B15D-8659D29D72D0}" type="slidenum">
              <a:rPr lang="en-US" smtClean="0"/>
              <a:pPr/>
              <a:t>‹#›</a:t>
            </a:fld>
            <a:endParaRPr lang="en-US"/>
          </a:p>
        </p:txBody>
      </p:sp>
    </p:spTree>
    <p:extLst>
      <p:ext uri="{BB962C8B-B14F-4D97-AF65-F5344CB8AC3E}">
        <p14:creationId xmlns="" xmlns:p14="http://schemas.microsoft.com/office/powerpoint/2010/main" val="2070637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helpers might not</a:t>
            </a:r>
            <a:r>
              <a:rPr lang="en-US" baseline="0" dirty="0" smtClean="0"/>
              <a:t> be able to store the videos in full.</a:t>
            </a:r>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We partition the video</a:t>
            </a:r>
            <a:r>
              <a:rPr lang="en-US" baseline="0" dirty="0" smtClean="0"/>
              <a:t> into different segments and code the packets of each segment together.</a:t>
            </a:r>
          </a:p>
          <a:p>
            <a:pPr defTabSz="931774">
              <a:defRPr/>
            </a:pPr>
            <a:r>
              <a:rPr lang="en-US" baseline="0" dirty="0" smtClean="0"/>
              <a:t>Using this scheme, we just need to find the optimal rate of the video that should be stored on a helper node.</a:t>
            </a:r>
            <a:endParaRPr lang="en-US" dirty="0" smtClean="0"/>
          </a:p>
          <a:p>
            <a:pPr defTabSz="931774">
              <a:defRPr/>
            </a:pPr>
            <a:r>
              <a:rPr lang="en-US" dirty="0" smtClean="0"/>
              <a:t>We find</a:t>
            </a:r>
            <a:r>
              <a:rPr lang="en-US" baseline="0" dirty="0" smtClean="0"/>
              <a:t> the optimal rate x of each movie that should be stores on each helper node. Then, we store x percent of each segment </a:t>
            </a:r>
          </a:p>
          <a:p>
            <a:r>
              <a:rPr lang="en-US" dirty="0" smtClean="0"/>
              <a:t>Of the movie</a:t>
            </a:r>
            <a:r>
              <a:rPr lang="en-US" baseline="0" dirty="0" smtClean="0"/>
              <a:t> on the helper node</a:t>
            </a:r>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US" dirty="0" smtClean="0">
                <a:latin typeface="Times New Roman" pitchFamily="18" charset="0"/>
                <a:cs typeface="Times New Roman" pitchFamily="18" charset="0"/>
              </a:rPr>
              <a:t>The users can switch to a lower quality</a:t>
            </a:r>
          </a:p>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video contains 4 packets p_1 to p_4. Packets P_1 to P_8 are random linear coded packets.</a:t>
            </a:r>
          </a:p>
          <a:p>
            <a:r>
              <a:rPr lang="en-US" baseline="0" dirty="0" smtClean="0"/>
              <a:t>Users u_1 and u_6 requested 1 layer. However, without layer approach, the helpers can only provide both layers.</a:t>
            </a:r>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8D8069-22C7-4545-B15D-8659D29D72D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Even in the case that 2</a:t>
            </a:r>
            <a:r>
              <a:rPr lang="en-US" baseline="0" dirty="0" smtClean="0">
                <a:solidFill>
                  <a:srgbClr val="FF0000"/>
                </a:solidFill>
              </a:rPr>
              <a:t> users watch the same movie and they are connected using wireless connection to the same helper node, the helper needs to provide separate bandwidth for the users. The reason is that in </a:t>
            </a:r>
            <a:r>
              <a:rPr lang="en-US" baseline="0" dirty="0" err="1" smtClean="0">
                <a:solidFill>
                  <a:srgbClr val="FF0000"/>
                </a:solidFill>
              </a:rPr>
              <a:t>VoD</a:t>
            </a:r>
            <a:r>
              <a:rPr lang="en-US" baseline="0" dirty="0" smtClean="0">
                <a:solidFill>
                  <a:srgbClr val="FF0000"/>
                </a:solidFill>
              </a:rPr>
              <a:t> applications, these users have a different playback time (they watch different part of the movie)</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8D8069-22C7-4545-B15D-8659D29D72D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Even in the case that 2</a:t>
            </a:r>
            <a:r>
              <a:rPr lang="en-US" baseline="0" dirty="0" smtClean="0">
                <a:solidFill>
                  <a:srgbClr val="FF0000"/>
                </a:solidFill>
              </a:rPr>
              <a:t> users watch the same movie and they are connected using wireless connection to the same helper node, the helper needs to provide separate bandwidth for the users. The reason is that in </a:t>
            </a:r>
            <a:r>
              <a:rPr lang="en-US" baseline="0" dirty="0" err="1" smtClean="0">
                <a:solidFill>
                  <a:srgbClr val="FF0000"/>
                </a:solidFill>
              </a:rPr>
              <a:t>VoD</a:t>
            </a:r>
            <a:r>
              <a:rPr lang="en-US" baseline="0" dirty="0" smtClean="0">
                <a:solidFill>
                  <a:srgbClr val="FF0000"/>
                </a:solidFill>
              </a:rPr>
              <a:t> applications, these users have a different playback time (they watch different part of the movie)</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D8D8069-22C7-4545-B15D-8659D29D72D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We implemented a simulator in </a:t>
            </a:r>
            <a:r>
              <a:rPr lang="en-US" dirty="0" smtClean="0">
                <a:latin typeface="Times New Roman" pitchFamily="18" charset="0"/>
                <a:cs typeface="Times New Roman" pitchFamily="18" charset="0"/>
              </a:rPr>
              <a:t>MATLAB environment</a:t>
            </a:r>
          </a:p>
          <a:p>
            <a:endParaRPr lang="en-US" dirty="0" smtClean="0"/>
          </a:p>
          <a:p>
            <a:pPr defTabSz="931774">
              <a:defRPr/>
            </a:pPr>
            <a:r>
              <a:rPr lang="en-US" dirty="0" smtClean="0"/>
              <a:t>We</a:t>
            </a:r>
            <a:r>
              <a:rPr lang="en-US" baseline="0" dirty="0" smtClean="0"/>
              <a:t> run the simulations on </a:t>
            </a:r>
            <a:r>
              <a:rPr lang="en-US" dirty="0" smtClean="0">
                <a:latin typeface="Times New Roman" pitchFamily="18" charset="0"/>
                <a:cs typeface="Times New Roman" pitchFamily="18" charset="0"/>
              </a:rPr>
              <a:t>1,000 random topologies with different links’ error rates</a:t>
            </a:r>
          </a:p>
          <a:p>
            <a:pPr defTabSz="931774">
              <a:defRPr/>
            </a:pPr>
            <a:endParaRPr lang="en-US" dirty="0" smtClean="0">
              <a:latin typeface="Times New Roman" pitchFamily="18" charset="0"/>
              <a:cs typeface="Times New Roman" pitchFamily="18" charset="0"/>
            </a:endParaRPr>
          </a:p>
          <a:p>
            <a:pPr defTabSz="931774">
              <a:defRPr/>
            </a:pPr>
            <a:r>
              <a:rPr lang="en-US" dirty="0">
                <a:latin typeface="Times New Roman" pitchFamily="18" charset="0"/>
                <a:cs typeface="Times New Roman" pitchFamily="18" charset="0"/>
              </a:rPr>
              <a:t>The weight of the </a:t>
            </a:r>
            <a:r>
              <a:rPr lang="en-US" dirty="0" err="1">
                <a:latin typeface="Times New Roman" pitchFamily="18" charset="0"/>
                <a:cs typeface="Times New Roman" pitchFamily="18" charset="0"/>
              </a:rPr>
              <a:t>i-th</a:t>
            </a:r>
            <a:r>
              <a:rPr lang="en-US" dirty="0">
                <a:latin typeface="Times New Roman" pitchFamily="18" charset="0"/>
                <a:cs typeface="Times New Roman" pitchFamily="18" charset="0"/>
              </a:rPr>
              <a:t> symbol are assumed to be…….(in the slide)</a:t>
            </a:r>
            <a:endParaRPr lang="en-US" dirty="0" smtClean="0">
              <a:latin typeface="Times New Roman" pitchFamily="18" charset="0"/>
              <a:cs typeface="Times New Roman" pitchFamily="18" charset="0"/>
            </a:endParaRPr>
          </a:p>
          <a:p>
            <a:pPr defTabSz="931774">
              <a:defRPr/>
            </a:pPr>
            <a:endParaRPr lang="en-US" dirty="0" smtClean="0">
              <a:latin typeface="Times New Roman" pitchFamily="18" charset="0"/>
              <a:cs typeface="Times New Roman" pitchFamily="18" charset="0"/>
            </a:endParaRPr>
          </a:p>
          <a:p>
            <a:pPr defTabSz="931774">
              <a:defRPr/>
            </a:pPr>
            <a:r>
              <a:rPr lang="en-US" dirty="0" smtClean="0"/>
              <a:t>We compare the proposed methods with a </a:t>
            </a:r>
            <a:r>
              <a:rPr lang="en-US" dirty="0">
                <a:latin typeface="Times New Roman" pitchFamily="18" charset="0"/>
                <a:cs typeface="Times New Roman" pitchFamily="18" charset="0"/>
              </a:rPr>
              <a:t>simple retransmission method, in which the </a:t>
            </a:r>
            <a:r>
              <a:rPr lang="en-US" dirty="0" smtClean="0">
                <a:latin typeface="Times New Roman" pitchFamily="18" charset="0"/>
                <a:cs typeface="Times New Roman" pitchFamily="18" charset="0"/>
              </a:rPr>
              <a:t>transmissions</a:t>
            </a:r>
            <a:r>
              <a:rPr lang="en-US" baseline="0" dirty="0" smtClean="0">
                <a:latin typeface="Times New Roman" pitchFamily="18" charset="0"/>
                <a:cs typeface="Times New Roman" pitchFamily="18" charset="0"/>
              </a:rPr>
              <a:t> are</a:t>
            </a:r>
            <a:r>
              <a:rPr lang="en-US" dirty="0" smtClean="0">
                <a:latin typeface="Times New Roman" pitchFamily="18" charset="0"/>
                <a:cs typeface="Times New Roman" pitchFamily="18" charset="0"/>
              </a:rPr>
              <a:t> evenly distribute among the different symbols of the packets</a:t>
            </a:r>
            <a:endParaRPr lang="en-US"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8D8069-22C7-4545-B15D-8659D29D72D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Network coding</a:t>
            </a:r>
            <a:r>
              <a:rPr lang="en-US" baseline="0" dirty="0" smtClean="0"/>
              <a:t> first introduced for wired networks and showed that it can solve the bottleneck problem.</a:t>
            </a:r>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8D8069-22C7-4545-B15D-8659D29D72D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F26269F-217F-46D6-A034-661FD1293753}" type="datetime1">
              <a:rPr lang="en-US" smtClean="0"/>
              <a:pPr/>
              <a:t>10/8/2013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B87BE86-E4A9-4175-8BD1-4F0D9A91C45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7827DC-1BAC-4843-9EBE-57AE6C47B6EF}" type="datetime1">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87BE86-E4A9-4175-8BD1-4F0D9A91C4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5DF5D1E-F11E-4CA4-94DC-8AEF4134BB98}" type="datetime1">
              <a:rPr lang="en-US" smtClean="0"/>
              <a:pPr/>
              <a:t>10/8/2013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B87BE86-E4A9-4175-8BD1-4F0D9A91C45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2455FC5-D758-45AA-9A34-0C5BD15AE693}" type="datetime1">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B87BE86-E4A9-4175-8BD1-4F0D9A91C457}"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3446D23-1896-4B8A-98E9-EB673B7CF254}" type="datetime1">
              <a:rPr lang="en-US" smtClean="0"/>
              <a:pPr/>
              <a:t>10/8/2013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B87BE86-E4A9-4175-8BD1-4F0D9A91C457}"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91BB418-E8F1-4848-9B27-63CDD571FBD2}" type="datetime1">
              <a:rPr lang="en-US" smtClean="0"/>
              <a:pPr/>
              <a:t>10/8/2013</a:t>
            </a:fld>
            <a:endParaRPr lang="en-US"/>
          </a:p>
        </p:txBody>
      </p:sp>
      <p:sp>
        <p:nvSpPr>
          <p:cNvPr id="10" name="Slide Number Placeholder 9"/>
          <p:cNvSpPr>
            <a:spLocks noGrp="1"/>
          </p:cNvSpPr>
          <p:nvPr>
            <p:ph type="sldNum" sz="quarter" idx="16"/>
          </p:nvPr>
        </p:nvSpPr>
        <p:spPr/>
        <p:txBody>
          <a:bodyPr rtlCol="0"/>
          <a:lstStyle/>
          <a:p>
            <a:fld id="{7B87BE86-E4A9-4175-8BD1-4F0D9A91C457}"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7D972E3-B705-4D54-A291-532382B324DE}" type="datetime1">
              <a:rPr lang="en-US" smtClean="0"/>
              <a:pPr/>
              <a:t>10/8/2013</a:t>
            </a:fld>
            <a:endParaRPr lang="en-US"/>
          </a:p>
        </p:txBody>
      </p:sp>
      <p:sp>
        <p:nvSpPr>
          <p:cNvPr id="12" name="Slide Number Placeholder 11"/>
          <p:cNvSpPr>
            <a:spLocks noGrp="1"/>
          </p:cNvSpPr>
          <p:nvPr>
            <p:ph type="sldNum" sz="quarter" idx="16"/>
          </p:nvPr>
        </p:nvSpPr>
        <p:spPr/>
        <p:txBody>
          <a:bodyPr rtlCol="0"/>
          <a:lstStyle/>
          <a:p>
            <a:fld id="{7B87BE86-E4A9-4175-8BD1-4F0D9A91C457}"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D5F10F1-DAF2-4BDE-B24E-8136667E6175}" type="datetime1">
              <a:rPr lang="en-US" smtClean="0"/>
              <a:pPr/>
              <a:t>10/8/2013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B87BE86-E4A9-4175-8BD1-4F0D9A91C4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2DE0B-0673-453D-82B9-7850FEF59B05}" type="datetime1">
              <a:rPr lang="en-US" smtClean="0"/>
              <a:pPr/>
              <a:t>10/8/2013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B87BE86-E4A9-4175-8BD1-4F0D9A91C4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66D0DE8-36AA-4B40-A33C-34F4BBDCE1C8}" type="datetime1">
              <a:rPr lang="en-US" smtClean="0"/>
              <a:pPr/>
              <a:t>10/8/2013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B87BE86-E4A9-4175-8BD1-4F0D9A91C457}"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7772D46-D267-4B03-BFB2-2BAFB052C810}" type="datetime1">
              <a:rPr lang="en-US" smtClean="0"/>
              <a:pPr/>
              <a:t>10/8/2013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B87BE86-E4A9-4175-8BD1-4F0D9A91C457}"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CF08C62-6DEC-402E-ABF4-50E4C09A44CA}" type="datetime1">
              <a:rPr lang="en-US" smtClean="0"/>
              <a:pPr/>
              <a:t>10/8/2013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B87BE86-E4A9-4175-8BD1-4F0D9A91C4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6.xml"/><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8.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534400" cy="2590799"/>
          </a:xfrm>
        </p:spPr>
        <p:txBody>
          <a:bodyPr>
            <a:normAutofit fontScale="90000"/>
          </a:bodyPr>
          <a:lstStyle/>
          <a:p>
            <a:r>
              <a:rPr lang="en-US" dirty="0" smtClean="0">
                <a:latin typeface="Times New Roman" pitchFamily="18" charset="0"/>
                <a:cs typeface="Times New Roman" pitchFamily="18" charset="0"/>
              </a:rPr>
              <a:t>Multi-Layer Video Streaming with Helper Nodes using Network Coding</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609600" y="3124200"/>
            <a:ext cx="8229600" cy="2590800"/>
          </a:xfrm>
        </p:spPr>
        <p:txBody>
          <a:bodyPr>
            <a:normAutofit lnSpcReduction="10000"/>
          </a:bodyPr>
          <a:lstStyle/>
          <a:p>
            <a:r>
              <a:rPr lang="en-US" sz="3200" dirty="0" err="1" smtClean="0">
                <a:solidFill>
                  <a:schemeClr val="accent5"/>
                </a:solidFill>
                <a:latin typeface="Times New Roman" pitchFamily="18" charset="0"/>
                <a:cs typeface="Times New Roman" pitchFamily="18" charset="0"/>
              </a:rPr>
              <a:t>Pouya</a:t>
            </a:r>
            <a:r>
              <a:rPr lang="en-US" sz="3200" dirty="0" smtClean="0">
                <a:solidFill>
                  <a:schemeClr val="accent5"/>
                </a:solidFill>
                <a:latin typeface="Times New Roman" pitchFamily="18" charset="0"/>
                <a:cs typeface="Times New Roman" pitchFamily="18" charset="0"/>
              </a:rPr>
              <a:t> </a:t>
            </a:r>
            <a:r>
              <a:rPr lang="en-US" sz="3200" dirty="0" err="1" smtClean="0">
                <a:solidFill>
                  <a:schemeClr val="accent5"/>
                </a:solidFill>
                <a:latin typeface="Times New Roman" pitchFamily="18" charset="0"/>
                <a:cs typeface="Times New Roman" pitchFamily="18" charset="0"/>
              </a:rPr>
              <a:t>Ostovari</a:t>
            </a:r>
            <a:r>
              <a:rPr lang="en-US" sz="3200" dirty="0" smtClean="0">
                <a:solidFill>
                  <a:schemeClr val="accent5"/>
                </a:solidFill>
                <a:latin typeface="Times New Roman" pitchFamily="18" charset="0"/>
                <a:cs typeface="Times New Roman" pitchFamily="18" charset="0"/>
              </a:rPr>
              <a:t>, </a:t>
            </a:r>
            <a:r>
              <a:rPr lang="en-US" sz="3200" dirty="0" err="1" smtClean="0">
                <a:solidFill>
                  <a:schemeClr val="accent5"/>
                </a:solidFill>
                <a:latin typeface="Times New Roman" pitchFamily="18" charset="0"/>
                <a:cs typeface="Times New Roman" pitchFamily="18" charset="0"/>
              </a:rPr>
              <a:t>Abdallah</a:t>
            </a:r>
            <a:r>
              <a:rPr lang="en-US" sz="3200" dirty="0" smtClean="0">
                <a:solidFill>
                  <a:schemeClr val="accent5"/>
                </a:solidFill>
                <a:latin typeface="Times New Roman" pitchFamily="18" charset="0"/>
                <a:cs typeface="Times New Roman" pitchFamily="18" charset="0"/>
              </a:rPr>
              <a:t> </a:t>
            </a:r>
            <a:r>
              <a:rPr lang="en-US" sz="3200" dirty="0" err="1" smtClean="0">
                <a:solidFill>
                  <a:schemeClr val="accent5"/>
                </a:solidFill>
                <a:latin typeface="Times New Roman" pitchFamily="18" charset="0"/>
                <a:cs typeface="Times New Roman" pitchFamily="18" charset="0"/>
              </a:rPr>
              <a:t>Khreishah</a:t>
            </a:r>
            <a:r>
              <a:rPr lang="en-US" sz="3200" dirty="0" smtClean="0">
                <a:solidFill>
                  <a:schemeClr val="accent5"/>
                </a:solidFill>
                <a:latin typeface="Times New Roman" pitchFamily="18" charset="0"/>
                <a:cs typeface="Times New Roman" pitchFamily="18" charset="0"/>
              </a:rPr>
              <a:t>, and </a:t>
            </a:r>
            <a:r>
              <a:rPr lang="en-US" sz="3200" dirty="0" err="1" smtClean="0">
                <a:solidFill>
                  <a:schemeClr val="accent5"/>
                </a:solidFill>
                <a:latin typeface="Times New Roman" pitchFamily="18" charset="0"/>
                <a:cs typeface="Times New Roman" pitchFamily="18" charset="0"/>
              </a:rPr>
              <a:t>Jie</a:t>
            </a:r>
            <a:r>
              <a:rPr lang="en-US" sz="3200" dirty="0" smtClean="0">
                <a:solidFill>
                  <a:schemeClr val="accent5"/>
                </a:solidFill>
                <a:latin typeface="Times New Roman" pitchFamily="18" charset="0"/>
                <a:cs typeface="Times New Roman" pitchFamily="18" charset="0"/>
              </a:rPr>
              <a:t> Wu</a:t>
            </a:r>
          </a:p>
          <a:p>
            <a:r>
              <a:rPr lang="en-US" sz="2800" dirty="0" smtClean="0">
                <a:latin typeface="Times New Roman" pitchFamily="18" charset="0"/>
                <a:cs typeface="Times New Roman" pitchFamily="18" charset="0"/>
              </a:rPr>
              <a:t>Computer and Information Sciences</a:t>
            </a:r>
          </a:p>
          <a:p>
            <a:r>
              <a:rPr lang="en-US" sz="2800" dirty="0" smtClean="0">
                <a:latin typeface="Times New Roman" pitchFamily="18" charset="0"/>
                <a:cs typeface="Times New Roman" pitchFamily="18" charset="0"/>
              </a:rPr>
              <a:t>Temple University</a:t>
            </a:r>
          </a:p>
          <a:p>
            <a:endParaRPr lang="en-US" sz="2800" dirty="0" smtClean="0">
              <a:latin typeface="Times New Roman" pitchFamily="18" charset="0"/>
              <a:cs typeface="Times New Roman" pitchFamily="18" charset="0"/>
            </a:endParaRPr>
          </a:p>
          <a:p>
            <a:pPr lvl="0"/>
            <a:r>
              <a:rPr lang="en-US" sz="2800" dirty="0" smtClean="0">
                <a:solidFill>
                  <a:schemeClr val="tx1"/>
                </a:solidFill>
                <a:latin typeface="Times New Roman" pitchFamily="18" charset="0"/>
                <a:cs typeface="Times New Roman" pitchFamily="18" charset="0"/>
              </a:rPr>
              <a:t>IEEE MASS 2013</a:t>
            </a:r>
          </a:p>
          <a:p>
            <a:endParaRPr lang="en-US" sz="2800" dirty="0" smtClean="0">
              <a:latin typeface="Times New Roman" pitchFamily="18" charset="0"/>
              <a:cs typeface="Times New Roman" pitchFamily="18" charset="0"/>
            </a:endParaRPr>
          </a:p>
        </p:txBody>
      </p:sp>
      <p:pic>
        <p:nvPicPr>
          <p:cNvPr id="4" name="Picture 9"/>
          <p:cNvPicPr>
            <a:picLocks noChangeAspect="1" noChangeArrowheads="1"/>
          </p:cNvPicPr>
          <p:nvPr/>
        </p:nvPicPr>
        <p:blipFill>
          <a:blip r:embed="rId3" cstate="print"/>
          <a:srcRect/>
          <a:stretch>
            <a:fillRect/>
          </a:stretch>
        </p:blipFill>
        <p:spPr bwMode="auto">
          <a:xfrm>
            <a:off x="82088" y="6096000"/>
            <a:ext cx="592137" cy="622299"/>
          </a:xfrm>
          <a:prstGeom prst="rect">
            <a:avLst/>
          </a:prstGeom>
          <a:noFill/>
          <a:ln w="12700">
            <a:noFill/>
            <a:miter lim="800000"/>
            <a:headEnd/>
            <a:tailEnd/>
          </a:ln>
        </p:spPr>
      </p:pic>
      <p:pic>
        <p:nvPicPr>
          <p:cNvPr id="5" name="Picture 10"/>
          <p:cNvPicPr>
            <a:picLocks noChangeArrowheads="1"/>
          </p:cNvPicPr>
          <p:nvPr/>
        </p:nvPicPr>
        <p:blipFill>
          <a:blip r:embed="rId4" cstate="print"/>
          <a:srcRect/>
          <a:stretch>
            <a:fillRect/>
          </a:stretch>
        </p:blipFill>
        <p:spPr bwMode="auto">
          <a:xfrm>
            <a:off x="8382000" y="6096000"/>
            <a:ext cx="635000" cy="641350"/>
          </a:xfrm>
          <a:prstGeom prst="rect">
            <a:avLst/>
          </a:prstGeom>
          <a:noFill/>
          <a:ln w="9525">
            <a:noFill/>
            <a:miter lim="800000"/>
            <a:headEnd/>
            <a:tailEnd/>
          </a:ln>
        </p:spPr>
      </p:pic>
      <p:sp>
        <p:nvSpPr>
          <p:cNvPr id="6" name="Rectangle 5"/>
          <p:cNvSpPr/>
          <p:nvPr/>
        </p:nvSpPr>
        <p:spPr>
          <a:xfrm>
            <a:off x="2514600" y="6077675"/>
            <a:ext cx="3657600" cy="646331"/>
          </a:xfrm>
          <a:prstGeom prst="rect">
            <a:avLst/>
          </a:prstGeom>
        </p:spPr>
        <p:txBody>
          <a:bodyPr wrap="square">
            <a:spAutoFit/>
          </a:bodyPr>
          <a:lstStyle/>
          <a:p>
            <a:r>
              <a:rPr lang="en-US" dirty="0">
                <a:solidFill>
                  <a:schemeClr val="bg1"/>
                </a:solidFill>
                <a:ea typeface="Gill Sans" charset="0"/>
                <a:cs typeface="Gill Sans" charset="0"/>
              </a:rPr>
              <a:t>Center for Networked </a:t>
            </a:r>
            <a:r>
              <a:rPr lang="en-US" dirty="0" smtClean="0">
                <a:solidFill>
                  <a:schemeClr val="bg1"/>
                </a:solidFill>
                <a:ea typeface="Gill Sans" charset="0"/>
                <a:cs typeface="Gill Sans" charset="0"/>
              </a:rPr>
              <a:t>Computing</a:t>
            </a:r>
          </a:p>
          <a:p>
            <a:r>
              <a:rPr lang="en-US" dirty="0" smtClean="0">
                <a:solidFill>
                  <a:schemeClr val="bg1"/>
                </a:solidFill>
                <a:ea typeface="Gill Sans" charset="0"/>
                <a:cs typeface="Gill Sans" charset="0"/>
              </a:rPr>
              <a:t>http://www.cnc.temple.edu</a:t>
            </a:r>
            <a:endParaRPr lang="en-US" dirty="0">
              <a:solidFill>
                <a:schemeClr val="bg1"/>
              </a:solidFill>
              <a:ea typeface="Gill Sans" charset="0"/>
              <a:cs typeface="Gill Sans"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Resource Management</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10</a:t>
            </a:fld>
            <a:endParaRPr lang="en-US"/>
          </a:p>
        </p:txBody>
      </p:sp>
      <p:sp>
        <p:nvSpPr>
          <p:cNvPr id="6" name="Content Placeholder 5"/>
          <p:cNvSpPr>
            <a:spLocks noGrp="1"/>
          </p:cNvSpPr>
          <p:nvPr>
            <p:ph sz="quarter" idx="1"/>
          </p:nvPr>
        </p:nvSpPr>
        <p:spPr>
          <a:xfrm>
            <a:off x="609600" y="1905000"/>
            <a:ext cx="8302752" cy="4724400"/>
          </a:xfrm>
        </p:spPr>
        <p:txBody>
          <a:bodyPr>
            <a:normAutofit/>
          </a:bodyPr>
          <a:lstStyle/>
          <a:p>
            <a:pPr>
              <a:spcBef>
                <a:spcPts val="600"/>
              </a:spcBef>
            </a:pPr>
            <a:r>
              <a:rPr lang="en-US" dirty="0" smtClean="0">
                <a:latin typeface="Times New Roman" pitchFamily="18" charset="0"/>
                <a:cs typeface="Times New Roman" pitchFamily="18" charset="0"/>
              </a:rPr>
              <a:t>Optimal resource management</a:t>
            </a:r>
          </a:p>
          <a:p>
            <a:pPr>
              <a:spcBef>
                <a:spcPts val="600"/>
              </a:spcBef>
            </a:pPr>
            <a:r>
              <a:rPr lang="en-US" dirty="0" smtClean="0">
                <a:latin typeface="Times New Roman" pitchFamily="18" charset="0"/>
                <a:cs typeface="Times New Roman" pitchFamily="18" charset="0"/>
              </a:rPr>
              <a:t>Questions:</a:t>
            </a:r>
          </a:p>
          <a:p>
            <a:pPr lvl="1">
              <a:spcBef>
                <a:spcPts val="600"/>
              </a:spcBef>
            </a:pPr>
            <a:r>
              <a:rPr lang="en-US" b="1" dirty="0" smtClean="0">
                <a:latin typeface="Times New Roman" pitchFamily="18" charset="0"/>
                <a:cs typeface="Times New Roman" pitchFamily="18" charset="0"/>
              </a:rPr>
              <a:t>Content placement</a:t>
            </a:r>
            <a:r>
              <a:rPr lang="en-US" dirty="0" smtClean="0">
                <a:latin typeface="Times New Roman" pitchFamily="18" charset="0"/>
                <a:cs typeface="Times New Roman" pitchFamily="18" charset="0"/>
              </a:rPr>
              <a:t>: Which packets of each video should a helper node store?</a:t>
            </a:r>
          </a:p>
          <a:p>
            <a:pPr lvl="1">
              <a:spcBef>
                <a:spcPts val="600"/>
              </a:spcBef>
            </a:pPr>
            <a:r>
              <a:rPr lang="en-US" b="1" dirty="0" smtClean="0">
                <a:latin typeface="Times New Roman" pitchFamily="18" charset="0"/>
                <a:cs typeface="Times New Roman" pitchFamily="18" charset="0"/>
              </a:rPr>
              <a:t>Bandwidth allocation</a:t>
            </a:r>
            <a:r>
              <a:rPr lang="en-US" dirty="0" smtClean="0">
                <a:latin typeface="Times New Roman" pitchFamily="18" charset="0"/>
                <a:cs typeface="Times New Roman" pitchFamily="18" charset="0"/>
              </a:rPr>
              <a:t>: Which packets, and to which users, should each helper serve?</a:t>
            </a:r>
          </a:p>
          <a:p>
            <a:pPr>
              <a:spcBef>
                <a:spcPts val="600"/>
              </a:spcBef>
            </a:pPr>
            <a:r>
              <a:rPr lang="en-US" dirty="0" smtClean="0">
                <a:latin typeface="Times New Roman" pitchFamily="18" charset="0"/>
                <a:cs typeface="Times New Roman" pitchFamily="18" charset="0"/>
              </a:rPr>
              <a:t>NP-complete</a:t>
            </a:r>
          </a:p>
          <a:p>
            <a:pPr marL="0" indent="0">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Resource Management </a:t>
            </a:r>
            <a:r>
              <a:rPr lang="en-US" sz="3200" dirty="0" smtClean="0">
                <a:latin typeface="Times New Roman" pitchFamily="18" charset="0"/>
                <a:cs typeface="Times New Roman" pitchFamily="18" charset="0"/>
              </a:rPr>
              <a:t>(Network Coding)</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11</a:t>
            </a:fld>
            <a:endParaRPr lang="en-US"/>
          </a:p>
        </p:txBody>
      </p:sp>
      <p:sp>
        <p:nvSpPr>
          <p:cNvPr id="6" name="Content Placeholder 5"/>
          <p:cNvSpPr>
            <a:spLocks noGrp="1"/>
          </p:cNvSpPr>
          <p:nvPr>
            <p:ph sz="quarter" idx="1"/>
          </p:nvPr>
        </p:nvSpPr>
        <p:spPr>
          <a:xfrm>
            <a:off x="381000" y="1524000"/>
            <a:ext cx="8302752" cy="5105400"/>
          </a:xfrm>
        </p:spPr>
        <p:txBody>
          <a:bodyPr>
            <a:normAutofit/>
          </a:bodyPr>
          <a:lstStyle/>
          <a:p>
            <a:r>
              <a:rPr lang="en-US" sz="2400" dirty="0" smtClean="0">
                <a:latin typeface="Times New Roman" pitchFamily="18" charset="0"/>
                <a:cs typeface="Times New Roman" pitchFamily="18" charset="0"/>
              </a:rPr>
              <a:t>Network coding changes the problem to a linear programming</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Storing </a:t>
            </a:r>
            <a:r>
              <a:rPr lang="en-US" sz="2400" i="1" dirty="0" smtClean="0">
                <a:latin typeface="Times New Roman" pitchFamily="18" charset="0"/>
                <a:cs typeface="Times New Roman" pitchFamily="18" charset="0"/>
              </a:rPr>
              <a:t>x</a:t>
            </a:r>
            <a:r>
              <a:rPr lang="en-US" sz="2400" dirty="0" smtClean="0">
                <a:latin typeface="Times New Roman" pitchFamily="18" charset="0"/>
                <a:cs typeface="Times New Roman" pitchFamily="18" charset="0"/>
              </a:rPr>
              <a:t> percent of each segment</a:t>
            </a:r>
            <a:endParaRPr lang="en-US" sz="2400" i="1" dirty="0" smtClean="0">
              <a:latin typeface="Times New Roman" pitchFamily="18" charset="0"/>
              <a:cs typeface="Times New Roman" pitchFamily="18" charset="0"/>
            </a:endParaRPr>
          </a:p>
          <a:p>
            <a:pPr lvl="1"/>
            <a:endParaRPr lang="en-US" sz="2100" i="1"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sp>
        <p:nvSpPr>
          <p:cNvPr id="491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228600" y="2438400"/>
            <a:ext cx="1069524" cy="369332"/>
          </a:xfrm>
          <a:prstGeom prst="rect">
            <a:avLst/>
          </a:prstGeom>
        </p:spPr>
        <p:txBody>
          <a:bodyPr wrap="none">
            <a:spAutoFit/>
          </a:bodyPr>
          <a:lstStyle/>
          <a:p>
            <a:r>
              <a:rPr lang="en-US" dirty="0" smtClean="0">
                <a:latin typeface="Times New Roman" pitchFamily="18" charset="0"/>
                <a:cs typeface="Times New Roman" pitchFamily="18" charset="0"/>
              </a:rPr>
              <a:t>Movie </a:t>
            </a:r>
            <a:r>
              <a:rPr lang="en-US" i="1"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a:t>
            </a:r>
            <a:endParaRPr lang="en-US" dirty="0"/>
          </a:p>
        </p:txBody>
      </p:sp>
      <p:sp>
        <p:nvSpPr>
          <p:cNvPr id="13" name="Rectangle 12"/>
          <p:cNvSpPr/>
          <p:nvPr/>
        </p:nvSpPr>
        <p:spPr>
          <a:xfrm>
            <a:off x="228600" y="3581400"/>
            <a:ext cx="1295400" cy="646331"/>
          </a:xfrm>
          <a:prstGeom prst="rect">
            <a:avLst/>
          </a:prstGeom>
        </p:spPr>
        <p:txBody>
          <a:bodyPr wrap="square">
            <a:spAutoFit/>
          </a:bodyPr>
          <a:lstStyle/>
          <a:p>
            <a:r>
              <a:rPr lang="en-US" dirty="0" smtClean="0">
                <a:latin typeface="Times New Roman" pitchFamily="18" charset="0"/>
                <a:cs typeface="Times New Roman" pitchFamily="18" charset="0"/>
              </a:rPr>
              <a:t>Coded Movie </a:t>
            </a:r>
            <a:r>
              <a:rPr lang="en-US" i="1"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a:t>
            </a:r>
            <a:endParaRPr lang="en-US" dirty="0"/>
          </a:p>
        </p:txBody>
      </p:sp>
      <p:pic>
        <p:nvPicPr>
          <p:cNvPr id="1028" name="Picture 4"/>
          <p:cNvPicPr>
            <a:picLocks noChangeAspect="1" noChangeArrowheads="1"/>
          </p:cNvPicPr>
          <p:nvPr/>
        </p:nvPicPr>
        <p:blipFill>
          <a:blip r:embed="rId3" cstate="print"/>
          <a:srcRect/>
          <a:stretch>
            <a:fillRect/>
          </a:stretch>
        </p:blipFill>
        <p:spPr bwMode="auto">
          <a:xfrm>
            <a:off x="1374324" y="1981200"/>
            <a:ext cx="3810000" cy="2583448"/>
          </a:xfrm>
          <a:prstGeom prst="rect">
            <a:avLst/>
          </a:prstGeom>
          <a:noFill/>
          <a:ln w="9525">
            <a:noFill/>
            <a:miter lim="800000"/>
            <a:headEnd/>
            <a:tailEnd/>
          </a:ln>
        </p:spPr>
      </p:pic>
      <p:sp>
        <p:nvSpPr>
          <p:cNvPr id="12" name="Content Placeholder 5"/>
          <p:cNvSpPr txBox="1">
            <a:spLocks/>
          </p:cNvSpPr>
          <p:nvPr/>
        </p:nvSpPr>
        <p:spPr>
          <a:xfrm>
            <a:off x="5562600" y="4676776"/>
            <a:ext cx="3416300" cy="1266989"/>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400" dirty="0" smtClean="0">
                <a:latin typeface="Times New Roman" pitchFamily="18" charset="0"/>
                <a:cs typeface="Times New Roman" pitchFamily="18" charset="0"/>
              </a:rPr>
              <a:t>No longer NP-complete</a:t>
            </a:r>
          </a:p>
          <a:p>
            <a:pPr lvl="1"/>
            <a:r>
              <a:rPr lang="en-US" sz="2100" dirty="0" smtClean="0">
                <a:latin typeface="Times New Roman" pitchFamily="18" charset="0"/>
                <a:cs typeface="Times New Roman" pitchFamily="18" charset="0"/>
              </a:rPr>
              <a:t>Flow-based model using network coding</a:t>
            </a:r>
          </a:p>
        </p:txBody>
      </p:sp>
      <p:pic>
        <p:nvPicPr>
          <p:cNvPr id="2765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64786" y="5454474"/>
            <a:ext cx="3890963" cy="10509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Multi-Layer Video</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12</a:t>
            </a:fld>
            <a:endParaRPr lang="en-US"/>
          </a:p>
        </p:txBody>
      </p:sp>
      <p:sp>
        <p:nvSpPr>
          <p:cNvPr id="6" name="Content Placeholder 5"/>
          <p:cNvSpPr>
            <a:spLocks noGrp="1"/>
          </p:cNvSpPr>
          <p:nvPr>
            <p:ph sz="quarter" idx="1"/>
          </p:nvPr>
        </p:nvSpPr>
        <p:spPr>
          <a:xfrm>
            <a:off x="444500" y="1562100"/>
            <a:ext cx="8229600" cy="2133600"/>
          </a:xfrm>
        </p:spPr>
        <p:txBody>
          <a:bodyPr>
            <a:noAutofit/>
          </a:bodyPr>
          <a:lstStyle/>
          <a:p>
            <a:pPr>
              <a:spcBef>
                <a:spcPts val="1200"/>
              </a:spcBef>
            </a:pPr>
            <a:r>
              <a:rPr lang="en-US" sz="3200" dirty="0" smtClean="0">
                <a:latin typeface="Times New Roman" pitchFamily="18" charset="0"/>
                <a:cs typeface="Times New Roman" pitchFamily="18" charset="0"/>
              </a:rPr>
              <a:t>Benefits of multi-layer</a:t>
            </a:r>
          </a:p>
          <a:p>
            <a:pPr lvl="1">
              <a:spcBef>
                <a:spcPts val="600"/>
              </a:spcBef>
            </a:pPr>
            <a:r>
              <a:rPr lang="en-US" sz="2400" dirty="0" smtClean="0">
                <a:latin typeface="Times New Roman" pitchFamily="18" charset="0"/>
                <a:cs typeface="Times New Roman" pitchFamily="18" charset="0"/>
              </a:rPr>
              <a:t>Provides smooth playback for the users</a:t>
            </a:r>
          </a:p>
          <a:p>
            <a:pPr lvl="1">
              <a:spcBef>
                <a:spcPts val="600"/>
              </a:spcBef>
            </a:pPr>
            <a:r>
              <a:rPr lang="en-US" sz="2400" dirty="0" smtClean="0">
                <a:latin typeface="Times New Roman" pitchFamily="18" charset="0"/>
                <a:cs typeface="Times New Roman" pitchFamily="18" charset="0"/>
              </a:rPr>
              <a:t>Reduces the load on the server with a fixed number of users</a:t>
            </a:r>
          </a:p>
          <a:p>
            <a:pPr lvl="1">
              <a:spcBef>
                <a:spcPts val="600"/>
              </a:spcBef>
            </a:pPr>
            <a:r>
              <a:rPr lang="en-US" sz="2400" dirty="0" smtClean="0">
                <a:latin typeface="Times New Roman" pitchFamily="18" charset="0"/>
                <a:cs typeface="Times New Roman" pitchFamily="18" charset="0"/>
              </a:rPr>
              <a:t>More </a:t>
            </a:r>
            <a:r>
              <a:rPr lang="en-US" sz="2400" dirty="0">
                <a:latin typeface="Times New Roman" pitchFamily="18" charset="0"/>
                <a:cs typeface="Times New Roman" pitchFamily="18" charset="0"/>
              </a:rPr>
              <a:t>layers i</a:t>
            </a:r>
            <a:r>
              <a:rPr lang="en-US" sz="2400" dirty="0" smtClean="0">
                <a:latin typeface="Times New Roman" pitchFamily="18" charset="0"/>
                <a:cs typeface="Times New Roman" pitchFamily="18" charset="0"/>
              </a:rPr>
              <a:t>ncreases system scalability</a:t>
            </a:r>
          </a:p>
        </p:txBody>
      </p:sp>
      <p:pic>
        <p:nvPicPr>
          <p:cNvPr id="2051" name="Picture 3"/>
          <p:cNvPicPr>
            <a:picLocks noChangeAspect="1" noChangeArrowheads="1"/>
          </p:cNvPicPr>
          <p:nvPr/>
        </p:nvPicPr>
        <p:blipFill>
          <a:blip r:embed="rId3" cstate="print"/>
          <a:srcRect/>
          <a:stretch>
            <a:fillRect/>
          </a:stretch>
        </p:blipFill>
        <p:spPr bwMode="auto">
          <a:xfrm>
            <a:off x="2438400" y="3733800"/>
            <a:ext cx="3818266"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3" cstate="print"/>
          <a:srcRect/>
          <a:stretch>
            <a:fillRect/>
          </a:stretch>
        </p:blipFill>
        <p:spPr bwMode="auto">
          <a:xfrm>
            <a:off x="4733925" y="2362200"/>
            <a:ext cx="4257675" cy="2971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Motivation</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13</a:t>
            </a:fld>
            <a:endParaRPr lang="en-US"/>
          </a:p>
        </p:txBody>
      </p:sp>
      <p:sp>
        <p:nvSpPr>
          <p:cNvPr id="6" name="Content Placeholder 5"/>
          <p:cNvSpPr>
            <a:spLocks noGrp="1"/>
          </p:cNvSpPr>
          <p:nvPr>
            <p:ph sz="quarter" idx="1"/>
          </p:nvPr>
        </p:nvSpPr>
        <p:spPr>
          <a:xfrm>
            <a:off x="228600" y="1676400"/>
            <a:ext cx="8302752" cy="4267200"/>
          </a:xfrm>
        </p:spPr>
        <p:txBody>
          <a:bodyPr/>
          <a:lstStyle/>
          <a:p>
            <a:r>
              <a:rPr lang="en-US" dirty="0" smtClean="0">
                <a:latin typeface="Times New Roman" pitchFamily="18" charset="0"/>
                <a:cs typeface="Times New Roman" pitchFamily="18" charset="0"/>
              </a:rPr>
              <a:t>Single video with 4 packets</a:t>
            </a:r>
          </a:p>
          <a:p>
            <a:r>
              <a:rPr lang="en-US" dirty="0" smtClean="0">
                <a:solidFill>
                  <a:srgbClr val="0070C0"/>
                </a:solidFill>
                <a:latin typeface="Times New Roman" pitchFamily="18" charset="0"/>
                <a:cs typeface="Times New Roman" pitchFamily="18" charset="0"/>
              </a:rPr>
              <a:t>No-layer approach</a:t>
            </a:r>
          </a:p>
          <a:p>
            <a:pPr>
              <a:buNone/>
            </a:pPr>
            <a:r>
              <a:rPr lang="en-US" sz="2400" dirty="0" smtClean="0">
                <a:solidFill>
                  <a:schemeClr val="bg1">
                    <a:lumMod val="50000"/>
                  </a:schemeClr>
                </a:solidFill>
                <a:latin typeface="Times New Roman" pitchFamily="18" charset="0"/>
                <a:cs typeface="Times New Roman" pitchFamily="18" charset="0"/>
              </a:rPr>
              <a:t>    (</a:t>
            </a:r>
            <a:r>
              <a:rPr lang="en-US" sz="2400" dirty="0" err="1" smtClean="0">
                <a:solidFill>
                  <a:schemeClr val="bg1">
                    <a:lumMod val="50000"/>
                  </a:schemeClr>
                </a:solidFill>
                <a:latin typeface="Times New Roman" pitchFamily="18" charset="0"/>
                <a:cs typeface="Times New Roman" pitchFamily="18" charset="0"/>
              </a:rPr>
              <a:t>Hao</a:t>
            </a:r>
            <a:r>
              <a:rPr lang="en-US" sz="2400" dirty="0" smtClean="0">
                <a:solidFill>
                  <a:schemeClr val="bg1">
                    <a:lumMod val="50000"/>
                  </a:schemeClr>
                </a:solidFill>
                <a:latin typeface="Times New Roman" pitchFamily="18" charset="0"/>
                <a:cs typeface="Times New Roman" pitchFamily="18" charset="0"/>
              </a:rPr>
              <a:t> et al. 2011)</a:t>
            </a:r>
          </a:p>
          <a:p>
            <a:pPr lvl="1"/>
            <a:r>
              <a:rPr lang="en-US" dirty="0" smtClean="0">
                <a:latin typeface="Times New Roman" pitchFamily="18" charset="0"/>
                <a:cs typeface="Times New Roman" pitchFamily="18" charset="0"/>
              </a:rPr>
              <a:t>4 packets in the same layer</a:t>
            </a:r>
          </a:p>
          <a:p>
            <a:pPr lvl="1"/>
            <a:r>
              <a:rPr lang="en-US" dirty="0" smtClean="0">
                <a:latin typeface="Times New Roman" pitchFamily="18" charset="0"/>
                <a:cs typeface="Times New Roman" pitchFamily="18" charset="0"/>
              </a:rPr>
              <a:t>Load on the server: 4</a:t>
            </a:r>
          </a:p>
          <a:p>
            <a:pPr lvl="1"/>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pic>
        <p:nvPicPr>
          <p:cNvPr id="7" name="Picture 12"/>
          <p:cNvPicPr>
            <a:picLocks noChangeAspect="1" noChangeArrowheads="1"/>
          </p:cNvPicPr>
          <p:nvPr/>
        </p:nvPicPr>
        <p:blipFill>
          <a:blip r:embed="rId4" cstate="print"/>
          <a:srcRect/>
          <a:stretch>
            <a:fillRect/>
          </a:stretch>
        </p:blipFill>
        <p:spPr bwMode="auto">
          <a:xfrm>
            <a:off x="304800" y="4292183"/>
            <a:ext cx="4191000" cy="11180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p:cNvPicPr>
            <a:picLocks noChangeAspect="1" noChangeArrowheads="1"/>
          </p:cNvPicPr>
          <p:nvPr/>
        </p:nvPicPr>
        <p:blipFill>
          <a:blip r:embed="rId3" cstate="print"/>
          <a:srcRect/>
          <a:stretch>
            <a:fillRect/>
          </a:stretch>
        </p:blipFill>
        <p:spPr bwMode="auto">
          <a:xfrm>
            <a:off x="4572000" y="2590800"/>
            <a:ext cx="4343400" cy="287297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Motivation</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14</a:t>
            </a:fld>
            <a:endParaRPr lang="en-US"/>
          </a:p>
        </p:txBody>
      </p:sp>
      <p:pic>
        <p:nvPicPr>
          <p:cNvPr id="4101" name="Picture 5"/>
          <p:cNvPicPr>
            <a:picLocks noChangeAspect="1" noChangeArrowheads="1"/>
          </p:cNvPicPr>
          <p:nvPr/>
        </p:nvPicPr>
        <p:blipFill>
          <a:blip r:embed="rId4" cstate="print"/>
          <a:srcRect/>
          <a:stretch>
            <a:fillRect/>
          </a:stretch>
        </p:blipFill>
        <p:spPr bwMode="auto">
          <a:xfrm>
            <a:off x="6324600" y="1752600"/>
            <a:ext cx="1055040" cy="619125"/>
          </a:xfrm>
          <a:prstGeom prst="rect">
            <a:avLst/>
          </a:prstGeom>
          <a:noFill/>
          <a:ln w="9525">
            <a:noFill/>
            <a:miter lim="800000"/>
            <a:headEnd/>
            <a:tailEnd/>
          </a:ln>
        </p:spPr>
      </p:pic>
      <p:sp>
        <p:nvSpPr>
          <p:cNvPr id="6" name="Content Placeholder 5"/>
          <p:cNvSpPr>
            <a:spLocks noGrp="1"/>
          </p:cNvSpPr>
          <p:nvPr>
            <p:ph sz="quarter" idx="1"/>
          </p:nvPr>
        </p:nvSpPr>
        <p:spPr>
          <a:xfrm>
            <a:off x="228600" y="1676400"/>
            <a:ext cx="5105400" cy="4267200"/>
          </a:xfrm>
        </p:spPr>
        <p:txBody>
          <a:bodyPr/>
          <a:lstStyle/>
          <a:p>
            <a:r>
              <a:rPr lang="en-US" dirty="0" smtClean="0">
                <a:latin typeface="Times New Roman" pitchFamily="18" charset="0"/>
                <a:cs typeface="Times New Roman" pitchFamily="18" charset="0"/>
              </a:rPr>
              <a:t>Single video with 4 packets</a:t>
            </a:r>
          </a:p>
          <a:p>
            <a:r>
              <a:rPr lang="en-US" dirty="0" smtClean="0">
                <a:solidFill>
                  <a:srgbClr val="0070C0"/>
                </a:solidFill>
                <a:latin typeface="Times New Roman" pitchFamily="18" charset="0"/>
                <a:cs typeface="Times New Roman" pitchFamily="18" charset="0"/>
              </a:rPr>
              <a:t>Intra-layer approach</a:t>
            </a:r>
          </a:p>
          <a:p>
            <a:pPr>
              <a:buNone/>
            </a:pPr>
            <a:r>
              <a:rPr lang="en-US" dirty="0" smtClean="0">
                <a:solidFill>
                  <a:srgbClr val="0070C0"/>
                </a:solidFill>
                <a:latin typeface="Times New Roman" pitchFamily="18" charset="0"/>
                <a:cs typeface="Times New Roman" pitchFamily="18" charset="0"/>
              </a:rPr>
              <a:t>    </a:t>
            </a:r>
            <a:r>
              <a:rPr lang="en-US" sz="2400" dirty="0" smtClean="0">
                <a:solidFill>
                  <a:schemeClr val="bg1">
                    <a:lumMod val="50000"/>
                  </a:schemeClr>
                </a:solidFill>
                <a:latin typeface="Times New Roman" pitchFamily="18" charset="0"/>
                <a:cs typeface="Times New Roman" pitchFamily="18" charset="0"/>
              </a:rPr>
              <a:t>(</a:t>
            </a:r>
            <a:r>
              <a:rPr lang="en-US" sz="2400" dirty="0" err="1" smtClean="0">
                <a:solidFill>
                  <a:schemeClr val="bg1">
                    <a:lumMod val="50000"/>
                  </a:schemeClr>
                </a:solidFill>
                <a:latin typeface="Times New Roman" pitchFamily="18" charset="0"/>
                <a:cs typeface="Times New Roman" pitchFamily="18" charset="0"/>
              </a:rPr>
              <a:t>Ostovari</a:t>
            </a:r>
            <a:r>
              <a:rPr lang="en-US" sz="2400" dirty="0" smtClean="0">
                <a:solidFill>
                  <a:schemeClr val="bg1">
                    <a:lumMod val="50000"/>
                  </a:schemeClr>
                </a:solidFill>
                <a:latin typeface="Times New Roman" pitchFamily="18" charset="0"/>
                <a:cs typeface="Times New Roman" pitchFamily="18" charset="0"/>
              </a:rPr>
              <a:t>, </a:t>
            </a:r>
            <a:r>
              <a:rPr lang="en-US" sz="2400" dirty="0" err="1" smtClean="0">
                <a:solidFill>
                  <a:schemeClr val="bg1">
                    <a:lumMod val="50000"/>
                  </a:schemeClr>
                </a:solidFill>
                <a:latin typeface="Times New Roman" pitchFamily="18" charset="0"/>
                <a:cs typeface="Times New Roman" pitchFamily="18" charset="0"/>
              </a:rPr>
              <a:t>Khreishah</a:t>
            </a:r>
            <a:r>
              <a:rPr lang="en-US" sz="2400" dirty="0" smtClean="0">
                <a:solidFill>
                  <a:schemeClr val="bg1">
                    <a:lumMod val="50000"/>
                  </a:schemeClr>
                </a:solidFill>
                <a:latin typeface="Times New Roman" pitchFamily="18" charset="0"/>
                <a:cs typeface="Times New Roman" pitchFamily="18" charset="0"/>
              </a:rPr>
              <a:t>, and Wu, 2013)</a:t>
            </a:r>
          </a:p>
          <a:p>
            <a:pPr lvl="1"/>
            <a:r>
              <a:rPr lang="en-US" dirty="0" smtClean="0">
                <a:latin typeface="Times New Roman" pitchFamily="18" charset="0"/>
                <a:cs typeface="Times New Roman" pitchFamily="18" charset="0"/>
              </a:rPr>
              <a:t>2 packets per layer</a:t>
            </a:r>
          </a:p>
          <a:p>
            <a:pPr lvl="1"/>
            <a:r>
              <a:rPr lang="en-US" dirty="0" smtClean="0">
                <a:latin typeface="Times New Roman" pitchFamily="18" charset="0"/>
                <a:cs typeface="Times New Roman" pitchFamily="18" charset="0"/>
              </a:rPr>
              <a:t>Load on the server: 2</a:t>
            </a:r>
          </a:p>
          <a:p>
            <a:pPr lvl="1"/>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pic>
        <p:nvPicPr>
          <p:cNvPr id="33794"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1000" y="4114800"/>
            <a:ext cx="4279537" cy="2286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4572000"/>
            <a:ext cx="4279537" cy="2286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Motivation</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15</a:t>
            </a:fld>
            <a:endParaRPr lang="en-US"/>
          </a:p>
        </p:txBody>
      </p:sp>
      <p:sp>
        <p:nvSpPr>
          <p:cNvPr id="6" name="Content Placeholder 5"/>
          <p:cNvSpPr>
            <a:spLocks noGrp="1"/>
          </p:cNvSpPr>
          <p:nvPr>
            <p:ph sz="quarter" idx="1"/>
          </p:nvPr>
        </p:nvSpPr>
        <p:spPr>
          <a:xfrm>
            <a:off x="228600" y="1676400"/>
            <a:ext cx="8302752" cy="4267200"/>
          </a:xfrm>
        </p:spPr>
        <p:txBody>
          <a:bodyPr/>
          <a:lstStyle/>
          <a:p>
            <a:r>
              <a:rPr lang="en-US" dirty="0" smtClean="0">
                <a:latin typeface="Times New Roman" pitchFamily="18" charset="0"/>
                <a:cs typeface="Times New Roman" pitchFamily="18" charset="0"/>
              </a:rPr>
              <a:t>Single video with 4 packets</a:t>
            </a:r>
          </a:p>
          <a:p>
            <a:r>
              <a:rPr lang="en-US" dirty="0" smtClean="0">
                <a:solidFill>
                  <a:srgbClr val="0070C0"/>
                </a:solidFill>
                <a:latin typeface="Times New Roman" pitchFamily="18" charset="0"/>
                <a:cs typeface="Times New Roman" pitchFamily="18" charset="0"/>
              </a:rPr>
              <a:t>Inter- and intra-layer coding</a:t>
            </a:r>
          </a:p>
          <a:p>
            <a:pPr>
              <a:buNone/>
            </a:pPr>
            <a:r>
              <a:rPr lang="en-US" sz="2400" dirty="0" smtClean="0">
                <a:solidFill>
                  <a:srgbClr val="0070C0"/>
                </a:solidFill>
                <a:latin typeface="Times New Roman" pitchFamily="18" charset="0"/>
                <a:cs typeface="Times New Roman" pitchFamily="18" charset="0"/>
              </a:rPr>
              <a:t>   </a:t>
            </a:r>
            <a:r>
              <a:rPr lang="en-US" sz="2400" dirty="0" smtClean="0">
                <a:solidFill>
                  <a:schemeClr val="bg1">
                    <a:lumMod val="50000"/>
                  </a:schemeClr>
                </a:solidFill>
                <a:latin typeface="Times New Roman" pitchFamily="18" charset="0"/>
                <a:cs typeface="Times New Roman" pitchFamily="18" charset="0"/>
              </a:rPr>
              <a:t>(</a:t>
            </a:r>
            <a:r>
              <a:rPr lang="en-US" sz="2400" dirty="0" err="1" smtClean="0">
                <a:solidFill>
                  <a:schemeClr val="bg1">
                    <a:lumMod val="50000"/>
                  </a:schemeClr>
                </a:solidFill>
                <a:latin typeface="Times New Roman" pitchFamily="18" charset="0"/>
                <a:cs typeface="Times New Roman" pitchFamily="18" charset="0"/>
              </a:rPr>
              <a:t>Ostovari</a:t>
            </a:r>
            <a:r>
              <a:rPr lang="en-US" sz="2400" dirty="0" smtClean="0">
                <a:solidFill>
                  <a:schemeClr val="bg1">
                    <a:lumMod val="50000"/>
                  </a:schemeClr>
                </a:solidFill>
                <a:latin typeface="Times New Roman" pitchFamily="18" charset="0"/>
                <a:cs typeface="Times New Roman" pitchFamily="18" charset="0"/>
              </a:rPr>
              <a:t>, </a:t>
            </a:r>
            <a:r>
              <a:rPr lang="en-US" sz="2400" dirty="0" err="1" smtClean="0">
                <a:solidFill>
                  <a:schemeClr val="bg1">
                    <a:lumMod val="50000"/>
                  </a:schemeClr>
                </a:solidFill>
                <a:latin typeface="Times New Roman" pitchFamily="18" charset="0"/>
                <a:cs typeface="Times New Roman" pitchFamily="18" charset="0"/>
              </a:rPr>
              <a:t>Khreishah</a:t>
            </a:r>
            <a:r>
              <a:rPr lang="en-US" sz="2400" dirty="0" smtClean="0">
                <a:solidFill>
                  <a:schemeClr val="bg1">
                    <a:lumMod val="50000"/>
                  </a:schemeClr>
                </a:solidFill>
                <a:latin typeface="Times New Roman" pitchFamily="18" charset="0"/>
                <a:cs typeface="Times New Roman" pitchFamily="18" charset="0"/>
              </a:rPr>
              <a:t>, and Wu, 2013)</a:t>
            </a:r>
            <a:endParaRPr lang="en-US" sz="2400" dirty="0" smtClean="0">
              <a:solidFill>
                <a:srgbClr val="0070C0"/>
              </a:solidFill>
              <a:latin typeface="Times New Roman" pitchFamily="18" charset="0"/>
              <a:cs typeface="Times New Roman" pitchFamily="18" charset="0"/>
            </a:endParaRPr>
          </a:p>
          <a:p>
            <a:pPr lvl="1"/>
            <a:r>
              <a:rPr lang="en-US" sz="2400" dirty="0" smtClean="0">
                <a:latin typeface="Times New Roman" pitchFamily="18" charset="0"/>
                <a:cs typeface="Times New Roman" pitchFamily="18" charset="0"/>
              </a:rPr>
              <a:t>Prefix coding (Triangular)</a:t>
            </a:r>
          </a:p>
          <a:p>
            <a:pPr lvl="1"/>
            <a:r>
              <a:rPr lang="en-US" dirty="0" smtClean="0">
                <a:latin typeface="Times New Roman" pitchFamily="18" charset="0"/>
                <a:cs typeface="Times New Roman" pitchFamily="18" charset="0"/>
              </a:rPr>
              <a:t>2 packets per layer</a:t>
            </a:r>
          </a:p>
          <a:p>
            <a:pPr lvl="1"/>
            <a:r>
              <a:rPr lang="en-US" dirty="0" smtClean="0">
                <a:latin typeface="Times New Roman" pitchFamily="18" charset="0"/>
                <a:cs typeface="Times New Roman" pitchFamily="18" charset="0"/>
              </a:rPr>
              <a:t>Load on the server: 0</a:t>
            </a:r>
          </a:p>
          <a:p>
            <a:pPr lvl="1"/>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pic>
        <p:nvPicPr>
          <p:cNvPr id="8" name="Picture 11"/>
          <p:cNvPicPr>
            <a:picLocks noChangeAspect="1" noChangeArrowheads="1"/>
          </p:cNvPicPr>
          <p:nvPr/>
        </p:nvPicPr>
        <p:blipFill>
          <a:blip r:embed="rId4" cstate="print"/>
          <a:srcRect/>
          <a:stretch>
            <a:fillRect/>
          </a:stretch>
        </p:blipFill>
        <p:spPr bwMode="auto">
          <a:xfrm>
            <a:off x="4648200" y="3200400"/>
            <a:ext cx="4191000" cy="2766361"/>
          </a:xfrm>
          <a:prstGeom prst="rect">
            <a:avLst/>
          </a:prstGeom>
          <a:noFill/>
          <a:ln w="9525">
            <a:noFill/>
            <a:miter lim="800000"/>
            <a:headEnd/>
            <a:tailEnd/>
          </a:ln>
        </p:spPr>
      </p:pic>
      <p:pic>
        <p:nvPicPr>
          <p:cNvPr id="9" name="Picture 5"/>
          <p:cNvPicPr>
            <a:picLocks noChangeAspect="1" noChangeArrowheads="1"/>
          </p:cNvPicPr>
          <p:nvPr/>
        </p:nvPicPr>
        <p:blipFill>
          <a:blip r:embed="rId5" cstate="print"/>
          <a:srcRect/>
          <a:stretch>
            <a:fillRect/>
          </a:stretch>
        </p:blipFill>
        <p:spPr bwMode="auto">
          <a:xfrm>
            <a:off x="6248400" y="2362200"/>
            <a:ext cx="1055040" cy="619125"/>
          </a:xfrm>
          <a:prstGeom prst="rect">
            <a:avLst/>
          </a:prstGeom>
          <a:noFill/>
          <a:ln w="9525">
            <a:noFill/>
            <a:miter lim="800000"/>
            <a:headEnd/>
            <a:tailEnd/>
          </a:ln>
        </p:spPr>
      </p:pic>
      <p:sp>
        <p:nvSpPr>
          <p:cNvPr id="11" name="TextBox 10"/>
          <p:cNvSpPr txBox="1"/>
          <p:nvPr/>
        </p:nvSpPr>
        <p:spPr>
          <a:xfrm>
            <a:off x="6019800" y="6248400"/>
            <a:ext cx="21336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Triangular coding</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Times New Roman" pitchFamily="18" charset="0"/>
                <a:cs typeface="Times New Roman" pitchFamily="18" charset="0"/>
              </a:rPr>
              <a:t>VoD</a:t>
            </a:r>
            <a:r>
              <a:rPr lang="en-US" dirty="0" smtClean="0">
                <a:latin typeface="Times New Roman" pitchFamily="18" charset="0"/>
                <a:cs typeface="Times New Roman" pitchFamily="18" charset="0"/>
              </a:rPr>
              <a:t> with Intra-Layer NC </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16</a:t>
            </a:fld>
            <a:endParaRPr lang="en-US"/>
          </a:p>
        </p:txBody>
      </p:sp>
      <p:pic>
        <p:nvPicPr>
          <p:cNvPr id="6151" name="Picture 7"/>
          <p:cNvPicPr>
            <a:picLocks noChangeAspect="1" noChangeArrowheads="1"/>
          </p:cNvPicPr>
          <p:nvPr/>
        </p:nvPicPr>
        <p:blipFill>
          <a:blip r:embed="rId3" cstate="print"/>
          <a:srcRect/>
          <a:stretch>
            <a:fillRect/>
          </a:stretch>
        </p:blipFill>
        <p:spPr bwMode="auto">
          <a:xfrm>
            <a:off x="152400" y="2590800"/>
            <a:ext cx="580912" cy="457200"/>
          </a:xfrm>
          <a:prstGeom prst="rect">
            <a:avLst/>
          </a:prstGeom>
          <a:noFill/>
          <a:ln w="9525">
            <a:noFill/>
            <a:miter lim="800000"/>
            <a:headEnd/>
            <a:tailEnd/>
          </a:ln>
        </p:spPr>
      </p:pic>
      <p:sp>
        <p:nvSpPr>
          <p:cNvPr id="12" name="TextBox 11"/>
          <p:cNvSpPr txBox="1"/>
          <p:nvPr/>
        </p:nvSpPr>
        <p:spPr>
          <a:xfrm>
            <a:off x="6781800" y="2819400"/>
            <a:ext cx="2362200" cy="1323439"/>
          </a:xfrm>
          <a:prstGeom prst="rect">
            <a:avLst/>
          </a:prstGeom>
          <a:noFill/>
        </p:spPr>
        <p:txBody>
          <a:bodyPr wrap="square" rtlCol="0">
            <a:spAutoFit/>
          </a:bodyPr>
          <a:lstStyle/>
          <a:p>
            <a:r>
              <a:rPr lang="en-US" sz="2000" dirty="0" smtClean="0">
                <a:solidFill>
                  <a:srgbClr val="0070C0"/>
                </a:solidFill>
                <a:latin typeface="Times New Roman" pitchFamily="18" charset="0"/>
                <a:cs typeface="Times New Roman" pitchFamily="18" charset="0"/>
              </a:rPr>
              <a:t>The upload rate of a helper cannot exceed the rate of the stored videos</a:t>
            </a:r>
            <a:endParaRPr lang="en-US" sz="2000" dirty="0">
              <a:solidFill>
                <a:srgbClr val="0070C0"/>
              </a:solidFill>
              <a:latin typeface="Times New Roman" pitchFamily="18" charset="0"/>
              <a:cs typeface="Times New Roman" pitchFamily="18" charset="0"/>
            </a:endParaRPr>
          </a:p>
        </p:txBody>
      </p:sp>
      <p:sp>
        <p:nvSpPr>
          <p:cNvPr id="18" name="TextBox 17"/>
          <p:cNvSpPr txBox="1"/>
          <p:nvPr/>
        </p:nvSpPr>
        <p:spPr>
          <a:xfrm>
            <a:off x="5105400" y="1676400"/>
            <a:ext cx="4114800" cy="707886"/>
          </a:xfrm>
          <a:prstGeom prst="rect">
            <a:avLst/>
          </a:prstGeom>
          <a:noFill/>
        </p:spPr>
        <p:txBody>
          <a:bodyPr wrap="square" rtlCol="0">
            <a:spAutoFit/>
          </a:bodyPr>
          <a:lstStyle/>
          <a:p>
            <a:r>
              <a:rPr lang="en-US" sz="2000" dirty="0" smtClean="0">
                <a:solidFill>
                  <a:srgbClr val="0070C0"/>
                </a:solidFill>
                <a:latin typeface="Times New Roman" pitchFamily="18" charset="0"/>
                <a:cs typeface="Times New Roman" pitchFamily="18" charset="0"/>
              </a:rPr>
              <a:t>Objective function (maximize upload rate from helpers to users)</a:t>
            </a:r>
            <a:endParaRPr lang="en-US" sz="2000" dirty="0">
              <a:solidFill>
                <a:srgbClr val="0070C0"/>
              </a:solidFill>
              <a:latin typeface="Times New Roman" pitchFamily="18" charset="0"/>
              <a:cs typeface="Times New Roman" pitchFamily="18" charset="0"/>
            </a:endParaRPr>
          </a:p>
        </p:txBody>
      </p:sp>
      <p:sp>
        <p:nvSpPr>
          <p:cNvPr id="16" name="Content Placeholder 5"/>
          <p:cNvSpPr>
            <a:spLocks noGrp="1"/>
          </p:cNvSpPr>
          <p:nvPr>
            <p:ph sz="quarter" idx="1"/>
          </p:nvPr>
        </p:nvSpPr>
        <p:spPr>
          <a:xfrm>
            <a:off x="328891" y="4130565"/>
            <a:ext cx="8610600" cy="2498835"/>
          </a:xfrm>
        </p:spPr>
        <p:txBody>
          <a:bodyPr>
            <a:normAutofit/>
          </a:bodyPr>
          <a:lstStyle/>
          <a:p>
            <a:pPr>
              <a:spcBef>
                <a:spcPts val="1200"/>
              </a:spcBef>
            </a:pPr>
            <a:r>
              <a:rPr lang="en-US" sz="2000" dirty="0" smtClean="0">
                <a:latin typeface="Times New Roman" pitchFamily="18" charset="0"/>
                <a:cs typeface="Times New Roman" pitchFamily="18" charset="0"/>
              </a:rPr>
              <a:t>      : Upload rate of link from helper       to user        over layer </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video  </a:t>
            </a:r>
          </a:p>
          <a:p>
            <a:pPr>
              <a:spcBef>
                <a:spcPts val="1200"/>
              </a:spcBef>
            </a:pPr>
            <a:r>
              <a:rPr lang="en-US" sz="2000" dirty="0" smtClean="0">
                <a:latin typeface="Times New Roman" pitchFamily="18" charset="0"/>
                <a:cs typeface="Times New Roman" pitchFamily="18" charset="0"/>
              </a:rPr>
              <a:t>      : Fraction of the layer </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video      that is stored on helper</a:t>
            </a:r>
          </a:p>
          <a:p>
            <a:pPr>
              <a:spcBef>
                <a:spcPts val="1200"/>
              </a:spcBef>
            </a:pPr>
            <a:r>
              <a:rPr lang="en-US" sz="2000" dirty="0" smtClean="0">
                <a:latin typeface="Times New Roman" pitchFamily="18" charset="0"/>
                <a:cs typeface="Times New Roman" pitchFamily="18" charset="0"/>
              </a:rPr>
              <a:t>      : Rate of </a:t>
            </a:r>
            <a:r>
              <a:rPr lang="en-US" sz="2000" dirty="0">
                <a:latin typeface="Times New Roman" pitchFamily="18" charset="0"/>
                <a:cs typeface="Times New Roman" pitchFamily="18" charset="0"/>
              </a:rPr>
              <a:t>each layer of video </a:t>
            </a:r>
            <a:endParaRPr lang="en-US" sz="2000" dirty="0" smtClean="0">
              <a:latin typeface="Times New Roman" pitchFamily="18" charset="0"/>
              <a:cs typeface="Times New Roman" pitchFamily="18" charset="0"/>
            </a:endParaRPr>
          </a:p>
          <a:p>
            <a:pPr>
              <a:spcBef>
                <a:spcPts val="1200"/>
              </a:spcBef>
            </a:pPr>
            <a:r>
              <a:rPr lang="en-US" sz="2000" dirty="0" smtClean="0">
                <a:latin typeface="Times New Roman" pitchFamily="18" charset="0"/>
                <a:cs typeface="Times New Roman" pitchFamily="18" charset="0"/>
              </a:rPr>
              <a:t>            : Adjacent helpers to user </a:t>
            </a:r>
          </a:p>
          <a:p>
            <a:pPr>
              <a:spcBef>
                <a:spcPts val="1200"/>
              </a:spcBef>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’s </a:t>
            </a:r>
            <a:r>
              <a:rPr lang="en-US" sz="2000" dirty="0">
                <a:latin typeface="Times New Roman" pitchFamily="18" charset="0"/>
                <a:cs typeface="Times New Roman" pitchFamily="18" charset="0"/>
              </a:rPr>
              <a:t>request: (       ,      ) = </a:t>
            </a:r>
            <a:r>
              <a:rPr lang="en-US" sz="2000" dirty="0" smtClean="0">
                <a:latin typeface="Times New Roman" pitchFamily="18" charset="0"/>
                <a:cs typeface="Times New Roman" pitchFamily="18" charset="0"/>
              </a:rPr>
              <a:t>(quality level, video)     </a:t>
            </a:r>
          </a:p>
        </p:txBody>
      </p:sp>
      <p:pic>
        <p:nvPicPr>
          <p:cNvPr id="30721" name="Picture 1"/>
          <p:cNvPicPr>
            <a:picLocks noChangeAspect="1" noChangeArrowheads="1"/>
          </p:cNvPicPr>
          <p:nvPr/>
        </p:nvPicPr>
        <p:blipFill>
          <a:blip r:embed="rId4" cstate="print"/>
          <a:srcRect/>
          <a:stretch>
            <a:fillRect/>
          </a:stretch>
        </p:blipFill>
        <p:spPr bwMode="auto">
          <a:xfrm>
            <a:off x="609600" y="4114800"/>
            <a:ext cx="533400" cy="505326"/>
          </a:xfrm>
          <a:prstGeom prst="rect">
            <a:avLst/>
          </a:prstGeom>
          <a:noFill/>
          <a:ln w="9525">
            <a:noFill/>
            <a:miter lim="800000"/>
            <a:headEnd/>
            <a:tailEnd/>
          </a:ln>
        </p:spPr>
      </p:pic>
      <p:pic>
        <p:nvPicPr>
          <p:cNvPr id="30722" name="Picture 2"/>
          <p:cNvPicPr>
            <a:picLocks noChangeAspect="1" noChangeArrowheads="1"/>
          </p:cNvPicPr>
          <p:nvPr/>
        </p:nvPicPr>
        <p:blipFill>
          <a:blip r:embed="rId5" cstate="print"/>
          <a:srcRect/>
          <a:stretch>
            <a:fillRect/>
          </a:stretch>
        </p:blipFill>
        <p:spPr bwMode="auto">
          <a:xfrm>
            <a:off x="609601" y="4600075"/>
            <a:ext cx="505326" cy="477252"/>
          </a:xfrm>
          <a:prstGeom prst="rect">
            <a:avLst/>
          </a:prstGeom>
          <a:noFill/>
          <a:ln w="9525">
            <a:noFill/>
            <a:miter lim="800000"/>
            <a:headEnd/>
            <a:tailEnd/>
          </a:ln>
        </p:spPr>
      </p:pic>
      <p:pic>
        <p:nvPicPr>
          <p:cNvPr id="30723" name="Picture 3"/>
          <p:cNvPicPr>
            <a:picLocks noChangeAspect="1" noChangeArrowheads="1"/>
          </p:cNvPicPr>
          <p:nvPr/>
        </p:nvPicPr>
        <p:blipFill>
          <a:blip r:embed="rId6" cstate="print"/>
          <a:srcRect/>
          <a:stretch>
            <a:fillRect/>
          </a:stretch>
        </p:blipFill>
        <p:spPr bwMode="auto">
          <a:xfrm>
            <a:off x="685800" y="5135098"/>
            <a:ext cx="343904" cy="287756"/>
          </a:xfrm>
          <a:prstGeom prst="rect">
            <a:avLst/>
          </a:prstGeom>
          <a:noFill/>
          <a:ln w="9525">
            <a:noFill/>
            <a:miter lim="800000"/>
            <a:headEnd/>
            <a:tailEnd/>
          </a:ln>
        </p:spPr>
      </p:pic>
      <p:pic>
        <p:nvPicPr>
          <p:cNvPr id="30726" name="Picture 6"/>
          <p:cNvPicPr>
            <a:picLocks noChangeAspect="1" noChangeArrowheads="1"/>
          </p:cNvPicPr>
          <p:nvPr/>
        </p:nvPicPr>
        <p:blipFill>
          <a:blip r:embed="rId7" cstate="print"/>
          <a:srcRect/>
          <a:stretch>
            <a:fillRect/>
          </a:stretch>
        </p:blipFill>
        <p:spPr bwMode="auto">
          <a:xfrm>
            <a:off x="4453596" y="4176932"/>
            <a:ext cx="337145" cy="320565"/>
          </a:xfrm>
          <a:prstGeom prst="rect">
            <a:avLst/>
          </a:prstGeom>
          <a:noFill/>
          <a:ln w="9525">
            <a:noFill/>
            <a:miter lim="800000"/>
            <a:headEnd/>
            <a:tailEnd/>
          </a:ln>
        </p:spPr>
      </p:pic>
      <p:pic>
        <p:nvPicPr>
          <p:cNvPr id="30727" name="Picture 7"/>
          <p:cNvPicPr>
            <a:picLocks noChangeAspect="1" noChangeArrowheads="1"/>
          </p:cNvPicPr>
          <p:nvPr/>
        </p:nvPicPr>
        <p:blipFill>
          <a:blip r:embed="rId8" cstate="print"/>
          <a:srcRect/>
          <a:stretch>
            <a:fillRect/>
          </a:stretch>
        </p:blipFill>
        <p:spPr bwMode="auto">
          <a:xfrm>
            <a:off x="5562600" y="4248807"/>
            <a:ext cx="426984" cy="262759"/>
          </a:xfrm>
          <a:prstGeom prst="rect">
            <a:avLst/>
          </a:prstGeom>
          <a:noFill/>
          <a:ln w="9525">
            <a:noFill/>
            <a:miter lim="800000"/>
            <a:headEnd/>
            <a:tailEnd/>
          </a:ln>
        </p:spPr>
      </p:pic>
      <p:pic>
        <p:nvPicPr>
          <p:cNvPr id="23" name="Picture 6"/>
          <p:cNvPicPr>
            <a:picLocks noChangeAspect="1" noChangeArrowheads="1"/>
          </p:cNvPicPr>
          <p:nvPr/>
        </p:nvPicPr>
        <p:blipFill>
          <a:blip r:embed="rId7" cstate="print"/>
          <a:srcRect/>
          <a:stretch>
            <a:fillRect/>
          </a:stretch>
        </p:blipFill>
        <p:spPr bwMode="auto">
          <a:xfrm>
            <a:off x="7086600" y="4648200"/>
            <a:ext cx="337145" cy="320566"/>
          </a:xfrm>
          <a:prstGeom prst="rect">
            <a:avLst/>
          </a:prstGeom>
          <a:noFill/>
          <a:ln w="9525">
            <a:noFill/>
            <a:miter lim="800000"/>
            <a:headEnd/>
            <a:tailEnd/>
          </a:ln>
        </p:spPr>
      </p:pic>
      <p:pic>
        <p:nvPicPr>
          <p:cNvPr id="13318" name="Picture 6"/>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52800" y="4631596"/>
            <a:ext cx="161193" cy="2619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6"/>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124700" y="4204194"/>
            <a:ext cx="161193" cy="2619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 name="Picture 7"/>
          <p:cNvPicPr>
            <a:picLocks noChangeAspect="1" noChangeArrowheads="1"/>
          </p:cNvPicPr>
          <p:nvPr/>
        </p:nvPicPr>
        <p:blipFill>
          <a:blip r:embed="rId8" cstate="print"/>
          <a:srcRect/>
          <a:stretch>
            <a:fillRect/>
          </a:stretch>
        </p:blipFill>
        <p:spPr bwMode="auto">
          <a:xfrm>
            <a:off x="4082884" y="5618709"/>
            <a:ext cx="426984" cy="262759"/>
          </a:xfrm>
          <a:prstGeom prst="rect">
            <a:avLst/>
          </a:prstGeom>
          <a:noFill/>
          <a:ln w="9525">
            <a:noFill/>
            <a:miter lim="800000"/>
            <a:headEnd/>
            <a:tailEnd/>
          </a:ln>
        </p:spPr>
      </p:pic>
      <p:pic>
        <p:nvPicPr>
          <p:cNvPr id="33" name="Picture 7"/>
          <p:cNvPicPr>
            <a:picLocks noChangeAspect="1" noChangeArrowheads="1"/>
          </p:cNvPicPr>
          <p:nvPr/>
        </p:nvPicPr>
        <p:blipFill>
          <a:blip r:embed="rId8" cstate="print"/>
          <a:srcRect/>
          <a:stretch>
            <a:fillRect/>
          </a:stretch>
        </p:blipFill>
        <p:spPr bwMode="auto">
          <a:xfrm>
            <a:off x="589435" y="6043862"/>
            <a:ext cx="456199" cy="280738"/>
          </a:xfrm>
          <a:prstGeom prst="rect">
            <a:avLst/>
          </a:prstGeom>
          <a:noFill/>
          <a:ln w="9525">
            <a:noFill/>
            <a:miter lim="800000"/>
            <a:headEnd/>
            <a:tailEnd/>
          </a:ln>
        </p:spPr>
      </p:pic>
      <p:pic>
        <p:nvPicPr>
          <p:cNvPr id="34" name="Picture 8"/>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207894" y="6054836"/>
            <a:ext cx="317195" cy="2451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5" name="Picture 10"/>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743200" y="6048844"/>
            <a:ext cx="268574" cy="2433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25" name="Picture 13"/>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50445" y="5562600"/>
            <a:ext cx="782029" cy="3111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Picture 6"/>
          <p:cNvPicPr>
            <a:picLocks noChangeAspect="1" noChangeArrowheads="1"/>
          </p:cNvPicPr>
          <p:nvPr/>
        </p:nvPicPr>
        <p:blipFill>
          <a:blip r:embed="rId13" cstate="print"/>
          <a:srcRect/>
          <a:stretch>
            <a:fillRect/>
          </a:stretch>
        </p:blipFill>
        <p:spPr bwMode="auto">
          <a:xfrm>
            <a:off x="4495800" y="4648200"/>
            <a:ext cx="200025" cy="285750"/>
          </a:xfrm>
          <a:prstGeom prst="rect">
            <a:avLst/>
          </a:prstGeom>
          <a:noFill/>
          <a:ln w="9525">
            <a:noFill/>
            <a:miter lim="800000"/>
            <a:headEnd/>
            <a:tailEnd/>
          </a:ln>
        </p:spPr>
      </p:pic>
      <p:pic>
        <p:nvPicPr>
          <p:cNvPr id="56324" name="Picture 4"/>
          <p:cNvPicPr>
            <a:picLocks noChangeAspect="1" noChangeArrowheads="1"/>
          </p:cNvPicPr>
          <p:nvPr/>
        </p:nvPicPr>
        <p:blipFill>
          <a:blip r:embed="rId14" cstate="print"/>
          <a:srcRect/>
          <a:stretch>
            <a:fillRect/>
          </a:stretch>
        </p:blipFill>
        <p:spPr bwMode="auto">
          <a:xfrm>
            <a:off x="240822" y="1724685"/>
            <a:ext cx="4485595" cy="738735"/>
          </a:xfrm>
          <a:prstGeom prst="rect">
            <a:avLst/>
          </a:prstGeom>
          <a:noFill/>
          <a:ln w="9525">
            <a:noFill/>
            <a:miter lim="800000"/>
            <a:headEnd/>
            <a:tailEnd/>
          </a:ln>
        </p:spPr>
      </p:pic>
      <p:pic>
        <p:nvPicPr>
          <p:cNvPr id="56325" name="Picture 5"/>
          <p:cNvPicPr>
            <a:picLocks noChangeAspect="1" noChangeArrowheads="1"/>
          </p:cNvPicPr>
          <p:nvPr/>
        </p:nvPicPr>
        <p:blipFill>
          <a:blip r:embed="rId15" cstate="print"/>
          <a:srcRect/>
          <a:stretch>
            <a:fillRect/>
          </a:stretch>
        </p:blipFill>
        <p:spPr bwMode="auto">
          <a:xfrm>
            <a:off x="164623" y="3414038"/>
            <a:ext cx="6388577" cy="395962"/>
          </a:xfrm>
          <a:prstGeom prst="rect">
            <a:avLst/>
          </a:prstGeom>
          <a:noFill/>
          <a:ln w="9525">
            <a:noFill/>
            <a:miter lim="800000"/>
            <a:headEnd/>
            <a:tailEnd/>
          </a:ln>
        </p:spPr>
      </p:pic>
      <p:pic>
        <p:nvPicPr>
          <p:cNvPr id="6" name="Picture 6"/>
          <p:cNvPicPr>
            <a:picLocks noChangeAspect="1" noChangeArrowheads="1"/>
          </p:cNvPicPr>
          <p:nvPr/>
        </p:nvPicPr>
        <p:blipFill>
          <a:blip r:embed="rId16" cstate="print"/>
          <a:srcRect/>
          <a:stretch>
            <a:fillRect/>
          </a:stretch>
        </p:blipFill>
        <p:spPr bwMode="auto">
          <a:xfrm>
            <a:off x="8305800" y="4255477"/>
            <a:ext cx="381000" cy="240323"/>
          </a:xfrm>
          <a:prstGeom prst="rect">
            <a:avLst/>
          </a:prstGeom>
          <a:noFill/>
          <a:ln w="9525">
            <a:noFill/>
            <a:miter lim="800000"/>
            <a:headEnd/>
            <a:tailEnd/>
          </a:ln>
        </p:spPr>
      </p:pic>
      <p:pic>
        <p:nvPicPr>
          <p:cNvPr id="56327" name="Picture 7"/>
          <p:cNvPicPr>
            <a:picLocks noChangeAspect="1" noChangeArrowheads="1"/>
          </p:cNvPicPr>
          <p:nvPr/>
        </p:nvPicPr>
        <p:blipFill>
          <a:blip r:embed="rId16" cstate="print"/>
          <a:srcRect/>
          <a:stretch>
            <a:fillRect/>
          </a:stretch>
        </p:blipFill>
        <p:spPr bwMode="auto">
          <a:xfrm>
            <a:off x="4038601" y="5181600"/>
            <a:ext cx="381000" cy="2403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p:cNvPicPr>
            <a:picLocks noChangeAspect="1" noChangeArrowheads="1"/>
          </p:cNvPicPr>
          <p:nvPr/>
        </p:nvPicPr>
        <p:blipFill>
          <a:blip r:embed="rId3" cstate="print"/>
          <a:srcRect/>
          <a:stretch>
            <a:fillRect/>
          </a:stretch>
        </p:blipFill>
        <p:spPr bwMode="auto">
          <a:xfrm>
            <a:off x="7239000" y="1628776"/>
            <a:ext cx="1856735" cy="1495424"/>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err="1">
                <a:latin typeface="Times New Roman" pitchFamily="18" charset="0"/>
                <a:cs typeface="Times New Roman" pitchFamily="18" charset="0"/>
              </a:rPr>
              <a:t>VoD</a:t>
            </a:r>
            <a:r>
              <a:rPr lang="en-US" dirty="0">
                <a:latin typeface="Times New Roman" pitchFamily="18" charset="0"/>
                <a:cs typeface="Times New Roman" pitchFamily="18" charset="0"/>
              </a:rPr>
              <a:t> with </a:t>
            </a:r>
            <a:r>
              <a:rPr lang="en-US" dirty="0" smtClean="0">
                <a:latin typeface="Times New Roman" pitchFamily="18" charset="0"/>
                <a:cs typeface="Times New Roman" pitchFamily="18" charset="0"/>
              </a:rPr>
              <a:t>Intra-Layer </a:t>
            </a:r>
            <a:r>
              <a:rPr lang="en-US" dirty="0">
                <a:latin typeface="Times New Roman" pitchFamily="18" charset="0"/>
                <a:cs typeface="Times New Roman" pitchFamily="18" charset="0"/>
              </a:rPr>
              <a:t>NC </a:t>
            </a: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17</a:t>
            </a:fld>
            <a:endParaRPr lang="en-US"/>
          </a:p>
        </p:txBody>
      </p:sp>
      <p:sp>
        <p:nvSpPr>
          <p:cNvPr id="13" name="TextBox 12"/>
          <p:cNvSpPr txBox="1"/>
          <p:nvPr/>
        </p:nvSpPr>
        <p:spPr>
          <a:xfrm>
            <a:off x="5638800" y="1676400"/>
            <a:ext cx="2133600" cy="1323439"/>
          </a:xfrm>
          <a:prstGeom prst="rect">
            <a:avLst/>
          </a:prstGeom>
          <a:noFill/>
        </p:spPr>
        <p:txBody>
          <a:bodyPr wrap="square" rtlCol="0">
            <a:spAutoFit/>
          </a:bodyPr>
          <a:lstStyle/>
          <a:p>
            <a:r>
              <a:rPr lang="en-US" sz="2000" dirty="0" smtClean="0">
                <a:solidFill>
                  <a:srgbClr val="0070C0"/>
                </a:solidFill>
                <a:latin typeface="Times New Roman" pitchFamily="18" charset="0"/>
                <a:cs typeface="Times New Roman" pitchFamily="18" charset="0"/>
              </a:rPr>
              <a:t>Bandwidth constraint from each helper to users</a:t>
            </a:r>
            <a:endParaRPr lang="en-US" sz="2000" dirty="0">
              <a:solidFill>
                <a:srgbClr val="0070C0"/>
              </a:solidFill>
              <a:latin typeface="Times New Roman" pitchFamily="18" charset="0"/>
              <a:cs typeface="Times New Roman" pitchFamily="18" charset="0"/>
            </a:endParaRPr>
          </a:p>
        </p:txBody>
      </p:sp>
      <p:sp>
        <p:nvSpPr>
          <p:cNvPr id="15" name="TextBox 14"/>
          <p:cNvSpPr txBox="1"/>
          <p:nvPr/>
        </p:nvSpPr>
        <p:spPr>
          <a:xfrm>
            <a:off x="5638800" y="3124200"/>
            <a:ext cx="2590800" cy="707886"/>
          </a:xfrm>
          <a:prstGeom prst="rect">
            <a:avLst/>
          </a:prstGeom>
          <a:noFill/>
        </p:spPr>
        <p:txBody>
          <a:bodyPr wrap="square" rtlCol="0">
            <a:spAutoFit/>
          </a:bodyPr>
          <a:lstStyle/>
          <a:p>
            <a:r>
              <a:rPr lang="en-US" sz="2000" dirty="0" smtClean="0">
                <a:solidFill>
                  <a:srgbClr val="0070C0"/>
                </a:solidFill>
                <a:latin typeface="Times New Roman" pitchFamily="18" charset="0"/>
                <a:cs typeface="Times New Roman" pitchFamily="18" charset="0"/>
              </a:rPr>
              <a:t>Storage constraint for each helper</a:t>
            </a:r>
            <a:endParaRPr lang="en-US" sz="2000" dirty="0">
              <a:solidFill>
                <a:srgbClr val="0070C0"/>
              </a:solidFill>
              <a:latin typeface="Times New Roman" pitchFamily="18" charset="0"/>
              <a:cs typeface="Times New Roman" pitchFamily="18" charset="0"/>
            </a:endParaRPr>
          </a:p>
        </p:txBody>
      </p:sp>
      <p:sp>
        <p:nvSpPr>
          <p:cNvPr id="19" name="TextBox 18"/>
          <p:cNvSpPr txBox="1"/>
          <p:nvPr/>
        </p:nvSpPr>
        <p:spPr>
          <a:xfrm>
            <a:off x="6172200" y="4038600"/>
            <a:ext cx="2667000" cy="1015663"/>
          </a:xfrm>
          <a:prstGeom prst="rect">
            <a:avLst/>
          </a:prstGeom>
          <a:noFill/>
        </p:spPr>
        <p:txBody>
          <a:bodyPr wrap="square" rtlCol="0">
            <a:spAutoFit/>
          </a:bodyPr>
          <a:lstStyle/>
          <a:p>
            <a:r>
              <a:rPr lang="en-US" sz="2000" dirty="0" smtClean="0">
                <a:solidFill>
                  <a:srgbClr val="0070C0"/>
                </a:solidFill>
                <a:latin typeface="Times New Roman" pitchFamily="18" charset="0"/>
                <a:cs typeface="Times New Roman" pitchFamily="18" charset="0"/>
              </a:rPr>
              <a:t>Limits the total download of a user to the rate of the video</a:t>
            </a:r>
            <a:endParaRPr lang="en-US" sz="2000" dirty="0">
              <a:solidFill>
                <a:srgbClr val="0070C0"/>
              </a:solidFill>
              <a:latin typeface="Times New Roman" pitchFamily="18" charset="0"/>
              <a:cs typeface="Times New Roman" pitchFamily="18" charset="0"/>
            </a:endParaRPr>
          </a:p>
        </p:txBody>
      </p:sp>
      <p:sp>
        <p:nvSpPr>
          <p:cNvPr id="28" name="Content Placeholder 5"/>
          <p:cNvSpPr>
            <a:spLocks noGrp="1"/>
          </p:cNvSpPr>
          <p:nvPr>
            <p:ph sz="quarter" idx="1"/>
          </p:nvPr>
        </p:nvSpPr>
        <p:spPr>
          <a:xfrm>
            <a:off x="304800" y="5054263"/>
            <a:ext cx="8610600" cy="1651338"/>
          </a:xfrm>
        </p:spPr>
        <p:txBody>
          <a:bodyPr>
            <a:normAutofit lnSpcReduction="10000"/>
          </a:bodyPr>
          <a:lstStyle/>
          <a:p>
            <a:pPr>
              <a:spcBef>
                <a:spcPts val="1200"/>
              </a:spcBef>
            </a:pPr>
            <a:r>
              <a:rPr lang="en-US" sz="2000" dirty="0" smtClean="0">
                <a:latin typeface="Times New Roman" pitchFamily="18" charset="0"/>
                <a:cs typeface="Times New Roman" pitchFamily="18" charset="0"/>
              </a:rPr>
              <a:t>      : The bandwidth limit of  helper</a:t>
            </a:r>
          </a:p>
          <a:p>
            <a:pPr>
              <a:spcBef>
                <a:spcPts val="1200"/>
              </a:spcBef>
            </a:pPr>
            <a:r>
              <a:rPr lang="en-US" sz="2000" dirty="0" smtClean="0">
                <a:latin typeface="Times New Roman" pitchFamily="18" charset="0"/>
                <a:cs typeface="Times New Roman" pitchFamily="18" charset="0"/>
              </a:rPr>
              <a:t>      : The capacity limit of helper</a:t>
            </a:r>
          </a:p>
          <a:p>
            <a:pPr>
              <a:spcBef>
                <a:spcPts val="1200"/>
              </a:spcBef>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 Set of videos</a:t>
            </a:r>
            <a:endParaRPr lang="en-US" sz="1700" dirty="0">
              <a:latin typeface="Times New Roman" pitchFamily="18" charset="0"/>
              <a:cs typeface="Times New Roman" pitchFamily="18" charset="0"/>
            </a:endParaRPr>
          </a:p>
          <a:p>
            <a:pPr>
              <a:spcBef>
                <a:spcPts val="1200"/>
              </a:spcBef>
            </a:pPr>
            <a:r>
              <a:rPr lang="en-US" sz="2000" i="1" dirty="0" smtClean="0">
                <a:latin typeface="Times New Roman" pitchFamily="18" charset="0"/>
                <a:cs typeface="Times New Roman" pitchFamily="18" charset="0"/>
              </a:rPr>
              <a:t>L</a:t>
            </a:r>
            <a:r>
              <a:rPr lang="en-US" sz="2000" dirty="0" smtClean="0">
                <a:latin typeface="Times New Roman" pitchFamily="18" charset="0"/>
                <a:cs typeface="Times New Roman" pitchFamily="18" charset="0"/>
              </a:rPr>
              <a:t>   : Maximum number of layers </a:t>
            </a:r>
            <a:endParaRPr lang="en-US" sz="2800" dirty="0" smtClean="0">
              <a:latin typeface="Times New Roman" pitchFamily="18" charset="0"/>
              <a:cs typeface="Times New Roman" pitchFamily="18" charset="0"/>
            </a:endParaRPr>
          </a:p>
        </p:txBody>
      </p:sp>
      <p:pic>
        <p:nvPicPr>
          <p:cNvPr id="116739" name="Picture 3"/>
          <p:cNvPicPr>
            <a:picLocks noChangeAspect="1" noChangeArrowheads="1"/>
          </p:cNvPicPr>
          <p:nvPr/>
        </p:nvPicPr>
        <p:blipFill>
          <a:blip r:embed="rId4" cstate="print"/>
          <a:srcRect/>
          <a:stretch>
            <a:fillRect/>
          </a:stretch>
        </p:blipFill>
        <p:spPr bwMode="auto">
          <a:xfrm>
            <a:off x="671987" y="5144669"/>
            <a:ext cx="318613" cy="295441"/>
          </a:xfrm>
          <a:prstGeom prst="rect">
            <a:avLst/>
          </a:prstGeom>
          <a:noFill/>
          <a:ln w="9525">
            <a:noFill/>
            <a:miter lim="800000"/>
            <a:headEnd/>
            <a:tailEnd/>
          </a:ln>
        </p:spPr>
      </p:pic>
      <p:pic>
        <p:nvPicPr>
          <p:cNvPr id="116740" name="Picture 4"/>
          <p:cNvPicPr>
            <a:picLocks noChangeAspect="1" noChangeArrowheads="1"/>
          </p:cNvPicPr>
          <p:nvPr/>
        </p:nvPicPr>
        <p:blipFill>
          <a:blip r:embed="rId5" cstate="print"/>
          <a:srcRect/>
          <a:stretch>
            <a:fillRect/>
          </a:stretch>
        </p:blipFill>
        <p:spPr bwMode="auto">
          <a:xfrm>
            <a:off x="630546" y="5617089"/>
            <a:ext cx="283854" cy="301233"/>
          </a:xfrm>
          <a:prstGeom prst="rect">
            <a:avLst/>
          </a:prstGeom>
          <a:noFill/>
          <a:ln w="9525">
            <a:noFill/>
            <a:miter lim="800000"/>
            <a:headEnd/>
            <a:tailEnd/>
          </a:ln>
        </p:spPr>
      </p:pic>
      <p:pic>
        <p:nvPicPr>
          <p:cNvPr id="16" name="Picture 6"/>
          <p:cNvPicPr>
            <a:picLocks noChangeAspect="1" noChangeArrowheads="1"/>
          </p:cNvPicPr>
          <p:nvPr/>
        </p:nvPicPr>
        <p:blipFill>
          <a:blip r:embed="rId6" cstate="print"/>
          <a:srcRect/>
          <a:stretch>
            <a:fillRect/>
          </a:stretch>
        </p:blipFill>
        <p:spPr bwMode="auto">
          <a:xfrm>
            <a:off x="4406305" y="5111413"/>
            <a:ext cx="337145" cy="320565"/>
          </a:xfrm>
          <a:prstGeom prst="rect">
            <a:avLst/>
          </a:prstGeom>
          <a:noFill/>
          <a:ln w="9525">
            <a:noFill/>
            <a:miter lim="800000"/>
            <a:headEnd/>
            <a:tailEnd/>
          </a:ln>
        </p:spPr>
      </p:pic>
      <p:pic>
        <p:nvPicPr>
          <p:cNvPr id="17" name="Picture 6"/>
          <p:cNvPicPr>
            <a:picLocks noChangeAspect="1" noChangeArrowheads="1"/>
          </p:cNvPicPr>
          <p:nvPr/>
        </p:nvPicPr>
        <p:blipFill>
          <a:blip r:embed="rId6" cstate="print"/>
          <a:srcRect/>
          <a:stretch>
            <a:fillRect/>
          </a:stretch>
        </p:blipFill>
        <p:spPr bwMode="auto">
          <a:xfrm>
            <a:off x="4076700" y="5578138"/>
            <a:ext cx="337145" cy="320565"/>
          </a:xfrm>
          <a:prstGeom prst="rect">
            <a:avLst/>
          </a:prstGeom>
          <a:noFill/>
          <a:ln w="9525">
            <a:noFill/>
            <a:miter lim="800000"/>
            <a:headEnd/>
            <a:tailEnd/>
          </a:ln>
        </p:spPr>
      </p:pic>
      <p:pic>
        <p:nvPicPr>
          <p:cNvPr id="28674"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4200" y="5992527"/>
            <a:ext cx="330200" cy="2780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2"/>
          <p:cNvPicPr>
            <a:picLocks noChangeAspect="1" noChangeArrowheads="1"/>
          </p:cNvPicPr>
          <p:nvPr/>
        </p:nvPicPr>
        <p:blipFill>
          <a:blip r:embed="rId8" cstate="print"/>
          <a:srcRect/>
          <a:stretch>
            <a:fillRect/>
          </a:stretch>
        </p:blipFill>
        <p:spPr bwMode="auto">
          <a:xfrm>
            <a:off x="76200" y="1676400"/>
            <a:ext cx="5359613" cy="726141"/>
          </a:xfrm>
          <a:prstGeom prst="rect">
            <a:avLst/>
          </a:prstGeom>
          <a:noFill/>
          <a:ln w="9525">
            <a:noFill/>
            <a:miter lim="800000"/>
            <a:headEnd/>
            <a:tailEnd/>
          </a:ln>
        </p:spPr>
      </p:pic>
      <p:pic>
        <p:nvPicPr>
          <p:cNvPr id="5" name="Picture 3"/>
          <p:cNvPicPr>
            <a:picLocks noChangeAspect="1" noChangeArrowheads="1"/>
          </p:cNvPicPr>
          <p:nvPr/>
        </p:nvPicPr>
        <p:blipFill>
          <a:blip r:embed="rId9" cstate="print"/>
          <a:srcRect/>
          <a:stretch>
            <a:fillRect/>
          </a:stretch>
        </p:blipFill>
        <p:spPr bwMode="auto">
          <a:xfrm>
            <a:off x="381000" y="3124199"/>
            <a:ext cx="4443292" cy="680037"/>
          </a:xfrm>
          <a:prstGeom prst="rect">
            <a:avLst/>
          </a:prstGeom>
          <a:noFill/>
          <a:ln w="9525">
            <a:noFill/>
            <a:miter lim="800000"/>
            <a:headEnd/>
            <a:tailEnd/>
          </a:ln>
        </p:spPr>
      </p:pic>
      <p:pic>
        <p:nvPicPr>
          <p:cNvPr id="6" name="Picture 4"/>
          <p:cNvPicPr>
            <a:picLocks noChangeAspect="1" noChangeArrowheads="1"/>
          </p:cNvPicPr>
          <p:nvPr/>
        </p:nvPicPr>
        <p:blipFill>
          <a:blip r:embed="rId10" cstate="print"/>
          <a:srcRect/>
          <a:stretch>
            <a:fillRect/>
          </a:stretch>
        </p:blipFill>
        <p:spPr bwMode="auto">
          <a:xfrm>
            <a:off x="72363" y="4267200"/>
            <a:ext cx="5947437" cy="685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latin typeface="Times New Roman" pitchFamily="18" charset="0"/>
                <a:cs typeface="Times New Roman" pitchFamily="18" charset="0"/>
              </a:rPr>
              <a:t>VoD</a:t>
            </a:r>
            <a:r>
              <a:rPr lang="en-US" dirty="0">
                <a:latin typeface="Times New Roman" pitchFamily="18" charset="0"/>
                <a:cs typeface="Times New Roman" pitchFamily="18" charset="0"/>
              </a:rPr>
              <a:t> with </a:t>
            </a:r>
            <a:r>
              <a:rPr lang="en-US" dirty="0" smtClean="0">
                <a:latin typeface="Times New Roman" pitchFamily="18" charset="0"/>
                <a:cs typeface="Times New Roman" pitchFamily="18" charset="0"/>
              </a:rPr>
              <a:t>Inter- and Intra-Layer </a:t>
            </a:r>
            <a:r>
              <a:rPr lang="en-US" dirty="0">
                <a:latin typeface="Times New Roman" pitchFamily="18" charset="0"/>
                <a:cs typeface="Times New Roman" pitchFamily="18" charset="0"/>
              </a:rPr>
              <a:t>NC </a:t>
            </a: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18</a:t>
            </a:fld>
            <a:endParaRPr lang="en-US"/>
          </a:p>
        </p:txBody>
      </p:sp>
      <p:sp>
        <p:nvSpPr>
          <p:cNvPr id="28" name="Content Placeholder 5"/>
          <p:cNvSpPr>
            <a:spLocks noGrp="1"/>
          </p:cNvSpPr>
          <p:nvPr>
            <p:ph sz="quarter" idx="1"/>
          </p:nvPr>
        </p:nvSpPr>
        <p:spPr>
          <a:xfrm>
            <a:off x="304800" y="1771710"/>
            <a:ext cx="8610600" cy="4781490"/>
          </a:xfrm>
        </p:spPr>
        <p:txBody>
          <a:bodyPr>
            <a:normAutofit fontScale="92500" lnSpcReduction="20000"/>
          </a:bodyPr>
          <a:lstStyle/>
          <a:p>
            <a:pPr>
              <a:spcBef>
                <a:spcPts val="1200"/>
              </a:spcBef>
            </a:pPr>
            <a:r>
              <a:rPr lang="en-US" sz="2400" dirty="0" smtClean="0">
                <a:latin typeface="Times New Roman" pitchFamily="18" charset="0"/>
                <a:cs typeface="Times New Roman" pitchFamily="18" charset="0"/>
              </a:rPr>
              <a:t>The difference is in the last constraint</a:t>
            </a:r>
          </a:p>
          <a:p>
            <a:pPr>
              <a:spcBef>
                <a:spcPts val="1200"/>
              </a:spcBef>
            </a:pPr>
            <a:endParaRPr lang="en-US" sz="2400" dirty="0" smtClean="0">
              <a:latin typeface="Times New Roman" pitchFamily="18" charset="0"/>
              <a:cs typeface="Times New Roman" pitchFamily="18" charset="0"/>
            </a:endParaRPr>
          </a:p>
          <a:p>
            <a:pPr>
              <a:spcBef>
                <a:spcPts val="1200"/>
              </a:spcBef>
            </a:pPr>
            <a:endParaRPr lang="en-US" sz="2400" dirty="0" smtClean="0">
              <a:latin typeface="Times New Roman" pitchFamily="18" charset="0"/>
              <a:cs typeface="Times New Roman" pitchFamily="18" charset="0"/>
            </a:endParaRPr>
          </a:p>
          <a:p>
            <a:pPr>
              <a:spcBef>
                <a:spcPts val="1200"/>
              </a:spcBef>
            </a:pPr>
            <a:endParaRPr lang="en-US" sz="2400" dirty="0" smtClean="0">
              <a:latin typeface="Times New Roman" pitchFamily="18" charset="0"/>
              <a:cs typeface="Times New Roman" pitchFamily="18" charset="0"/>
            </a:endParaRPr>
          </a:p>
          <a:p>
            <a:pPr>
              <a:spcBef>
                <a:spcPts val="1200"/>
              </a:spcBef>
            </a:pPr>
            <a:endParaRPr lang="en-US" sz="2400" dirty="0" smtClean="0">
              <a:latin typeface="Times New Roman" pitchFamily="18" charset="0"/>
              <a:cs typeface="Times New Roman" pitchFamily="18" charset="0"/>
            </a:endParaRPr>
          </a:p>
          <a:p>
            <a:pPr>
              <a:spcBef>
                <a:spcPts val="1200"/>
              </a:spcBef>
            </a:pPr>
            <a:endParaRPr lang="en-US" sz="2400" dirty="0" smtClean="0">
              <a:latin typeface="Times New Roman" pitchFamily="18" charset="0"/>
              <a:cs typeface="Times New Roman" pitchFamily="18" charset="0"/>
            </a:endParaRPr>
          </a:p>
          <a:p>
            <a:pPr>
              <a:spcBef>
                <a:spcPts val="1200"/>
              </a:spcBef>
            </a:pPr>
            <a:endParaRPr lang="en-US" sz="2400" dirty="0" smtClean="0">
              <a:latin typeface="Times New Roman" pitchFamily="18" charset="0"/>
              <a:cs typeface="Times New Roman" pitchFamily="18" charset="0"/>
            </a:endParaRPr>
          </a:p>
          <a:p>
            <a:pPr>
              <a:spcBef>
                <a:spcPts val="1200"/>
              </a:spcBef>
            </a:pPr>
            <a:endParaRPr lang="en-US" sz="2400" dirty="0" smtClean="0">
              <a:latin typeface="Times New Roman" pitchFamily="18" charset="0"/>
              <a:cs typeface="Times New Roman" pitchFamily="18" charset="0"/>
            </a:endParaRPr>
          </a:p>
          <a:p>
            <a:pPr>
              <a:spcBef>
                <a:spcPts val="1200"/>
              </a:spcBef>
            </a:pPr>
            <a:endParaRPr lang="en-US" sz="2400" dirty="0" smtClean="0">
              <a:latin typeface="Times New Roman" pitchFamily="18" charset="0"/>
              <a:cs typeface="Times New Roman" pitchFamily="18" charset="0"/>
            </a:endParaRPr>
          </a:p>
          <a:p>
            <a:pPr>
              <a:spcBef>
                <a:spcPts val="1200"/>
              </a:spcBef>
            </a:pPr>
            <a:r>
              <a:rPr lang="en-US" sz="2400" dirty="0" smtClean="0">
                <a:latin typeface="Times New Roman" pitchFamily="18" charset="0"/>
                <a:cs typeface="Times New Roman" pitchFamily="18" charset="0"/>
              </a:rPr>
              <a:t>    : variable for the prefix relation </a:t>
            </a:r>
          </a:p>
          <a:p>
            <a:pPr>
              <a:spcBef>
                <a:spcPts val="1200"/>
              </a:spcBef>
            </a:pPr>
            <a:r>
              <a:rPr lang="en-US" sz="2400" dirty="0" smtClean="0">
                <a:latin typeface="Times New Roman" pitchFamily="18" charset="0"/>
                <a:cs typeface="Times New Roman" pitchFamily="18" charset="0"/>
              </a:rPr>
              <a:t>The objective function and other constraints are the same</a:t>
            </a:r>
          </a:p>
          <a:p>
            <a:pPr>
              <a:spcBef>
                <a:spcPts val="1200"/>
              </a:spcBef>
            </a:pPr>
            <a:endParaRPr lang="en-US" sz="2400" dirty="0" smtClean="0">
              <a:latin typeface="Times New Roman" pitchFamily="18" charset="0"/>
              <a:cs typeface="Times New Roman" pitchFamily="18" charset="0"/>
            </a:endParaRPr>
          </a:p>
        </p:txBody>
      </p:sp>
      <p:sp>
        <p:nvSpPr>
          <p:cNvPr id="17" name="TextBox 16"/>
          <p:cNvSpPr txBox="1"/>
          <p:nvPr/>
        </p:nvSpPr>
        <p:spPr>
          <a:xfrm>
            <a:off x="6705600" y="2286000"/>
            <a:ext cx="2667000" cy="1015663"/>
          </a:xfrm>
          <a:prstGeom prst="rect">
            <a:avLst/>
          </a:prstGeom>
          <a:noFill/>
        </p:spPr>
        <p:txBody>
          <a:bodyPr wrap="square" rtlCol="0">
            <a:spAutoFit/>
          </a:bodyPr>
          <a:lstStyle/>
          <a:p>
            <a:r>
              <a:rPr lang="en-US" sz="2000" dirty="0" smtClean="0">
                <a:solidFill>
                  <a:srgbClr val="0070C0"/>
                </a:solidFill>
                <a:latin typeface="Times New Roman" pitchFamily="18" charset="0"/>
                <a:cs typeface="Times New Roman" pitchFamily="18" charset="0"/>
              </a:rPr>
              <a:t>Prefix limit on the download rate of each layer</a:t>
            </a:r>
            <a:endParaRPr lang="en-US" sz="2000" dirty="0">
              <a:solidFill>
                <a:srgbClr val="0070C0"/>
              </a:solidFill>
              <a:latin typeface="Times New Roman" pitchFamily="18" charset="0"/>
              <a:cs typeface="Times New Roman" pitchFamily="18" charset="0"/>
            </a:endParaRPr>
          </a:p>
        </p:txBody>
      </p:sp>
      <p:pic>
        <p:nvPicPr>
          <p:cNvPr id="58371" name="Picture 3"/>
          <p:cNvPicPr>
            <a:picLocks noChangeAspect="1" noChangeArrowheads="1"/>
          </p:cNvPicPr>
          <p:nvPr/>
        </p:nvPicPr>
        <p:blipFill>
          <a:blip r:embed="rId3" cstate="print"/>
          <a:srcRect/>
          <a:stretch>
            <a:fillRect/>
          </a:stretch>
        </p:blipFill>
        <p:spPr bwMode="auto">
          <a:xfrm>
            <a:off x="708378" y="5475576"/>
            <a:ext cx="224772" cy="395288"/>
          </a:xfrm>
          <a:prstGeom prst="rect">
            <a:avLst/>
          </a:prstGeom>
          <a:noFill/>
          <a:ln w="9525">
            <a:noFill/>
            <a:miter lim="800000"/>
            <a:headEnd/>
            <a:tailEnd/>
          </a:ln>
        </p:spPr>
      </p:pic>
      <p:sp>
        <p:nvSpPr>
          <p:cNvPr id="9" name="Rectangle 8"/>
          <p:cNvSpPr/>
          <p:nvPr/>
        </p:nvSpPr>
        <p:spPr>
          <a:xfrm>
            <a:off x="659608" y="4084643"/>
            <a:ext cx="2590800" cy="3092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Times New Roman" pitchFamily="18" charset="0"/>
                <a:cs typeface="Times New Roman" pitchFamily="18" charset="0"/>
              </a:rPr>
              <a:t>Layer 1</a:t>
            </a:r>
            <a:endParaRPr lang="en-US" dirty="0">
              <a:solidFill>
                <a:schemeClr val="tx1"/>
              </a:solidFill>
              <a:latin typeface="Times New Roman" pitchFamily="18" charset="0"/>
              <a:cs typeface="Times New Roman" pitchFamily="18" charset="0"/>
            </a:endParaRPr>
          </a:p>
        </p:txBody>
      </p:sp>
      <p:sp>
        <p:nvSpPr>
          <p:cNvPr id="10" name="Rectangle 9"/>
          <p:cNvSpPr/>
          <p:nvPr/>
        </p:nvSpPr>
        <p:spPr>
          <a:xfrm>
            <a:off x="659608" y="4483400"/>
            <a:ext cx="2590800" cy="3092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Times New Roman" pitchFamily="18" charset="0"/>
                <a:cs typeface="Times New Roman" pitchFamily="18" charset="0"/>
              </a:rPr>
              <a:t>Layer 2</a:t>
            </a:r>
            <a:endParaRPr lang="en-US" dirty="0">
              <a:solidFill>
                <a:schemeClr val="tx1"/>
              </a:solidFill>
              <a:latin typeface="Times New Roman" pitchFamily="18" charset="0"/>
              <a:cs typeface="Times New Roman" pitchFamily="18" charset="0"/>
            </a:endParaRPr>
          </a:p>
        </p:txBody>
      </p:sp>
      <p:sp>
        <p:nvSpPr>
          <p:cNvPr id="11" name="Rectangle 10"/>
          <p:cNvSpPr/>
          <p:nvPr/>
        </p:nvSpPr>
        <p:spPr>
          <a:xfrm>
            <a:off x="659608" y="4884155"/>
            <a:ext cx="2590800" cy="3092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Times New Roman" pitchFamily="18" charset="0"/>
                <a:cs typeface="Times New Roman" pitchFamily="18" charset="0"/>
              </a:rPr>
              <a:t>Layer 3</a:t>
            </a:r>
            <a:endParaRPr lang="en-US" dirty="0">
              <a:solidFill>
                <a:schemeClr val="tx1"/>
              </a:solidFill>
              <a:latin typeface="Times New Roman" pitchFamily="18" charset="0"/>
              <a:cs typeface="Times New Roman" pitchFamily="18" charset="0"/>
            </a:endParaRPr>
          </a:p>
        </p:txBody>
      </p:sp>
      <p:sp>
        <p:nvSpPr>
          <p:cNvPr id="12" name="TextBox 11"/>
          <p:cNvSpPr txBox="1"/>
          <p:nvPr/>
        </p:nvSpPr>
        <p:spPr>
          <a:xfrm>
            <a:off x="609600" y="3638490"/>
            <a:ext cx="27432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Intra-layer coding</a:t>
            </a:r>
            <a:endParaRPr lang="en-US" sz="2000" dirty="0">
              <a:latin typeface="Times New Roman" pitchFamily="18" charset="0"/>
              <a:cs typeface="Times New Roman" pitchFamily="18" charset="0"/>
            </a:endParaRPr>
          </a:p>
        </p:txBody>
      </p:sp>
      <p:sp>
        <p:nvSpPr>
          <p:cNvPr id="13" name="TextBox 12"/>
          <p:cNvSpPr txBox="1"/>
          <p:nvPr/>
        </p:nvSpPr>
        <p:spPr>
          <a:xfrm>
            <a:off x="3276600" y="4378264"/>
            <a:ext cx="990600"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&lt; r</a:t>
            </a:r>
            <a:endParaRPr lang="en-US" sz="2400" i="1" dirty="0">
              <a:latin typeface="Times New Roman" pitchFamily="18" charset="0"/>
              <a:cs typeface="Times New Roman" pitchFamily="18" charset="0"/>
            </a:endParaRPr>
          </a:p>
        </p:txBody>
      </p:sp>
      <p:sp>
        <p:nvSpPr>
          <p:cNvPr id="14" name="TextBox 13"/>
          <p:cNvSpPr txBox="1"/>
          <p:nvPr/>
        </p:nvSpPr>
        <p:spPr>
          <a:xfrm>
            <a:off x="3304030" y="4796667"/>
            <a:ext cx="990600"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&lt; r</a:t>
            </a:r>
            <a:endParaRPr lang="en-US" sz="2400" i="1" dirty="0">
              <a:latin typeface="Times New Roman" pitchFamily="18" charset="0"/>
              <a:cs typeface="Times New Roman" pitchFamily="18" charset="0"/>
            </a:endParaRPr>
          </a:p>
        </p:txBody>
      </p:sp>
      <p:sp>
        <p:nvSpPr>
          <p:cNvPr id="15" name="TextBox 14"/>
          <p:cNvSpPr txBox="1"/>
          <p:nvPr/>
        </p:nvSpPr>
        <p:spPr>
          <a:xfrm>
            <a:off x="3276600" y="3985975"/>
            <a:ext cx="990600"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&lt; r</a:t>
            </a:r>
            <a:endParaRPr lang="en-US" sz="2400" i="1" dirty="0">
              <a:latin typeface="Times New Roman" pitchFamily="18" charset="0"/>
              <a:cs typeface="Times New Roman" pitchFamily="18" charset="0"/>
            </a:endParaRPr>
          </a:p>
        </p:txBody>
      </p:sp>
      <p:sp>
        <p:nvSpPr>
          <p:cNvPr id="16" name="Rectangle 15"/>
          <p:cNvSpPr/>
          <p:nvPr/>
        </p:nvSpPr>
        <p:spPr>
          <a:xfrm>
            <a:off x="5003008" y="4089109"/>
            <a:ext cx="2590800" cy="3092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Times New Roman" pitchFamily="18" charset="0"/>
                <a:cs typeface="Times New Roman" pitchFamily="18" charset="0"/>
              </a:rPr>
              <a:t>Layer 1</a:t>
            </a:r>
            <a:endParaRPr lang="en-US" dirty="0">
              <a:solidFill>
                <a:schemeClr val="tx1"/>
              </a:solidFill>
              <a:latin typeface="Times New Roman" pitchFamily="18" charset="0"/>
              <a:cs typeface="Times New Roman" pitchFamily="18" charset="0"/>
            </a:endParaRPr>
          </a:p>
        </p:txBody>
      </p:sp>
      <p:sp>
        <p:nvSpPr>
          <p:cNvPr id="18" name="Rectangle 17"/>
          <p:cNvSpPr/>
          <p:nvPr/>
        </p:nvSpPr>
        <p:spPr>
          <a:xfrm>
            <a:off x="5003008" y="4487866"/>
            <a:ext cx="2590800" cy="3092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Times New Roman" pitchFamily="18" charset="0"/>
                <a:cs typeface="Times New Roman" pitchFamily="18" charset="0"/>
              </a:rPr>
              <a:t>Layer 1+2</a:t>
            </a:r>
            <a:endParaRPr lang="en-US" dirty="0">
              <a:solidFill>
                <a:schemeClr val="tx1"/>
              </a:solidFill>
              <a:latin typeface="Times New Roman" pitchFamily="18" charset="0"/>
              <a:cs typeface="Times New Roman" pitchFamily="18" charset="0"/>
            </a:endParaRPr>
          </a:p>
        </p:txBody>
      </p:sp>
      <p:sp>
        <p:nvSpPr>
          <p:cNvPr id="19" name="Rectangle 18"/>
          <p:cNvSpPr/>
          <p:nvPr/>
        </p:nvSpPr>
        <p:spPr>
          <a:xfrm>
            <a:off x="5003008" y="4888621"/>
            <a:ext cx="2590800" cy="3092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Times New Roman" pitchFamily="18" charset="0"/>
                <a:cs typeface="Times New Roman" pitchFamily="18" charset="0"/>
              </a:rPr>
              <a:t>Layer 1+2 +3</a:t>
            </a:r>
            <a:endParaRPr lang="en-US" dirty="0">
              <a:solidFill>
                <a:schemeClr val="tx1"/>
              </a:solidFill>
              <a:latin typeface="Times New Roman" pitchFamily="18" charset="0"/>
              <a:cs typeface="Times New Roman" pitchFamily="18" charset="0"/>
            </a:endParaRPr>
          </a:p>
        </p:txBody>
      </p:sp>
      <p:sp>
        <p:nvSpPr>
          <p:cNvPr id="20" name="TextBox 19"/>
          <p:cNvSpPr txBox="1"/>
          <p:nvPr/>
        </p:nvSpPr>
        <p:spPr>
          <a:xfrm>
            <a:off x="7593808" y="4411667"/>
            <a:ext cx="990600"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&lt; 2r</a:t>
            </a:r>
            <a:endParaRPr lang="en-US" sz="2400" i="1" dirty="0">
              <a:latin typeface="Times New Roman" pitchFamily="18" charset="0"/>
              <a:cs typeface="Times New Roman" pitchFamily="18" charset="0"/>
            </a:endParaRPr>
          </a:p>
        </p:txBody>
      </p:sp>
      <p:sp>
        <p:nvSpPr>
          <p:cNvPr id="21" name="TextBox 20"/>
          <p:cNvSpPr txBox="1"/>
          <p:nvPr/>
        </p:nvSpPr>
        <p:spPr>
          <a:xfrm>
            <a:off x="7593808" y="4816887"/>
            <a:ext cx="990600"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&lt; 3r</a:t>
            </a:r>
            <a:endParaRPr lang="en-US" sz="2400" i="1" dirty="0">
              <a:latin typeface="Times New Roman" pitchFamily="18" charset="0"/>
              <a:cs typeface="Times New Roman" pitchFamily="18" charset="0"/>
            </a:endParaRPr>
          </a:p>
        </p:txBody>
      </p:sp>
      <p:sp>
        <p:nvSpPr>
          <p:cNvPr id="22" name="TextBox 21"/>
          <p:cNvSpPr txBox="1"/>
          <p:nvPr/>
        </p:nvSpPr>
        <p:spPr>
          <a:xfrm>
            <a:off x="7593808" y="4012910"/>
            <a:ext cx="990600"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&lt; r</a:t>
            </a:r>
            <a:endParaRPr lang="en-US" sz="2400" i="1" dirty="0">
              <a:latin typeface="Times New Roman" pitchFamily="18" charset="0"/>
              <a:cs typeface="Times New Roman" pitchFamily="18" charset="0"/>
            </a:endParaRPr>
          </a:p>
        </p:txBody>
      </p:sp>
      <p:sp>
        <p:nvSpPr>
          <p:cNvPr id="23" name="TextBox 22"/>
          <p:cNvSpPr txBox="1"/>
          <p:nvPr/>
        </p:nvSpPr>
        <p:spPr>
          <a:xfrm>
            <a:off x="4876800" y="3638490"/>
            <a:ext cx="411480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Inter and Intra-layer coding</a:t>
            </a:r>
            <a:endParaRPr lang="en-US" sz="2000" dirty="0">
              <a:latin typeface="Times New Roman" pitchFamily="18" charset="0"/>
              <a:cs typeface="Times New Roman" pitchFamily="18" charset="0"/>
            </a:endParaRPr>
          </a:p>
        </p:txBody>
      </p:sp>
      <p:sp>
        <p:nvSpPr>
          <p:cNvPr id="24" name="Oval 23"/>
          <p:cNvSpPr/>
          <p:nvPr/>
        </p:nvSpPr>
        <p:spPr>
          <a:xfrm>
            <a:off x="6908008" y="4017375"/>
            <a:ext cx="228600" cy="9906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5" name="Oval 24"/>
          <p:cNvSpPr/>
          <p:nvPr/>
        </p:nvSpPr>
        <p:spPr>
          <a:xfrm>
            <a:off x="6475416" y="3985975"/>
            <a:ext cx="304800" cy="13716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6" name="Oval 25"/>
          <p:cNvSpPr/>
          <p:nvPr/>
        </p:nvSpPr>
        <p:spPr>
          <a:xfrm>
            <a:off x="7276308" y="4004675"/>
            <a:ext cx="228600" cy="5334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pic>
        <p:nvPicPr>
          <p:cNvPr id="5" name="Picture 3"/>
          <p:cNvPicPr>
            <a:picLocks noChangeAspect="1" noChangeArrowheads="1"/>
          </p:cNvPicPr>
          <p:nvPr/>
        </p:nvPicPr>
        <p:blipFill>
          <a:blip r:embed="rId4" cstate="print"/>
          <a:srcRect/>
          <a:stretch>
            <a:fillRect/>
          </a:stretch>
        </p:blipFill>
        <p:spPr bwMode="auto">
          <a:xfrm>
            <a:off x="228601" y="2362200"/>
            <a:ext cx="6400799" cy="880179"/>
          </a:xfrm>
          <a:prstGeom prst="rect">
            <a:avLst/>
          </a:prstGeom>
          <a:noFill/>
          <a:ln w="9525">
            <a:noFill/>
            <a:miter lim="800000"/>
            <a:headEnd/>
            <a:tailEnd/>
          </a:ln>
        </p:spPr>
      </p:pic>
    </p:spTree>
    <p:extLst>
      <p:ext uri="{BB962C8B-B14F-4D97-AF65-F5344CB8AC3E}">
        <p14:creationId xmlns:p14="http://schemas.microsoft.com/office/powerpoint/2010/main" xmlns="" val="2698062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5800" y="3657600"/>
            <a:ext cx="2968846" cy="24375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481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81600" y="3667579"/>
            <a:ext cx="2603552" cy="2404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Live Streaming </a:t>
            </a:r>
            <a:r>
              <a:rPr lang="en-US" sz="3200" dirty="0" smtClean="0">
                <a:latin typeface="Times New Roman" pitchFamily="18" charset="0"/>
                <a:cs typeface="Times New Roman" pitchFamily="18" charset="0"/>
              </a:rPr>
              <a:t>(TV)</a:t>
            </a:r>
            <a:endParaRPr lang="en-US" sz="40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19</a:t>
            </a:fld>
            <a:endParaRPr lang="en-US"/>
          </a:p>
        </p:txBody>
      </p:sp>
      <p:sp>
        <p:nvSpPr>
          <p:cNvPr id="16" name="Content Placeholder 5"/>
          <p:cNvSpPr>
            <a:spLocks noGrp="1"/>
          </p:cNvSpPr>
          <p:nvPr>
            <p:ph sz="quarter" idx="1"/>
          </p:nvPr>
        </p:nvSpPr>
        <p:spPr>
          <a:xfrm>
            <a:off x="457200" y="1600200"/>
            <a:ext cx="8302752" cy="4876800"/>
          </a:xfrm>
        </p:spPr>
        <p:txBody>
          <a:bodyPr>
            <a:normAutofit/>
          </a:bodyPr>
          <a:lstStyle/>
          <a:p>
            <a:r>
              <a:rPr lang="en-US" sz="2800" dirty="0" smtClean="0">
                <a:latin typeface="Times New Roman" pitchFamily="18" charset="0"/>
                <a:cs typeface="Times New Roman" pitchFamily="18" charset="0"/>
              </a:rPr>
              <a:t>Videos are broadcast to the users</a:t>
            </a:r>
          </a:p>
          <a:p>
            <a:r>
              <a:rPr lang="en-US" sz="2800" dirty="0" smtClean="0">
                <a:latin typeface="Times New Roman" pitchFamily="18" charset="0"/>
                <a:cs typeface="Times New Roman" pitchFamily="18" charset="0"/>
              </a:rPr>
              <a:t>Synchronous playback</a:t>
            </a:r>
          </a:p>
          <a:p>
            <a:pPr lvl="1"/>
            <a:r>
              <a:rPr lang="en-US" sz="2400" dirty="0" smtClean="0">
                <a:latin typeface="Times New Roman" pitchFamily="18" charset="0"/>
                <a:cs typeface="Times New Roman" pitchFamily="18" charset="0"/>
              </a:rPr>
              <a:t>Helpers do not need to allocate separate bandwidths to  adjacent users that are watching the same video</a:t>
            </a:r>
          </a:p>
          <a:p>
            <a:pPr lvl="1"/>
            <a:endParaRPr lang="en-US" sz="2400" dirty="0">
              <a:latin typeface="Times New Roman" pitchFamily="18" charset="0"/>
              <a:cs typeface="Times New Roman" pitchFamily="18" charset="0"/>
            </a:endParaRPr>
          </a:p>
          <a:p>
            <a:pPr lvl="1"/>
            <a:endParaRPr lang="en-US" sz="2400" dirty="0" smtClean="0">
              <a:latin typeface="Times New Roman" pitchFamily="18" charset="0"/>
              <a:cs typeface="Times New Roman" pitchFamily="18" charset="0"/>
            </a:endParaRPr>
          </a:p>
        </p:txBody>
      </p:sp>
      <p:pic>
        <p:nvPicPr>
          <p:cNvPr id="16391"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315200" y="3731810"/>
            <a:ext cx="464621" cy="3844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6392" name="Picture 8"/>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035169" y="3733800"/>
            <a:ext cx="565031" cy="39664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990600" y="6324600"/>
            <a:ext cx="25908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Total bandwidth:  </a:t>
            </a:r>
            <a:endParaRPr lang="en-US" dirty="0">
              <a:latin typeface="Times New Roman" pitchFamily="18" charset="0"/>
              <a:cs typeface="Times New Roman" pitchFamily="18" charset="0"/>
            </a:endParaRPr>
          </a:p>
        </p:txBody>
      </p:sp>
      <p:sp>
        <p:nvSpPr>
          <p:cNvPr id="12" name="TextBox 11"/>
          <p:cNvSpPr txBox="1"/>
          <p:nvPr/>
        </p:nvSpPr>
        <p:spPr>
          <a:xfrm>
            <a:off x="5219700" y="6350000"/>
            <a:ext cx="1981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Total bandwidth:</a:t>
            </a:r>
            <a:endParaRPr lang="en-US" dirty="0">
              <a:latin typeface="Times New Roman" pitchFamily="18" charset="0"/>
              <a:cs typeface="Times New Roman" pitchFamily="18" charset="0"/>
            </a:endParaRPr>
          </a:p>
        </p:txBody>
      </p:sp>
      <p:pic>
        <p:nvPicPr>
          <p:cNvPr id="34823" name="Picture 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667000" y="6400800"/>
            <a:ext cx="652462" cy="2547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4824" name="Picture 8"/>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6905625" y="6432073"/>
            <a:ext cx="192632" cy="2112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Agenda</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612648" y="1752600"/>
            <a:ext cx="8153400" cy="4724400"/>
          </a:xfrm>
        </p:spPr>
        <p:txBody>
          <a:bodyPr>
            <a:normAutofit fontScale="92500" lnSpcReduction="10000"/>
          </a:bodyPr>
          <a:lstStyle/>
          <a:p>
            <a:pPr>
              <a:lnSpc>
                <a:spcPct val="150000"/>
              </a:lnSpc>
              <a:spcBef>
                <a:spcPts val="1200"/>
              </a:spcBef>
            </a:pPr>
            <a:r>
              <a:rPr lang="en-US" sz="2800" dirty="0" smtClean="0">
                <a:latin typeface="Times New Roman" pitchFamily="18" charset="0"/>
                <a:cs typeface="Times New Roman" pitchFamily="18" charset="0"/>
              </a:rPr>
              <a:t>Introduction</a:t>
            </a:r>
          </a:p>
          <a:p>
            <a:pPr lvl="1">
              <a:lnSpc>
                <a:spcPct val="150000"/>
              </a:lnSpc>
              <a:spcBef>
                <a:spcPts val="1200"/>
              </a:spcBef>
            </a:pPr>
            <a:r>
              <a:rPr lang="en-US" sz="2500" dirty="0" smtClean="0">
                <a:latin typeface="Times New Roman" pitchFamily="18" charset="0"/>
                <a:cs typeface="Times New Roman" pitchFamily="18" charset="0"/>
              </a:rPr>
              <a:t>Network Coding Background </a:t>
            </a:r>
          </a:p>
          <a:p>
            <a:pPr lvl="1">
              <a:lnSpc>
                <a:spcPct val="150000"/>
              </a:lnSpc>
              <a:spcBef>
                <a:spcPts val="1200"/>
              </a:spcBef>
            </a:pPr>
            <a:r>
              <a:rPr lang="en-US" sz="2500" dirty="0" smtClean="0">
                <a:latin typeface="Times New Roman" pitchFamily="18" charset="0"/>
                <a:cs typeface="Times New Roman" pitchFamily="18" charset="0"/>
              </a:rPr>
              <a:t>Priority-Based Network Coding</a:t>
            </a:r>
          </a:p>
          <a:p>
            <a:pPr>
              <a:lnSpc>
                <a:spcPct val="150000"/>
              </a:lnSpc>
              <a:spcBef>
                <a:spcPts val="1200"/>
              </a:spcBef>
            </a:pPr>
            <a:r>
              <a:rPr lang="en-US" sz="2800" dirty="0" smtClean="0">
                <a:latin typeface="Times New Roman" pitchFamily="18" charset="0"/>
                <a:cs typeface="Times New Roman" pitchFamily="18" charset="0"/>
              </a:rPr>
              <a:t>Layered Video Streaming</a:t>
            </a:r>
          </a:p>
          <a:p>
            <a:pPr lvl="1">
              <a:lnSpc>
                <a:spcPct val="150000"/>
              </a:lnSpc>
              <a:spcBef>
                <a:spcPts val="1200"/>
              </a:spcBef>
            </a:pPr>
            <a:r>
              <a:rPr lang="en-US" sz="2500" dirty="0" smtClean="0">
                <a:latin typeface="Times New Roman" pitchFamily="18" charset="0"/>
                <a:cs typeface="Times New Roman" pitchFamily="18" charset="0"/>
              </a:rPr>
              <a:t>Linear Programming</a:t>
            </a:r>
          </a:p>
          <a:p>
            <a:pPr lvl="1">
              <a:lnSpc>
                <a:spcPct val="150000"/>
              </a:lnSpc>
              <a:spcBef>
                <a:spcPts val="1200"/>
              </a:spcBef>
            </a:pPr>
            <a:r>
              <a:rPr lang="en-US" sz="2500" dirty="0" smtClean="0">
                <a:latin typeface="Times New Roman" pitchFamily="18" charset="0"/>
                <a:cs typeface="Times New Roman" pitchFamily="18" charset="0"/>
              </a:rPr>
              <a:t>Distributed Solution</a:t>
            </a:r>
          </a:p>
          <a:p>
            <a:pPr>
              <a:lnSpc>
                <a:spcPct val="150000"/>
              </a:lnSpc>
              <a:spcBef>
                <a:spcPts val="1200"/>
              </a:spcBef>
            </a:pPr>
            <a:r>
              <a:rPr lang="en-US" sz="2800" dirty="0" smtClean="0">
                <a:latin typeface="Times New Roman" pitchFamily="18" charset="0"/>
                <a:cs typeface="Times New Roman" pitchFamily="18" charset="0"/>
              </a:rPr>
              <a:t>Conclusions and Future Work</a:t>
            </a:r>
          </a:p>
          <a:p>
            <a:pPr>
              <a:spcBef>
                <a:spcPts val="1200"/>
              </a:spcBef>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fontScale="85000" lnSpcReduction="20000"/>
          </a:bodyPr>
          <a:lstStyle/>
          <a:p>
            <a:fld id="{7B87BE86-E4A9-4175-8BD1-4F0D9A91C457}" type="slidenum">
              <a:rPr lang="en-US" smtClean="0"/>
              <a:pPr/>
              <a:t>2</a:t>
            </a:fld>
            <a:endParaRPr lang="en-US" dirty="0"/>
          </a:p>
        </p:txBody>
      </p:sp>
    </p:spTree>
    <p:extLst>
      <p:ext uri="{BB962C8B-B14F-4D97-AF65-F5344CB8AC3E}">
        <p14:creationId xmlns="" xmlns:p14="http://schemas.microsoft.com/office/powerpoint/2010/main" val="2192519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Distributed Algorithm</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20</a:t>
            </a:fld>
            <a:endParaRPr lang="en-US"/>
          </a:p>
        </p:txBody>
      </p:sp>
      <p:sp>
        <p:nvSpPr>
          <p:cNvPr id="16" name="Content Placeholder 5"/>
          <p:cNvSpPr>
            <a:spLocks noGrp="1"/>
          </p:cNvSpPr>
          <p:nvPr>
            <p:ph sz="quarter" idx="1"/>
          </p:nvPr>
        </p:nvSpPr>
        <p:spPr>
          <a:xfrm>
            <a:off x="457200" y="1600200"/>
            <a:ext cx="6477000" cy="5105400"/>
          </a:xfrm>
        </p:spPr>
        <p:txBody>
          <a:bodyPr>
            <a:normAutofit lnSpcReduction="10000"/>
          </a:bodyPr>
          <a:lstStyle/>
          <a:p>
            <a:pPr>
              <a:spcBef>
                <a:spcPts val="1200"/>
              </a:spcBef>
            </a:pPr>
            <a:r>
              <a:rPr lang="en-US" sz="2400" dirty="0" smtClean="0">
                <a:latin typeface="Times New Roman" pitchFamily="18" charset="0"/>
                <a:cs typeface="Times New Roman" pitchFamily="18" charset="0"/>
              </a:rPr>
              <a:t>Dual optimization</a:t>
            </a:r>
          </a:p>
          <a:p>
            <a:pPr lvl="1">
              <a:spcBef>
                <a:spcPts val="1200"/>
              </a:spcBef>
            </a:pPr>
            <a:r>
              <a:rPr lang="en-US" sz="2000" dirty="0" smtClean="0">
                <a:latin typeface="Times New Roman" pitchFamily="18" charset="0"/>
                <a:cs typeface="Times New Roman" pitchFamily="18" charset="0"/>
              </a:rPr>
              <a:t>Solving </a:t>
            </a:r>
            <a:r>
              <a:rPr lang="en-US" sz="2000" dirty="0" smtClean="0">
                <a:latin typeface="Times New Roman" pitchFamily="18" charset="0"/>
                <a:cs typeface="Times New Roman" pitchFamily="18" charset="0"/>
              </a:rPr>
              <a:t>Lagrange </a:t>
            </a:r>
            <a:r>
              <a:rPr lang="en-US" sz="2000" dirty="0" smtClean="0">
                <a:latin typeface="Times New Roman" pitchFamily="18" charset="0"/>
                <a:cs typeface="Times New Roman" pitchFamily="18" charset="0"/>
              </a:rPr>
              <a:t>dual using the gradient method</a:t>
            </a:r>
          </a:p>
          <a:p>
            <a:pPr>
              <a:spcBef>
                <a:spcPts val="1200"/>
              </a:spcBef>
            </a:pPr>
            <a:r>
              <a:rPr lang="en-US" sz="2400" dirty="0" smtClean="0">
                <a:latin typeface="Times New Roman" pitchFamily="18" charset="0"/>
                <a:cs typeface="Times New Roman" pitchFamily="18" charset="0"/>
              </a:rPr>
              <a:t>Helper      </a:t>
            </a:r>
            <a:endParaRPr lang="en-US" sz="2400" i="1" dirty="0">
              <a:latin typeface="Times New Roman" pitchFamily="18" charset="0"/>
              <a:cs typeface="Times New Roman" pitchFamily="18" charset="0"/>
            </a:endParaRPr>
          </a:p>
          <a:p>
            <a:pPr lvl="1">
              <a:spcBef>
                <a:spcPts val="1200"/>
              </a:spcBef>
            </a:pPr>
            <a:r>
              <a:rPr lang="en-US" sz="2000" dirty="0" smtClean="0">
                <a:latin typeface="Times New Roman" pitchFamily="18" charset="0"/>
                <a:cs typeface="Times New Roman" pitchFamily="18" charset="0"/>
              </a:rPr>
              <a:t>Start from empty storage and dynamically adjust the amount of stored videos</a:t>
            </a:r>
          </a:p>
          <a:p>
            <a:pPr lvl="1">
              <a:spcBef>
                <a:spcPts val="1200"/>
              </a:spcBef>
            </a:pPr>
            <a:r>
              <a:rPr lang="en-US" sz="2000" dirty="0" smtClean="0">
                <a:latin typeface="Times New Roman" pitchFamily="18" charset="0"/>
                <a:cs typeface="Times New Roman" pitchFamily="18" charset="0"/>
              </a:rPr>
              <a:t>Update and transmit </a:t>
            </a:r>
            <a:r>
              <a:rPr lang="en-US" sz="2000" dirty="0">
                <a:latin typeface="Times New Roman" pitchFamily="18" charset="0"/>
                <a:cs typeface="Times New Roman" pitchFamily="18" charset="0"/>
              </a:rPr>
              <a:t>Lagrange variables to </a:t>
            </a:r>
            <a:r>
              <a:rPr lang="en-US" sz="2000" dirty="0" smtClean="0">
                <a:latin typeface="Times New Roman" pitchFamily="18" charset="0"/>
                <a:cs typeface="Times New Roman" pitchFamily="18" charset="0"/>
              </a:rPr>
              <a:t>adjacent users</a:t>
            </a:r>
            <a:endParaRPr lang="en-US" sz="2400" dirty="0">
              <a:latin typeface="Times New Roman" pitchFamily="18" charset="0"/>
              <a:cs typeface="Times New Roman" pitchFamily="18" charset="0"/>
            </a:endParaRPr>
          </a:p>
          <a:p>
            <a:pPr>
              <a:spcBef>
                <a:spcPts val="1200"/>
              </a:spcBef>
            </a:pPr>
            <a:r>
              <a:rPr lang="en-US" sz="2400" dirty="0" smtClean="0">
                <a:latin typeface="Times New Roman" pitchFamily="18" charset="0"/>
                <a:cs typeface="Times New Roman" pitchFamily="18" charset="0"/>
              </a:rPr>
              <a:t>User    </a:t>
            </a:r>
            <a:endParaRPr lang="en-US" sz="2400" i="1" dirty="0" smtClean="0">
              <a:latin typeface="Times New Roman" pitchFamily="18" charset="0"/>
              <a:cs typeface="Times New Roman" pitchFamily="18" charset="0"/>
            </a:endParaRPr>
          </a:p>
          <a:p>
            <a:pPr lvl="1">
              <a:spcBef>
                <a:spcPts val="1200"/>
              </a:spcBef>
            </a:pPr>
            <a:r>
              <a:rPr lang="en-US" sz="2000" dirty="0" smtClean="0">
                <a:latin typeface="Times New Roman" pitchFamily="18" charset="0"/>
                <a:cs typeface="Times New Roman" pitchFamily="18" charset="0"/>
              </a:rPr>
              <a:t>Update and transmit Lagrange variables to adjacent helpers</a:t>
            </a:r>
          </a:p>
          <a:p>
            <a:pPr>
              <a:spcBef>
                <a:spcPts val="1200"/>
              </a:spcBef>
            </a:pPr>
            <a:r>
              <a:rPr lang="en-US" sz="2300" dirty="0" smtClean="0">
                <a:latin typeface="Times New Roman" pitchFamily="18" charset="0"/>
                <a:cs typeface="Times New Roman" pitchFamily="18" charset="0"/>
              </a:rPr>
              <a:t>Step control</a:t>
            </a:r>
          </a:p>
          <a:p>
            <a:pPr lvl="1">
              <a:spcBef>
                <a:spcPts val="1200"/>
              </a:spcBef>
            </a:pPr>
            <a:r>
              <a:rPr lang="en-US" sz="2000" dirty="0" smtClean="0">
                <a:latin typeface="Times New Roman" pitchFamily="18" charset="0"/>
                <a:cs typeface="Times New Roman" pitchFamily="18" charset="0"/>
              </a:rPr>
              <a:t>Slope of changes:  fast convergence vs. oscillation </a:t>
            </a:r>
          </a:p>
        </p:txBody>
      </p:sp>
      <p:pic>
        <p:nvPicPr>
          <p:cNvPr id="5" name="Picture 6"/>
          <p:cNvPicPr>
            <a:picLocks noChangeAspect="1" noChangeArrowheads="1"/>
          </p:cNvPicPr>
          <p:nvPr/>
        </p:nvPicPr>
        <p:blipFill>
          <a:blip r:embed="rId3" cstate="print"/>
          <a:srcRect/>
          <a:stretch>
            <a:fillRect/>
          </a:stretch>
        </p:blipFill>
        <p:spPr bwMode="auto">
          <a:xfrm>
            <a:off x="1752600" y="2590800"/>
            <a:ext cx="345752" cy="328749"/>
          </a:xfrm>
          <a:prstGeom prst="rect">
            <a:avLst/>
          </a:prstGeom>
          <a:noFill/>
          <a:ln w="9525">
            <a:noFill/>
            <a:miter lim="800000"/>
            <a:headEnd/>
            <a:tailEnd/>
          </a:ln>
        </p:spPr>
      </p:pic>
      <p:pic>
        <p:nvPicPr>
          <p:cNvPr id="6" name="Picture 7"/>
          <p:cNvPicPr>
            <a:picLocks noChangeAspect="1" noChangeArrowheads="1"/>
          </p:cNvPicPr>
          <p:nvPr/>
        </p:nvPicPr>
        <p:blipFill>
          <a:blip r:embed="rId4" cstate="print"/>
          <a:srcRect/>
          <a:stretch>
            <a:fillRect/>
          </a:stretch>
        </p:blipFill>
        <p:spPr bwMode="auto">
          <a:xfrm>
            <a:off x="1447800" y="4521200"/>
            <a:ext cx="417670" cy="257027"/>
          </a:xfrm>
          <a:prstGeom prst="rect">
            <a:avLst/>
          </a:prstGeom>
          <a:noFill/>
          <a:ln w="9525">
            <a:noFill/>
            <a:miter lim="800000"/>
            <a:headEnd/>
            <a:tailEnd/>
          </a:ln>
        </p:spPr>
      </p:pic>
      <p:pic>
        <p:nvPicPr>
          <p:cNvPr id="35844"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858000" y="2667000"/>
            <a:ext cx="1707728" cy="14016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5845"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924675" y="4800600"/>
            <a:ext cx="1651341" cy="14096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Simulations Setting</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533400" y="1617574"/>
            <a:ext cx="8153400" cy="4953000"/>
          </a:xfrm>
        </p:spPr>
        <p:txBody>
          <a:bodyPr>
            <a:normAutofit/>
          </a:bodyPr>
          <a:lstStyle/>
          <a:p>
            <a:pPr lvl="0">
              <a:spcBef>
                <a:spcPts val="600"/>
              </a:spcBef>
            </a:pPr>
            <a:r>
              <a:rPr lang="en-US" sz="2500" dirty="0" smtClean="0">
                <a:latin typeface="Times New Roman" pitchFamily="18" charset="0"/>
                <a:cs typeface="Times New Roman" pitchFamily="18" charset="0"/>
              </a:rPr>
              <a:t>MATLAB environment</a:t>
            </a:r>
          </a:p>
          <a:p>
            <a:pPr lvl="0">
              <a:spcBef>
                <a:spcPts val="600"/>
              </a:spcBef>
            </a:pPr>
            <a:r>
              <a:rPr lang="en-US" sz="2500" dirty="0" smtClean="0">
                <a:latin typeface="Times New Roman" pitchFamily="18" charset="0"/>
                <a:cs typeface="Times New Roman" pitchFamily="18" charset="0"/>
              </a:rPr>
              <a:t>100 random topologies</a:t>
            </a:r>
          </a:p>
          <a:p>
            <a:pPr lvl="1">
              <a:spcBef>
                <a:spcPts val="600"/>
              </a:spcBef>
            </a:pPr>
            <a:r>
              <a:rPr lang="en-US" sz="2200" dirty="0" smtClean="0">
                <a:latin typeface="Times New Roman" pitchFamily="18" charset="0"/>
                <a:cs typeface="Times New Roman" pitchFamily="18" charset="0"/>
              </a:rPr>
              <a:t>Random connections of helpers and users</a:t>
            </a:r>
          </a:p>
          <a:p>
            <a:pPr lvl="1">
              <a:spcBef>
                <a:spcPts val="600"/>
              </a:spcBef>
            </a:pPr>
            <a:r>
              <a:rPr lang="en-US" sz="2200" dirty="0" smtClean="0">
                <a:latin typeface="Times New Roman" pitchFamily="18" charset="0"/>
                <a:cs typeface="Times New Roman" pitchFamily="18" charset="0"/>
              </a:rPr>
              <a:t>Helpers: random bandwidth and capacity limit</a:t>
            </a:r>
          </a:p>
          <a:p>
            <a:pPr lvl="1">
              <a:spcBef>
                <a:spcPts val="600"/>
              </a:spcBef>
            </a:pPr>
            <a:r>
              <a:rPr lang="en-US" sz="2200" dirty="0" smtClean="0">
                <a:latin typeface="Times New Roman" pitchFamily="18" charset="0"/>
                <a:cs typeface="Times New Roman" pitchFamily="18" charset="0"/>
              </a:rPr>
              <a:t>Users: random requests</a:t>
            </a:r>
          </a:p>
          <a:p>
            <a:pPr>
              <a:spcBef>
                <a:spcPts val="600"/>
              </a:spcBef>
            </a:pPr>
            <a:r>
              <a:rPr lang="en-US" sz="2500" dirty="0" smtClean="0">
                <a:latin typeface="Times New Roman" pitchFamily="18" charset="0"/>
                <a:cs typeface="Times New Roman" pitchFamily="18" charset="0"/>
              </a:rPr>
              <a:t>Comparing with the optimal non-layer approach</a:t>
            </a:r>
          </a:p>
          <a:p>
            <a:pPr>
              <a:spcBef>
                <a:spcPts val="600"/>
              </a:spcBef>
            </a:pPr>
            <a:r>
              <a:rPr lang="en-US" sz="2500" dirty="0" smtClean="0">
                <a:latin typeface="Times New Roman" pitchFamily="18" charset="0"/>
                <a:cs typeface="Times New Roman" pitchFamily="18" charset="0"/>
              </a:rPr>
              <a:t>Measuring </a:t>
            </a:r>
          </a:p>
          <a:p>
            <a:pPr lvl="1">
              <a:spcBef>
                <a:spcPts val="600"/>
              </a:spcBef>
            </a:pPr>
            <a:r>
              <a:rPr lang="en-US" sz="2200" dirty="0" smtClean="0">
                <a:latin typeface="Times New Roman" pitchFamily="18" charset="0"/>
                <a:cs typeface="Times New Roman" pitchFamily="18" charset="0"/>
              </a:rPr>
              <a:t>Load on the server</a:t>
            </a:r>
          </a:p>
          <a:p>
            <a:pPr lvl="1">
              <a:spcBef>
                <a:spcPts val="600"/>
              </a:spcBef>
            </a:pPr>
            <a:r>
              <a:rPr lang="en-US" sz="2200" dirty="0" smtClean="0">
                <a:latin typeface="Times New Roman" pitchFamily="18" charset="0"/>
                <a:cs typeface="Times New Roman" pitchFamily="18" charset="0"/>
              </a:rPr>
              <a:t>Convergence to optimal solution in dynamic environments</a:t>
            </a:r>
            <a:endParaRPr lang="en-US" sz="22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normAutofit fontScale="85000" lnSpcReduction="20000"/>
          </a:bodyPr>
          <a:lstStyle/>
          <a:p>
            <a:fld id="{7B87BE86-E4A9-4175-8BD1-4F0D9A91C457}" type="slidenum">
              <a:rPr lang="en-US" smtClean="0"/>
              <a:pPr/>
              <a:t>21</a:t>
            </a:fld>
            <a:endParaRPr lang="en-US"/>
          </a:p>
        </p:txBody>
      </p:sp>
      <p:pic>
        <p:nvPicPr>
          <p:cNvPr id="286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0" y="5638800"/>
            <a:ext cx="7539038" cy="9368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85776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Simulation Results </a:t>
            </a:r>
            <a:r>
              <a:rPr lang="en-US" sz="3200" dirty="0" smtClean="0">
                <a:latin typeface="Times New Roman" pitchFamily="18" charset="0"/>
                <a:cs typeface="Times New Roman" pitchFamily="18" charset="0"/>
              </a:rPr>
              <a:t>(Load)</a:t>
            </a:r>
            <a:endParaRPr lang="en-US" sz="32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22</a:t>
            </a:fld>
            <a:endParaRPr lang="en-US"/>
          </a:p>
        </p:txBody>
      </p:sp>
      <p:pic>
        <p:nvPicPr>
          <p:cNvPr id="8196" name="Picture 4"/>
          <p:cNvPicPr>
            <a:picLocks noChangeAspect="1" noChangeArrowheads="1"/>
          </p:cNvPicPr>
          <p:nvPr/>
        </p:nvPicPr>
        <p:blipFill>
          <a:blip r:embed="rId3" cstate="print"/>
          <a:srcRect/>
          <a:stretch>
            <a:fillRect/>
          </a:stretch>
        </p:blipFill>
        <p:spPr bwMode="auto">
          <a:xfrm>
            <a:off x="1143000" y="6248400"/>
            <a:ext cx="2423651" cy="302135"/>
          </a:xfrm>
          <a:prstGeom prst="rect">
            <a:avLst/>
          </a:prstGeom>
          <a:noFill/>
          <a:ln w="9525">
            <a:noFill/>
            <a:miter lim="800000"/>
            <a:headEnd/>
            <a:tailEnd/>
          </a:ln>
        </p:spPr>
      </p:pic>
      <p:pic>
        <p:nvPicPr>
          <p:cNvPr id="8197" name="Picture 5"/>
          <p:cNvPicPr>
            <a:picLocks noChangeAspect="1" noChangeArrowheads="1"/>
          </p:cNvPicPr>
          <p:nvPr/>
        </p:nvPicPr>
        <p:blipFill>
          <a:blip r:embed="rId4" cstate="print"/>
          <a:srcRect/>
          <a:stretch>
            <a:fillRect/>
          </a:stretch>
        </p:blipFill>
        <p:spPr bwMode="auto">
          <a:xfrm>
            <a:off x="5943600" y="6248400"/>
            <a:ext cx="2209800" cy="312772"/>
          </a:xfrm>
          <a:prstGeom prst="rect">
            <a:avLst/>
          </a:prstGeom>
          <a:noFill/>
          <a:ln w="9525">
            <a:noFill/>
            <a:miter lim="800000"/>
            <a:headEnd/>
            <a:tailEnd/>
          </a:ln>
        </p:spPr>
      </p:pic>
      <p:sp>
        <p:nvSpPr>
          <p:cNvPr id="10" name="Content Placeholder 5"/>
          <p:cNvSpPr>
            <a:spLocks noGrp="1"/>
          </p:cNvSpPr>
          <p:nvPr>
            <p:ph sz="quarter" idx="1"/>
          </p:nvPr>
        </p:nvSpPr>
        <p:spPr>
          <a:xfrm>
            <a:off x="612648" y="1600200"/>
            <a:ext cx="8302752" cy="1295400"/>
          </a:xfrm>
        </p:spPr>
        <p:txBody>
          <a:bodyPr>
            <a:noAutofit/>
          </a:bodyPr>
          <a:lstStyle/>
          <a:p>
            <a:pPr>
              <a:spcBef>
                <a:spcPts val="0"/>
              </a:spcBef>
            </a:pPr>
            <a:r>
              <a:rPr lang="en-US" sz="2000" dirty="0" err="1" smtClean="0">
                <a:latin typeface="Times New Roman" pitchFamily="18" charset="0"/>
                <a:cs typeface="Times New Roman" pitchFamily="18" charset="0"/>
              </a:rPr>
              <a:t>VoD</a:t>
            </a:r>
            <a:endParaRPr lang="en-US" sz="2000" dirty="0" smtClean="0">
              <a:latin typeface="Times New Roman" pitchFamily="18" charset="0"/>
              <a:cs typeface="Times New Roman" pitchFamily="18" charset="0"/>
            </a:endParaRPr>
          </a:p>
          <a:p>
            <a:pPr>
              <a:spcBef>
                <a:spcPts val="0"/>
              </a:spcBef>
            </a:pPr>
            <a:r>
              <a:rPr lang="en-US" sz="2000" dirty="0" smtClean="0">
                <a:latin typeface="Times New Roman" pitchFamily="18" charset="0"/>
                <a:cs typeface="Times New Roman" pitchFamily="18" charset="0"/>
              </a:rPr>
              <a:t>Number of videos: 5 </a:t>
            </a:r>
          </a:p>
          <a:p>
            <a:pPr>
              <a:spcBef>
                <a:spcPts val="0"/>
              </a:spcBef>
            </a:pPr>
            <a:r>
              <a:rPr lang="en-US" sz="2000" dirty="0" smtClean="0">
                <a:latin typeface="Times New Roman" pitchFamily="18" charset="0"/>
                <a:cs typeface="Times New Roman" pitchFamily="18" charset="0"/>
              </a:rPr>
              <a:t>Number of layers: 5</a:t>
            </a:r>
          </a:p>
          <a:p>
            <a:pPr>
              <a:spcBef>
                <a:spcPts val="0"/>
              </a:spcBef>
            </a:pPr>
            <a:r>
              <a:rPr lang="en-US" sz="2000" dirty="0" smtClean="0">
                <a:latin typeface="Times New Roman" pitchFamily="18" charset="0"/>
                <a:cs typeface="Times New Roman" pitchFamily="18" charset="0"/>
              </a:rPr>
              <a:t>DIST: a non-layer approach with intra-layer </a:t>
            </a:r>
            <a:r>
              <a:rPr lang="en-US" sz="2000" dirty="0">
                <a:latin typeface="Times New Roman" pitchFamily="18" charset="0"/>
                <a:cs typeface="Times New Roman" pitchFamily="18" charset="0"/>
              </a:rPr>
              <a:t>coding </a:t>
            </a:r>
            <a:r>
              <a:rPr lang="en-US" sz="2000" dirty="0" smtClean="0">
                <a:latin typeface="Times New Roman" pitchFamily="18" charset="0"/>
                <a:cs typeface="Times New Roman" pitchFamily="18" charset="0"/>
              </a:rPr>
              <a:t> (</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Hao</a:t>
            </a:r>
            <a:r>
              <a:rPr lang="en-US" sz="2000" dirty="0" smtClean="0">
                <a:solidFill>
                  <a:schemeClr val="bg1">
                    <a:lumMod val="50000"/>
                  </a:schemeClr>
                </a:solidFill>
                <a:latin typeface="Times New Roman" pitchFamily="18" charset="0"/>
                <a:cs typeface="Times New Roman" pitchFamily="18" charset="0"/>
              </a:rPr>
              <a:t> et al. 2011</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2048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52400" y="3080769"/>
            <a:ext cx="8534400" cy="30914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Simulation Results </a:t>
            </a:r>
            <a:r>
              <a:rPr lang="en-US" sz="3200" dirty="0" smtClean="0">
                <a:latin typeface="Times New Roman" pitchFamily="18" charset="0"/>
                <a:cs typeface="Times New Roman" pitchFamily="18" charset="0"/>
              </a:rPr>
              <a:t>(Load)</a:t>
            </a:r>
            <a:endParaRPr lang="en-US" sz="32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23</a:t>
            </a:fld>
            <a:endParaRPr lang="en-US"/>
          </a:p>
        </p:txBody>
      </p:sp>
      <p:sp>
        <p:nvSpPr>
          <p:cNvPr id="10" name="Content Placeholder 5"/>
          <p:cNvSpPr>
            <a:spLocks noGrp="1"/>
          </p:cNvSpPr>
          <p:nvPr>
            <p:ph sz="quarter" idx="1"/>
          </p:nvPr>
        </p:nvSpPr>
        <p:spPr>
          <a:xfrm>
            <a:off x="612648" y="1600200"/>
            <a:ext cx="8302752" cy="1295400"/>
          </a:xfrm>
        </p:spPr>
        <p:txBody>
          <a:bodyPr>
            <a:noAutofit/>
          </a:bodyPr>
          <a:lstStyle/>
          <a:p>
            <a:pPr>
              <a:spcBef>
                <a:spcPts val="0"/>
              </a:spcBef>
            </a:pPr>
            <a:r>
              <a:rPr lang="en-US" sz="2000" dirty="0" err="1" smtClean="0">
                <a:latin typeface="Times New Roman" pitchFamily="18" charset="0"/>
                <a:cs typeface="Times New Roman" pitchFamily="18" charset="0"/>
              </a:rPr>
              <a:t>VoD</a:t>
            </a:r>
            <a:endParaRPr lang="en-US" sz="2000" dirty="0" smtClean="0">
              <a:latin typeface="Times New Roman" pitchFamily="18" charset="0"/>
              <a:cs typeface="Times New Roman" pitchFamily="18" charset="0"/>
            </a:endParaRPr>
          </a:p>
          <a:p>
            <a:pPr>
              <a:spcBef>
                <a:spcPts val="0"/>
              </a:spcBef>
            </a:pPr>
            <a:r>
              <a:rPr lang="en-US" sz="2000" dirty="0" smtClean="0">
                <a:latin typeface="Times New Roman" pitchFamily="18" charset="0"/>
                <a:cs typeface="Times New Roman" pitchFamily="18" charset="0"/>
              </a:rPr>
              <a:t>Number of users: 50 </a:t>
            </a:r>
          </a:p>
          <a:p>
            <a:pPr>
              <a:spcBef>
                <a:spcPts val="0"/>
              </a:spcBef>
            </a:pPr>
            <a:r>
              <a:rPr lang="en-US" sz="2000" dirty="0" smtClean="0">
                <a:latin typeface="Times New Roman" pitchFamily="18" charset="0"/>
                <a:cs typeface="Times New Roman" pitchFamily="18" charset="0"/>
              </a:rPr>
              <a:t>Number of helpers: 20</a:t>
            </a:r>
          </a:p>
          <a:p>
            <a:pPr>
              <a:spcBef>
                <a:spcPts val="0"/>
              </a:spcBef>
            </a:pPr>
            <a:endParaRPr lang="en-US" sz="2000" dirty="0" smtClean="0">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3" cstate="print"/>
          <a:srcRect/>
          <a:stretch>
            <a:fillRect/>
          </a:stretch>
        </p:blipFill>
        <p:spPr bwMode="auto">
          <a:xfrm>
            <a:off x="1273763" y="6248399"/>
            <a:ext cx="2155237" cy="279635"/>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6019800" y="6248400"/>
            <a:ext cx="2209800" cy="306916"/>
          </a:xfrm>
          <a:prstGeom prst="rect">
            <a:avLst/>
          </a:prstGeom>
          <a:noFill/>
          <a:ln w="9525">
            <a:noFill/>
            <a:miter lim="800000"/>
            <a:headEnd/>
            <a:tailEnd/>
          </a:ln>
        </p:spPr>
      </p:pic>
      <p:pic>
        <p:nvPicPr>
          <p:cNvPr id="2150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5737" y="3001346"/>
            <a:ext cx="8577263" cy="324705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Simulation Results </a:t>
            </a:r>
            <a:r>
              <a:rPr lang="en-US" sz="3200" dirty="0" smtClean="0">
                <a:latin typeface="Times New Roman" pitchFamily="18" charset="0"/>
                <a:cs typeface="Times New Roman" pitchFamily="18" charset="0"/>
              </a:rPr>
              <a:t>(Load)</a:t>
            </a:r>
            <a:endParaRPr lang="en-US" sz="32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24</a:t>
            </a:fld>
            <a:endParaRPr lang="en-US"/>
          </a:p>
        </p:txBody>
      </p:sp>
      <p:sp>
        <p:nvSpPr>
          <p:cNvPr id="10" name="Content Placeholder 5"/>
          <p:cNvSpPr>
            <a:spLocks noGrp="1"/>
          </p:cNvSpPr>
          <p:nvPr>
            <p:ph sz="quarter" idx="1"/>
          </p:nvPr>
        </p:nvSpPr>
        <p:spPr>
          <a:xfrm>
            <a:off x="612648" y="1600200"/>
            <a:ext cx="8302752" cy="1295400"/>
          </a:xfrm>
        </p:spPr>
        <p:txBody>
          <a:bodyPr>
            <a:noAutofit/>
          </a:bodyPr>
          <a:lstStyle/>
          <a:p>
            <a:pPr>
              <a:spcBef>
                <a:spcPts val="0"/>
              </a:spcBef>
            </a:pPr>
            <a:r>
              <a:rPr lang="en-US" sz="2000" dirty="0" err="1" smtClean="0">
                <a:latin typeface="Times New Roman" pitchFamily="18" charset="0"/>
                <a:cs typeface="Times New Roman" pitchFamily="18" charset="0"/>
              </a:rPr>
              <a:t>VoD</a:t>
            </a:r>
            <a:endParaRPr lang="en-US" sz="2000" dirty="0" smtClean="0">
              <a:latin typeface="Times New Roman" pitchFamily="18" charset="0"/>
              <a:cs typeface="Times New Roman" pitchFamily="18" charset="0"/>
            </a:endParaRPr>
          </a:p>
          <a:p>
            <a:pPr>
              <a:spcBef>
                <a:spcPts val="0"/>
              </a:spcBef>
            </a:pPr>
            <a:r>
              <a:rPr lang="en-US" sz="2000" dirty="0" smtClean="0">
                <a:latin typeface="Times New Roman" pitchFamily="18" charset="0"/>
                <a:cs typeface="Times New Roman" pitchFamily="18" charset="0"/>
              </a:rPr>
              <a:t>Number of layers: 4</a:t>
            </a:r>
          </a:p>
          <a:p>
            <a:pPr>
              <a:spcBef>
                <a:spcPts val="0"/>
              </a:spcBef>
            </a:pPr>
            <a:r>
              <a:rPr lang="en-US" sz="2000" dirty="0" smtClean="0">
                <a:latin typeface="Times New Roman" pitchFamily="18" charset="0"/>
                <a:cs typeface="Times New Roman" pitchFamily="18" charset="0"/>
              </a:rPr>
              <a:t>Single video</a:t>
            </a:r>
          </a:p>
        </p:txBody>
      </p:sp>
      <p:pic>
        <p:nvPicPr>
          <p:cNvPr id="10244" name="Picture 4"/>
          <p:cNvPicPr>
            <a:picLocks noChangeAspect="1" noChangeArrowheads="1"/>
          </p:cNvPicPr>
          <p:nvPr/>
        </p:nvPicPr>
        <p:blipFill>
          <a:blip r:embed="rId3" cstate="print"/>
          <a:srcRect/>
          <a:stretch>
            <a:fillRect/>
          </a:stretch>
        </p:blipFill>
        <p:spPr bwMode="auto">
          <a:xfrm>
            <a:off x="1295400" y="6324600"/>
            <a:ext cx="2427380" cy="285574"/>
          </a:xfrm>
          <a:prstGeom prst="rect">
            <a:avLst/>
          </a:prstGeom>
          <a:noFill/>
          <a:ln w="9525">
            <a:noFill/>
            <a:miter lim="800000"/>
            <a:headEnd/>
            <a:tailEnd/>
          </a:ln>
        </p:spPr>
      </p:pic>
      <p:pic>
        <p:nvPicPr>
          <p:cNvPr id="10245" name="Picture 5"/>
          <p:cNvPicPr>
            <a:picLocks noChangeAspect="1" noChangeArrowheads="1"/>
          </p:cNvPicPr>
          <p:nvPr/>
        </p:nvPicPr>
        <p:blipFill>
          <a:blip r:embed="rId4" cstate="print"/>
          <a:srcRect/>
          <a:stretch>
            <a:fillRect/>
          </a:stretch>
        </p:blipFill>
        <p:spPr bwMode="auto">
          <a:xfrm>
            <a:off x="6019800" y="6324600"/>
            <a:ext cx="2209800" cy="312772"/>
          </a:xfrm>
          <a:prstGeom prst="rect">
            <a:avLst/>
          </a:prstGeom>
          <a:noFill/>
          <a:ln w="9525">
            <a:noFill/>
            <a:miter lim="800000"/>
            <a:headEnd/>
            <a:tailEnd/>
          </a:ln>
        </p:spPr>
      </p:pic>
      <p:pic>
        <p:nvPicPr>
          <p:cNvPr id="22530"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08745" y="3021751"/>
            <a:ext cx="8630455" cy="315044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Simulation Results </a:t>
            </a:r>
            <a:r>
              <a:rPr lang="en-US" sz="3200" dirty="0" smtClean="0">
                <a:latin typeface="Times New Roman" pitchFamily="18" charset="0"/>
                <a:cs typeface="Times New Roman" pitchFamily="18" charset="0"/>
              </a:rPr>
              <a:t>(Convergence)</a:t>
            </a:r>
            <a:endParaRPr lang="en-US" sz="32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25</a:t>
            </a:fld>
            <a:endParaRPr lang="en-US"/>
          </a:p>
        </p:txBody>
      </p:sp>
      <p:sp>
        <p:nvSpPr>
          <p:cNvPr id="10" name="Content Placeholder 5"/>
          <p:cNvSpPr>
            <a:spLocks noGrp="1"/>
          </p:cNvSpPr>
          <p:nvPr>
            <p:ph sz="quarter" idx="1"/>
          </p:nvPr>
        </p:nvSpPr>
        <p:spPr>
          <a:xfrm>
            <a:off x="612648" y="1600200"/>
            <a:ext cx="8302752" cy="1295400"/>
          </a:xfrm>
        </p:spPr>
        <p:txBody>
          <a:bodyPr>
            <a:noAutofit/>
          </a:bodyPr>
          <a:lstStyle/>
          <a:p>
            <a:pPr>
              <a:spcBef>
                <a:spcPts val="0"/>
              </a:spcBef>
            </a:pPr>
            <a:r>
              <a:rPr lang="en-US" sz="2000" dirty="0" err="1" smtClean="0">
                <a:latin typeface="Times New Roman" pitchFamily="18" charset="0"/>
                <a:cs typeface="Times New Roman" pitchFamily="18" charset="0"/>
              </a:rPr>
              <a:t>VoD</a:t>
            </a:r>
            <a:endParaRPr lang="en-US" sz="2000" dirty="0" smtClean="0">
              <a:latin typeface="Times New Roman" pitchFamily="18" charset="0"/>
              <a:cs typeface="Times New Roman" pitchFamily="18" charset="0"/>
            </a:endParaRPr>
          </a:p>
          <a:p>
            <a:pPr>
              <a:spcBef>
                <a:spcPts val="0"/>
              </a:spcBef>
            </a:pPr>
            <a:r>
              <a:rPr lang="en-US" sz="2000" dirty="0" smtClean="0">
                <a:latin typeface="Times New Roman" pitchFamily="18" charset="0"/>
                <a:cs typeface="Times New Roman" pitchFamily="18" charset="0"/>
              </a:rPr>
              <a:t>Layers: 4</a:t>
            </a:r>
          </a:p>
          <a:p>
            <a:pPr>
              <a:spcBef>
                <a:spcPts val="0"/>
              </a:spcBef>
            </a:pPr>
            <a:r>
              <a:rPr lang="en-US" sz="2000" dirty="0" smtClean="0">
                <a:latin typeface="Times New Roman" pitchFamily="18" charset="0"/>
                <a:cs typeface="Times New Roman" pitchFamily="18" charset="0"/>
              </a:rPr>
              <a:t>Videos: 5</a:t>
            </a:r>
          </a:p>
        </p:txBody>
      </p:sp>
      <p:pic>
        <p:nvPicPr>
          <p:cNvPr id="11267" name="Picture 3"/>
          <p:cNvPicPr>
            <a:picLocks noChangeAspect="1" noChangeArrowheads="1"/>
          </p:cNvPicPr>
          <p:nvPr/>
        </p:nvPicPr>
        <p:blipFill>
          <a:blip r:embed="rId3" cstate="print"/>
          <a:srcRect/>
          <a:stretch>
            <a:fillRect/>
          </a:stretch>
        </p:blipFill>
        <p:spPr bwMode="auto">
          <a:xfrm>
            <a:off x="304800" y="2743200"/>
            <a:ext cx="8382778" cy="3196546"/>
          </a:xfrm>
          <a:prstGeom prst="rect">
            <a:avLst/>
          </a:prstGeom>
          <a:noFill/>
          <a:ln w="9525">
            <a:noFill/>
            <a:miter lim="800000"/>
            <a:headEnd/>
            <a:tailEnd/>
          </a:ln>
        </p:spPr>
      </p:pic>
      <p:sp>
        <p:nvSpPr>
          <p:cNvPr id="7" name="TextBox 6"/>
          <p:cNvSpPr txBox="1"/>
          <p:nvPr/>
        </p:nvSpPr>
        <p:spPr>
          <a:xfrm>
            <a:off x="5486400" y="5927186"/>
            <a:ext cx="2924179" cy="707886"/>
          </a:xfrm>
          <a:prstGeom prst="rect">
            <a:avLst/>
          </a:prstGeom>
          <a:noFill/>
        </p:spPr>
        <p:txBody>
          <a:bodyPr wrap="square" rtlCol="0">
            <a:spAutoFit/>
          </a:bodyPr>
          <a:lstStyle/>
          <a:p>
            <a:r>
              <a:rPr lang="en-US" sz="2000" dirty="0" smtClean="0">
                <a:latin typeface="Times New Roman" pitchFamily="18" charset="0"/>
                <a:cs typeface="Times New Roman" pitchFamily="18" charset="0"/>
              </a:rPr>
              <a:t>The fraction of each video on helper h5</a:t>
            </a:r>
            <a:endParaRPr lang="en-US" sz="2000" dirty="0">
              <a:latin typeface="Times New Roman" pitchFamily="18" charset="0"/>
              <a:cs typeface="Times New Roman" pitchFamily="18" charset="0"/>
            </a:endParaRPr>
          </a:p>
        </p:txBody>
      </p:sp>
      <p:sp>
        <p:nvSpPr>
          <p:cNvPr id="8" name="TextBox 7"/>
          <p:cNvSpPr txBox="1"/>
          <p:nvPr/>
        </p:nvSpPr>
        <p:spPr>
          <a:xfrm>
            <a:off x="1010033" y="5927186"/>
            <a:ext cx="3486156" cy="707886"/>
          </a:xfrm>
          <a:prstGeom prst="rect">
            <a:avLst/>
          </a:prstGeom>
          <a:noFill/>
        </p:spPr>
        <p:txBody>
          <a:bodyPr wrap="square" rtlCol="0">
            <a:spAutoFit/>
          </a:bodyPr>
          <a:lstStyle/>
          <a:p>
            <a:r>
              <a:rPr lang="en-US" sz="2000" dirty="0" smtClean="0">
                <a:latin typeface="Times New Roman" pitchFamily="18" charset="0"/>
                <a:cs typeface="Times New Roman" pitchFamily="18" charset="0"/>
              </a:rPr>
              <a:t>Convergence to the optimal solution (LP)</a:t>
            </a:r>
            <a:endParaRPr lang="en-US" sz="2000" dirty="0">
              <a:latin typeface="Times New Roman" pitchFamily="18" charset="0"/>
              <a:cs typeface="Times New Roman" pitchFamily="18" charset="0"/>
            </a:endParaRPr>
          </a:p>
        </p:txBody>
      </p:sp>
      <p:sp>
        <p:nvSpPr>
          <p:cNvPr id="9" name="Content Placeholder 5"/>
          <p:cNvSpPr txBox="1">
            <a:spLocks/>
          </p:cNvSpPr>
          <p:nvPr/>
        </p:nvSpPr>
        <p:spPr>
          <a:xfrm>
            <a:off x="2476496" y="1562096"/>
            <a:ext cx="2057400" cy="7620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0"/>
              </a:spcBef>
            </a:pPr>
            <a:r>
              <a:rPr lang="en-US" sz="2000" dirty="0" smtClean="0">
                <a:latin typeface="Times New Roman" pitchFamily="18" charset="0"/>
                <a:cs typeface="Times New Roman" pitchFamily="18" charset="0"/>
              </a:rPr>
              <a:t>Users: 50</a:t>
            </a:r>
          </a:p>
          <a:p>
            <a:pPr>
              <a:spcBef>
                <a:spcPts val="0"/>
              </a:spcBef>
            </a:pPr>
            <a:r>
              <a:rPr lang="en-US" sz="2000" dirty="0" smtClean="0">
                <a:latin typeface="Times New Roman" pitchFamily="18" charset="0"/>
                <a:cs typeface="Times New Roman" pitchFamily="18" charset="0"/>
              </a:rPr>
              <a:t>Helpers: 20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2923461"/>
            <a:ext cx="8724900" cy="31813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Simulation Results </a:t>
            </a:r>
            <a:r>
              <a:rPr lang="en-US" sz="3200" dirty="0" smtClean="0">
                <a:latin typeface="Times New Roman" pitchFamily="18" charset="0"/>
                <a:cs typeface="Times New Roman" pitchFamily="18" charset="0"/>
              </a:rPr>
              <a:t>(Dynamic Users)</a:t>
            </a:r>
            <a:endParaRPr lang="en-US" sz="32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a:xfrm>
            <a:off x="0" y="1310322"/>
            <a:ext cx="533400" cy="244476"/>
          </a:xfrm>
        </p:spPr>
        <p:txBody>
          <a:bodyPr>
            <a:normAutofit fontScale="85000" lnSpcReduction="20000"/>
          </a:bodyPr>
          <a:lstStyle/>
          <a:p>
            <a:fld id="{7B87BE86-E4A9-4175-8BD1-4F0D9A91C457}" type="slidenum">
              <a:rPr lang="en-US" smtClean="0"/>
              <a:pPr/>
              <a:t>26</a:t>
            </a:fld>
            <a:endParaRPr lang="en-US"/>
          </a:p>
        </p:txBody>
      </p:sp>
      <p:sp>
        <p:nvSpPr>
          <p:cNvPr id="6" name="TextBox 5"/>
          <p:cNvSpPr txBox="1"/>
          <p:nvPr/>
        </p:nvSpPr>
        <p:spPr>
          <a:xfrm>
            <a:off x="5486400" y="6073914"/>
            <a:ext cx="3276600" cy="707886"/>
          </a:xfrm>
          <a:prstGeom prst="rect">
            <a:avLst/>
          </a:prstGeom>
          <a:noFill/>
        </p:spPr>
        <p:txBody>
          <a:bodyPr wrap="square" rtlCol="0">
            <a:spAutoFit/>
          </a:bodyPr>
          <a:lstStyle/>
          <a:p>
            <a:r>
              <a:rPr lang="en-US" sz="2000" dirty="0" smtClean="0">
                <a:latin typeface="Times New Roman" pitchFamily="18" charset="0"/>
                <a:cs typeface="Times New Roman" pitchFamily="18" charset="0"/>
              </a:rPr>
              <a:t>The fraction of each video on helper h8</a:t>
            </a:r>
            <a:endParaRPr lang="en-US" sz="2000" dirty="0">
              <a:latin typeface="Times New Roman" pitchFamily="18" charset="0"/>
              <a:cs typeface="Times New Roman" pitchFamily="18" charset="0"/>
            </a:endParaRPr>
          </a:p>
        </p:txBody>
      </p:sp>
      <p:sp>
        <p:nvSpPr>
          <p:cNvPr id="7" name="TextBox 6"/>
          <p:cNvSpPr txBox="1"/>
          <p:nvPr/>
        </p:nvSpPr>
        <p:spPr>
          <a:xfrm>
            <a:off x="990600" y="6066711"/>
            <a:ext cx="3276600" cy="707886"/>
          </a:xfrm>
          <a:prstGeom prst="rect">
            <a:avLst/>
          </a:prstGeom>
          <a:noFill/>
        </p:spPr>
        <p:txBody>
          <a:bodyPr wrap="square" rtlCol="0">
            <a:spAutoFit/>
          </a:bodyPr>
          <a:lstStyle/>
          <a:p>
            <a:r>
              <a:rPr lang="en-US" sz="2000" dirty="0" smtClean="0">
                <a:latin typeface="Times New Roman" pitchFamily="18" charset="0"/>
                <a:cs typeface="Times New Roman" pitchFamily="18" charset="0"/>
              </a:rPr>
              <a:t>Convergence to the optimal solution (LP)</a:t>
            </a:r>
            <a:endParaRPr lang="en-US" sz="2000" dirty="0">
              <a:latin typeface="Times New Roman" pitchFamily="18" charset="0"/>
              <a:cs typeface="Times New Roman" pitchFamily="18" charset="0"/>
            </a:endParaRPr>
          </a:p>
        </p:txBody>
      </p:sp>
      <p:sp>
        <p:nvSpPr>
          <p:cNvPr id="4" name="TextBox 3"/>
          <p:cNvSpPr txBox="1"/>
          <p:nvPr/>
        </p:nvSpPr>
        <p:spPr>
          <a:xfrm>
            <a:off x="1066800" y="2539425"/>
            <a:ext cx="863600" cy="584775"/>
          </a:xfrm>
          <a:prstGeom prst="rect">
            <a:avLst/>
          </a:prstGeom>
          <a:noFill/>
        </p:spPr>
        <p:txBody>
          <a:bodyPr wrap="square" rtlCol="0">
            <a:spAutoFit/>
          </a:bodyPr>
          <a:lstStyle/>
          <a:p>
            <a:r>
              <a:rPr lang="en-US" sz="1600" dirty="0" smtClean="0">
                <a:solidFill>
                  <a:srgbClr val="00B050"/>
                </a:solidFill>
                <a:latin typeface="Times New Roman" pitchFamily="18" charset="0"/>
                <a:cs typeface="Times New Roman" pitchFamily="18" charset="0"/>
              </a:rPr>
              <a:t>Adding 5 users</a:t>
            </a:r>
            <a:endParaRPr lang="en-US" sz="1600" dirty="0">
              <a:solidFill>
                <a:srgbClr val="00B050"/>
              </a:solidFill>
              <a:latin typeface="Times New Roman" pitchFamily="18" charset="0"/>
              <a:cs typeface="Times New Roman" pitchFamily="18" charset="0"/>
            </a:endParaRPr>
          </a:p>
        </p:txBody>
      </p:sp>
      <p:sp>
        <p:nvSpPr>
          <p:cNvPr id="12" name="TextBox 11"/>
          <p:cNvSpPr txBox="1"/>
          <p:nvPr/>
        </p:nvSpPr>
        <p:spPr>
          <a:xfrm>
            <a:off x="1981200" y="2539424"/>
            <a:ext cx="863600" cy="584775"/>
          </a:xfrm>
          <a:prstGeom prst="rect">
            <a:avLst/>
          </a:prstGeom>
          <a:noFill/>
        </p:spPr>
        <p:txBody>
          <a:bodyPr wrap="square" rtlCol="0">
            <a:spAutoFit/>
          </a:bodyPr>
          <a:lstStyle/>
          <a:p>
            <a:r>
              <a:rPr lang="en-US" sz="1600" dirty="0" smtClean="0">
                <a:solidFill>
                  <a:srgbClr val="00B050"/>
                </a:solidFill>
                <a:latin typeface="Times New Roman" pitchFamily="18" charset="0"/>
                <a:cs typeface="Times New Roman" pitchFamily="18" charset="0"/>
              </a:rPr>
              <a:t>Adding 5 users</a:t>
            </a:r>
            <a:endParaRPr lang="en-US" sz="1600" dirty="0">
              <a:solidFill>
                <a:srgbClr val="00B050"/>
              </a:solidFill>
              <a:latin typeface="Times New Roman" pitchFamily="18" charset="0"/>
              <a:cs typeface="Times New Roman" pitchFamily="18" charset="0"/>
            </a:endParaRPr>
          </a:p>
        </p:txBody>
      </p:sp>
      <p:sp>
        <p:nvSpPr>
          <p:cNvPr id="14" name="TextBox 13"/>
          <p:cNvSpPr txBox="1"/>
          <p:nvPr/>
        </p:nvSpPr>
        <p:spPr>
          <a:xfrm>
            <a:off x="2971800" y="4034136"/>
            <a:ext cx="1054100" cy="584775"/>
          </a:xfrm>
          <a:prstGeom prst="rect">
            <a:avLst/>
          </a:prstGeom>
          <a:noFill/>
        </p:spPr>
        <p:txBody>
          <a:bodyPr wrap="square" rtlCol="0">
            <a:spAutoFit/>
          </a:bodyPr>
          <a:lstStyle/>
          <a:p>
            <a:r>
              <a:rPr lang="en-US" sz="1600" dirty="0" smtClean="0">
                <a:solidFill>
                  <a:srgbClr val="00B050"/>
                </a:solidFill>
                <a:latin typeface="Times New Roman" pitchFamily="18" charset="0"/>
                <a:cs typeface="Times New Roman" pitchFamily="18" charset="0"/>
              </a:rPr>
              <a:t>Removing 5 users</a:t>
            </a:r>
            <a:endParaRPr lang="en-US" sz="1600" dirty="0">
              <a:solidFill>
                <a:srgbClr val="00B050"/>
              </a:solidFill>
              <a:latin typeface="Times New Roman" pitchFamily="18" charset="0"/>
              <a:cs typeface="Times New Roman" pitchFamily="18" charset="0"/>
            </a:endParaRPr>
          </a:p>
        </p:txBody>
      </p:sp>
      <p:cxnSp>
        <p:nvCxnSpPr>
          <p:cNvPr id="15" name="Straight Arrow Connector 14"/>
          <p:cNvCxnSpPr/>
          <p:nvPr/>
        </p:nvCxnSpPr>
        <p:spPr>
          <a:xfrm flipV="1">
            <a:off x="1676400" y="3048000"/>
            <a:ext cx="0" cy="1062337"/>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495550" y="3048000"/>
            <a:ext cx="0" cy="87241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307080" y="4561653"/>
            <a:ext cx="0" cy="23038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715000" y="2256712"/>
            <a:ext cx="863600" cy="584775"/>
          </a:xfrm>
          <a:prstGeom prst="rect">
            <a:avLst/>
          </a:prstGeom>
          <a:noFill/>
        </p:spPr>
        <p:txBody>
          <a:bodyPr wrap="square" rtlCol="0">
            <a:spAutoFit/>
          </a:bodyPr>
          <a:lstStyle/>
          <a:p>
            <a:r>
              <a:rPr lang="en-US" sz="1600" dirty="0" smtClean="0">
                <a:solidFill>
                  <a:srgbClr val="00B050"/>
                </a:solidFill>
                <a:latin typeface="Times New Roman" pitchFamily="18" charset="0"/>
                <a:cs typeface="Times New Roman" pitchFamily="18" charset="0"/>
              </a:rPr>
              <a:t>Adding 5 users</a:t>
            </a:r>
            <a:endParaRPr lang="en-US" sz="1600" dirty="0">
              <a:solidFill>
                <a:srgbClr val="00B050"/>
              </a:solidFill>
              <a:latin typeface="Times New Roman" pitchFamily="18" charset="0"/>
              <a:cs typeface="Times New Roman" pitchFamily="18" charset="0"/>
            </a:endParaRPr>
          </a:p>
        </p:txBody>
      </p:sp>
      <p:sp>
        <p:nvSpPr>
          <p:cNvPr id="36" name="TextBox 35"/>
          <p:cNvSpPr txBox="1"/>
          <p:nvPr/>
        </p:nvSpPr>
        <p:spPr>
          <a:xfrm>
            <a:off x="6629400" y="2256711"/>
            <a:ext cx="863600" cy="584775"/>
          </a:xfrm>
          <a:prstGeom prst="rect">
            <a:avLst/>
          </a:prstGeom>
          <a:noFill/>
        </p:spPr>
        <p:txBody>
          <a:bodyPr wrap="square" rtlCol="0">
            <a:spAutoFit/>
          </a:bodyPr>
          <a:lstStyle/>
          <a:p>
            <a:r>
              <a:rPr lang="en-US" sz="1600" dirty="0" smtClean="0">
                <a:solidFill>
                  <a:srgbClr val="00B050"/>
                </a:solidFill>
                <a:latin typeface="Times New Roman" pitchFamily="18" charset="0"/>
                <a:cs typeface="Times New Roman" pitchFamily="18" charset="0"/>
              </a:rPr>
              <a:t>Adding 5 users</a:t>
            </a:r>
            <a:endParaRPr lang="en-US" sz="1600" dirty="0">
              <a:solidFill>
                <a:srgbClr val="00B050"/>
              </a:solidFill>
              <a:latin typeface="Times New Roman" pitchFamily="18" charset="0"/>
              <a:cs typeface="Times New Roman" pitchFamily="18" charset="0"/>
            </a:endParaRPr>
          </a:p>
        </p:txBody>
      </p:sp>
      <p:sp>
        <p:nvSpPr>
          <p:cNvPr id="37" name="TextBox 36"/>
          <p:cNvSpPr txBox="1"/>
          <p:nvPr/>
        </p:nvSpPr>
        <p:spPr>
          <a:xfrm>
            <a:off x="7620000" y="2256711"/>
            <a:ext cx="1054100" cy="584775"/>
          </a:xfrm>
          <a:prstGeom prst="rect">
            <a:avLst/>
          </a:prstGeom>
          <a:noFill/>
        </p:spPr>
        <p:txBody>
          <a:bodyPr wrap="square" rtlCol="0">
            <a:spAutoFit/>
          </a:bodyPr>
          <a:lstStyle/>
          <a:p>
            <a:r>
              <a:rPr lang="en-US" sz="1600" dirty="0" smtClean="0">
                <a:solidFill>
                  <a:srgbClr val="00B050"/>
                </a:solidFill>
                <a:latin typeface="Times New Roman" pitchFamily="18" charset="0"/>
                <a:cs typeface="Times New Roman" pitchFamily="18" charset="0"/>
              </a:rPr>
              <a:t>Removing 5 users</a:t>
            </a:r>
            <a:endParaRPr lang="en-US" sz="1600" dirty="0">
              <a:solidFill>
                <a:srgbClr val="00B050"/>
              </a:solidFill>
              <a:latin typeface="Times New Roman" pitchFamily="18" charset="0"/>
              <a:cs typeface="Times New Roman" pitchFamily="18" charset="0"/>
            </a:endParaRPr>
          </a:p>
        </p:txBody>
      </p:sp>
      <p:cxnSp>
        <p:nvCxnSpPr>
          <p:cNvPr id="38" name="Straight Arrow Connector 37"/>
          <p:cNvCxnSpPr/>
          <p:nvPr/>
        </p:nvCxnSpPr>
        <p:spPr>
          <a:xfrm flipV="1">
            <a:off x="6324600" y="2929811"/>
            <a:ext cx="0" cy="272992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7143750" y="2929811"/>
            <a:ext cx="0" cy="267970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7955280" y="2929811"/>
            <a:ext cx="0" cy="275180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 name="Content Placeholder 5"/>
          <p:cNvSpPr>
            <a:spLocks noGrp="1"/>
          </p:cNvSpPr>
          <p:nvPr>
            <p:ph sz="quarter" idx="1"/>
          </p:nvPr>
        </p:nvSpPr>
        <p:spPr>
          <a:xfrm>
            <a:off x="433209" y="1485904"/>
            <a:ext cx="8302752" cy="1070689"/>
          </a:xfrm>
        </p:spPr>
        <p:txBody>
          <a:bodyPr>
            <a:noAutofit/>
          </a:bodyPr>
          <a:lstStyle/>
          <a:p>
            <a:pPr>
              <a:spcBef>
                <a:spcPts val="0"/>
              </a:spcBef>
            </a:pPr>
            <a:r>
              <a:rPr lang="en-US" sz="2000" dirty="0" err="1" smtClean="0">
                <a:latin typeface="Times New Roman" pitchFamily="18" charset="0"/>
                <a:cs typeface="Times New Roman" pitchFamily="18" charset="0"/>
              </a:rPr>
              <a:t>VoD</a:t>
            </a:r>
            <a:endParaRPr lang="en-US" sz="2000" dirty="0" smtClean="0">
              <a:latin typeface="Times New Roman" pitchFamily="18" charset="0"/>
              <a:cs typeface="Times New Roman" pitchFamily="18" charset="0"/>
            </a:endParaRPr>
          </a:p>
          <a:p>
            <a:pPr>
              <a:spcBef>
                <a:spcPts val="0"/>
              </a:spcBef>
            </a:pPr>
            <a:r>
              <a:rPr lang="en-US" sz="2000" dirty="0" smtClean="0">
                <a:latin typeface="Times New Roman" pitchFamily="18" charset="0"/>
                <a:cs typeface="Times New Roman" pitchFamily="18" charset="0"/>
              </a:rPr>
              <a:t>Layers: 4</a:t>
            </a:r>
          </a:p>
          <a:p>
            <a:pPr>
              <a:spcBef>
                <a:spcPts val="0"/>
              </a:spcBef>
            </a:pPr>
            <a:r>
              <a:rPr lang="en-US" sz="2000" dirty="0" smtClean="0">
                <a:latin typeface="Times New Roman" pitchFamily="18" charset="0"/>
                <a:cs typeface="Times New Roman" pitchFamily="18" charset="0"/>
              </a:rPr>
              <a:t>Videos: 5</a:t>
            </a:r>
          </a:p>
        </p:txBody>
      </p:sp>
      <p:sp>
        <p:nvSpPr>
          <p:cNvPr id="20" name="Content Placeholder 5"/>
          <p:cNvSpPr txBox="1">
            <a:spLocks/>
          </p:cNvSpPr>
          <p:nvPr/>
        </p:nvSpPr>
        <p:spPr>
          <a:xfrm>
            <a:off x="2297057" y="1447800"/>
            <a:ext cx="2628904" cy="7620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0"/>
              </a:spcBef>
            </a:pPr>
            <a:r>
              <a:rPr lang="en-US" sz="2000" dirty="0" smtClean="0">
                <a:latin typeface="Times New Roman" pitchFamily="18" charset="0"/>
                <a:cs typeface="Times New Roman" pitchFamily="18" charset="0"/>
              </a:rPr>
              <a:t>Initial Users: 10</a:t>
            </a:r>
          </a:p>
          <a:p>
            <a:pPr>
              <a:spcBef>
                <a:spcPts val="0"/>
              </a:spcBef>
            </a:pPr>
            <a:r>
              <a:rPr lang="en-US" sz="2000" dirty="0" smtClean="0">
                <a:latin typeface="Times New Roman" pitchFamily="18" charset="0"/>
                <a:cs typeface="Times New Roman" pitchFamily="18" charset="0"/>
              </a:rPr>
              <a:t>Helpers: 10</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 y="2861251"/>
            <a:ext cx="9004281" cy="331094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Simulation Results </a:t>
            </a:r>
            <a:r>
              <a:rPr lang="en-US" sz="3200" dirty="0" smtClean="0">
                <a:latin typeface="Times New Roman" pitchFamily="18" charset="0"/>
                <a:cs typeface="Times New Roman" pitchFamily="18" charset="0"/>
              </a:rPr>
              <a:t>(Dynamic Helpers)</a:t>
            </a:r>
            <a:endParaRPr lang="en-US" sz="32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27</a:t>
            </a:fld>
            <a:endParaRPr lang="en-US"/>
          </a:p>
        </p:txBody>
      </p:sp>
      <p:sp>
        <p:nvSpPr>
          <p:cNvPr id="6" name="TextBox 5"/>
          <p:cNvSpPr txBox="1"/>
          <p:nvPr/>
        </p:nvSpPr>
        <p:spPr>
          <a:xfrm>
            <a:off x="5486400" y="6150114"/>
            <a:ext cx="3276600" cy="707886"/>
          </a:xfrm>
          <a:prstGeom prst="rect">
            <a:avLst/>
          </a:prstGeom>
          <a:noFill/>
        </p:spPr>
        <p:txBody>
          <a:bodyPr wrap="square" rtlCol="0">
            <a:spAutoFit/>
          </a:bodyPr>
          <a:lstStyle/>
          <a:p>
            <a:r>
              <a:rPr lang="en-US" sz="2000" dirty="0" smtClean="0">
                <a:latin typeface="Times New Roman" pitchFamily="18" charset="0"/>
                <a:cs typeface="Times New Roman" pitchFamily="18" charset="0"/>
              </a:rPr>
              <a:t>The fraction of each video on helper h3</a:t>
            </a:r>
            <a:endParaRPr lang="en-US" sz="2000" dirty="0">
              <a:latin typeface="Times New Roman" pitchFamily="18" charset="0"/>
              <a:cs typeface="Times New Roman" pitchFamily="18" charset="0"/>
            </a:endParaRPr>
          </a:p>
        </p:txBody>
      </p:sp>
      <p:sp>
        <p:nvSpPr>
          <p:cNvPr id="8" name="TextBox 7"/>
          <p:cNvSpPr txBox="1"/>
          <p:nvPr/>
        </p:nvSpPr>
        <p:spPr>
          <a:xfrm>
            <a:off x="990600" y="6142911"/>
            <a:ext cx="3276600" cy="707886"/>
          </a:xfrm>
          <a:prstGeom prst="rect">
            <a:avLst/>
          </a:prstGeom>
          <a:noFill/>
        </p:spPr>
        <p:txBody>
          <a:bodyPr wrap="square" rtlCol="0">
            <a:spAutoFit/>
          </a:bodyPr>
          <a:lstStyle/>
          <a:p>
            <a:r>
              <a:rPr lang="en-US" sz="2000" dirty="0" smtClean="0">
                <a:latin typeface="Times New Roman" pitchFamily="18" charset="0"/>
                <a:cs typeface="Times New Roman" pitchFamily="18" charset="0"/>
              </a:rPr>
              <a:t>Convergence to the optimal solution (LP)</a:t>
            </a:r>
            <a:endParaRPr lang="en-US" sz="2000" dirty="0">
              <a:latin typeface="Times New Roman" pitchFamily="18" charset="0"/>
              <a:cs typeface="Times New Roman" pitchFamily="18" charset="0"/>
            </a:endParaRPr>
          </a:p>
        </p:txBody>
      </p:sp>
      <p:sp>
        <p:nvSpPr>
          <p:cNvPr id="10" name="TextBox 9"/>
          <p:cNvSpPr txBox="1"/>
          <p:nvPr/>
        </p:nvSpPr>
        <p:spPr>
          <a:xfrm>
            <a:off x="838200" y="2447926"/>
            <a:ext cx="939800" cy="584775"/>
          </a:xfrm>
          <a:prstGeom prst="rect">
            <a:avLst/>
          </a:prstGeom>
          <a:noFill/>
        </p:spPr>
        <p:txBody>
          <a:bodyPr wrap="square" rtlCol="0">
            <a:spAutoFit/>
          </a:bodyPr>
          <a:lstStyle/>
          <a:p>
            <a:r>
              <a:rPr lang="en-US" sz="1600" dirty="0" smtClean="0">
                <a:solidFill>
                  <a:srgbClr val="00B050"/>
                </a:solidFill>
                <a:latin typeface="Times New Roman" pitchFamily="18" charset="0"/>
                <a:cs typeface="Times New Roman" pitchFamily="18" charset="0"/>
              </a:rPr>
              <a:t>Adding 3 helpers</a:t>
            </a:r>
            <a:endParaRPr lang="en-US" sz="1600" dirty="0">
              <a:solidFill>
                <a:srgbClr val="00B050"/>
              </a:solidFill>
              <a:latin typeface="Times New Roman" pitchFamily="18" charset="0"/>
              <a:cs typeface="Times New Roman" pitchFamily="18" charset="0"/>
            </a:endParaRPr>
          </a:p>
        </p:txBody>
      </p:sp>
      <p:sp>
        <p:nvSpPr>
          <p:cNvPr id="11" name="TextBox 10"/>
          <p:cNvSpPr txBox="1"/>
          <p:nvPr/>
        </p:nvSpPr>
        <p:spPr>
          <a:xfrm>
            <a:off x="1828800" y="2447925"/>
            <a:ext cx="990600" cy="584775"/>
          </a:xfrm>
          <a:prstGeom prst="rect">
            <a:avLst/>
          </a:prstGeom>
          <a:noFill/>
        </p:spPr>
        <p:txBody>
          <a:bodyPr wrap="square" rtlCol="0">
            <a:spAutoFit/>
          </a:bodyPr>
          <a:lstStyle/>
          <a:p>
            <a:r>
              <a:rPr lang="en-US" sz="1600" dirty="0">
                <a:solidFill>
                  <a:srgbClr val="00B050"/>
                </a:solidFill>
                <a:latin typeface="Times New Roman" pitchFamily="18" charset="0"/>
                <a:cs typeface="Times New Roman" pitchFamily="18" charset="0"/>
              </a:rPr>
              <a:t>Adding </a:t>
            </a:r>
            <a:r>
              <a:rPr lang="en-US" sz="1600" dirty="0" smtClean="0">
                <a:solidFill>
                  <a:srgbClr val="00B050"/>
                </a:solidFill>
                <a:latin typeface="Times New Roman" pitchFamily="18" charset="0"/>
                <a:cs typeface="Times New Roman" pitchFamily="18" charset="0"/>
              </a:rPr>
              <a:t> 3 helpers</a:t>
            </a:r>
            <a:endParaRPr lang="en-US" sz="1600" dirty="0">
              <a:solidFill>
                <a:srgbClr val="00B050"/>
              </a:solidFill>
              <a:latin typeface="Times New Roman" pitchFamily="18" charset="0"/>
              <a:cs typeface="Times New Roman" pitchFamily="18" charset="0"/>
            </a:endParaRPr>
          </a:p>
        </p:txBody>
      </p:sp>
      <p:sp>
        <p:nvSpPr>
          <p:cNvPr id="12" name="TextBox 11"/>
          <p:cNvSpPr txBox="1"/>
          <p:nvPr/>
        </p:nvSpPr>
        <p:spPr>
          <a:xfrm>
            <a:off x="2819400" y="3927476"/>
            <a:ext cx="1054100" cy="830997"/>
          </a:xfrm>
          <a:prstGeom prst="rect">
            <a:avLst/>
          </a:prstGeom>
          <a:noFill/>
        </p:spPr>
        <p:txBody>
          <a:bodyPr wrap="square" rtlCol="0">
            <a:spAutoFit/>
          </a:bodyPr>
          <a:lstStyle/>
          <a:p>
            <a:r>
              <a:rPr lang="en-US" sz="1600" dirty="0" smtClean="0">
                <a:solidFill>
                  <a:srgbClr val="00B050"/>
                </a:solidFill>
                <a:latin typeface="Times New Roman" pitchFamily="18" charset="0"/>
                <a:cs typeface="Times New Roman" pitchFamily="18" charset="0"/>
              </a:rPr>
              <a:t>Removing 3 </a:t>
            </a:r>
            <a:r>
              <a:rPr lang="en-US" sz="1600" dirty="0">
                <a:solidFill>
                  <a:srgbClr val="00B050"/>
                </a:solidFill>
                <a:latin typeface="Times New Roman" pitchFamily="18" charset="0"/>
                <a:cs typeface="Times New Roman" pitchFamily="18" charset="0"/>
              </a:rPr>
              <a:t>helpers</a:t>
            </a:r>
          </a:p>
          <a:p>
            <a:endParaRPr lang="en-US" sz="1600" dirty="0">
              <a:solidFill>
                <a:srgbClr val="00B050"/>
              </a:solidFill>
              <a:latin typeface="Times New Roman" pitchFamily="18" charset="0"/>
              <a:cs typeface="Times New Roman" pitchFamily="18" charset="0"/>
            </a:endParaRPr>
          </a:p>
        </p:txBody>
      </p:sp>
      <p:cxnSp>
        <p:nvCxnSpPr>
          <p:cNvPr id="13" name="Straight Arrow Connector 12"/>
          <p:cNvCxnSpPr/>
          <p:nvPr/>
        </p:nvCxnSpPr>
        <p:spPr>
          <a:xfrm flipV="1">
            <a:off x="1524000" y="3032700"/>
            <a:ext cx="0" cy="1422293"/>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381250" y="2949575"/>
            <a:ext cx="0" cy="11557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225165" y="4454993"/>
            <a:ext cx="0" cy="23038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324600" y="2949575"/>
            <a:ext cx="0" cy="272992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162800" y="2949575"/>
            <a:ext cx="0" cy="267970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8012430" y="2949575"/>
            <a:ext cx="0" cy="275180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715000" y="2276475"/>
            <a:ext cx="939800" cy="584775"/>
          </a:xfrm>
          <a:prstGeom prst="rect">
            <a:avLst/>
          </a:prstGeom>
          <a:noFill/>
        </p:spPr>
        <p:txBody>
          <a:bodyPr wrap="square" rtlCol="0">
            <a:spAutoFit/>
          </a:bodyPr>
          <a:lstStyle/>
          <a:p>
            <a:r>
              <a:rPr lang="en-US" sz="1600" dirty="0" smtClean="0">
                <a:solidFill>
                  <a:srgbClr val="00B050"/>
                </a:solidFill>
                <a:latin typeface="Times New Roman" pitchFamily="18" charset="0"/>
                <a:cs typeface="Times New Roman" pitchFamily="18" charset="0"/>
              </a:rPr>
              <a:t>Adding 3 helpers</a:t>
            </a:r>
            <a:endParaRPr lang="en-US" sz="1600" dirty="0">
              <a:solidFill>
                <a:srgbClr val="00B050"/>
              </a:solidFill>
              <a:latin typeface="Times New Roman" pitchFamily="18" charset="0"/>
              <a:cs typeface="Times New Roman" pitchFamily="18" charset="0"/>
            </a:endParaRPr>
          </a:p>
        </p:txBody>
      </p:sp>
      <p:sp>
        <p:nvSpPr>
          <p:cNvPr id="27" name="TextBox 26"/>
          <p:cNvSpPr txBox="1"/>
          <p:nvPr/>
        </p:nvSpPr>
        <p:spPr>
          <a:xfrm>
            <a:off x="6680200" y="2276475"/>
            <a:ext cx="939800" cy="584775"/>
          </a:xfrm>
          <a:prstGeom prst="rect">
            <a:avLst/>
          </a:prstGeom>
          <a:noFill/>
        </p:spPr>
        <p:txBody>
          <a:bodyPr wrap="square" rtlCol="0">
            <a:spAutoFit/>
          </a:bodyPr>
          <a:lstStyle/>
          <a:p>
            <a:r>
              <a:rPr lang="en-US" sz="1600" dirty="0" smtClean="0">
                <a:solidFill>
                  <a:srgbClr val="00B050"/>
                </a:solidFill>
                <a:latin typeface="Times New Roman" pitchFamily="18" charset="0"/>
                <a:cs typeface="Times New Roman" pitchFamily="18" charset="0"/>
              </a:rPr>
              <a:t>Adding 3 helpers</a:t>
            </a:r>
            <a:endParaRPr lang="en-US" sz="1600" dirty="0">
              <a:solidFill>
                <a:srgbClr val="00B050"/>
              </a:solidFill>
              <a:latin typeface="Times New Roman" pitchFamily="18" charset="0"/>
              <a:cs typeface="Times New Roman" pitchFamily="18" charset="0"/>
            </a:endParaRPr>
          </a:p>
        </p:txBody>
      </p:sp>
      <p:sp>
        <p:nvSpPr>
          <p:cNvPr id="28" name="TextBox 27"/>
          <p:cNvSpPr txBox="1"/>
          <p:nvPr/>
        </p:nvSpPr>
        <p:spPr>
          <a:xfrm>
            <a:off x="7708900" y="2283678"/>
            <a:ext cx="1054100" cy="830997"/>
          </a:xfrm>
          <a:prstGeom prst="rect">
            <a:avLst/>
          </a:prstGeom>
          <a:noFill/>
        </p:spPr>
        <p:txBody>
          <a:bodyPr wrap="square" rtlCol="0">
            <a:spAutoFit/>
          </a:bodyPr>
          <a:lstStyle/>
          <a:p>
            <a:r>
              <a:rPr lang="en-US" sz="1600" dirty="0" smtClean="0">
                <a:solidFill>
                  <a:srgbClr val="00B050"/>
                </a:solidFill>
                <a:latin typeface="Times New Roman" pitchFamily="18" charset="0"/>
                <a:cs typeface="Times New Roman" pitchFamily="18" charset="0"/>
              </a:rPr>
              <a:t>Removing 3 </a:t>
            </a:r>
            <a:r>
              <a:rPr lang="en-US" sz="1600" dirty="0">
                <a:solidFill>
                  <a:srgbClr val="00B050"/>
                </a:solidFill>
                <a:latin typeface="Times New Roman" pitchFamily="18" charset="0"/>
                <a:cs typeface="Times New Roman" pitchFamily="18" charset="0"/>
              </a:rPr>
              <a:t>helpers</a:t>
            </a:r>
          </a:p>
          <a:p>
            <a:endParaRPr lang="en-US" sz="1600" dirty="0">
              <a:solidFill>
                <a:srgbClr val="00B050"/>
              </a:solidFill>
              <a:latin typeface="Times New Roman" pitchFamily="18" charset="0"/>
              <a:cs typeface="Times New Roman" pitchFamily="18" charset="0"/>
            </a:endParaRPr>
          </a:p>
        </p:txBody>
      </p:sp>
      <p:sp>
        <p:nvSpPr>
          <p:cNvPr id="22" name="Content Placeholder 5"/>
          <p:cNvSpPr>
            <a:spLocks noGrp="1"/>
          </p:cNvSpPr>
          <p:nvPr>
            <p:ph sz="quarter" idx="1"/>
          </p:nvPr>
        </p:nvSpPr>
        <p:spPr>
          <a:xfrm>
            <a:off x="433209" y="1485904"/>
            <a:ext cx="8302752" cy="1070689"/>
          </a:xfrm>
        </p:spPr>
        <p:txBody>
          <a:bodyPr>
            <a:noAutofit/>
          </a:bodyPr>
          <a:lstStyle/>
          <a:p>
            <a:pPr>
              <a:spcBef>
                <a:spcPts val="0"/>
              </a:spcBef>
            </a:pPr>
            <a:r>
              <a:rPr lang="en-US" sz="2000" dirty="0" err="1" smtClean="0">
                <a:latin typeface="Times New Roman" pitchFamily="18" charset="0"/>
                <a:cs typeface="Times New Roman" pitchFamily="18" charset="0"/>
              </a:rPr>
              <a:t>VoD</a:t>
            </a:r>
            <a:endParaRPr lang="en-US" sz="2000" dirty="0" smtClean="0">
              <a:latin typeface="Times New Roman" pitchFamily="18" charset="0"/>
              <a:cs typeface="Times New Roman" pitchFamily="18" charset="0"/>
            </a:endParaRPr>
          </a:p>
          <a:p>
            <a:pPr>
              <a:spcBef>
                <a:spcPts val="0"/>
              </a:spcBef>
            </a:pPr>
            <a:r>
              <a:rPr lang="en-US" sz="2000" dirty="0" smtClean="0">
                <a:latin typeface="Times New Roman" pitchFamily="18" charset="0"/>
                <a:cs typeface="Times New Roman" pitchFamily="18" charset="0"/>
              </a:rPr>
              <a:t>Layers: 4</a:t>
            </a:r>
          </a:p>
          <a:p>
            <a:pPr>
              <a:spcBef>
                <a:spcPts val="0"/>
              </a:spcBef>
            </a:pPr>
            <a:r>
              <a:rPr lang="en-US" sz="2000" dirty="0" smtClean="0">
                <a:latin typeface="Times New Roman" pitchFamily="18" charset="0"/>
                <a:cs typeface="Times New Roman" pitchFamily="18" charset="0"/>
              </a:rPr>
              <a:t>Videos: 5</a:t>
            </a:r>
          </a:p>
        </p:txBody>
      </p:sp>
      <p:sp>
        <p:nvSpPr>
          <p:cNvPr id="23" name="Content Placeholder 5"/>
          <p:cNvSpPr txBox="1">
            <a:spLocks/>
          </p:cNvSpPr>
          <p:nvPr/>
        </p:nvSpPr>
        <p:spPr>
          <a:xfrm>
            <a:off x="2297057" y="1447800"/>
            <a:ext cx="2628904" cy="7620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0"/>
              </a:spcBef>
            </a:pPr>
            <a:r>
              <a:rPr lang="en-US" sz="2000" dirty="0" smtClean="0">
                <a:latin typeface="Times New Roman" pitchFamily="18" charset="0"/>
                <a:cs typeface="Times New Roman" pitchFamily="18" charset="0"/>
              </a:rPr>
              <a:t>Users: 20</a:t>
            </a:r>
          </a:p>
          <a:p>
            <a:pPr>
              <a:spcBef>
                <a:spcPts val="0"/>
              </a:spcBef>
            </a:pPr>
            <a:r>
              <a:rPr lang="en-US" sz="2000" dirty="0" smtClean="0">
                <a:latin typeface="Times New Roman" pitchFamily="18" charset="0"/>
                <a:cs typeface="Times New Roman" pitchFamily="18" charset="0"/>
              </a:rPr>
              <a:t>Initial helpers: 6</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Future Work and Challenges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76400"/>
            <a:ext cx="8382000" cy="4724400"/>
          </a:xfrm>
        </p:spPr>
        <p:txBody>
          <a:bodyPr>
            <a:normAutofit/>
          </a:bodyPr>
          <a:lstStyle/>
          <a:p>
            <a:pPr>
              <a:spcBef>
                <a:spcPts val="600"/>
              </a:spcBef>
            </a:pPr>
            <a:r>
              <a:rPr lang="en-US" sz="2800" dirty="0" smtClean="0">
                <a:latin typeface="Times New Roman" pitchFamily="18" charset="0"/>
                <a:cs typeface="Times New Roman" pitchFamily="18" charset="0"/>
              </a:rPr>
              <a:t>Other objectives</a:t>
            </a:r>
          </a:p>
          <a:p>
            <a:pPr lvl="1">
              <a:spcBef>
                <a:spcPts val="600"/>
              </a:spcBef>
            </a:pPr>
            <a:r>
              <a:rPr lang="en-US" sz="2500" dirty="0" smtClean="0">
                <a:latin typeface="Times New Roman" pitchFamily="18" charset="0"/>
                <a:cs typeface="Times New Roman" pitchFamily="18" charset="0"/>
              </a:rPr>
              <a:t>Fairness, layers with different weights, …</a:t>
            </a:r>
          </a:p>
          <a:p>
            <a:pPr>
              <a:spcBef>
                <a:spcPts val="600"/>
              </a:spcBef>
            </a:pPr>
            <a:r>
              <a:rPr lang="en-US" sz="2800" dirty="0" smtClean="0">
                <a:latin typeface="Times New Roman" pitchFamily="18" charset="0"/>
                <a:cs typeface="Times New Roman" pitchFamily="18" charset="0"/>
              </a:rPr>
              <a:t>Extension of layered </a:t>
            </a:r>
            <a:r>
              <a:rPr lang="en-US" sz="2800" dirty="0" err="1" smtClean="0">
                <a:latin typeface="Times New Roman" pitchFamily="18" charset="0"/>
                <a:cs typeface="Times New Roman" pitchFamily="18" charset="0"/>
              </a:rPr>
              <a:t>VoD</a:t>
            </a:r>
            <a:r>
              <a:rPr lang="en-US" sz="2800" dirty="0" smtClean="0">
                <a:latin typeface="Times New Roman" pitchFamily="18" charset="0"/>
                <a:cs typeface="Times New Roman" pitchFamily="18" charset="0"/>
              </a:rPr>
              <a:t> with unreliable links</a:t>
            </a:r>
          </a:p>
          <a:p>
            <a:pPr lvl="1">
              <a:spcBef>
                <a:spcPts val="600"/>
              </a:spcBef>
            </a:pPr>
            <a:r>
              <a:rPr lang="en-US" sz="2400" dirty="0" smtClean="0">
                <a:latin typeface="Times New Roman" pitchFamily="18" charset="0"/>
                <a:cs typeface="Times New Roman" pitchFamily="18" charset="0"/>
              </a:rPr>
              <a:t>Using symbol-level transmission work in layered </a:t>
            </a:r>
            <a:r>
              <a:rPr lang="en-US" sz="2400" dirty="0" err="1" smtClean="0">
                <a:latin typeface="Times New Roman" pitchFamily="18" charset="0"/>
                <a:cs typeface="Times New Roman" pitchFamily="18" charset="0"/>
              </a:rPr>
              <a:t>VoD</a:t>
            </a:r>
            <a:endParaRPr lang="en-US" sz="2400" dirty="0" smtClean="0">
              <a:latin typeface="Times New Roman" pitchFamily="18" charset="0"/>
              <a:cs typeface="Times New Roman" pitchFamily="18" charset="0"/>
            </a:endParaRPr>
          </a:p>
          <a:p>
            <a:pPr>
              <a:spcBef>
                <a:spcPts val="600"/>
              </a:spcBef>
            </a:pPr>
            <a:r>
              <a:rPr lang="en-US" sz="2800" dirty="0" smtClean="0">
                <a:latin typeface="Times New Roman" pitchFamily="18" charset="0"/>
                <a:cs typeface="Times New Roman" pitchFamily="18" charset="0"/>
              </a:rPr>
              <a:t>Cost-efficient helper provisioning</a:t>
            </a:r>
          </a:p>
          <a:p>
            <a:pPr lvl="1">
              <a:spcBef>
                <a:spcPts val="600"/>
              </a:spcBef>
            </a:pPr>
            <a:r>
              <a:rPr lang="en-US" sz="2400" dirty="0" smtClean="0">
                <a:latin typeface="Times New Roman" pitchFamily="18" charset="0"/>
                <a:cs typeface="Times New Roman" pitchFamily="18" charset="0"/>
              </a:rPr>
              <a:t>Based on user demands and resource availability</a:t>
            </a:r>
          </a:p>
          <a:p>
            <a:pPr>
              <a:spcBef>
                <a:spcPts val="600"/>
              </a:spcBef>
            </a:pPr>
            <a:r>
              <a:rPr lang="en-US" sz="2800" dirty="0" smtClean="0">
                <a:latin typeface="Times New Roman" pitchFamily="18" charset="0"/>
                <a:cs typeface="Times New Roman" pitchFamily="18" charset="0"/>
              </a:rPr>
              <a:t>Real implementation</a:t>
            </a:r>
          </a:p>
        </p:txBody>
      </p:sp>
      <p:sp>
        <p:nvSpPr>
          <p:cNvPr id="4" name="Slide Number Placeholder 3"/>
          <p:cNvSpPr>
            <a:spLocks noGrp="1"/>
          </p:cNvSpPr>
          <p:nvPr>
            <p:ph type="sldNum" sz="quarter" idx="12"/>
          </p:nvPr>
        </p:nvSpPr>
        <p:spPr/>
        <p:txBody>
          <a:bodyPr>
            <a:normAutofit fontScale="85000" lnSpcReduction="20000"/>
          </a:bodyPr>
          <a:lstStyle/>
          <a:p>
            <a:fld id="{7B87BE86-E4A9-4175-8BD1-4F0D9A91C457}"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Conclusions </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828800"/>
            <a:ext cx="8229600" cy="4495800"/>
          </a:xfrm>
        </p:spPr>
        <p:txBody>
          <a:bodyPr>
            <a:normAutofit fontScale="92500"/>
          </a:bodyPr>
          <a:lstStyle/>
          <a:p>
            <a:pPr marL="0" indent="0">
              <a:spcBef>
                <a:spcPts val="1200"/>
              </a:spcBef>
              <a:buNone/>
            </a:pPr>
            <a:r>
              <a:rPr lang="en-US" sz="3200" dirty="0" smtClean="0">
                <a:latin typeface="Times New Roman" pitchFamily="18" charset="0"/>
                <a:cs typeface="Times New Roman" pitchFamily="18" charset="0"/>
              </a:rPr>
              <a:t>Priority-Based Network Coding</a:t>
            </a:r>
          </a:p>
          <a:p>
            <a:pPr>
              <a:spcBef>
                <a:spcPts val="1200"/>
              </a:spcBef>
            </a:pPr>
            <a:r>
              <a:rPr lang="en-US" sz="3200" dirty="0">
                <a:latin typeface="Times New Roman" pitchFamily="18" charset="0"/>
                <a:cs typeface="Times New Roman" pitchFamily="18" charset="0"/>
              </a:rPr>
              <a:t>D</a:t>
            </a:r>
            <a:r>
              <a:rPr lang="en-US" sz="3200" dirty="0" smtClean="0">
                <a:latin typeface="Times New Roman" pitchFamily="18" charset="0"/>
                <a:cs typeface="Times New Roman" pitchFamily="18" charset="0"/>
              </a:rPr>
              <a:t>ata transmission</a:t>
            </a:r>
          </a:p>
          <a:p>
            <a:pPr lvl="1">
              <a:spcBef>
                <a:spcPts val="1200"/>
              </a:spcBef>
            </a:pPr>
            <a:r>
              <a:rPr lang="en-US" dirty="0" smtClean="0">
                <a:latin typeface="Times New Roman" pitchFamily="18" charset="0"/>
                <a:cs typeface="Times New Roman" pitchFamily="18" charset="0"/>
              </a:rPr>
              <a:t>Transmitting the more important data with more redundancy</a:t>
            </a:r>
          </a:p>
          <a:p>
            <a:pPr>
              <a:spcBef>
                <a:spcPts val="1200"/>
              </a:spcBef>
            </a:pPr>
            <a:r>
              <a:rPr lang="en-US" sz="3200" dirty="0" smtClean="0">
                <a:latin typeface="Times New Roman" pitchFamily="18" charset="0"/>
                <a:cs typeface="Times New Roman" pitchFamily="18" charset="0"/>
              </a:rPr>
              <a:t>Triangular coding in multi-layer video streaming</a:t>
            </a:r>
          </a:p>
          <a:p>
            <a:pPr lvl="1">
              <a:spcBef>
                <a:spcPts val="1200"/>
              </a:spcBef>
            </a:pPr>
            <a:r>
              <a:rPr lang="en-US" dirty="0" smtClean="0">
                <a:latin typeface="Times New Roman" pitchFamily="18" charset="0"/>
                <a:cs typeface="Times New Roman" pitchFamily="18" charset="0"/>
              </a:rPr>
              <a:t>Increasing the number of received layers</a:t>
            </a:r>
          </a:p>
          <a:p>
            <a:pPr>
              <a:spcBef>
                <a:spcPts val="1200"/>
              </a:spcBef>
            </a:pPr>
            <a:r>
              <a:rPr lang="en-US" sz="3200" dirty="0" err="1" smtClean="0">
                <a:latin typeface="Times New Roman" pitchFamily="18" charset="0"/>
                <a:cs typeface="Times New Roman" pitchFamily="18" charset="0"/>
              </a:rPr>
              <a:t>VoD</a:t>
            </a:r>
            <a:r>
              <a:rPr lang="en-US" sz="3200" dirty="0" smtClean="0">
                <a:latin typeface="Times New Roman" pitchFamily="18" charset="0"/>
                <a:cs typeface="Times New Roman" pitchFamily="18" charset="0"/>
              </a:rPr>
              <a:t> and live streaming using helper nodes in multi-layer video streaming</a:t>
            </a:r>
          </a:p>
          <a:p>
            <a:pPr lvl="1">
              <a:spcBef>
                <a:spcPts val="1200"/>
              </a:spcBef>
            </a:pPr>
            <a:r>
              <a:rPr lang="en-US" dirty="0" smtClean="0">
                <a:latin typeface="Times New Roman" pitchFamily="18" charset="0"/>
                <a:cs typeface="Times New Roman" pitchFamily="18" charset="0"/>
              </a:rPr>
              <a:t>Minimizing the load on the server</a:t>
            </a:r>
          </a:p>
          <a:p>
            <a:pPr lvl="1">
              <a:spcBef>
                <a:spcPts val="1200"/>
              </a:spcBef>
              <a:buNone/>
            </a:pPr>
            <a:endParaRPr lang="en-US" dirty="0" smtClean="0">
              <a:latin typeface="Times New Roman" pitchFamily="18" charset="0"/>
              <a:cs typeface="Times New Roman" pitchFamily="18" charset="0"/>
            </a:endParaRPr>
          </a:p>
          <a:p>
            <a:pPr lvl="1">
              <a:spcBef>
                <a:spcPts val="1200"/>
              </a:spcBef>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normAutofit fontScale="85000" lnSpcReduction="20000"/>
          </a:bodyPr>
          <a:lstStyle/>
          <a:p>
            <a:fld id="{7B87BE86-E4A9-4175-8BD1-4F0D9A91C457}"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latin typeface="Times New Roman" pitchFamily="18" charset="0"/>
                <a:cs typeface="Times New Roman" pitchFamily="18" charset="0"/>
              </a:rPr>
              <a:t>Network Coding in Wired Networks</a:t>
            </a:r>
            <a:endParaRPr lang="en-US" dirty="0">
              <a:latin typeface="Times New Roman" pitchFamily="18" charset="0"/>
              <a:cs typeface="Times New Roman" pitchFamily="18" charset="0"/>
            </a:endParaRPr>
          </a:p>
        </p:txBody>
      </p:sp>
      <p:sp>
        <p:nvSpPr>
          <p:cNvPr id="29" name="TextBox 28"/>
          <p:cNvSpPr txBox="1"/>
          <p:nvPr/>
        </p:nvSpPr>
        <p:spPr>
          <a:xfrm>
            <a:off x="2020617" y="6156097"/>
            <a:ext cx="16764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No coding</a:t>
            </a:r>
            <a:endParaRPr lang="en-US" sz="2400" dirty="0">
              <a:latin typeface="Times New Roman" pitchFamily="18" charset="0"/>
              <a:cs typeface="Times New Roman" pitchFamily="18" charset="0"/>
            </a:endParaRPr>
          </a:p>
        </p:txBody>
      </p:sp>
      <p:sp>
        <p:nvSpPr>
          <p:cNvPr id="30" name="TextBox 29"/>
          <p:cNvSpPr txBox="1"/>
          <p:nvPr/>
        </p:nvSpPr>
        <p:spPr>
          <a:xfrm>
            <a:off x="6440217" y="6232297"/>
            <a:ext cx="14478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Coding</a:t>
            </a:r>
            <a:endParaRPr lang="en-US" sz="2400" dirty="0">
              <a:latin typeface="Times New Roman" pitchFamily="18" charset="0"/>
              <a:cs typeface="Times New Roman" pitchFamily="18" charset="0"/>
            </a:endParaRPr>
          </a:p>
        </p:txBody>
      </p:sp>
      <p:sp>
        <p:nvSpPr>
          <p:cNvPr id="31" name="Content Placeholder 2"/>
          <p:cNvSpPr>
            <a:spLocks noGrp="1"/>
          </p:cNvSpPr>
          <p:nvPr>
            <p:ph sz="quarter" idx="1"/>
          </p:nvPr>
        </p:nvSpPr>
        <p:spPr>
          <a:xfrm>
            <a:off x="381000" y="1676400"/>
            <a:ext cx="8153400" cy="2438400"/>
          </a:xfrm>
        </p:spPr>
        <p:txBody>
          <a:bodyPr/>
          <a:lstStyle/>
          <a:p>
            <a:r>
              <a:rPr lang="en-US" dirty="0" smtClean="0">
                <a:latin typeface="Times New Roman" pitchFamily="18" charset="0"/>
                <a:cs typeface="Times New Roman" pitchFamily="18" charset="0"/>
              </a:rPr>
              <a:t>Single multicast session</a:t>
            </a:r>
          </a:p>
          <a:p>
            <a:pPr lvl="1"/>
            <a:r>
              <a:rPr lang="en-US" dirty="0" smtClean="0">
                <a:latin typeface="Times New Roman" pitchFamily="18" charset="0"/>
                <a:cs typeface="Times New Roman" pitchFamily="18" charset="0"/>
              </a:rPr>
              <a:t>Bottleneck problem (</a:t>
            </a:r>
            <a:r>
              <a:rPr lang="en-US" dirty="0" smtClean="0">
                <a:solidFill>
                  <a:schemeClr val="bg1">
                    <a:lumMod val="50000"/>
                  </a:schemeClr>
                </a:solidFill>
                <a:latin typeface="Times New Roman" pitchFamily="18" charset="0"/>
                <a:cs typeface="Times New Roman" pitchFamily="18" charset="0"/>
              </a:rPr>
              <a:t>Ahlswede’00</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1032" name="Picture 8"/>
          <p:cNvPicPr>
            <a:picLocks noChangeAspect="1" noChangeArrowheads="1"/>
          </p:cNvPicPr>
          <p:nvPr/>
        </p:nvPicPr>
        <p:blipFill>
          <a:blip r:embed="rId3" cstate="print"/>
          <a:srcRect/>
          <a:stretch>
            <a:fillRect/>
          </a:stretch>
        </p:blipFill>
        <p:spPr bwMode="auto">
          <a:xfrm>
            <a:off x="1298189" y="2918475"/>
            <a:ext cx="2626888" cy="3261848"/>
          </a:xfrm>
          <a:prstGeom prst="rect">
            <a:avLst/>
          </a:prstGeom>
          <a:noFill/>
          <a:ln w="9525">
            <a:noFill/>
            <a:miter lim="800000"/>
            <a:headEnd/>
            <a:tailEnd/>
          </a:ln>
        </p:spPr>
      </p:pic>
      <p:pic>
        <p:nvPicPr>
          <p:cNvPr id="1033" name="Picture 9"/>
          <p:cNvPicPr>
            <a:picLocks noChangeAspect="1" noChangeArrowheads="1"/>
          </p:cNvPicPr>
          <p:nvPr/>
        </p:nvPicPr>
        <p:blipFill>
          <a:blip r:embed="rId4" cstate="print"/>
          <a:srcRect/>
          <a:stretch>
            <a:fillRect/>
          </a:stretch>
        </p:blipFill>
        <p:spPr bwMode="auto">
          <a:xfrm>
            <a:off x="5562600" y="2895600"/>
            <a:ext cx="2601286" cy="3200400"/>
          </a:xfrm>
          <a:prstGeom prst="rect">
            <a:avLst/>
          </a:prstGeom>
          <a:noFill/>
          <a:ln w="9525">
            <a:noFill/>
            <a:miter lim="800000"/>
            <a:headEnd/>
            <a:tailEnd/>
          </a:ln>
        </p:spPr>
      </p:pic>
      <p:sp>
        <p:nvSpPr>
          <p:cNvPr id="8" name="Slide Number Placeholder 3"/>
          <p:cNvSpPr>
            <a:spLocks noGrp="1"/>
          </p:cNvSpPr>
          <p:nvPr>
            <p:ph type="sldNum" sz="quarter" idx="12"/>
          </p:nvPr>
        </p:nvSpPr>
        <p:spPr>
          <a:xfrm>
            <a:off x="0" y="1272222"/>
            <a:ext cx="533400" cy="244476"/>
          </a:xfrm>
        </p:spPr>
        <p:txBody>
          <a:bodyPr>
            <a:normAutofit fontScale="85000" lnSpcReduction="20000"/>
          </a:bodyPr>
          <a:lstStyle/>
          <a:p>
            <a:fld id="{7B87BE86-E4A9-4175-8BD1-4F0D9A91C457}"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Times New Roman" pitchFamily="18" charset="0"/>
                <a:cs typeface="Times New Roman" pitchFamily="18" charset="0"/>
              </a:rPr>
              <a:t>Network Coding Classification</a:t>
            </a:r>
            <a:endParaRPr lang="en-US" dirty="0">
              <a:latin typeface="Times New Roman" pitchFamily="18" charset="0"/>
              <a:cs typeface="Times New Roman" pitchFamily="18" charset="0"/>
            </a:endParaRPr>
          </a:p>
        </p:txBody>
      </p:sp>
      <p:sp>
        <p:nvSpPr>
          <p:cNvPr id="10" name="Content Placeholder 2"/>
          <p:cNvSpPr>
            <a:spLocks noGrp="1"/>
          </p:cNvSpPr>
          <p:nvPr>
            <p:ph sz="quarter" idx="1"/>
          </p:nvPr>
        </p:nvSpPr>
        <p:spPr>
          <a:xfrm>
            <a:off x="533400" y="1905000"/>
            <a:ext cx="4953000" cy="4495800"/>
          </a:xfrm>
        </p:spPr>
        <p:txBody>
          <a:bodyPr>
            <a:normAutofit/>
          </a:bodyPr>
          <a:lstStyle/>
          <a:p>
            <a:pPr>
              <a:spcBef>
                <a:spcPts val="1200"/>
              </a:spcBef>
            </a:pPr>
            <a:r>
              <a:rPr lang="en-US" sz="2800" dirty="0" smtClean="0">
                <a:latin typeface="Times New Roman" pitchFamily="18" charset="0"/>
                <a:cs typeface="Times New Roman" pitchFamily="18" charset="0"/>
              </a:rPr>
              <a:t>Local</a:t>
            </a:r>
          </a:p>
          <a:p>
            <a:pPr lvl="1">
              <a:spcBef>
                <a:spcPts val="1200"/>
              </a:spcBef>
            </a:pPr>
            <a:r>
              <a:rPr lang="en-US" sz="2400" dirty="0" smtClean="0">
                <a:latin typeface="Times New Roman" pitchFamily="18" charset="0"/>
                <a:cs typeface="Times New Roman" pitchFamily="18" charset="0"/>
              </a:rPr>
              <a:t>Hop-by-hop decoding</a:t>
            </a:r>
          </a:p>
          <a:p>
            <a:pPr lvl="1">
              <a:spcBef>
                <a:spcPts val="1200"/>
              </a:spcBef>
            </a:pPr>
            <a:r>
              <a:rPr lang="en-US" sz="2400" dirty="0" smtClean="0">
                <a:latin typeface="Times New Roman" pitchFamily="18" charset="0"/>
                <a:cs typeface="Times New Roman" pitchFamily="18" charset="0"/>
              </a:rPr>
              <a:t>XOR operation</a:t>
            </a:r>
          </a:p>
          <a:p>
            <a:pPr>
              <a:spcBef>
                <a:spcPts val="1200"/>
              </a:spcBef>
            </a:pPr>
            <a:endParaRPr lang="en-US" sz="2800" dirty="0" smtClean="0">
              <a:latin typeface="Times New Roman" pitchFamily="18" charset="0"/>
              <a:cs typeface="Times New Roman" pitchFamily="18" charset="0"/>
            </a:endParaRPr>
          </a:p>
          <a:p>
            <a:pPr>
              <a:spcBef>
                <a:spcPts val="1200"/>
              </a:spcBef>
            </a:pPr>
            <a:r>
              <a:rPr lang="en-US" sz="2800" dirty="0" smtClean="0">
                <a:latin typeface="Times New Roman" pitchFamily="18" charset="0"/>
                <a:cs typeface="Times New Roman" pitchFamily="18" charset="0"/>
              </a:rPr>
              <a:t>Global</a:t>
            </a:r>
          </a:p>
          <a:p>
            <a:pPr lvl="1">
              <a:spcBef>
                <a:spcPts val="1200"/>
              </a:spcBef>
            </a:pPr>
            <a:r>
              <a:rPr lang="en-US" sz="2400" dirty="0" smtClean="0">
                <a:latin typeface="Times New Roman" pitchFamily="18" charset="0"/>
                <a:cs typeface="Times New Roman" pitchFamily="18" charset="0"/>
              </a:rPr>
              <a:t>Decoding at the destination </a:t>
            </a:r>
          </a:p>
          <a:p>
            <a:pPr lvl="1">
              <a:spcBef>
                <a:spcPts val="1200"/>
              </a:spcBef>
            </a:pPr>
            <a:r>
              <a:rPr lang="en-US" sz="2400" dirty="0" smtClean="0">
                <a:latin typeface="Times New Roman" pitchFamily="18" charset="0"/>
                <a:cs typeface="Times New Roman" pitchFamily="18" charset="0"/>
              </a:rPr>
              <a:t>Linear network coding</a:t>
            </a:r>
          </a:p>
          <a:p>
            <a:pPr lvl="1">
              <a:spcBef>
                <a:spcPts val="1200"/>
              </a:spcBef>
              <a:buNone/>
            </a:pPr>
            <a:r>
              <a:rPr lang="en-US" sz="2400" dirty="0" smtClean="0">
                <a:latin typeface="Times New Roman" pitchFamily="18" charset="0"/>
                <a:cs typeface="Times New Roman" pitchFamily="18" charset="0"/>
              </a:rPr>
              <a:t>    (on a finite field)</a:t>
            </a:r>
          </a:p>
          <a:p>
            <a:pPr lvl="1">
              <a:spcBef>
                <a:spcPts val="1200"/>
              </a:spcBef>
            </a:pPr>
            <a:endParaRPr lang="en-US" sz="3600" dirty="0" smtClean="0">
              <a:latin typeface="Times New Roman" pitchFamily="18" charset="0"/>
              <a:cs typeface="Times New Roman" pitchFamily="18" charset="0"/>
            </a:endParaRPr>
          </a:p>
          <a:p>
            <a:pPr>
              <a:spcBef>
                <a:spcPts val="1200"/>
              </a:spcBef>
            </a:pPr>
            <a:endParaRPr lang="en-US" sz="3600" dirty="0"/>
          </a:p>
        </p:txBody>
      </p:sp>
      <p:sp>
        <p:nvSpPr>
          <p:cNvPr id="4" name="Slide Number Placeholder 3"/>
          <p:cNvSpPr>
            <a:spLocks noGrp="1"/>
          </p:cNvSpPr>
          <p:nvPr>
            <p:ph type="sldNum" sz="quarter" idx="12"/>
          </p:nvPr>
        </p:nvSpPr>
        <p:spPr>
          <a:xfrm>
            <a:off x="0" y="1272222"/>
            <a:ext cx="533400" cy="244476"/>
          </a:xfrm>
        </p:spPr>
        <p:txBody>
          <a:bodyPr>
            <a:normAutofit fontScale="85000" lnSpcReduction="20000"/>
          </a:bodyPr>
          <a:lstStyle/>
          <a:p>
            <a:fld id="{7B87BE86-E4A9-4175-8BD1-4F0D9A91C457}" type="slidenum">
              <a:rPr lang="en-US" smtClean="0"/>
              <a:pPr/>
              <a:t>4</a:t>
            </a:fld>
            <a:endParaRPr lang="en-US" dirty="0"/>
          </a:p>
        </p:txBody>
      </p:sp>
      <p:pic>
        <p:nvPicPr>
          <p:cNvPr id="63490" name="Picture 2"/>
          <p:cNvPicPr>
            <a:picLocks noChangeAspect="1" noChangeArrowheads="1"/>
          </p:cNvPicPr>
          <p:nvPr/>
        </p:nvPicPr>
        <p:blipFill>
          <a:blip r:embed="rId3" cstate="print"/>
          <a:srcRect/>
          <a:stretch>
            <a:fillRect/>
          </a:stretch>
        </p:blipFill>
        <p:spPr bwMode="auto">
          <a:xfrm>
            <a:off x="5764530" y="1796310"/>
            <a:ext cx="2057400" cy="2297220"/>
          </a:xfrm>
          <a:prstGeom prst="rect">
            <a:avLst/>
          </a:prstGeom>
          <a:noFill/>
          <a:ln w="9525">
            <a:noFill/>
            <a:miter lim="800000"/>
            <a:headEnd/>
            <a:tailEnd/>
          </a:ln>
        </p:spPr>
      </p:pic>
      <p:sp>
        <p:nvSpPr>
          <p:cNvPr id="8" name="TextBox 7"/>
          <p:cNvSpPr txBox="1"/>
          <p:nvPr/>
        </p:nvSpPr>
        <p:spPr>
          <a:xfrm>
            <a:off x="4634230" y="3299936"/>
            <a:ext cx="1143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Decoding</a:t>
            </a:r>
            <a:endParaRPr lang="en-US" dirty="0">
              <a:latin typeface="Times New Roman" pitchFamily="18" charset="0"/>
              <a:cs typeface="Times New Roman" pitchFamily="18" charset="0"/>
            </a:endParaRPr>
          </a:p>
        </p:txBody>
      </p:sp>
      <p:sp>
        <p:nvSpPr>
          <p:cNvPr id="11" name="TextBox 10"/>
          <p:cNvSpPr txBox="1"/>
          <p:nvPr/>
        </p:nvSpPr>
        <p:spPr>
          <a:xfrm>
            <a:off x="7672768" y="3288268"/>
            <a:ext cx="1143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Decoding</a:t>
            </a:r>
            <a:endParaRPr lang="en-US" dirty="0">
              <a:latin typeface="Times New Roman" pitchFamily="18" charset="0"/>
              <a:cs typeface="Times New Roman" pitchFamily="18" charset="0"/>
            </a:endParaRPr>
          </a:p>
        </p:txBody>
      </p:sp>
      <p:sp>
        <p:nvSpPr>
          <p:cNvPr id="12" name="TextBox 11"/>
          <p:cNvSpPr txBox="1"/>
          <p:nvPr/>
        </p:nvSpPr>
        <p:spPr>
          <a:xfrm>
            <a:off x="5802630" y="5029200"/>
            <a:ext cx="1143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Recoding</a:t>
            </a:r>
            <a:endParaRPr lang="en-US" dirty="0">
              <a:latin typeface="Times New Roman" pitchFamily="18" charset="0"/>
              <a:cs typeface="Times New Roman" pitchFamily="18" charset="0"/>
            </a:endParaRPr>
          </a:p>
        </p:txBody>
      </p:sp>
      <p:pic>
        <p:nvPicPr>
          <p:cNvPr id="61441" name="Picture 1"/>
          <p:cNvPicPr>
            <a:picLocks noChangeAspect="1" noChangeArrowheads="1"/>
          </p:cNvPicPr>
          <p:nvPr/>
        </p:nvPicPr>
        <p:blipFill>
          <a:blip r:embed="rId4" cstate="print"/>
          <a:srcRect/>
          <a:stretch>
            <a:fillRect/>
          </a:stretch>
        </p:blipFill>
        <p:spPr bwMode="auto">
          <a:xfrm>
            <a:off x="4855496" y="4536137"/>
            <a:ext cx="3875468" cy="13554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Network Coding Classification</a:t>
            </a:r>
            <a:endParaRPr lang="en-US" dirty="0">
              <a:latin typeface="Times New Roman" pitchFamily="18" charset="0"/>
              <a:cs typeface="Times New Roman" pitchFamily="18" charset="0"/>
            </a:endParaRPr>
          </a:p>
        </p:txBody>
      </p:sp>
      <p:sp>
        <p:nvSpPr>
          <p:cNvPr id="10" name="Content Placeholder 2"/>
          <p:cNvSpPr>
            <a:spLocks noGrp="1"/>
          </p:cNvSpPr>
          <p:nvPr>
            <p:ph sz="quarter" idx="1"/>
          </p:nvPr>
        </p:nvSpPr>
        <p:spPr>
          <a:xfrm>
            <a:off x="533400" y="1752600"/>
            <a:ext cx="8153400" cy="4724400"/>
          </a:xfrm>
        </p:spPr>
        <p:txBody>
          <a:bodyPr>
            <a:normAutofit fontScale="85000" lnSpcReduction="20000"/>
          </a:bodyPr>
          <a:lstStyle/>
          <a:p>
            <a:pPr>
              <a:spcBef>
                <a:spcPts val="1200"/>
              </a:spcBef>
            </a:pPr>
            <a:r>
              <a:rPr lang="en-US" sz="3200" dirty="0" smtClean="0">
                <a:latin typeface="Times New Roman" pitchFamily="18" charset="0"/>
                <a:cs typeface="Times New Roman" pitchFamily="18" charset="0"/>
              </a:rPr>
              <a:t>Intra-flow</a:t>
            </a:r>
          </a:p>
          <a:p>
            <a:pPr lvl="1">
              <a:spcBef>
                <a:spcPts val="1200"/>
              </a:spcBef>
            </a:pPr>
            <a:r>
              <a:rPr lang="en-US" sz="2800" dirty="0" smtClean="0">
                <a:latin typeface="Times New Roman" pitchFamily="18" charset="0"/>
                <a:cs typeface="Times New Roman" pitchFamily="18" charset="0"/>
              </a:rPr>
              <a:t>Within a flow</a:t>
            </a:r>
          </a:p>
          <a:p>
            <a:pPr lvl="1">
              <a:spcBef>
                <a:spcPts val="1200"/>
              </a:spcBef>
            </a:pPr>
            <a:r>
              <a:rPr lang="en-US" sz="2800" dirty="0" smtClean="0">
                <a:latin typeface="Times New Roman" pitchFamily="18" charset="0"/>
                <a:cs typeface="Times New Roman" pitchFamily="18" charset="0"/>
              </a:rPr>
              <a:t>Robustness enhancement</a:t>
            </a:r>
            <a:endParaRPr lang="en-US" sz="3200" dirty="0" smtClean="0">
              <a:latin typeface="Times New Roman" pitchFamily="18" charset="0"/>
              <a:cs typeface="Times New Roman" pitchFamily="18" charset="0"/>
            </a:endParaRPr>
          </a:p>
          <a:p>
            <a:pPr>
              <a:spcBef>
                <a:spcPts val="1200"/>
              </a:spcBef>
            </a:pPr>
            <a:endParaRPr lang="en-US" sz="3200" dirty="0" smtClean="0">
              <a:latin typeface="Times New Roman" pitchFamily="18" charset="0"/>
              <a:cs typeface="Times New Roman" pitchFamily="18" charset="0"/>
            </a:endParaRPr>
          </a:p>
          <a:p>
            <a:pPr>
              <a:spcBef>
                <a:spcPts val="1200"/>
              </a:spcBef>
            </a:pPr>
            <a:r>
              <a:rPr lang="en-US" sz="3200" dirty="0" smtClean="0">
                <a:latin typeface="Times New Roman" pitchFamily="18" charset="0"/>
                <a:cs typeface="Times New Roman" pitchFamily="18" charset="0"/>
              </a:rPr>
              <a:t>Inter-flow</a:t>
            </a:r>
          </a:p>
          <a:p>
            <a:pPr lvl="1">
              <a:spcBef>
                <a:spcPts val="1200"/>
              </a:spcBef>
            </a:pPr>
            <a:r>
              <a:rPr lang="en-US" sz="2800" dirty="0" smtClean="0">
                <a:latin typeface="Times New Roman" pitchFamily="18" charset="0"/>
                <a:cs typeface="Times New Roman" pitchFamily="18" charset="0"/>
              </a:rPr>
              <a:t>Between different flows</a:t>
            </a:r>
          </a:p>
          <a:p>
            <a:pPr lvl="1">
              <a:spcBef>
                <a:spcPts val="1200"/>
              </a:spcBef>
            </a:pPr>
            <a:r>
              <a:rPr lang="en-US" sz="2800" dirty="0" smtClean="0">
                <a:latin typeface="Times New Roman" pitchFamily="18" charset="0"/>
                <a:cs typeface="Times New Roman" pitchFamily="18" charset="0"/>
              </a:rPr>
              <a:t>Throughput/capacity enhancement</a:t>
            </a:r>
          </a:p>
          <a:p>
            <a:pPr>
              <a:spcBef>
                <a:spcPts val="1200"/>
              </a:spcBef>
            </a:pPr>
            <a:endParaRPr lang="en-US" sz="3200" dirty="0" smtClean="0">
              <a:latin typeface="Times New Roman" pitchFamily="18" charset="0"/>
              <a:cs typeface="Times New Roman" pitchFamily="18" charset="0"/>
            </a:endParaRPr>
          </a:p>
          <a:p>
            <a:pPr>
              <a:spcBef>
                <a:spcPts val="1200"/>
              </a:spcBef>
            </a:pPr>
            <a:r>
              <a:rPr lang="en-US" sz="3200" dirty="0" smtClean="0">
                <a:latin typeface="Times New Roman" pitchFamily="18" charset="0"/>
                <a:cs typeface="Times New Roman" pitchFamily="18" charset="0"/>
              </a:rPr>
              <a:t>Joint inter- and intra-flow</a:t>
            </a:r>
          </a:p>
          <a:p>
            <a:pPr lvl="1">
              <a:spcBef>
                <a:spcPts val="1200"/>
              </a:spcBef>
            </a:pPr>
            <a:r>
              <a:rPr lang="en-US" sz="2800" dirty="0" smtClean="0">
                <a:latin typeface="Times New Roman" pitchFamily="18" charset="0"/>
                <a:cs typeface="Times New Roman" pitchFamily="18" charset="0"/>
              </a:rPr>
              <a:t>Within flow and between flows </a:t>
            </a:r>
          </a:p>
          <a:p>
            <a:pPr>
              <a:spcBef>
                <a:spcPts val="1200"/>
              </a:spcBef>
            </a:pPr>
            <a:endParaRPr lang="en-US" sz="2800" dirty="0" smtClean="0">
              <a:latin typeface="Times New Roman" pitchFamily="18" charset="0"/>
              <a:cs typeface="Times New Roman" pitchFamily="18" charset="0"/>
            </a:endParaRPr>
          </a:p>
          <a:p>
            <a:pPr>
              <a:spcBef>
                <a:spcPts val="1200"/>
              </a:spcBef>
              <a:buNone/>
            </a:pPr>
            <a:endParaRPr lang="en-US" sz="4000" dirty="0"/>
          </a:p>
        </p:txBody>
      </p:sp>
      <p:sp>
        <p:nvSpPr>
          <p:cNvPr id="4" name="Slide Number Placeholder 3"/>
          <p:cNvSpPr>
            <a:spLocks noGrp="1"/>
          </p:cNvSpPr>
          <p:nvPr>
            <p:ph type="sldNum" sz="quarter" idx="12"/>
          </p:nvPr>
        </p:nvSpPr>
        <p:spPr>
          <a:xfrm>
            <a:off x="0" y="1272222"/>
            <a:ext cx="533400" cy="244476"/>
          </a:xfrm>
        </p:spPr>
        <p:txBody>
          <a:bodyPr>
            <a:normAutofit fontScale="85000" lnSpcReduction="20000"/>
          </a:bodyPr>
          <a:lstStyle/>
          <a:p>
            <a:fld id="{7B87BE86-E4A9-4175-8BD1-4F0D9A91C457}" type="slidenum">
              <a:rPr lang="en-US" smtClean="0"/>
              <a:pPr/>
              <a:t>5</a:t>
            </a:fld>
            <a:endParaRPr lang="en-US" dirty="0"/>
          </a:p>
        </p:txBody>
      </p:sp>
      <p:pic>
        <p:nvPicPr>
          <p:cNvPr id="65537" name="Picture 1"/>
          <p:cNvPicPr>
            <a:picLocks noChangeAspect="1" noChangeArrowheads="1"/>
          </p:cNvPicPr>
          <p:nvPr/>
        </p:nvPicPr>
        <p:blipFill>
          <a:blip r:embed="rId3" cstate="print"/>
          <a:srcRect/>
          <a:stretch>
            <a:fillRect/>
          </a:stretch>
        </p:blipFill>
        <p:spPr bwMode="auto">
          <a:xfrm>
            <a:off x="5867400" y="3352800"/>
            <a:ext cx="2057400" cy="2104465"/>
          </a:xfrm>
          <a:prstGeom prst="rect">
            <a:avLst/>
          </a:prstGeom>
          <a:noFill/>
          <a:ln w="9525">
            <a:noFill/>
            <a:miter lim="800000"/>
            <a:headEnd/>
            <a:tailEnd/>
          </a:ln>
        </p:spPr>
      </p:pic>
      <p:pic>
        <p:nvPicPr>
          <p:cNvPr id="65539" name="Picture 3"/>
          <p:cNvPicPr>
            <a:picLocks noChangeAspect="1" noChangeArrowheads="1"/>
          </p:cNvPicPr>
          <p:nvPr/>
        </p:nvPicPr>
        <p:blipFill>
          <a:blip r:embed="rId4" cstate="print"/>
          <a:srcRect/>
          <a:stretch>
            <a:fillRect/>
          </a:stretch>
        </p:blipFill>
        <p:spPr bwMode="auto">
          <a:xfrm>
            <a:off x="5181600" y="1752600"/>
            <a:ext cx="3048000" cy="1196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Priority-Based Approaches </a:t>
            </a:r>
            <a:endParaRPr lang="en-US" dirty="0">
              <a:latin typeface="Times New Roman" pitchFamily="18" charset="0"/>
              <a:cs typeface="Times New Roman" pitchFamily="18" charset="0"/>
            </a:endParaRPr>
          </a:p>
        </p:txBody>
      </p:sp>
      <p:sp>
        <p:nvSpPr>
          <p:cNvPr id="6" name="Slide Number Placeholder 3"/>
          <p:cNvSpPr>
            <a:spLocks noGrp="1"/>
          </p:cNvSpPr>
          <p:nvPr>
            <p:ph type="sldNum" sz="quarter" idx="12"/>
          </p:nvPr>
        </p:nvSpPr>
        <p:spPr/>
        <p:txBody>
          <a:bodyPr>
            <a:normAutofit fontScale="85000" lnSpcReduction="20000"/>
          </a:bodyPr>
          <a:lstStyle/>
          <a:p>
            <a:fld id="{7B87BE86-E4A9-4175-8BD1-4F0D9A91C457}" type="slidenum">
              <a:rPr lang="en-US" smtClean="0"/>
              <a:pPr/>
              <a:t>6</a:t>
            </a:fld>
            <a:endParaRPr lang="en-US" dirty="0"/>
          </a:p>
        </p:txBody>
      </p:sp>
      <p:sp>
        <p:nvSpPr>
          <p:cNvPr id="10" name="Content Placeholder 2"/>
          <p:cNvSpPr>
            <a:spLocks noGrp="1"/>
          </p:cNvSpPr>
          <p:nvPr>
            <p:ph sz="quarter" idx="1"/>
          </p:nvPr>
        </p:nvSpPr>
        <p:spPr>
          <a:xfrm>
            <a:off x="533400" y="1828800"/>
            <a:ext cx="8153400" cy="4495800"/>
          </a:xfrm>
        </p:spPr>
        <p:txBody>
          <a:bodyPr>
            <a:normAutofit fontScale="92500" lnSpcReduction="10000"/>
          </a:bodyPr>
          <a:lstStyle/>
          <a:p>
            <a:pPr marL="365760" lvl="1" indent="0">
              <a:spcBef>
                <a:spcPts val="600"/>
              </a:spcBef>
            </a:pPr>
            <a:r>
              <a:rPr lang="en-US" sz="25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New twist on the classic unequal error protection</a:t>
            </a:r>
          </a:p>
          <a:p>
            <a:pPr marL="365760" lvl="1" indent="0">
              <a:spcBef>
                <a:spcPts val="600"/>
              </a:spcBef>
            </a:pPr>
            <a:endParaRPr lang="en-US" sz="2500" dirty="0" smtClean="0">
              <a:latin typeface="Times New Roman" pitchFamily="18" charset="0"/>
              <a:cs typeface="Times New Roman" pitchFamily="18" charset="0"/>
            </a:endParaRPr>
          </a:p>
          <a:p>
            <a:pPr marL="365760" lvl="1" indent="0">
              <a:spcBef>
                <a:spcPts val="600"/>
              </a:spcBef>
              <a:buNone/>
            </a:pPr>
            <a:r>
              <a:rPr lang="en-US" sz="2500" dirty="0" smtClean="0">
                <a:latin typeface="Times New Roman" pitchFamily="18" charset="0"/>
                <a:cs typeface="Times New Roman" pitchFamily="18" charset="0"/>
              </a:rPr>
              <a:t>  </a:t>
            </a:r>
          </a:p>
          <a:p>
            <a:pPr marL="365760" lvl="1" indent="0">
              <a:spcBef>
                <a:spcPts val="600"/>
              </a:spcBef>
              <a:buNone/>
            </a:pPr>
            <a:endParaRPr lang="en-US" sz="2500" dirty="0" smtClean="0">
              <a:latin typeface="Times New Roman" pitchFamily="18" charset="0"/>
              <a:cs typeface="Times New Roman" pitchFamily="18" charset="0"/>
            </a:endParaRPr>
          </a:p>
          <a:p>
            <a:pPr marL="365760" lvl="1" indent="0">
              <a:spcBef>
                <a:spcPts val="600"/>
              </a:spcBef>
              <a:buNone/>
            </a:pPr>
            <a:endParaRPr lang="en-US" sz="2500" dirty="0" smtClean="0">
              <a:latin typeface="Times New Roman" pitchFamily="18" charset="0"/>
              <a:cs typeface="Times New Roman" pitchFamily="18" charset="0"/>
            </a:endParaRPr>
          </a:p>
          <a:p>
            <a:pPr marL="365760" lvl="1" indent="0">
              <a:spcBef>
                <a:spcPts val="600"/>
              </a:spcBef>
              <a:buNone/>
            </a:pPr>
            <a:endParaRPr lang="en-US" sz="2500" dirty="0" smtClean="0">
              <a:latin typeface="Times New Roman" pitchFamily="18" charset="0"/>
              <a:cs typeface="Times New Roman" pitchFamily="18" charset="0"/>
            </a:endParaRPr>
          </a:p>
          <a:p>
            <a:pPr marL="365760" lvl="1" indent="0">
              <a:spcBef>
                <a:spcPts val="600"/>
              </a:spcBef>
              <a:buNone/>
            </a:pPr>
            <a:endParaRPr lang="en-US" sz="2500" dirty="0" smtClean="0">
              <a:latin typeface="Times New Roman" pitchFamily="18" charset="0"/>
              <a:cs typeface="Times New Roman" pitchFamily="18" charset="0"/>
            </a:endParaRPr>
          </a:p>
          <a:p>
            <a:pPr marL="365760" lvl="1" indent="0">
              <a:spcBef>
                <a:spcPts val="600"/>
              </a:spcBef>
              <a:buNone/>
            </a:pPr>
            <a:endParaRPr lang="en-US" sz="2500" dirty="0" smtClean="0">
              <a:latin typeface="Times New Roman" pitchFamily="18" charset="0"/>
              <a:cs typeface="Times New Roman" pitchFamily="18" charset="0"/>
            </a:endParaRPr>
          </a:p>
          <a:p>
            <a:pPr marL="365760" lvl="1" indent="0">
              <a:spcBef>
                <a:spcPts val="600"/>
              </a:spcBef>
              <a:buNone/>
            </a:pPr>
            <a:r>
              <a:rPr lang="en-US" sz="2500" dirty="0" smtClean="0">
                <a:latin typeface="Times New Roman" pitchFamily="18" charset="0"/>
                <a:cs typeface="Times New Roman" pitchFamily="18" charset="0"/>
              </a:rPr>
              <a:t> </a:t>
            </a:r>
          </a:p>
          <a:p>
            <a:pPr marL="365760" lvl="1" indent="0">
              <a:spcBef>
                <a:spcPts val="600"/>
              </a:spcBef>
              <a:buNone/>
            </a:pPr>
            <a:endParaRPr lang="en-US" sz="2500" dirty="0" smtClean="0">
              <a:latin typeface="Times New Roman" pitchFamily="18" charset="0"/>
              <a:cs typeface="Times New Roman" pitchFamily="18" charset="0"/>
            </a:endParaRPr>
          </a:p>
          <a:p>
            <a:pPr marL="365760" lvl="1" indent="0">
              <a:spcBef>
                <a:spcPts val="600"/>
              </a:spcBef>
              <a:buNone/>
            </a:pPr>
            <a:r>
              <a:rPr lang="en-US" sz="2500" dirty="0" smtClean="0">
                <a:latin typeface="Times New Roman" pitchFamily="18" charset="0"/>
                <a:cs typeface="Times New Roman" pitchFamily="18" charset="0"/>
              </a:rPr>
              <a:t>      Symbol-Level  NC                  Video Streaming NC</a:t>
            </a:r>
          </a:p>
          <a:p>
            <a:pPr lvl="1">
              <a:spcBef>
                <a:spcPts val="600"/>
              </a:spcBef>
            </a:pPr>
            <a:endParaRPr lang="en-US" sz="2500" dirty="0" smtClean="0">
              <a:latin typeface="Times New Roman" pitchFamily="18" charset="0"/>
              <a:cs typeface="Times New Roman" pitchFamily="18" charset="0"/>
            </a:endParaRPr>
          </a:p>
          <a:p>
            <a:pPr lvl="1">
              <a:spcBef>
                <a:spcPts val="600"/>
              </a:spcBef>
            </a:pPr>
            <a:endParaRPr lang="en-US" sz="2500" dirty="0" smtClean="0">
              <a:latin typeface="Times New Roman" pitchFamily="18" charset="0"/>
              <a:cs typeface="Times New Roman" pitchFamily="18" charset="0"/>
            </a:endParaRPr>
          </a:p>
          <a:p>
            <a:pPr lvl="1">
              <a:spcBef>
                <a:spcPts val="600"/>
              </a:spcBef>
            </a:pPr>
            <a:endParaRPr lang="en-US" sz="2500" dirty="0" smtClean="0">
              <a:latin typeface="Times New Roman" pitchFamily="18" charset="0"/>
              <a:cs typeface="Times New Roman" pitchFamily="18" charset="0"/>
            </a:endParaRPr>
          </a:p>
        </p:txBody>
      </p:sp>
      <p:pic>
        <p:nvPicPr>
          <p:cNvPr id="49153" name="Picture 1"/>
          <p:cNvPicPr>
            <a:picLocks noChangeAspect="1" noChangeArrowheads="1"/>
          </p:cNvPicPr>
          <p:nvPr/>
        </p:nvPicPr>
        <p:blipFill>
          <a:blip r:embed="rId3" cstate="print"/>
          <a:srcRect/>
          <a:stretch>
            <a:fillRect/>
          </a:stretch>
        </p:blipFill>
        <p:spPr bwMode="auto">
          <a:xfrm>
            <a:off x="4267200" y="2438400"/>
            <a:ext cx="3810000" cy="3046684"/>
          </a:xfrm>
          <a:prstGeom prst="rect">
            <a:avLst/>
          </a:prstGeom>
          <a:noFill/>
          <a:ln w="9525">
            <a:noFill/>
            <a:miter lim="800000"/>
            <a:headEnd/>
            <a:tailEnd/>
          </a:ln>
        </p:spPr>
      </p:pic>
      <p:pic>
        <p:nvPicPr>
          <p:cNvPr id="68610" name="Picture 2"/>
          <p:cNvPicPr>
            <a:picLocks noChangeAspect="1" noChangeArrowheads="1"/>
          </p:cNvPicPr>
          <p:nvPr/>
        </p:nvPicPr>
        <p:blipFill>
          <a:blip r:embed="rId4" cstate="print"/>
          <a:srcRect/>
          <a:stretch>
            <a:fillRect/>
          </a:stretch>
        </p:blipFill>
        <p:spPr bwMode="auto">
          <a:xfrm>
            <a:off x="1066800" y="2743200"/>
            <a:ext cx="2527849" cy="2957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6629399" y="5801360"/>
            <a:ext cx="0" cy="304800"/>
          </a:xfrm>
          <a:prstGeom prst="line">
            <a:avLst/>
          </a:prstGeom>
          <a:ln w="34925">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Video Streaming</a:t>
            </a:r>
            <a:endParaRPr lang="en-US" dirty="0">
              <a:latin typeface="Times New Roman" pitchFamily="18" charset="0"/>
              <a:cs typeface="Times New Roman" pitchFamily="18" charset="0"/>
            </a:endParaRPr>
          </a:p>
        </p:txBody>
      </p:sp>
      <p:sp>
        <p:nvSpPr>
          <p:cNvPr id="10" name="Content Placeholder 2"/>
          <p:cNvSpPr>
            <a:spLocks noGrp="1"/>
          </p:cNvSpPr>
          <p:nvPr>
            <p:ph sz="quarter" idx="1"/>
          </p:nvPr>
        </p:nvSpPr>
        <p:spPr>
          <a:xfrm>
            <a:off x="312057" y="1587397"/>
            <a:ext cx="8625114" cy="952500"/>
          </a:xfrm>
        </p:spPr>
        <p:txBody>
          <a:bodyPr>
            <a:noAutofit/>
          </a:bodyPr>
          <a:lstStyle/>
          <a:p>
            <a:pPr lvl="0">
              <a:spcBef>
                <a:spcPts val="600"/>
              </a:spcBef>
            </a:pPr>
            <a:r>
              <a:rPr lang="en-US" sz="2400" dirty="0">
                <a:latin typeface="Times New Roman" pitchFamily="18" charset="0"/>
                <a:cs typeface="Times New Roman" pitchFamily="18" charset="0"/>
              </a:rPr>
              <a:t>Delivering video stream using different resolutions to satisfy </a:t>
            </a:r>
            <a:r>
              <a:rPr lang="en-US" sz="2400" dirty="0" smtClean="0">
                <a:latin typeface="Times New Roman" pitchFamily="18" charset="0"/>
                <a:cs typeface="Times New Roman" pitchFamily="18" charset="0"/>
              </a:rPr>
              <a:t>different client needs/constraints</a:t>
            </a:r>
            <a:endParaRPr lang="en-US" sz="2400" dirty="0">
              <a:latin typeface="Times New Roman" pitchFamily="18" charset="0"/>
              <a:cs typeface="Times New Roman" pitchFamily="18" charset="0"/>
            </a:endParaRPr>
          </a:p>
        </p:txBody>
      </p:sp>
      <p:pic>
        <p:nvPicPr>
          <p:cNvPr id="5" name="Picture 3"/>
          <p:cNvPicPr>
            <a:picLocks noChangeAspect="1" noChangeArrowheads="1"/>
          </p:cNvPicPr>
          <p:nvPr/>
        </p:nvPicPr>
        <p:blipFill>
          <a:blip r:embed="rId3" cstate="print"/>
          <a:srcRect/>
          <a:stretch>
            <a:fillRect/>
          </a:stretch>
        </p:blipFill>
        <p:spPr bwMode="auto">
          <a:xfrm>
            <a:off x="700314" y="4341674"/>
            <a:ext cx="3185886" cy="2416032"/>
          </a:xfrm>
          <a:prstGeom prst="rect">
            <a:avLst/>
          </a:prstGeom>
          <a:noFill/>
          <a:ln w="9525">
            <a:noFill/>
            <a:miter lim="800000"/>
            <a:headEnd/>
            <a:tailEnd/>
          </a:ln>
        </p:spPr>
      </p:pic>
      <p:sp>
        <p:nvSpPr>
          <p:cNvPr id="6" name="Slide Number Placeholder 3"/>
          <p:cNvSpPr>
            <a:spLocks noGrp="1"/>
          </p:cNvSpPr>
          <p:nvPr>
            <p:ph type="sldNum" sz="quarter" idx="12"/>
          </p:nvPr>
        </p:nvSpPr>
        <p:spPr>
          <a:xfrm>
            <a:off x="0" y="1272222"/>
            <a:ext cx="533400" cy="244476"/>
          </a:xfrm>
        </p:spPr>
        <p:txBody>
          <a:bodyPr>
            <a:normAutofit fontScale="85000" lnSpcReduction="20000"/>
          </a:bodyPr>
          <a:lstStyle/>
          <a:p>
            <a:fld id="{7B87BE86-E4A9-4175-8BD1-4F0D9A91C457}" type="slidenum">
              <a:rPr lang="en-US" smtClean="0"/>
              <a:pPr/>
              <a:t>7</a:t>
            </a:fld>
            <a:endParaRPr lang="en-US" dirty="0"/>
          </a:p>
        </p:txBody>
      </p:sp>
      <p:graphicFrame>
        <p:nvGraphicFramePr>
          <p:cNvPr id="7" name="Table 6"/>
          <p:cNvGraphicFramePr>
            <a:graphicFrameLocks noGrp="1"/>
          </p:cNvGraphicFramePr>
          <p:nvPr>
            <p:extLst>
              <p:ext uri="{D42A27DB-BD31-4B8C-83A1-F6EECF244321}">
                <p14:modId xmlns="" xmlns:p14="http://schemas.microsoft.com/office/powerpoint/2010/main" val="818801419"/>
              </p:ext>
            </p:extLst>
          </p:nvPr>
        </p:nvGraphicFramePr>
        <p:xfrm>
          <a:off x="4800600" y="4963160"/>
          <a:ext cx="3200400" cy="370840"/>
        </p:xfrm>
        <a:graphic>
          <a:graphicData uri="http://schemas.openxmlformats.org/drawingml/2006/table">
            <a:tbl>
              <a:tblPr firstRow="1" bandRow="1">
                <a:tableStyleId>{5C22544A-7EE6-4342-B048-85BDC9FD1C3A}</a:tableStyleId>
              </a:tblPr>
              <a:tblGrid>
                <a:gridCol w="1371599"/>
                <a:gridCol w="1828801"/>
              </a:tblGrid>
              <a:tr h="370840">
                <a:tc>
                  <a:txBody>
                    <a:bodyPr/>
                    <a:lstStyle/>
                    <a:p>
                      <a:r>
                        <a:rPr lang="en-US" sz="1600" b="0" dirty="0" smtClean="0">
                          <a:solidFill>
                            <a:schemeClr val="tx1"/>
                          </a:solidFill>
                          <a:latin typeface="Times New Roman" pitchFamily="18" charset="0"/>
                          <a:cs typeface="Times New Roman" pitchFamily="18" charset="0"/>
                        </a:rPr>
                        <a:t>Substream_</a:t>
                      </a:r>
                      <a:r>
                        <a:rPr lang="en-US" sz="1200" b="0" dirty="0" smtClean="0">
                          <a:solidFill>
                            <a:schemeClr val="tx1"/>
                          </a:solidFill>
                          <a:latin typeface="Times New Roman" pitchFamily="18" charset="0"/>
                          <a:cs typeface="Times New Roman" pitchFamily="18" charset="0"/>
                        </a:rPr>
                        <a:t>1</a:t>
                      </a:r>
                      <a:endParaRPr lang="en-US" sz="1600" b="0" dirty="0">
                        <a:solidFill>
                          <a:schemeClr val="tx1"/>
                        </a:solidFill>
                        <a:latin typeface="Times New Roman" pitchFamily="18" charset="0"/>
                        <a:cs typeface="Times New Roman" pitchFamily="18" charset="0"/>
                      </a:endParaRPr>
                    </a:p>
                  </a:txBody>
                  <a:tcPr/>
                </a:tc>
                <a:tc>
                  <a:txBody>
                    <a:bodyPr/>
                    <a:lstStyle/>
                    <a:p>
                      <a:pPr algn="ctr"/>
                      <a:r>
                        <a:rPr lang="en-US" sz="1600" b="0" dirty="0" smtClean="0">
                          <a:solidFill>
                            <a:schemeClr val="tx1"/>
                          </a:solidFill>
                          <a:latin typeface="Times New Roman" pitchFamily="18" charset="0"/>
                          <a:cs typeface="Times New Roman" pitchFamily="18" charset="0"/>
                        </a:rPr>
                        <a:t>Resolution_</a:t>
                      </a:r>
                      <a:r>
                        <a:rPr lang="en-US" sz="1200" b="0" dirty="0" smtClean="0">
                          <a:solidFill>
                            <a:schemeClr val="tx1"/>
                          </a:solidFill>
                          <a:latin typeface="Times New Roman" pitchFamily="18" charset="0"/>
                          <a:cs typeface="Times New Roman" pitchFamily="18" charset="0"/>
                        </a:rPr>
                        <a:t>1</a:t>
                      </a:r>
                      <a:endParaRPr lang="en-US" sz="1600" b="0" dirty="0">
                        <a:solidFill>
                          <a:schemeClr val="tx1"/>
                        </a:solidFill>
                        <a:latin typeface="Times New Roman" pitchFamily="18" charset="0"/>
                        <a:cs typeface="Times New Roman" pitchFamily="18" charset="0"/>
                      </a:endParaRPr>
                    </a:p>
                  </a:txBody>
                  <a:tcPr>
                    <a:solidFill>
                      <a:schemeClr val="tx2">
                        <a:lumMod val="40000"/>
                        <a:lumOff val="60000"/>
                      </a:schemeClr>
                    </a:solidFill>
                  </a:tcPr>
                </a:tc>
              </a:tr>
            </a:tbl>
          </a:graphicData>
        </a:graphic>
      </p:graphicFrame>
      <p:graphicFrame>
        <p:nvGraphicFramePr>
          <p:cNvPr id="8" name="Table 7"/>
          <p:cNvGraphicFramePr>
            <a:graphicFrameLocks noGrp="1"/>
          </p:cNvGraphicFramePr>
          <p:nvPr>
            <p:extLst>
              <p:ext uri="{D42A27DB-BD31-4B8C-83A1-F6EECF244321}">
                <p14:modId xmlns="" xmlns:p14="http://schemas.microsoft.com/office/powerpoint/2010/main" val="2694135654"/>
              </p:ext>
            </p:extLst>
          </p:nvPr>
        </p:nvGraphicFramePr>
        <p:xfrm>
          <a:off x="4800600" y="5430520"/>
          <a:ext cx="3200400" cy="370840"/>
        </p:xfrm>
        <a:graphic>
          <a:graphicData uri="http://schemas.openxmlformats.org/drawingml/2006/table">
            <a:tbl>
              <a:tblPr firstRow="1" bandRow="1">
                <a:tableStyleId>{5C22544A-7EE6-4342-B048-85BDC9FD1C3A}</a:tableStyleId>
              </a:tblPr>
              <a:tblGrid>
                <a:gridCol w="1371599"/>
                <a:gridCol w="1828801"/>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kern="1200" dirty="0" smtClean="0">
                          <a:solidFill>
                            <a:schemeClr val="tx1"/>
                          </a:solidFill>
                          <a:latin typeface="Times New Roman" pitchFamily="18" charset="0"/>
                          <a:ea typeface="+mn-ea"/>
                          <a:cs typeface="Times New Roman" pitchFamily="18" charset="0"/>
                        </a:rPr>
                        <a:t>Substream_</a:t>
                      </a:r>
                      <a:r>
                        <a:rPr kumimoji="0" lang="en-US" sz="1200" b="0" kern="1200" dirty="0" smtClean="0">
                          <a:solidFill>
                            <a:schemeClr val="tx1"/>
                          </a:solidFill>
                          <a:latin typeface="Times New Roman" pitchFamily="18" charset="0"/>
                          <a:ea typeface="+mn-ea"/>
                          <a:cs typeface="Times New Roman" pitchFamily="18" charset="0"/>
                        </a:rPr>
                        <a:t>2</a:t>
                      </a:r>
                      <a:endParaRPr kumimoji="0" lang="en-US" sz="1600" b="0" kern="1200" dirty="0" smtClean="0">
                        <a:solidFill>
                          <a:schemeClr val="tx1"/>
                        </a:solidFill>
                        <a:latin typeface="Times New Roman" pitchFamily="18" charset="0"/>
                        <a:ea typeface="+mn-ea"/>
                        <a:cs typeface="Times New Roman" pitchFamily="18" charset="0"/>
                      </a:endParaRPr>
                    </a:p>
                  </a:txBody>
                  <a:tcPr/>
                </a:tc>
                <a:tc>
                  <a:txBody>
                    <a:bodyPr/>
                    <a:lstStyle/>
                    <a:p>
                      <a:pPr algn="ctr"/>
                      <a:r>
                        <a:rPr kumimoji="0" lang="en-US" sz="1600" b="0" kern="1200" dirty="0" smtClean="0">
                          <a:solidFill>
                            <a:schemeClr val="tx1"/>
                          </a:solidFill>
                          <a:latin typeface="Times New Roman" pitchFamily="18" charset="0"/>
                          <a:ea typeface="+mn-ea"/>
                          <a:cs typeface="Times New Roman" pitchFamily="18" charset="0"/>
                        </a:rPr>
                        <a:t>Resolution _</a:t>
                      </a:r>
                      <a:r>
                        <a:rPr kumimoji="0" lang="en-US" sz="1200" b="0" kern="1200" dirty="0" smtClean="0">
                          <a:solidFill>
                            <a:schemeClr val="tx1"/>
                          </a:solidFill>
                          <a:latin typeface="Times New Roman" pitchFamily="18" charset="0"/>
                          <a:ea typeface="+mn-ea"/>
                          <a:cs typeface="Times New Roman" pitchFamily="18" charset="0"/>
                        </a:rPr>
                        <a:t>2</a:t>
                      </a:r>
                      <a:endParaRPr kumimoji="0" lang="en-US" sz="1600" b="0" kern="1200" dirty="0" smtClean="0">
                        <a:solidFill>
                          <a:schemeClr val="tx1"/>
                        </a:solidFill>
                        <a:latin typeface="Times New Roman" pitchFamily="18" charset="0"/>
                        <a:ea typeface="+mn-ea"/>
                        <a:cs typeface="Times New Roman" pitchFamily="18" charset="0"/>
                      </a:endParaRPr>
                    </a:p>
                  </a:txBody>
                  <a:tcPr>
                    <a:solidFill>
                      <a:schemeClr val="tx2">
                        <a:lumMod val="40000"/>
                        <a:lumOff val="60000"/>
                      </a:schemeClr>
                    </a:solidFill>
                  </a:tcPr>
                </a:tc>
              </a:tr>
            </a:tbl>
          </a:graphicData>
        </a:graphic>
      </p:graphicFrame>
      <p:graphicFrame>
        <p:nvGraphicFramePr>
          <p:cNvPr id="9" name="Table 8"/>
          <p:cNvGraphicFramePr>
            <a:graphicFrameLocks noGrp="1"/>
          </p:cNvGraphicFramePr>
          <p:nvPr>
            <p:extLst>
              <p:ext uri="{D42A27DB-BD31-4B8C-83A1-F6EECF244321}">
                <p14:modId xmlns="" xmlns:p14="http://schemas.microsoft.com/office/powerpoint/2010/main" val="2384848568"/>
              </p:ext>
            </p:extLst>
          </p:nvPr>
        </p:nvGraphicFramePr>
        <p:xfrm>
          <a:off x="4800600" y="6029960"/>
          <a:ext cx="3200400" cy="370840"/>
        </p:xfrm>
        <a:graphic>
          <a:graphicData uri="http://schemas.openxmlformats.org/drawingml/2006/table">
            <a:tbl>
              <a:tblPr firstRow="1" bandRow="1">
                <a:tableStyleId>{5C22544A-7EE6-4342-B048-85BDC9FD1C3A}</a:tableStyleId>
              </a:tblPr>
              <a:tblGrid>
                <a:gridCol w="1371599"/>
                <a:gridCol w="1828801"/>
              </a:tblGrid>
              <a:tr h="370840">
                <a:tc>
                  <a:txBody>
                    <a:bodyPr/>
                    <a:lstStyle/>
                    <a:p>
                      <a:r>
                        <a:rPr kumimoji="0" lang="en-US" sz="1600" b="0" kern="1200" dirty="0" err="1" smtClean="0">
                          <a:solidFill>
                            <a:schemeClr val="tx1"/>
                          </a:solidFill>
                          <a:latin typeface="Times New Roman" pitchFamily="18" charset="0"/>
                          <a:ea typeface="+mn-ea"/>
                          <a:cs typeface="Times New Roman" pitchFamily="18" charset="0"/>
                        </a:rPr>
                        <a:t>Substream_</a:t>
                      </a:r>
                      <a:r>
                        <a:rPr kumimoji="0" lang="en-US" sz="1050" b="0" kern="1200" dirty="0" err="1" smtClean="0">
                          <a:solidFill>
                            <a:schemeClr val="tx1"/>
                          </a:solidFill>
                          <a:latin typeface="Times New Roman" pitchFamily="18" charset="0"/>
                          <a:ea typeface="+mn-ea"/>
                          <a:cs typeface="Times New Roman" pitchFamily="18" charset="0"/>
                        </a:rPr>
                        <a:t>N</a:t>
                      </a:r>
                      <a:endParaRPr kumimoji="0" lang="en-US" sz="1600" b="0" kern="1200" dirty="0" smtClean="0">
                        <a:solidFill>
                          <a:schemeClr val="tx1"/>
                        </a:solidFill>
                        <a:latin typeface="Times New Roman" pitchFamily="18" charset="0"/>
                        <a:ea typeface="+mn-ea"/>
                        <a:cs typeface="Times New Roman" pitchFamily="18" charset="0"/>
                      </a:endParaRPr>
                    </a:p>
                  </a:txBody>
                  <a:tcPr/>
                </a:tc>
                <a:tc>
                  <a:txBody>
                    <a:bodyPr/>
                    <a:lstStyle/>
                    <a:p>
                      <a:pPr marL="0" algn="ctr" rtl="0" eaLnBrk="1" latinLnBrk="0" hangingPunct="1"/>
                      <a:r>
                        <a:rPr kumimoji="0" lang="en-US" sz="1600" b="0" kern="1200" dirty="0" smtClean="0">
                          <a:solidFill>
                            <a:schemeClr val="tx1"/>
                          </a:solidFill>
                          <a:latin typeface="Times New Roman" pitchFamily="18" charset="0"/>
                          <a:ea typeface="+mn-ea"/>
                          <a:cs typeface="Times New Roman" pitchFamily="18" charset="0"/>
                        </a:rPr>
                        <a:t>Resolution _</a:t>
                      </a:r>
                      <a:r>
                        <a:rPr kumimoji="0" lang="en-US" sz="1200" b="0" kern="1200" dirty="0" smtClean="0">
                          <a:solidFill>
                            <a:schemeClr val="tx1"/>
                          </a:solidFill>
                          <a:latin typeface="Times New Roman" pitchFamily="18" charset="0"/>
                          <a:ea typeface="+mn-ea"/>
                          <a:cs typeface="Times New Roman" pitchFamily="18" charset="0"/>
                        </a:rPr>
                        <a:t>N</a:t>
                      </a:r>
                      <a:endParaRPr kumimoji="0" lang="en-US" sz="1600" b="0" kern="1200" dirty="0" smtClean="0">
                        <a:solidFill>
                          <a:schemeClr val="tx1"/>
                        </a:solidFill>
                        <a:latin typeface="Times New Roman" pitchFamily="18" charset="0"/>
                        <a:ea typeface="+mn-ea"/>
                        <a:cs typeface="Times New Roman" pitchFamily="18" charset="0"/>
                      </a:endParaRPr>
                    </a:p>
                  </a:txBody>
                  <a:tcPr>
                    <a:solidFill>
                      <a:schemeClr val="tx2">
                        <a:lumMod val="40000"/>
                        <a:lumOff val="60000"/>
                      </a:schemeClr>
                    </a:solidFill>
                  </a:tcPr>
                </a:tc>
              </a:tr>
            </a:tbl>
          </a:graphicData>
        </a:graphic>
      </p:graphicFrame>
      <p:sp>
        <p:nvSpPr>
          <p:cNvPr id="12" name="Content Placeholder 2"/>
          <p:cNvSpPr txBox="1">
            <a:spLocks/>
          </p:cNvSpPr>
          <p:nvPr/>
        </p:nvSpPr>
        <p:spPr>
          <a:xfrm>
            <a:off x="4229004" y="2505425"/>
            <a:ext cx="4114800" cy="176167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600"/>
              </a:spcBef>
            </a:pPr>
            <a:r>
              <a:rPr lang="en-US" sz="2400" dirty="0" smtClean="0">
                <a:latin typeface="Times New Roman" pitchFamily="18" charset="0"/>
                <a:cs typeface="Times New Roman" pitchFamily="18" charset="0"/>
              </a:rPr>
              <a:t>Multiple Description Coding (MDC)</a:t>
            </a:r>
          </a:p>
          <a:p>
            <a:pPr lvl="1">
              <a:spcBef>
                <a:spcPts val="600"/>
              </a:spcBef>
            </a:pPr>
            <a:r>
              <a:rPr lang="en-US" sz="2000" dirty="0" smtClean="0">
                <a:latin typeface="Times New Roman" pitchFamily="18" charset="0"/>
                <a:cs typeface="Times New Roman" pitchFamily="18" charset="0"/>
              </a:rPr>
              <a:t>Multiple independent video </a:t>
            </a:r>
            <a:r>
              <a:rPr lang="en-US" sz="2000" dirty="0" err="1" smtClean="0">
                <a:latin typeface="Times New Roman" pitchFamily="18" charset="0"/>
                <a:cs typeface="Times New Roman" pitchFamily="18" charset="0"/>
              </a:rPr>
              <a:t>substreams</a:t>
            </a:r>
            <a:endParaRPr lang="en-US" sz="2000" dirty="0" smtClean="0">
              <a:latin typeface="Times New Roman" pitchFamily="18" charset="0"/>
              <a:cs typeface="Times New Roman" pitchFamily="18" charset="0"/>
            </a:endParaRPr>
          </a:p>
          <a:p>
            <a:pPr lvl="1">
              <a:spcBef>
                <a:spcPts val="600"/>
              </a:spcBef>
            </a:pPr>
            <a:r>
              <a:rPr lang="en-US" sz="2000" dirty="0" smtClean="0">
                <a:latin typeface="Times New Roman" pitchFamily="18" charset="0"/>
                <a:cs typeface="Times New Roman" pitchFamily="18" charset="0"/>
              </a:rPr>
              <a:t>Receiving more </a:t>
            </a:r>
            <a:r>
              <a:rPr lang="en-US" sz="2000" dirty="0" err="1" smtClean="0">
                <a:latin typeface="Times New Roman" pitchFamily="18" charset="0"/>
                <a:cs typeface="Times New Roman" pitchFamily="18" charset="0"/>
              </a:rPr>
              <a:t>substreams</a:t>
            </a:r>
            <a:r>
              <a:rPr lang="en-US" sz="2000" dirty="0" smtClean="0">
                <a:latin typeface="Times New Roman" pitchFamily="18" charset="0"/>
                <a:cs typeface="Times New Roman" pitchFamily="18" charset="0"/>
              </a:rPr>
              <a:t> increases the video quality</a:t>
            </a:r>
            <a:endParaRPr lang="en-US" sz="2400" dirty="0"/>
          </a:p>
        </p:txBody>
      </p:sp>
      <p:sp>
        <p:nvSpPr>
          <p:cNvPr id="14" name="Content Placeholder 2"/>
          <p:cNvSpPr txBox="1">
            <a:spLocks/>
          </p:cNvSpPr>
          <p:nvPr/>
        </p:nvSpPr>
        <p:spPr>
          <a:xfrm>
            <a:off x="312057" y="2514600"/>
            <a:ext cx="3962400" cy="17526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600"/>
              </a:spcBef>
            </a:pPr>
            <a:r>
              <a:rPr lang="en-US" sz="2400" dirty="0" smtClean="0">
                <a:latin typeface="Times New Roman" pitchFamily="18" charset="0"/>
                <a:cs typeface="Times New Roman" pitchFamily="18" charset="0"/>
              </a:rPr>
              <a:t>Multi-Layer Coding </a:t>
            </a:r>
          </a:p>
          <a:p>
            <a:pPr marL="0" indent="0">
              <a:spcBef>
                <a:spcPts val="600"/>
              </a:spcBef>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(Multi-resolution)</a:t>
            </a:r>
          </a:p>
          <a:p>
            <a:pPr lvl="1">
              <a:spcBef>
                <a:spcPts val="600"/>
              </a:spcBef>
            </a:pPr>
            <a:r>
              <a:rPr lang="en-US" sz="2000" dirty="0" smtClean="0">
                <a:latin typeface="Times New Roman" pitchFamily="18" charset="0"/>
                <a:cs typeface="Times New Roman" pitchFamily="18" charset="0"/>
              </a:rPr>
              <a:t>Base layer</a:t>
            </a:r>
          </a:p>
          <a:p>
            <a:pPr lvl="1">
              <a:spcBef>
                <a:spcPts val="600"/>
              </a:spcBef>
            </a:pPr>
            <a:r>
              <a:rPr lang="en-US" sz="2000" dirty="0" smtClean="0">
                <a:latin typeface="Times New Roman" pitchFamily="18" charset="0"/>
                <a:cs typeface="Times New Roman" pitchFamily="18" charset="0"/>
              </a:rPr>
              <a:t>Enhancement layers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Inter-Layer Coding Strategies</a:t>
            </a:r>
            <a:endParaRPr lang="en-US" dirty="0">
              <a:latin typeface="Times New Roman" pitchFamily="18" charset="0"/>
              <a:cs typeface="Times New Roman" pitchFamily="18" charset="0"/>
            </a:endParaRPr>
          </a:p>
        </p:txBody>
      </p:sp>
      <p:sp>
        <p:nvSpPr>
          <p:cNvPr id="10" name="Content Placeholder 2"/>
          <p:cNvSpPr>
            <a:spLocks noGrp="1"/>
          </p:cNvSpPr>
          <p:nvPr>
            <p:ph sz="quarter" idx="1"/>
          </p:nvPr>
        </p:nvSpPr>
        <p:spPr>
          <a:xfrm>
            <a:off x="457200" y="1828800"/>
            <a:ext cx="3810000" cy="4191000"/>
          </a:xfrm>
        </p:spPr>
        <p:txBody>
          <a:bodyPr>
            <a:normAutofit/>
          </a:bodyPr>
          <a:lstStyle/>
          <a:p>
            <a:pPr>
              <a:spcBef>
                <a:spcPts val="1200"/>
              </a:spcBef>
            </a:pPr>
            <a:r>
              <a:rPr lang="en-US" sz="2400" dirty="0" smtClean="0">
                <a:latin typeface="Times New Roman" pitchFamily="18" charset="0"/>
                <a:cs typeface="Times New Roman" pitchFamily="18" charset="0"/>
              </a:rPr>
              <a:t>Random linear network coding (RLNC)</a:t>
            </a:r>
            <a:endParaRPr lang="en-US" sz="2100" dirty="0" smtClean="0">
              <a:latin typeface="Times New Roman" pitchFamily="18" charset="0"/>
              <a:cs typeface="Times New Roman" pitchFamily="18" charset="0"/>
            </a:endParaRPr>
          </a:p>
          <a:p>
            <a:pPr>
              <a:spcBef>
                <a:spcPts val="1200"/>
              </a:spcBef>
            </a:pPr>
            <a:endParaRPr lang="en-US" sz="2400" dirty="0" smtClean="0">
              <a:latin typeface="Times New Roman" pitchFamily="18" charset="0"/>
              <a:cs typeface="Times New Roman" pitchFamily="18" charset="0"/>
            </a:endParaRPr>
          </a:p>
          <a:p>
            <a:pPr lvl="1">
              <a:spcBef>
                <a:spcPts val="1200"/>
              </a:spcBef>
            </a:pPr>
            <a:endParaRPr lang="en-US" sz="2400" dirty="0" smtClean="0">
              <a:latin typeface="Times New Roman" pitchFamily="18" charset="0"/>
              <a:cs typeface="Times New Roman" pitchFamily="18" charset="0"/>
            </a:endParaRPr>
          </a:p>
          <a:p>
            <a:pPr>
              <a:spcBef>
                <a:spcPts val="1200"/>
              </a:spcBef>
            </a:pPr>
            <a:endParaRPr lang="en-US" sz="2400" dirty="0">
              <a:latin typeface="Times New Roman" pitchFamily="18" charset="0"/>
              <a:cs typeface="Times New Roman" pitchFamily="18" charset="0"/>
            </a:endParaRPr>
          </a:p>
        </p:txBody>
      </p:sp>
      <p:graphicFrame>
        <p:nvGraphicFramePr>
          <p:cNvPr id="2050" name="Object 2"/>
          <p:cNvGraphicFramePr>
            <a:graphicFrameLocks noChangeAspect="1"/>
          </p:cNvGraphicFramePr>
          <p:nvPr/>
        </p:nvGraphicFramePr>
        <p:xfrm>
          <a:off x="990600" y="2971800"/>
          <a:ext cx="2070100" cy="457200"/>
        </p:xfrm>
        <a:graphic>
          <a:graphicData uri="http://schemas.openxmlformats.org/presentationml/2006/ole">
            <p:oleObj spid="_x0000_s28017" name="Equation" r:id="rId4" imgW="1091726" imgH="241195" progId="Equation.3">
              <p:embed/>
            </p:oleObj>
          </a:graphicData>
        </a:graphic>
      </p:graphicFrame>
      <p:graphicFrame>
        <p:nvGraphicFramePr>
          <p:cNvPr id="2051" name="Object 3"/>
          <p:cNvGraphicFramePr>
            <a:graphicFrameLocks noChangeAspect="1"/>
          </p:cNvGraphicFramePr>
          <p:nvPr/>
        </p:nvGraphicFramePr>
        <p:xfrm>
          <a:off x="990600" y="3429000"/>
          <a:ext cx="2057400" cy="457200"/>
        </p:xfrm>
        <a:graphic>
          <a:graphicData uri="http://schemas.openxmlformats.org/presentationml/2006/ole">
            <p:oleObj spid="_x0000_s28018" name="Equation" r:id="rId5" imgW="1143000" imgH="241300" progId="Equation.3">
              <p:embed/>
            </p:oleObj>
          </a:graphicData>
        </a:graphic>
      </p:graphicFrame>
      <p:graphicFrame>
        <p:nvGraphicFramePr>
          <p:cNvPr id="2052" name="Object 4"/>
          <p:cNvGraphicFramePr>
            <a:graphicFrameLocks noChangeAspect="1"/>
          </p:cNvGraphicFramePr>
          <p:nvPr/>
        </p:nvGraphicFramePr>
        <p:xfrm>
          <a:off x="1001713" y="3886200"/>
          <a:ext cx="2035175" cy="457200"/>
        </p:xfrm>
        <a:graphic>
          <a:graphicData uri="http://schemas.openxmlformats.org/presentationml/2006/ole">
            <p:oleObj spid="_x0000_s28019" name="Equation" r:id="rId6" imgW="1129810" imgH="241195" progId="Equation.3">
              <p:embed/>
            </p:oleObj>
          </a:graphicData>
        </a:graphic>
      </p:graphicFrame>
      <p:graphicFrame>
        <p:nvGraphicFramePr>
          <p:cNvPr id="2056" name="Object 8"/>
          <p:cNvGraphicFramePr>
            <a:graphicFrameLocks noChangeAspect="1"/>
          </p:cNvGraphicFramePr>
          <p:nvPr/>
        </p:nvGraphicFramePr>
        <p:xfrm>
          <a:off x="5181600" y="2971800"/>
          <a:ext cx="674688" cy="457200"/>
        </p:xfrm>
        <a:graphic>
          <a:graphicData uri="http://schemas.openxmlformats.org/presentationml/2006/ole">
            <p:oleObj spid="_x0000_s28020" name="Equation" r:id="rId7" imgW="355446" imgH="241195" progId="Equation.3">
              <p:embed/>
            </p:oleObj>
          </a:graphicData>
        </a:graphic>
      </p:graphicFrame>
      <p:graphicFrame>
        <p:nvGraphicFramePr>
          <p:cNvPr id="2057" name="Object 9"/>
          <p:cNvGraphicFramePr>
            <a:graphicFrameLocks noChangeAspect="1"/>
          </p:cNvGraphicFramePr>
          <p:nvPr/>
        </p:nvGraphicFramePr>
        <p:xfrm>
          <a:off x="5181600" y="3429000"/>
          <a:ext cx="1417638" cy="457200"/>
        </p:xfrm>
        <a:graphic>
          <a:graphicData uri="http://schemas.openxmlformats.org/presentationml/2006/ole">
            <p:oleObj spid="_x0000_s28021" name="Equation" r:id="rId8" imgW="787400" imgH="241300" progId="Equation.3">
              <p:embed/>
            </p:oleObj>
          </a:graphicData>
        </a:graphic>
      </p:graphicFrame>
      <p:graphicFrame>
        <p:nvGraphicFramePr>
          <p:cNvPr id="2058" name="Object 10"/>
          <p:cNvGraphicFramePr>
            <a:graphicFrameLocks noChangeAspect="1"/>
          </p:cNvGraphicFramePr>
          <p:nvPr/>
        </p:nvGraphicFramePr>
        <p:xfrm>
          <a:off x="5180013" y="3886200"/>
          <a:ext cx="2035175" cy="457200"/>
        </p:xfrm>
        <a:graphic>
          <a:graphicData uri="http://schemas.openxmlformats.org/presentationml/2006/ole">
            <p:oleObj spid="_x0000_s28022" name="Equation" r:id="rId9" imgW="1129810" imgH="241195" progId="Equation.3">
              <p:embed/>
            </p:oleObj>
          </a:graphicData>
        </a:graphic>
      </p:graphicFrame>
      <p:sp>
        <p:nvSpPr>
          <p:cNvPr id="12" name="Slide Number Placeholder 3"/>
          <p:cNvSpPr>
            <a:spLocks noGrp="1"/>
          </p:cNvSpPr>
          <p:nvPr>
            <p:ph type="sldNum" sz="quarter" idx="12"/>
          </p:nvPr>
        </p:nvSpPr>
        <p:spPr>
          <a:xfrm>
            <a:off x="0" y="1272222"/>
            <a:ext cx="533400" cy="244476"/>
          </a:xfrm>
        </p:spPr>
        <p:txBody>
          <a:bodyPr>
            <a:normAutofit fontScale="85000" lnSpcReduction="20000"/>
          </a:bodyPr>
          <a:lstStyle/>
          <a:p>
            <a:fld id="{7B87BE86-E4A9-4175-8BD1-4F0D9A91C457}" type="slidenum">
              <a:rPr lang="en-US" smtClean="0"/>
              <a:pPr/>
              <a:t>8</a:t>
            </a:fld>
            <a:endParaRPr lang="en-US" dirty="0"/>
          </a:p>
        </p:txBody>
      </p:sp>
      <p:sp>
        <p:nvSpPr>
          <p:cNvPr id="13" name="Content Placeholder 2"/>
          <p:cNvSpPr txBox="1">
            <a:spLocks/>
          </p:cNvSpPr>
          <p:nvPr/>
        </p:nvSpPr>
        <p:spPr>
          <a:xfrm>
            <a:off x="609600" y="4724400"/>
            <a:ext cx="7093284" cy="21336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0">
              <a:spcBef>
                <a:spcPts val="600"/>
              </a:spcBef>
            </a:pPr>
            <a:r>
              <a:rPr lang="en-US" sz="2400" dirty="0">
                <a:solidFill>
                  <a:srgbClr val="0070C0"/>
                </a:solidFill>
                <a:latin typeface="Times New Roman" pitchFamily="18" charset="0"/>
                <a:cs typeface="Times New Roman" pitchFamily="18" charset="0"/>
              </a:rPr>
              <a:t>Packets in </a:t>
            </a:r>
            <a:r>
              <a:rPr lang="en-US" sz="2400" dirty="0" smtClean="0">
                <a:solidFill>
                  <a:srgbClr val="0070C0"/>
                </a:solidFill>
                <a:latin typeface="Times New Roman" pitchFamily="18" charset="0"/>
                <a:cs typeface="Times New Roman" pitchFamily="18" charset="0"/>
              </a:rPr>
              <a:t>lower </a:t>
            </a:r>
            <a:r>
              <a:rPr lang="en-US" sz="2400" dirty="0">
                <a:solidFill>
                  <a:srgbClr val="0070C0"/>
                </a:solidFill>
                <a:latin typeface="Times New Roman" pitchFamily="18" charset="0"/>
                <a:cs typeface="Times New Roman" pitchFamily="18" charset="0"/>
              </a:rPr>
              <a:t>layers </a:t>
            </a:r>
            <a:r>
              <a:rPr lang="en-US" sz="2400" dirty="0" smtClean="0">
                <a:solidFill>
                  <a:srgbClr val="0070C0"/>
                </a:solidFill>
                <a:latin typeface="Times New Roman" pitchFamily="18" charset="0"/>
                <a:cs typeface="Times New Roman" pitchFamily="18" charset="0"/>
              </a:rPr>
              <a:t>are more important</a:t>
            </a:r>
          </a:p>
          <a:p>
            <a:pPr lvl="1">
              <a:spcBef>
                <a:spcPts val="600"/>
              </a:spcBef>
            </a:pPr>
            <a:r>
              <a:rPr lang="en-US" sz="2100" dirty="0" smtClean="0">
                <a:latin typeface="Times New Roman" pitchFamily="18" charset="0"/>
                <a:cs typeface="Times New Roman" pitchFamily="18" charset="0"/>
              </a:rPr>
              <a:t>Included in more coded packets</a:t>
            </a:r>
          </a:p>
          <a:p>
            <a:pPr lvl="1">
              <a:spcBef>
                <a:spcPts val="600"/>
              </a:spcBef>
            </a:pPr>
            <a:r>
              <a:rPr lang="en-US" sz="2100" dirty="0" smtClean="0">
                <a:latin typeface="Times New Roman" pitchFamily="18" charset="0"/>
                <a:cs typeface="Times New Roman" pitchFamily="18" charset="0"/>
              </a:rPr>
              <a:t>More chances to be decoded</a:t>
            </a:r>
            <a:endParaRPr lang="en-US" sz="2100" dirty="0">
              <a:latin typeface="Times New Roman" pitchFamily="18" charset="0"/>
              <a:cs typeface="Times New Roman" pitchFamily="18" charset="0"/>
            </a:endParaRPr>
          </a:p>
        </p:txBody>
      </p:sp>
      <p:sp>
        <p:nvSpPr>
          <p:cNvPr id="14" name="Content Placeholder 2"/>
          <p:cNvSpPr txBox="1">
            <a:spLocks/>
          </p:cNvSpPr>
          <p:nvPr/>
        </p:nvSpPr>
        <p:spPr>
          <a:xfrm>
            <a:off x="4648200" y="1803400"/>
            <a:ext cx="3810000" cy="1447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spcBef>
                <a:spcPts val="600"/>
              </a:spcBef>
            </a:pPr>
            <a:r>
              <a:rPr lang="en-US" sz="2400" dirty="0">
                <a:solidFill>
                  <a:srgbClr val="0070C0"/>
                </a:solidFill>
                <a:latin typeface="Times New Roman" pitchFamily="18" charset="0"/>
                <a:cs typeface="Times New Roman" pitchFamily="18" charset="0"/>
              </a:rPr>
              <a:t>Triangular coding </a:t>
            </a:r>
            <a:endParaRPr lang="en-US" sz="2400" dirty="0" smtClean="0">
              <a:solidFill>
                <a:srgbClr val="0070C0"/>
              </a:solidFill>
              <a:latin typeface="Times New Roman" pitchFamily="18" charset="0"/>
              <a:cs typeface="Times New Roman" pitchFamily="18" charset="0"/>
            </a:endParaRPr>
          </a:p>
          <a:p>
            <a:pPr lvl="1">
              <a:spcBef>
                <a:spcPts val="600"/>
              </a:spcBef>
            </a:pPr>
            <a:r>
              <a:rPr lang="en-US" sz="2100" dirty="0" smtClean="0">
                <a:latin typeface="Times New Roman" pitchFamily="18" charset="0"/>
                <a:cs typeface="Times New Roman" pitchFamily="18" charset="0"/>
              </a:rPr>
              <a:t>Prefix coding</a:t>
            </a:r>
            <a:endParaRPr lang="en-US" sz="2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800600" y="1676400"/>
            <a:ext cx="4038600" cy="2326855"/>
          </a:xfrm>
          <a:prstGeom prst="rect">
            <a:avLst/>
          </a:prstGeom>
          <a:noFill/>
          <a:ln w="9525">
            <a:noFill/>
            <a:miter lim="800000"/>
            <a:headEnd/>
            <a:tailEnd/>
          </a:ln>
        </p:spPr>
      </p:pic>
      <p:sp>
        <p:nvSpPr>
          <p:cNvPr id="2" name="Title 1"/>
          <p:cNvSpPr>
            <a:spLocks noGrp="1"/>
          </p:cNvSpPr>
          <p:nvPr>
            <p:ph type="title"/>
          </p:nvPr>
        </p:nvSpPr>
        <p:spPr>
          <a:xfrm>
            <a:off x="609600" y="152400"/>
            <a:ext cx="8153400" cy="990600"/>
          </a:xfrm>
        </p:spPr>
        <p:txBody>
          <a:bodyPr>
            <a:noAutofit/>
          </a:bodyPr>
          <a:lstStyle/>
          <a:p>
            <a:r>
              <a:rPr lang="en-US" sz="3600" dirty="0" smtClean="0">
                <a:latin typeface="Times New Roman" pitchFamily="18" charset="0"/>
                <a:cs typeface="Times New Roman" pitchFamily="18" charset="0"/>
              </a:rPr>
              <a:t>Multi-Layer Video Streaming with Helpers</a:t>
            </a:r>
            <a:endParaRPr lang="en-US" sz="36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normAutofit fontScale="85000" lnSpcReduction="20000"/>
          </a:bodyPr>
          <a:lstStyle/>
          <a:p>
            <a:fld id="{7B87BE86-E4A9-4175-8BD1-4F0D9A91C457}" type="slidenum">
              <a:rPr lang="en-US" smtClean="0"/>
              <a:pPr/>
              <a:t>9</a:t>
            </a:fld>
            <a:endParaRPr lang="en-US"/>
          </a:p>
        </p:txBody>
      </p:sp>
      <p:sp>
        <p:nvSpPr>
          <p:cNvPr id="4" name="Content Placeholder 3"/>
          <p:cNvSpPr>
            <a:spLocks noGrp="1"/>
          </p:cNvSpPr>
          <p:nvPr>
            <p:ph sz="quarter" idx="1"/>
          </p:nvPr>
        </p:nvSpPr>
        <p:spPr>
          <a:xfrm>
            <a:off x="228600" y="1905000"/>
            <a:ext cx="5029200" cy="4724400"/>
          </a:xfrm>
        </p:spPr>
        <p:txBody>
          <a:bodyPr>
            <a:normAutofit/>
          </a:bodyPr>
          <a:lstStyle/>
          <a:p>
            <a:pPr>
              <a:spcBef>
                <a:spcPts val="600"/>
              </a:spcBef>
            </a:pPr>
            <a:r>
              <a:rPr lang="en-US" sz="2600" dirty="0" smtClean="0">
                <a:latin typeface="Times New Roman" pitchFamily="18" charset="0"/>
                <a:cs typeface="Times New Roman" pitchFamily="18" charset="0"/>
              </a:rPr>
              <a:t>Links</a:t>
            </a:r>
          </a:p>
          <a:p>
            <a:pPr lvl="1">
              <a:spcBef>
                <a:spcPts val="600"/>
              </a:spcBef>
            </a:pPr>
            <a:r>
              <a:rPr lang="en-US" sz="2200" dirty="0" smtClean="0">
                <a:latin typeface="Times New Roman" pitchFamily="18" charset="0"/>
                <a:cs typeface="Times New Roman" pitchFamily="18" charset="0"/>
              </a:rPr>
              <a:t>Cost: direct download from the server</a:t>
            </a:r>
          </a:p>
          <a:p>
            <a:pPr lvl="1">
              <a:spcBef>
                <a:spcPts val="600"/>
              </a:spcBef>
            </a:pPr>
            <a:r>
              <a:rPr lang="en-US" sz="2200" dirty="0" smtClean="0">
                <a:latin typeface="Times New Roman" pitchFamily="18" charset="0"/>
                <a:cs typeface="Times New Roman" pitchFamily="18" charset="0"/>
              </a:rPr>
              <a:t>Reliable links</a:t>
            </a:r>
          </a:p>
          <a:p>
            <a:pPr>
              <a:spcBef>
                <a:spcPts val="600"/>
              </a:spcBef>
            </a:pPr>
            <a:r>
              <a:rPr lang="en-US" sz="2600" dirty="0" smtClean="0">
                <a:latin typeface="Times New Roman" pitchFamily="18" charset="0"/>
                <a:cs typeface="Times New Roman" pitchFamily="18" charset="0"/>
              </a:rPr>
              <a:t>Link capacity</a:t>
            </a:r>
          </a:p>
          <a:p>
            <a:pPr lvl="1">
              <a:spcBef>
                <a:spcPts val="600"/>
              </a:spcBef>
            </a:pPr>
            <a:r>
              <a:rPr lang="en-US" sz="2200" dirty="0" smtClean="0">
                <a:latin typeface="Times New Roman" pitchFamily="18" charset="0"/>
                <a:cs typeface="Times New Roman" pitchFamily="18" charset="0"/>
              </a:rPr>
              <a:t>High capacity links: server to helpers</a:t>
            </a:r>
          </a:p>
          <a:p>
            <a:pPr lvl="1">
              <a:spcBef>
                <a:spcPts val="600"/>
              </a:spcBef>
            </a:pPr>
            <a:r>
              <a:rPr lang="en-US" sz="2200" dirty="0" smtClean="0">
                <a:latin typeface="Times New Roman" pitchFamily="18" charset="0"/>
                <a:cs typeface="Times New Roman" pitchFamily="18" charset="0"/>
              </a:rPr>
              <a:t>Low capacity links: helpers to users</a:t>
            </a:r>
          </a:p>
          <a:p>
            <a:pPr>
              <a:spcBef>
                <a:spcPts val="600"/>
              </a:spcBef>
            </a:pPr>
            <a:r>
              <a:rPr lang="en-US" sz="2600" dirty="0" smtClean="0">
                <a:latin typeface="Times New Roman" pitchFamily="18" charset="0"/>
                <a:cs typeface="Times New Roman" pitchFamily="18" charset="0"/>
              </a:rPr>
              <a:t>Use of helpers</a:t>
            </a:r>
          </a:p>
          <a:p>
            <a:pPr lvl="1">
              <a:spcBef>
                <a:spcPts val="600"/>
              </a:spcBef>
            </a:pPr>
            <a:r>
              <a:rPr lang="en-US" sz="2200" dirty="0" smtClean="0">
                <a:latin typeface="Times New Roman" pitchFamily="18" charset="0"/>
                <a:cs typeface="Times New Roman" pitchFamily="18" charset="0"/>
              </a:rPr>
              <a:t>System scalability for more users</a:t>
            </a:r>
          </a:p>
          <a:p>
            <a:pPr lvl="1">
              <a:spcBef>
                <a:spcPts val="600"/>
              </a:spcBef>
            </a:pPr>
            <a:r>
              <a:rPr lang="en-US" sz="2200" dirty="0" smtClean="0">
                <a:latin typeface="Times New Roman" pitchFamily="18" charset="0"/>
                <a:cs typeface="Times New Roman" pitchFamily="18" charset="0"/>
              </a:rPr>
              <a:t>Helpers: limited capacity and bandwidth</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7379</TotalTime>
  <Words>1471</Words>
  <Application>Microsoft Office PowerPoint</Application>
  <PresentationFormat>On-screen Show (4:3)</PresentationFormat>
  <Paragraphs>353</Paragraphs>
  <Slides>29</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Median</vt:lpstr>
      <vt:lpstr>Equation</vt:lpstr>
      <vt:lpstr>Multi-Layer Video Streaming with Helper Nodes using Network Coding</vt:lpstr>
      <vt:lpstr>Agenda</vt:lpstr>
      <vt:lpstr>Network Coding in Wired Networks</vt:lpstr>
      <vt:lpstr>Network Coding Classification</vt:lpstr>
      <vt:lpstr>Network Coding Classification</vt:lpstr>
      <vt:lpstr>Priority-Based Approaches </vt:lpstr>
      <vt:lpstr>Video Streaming</vt:lpstr>
      <vt:lpstr>Inter-Layer Coding Strategies</vt:lpstr>
      <vt:lpstr>Multi-Layer Video Streaming with Helpers</vt:lpstr>
      <vt:lpstr>Resource Management</vt:lpstr>
      <vt:lpstr>Resource Management (Network Coding)</vt:lpstr>
      <vt:lpstr>Multi-Layer Video</vt:lpstr>
      <vt:lpstr>Motivation</vt:lpstr>
      <vt:lpstr>Motivation</vt:lpstr>
      <vt:lpstr>Motivation</vt:lpstr>
      <vt:lpstr>VoD with Intra-Layer NC </vt:lpstr>
      <vt:lpstr>VoD with Intra-Layer NC </vt:lpstr>
      <vt:lpstr>VoD with Inter- and Intra-Layer NC </vt:lpstr>
      <vt:lpstr>Live Streaming (TV)</vt:lpstr>
      <vt:lpstr>Distributed Algorithm</vt:lpstr>
      <vt:lpstr>Simulations Setting</vt:lpstr>
      <vt:lpstr>Simulation Results (Load)</vt:lpstr>
      <vt:lpstr>Simulation Results (Load)</vt:lpstr>
      <vt:lpstr>Simulation Results (Load)</vt:lpstr>
      <vt:lpstr>Simulation Results (Convergence)</vt:lpstr>
      <vt:lpstr>Simulation Results (Dynamic Users)</vt:lpstr>
      <vt:lpstr>Simulation Results (Dynamic Helpers)</vt:lpstr>
      <vt:lpstr>Future Work and Challenges</vt:lpstr>
      <vt:lpstr>Conclusions </vt:lpstr>
    </vt:vector>
  </TitlesOfParts>
  <Company>Temple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pouya</dc:creator>
  <cp:lastModifiedBy>pouya</cp:lastModifiedBy>
  <cp:revision>2736</cp:revision>
  <cp:lastPrinted>2013-08-09T19:31:21Z</cp:lastPrinted>
  <dcterms:created xsi:type="dcterms:W3CDTF">2012-01-17T16:23:26Z</dcterms:created>
  <dcterms:modified xsi:type="dcterms:W3CDTF">2013-10-08T20:46:33Z</dcterms:modified>
</cp:coreProperties>
</file>