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10" r:id="rId3"/>
    <p:sldId id="311" r:id="rId4"/>
    <p:sldId id="265" r:id="rId5"/>
    <p:sldId id="297" r:id="rId6"/>
    <p:sldId id="298" r:id="rId7"/>
    <p:sldId id="299" r:id="rId8"/>
    <p:sldId id="315" r:id="rId9"/>
    <p:sldId id="267" r:id="rId10"/>
    <p:sldId id="300" r:id="rId11"/>
    <p:sldId id="301" r:id="rId12"/>
    <p:sldId id="313" r:id="rId13"/>
    <p:sldId id="302" r:id="rId14"/>
    <p:sldId id="305" r:id="rId15"/>
    <p:sldId id="314" r:id="rId16"/>
    <p:sldId id="271" r:id="rId17"/>
    <p:sldId id="303" r:id="rId18"/>
    <p:sldId id="307" r:id="rId19"/>
    <p:sldId id="309" r:id="rId20"/>
    <p:sldId id="291" r:id="rId21"/>
    <p:sldId id="29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8" autoAdjust="0"/>
    <p:restoredTop sz="82087" autoAdjust="0"/>
  </p:normalViewPr>
  <p:slideViewPr>
    <p:cSldViewPr>
      <p:cViewPr varScale="1">
        <p:scale>
          <a:sx n="73" d="100"/>
          <a:sy n="73" d="100"/>
        </p:scale>
        <p:origin x="-9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6547B-AF16-4ECC-B722-48AAC5864479}" type="datetimeFigureOut">
              <a:rPr lang="en-US" smtClean="0"/>
              <a:pPr/>
              <a:t>7/31/15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F6CDF7-6365-42B1-8ADA-9494865DC13B}" type="slidenum">
              <a:rPr lang="en-US" smtClean="0"/>
              <a:pPr/>
              <a:t>‹#›</a:t>
            </a:fld>
            <a:endParaRPr lang="en-US"/>
          </a:p>
        </p:txBody>
      </p:sp>
    </p:spTree>
    <p:extLst>
      <p:ext uri="{BB962C8B-B14F-4D97-AF65-F5344CB8AC3E}">
        <p14:creationId xmlns:p14="http://schemas.microsoft.com/office/powerpoint/2010/main" val="227229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dirty="0" smtClean="0"/>
          </a:p>
        </p:txBody>
      </p:sp>
      <p:sp>
        <p:nvSpPr>
          <p:cNvPr id="28676" name="Slide Number Placeholder 3"/>
          <p:cNvSpPr>
            <a:spLocks noGrp="1"/>
          </p:cNvSpPr>
          <p:nvPr>
            <p:ph type="sldNum" sz="quarter" idx="5"/>
          </p:nvPr>
        </p:nvSpPr>
        <p:spPr>
          <a:noFill/>
        </p:spPr>
        <p:txBody>
          <a:bodyPr/>
          <a:lstStyle/>
          <a:p>
            <a:fld id="{9693F0CE-9536-446A-A77B-FDE9D38BC440}" type="slidenum">
              <a:rPr lang="zh-CN" altLang="en-US" smtClean="0"/>
              <a:pPr/>
              <a:t>1</a:t>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 hospital could have multiple capacities and more than one type of patients, the problem becomes complicated, since the current optimal does not mean global optimal. As shown in Fig. 2, different patients have different view of capacity of a premium hospital. In our method, we first </a:t>
            </a:r>
            <a:r>
              <a:rPr lang="en-US" altLang="zh-CN" sz="1200" b="0" i="0" u="none" strike="noStrike" kern="1200" baseline="0" dirty="0" smtClean="0">
                <a:solidFill>
                  <a:schemeClr val="tx1"/>
                </a:solidFill>
                <a:latin typeface="+mn-lt"/>
                <a:ea typeface="+mn-ea"/>
                <a:cs typeface="+mn-cs"/>
              </a:rPr>
              <a:t>consider the extension of capacity to bipartite matching, then the optimization across adjacent time periods. Based on the estimated rate of critical patients that will enter the hospital in the near future, we set up reservation in our algorithm HAEP (indicated as </a:t>
            </a:r>
            <a:r>
              <a:rPr lang="en-US" altLang="zh-CN" sz="1200" b="0" i="1" u="none" strike="noStrike" kern="1200" baseline="0" dirty="0" smtClean="0">
                <a:solidFill>
                  <a:schemeClr val="tx1"/>
                </a:solidFill>
                <a:latin typeface="+mn-lt"/>
                <a:ea typeface="+mn-ea"/>
                <a:cs typeface="+mn-cs"/>
              </a:rPr>
              <a:t>R </a:t>
            </a:r>
            <a:r>
              <a:rPr lang="en-US" altLang="zh-CN" sz="1200" b="0" i="0" u="none" strike="noStrike" kern="1200" baseline="0" dirty="0" smtClean="0">
                <a:solidFill>
                  <a:schemeClr val="tx1"/>
                </a:solidFill>
                <a:latin typeface="+mn-lt"/>
                <a:ea typeface="+mn-ea"/>
                <a:cs typeface="+mn-cs"/>
              </a:rPr>
              <a:t>in Fig. 2) to optimize allocation across time periods. Furthermore, for patients in serious condition, we arrange a special waiting room to have them stay rather than ask them to go (indicated as </a:t>
            </a:r>
            <a:r>
              <a:rPr lang="en-US" altLang="zh-CN" sz="1200" b="0" i="1" u="none" strike="noStrike" kern="1200" baseline="0" dirty="0" smtClean="0">
                <a:solidFill>
                  <a:schemeClr val="tx1"/>
                </a:solidFill>
                <a:latin typeface="+mn-lt"/>
                <a:ea typeface="+mn-ea"/>
                <a:cs typeface="+mn-cs"/>
              </a:rPr>
              <a:t>w </a:t>
            </a:r>
            <a:r>
              <a:rPr lang="en-US" altLang="zh-CN" sz="1200" b="0" i="0" u="none" strike="noStrike" kern="1200" baseline="0" dirty="0" smtClean="0">
                <a:solidFill>
                  <a:schemeClr val="tx1"/>
                </a:solidFill>
                <a:latin typeface="+mn-lt"/>
                <a:ea typeface="+mn-ea"/>
                <a:cs typeface="+mn-cs"/>
              </a:rPr>
              <a:t>in Fig. 2, capacity is based on the number of patients leaving the hospital and time cost to another nearest hospital).</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When a hospital could have multiple capacities and more than one type of patients, the problem becomes complicated, since the current optimal does not mean global optimal. As shown in Fig. 2, different patients have different view of capacity of a premium hospital. In our method, we first </a:t>
            </a:r>
            <a:r>
              <a:rPr lang="en-US" altLang="zh-CN" sz="1200" b="0" i="0" u="none" strike="noStrike" kern="1200" baseline="0" smtClean="0">
                <a:solidFill>
                  <a:schemeClr val="tx1"/>
                </a:solidFill>
                <a:latin typeface="+mn-lt"/>
                <a:ea typeface="+mn-ea"/>
                <a:cs typeface="+mn-cs"/>
              </a:rPr>
              <a:t>consider the extension of capacity to bipartite matching, then the optimization across adjacent time periods. Based on the estimated rate of critical patients that will enter the hospital in the near future, we set up reservation in our algorithm HAEP (indicated as </a:t>
            </a:r>
            <a:r>
              <a:rPr lang="en-US" altLang="zh-CN" sz="1200" b="0" i="1" u="none" strike="noStrike" kern="1200" baseline="0" smtClean="0">
                <a:solidFill>
                  <a:schemeClr val="tx1"/>
                </a:solidFill>
                <a:latin typeface="+mn-lt"/>
                <a:ea typeface="+mn-ea"/>
                <a:cs typeface="+mn-cs"/>
              </a:rPr>
              <a:t>R </a:t>
            </a:r>
            <a:r>
              <a:rPr lang="en-US" altLang="zh-CN" sz="1200" b="0" i="0" u="none" strike="noStrike" kern="1200" baseline="0" smtClean="0">
                <a:solidFill>
                  <a:schemeClr val="tx1"/>
                </a:solidFill>
                <a:latin typeface="+mn-lt"/>
                <a:ea typeface="+mn-ea"/>
                <a:cs typeface="+mn-cs"/>
              </a:rPr>
              <a:t>in Fig. 2) to optimize allocation across time periods. Furthermore, for patients in serious condition, we arrange a special waiting room to have them stay rather than ask them to go (indicated as </a:t>
            </a:r>
            <a:r>
              <a:rPr lang="en-US" altLang="zh-CN" sz="1200" b="0" i="1" u="none" strike="noStrike" kern="1200" baseline="0" smtClean="0">
                <a:solidFill>
                  <a:schemeClr val="tx1"/>
                </a:solidFill>
                <a:latin typeface="+mn-lt"/>
                <a:ea typeface="+mn-ea"/>
                <a:cs typeface="+mn-cs"/>
              </a:rPr>
              <a:t>w </a:t>
            </a:r>
            <a:r>
              <a:rPr lang="en-US" altLang="zh-CN" sz="1200" b="0" i="0" u="none" strike="noStrike" kern="1200" baseline="0" smtClean="0">
                <a:solidFill>
                  <a:schemeClr val="tx1"/>
                </a:solidFill>
                <a:latin typeface="+mn-lt"/>
                <a:ea typeface="+mn-ea"/>
                <a:cs typeface="+mn-cs"/>
              </a:rPr>
              <a:t>in Fig. 2, capacity is based on the number of patients leaving the hospital and time cost to another nearest hospital).</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Explain the example in a short,</a:t>
            </a:r>
            <a:r>
              <a:rPr lang="en-US" baseline="0" smtClean="0"/>
              <a:t> simple way</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waiting capacity of a hospital, i.e., wk, is very important to serious patients, since they could make sure they would have </a:t>
            </a:r>
            <a:r>
              <a:rPr lang="en-US" altLang="zh-CN" sz="1200" b="0" i="0" u="none" strike="noStrike" kern="1200" baseline="0" smtClean="0">
                <a:solidFill>
                  <a:schemeClr val="tx1"/>
                </a:solidFill>
                <a:latin typeface="+mn-lt"/>
                <a:ea typeface="+mn-ea"/>
                <a:cs typeface="+mn-cs"/>
              </a:rPr>
              <a:t>beds after waiting, and get some basic treatment while waiting. It takes extra traffic time (may be greater than the delay cost</a:t>
            </a:r>
          </a:p>
          <a:p>
            <a:r>
              <a:rPr lang="en-US" altLang="zh-CN" sz="1200" b="0" i="0" u="none" strike="noStrike" kern="1200" baseline="0" smtClean="0">
                <a:solidFill>
                  <a:schemeClr val="tx1"/>
                </a:solidFill>
                <a:latin typeface="+mn-lt"/>
                <a:ea typeface="+mn-ea"/>
                <a:cs typeface="+mn-cs"/>
              </a:rPr>
              <a:t>of waiting) to get to the next hospital. The parameter </a:t>
            </a:r>
            <a:r>
              <a:rPr lang="en-US" altLang="zh-CN" sz="1200" b="0" i="1" u="none" strike="noStrike" kern="1200" baseline="0" smtClean="0">
                <a:solidFill>
                  <a:schemeClr val="tx1"/>
                </a:solidFill>
                <a:latin typeface="+mn-lt"/>
                <a:ea typeface="+mn-ea"/>
                <a:cs typeface="+mn-cs"/>
              </a:rPr>
              <a:t>wk </a:t>
            </a:r>
            <a:r>
              <a:rPr lang="en-US" altLang="zh-CN" sz="1200" b="0" i="0" u="none" strike="noStrike" kern="1200" baseline="0" smtClean="0">
                <a:solidFill>
                  <a:schemeClr val="tx1"/>
                </a:solidFill>
                <a:latin typeface="+mn-lt"/>
                <a:ea typeface="+mn-ea"/>
                <a:cs typeface="+mn-cs"/>
              </a:rPr>
              <a:t>is related to the hospital-leaving rate and the time to the furthest</a:t>
            </a:r>
          </a:p>
          <a:p>
            <a:r>
              <a:rPr lang="en-US" altLang="zh-CN" sz="1200" b="0" i="0" u="none" strike="noStrike" kern="1200" baseline="0" smtClean="0">
                <a:solidFill>
                  <a:schemeClr val="tx1"/>
                </a:solidFill>
                <a:latin typeface="+mn-lt"/>
                <a:ea typeface="+mn-ea"/>
                <a:cs typeface="+mn-cs"/>
              </a:rPr>
              <a:t>hospital. Where Min{Tk} denotes the distance (represented by time) of nearest hospital to hospital yk. Ck and dk denote the capacity and average in-patient time of yk respectively. Namely, we hope the total possibility of leaving wk patients in Min{Tk}</a:t>
            </a:r>
          </a:p>
          <a:p>
            <a:r>
              <a:rPr lang="en-US" altLang="zh-CN" sz="1200" b="0" i="0" u="none" strike="noStrike" kern="1200" baseline="0" smtClean="0">
                <a:solidFill>
                  <a:schemeClr val="tx1"/>
                </a:solidFill>
                <a:latin typeface="+mn-lt"/>
                <a:ea typeface="+mn-ea"/>
                <a:cs typeface="+mn-cs"/>
              </a:rPr>
              <a:t>time is larger than 80%. The larger the Min{Tk} is, the larger the wk. It is normal that patients would want to wait at the</a:t>
            </a:r>
          </a:p>
          <a:p>
            <a:r>
              <a:rPr lang="en-US" altLang="zh-CN" sz="1200" b="0" i="0" u="none" strike="noStrike" kern="1200" baseline="0" smtClean="0">
                <a:solidFill>
                  <a:schemeClr val="tx1"/>
                </a:solidFill>
                <a:latin typeface="+mn-lt"/>
                <a:ea typeface="+mn-ea"/>
                <a:cs typeface="+mn-cs"/>
              </a:rPr>
              <a:t>closer hospital, as opposed to going to the further one.</a:t>
            </a:r>
          </a:p>
          <a:p>
            <a:endParaRPr lang="en-US" sz="1200" b="0" i="0" u="none" strike="noStrike" kern="1200" baseline="0" smtClean="0">
              <a:solidFill>
                <a:schemeClr val="tx1"/>
              </a:solidFill>
              <a:latin typeface="+mn-lt"/>
              <a:ea typeface="+mn-ea"/>
              <a:cs typeface="+mn-cs"/>
            </a:endParaRPr>
          </a:p>
          <a:p>
            <a:r>
              <a:rPr lang="en-US" altLang="zh-CN" sz="1200" b="0" i="0" u="none" strike="noStrike" kern="1200" baseline="0" smtClean="0">
                <a:solidFill>
                  <a:schemeClr val="tx1"/>
                </a:solidFill>
                <a:latin typeface="+mn-lt"/>
                <a:ea typeface="+mn-ea"/>
                <a:cs typeface="+mn-cs"/>
              </a:rPr>
              <a:t>Since the reservation depends on the distribution of in-patient possibility, a concrete method could be adopted according to a</a:t>
            </a:r>
          </a:p>
          <a:p>
            <a:r>
              <a:rPr lang="en-US" altLang="zh-CN" sz="1200" b="0" i="0" u="none" strike="noStrike" kern="1200" baseline="0" smtClean="0">
                <a:solidFill>
                  <a:schemeClr val="tx1"/>
                </a:solidFill>
                <a:latin typeface="+mn-lt"/>
                <a:ea typeface="+mn-ea"/>
                <a:cs typeface="+mn-cs"/>
              </a:rPr>
              <a:t>different realistic model. Here, we assume that the number of critical patients in a region is always smaller than the capacity</a:t>
            </a:r>
          </a:p>
          <a:p>
            <a:r>
              <a:rPr lang="en-US" altLang="zh-CN" sz="1200" b="0" i="0" u="none" strike="noStrike" kern="1200" baseline="0" smtClean="0">
                <a:solidFill>
                  <a:schemeClr val="tx1"/>
                </a:solidFill>
                <a:latin typeface="+mn-lt"/>
                <a:ea typeface="+mn-ea"/>
                <a:cs typeface="+mn-cs"/>
              </a:rPr>
              <a:t>of a premium hospital. The idea is simple, if we observe a waste of additional reservation beds, we cut the budget. If we continually encounter insufficient reservations, we increase the budget.</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200" b="0" i="0" u="none" strike="noStrike" kern="1200" baseline="0" smtClean="0">
                <a:solidFill>
                  <a:schemeClr val="tx1"/>
                </a:solidFill>
                <a:latin typeface="+mn-lt"/>
                <a:ea typeface="+mn-ea"/>
                <a:cs typeface="+mn-cs"/>
              </a:rPr>
              <a:t>we assume there’s no extra delay in taking patient to hospitals, so that the delay can be calculated based on the distance and pre-consultation for any hospitals. Also, the resource allocation problem inside the hospitals are addressed in many literature, such as operation room planning, admission arrangement, improving use of Computed Tomography Facilities, and surgery scheduling, which enables us to study historic records and model capability of available beds.</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service encountering a catastrophe may hold hundreds of people on their way to the hospital and require sickbeds be reserved in advance.</a:t>
            </a:r>
          </a:p>
          <a:p>
            <a:r>
              <a:rPr lang="en-US" altLang="zh-CN" sz="1200" b="0" i="0" u="none" strike="noStrike" kern="1200" baseline="0" smtClean="0">
                <a:solidFill>
                  <a:schemeClr val="tx1"/>
                </a:solidFill>
                <a:latin typeface="+mn-lt"/>
                <a:ea typeface="+mn-ea"/>
                <a:cs typeface="+mn-cs"/>
              </a:rPr>
              <a:t>This is either because non-critical patients have smaller delay, or due to their earlier appearances before life-critical patients.</a:t>
            </a:r>
            <a:r>
              <a:rPr lang="en-US" smtClean="0"/>
              <a:t>vance.</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 this paper, we propose a hospital assignment for emergent patients in a big city, denoted by HAEP, to minimize the average delay for sending a patient to a hospital.</a:t>
            </a:r>
          </a:p>
          <a:p>
            <a:r>
              <a:rPr lang="en-US" altLang="zh-CN" sz="1200" b="0" i="0" u="none" strike="noStrike" kern="1200" baseline="0" smtClean="0">
                <a:solidFill>
                  <a:schemeClr val="tx1"/>
                </a:solidFill>
                <a:latin typeface="+mn-lt"/>
                <a:ea typeface="+mn-ea"/>
                <a:cs typeface="+mn-cs"/>
              </a:rPr>
              <a:t>We take advantage of the recent technical advances in wireless networks and vehicular networks to collect the real time information from hospitals and patients, and to solve the above optimization.</a:t>
            </a:r>
          </a:p>
          <a:p>
            <a:r>
              <a:rPr lang="en-US" altLang="zh-CN" sz="1200" b="0" i="0" u="none" strike="noStrike" kern="1200" baseline="0" smtClean="0">
                <a:solidFill>
                  <a:schemeClr val="tx1"/>
                </a:solidFill>
                <a:latin typeface="+mn-lt"/>
                <a:ea typeface="+mn-ea"/>
                <a:cs typeface="+mn-cs"/>
              </a:rPr>
              <a:t>Furthermore, the occupied bed is not preemptable regardless life-critical or not, due to patient-doctor dispute</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smtClean="0">
                <a:effectLst>
                  <a:outerShdw blurRad="38100" dist="38100" dir="2700000" algn="tl">
                    <a:srgbClr val="C0C0C0"/>
                  </a:outerShdw>
                </a:effectLst>
                <a:latin typeface="Arial" pitchFamily="34" charset="0"/>
                <a:cs typeface="Arial" pitchFamily="34" charset="0"/>
              </a:rPr>
              <a:t>As demonstrated in Fig. 1, there are two hospitals, in which a is premium hospital and b is primitive hospital. There are also two patients in which 1 is a non-critical patient and 2 is a life-critical patient. We use number:time in the patient ellipse to show patient number and his appearance time. The weight in the arrow denotes the delay. Assume available capacity in each hospital is 1, requests are submitted from patient 1 and 2 at time 0 as seen in Fig.1(a). They will compete for a, according to the FCFS greedy algorithm, 1 will be assigned to a since it has smallest delay, leaving 2 no place to go. As the resource is enough for both patients, the best solution is to assign 1 to b, and 2 to a. In Fig.1(b), when two patients raise requests one after another, FCFS results 1 occuping a although delay of 1 is greater than that of 2, and 2 has no hospital to go. The desired assignment is indicated in Fig.1(b).</a:t>
            </a:r>
            <a:endParaRPr lang="en-US" altLang="zh-CN" sz="1200" dirty="0" smtClean="0">
              <a:effectLst>
                <a:outerShdw blurRad="38100" dist="38100" dir="2700000" algn="tl">
                  <a:srgbClr val="C0C0C0"/>
                </a:outerShdw>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KM</a:t>
            </a:r>
            <a:r>
              <a:rPr lang="en-US" baseline="0" dirty="0" smtClean="0"/>
              <a:t> algorithm can get the optimal solution of resource allocation in O(n^3). Here needs some extension which is “n is not equal to m” and “many to one assignment”</a:t>
            </a:r>
          </a:p>
          <a:p>
            <a:r>
              <a:rPr lang="en-US" baseline="0" dirty="0" smtClean="0"/>
              <a:t>Our solution is based on K-M but improve it via introducing time facts by reservation.</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But</a:t>
            </a:r>
            <a:r>
              <a:rPr lang="en-US" baseline="0" smtClean="0"/>
              <a:t> even the average delay is minimized, the results might not be good since some life-critical patients may have died. We must balance the need of both patients as well as remain a low average delay.</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009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e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81000" y="1295400"/>
            <a:ext cx="8305800" cy="1077218"/>
          </a:xfrm>
          <a:prstGeom prst="rect">
            <a:avLst/>
          </a:prstGeom>
          <a:noFill/>
          <a:ln w="9525">
            <a:noFill/>
            <a:miter lim="800000"/>
            <a:headEnd/>
            <a:tailEnd/>
          </a:ln>
          <a:effectLst/>
        </p:spPr>
        <p:txBody>
          <a:bodyPr wrap="square">
            <a:spAutoFit/>
          </a:bodyPr>
          <a:lstStyle/>
          <a:p>
            <a:pPr algn="ctr">
              <a:spcBef>
                <a:spcPct val="50000"/>
              </a:spcBef>
              <a:defRPr/>
            </a:pPr>
            <a:r>
              <a:rPr lang="en-US" altLang="zh-CN" sz="3200" b="1">
                <a:solidFill>
                  <a:srgbClr val="0033CC"/>
                </a:solidFill>
                <a:effectLst>
                  <a:outerShdw blurRad="38100" dist="38100" dir="2700000" algn="tl">
                    <a:srgbClr val="C0C0C0"/>
                  </a:outerShdw>
                </a:effectLst>
                <a:latin typeface="Arial" pitchFamily="34" charset="0"/>
                <a:cs typeface="Arial" pitchFamily="34" charset="0"/>
              </a:rPr>
              <a:t>HAEP: Hospital Assignment for </a:t>
            </a:r>
            <a:r>
              <a:rPr lang="en-US" altLang="zh-CN" sz="3200" b="1" smtClean="0">
                <a:solidFill>
                  <a:srgbClr val="0033CC"/>
                </a:solidFill>
                <a:effectLst>
                  <a:outerShdw blurRad="38100" dist="38100" dir="2700000" algn="tl">
                    <a:srgbClr val="C0C0C0"/>
                  </a:outerShdw>
                </a:effectLst>
                <a:latin typeface="Arial" pitchFamily="34" charset="0"/>
                <a:cs typeface="Arial" pitchFamily="34" charset="0"/>
              </a:rPr>
              <a:t>Emergency Patients </a:t>
            </a:r>
            <a:r>
              <a:rPr lang="en-US" altLang="zh-CN" sz="3200" b="1">
                <a:solidFill>
                  <a:srgbClr val="0033CC"/>
                </a:solidFill>
                <a:effectLst>
                  <a:outerShdw blurRad="38100" dist="38100" dir="2700000" algn="tl">
                    <a:srgbClr val="C0C0C0"/>
                  </a:outerShdw>
                </a:effectLst>
                <a:latin typeface="Arial" pitchFamily="34" charset="0"/>
                <a:cs typeface="Arial" pitchFamily="34" charset="0"/>
              </a:rPr>
              <a:t>in a Big City</a:t>
            </a:r>
            <a:endParaRPr lang="en-US" altLang="zh-CN" sz="3200" b="1" dirty="0" smtClean="0">
              <a:solidFill>
                <a:srgbClr val="0033CC"/>
              </a:solidFill>
              <a:effectLst>
                <a:outerShdw blurRad="38100" dist="38100" dir="2700000" algn="tl">
                  <a:srgbClr val="C0C0C0"/>
                </a:outerShdw>
              </a:effectLst>
              <a:latin typeface="Arial" pitchFamily="34" charset="0"/>
              <a:cs typeface="Arial" pitchFamily="34" charset="0"/>
            </a:endParaRPr>
          </a:p>
        </p:txBody>
      </p:sp>
      <p:sp>
        <p:nvSpPr>
          <p:cNvPr id="6" name="Text Box 9"/>
          <p:cNvSpPr txBox="1">
            <a:spLocks noChangeArrowheads="1"/>
          </p:cNvSpPr>
          <p:nvPr/>
        </p:nvSpPr>
        <p:spPr bwMode="auto">
          <a:xfrm>
            <a:off x="838200" y="3581400"/>
            <a:ext cx="7467600" cy="523220"/>
          </a:xfrm>
          <a:prstGeom prst="rect">
            <a:avLst/>
          </a:prstGeom>
          <a:noFill/>
          <a:ln w="9525">
            <a:noFill/>
            <a:miter lim="800000"/>
            <a:headEnd/>
            <a:tailEnd/>
          </a:ln>
          <a:effectLst/>
        </p:spPr>
        <p:txBody>
          <a:bodyPr wrap="square">
            <a:spAutoFit/>
          </a:bodyPr>
          <a:lstStyle/>
          <a:p>
            <a:pPr algn="ctr">
              <a:spcBef>
                <a:spcPct val="50000"/>
              </a:spcBef>
              <a:defRPr/>
            </a:pPr>
            <a:r>
              <a:rPr lang="en-US" altLang="zh-CN" sz="2800" b="1" smtClean="0">
                <a:effectLst>
                  <a:outerShdw blurRad="38100" dist="38100" dir="2700000" algn="tl">
                    <a:srgbClr val="C0C0C0"/>
                  </a:outerShdw>
                </a:effectLst>
                <a:latin typeface="Arial" pitchFamily="34" charset="0"/>
                <a:cs typeface="Arial" pitchFamily="34" charset="0"/>
              </a:rPr>
              <a:t>Peng Liu</a:t>
            </a:r>
            <a:r>
              <a:rPr lang="en-US" altLang="zh-CN" sz="2800" b="1" baseline="30000" smtClean="0">
                <a:effectLst>
                  <a:outerShdw blurRad="38100" dist="38100" dir="2700000" algn="tl">
                    <a:srgbClr val="C0C0C0"/>
                  </a:outerShdw>
                </a:effectLst>
                <a:latin typeface="Arial" pitchFamily="34" charset="0"/>
                <a:cs typeface="Arial" pitchFamily="34" charset="0"/>
              </a:rPr>
              <a:t>1</a:t>
            </a:r>
            <a:r>
              <a:rPr lang="en-US" altLang="zh-CN" sz="2800" b="1" smtClean="0">
                <a:effectLst>
                  <a:outerShdw blurRad="38100" dist="38100" dir="2700000" algn="tl">
                    <a:srgbClr val="C0C0C0"/>
                  </a:outerShdw>
                </a:effectLst>
                <a:latin typeface="Arial" pitchFamily="34" charset="0"/>
                <a:cs typeface="Arial" pitchFamily="34" charset="0"/>
              </a:rPr>
              <a:t>, Biao Xu</a:t>
            </a:r>
            <a:r>
              <a:rPr lang="en-US" altLang="zh-CN" sz="2800" b="1" baseline="30000" smtClean="0">
                <a:effectLst>
                  <a:outerShdw blurRad="38100" dist="38100" dir="2700000" algn="tl">
                    <a:srgbClr val="C0C0C0"/>
                  </a:outerShdw>
                </a:effectLst>
                <a:latin typeface="Arial" pitchFamily="34" charset="0"/>
                <a:cs typeface="Arial" pitchFamily="34" charset="0"/>
              </a:rPr>
              <a:t>1</a:t>
            </a:r>
            <a:r>
              <a:rPr lang="en-US" altLang="zh-CN" sz="2800" b="1" smtClean="0">
                <a:effectLst>
                  <a:outerShdw blurRad="38100" dist="38100" dir="2700000" algn="tl">
                    <a:srgbClr val="C0C0C0"/>
                  </a:outerShdw>
                </a:effectLst>
                <a:latin typeface="Arial" pitchFamily="34" charset="0"/>
                <a:cs typeface="Arial" pitchFamily="34" charset="0"/>
              </a:rPr>
              <a:t>, Zhen Jiang</a:t>
            </a:r>
            <a:r>
              <a:rPr lang="en-US" altLang="zh-CN" sz="2800" b="1" baseline="30000" smtClean="0">
                <a:effectLst>
                  <a:outerShdw blurRad="38100" dist="38100" dir="2700000" algn="tl">
                    <a:srgbClr val="C0C0C0"/>
                  </a:outerShdw>
                </a:effectLst>
                <a:latin typeface="Arial" pitchFamily="34" charset="0"/>
                <a:cs typeface="Arial" pitchFamily="34" charset="0"/>
              </a:rPr>
              <a:t>2,3</a:t>
            </a:r>
            <a:r>
              <a:rPr lang="en-US" altLang="zh-CN" sz="2800" b="1" smtClean="0">
                <a:effectLst>
                  <a:outerShdw blurRad="38100" dist="38100" dir="2700000" algn="tl">
                    <a:srgbClr val="C0C0C0"/>
                  </a:outerShdw>
                </a:effectLst>
                <a:latin typeface="Arial" pitchFamily="34" charset="0"/>
                <a:cs typeface="Arial" pitchFamily="34" charset="0"/>
              </a:rPr>
              <a:t>, Jie Wu</a:t>
            </a:r>
            <a:r>
              <a:rPr lang="en-US" altLang="zh-CN" sz="2800" b="1" baseline="30000">
                <a:effectLst>
                  <a:outerShdw blurRad="38100" dist="38100" dir="2700000" algn="tl">
                    <a:srgbClr val="C0C0C0"/>
                  </a:outerShdw>
                </a:effectLst>
                <a:latin typeface="Arial" pitchFamily="34" charset="0"/>
                <a:cs typeface="Arial" pitchFamily="34" charset="0"/>
              </a:rPr>
              <a:t>2</a:t>
            </a:r>
            <a:endParaRPr lang="en-US" altLang="zh-CN" sz="2800" b="1" baseline="30000" dirty="0" smtClean="0">
              <a:effectLst>
                <a:outerShdw blurRad="38100" dist="38100" dir="2700000" algn="tl">
                  <a:srgbClr val="C0C0C0"/>
                </a:outerShdw>
              </a:effectLst>
              <a:latin typeface="Arial" pitchFamily="34" charset="0"/>
              <a:cs typeface="Arial" pitchFamily="34" charset="0"/>
            </a:endParaRPr>
          </a:p>
        </p:txBody>
      </p:sp>
      <p:sp>
        <p:nvSpPr>
          <p:cNvPr id="4" name="Text Box 9"/>
          <p:cNvSpPr txBox="1">
            <a:spLocks noChangeArrowheads="1"/>
          </p:cNvSpPr>
          <p:nvPr/>
        </p:nvSpPr>
        <p:spPr bwMode="auto">
          <a:xfrm>
            <a:off x="1981200" y="4262735"/>
            <a:ext cx="5257800" cy="461665"/>
          </a:xfrm>
          <a:prstGeom prst="rect">
            <a:avLst/>
          </a:prstGeom>
          <a:noFill/>
          <a:ln w="9525">
            <a:noFill/>
            <a:miter lim="800000"/>
            <a:headEnd/>
            <a:tailEnd/>
          </a:ln>
          <a:effectLst/>
        </p:spPr>
        <p:txBody>
          <a:bodyPr wrap="square">
            <a:spAutoFit/>
          </a:bodyPr>
          <a:lstStyle/>
          <a:p>
            <a:pPr algn="ctr">
              <a:spcBef>
                <a:spcPct val="50000"/>
              </a:spcBef>
              <a:defRPr/>
            </a:pPr>
            <a:r>
              <a:rPr lang="en-US" altLang="zh-CN" sz="2400" baseline="30000" smtClean="0">
                <a:effectLst>
                  <a:outerShdw blurRad="38100" dist="38100" dir="2700000" algn="tl">
                    <a:srgbClr val="C0C0C0"/>
                  </a:outerShdw>
                </a:effectLst>
                <a:latin typeface="Arial" pitchFamily="34" charset="0"/>
                <a:cs typeface="Arial" pitchFamily="34" charset="0"/>
              </a:rPr>
              <a:t>1</a:t>
            </a:r>
            <a:r>
              <a:rPr lang="en-US" altLang="zh-CN" sz="2400" smtClean="0">
                <a:effectLst>
                  <a:outerShdw blurRad="38100" dist="38100" dir="2700000" algn="tl">
                    <a:srgbClr val="C0C0C0"/>
                  </a:outerShdw>
                </a:effectLst>
                <a:latin typeface="Arial" pitchFamily="34" charset="0"/>
                <a:cs typeface="Arial" pitchFamily="34" charset="0"/>
              </a:rPr>
              <a:t>Hangzhou Dianzi University, China</a:t>
            </a:r>
            <a:endParaRPr lang="en-US" altLang="zh-CN" sz="2400" dirty="0" smtClean="0">
              <a:effectLst>
                <a:outerShdw blurRad="38100" dist="38100" dir="2700000" algn="tl">
                  <a:srgbClr val="C0C0C0"/>
                </a:outerShdw>
              </a:effectLst>
              <a:latin typeface="Arial" pitchFamily="34" charset="0"/>
              <a:cs typeface="Arial" pitchFamily="34" charset="0"/>
            </a:endParaRPr>
          </a:p>
        </p:txBody>
      </p:sp>
      <p:sp>
        <p:nvSpPr>
          <p:cNvPr id="5" name="Text Box 9"/>
          <p:cNvSpPr txBox="1">
            <a:spLocks noChangeArrowheads="1"/>
          </p:cNvSpPr>
          <p:nvPr/>
        </p:nvSpPr>
        <p:spPr bwMode="auto">
          <a:xfrm>
            <a:off x="1981200" y="4643735"/>
            <a:ext cx="5257800" cy="461665"/>
          </a:xfrm>
          <a:prstGeom prst="rect">
            <a:avLst/>
          </a:prstGeom>
          <a:noFill/>
          <a:ln w="9525">
            <a:noFill/>
            <a:miter lim="800000"/>
            <a:headEnd/>
            <a:tailEnd/>
          </a:ln>
          <a:effectLst/>
        </p:spPr>
        <p:txBody>
          <a:bodyPr wrap="square">
            <a:spAutoFit/>
          </a:bodyPr>
          <a:lstStyle/>
          <a:p>
            <a:pPr algn="ctr">
              <a:spcBef>
                <a:spcPct val="50000"/>
              </a:spcBef>
              <a:defRPr/>
            </a:pPr>
            <a:r>
              <a:rPr lang="en-US" altLang="zh-CN" sz="2400" baseline="30000" smtClean="0">
                <a:effectLst>
                  <a:outerShdw blurRad="38100" dist="38100" dir="2700000" algn="tl">
                    <a:srgbClr val="C0C0C0"/>
                  </a:outerShdw>
                </a:effectLst>
                <a:latin typeface="Arial" pitchFamily="34" charset="0"/>
                <a:cs typeface="Arial" pitchFamily="34" charset="0"/>
              </a:rPr>
              <a:t>2</a:t>
            </a:r>
            <a:r>
              <a:rPr lang="en-US" altLang="zh-CN" sz="2400" smtClean="0">
                <a:effectLst>
                  <a:outerShdw blurRad="38100" dist="38100" dir="2700000" algn="tl">
                    <a:srgbClr val="C0C0C0"/>
                  </a:outerShdw>
                </a:effectLst>
                <a:latin typeface="Arial" pitchFamily="34" charset="0"/>
                <a:cs typeface="Arial" pitchFamily="34" charset="0"/>
              </a:rPr>
              <a:t>Temple University</a:t>
            </a:r>
            <a:endParaRPr lang="en-US" altLang="zh-CN" sz="2400" dirty="0" smtClean="0">
              <a:effectLst>
                <a:outerShdw blurRad="38100" dist="38100" dir="2700000" algn="tl">
                  <a:srgbClr val="C0C0C0"/>
                </a:outerShdw>
              </a:effectLst>
              <a:latin typeface="Arial" pitchFamily="34" charset="0"/>
              <a:cs typeface="Arial" pitchFamily="34" charset="0"/>
            </a:endParaRPr>
          </a:p>
        </p:txBody>
      </p:sp>
      <p:sp>
        <p:nvSpPr>
          <p:cNvPr id="7" name="Text Box 9"/>
          <p:cNvSpPr txBox="1">
            <a:spLocks noChangeArrowheads="1"/>
          </p:cNvSpPr>
          <p:nvPr/>
        </p:nvSpPr>
        <p:spPr bwMode="auto">
          <a:xfrm>
            <a:off x="1981200" y="5024735"/>
            <a:ext cx="5257800" cy="461665"/>
          </a:xfrm>
          <a:prstGeom prst="rect">
            <a:avLst/>
          </a:prstGeom>
          <a:noFill/>
          <a:ln w="9525">
            <a:noFill/>
            <a:miter lim="800000"/>
            <a:headEnd/>
            <a:tailEnd/>
          </a:ln>
          <a:effectLst/>
        </p:spPr>
        <p:txBody>
          <a:bodyPr wrap="square">
            <a:spAutoFit/>
          </a:bodyPr>
          <a:lstStyle/>
          <a:p>
            <a:pPr algn="ctr">
              <a:spcBef>
                <a:spcPct val="50000"/>
              </a:spcBef>
              <a:defRPr/>
            </a:pPr>
            <a:r>
              <a:rPr lang="en-US" altLang="zh-CN" sz="2400" baseline="30000" smtClean="0">
                <a:effectLst>
                  <a:outerShdw blurRad="38100" dist="38100" dir="2700000" algn="tl">
                    <a:srgbClr val="C0C0C0"/>
                  </a:outerShdw>
                </a:effectLst>
                <a:latin typeface="Arial" pitchFamily="34" charset="0"/>
                <a:cs typeface="Arial" pitchFamily="34" charset="0"/>
              </a:rPr>
              <a:t>3</a:t>
            </a:r>
            <a:r>
              <a:rPr lang="en-US" altLang="zh-CN" sz="2400" smtClean="0">
                <a:effectLst>
                  <a:outerShdw blurRad="38100" dist="38100" dir="2700000" algn="tl">
                    <a:srgbClr val="C0C0C0"/>
                  </a:outerShdw>
                </a:effectLst>
                <a:latin typeface="Arial" pitchFamily="34" charset="0"/>
                <a:cs typeface="Arial" pitchFamily="34" charset="0"/>
              </a:rPr>
              <a:t>West Chester University</a:t>
            </a:r>
            <a:endParaRPr lang="en-US" altLang="zh-CN" sz="2400" dirty="0" smtClean="0">
              <a:effectLst>
                <a:outerShdw blurRad="38100" dist="38100" dir="2700000" algn="tl">
                  <a:srgbClr val="C0C0C0"/>
                </a:outerShdw>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smtClean="0">
                <a:solidFill>
                  <a:srgbClr val="000099"/>
                </a:solidFill>
                <a:effectLst>
                  <a:outerShdw blurRad="38100" dist="38100" dir="2700000" algn="tl">
                    <a:srgbClr val="C0C0C0"/>
                  </a:outerShdw>
                </a:effectLst>
                <a:latin typeface="Arial" pitchFamily="34" charset="0"/>
                <a:cs typeface="Arial" pitchFamily="34" charset="0"/>
              </a:rPr>
              <a:t>Key of the K-M algorithm</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grpSp>
        <p:nvGrpSpPr>
          <p:cNvPr id="31" name="Group 30"/>
          <p:cNvGrpSpPr/>
          <p:nvPr/>
        </p:nvGrpSpPr>
        <p:grpSpPr>
          <a:xfrm>
            <a:off x="666530" y="1066800"/>
            <a:ext cx="7857931" cy="461665"/>
            <a:chOff x="666530" y="1066800"/>
            <a:chExt cx="7857931" cy="461665"/>
          </a:xfrm>
        </p:grpSpPr>
        <p:sp>
          <p:nvSpPr>
            <p:cNvPr id="7" name="Oval 6"/>
            <p:cNvSpPr/>
            <p:nvPr/>
          </p:nvSpPr>
          <p:spPr>
            <a:xfrm>
              <a:off x="666530" y="124232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9"/>
            <p:cNvSpPr txBox="1">
              <a:spLocks noChangeArrowheads="1"/>
            </p:cNvSpPr>
            <p:nvPr/>
          </p:nvSpPr>
          <p:spPr bwMode="auto">
            <a:xfrm>
              <a:off x="904461" y="1066800"/>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dirty="0" smtClean="0">
                  <a:latin typeface="Arial" pitchFamily="34" charset="0"/>
                  <a:cs typeface="Arial" pitchFamily="34" charset="0"/>
                </a:rPr>
                <a:t>Using labeling function </a:t>
              </a:r>
              <a:r>
                <a:rPr lang="en-US" altLang="zh-CN" sz="2400" i="1" dirty="0" smtClean="0">
                  <a:latin typeface="Arial" pitchFamily="34" charset="0"/>
                  <a:cs typeface="Arial" pitchFamily="34" charset="0"/>
                </a:rPr>
                <a:t>L</a:t>
              </a:r>
              <a:r>
                <a:rPr lang="en-US" altLang="zh-CN" sz="2400" dirty="0" smtClean="0">
                  <a:latin typeface="Arial" pitchFamily="34" charset="0"/>
                  <a:cs typeface="Arial" pitchFamily="34" charset="0"/>
                </a:rPr>
                <a:t> to find possible matching</a:t>
              </a:r>
              <a:endParaRPr lang="en-US" altLang="zh-CN" sz="2400" dirty="0">
                <a:latin typeface="Arial" pitchFamily="34" charset="0"/>
                <a:cs typeface="Arial" pitchFamily="34" charset="0"/>
              </a:endParaRPr>
            </a:p>
          </p:txBody>
        </p:sp>
      </p:grpSp>
      <p:sp>
        <p:nvSpPr>
          <p:cNvPr id="21" name="Oval 6"/>
          <p:cNvSpPr/>
          <p:nvPr/>
        </p:nvSpPr>
        <p:spPr>
          <a:xfrm>
            <a:off x="666530" y="3687721"/>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9"/>
          <p:cNvSpPr txBox="1">
            <a:spLocks noChangeArrowheads="1"/>
          </p:cNvSpPr>
          <p:nvPr/>
        </p:nvSpPr>
        <p:spPr bwMode="auto">
          <a:xfrm>
            <a:off x="904461" y="3505200"/>
            <a:ext cx="7620000" cy="830997"/>
          </a:xfrm>
          <a:prstGeom prst="rect">
            <a:avLst/>
          </a:prstGeom>
          <a:noFill/>
          <a:ln w="9525">
            <a:noFill/>
            <a:miter lim="800000"/>
            <a:headEnd/>
            <a:tailEnd/>
          </a:ln>
          <a:effectLst/>
        </p:spPr>
        <p:txBody>
          <a:bodyPr wrap="square">
            <a:spAutoFit/>
          </a:bodyPr>
          <a:lstStyle/>
          <a:p>
            <a:pPr>
              <a:spcBef>
                <a:spcPct val="50000"/>
              </a:spcBef>
              <a:defRPr/>
            </a:pPr>
            <a:r>
              <a:rPr lang="en-US" altLang="zh-CN" sz="2400" smtClean="0">
                <a:latin typeface="Arial" pitchFamily="34" charset="0"/>
                <a:cs typeface="Arial" pitchFamily="34" charset="0"/>
              </a:rPr>
              <a:t>If any better matching be found, could do assignment switching to correct results.</a:t>
            </a:r>
            <a:endParaRPr lang="en-US" altLang="zh-CN" sz="2400" dirty="0">
              <a:latin typeface="Arial" pitchFamily="34" charset="0"/>
              <a:cs typeface="Arial" pitchFamily="34" charset="0"/>
            </a:endParaRPr>
          </a:p>
        </p:txBody>
      </p:sp>
      <p:grpSp>
        <p:nvGrpSpPr>
          <p:cNvPr id="14" name="Group 30"/>
          <p:cNvGrpSpPr/>
          <p:nvPr/>
        </p:nvGrpSpPr>
        <p:grpSpPr>
          <a:xfrm>
            <a:off x="666530" y="2133600"/>
            <a:ext cx="7857931" cy="1200329"/>
            <a:chOff x="666530" y="1066800"/>
            <a:chExt cx="7857931" cy="1200329"/>
          </a:xfrm>
        </p:grpSpPr>
        <p:sp>
          <p:nvSpPr>
            <p:cNvPr id="15" name="Oval 6"/>
            <p:cNvSpPr/>
            <p:nvPr/>
          </p:nvSpPr>
          <p:spPr>
            <a:xfrm>
              <a:off x="666530" y="124232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Box 9"/>
            <p:cNvSpPr txBox="1">
              <a:spLocks noChangeArrowheads="1"/>
            </p:cNvSpPr>
            <p:nvPr/>
          </p:nvSpPr>
          <p:spPr bwMode="auto">
            <a:xfrm>
              <a:off x="904461" y="1066800"/>
              <a:ext cx="7620000" cy="1200329"/>
            </a:xfrm>
            <a:prstGeom prst="rect">
              <a:avLst/>
            </a:prstGeom>
            <a:noFill/>
            <a:ln w="9525">
              <a:noFill/>
              <a:miter lim="800000"/>
              <a:headEnd/>
              <a:tailEnd/>
            </a:ln>
            <a:effectLst/>
          </p:spPr>
          <p:txBody>
            <a:bodyPr wrap="square">
              <a:spAutoFit/>
            </a:bodyPr>
            <a:lstStyle/>
            <a:p>
              <a:pPr>
                <a:spcBef>
                  <a:spcPct val="50000"/>
                </a:spcBef>
                <a:defRPr/>
              </a:pPr>
              <a:r>
                <a:rPr lang="en-US" altLang="zh-CN" sz="2400" dirty="0" smtClean="0">
                  <a:latin typeface="Arial" pitchFamily="34" charset="0"/>
                  <a:cs typeface="Arial" pitchFamily="34" charset="0"/>
                </a:rPr>
                <a:t>Each step will find a local max-weight matching, if there’s not enough resources, extend possible match by increasing and decreasing L by a small difference.</a:t>
              </a:r>
              <a:endParaRPr lang="en-US" altLang="zh-CN" sz="2400" dirty="0">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 name="TextBox 1"/>
              <p:cNvSpPr txBox="1"/>
              <p:nvPr/>
            </p:nvSpPr>
            <p:spPr>
              <a:xfrm>
                <a:off x="1150257" y="1752600"/>
                <a:ext cx="2415790" cy="369332"/>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altLang="zh-CN" b="0" i="1" smtClean="0">
                          <a:latin typeface="Cambria Math"/>
                        </a:rPr>
                        <m:t>𝐿</m:t>
                      </m:r>
                      <m:d>
                        <m:dPr>
                          <m:ctrlPr>
                            <a:rPr lang="en-US" altLang="zh-CN" b="0" i="1" smtClean="0">
                              <a:latin typeface="Cambria Math"/>
                            </a:rPr>
                          </m:ctrlPr>
                        </m:dPr>
                        <m:e>
                          <m:r>
                            <a:rPr lang="en-US" altLang="zh-CN" b="0" i="1" smtClean="0">
                              <a:latin typeface="Cambria Math"/>
                            </a:rPr>
                            <m:t>𝑥</m:t>
                          </m:r>
                        </m:e>
                      </m:d>
                      <m:r>
                        <a:rPr lang="en-US" altLang="zh-CN" b="0" i="1" smtClean="0">
                          <a:latin typeface="Cambria Math"/>
                        </a:rPr>
                        <m:t>+</m:t>
                      </m:r>
                      <m:r>
                        <a:rPr lang="en-US" altLang="zh-CN" b="0" i="1" smtClean="0">
                          <a:latin typeface="Cambria Math"/>
                        </a:rPr>
                        <m:t>𝐿</m:t>
                      </m:r>
                      <m:d>
                        <m:dPr>
                          <m:ctrlPr>
                            <a:rPr lang="en-US" altLang="zh-CN" b="0" i="1" smtClean="0">
                              <a:latin typeface="Cambria Math"/>
                            </a:rPr>
                          </m:ctrlPr>
                        </m:dPr>
                        <m:e>
                          <m:r>
                            <a:rPr lang="en-US" altLang="zh-CN" b="0" i="1" smtClean="0">
                              <a:latin typeface="Cambria Math"/>
                            </a:rPr>
                            <m:t>𝑦</m:t>
                          </m:r>
                        </m:e>
                      </m:d>
                      <m:r>
                        <a:rPr lang="en-US" altLang="zh-CN" b="0" i="1" smtClean="0">
                          <a:latin typeface="Cambria Math"/>
                        </a:rPr>
                        <m:t>=</m:t>
                      </m:r>
                      <m:r>
                        <a:rPr lang="en-US" altLang="zh-CN" b="0" i="1" smtClean="0">
                          <a:latin typeface="Cambria Math"/>
                        </a:rPr>
                        <m:t>𝑅</m:t>
                      </m:r>
                      <m:r>
                        <a:rPr lang="en-US" altLang="zh-CN" b="0" i="1" smtClean="0">
                          <a:latin typeface="Cambria Math"/>
                        </a:rPr>
                        <m:t>(</m:t>
                      </m:r>
                      <m:r>
                        <a:rPr lang="en-US" altLang="zh-CN" b="0" i="1" smtClean="0">
                          <a:latin typeface="Cambria Math"/>
                        </a:rPr>
                        <m:t>𝑥</m:t>
                      </m:r>
                      <m:r>
                        <a:rPr lang="en-US" altLang="zh-CN" b="0" i="1" smtClean="0">
                          <a:latin typeface="Cambria Math"/>
                        </a:rPr>
                        <m:t>,</m:t>
                      </m:r>
                      <m:r>
                        <a:rPr lang="en-US" altLang="zh-CN" b="0" i="1" smtClean="0">
                          <a:latin typeface="Cambria Math"/>
                        </a:rPr>
                        <m:t>𝑦</m:t>
                      </m:r>
                      <m:r>
                        <a:rPr lang="en-US" altLang="zh-CN" b="0" i="1" smtClean="0">
                          <a:latin typeface="Cambria Math"/>
                        </a:rPr>
                        <m:t>)</m:t>
                      </m:r>
                    </m:oMath>
                  </m:oMathPara>
                </a14:m>
                <a:endParaRPr lang="zh-CN" altLang="en-US"/>
              </a:p>
            </p:txBody>
          </p:sp>
        </mc:Choice>
        <mc:Fallback xmlns="">
          <p:sp>
            <p:nvSpPr>
              <p:cNvPr id="2" name="TextBox 1"/>
              <p:cNvSpPr txBox="1">
                <a:spLocks noRot="1" noChangeAspect="1" noMove="1" noResize="1" noEditPoints="1" noAdjustHandles="1" noChangeArrowheads="1" noChangeShapeType="1" noTextEdit="1"/>
              </p:cNvSpPr>
              <p:nvPr/>
            </p:nvSpPr>
            <p:spPr>
              <a:xfrm>
                <a:off x="1150257" y="1752600"/>
                <a:ext cx="2415790" cy="369332"/>
              </a:xfrm>
              <a:prstGeom prst="rect">
                <a:avLst/>
              </a:prstGeom>
              <a:blipFill rotWithShape="1">
                <a:blip r:embed="rId3"/>
                <a:stretch>
                  <a:fillRect b="-11667"/>
                </a:stretch>
              </a:blipFill>
            </p:spPr>
            <p:txBody>
              <a:bodyPr/>
              <a:lstStyle/>
              <a:p>
                <a:r>
                  <a:rPr lang="zh-CN" altLang="en-US">
                    <a:noFill/>
                  </a:rPr>
                  <a:t> </a:t>
                </a:r>
              </a:p>
            </p:txBody>
          </p:sp>
        </mc:Fallback>
      </mc:AlternateContent>
      <p:sp>
        <p:nvSpPr>
          <p:cNvPr id="3" name="椭圆 2"/>
          <p:cNvSpPr/>
          <p:nvPr/>
        </p:nvSpPr>
        <p:spPr>
          <a:xfrm>
            <a:off x="963385" y="4635500"/>
            <a:ext cx="37374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双括号 8"/>
          <p:cNvSpPr/>
          <p:nvPr/>
        </p:nvSpPr>
        <p:spPr>
          <a:xfrm>
            <a:off x="5867400" y="4635500"/>
            <a:ext cx="1219200" cy="1295400"/>
          </a:xfrm>
          <a:prstGeom prst="bracketPair">
            <a:avLst/>
          </a:prstGeom>
          <a:ln w="254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TextBox 9"/>
          <p:cNvSpPr txBox="1"/>
          <p:nvPr/>
        </p:nvSpPr>
        <p:spPr>
          <a:xfrm>
            <a:off x="963385" y="4635500"/>
            <a:ext cx="373743" cy="381000"/>
          </a:xfrm>
          <a:prstGeom prst="rect">
            <a:avLst/>
          </a:prstGeom>
          <a:noFill/>
        </p:spPr>
        <p:txBody>
          <a:bodyPr wrap="square" rtlCol="0">
            <a:spAutoFit/>
          </a:bodyPr>
          <a:lstStyle/>
          <a:p>
            <a:r>
              <a:rPr lang="en-US" altLang="zh-CN" smtClean="0"/>
              <a:t>A</a:t>
            </a:r>
            <a:endParaRPr lang="zh-CN" altLang="en-US"/>
          </a:p>
        </p:txBody>
      </p:sp>
      <p:sp>
        <p:nvSpPr>
          <p:cNvPr id="25" name="椭圆 24"/>
          <p:cNvSpPr/>
          <p:nvPr/>
        </p:nvSpPr>
        <p:spPr>
          <a:xfrm>
            <a:off x="963385" y="5544457"/>
            <a:ext cx="37374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63385" y="5544457"/>
            <a:ext cx="373743" cy="381000"/>
          </a:xfrm>
          <a:prstGeom prst="rect">
            <a:avLst/>
          </a:prstGeom>
          <a:noFill/>
        </p:spPr>
        <p:txBody>
          <a:bodyPr wrap="square" rtlCol="0">
            <a:spAutoFit/>
          </a:bodyPr>
          <a:lstStyle/>
          <a:p>
            <a:r>
              <a:rPr lang="en-US" altLang="zh-CN"/>
              <a:t>B</a:t>
            </a:r>
            <a:endParaRPr lang="zh-CN" altLang="en-US"/>
          </a:p>
        </p:txBody>
      </p:sp>
      <p:sp>
        <p:nvSpPr>
          <p:cNvPr id="27" name="椭圆 26"/>
          <p:cNvSpPr/>
          <p:nvPr/>
        </p:nvSpPr>
        <p:spPr>
          <a:xfrm>
            <a:off x="1928166" y="4635500"/>
            <a:ext cx="373743" cy="381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928166" y="4635500"/>
            <a:ext cx="373743" cy="381000"/>
          </a:xfrm>
          <a:prstGeom prst="rect">
            <a:avLst/>
          </a:prstGeom>
          <a:noFill/>
        </p:spPr>
        <p:txBody>
          <a:bodyPr wrap="square" rtlCol="0">
            <a:spAutoFit/>
          </a:bodyPr>
          <a:lstStyle/>
          <a:p>
            <a:r>
              <a:rPr lang="en-US" altLang="zh-CN" smtClean="0"/>
              <a:t>1</a:t>
            </a:r>
            <a:endParaRPr lang="zh-CN" altLang="en-US"/>
          </a:p>
        </p:txBody>
      </p:sp>
      <p:sp>
        <p:nvSpPr>
          <p:cNvPr id="29" name="椭圆 28"/>
          <p:cNvSpPr/>
          <p:nvPr/>
        </p:nvSpPr>
        <p:spPr>
          <a:xfrm>
            <a:off x="1928166" y="5544457"/>
            <a:ext cx="373743" cy="381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1928166" y="5544457"/>
            <a:ext cx="373743" cy="381000"/>
          </a:xfrm>
          <a:prstGeom prst="rect">
            <a:avLst/>
          </a:prstGeom>
          <a:noFill/>
        </p:spPr>
        <p:txBody>
          <a:bodyPr wrap="square" rtlCol="0">
            <a:spAutoFit/>
          </a:bodyPr>
          <a:lstStyle/>
          <a:p>
            <a:r>
              <a:rPr lang="en-US" altLang="zh-CN" smtClean="0"/>
              <a:t>2</a:t>
            </a:r>
            <a:endParaRPr lang="zh-CN" altLang="en-US"/>
          </a:p>
        </p:txBody>
      </p:sp>
      <p:sp>
        <p:nvSpPr>
          <p:cNvPr id="11" name="矩形 10"/>
          <p:cNvSpPr/>
          <p:nvPr/>
        </p:nvSpPr>
        <p:spPr>
          <a:xfrm>
            <a:off x="5334000" y="4653589"/>
            <a:ext cx="457200" cy="369332"/>
          </a:xfrm>
          <a:prstGeom prst="rect">
            <a:avLst/>
          </a:prstGeom>
        </p:spPr>
        <p:txBody>
          <a:bodyPr wrap="square">
            <a:spAutoFit/>
          </a:bodyPr>
          <a:lstStyle/>
          <a:p>
            <a:pPr>
              <a:spcBef>
                <a:spcPct val="50000"/>
              </a:spcBef>
              <a:defRPr/>
            </a:pPr>
            <a:r>
              <a:rPr lang="en-US" altLang="zh-CN" smtClean="0">
                <a:latin typeface="Arial" pitchFamily="34" charset="0"/>
                <a:cs typeface="Arial" pitchFamily="34" charset="0"/>
              </a:rPr>
              <a:t>A</a:t>
            </a:r>
            <a:endParaRPr lang="en-US" altLang="zh-CN" dirty="0">
              <a:latin typeface="Arial" pitchFamily="34" charset="0"/>
              <a:cs typeface="Arial" pitchFamily="34" charset="0"/>
            </a:endParaRPr>
          </a:p>
        </p:txBody>
      </p:sp>
      <p:sp>
        <p:nvSpPr>
          <p:cNvPr id="34" name="矩形 33"/>
          <p:cNvSpPr/>
          <p:nvPr/>
        </p:nvSpPr>
        <p:spPr>
          <a:xfrm>
            <a:off x="5323114" y="5381900"/>
            <a:ext cx="457200" cy="369332"/>
          </a:xfrm>
          <a:prstGeom prst="rect">
            <a:avLst/>
          </a:prstGeom>
        </p:spPr>
        <p:txBody>
          <a:bodyPr wrap="square">
            <a:spAutoFit/>
          </a:bodyPr>
          <a:lstStyle/>
          <a:p>
            <a:pPr>
              <a:spcBef>
                <a:spcPct val="50000"/>
              </a:spcBef>
              <a:defRPr/>
            </a:pPr>
            <a:r>
              <a:rPr lang="en-US" altLang="zh-CN" smtClean="0">
                <a:latin typeface="Arial" pitchFamily="34" charset="0"/>
                <a:cs typeface="Arial" pitchFamily="34" charset="0"/>
              </a:rPr>
              <a:t>B</a:t>
            </a:r>
            <a:endParaRPr lang="en-US" altLang="zh-CN" dirty="0">
              <a:latin typeface="Arial" pitchFamily="34" charset="0"/>
              <a:cs typeface="Arial" pitchFamily="34" charset="0"/>
            </a:endParaRPr>
          </a:p>
        </p:txBody>
      </p:sp>
      <p:sp>
        <p:nvSpPr>
          <p:cNvPr id="35" name="矩形 34"/>
          <p:cNvSpPr/>
          <p:nvPr/>
        </p:nvSpPr>
        <p:spPr>
          <a:xfrm>
            <a:off x="5994400" y="4151531"/>
            <a:ext cx="457200" cy="369332"/>
          </a:xfrm>
          <a:prstGeom prst="rect">
            <a:avLst/>
          </a:prstGeom>
        </p:spPr>
        <p:txBody>
          <a:bodyPr wrap="square">
            <a:spAutoFit/>
          </a:bodyPr>
          <a:lstStyle/>
          <a:p>
            <a:pPr>
              <a:spcBef>
                <a:spcPct val="50000"/>
              </a:spcBef>
              <a:defRPr/>
            </a:pPr>
            <a:r>
              <a:rPr lang="en-US" altLang="zh-CN">
                <a:latin typeface="Arial" pitchFamily="34" charset="0"/>
                <a:cs typeface="Arial" pitchFamily="34" charset="0"/>
              </a:rPr>
              <a:t>1</a:t>
            </a:r>
            <a:endParaRPr lang="en-US" altLang="zh-CN" dirty="0">
              <a:latin typeface="Arial" pitchFamily="34" charset="0"/>
              <a:cs typeface="Arial" pitchFamily="34" charset="0"/>
            </a:endParaRPr>
          </a:p>
        </p:txBody>
      </p:sp>
      <p:sp>
        <p:nvSpPr>
          <p:cNvPr id="36" name="矩形 35"/>
          <p:cNvSpPr/>
          <p:nvPr/>
        </p:nvSpPr>
        <p:spPr>
          <a:xfrm>
            <a:off x="6564086" y="4151531"/>
            <a:ext cx="457200" cy="369332"/>
          </a:xfrm>
          <a:prstGeom prst="rect">
            <a:avLst/>
          </a:prstGeom>
        </p:spPr>
        <p:txBody>
          <a:bodyPr wrap="square">
            <a:spAutoFit/>
          </a:bodyPr>
          <a:lstStyle/>
          <a:p>
            <a:pPr>
              <a:spcBef>
                <a:spcPct val="50000"/>
              </a:spcBef>
              <a:defRPr/>
            </a:pPr>
            <a:r>
              <a:rPr lang="en-US" altLang="zh-CN" smtClean="0">
                <a:latin typeface="Arial" pitchFamily="34" charset="0"/>
                <a:cs typeface="Arial" pitchFamily="34" charset="0"/>
              </a:rPr>
              <a:t>2</a:t>
            </a:r>
            <a:endParaRPr lang="en-US" altLang="zh-CN" dirty="0">
              <a:latin typeface="Arial" pitchFamily="34" charset="0"/>
              <a:cs typeface="Arial" pitchFamily="34" charset="0"/>
            </a:endParaRPr>
          </a:p>
        </p:txBody>
      </p:sp>
      <p:sp>
        <p:nvSpPr>
          <p:cNvPr id="37" name="矩形 36"/>
          <p:cNvSpPr/>
          <p:nvPr/>
        </p:nvSpPr>
        <p:spPr>
          <a:xfrm>
            <a:off x="5976257" y="4736068"/>
            <a:ext cx="457200" cy="369332"/>
          </a:xfrm>
          <a:prstGeom prst="rect">
            <a:avLst/>
          </a:prstGeom>
        </p:spPr>
        <p:txBody>
          <a:bodyPr wrap="square">
            <a:spAutoFit/>
          </a:bodyPr>
          <a:lstStyle/>
          <a:p>
            <a:pPr>
              <a:spcBef>
                <a:spcPct val="50000"/>
              </a:spcBef>
              <a:defRPr/>
            </a:pPr>
            <a:r>
              <a:rPr lang="en-US" altLang="zh-CN" smtClean="0">
                <a:latin typeface="Arial" pitchFamily="34" charset="0"/>
                <a:cs typeface="Arial" pitchFamily="34" charset="0"/>
              </a:rPr>
              <a:t>3</a:t>
            </a:r>
            <a:endParaRPr lang="en-US" altLang="zh-CN" dirty="0">
              <a:latin typeface="Arial" pitchFamily="34" charset="0"/>
              <a:cs typeface="Arial" pitchFamily="34" charset="0"/>
            </a:endParaRPr>
          </a:p>
        </p:txBody>
      </p:sp>
      <p:sp>
        <p:nvSpPr>
          <p:cNvPr id="38" name="矩形 37"/>
          <p:cNvSpPr/>
          <p:nvPr/>
        </p:nvSpPr>
        <p:spPr>
          <a:xfrm>
            <a:off x="6545943" y="4736068"/>
            <a:ext cx="457200" cy="369332"/>
          </a:xfrm>
          <a:prstGeom prst="rect">
            <a:avLst/>
          </a:prstGeom>
        </p:spPr>
        <p:txBody>
          <a:bodyPr wrap="square">
            <a:spAutoFit/>
          </a:bodyPr>
          <a:lstStyle/>
          <a:p>
            <a:pPr>
              <a:spcBef>
                <a:spcPct val="50000"/>
              </a:spcBef>
              <a:defRPr/>
            </a:pPr>
            <a:r>
              <a:rPr lang="en-US" altLang="zh-CN" smtClean="0">
                <a:latin typeface="Arial" pitchFamily="34" charset="0"/>
                <a:cs typeface="Arial" pitchFamily="34" charset="0"/>
              </a:rPr>
              <a:t>1</a:t>
            </a:r>
            <a:endParaRPr lang="en-US" altLang="zh-CN" dirty="0">
              <a:latin typeface="Arial" pitchFamily="34" charset="0"/>
              <a:cs typeface="Arial" pitchFamily="34" charset="0"/>
            </a:endParaRPr>
          </a:p>
        </p:txBody>
      </p:sp>
      <p:sp>
        <p:nvSpPr>
          <p:cNvPr id="39" name="矩形 38"/>
          <p:cNvSpPr/>
          <p:nvPr/>
        </p:nvSpPr>
        <p:spPr>
          <a:xfrm>
            <a:off x="5987143" y="5290902"/>
            <a:ext cx="457200" cy="369332"/>
          </a:xfrm>
          <a:prstGeom prst="rect">
            <a:avLst/>
          </a:prstGeom>
        </p:spPr>
        <p:txBody>
          <a:bodyPr wrap="square">
            <a:spAutoFit/>
          </a:bodyPr>
          <a:lstStyle/>
          <a:p>
            <a:pPr>
              <a:spcBef>
                <a:spcPct val="50000"/>
              </a:spcBef>
              <a:defRPr/>
            </a:pPr>
            <a:r>
              <a:rPr lang="en-US" altLang="zh-CN" smtClean="0">
                <a:latin typeface="Arial" pitchFamily="34" charset="0"/>
                <a:cs typeface="Arial" pitchFamily="34" charset="0"/>
              </a:rPr>
              <a:t>6</a:t>
            </a:r>
            <a:endParaRPr lang="en-US" altLang="zh-CN" dirty="0">
              <a:latin typeface="Arial" pitchFamily="34" charset="0"/>
              <a:cs typeface="Arial" pitchFamily="34" charset="0"/>
            </a:endParaRPr>
          </a:p>
        </p:txBody>
      </p:sp>
      <p:sp>
        <p:nvSpPr>
          <p:cNvPr id="40" name="矩形 39"/>
          <p:cNvSpPr/>
          <p:nvPr/>
        </p:nvSpPr>
        <p:spPr>
          <a:xfrm>
            <a:off x="6556829" y="5290902"/>
            <a:ext cx="457200" cy="369332"/>
          </a:xfrm>
          <a:prstGeom prst="rect">
            <a:avLst/>
          </a:prstGeom>
        </p:spPr>
        <p:txBody>
          <a:bodyPr wrap="square">
            <a:spAutoFit/>
          </a:bodyPr>
          <a:lstStyle/>
          <a:p>
            <a:pPr>
              <a:spcBef>
                <a:spcPct val="50000"/>
              </a:spcBef>
              <a:defRPr/>
            </a:pPr>
            <a:r>
              <a:rPr lang="en-US" altLang="zh-CN" smtClean="0">
                <a:latin typeface="Arial" pitchFamily="34" charset="0"/>
                <a:cs typeface="Arial" pitchFamily="34" charset="0"/>
              </a:rPr>
              <a:t>3</a:t>
            </a:r>
            <a:endParaRPr lang="en-US" altLang="zh-CN" dirty="0">
              <a:latin typeface="Arial" pitchFamily="34" charset="0"/>
              <a:cs typeface="Arial" pitchFamily="34" charset="0"/>
            </a:endParaRPr>
          </a:p>
        </p:txBody>
      </p:sp>
      <p:sp>
        <p:nvSpPr>
          <p:cNvPr id="43" name="矩形 42"/>
          <p:cNvSpPr/>
          <p:nvPr/>
        </p:nvSpPr>
        <p:spPr>
          <a:xfrm>
            <a:off x="7162800" y="4736068"/>
            <a:ext cx="457200" cy="369332"/>
          </a:xfrm>
          <a:prstGeom prst="rect">
            <a:avLst/>
          </a:prstGeom>
        </p:spPr>
        <p:txBody>
          <a:bodyPr wrap="square">
            <a:spAutoFit/>
          </a:bodyPr>
          <a:lstStyle/>
          <a:p>
            <a:pPr>
              <a:spcBef>
                <a:spcPct val="50000"/>
              </a:spcBef>
              <a:defRPr/>
            </a:pPr>
            <a:r>
              <a:rPr lang="en-US" altLang="zh-CN" smtClean="0">
                <a:latin typeface="Arial" pitchFamily="34" charset="0"/>
                <a:cs typeface="Arial" pitchFamily="34" charset="0"/>
              </a:rPr>
              <a:t>3</a:t>
            </a:r>
            <a:endParaRPr lang="en-US" altLang="zh-CN" dirty="0">
              <a:latin typeface="Arial" pitchFamily="34" charset="0"/>
              <a:cs typeface="Arial" pitchFamily="34" charset="0"/>
            </a:endParaRPr>
          </a:p>
        </p:txBody>
      </p:sp>
      <p:sp>
        <p:nvSpPr>
          <p:cNvPr id="44" name="矩形 43"/>
          <p:cNvSpPr/>
          <p:nvPr/>
        </p:nvSpPr>
        <p:spPr>
          <a:xfrm>
            <a:off x="7162800" y="5276779"/>
            <a:ext cx="457200" cy="369332"/>
          </a:xfrm>
          <a:prstGeom prst="rect">
            <a:avLst/>
          </a:prstGeom>
        </p:spPr>
        <p:txBody>
          <a:bodyPr wrap="square">
            <a:spAutoFit/>
          </a:bodyPr>
          <a:lstStyle/>
          <a:p>
            <a:pPr>
              <a:spcBef>
                <a:spcPct val="50000"/>
              </a:spcBef>
              <a:defRPr/>
            </a:pPr>
            <a:r>
              <a:rPr lang="en-US" altLang="zh-CN" smtClean="0">
                <a:latin typeface="Arial" pitchFamily="34" charset="0"/>
                <a:cs typeface="Arial" pitchFamily="34" charset="0"/>
              </a:rPr>
              <a:t>6</a:t>
            </a:r>
            <a:endParaRPr lang="en-US" altLang="zh-CN" dirty="0">
              <a:latin typeface="Arial" pitchFamily="34" charset="0"/>
              <a:cs typeface="Arial" pitchFamily="34" charset="0"/>
            </a:endParaRPr>
          </a:p>
        </p:txBody>
      </p:sp>
      <p:sp>
        <p:nvSpPr>
          <p:cNvPr id="45" name="矩形 44"/>
          <p:cNvSpPr/>
          <p:nvPr/>
        </p:nvSpPr>
        <p:spPr>
          <a:xfrm>
            <a:off x="5994400" y="6096000"/>
            <a:ext cx="457200" cy="369332"/>
          </a:xfrm>
          <a:prstGeom prst="rect">
            <a:avLst/>
          </a:prstGeom>
        </p:spPr>
        <p:txBody>
          <a:bodyPr wrap="square">
            <a:spAutoFit/>
          </a:bodyPr>
          <a:lstStyle/>
          <a:p>
            <a:pPr>
              <a:spcBef>
                <a:spcPct val="50000"/>
              </a:spcBef>
              <a:defRPr/>
            </a:pPr>
            <a:r>
              <a:rPr lang="en-US" altLang="zh-CN" smtClean="0">
                <a:latin typeface="Arial" pitchFamily="34" charset="0"/>
                <a:cs typeface="Arial" pitchFamily="34" charset="0"/>
              </a:rPr>
              <a:t>0</a:t>
            </a:r>
            <a:endParaRPr lang="en-US" altLang="zh-CN" dirty="0">
              <a:latin typeface="Arial" pitchFamily="34" charset="0"/>
              <a:cs typeface="Arial" pitchFamily="34" charset="0"/>
            </a:endParaRPr>
          </a:p>
        </p:txBody>
      </p:sp>
      <p:sp>
        <p:nvSpPr>
          <p:cNvPr id="46" name="矩形 45"/>
          <p:cNvSpPr/>
          <p:nvPr/>
        </p:nvSpPr>
        <p:spPr>
          <a:xfrm>
            <a:off x="6564086" y="6096000"/>
            <a:ext cx="457200" cy="369332"/>
          </a:xfrm>
          <a:prstGeom prst="rect">
            <a:avLst/>
          </a:prstGeom>
        </p:spPr>
        <p:txBody>
          <a:bodyPr wrap="square">
            <a:spAutoFit/>
          </a:bodyPr>
          <a:lstStyle/>
          <a:p>
            <a:pPr>
              <a:spcBef>
                <a:spcPct val="50000"/>
              </a:spcBef>
              <a:defRPr/>
            </a:pPr>
            <a:r>
              <a:rPr lang="en-US" altLang="zh-CN" smtClean="0">
                <a:latin typeface="Arial" pitchFamily="34" charset="0"/>
                <a:cs typeface="Arial" pitchFamily="34" charset="0"/>
              </a:rPr>
              <a:t>0</a:t>
            </a:r>
            <a:endParaRPr lang="en-US" altLang="zh-CN" dirty="0">
              <a:latin typeface="Arial" pitchFamily="34" charset="0"/>
              <a:cs typeface="Arial" pitchFamily="34" charset="0"/>
            </a:endParaRPr>
          </a:p>
        </p:txBody>
      </p:sp>
      <p:cxnSp>
        <p:nvCxnSpPr>
          <p:cNvPr id="13" name="直接箭头连接符 12"/>
          <p:cNvCxnSpPr>
            <a:stCxn id="3" idx="6"/>
            <a:endCxn id="27" idx="2"/>
          </p:cNvCxnSpPr>
          <p:nvPr/>
        </p:nvCxnSpPr>
        <p:spPr>
          <a:xfrm>
            <a:off x="1337128" y="4826000"/>
            <a:ext cx="591038"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0" idx="3"/>
            <a:endCxn id="28" idx="1"/>
          </p:cNvCxnSpPr>
          <p:nvPr/>
        </p:nvCxnSpPr>
        <p:spPr>
          <a:xfrm>
            <a:off x="1337128" y="4826000"/>
            <a:ext cx="59103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393" name="直接箭头连接符 59392"/>
          <p:cNvCxnSpPr>
            <a:stCxn id="25" idx="6"/>
          </p:cNvCxnSpPr>
          <p:nvPr/>
        </p:nvCxnSpPr>
        <p:spPr>
          <a:xfrm flipV="1">
            <a:off x="1337128" y="4920734"/>
            <a:ext cx="591038" cy="814223"/>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162800" y="4736068"/>
            <a:ext cx="457200" cy="369332"/>
          </a:xfrm>
          <a:prstGeom prst="rect">
            <a:avLst/>
          </a:prstGeom>
        </p:spPr>
        <p:txBody>
          <a:bodyPr wrap="square">
            <a:spAutoFit/>
          </a:bodyPr>
          <a:lstStyle/>
          <a:p>
            <a:pPr>
              <a:spcBef>
                <a:spcPct val="50000"/>
              </a:spcBef>
              <a:defRPr/>
            </a:pPr>
            <a:r>
              <a:rPr lang="en-US" altLang="zh-CN">
                <a:latin typeface="Arial" pitchFamily="34" charset="0"/>
                <a:cs typeface="Arial" pitchFamily="34" charset="0"/>
              </a:rPr>
              <a:t>1</a:t>
            </a:r>
            <a:endParaRPr lang="en-US" altLang="zh-CN" dirty="0">
              <a:latin typeface="Arial" pitchFamily="34" charset="0"/>
              <a:cs typeface="Arial" pitchFamily="34" charset="0"/>
            </a:endParaRPr>
          </a:p>
        </p:txBody>
      </p:sp>
      <p:sp>
        <p:nvSpPr>
          <p:cNvPr id="52" name="矩形 51"/>
          <p:cNvSpPr/>
          <p:nvPr/>
        </p:nvSpPr>
        <p:spPr>
          <a:xfrm>
            <a:off x="6019800" y="6096000"/>
            <a:ext cx="457200" cy="369332"/>
          </a:xfrm>
          <a:prstGeom prst="rect">
            <a:avLst/>
          </a:prstGeom>
        </p:spPr>
        <p:txBody>
          <a:bodyPr wrap="square">
            <a:spAutoFit/>
          </a:bodyPr>
          <a:lstStyle/>
          <a:p>
            <a:pPr>
              <a:spcBef>
                <a:spcPct val="50000"/>
              </a:spcBef>
              <a:defRPr/>
            </a:pPr>
            <a:r>
              <a:rPr lang="en-US" altLang="zh-CN" smtClean="0">
                <a:latin typeface="Arial" pitchFamily="34" charset="0"/>
                <a:cs typeface="Arial" pitchFamily="34" charset="0"/>
              </a:rPr>
              <a:t>2</a:t>
            </a:r>
            <a:endParaRPr lang="en-US" altLang="zh-CN" dirty="0">
              <a:latin typeface="Arial" pitchFamily="34" charset="0"/>
              <a:cs typeface="Arial" pitchFamily="34" charset="0"/>
            </a:endParaRPr>
          </a:p>
        </p:txBody>
      </p:sp>
      <p:cxnSp>
        <p:nvCxnSpPr>
          <p:cNvPr id="59396" name="直接箭头连接符 59395"/>
          <p:cNvCxnSpPr>
            <a:stCxn id="10" idx="3"/>
            <a:endCxn id="29" idx="2"/>
          </p:cNvCxnSpPr>
          <p:nvPr/>
        </p:nvCxnSpPr>
        <p:spPr>
          <a:xfrm>
            <a:off x="1337128" y="4826000"/>
            <a:ext cx="591038" cy="908957"/>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3073819" y="4641921"/>
            <a:ext cx="37374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3073819" y="4641921"/>
            <a:ext cx="373743" cy="381000"/>
          </a:xfrm>
          <a:prstGeom prst="rect">
            <a:avLst/>
          </a:prstGeom>
          <a:noFill/>
        </p:spPr>
        <p:txBody>
          <a:bodyPr wrap="square" rtlCol="0">
            <a:spAutoFit/>
          </a:bodyPr>
          <a:lstStyle/>
          <a:p>
            <a:r>
              <a:rPr lang="en-US" altLang="zh-CN" smtClean="0"/>
              <a:t>A</a:t>
            </a:r>
            <a:endParaRPr lang="zh-CN" altLang="en-US"/>
          </a:p>
        </p:txBody>
      </p:sp>
      <p:sp>
        <p:nvSpPr>
          <p:cNvPr id="57" name="椭圆 56"/>
          <p:cNvSpPr/>
          <p:nvPr/>
        </p:nvSpPr>
        <p:spPr>
          <a:xfrm>
            <a:off x="3073819" y="5550878"/>
            <a:ext cx="37374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3073819" y="5550878"/>
            <a:ext cx="373743" cy="381000"/>
          </a:xfrm>
          <a:prstGeom prst="rect">
            <a:avLst/>
          </a:prstGeom>
          <a:noFill/>
        </p:spPr>
        <p:txBody>
          <a:bodyPr wrap="square" rtlCol="0">
            <a:spAutoFit/>
          </a:bodyPr>
          <a:lstStyle/>
          <a:p>
            <a:r>
              <a:rPr lang="en-US" altLang="zh-CN"/>
              <a:t>B</a:t>
            </a:r>
            <a:endParaRPr lang="zh-CN" altLang="en-US"/>
          </a:p>
        </p:txBody>
      </p:sp>
      <p:sp>
        <p:nvSpPr>
          <p:cNvPr id="59" name="椭圆 58"/>
          <p:cNvSpPr/>
          <p:nvPr/>
        </p:nvSpPr>
        <p:spPr>
          <a:xfrm>
            <a:off x="4038600" y="4641921"/>
            <a:ext cx="373743" cy="381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4038600" y="4641921"/>
            <a:ext cx="373743" cy="381000"/>
          </a:xfrm>
          <a:prstGeom prst="rect">
            <a:avLst/>
          </a:prstGeom>
          <a:noFill/>
        </p:spPr>
        <p:txBody>
          <a:bodyPr wrap="square" rtlCol="0">
            <a:spAutoFit/>
          </a:bodyPr>
          <a:lstStyle/>
          <a:p>
            <a:r>
              <a:rPr lang="en-US" altLang="zh-CN" smtClean="0"/>
              <a:t>1</a:t>
            </a:r>
            <a:endParaRPr lang="zh-CN" altLang="en-US"/>
          </a:p>
        </p:txBody>
      </p:sp>
      <p:sp>
        <p:nvSpPr>
          <p:cNvPr id="61" name="椭圆 60"/>
          <p:cNvSpPr/>
          <p:nvPr/>
        </p:nvSpPr>
        <p:spPr>
          <a:xfrm>
            <a:off x="4038600" y="5550878"/>
            <a:ext cx="373743" cy="381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61"/>
          <p:cNvSpPr txBox="1"/>
          <p:nvPr/>
        </p:nvSpPr>
        <p:spPr>
          <a:xfrm>
            <a:off x="4038600" y="5550878"/>
            <a:ext cx="373743" cy="381000"/>
          </a:xfrm>
          <a:prstGeom prst="rect">
            <a:avLst/>
          </a:prstGeom>
          <a:noFill/>
        </p:spPr>
        <p:txBody>
          <a:bodyPr wrap="square" rtlCol="0">
            <a:spAutoFit/>
          </a:bodyPr>
          <a:lstStyle/>
          <a:p>
            <a:r>
              <a:rPr lang="en-US" altLang="zh-CN" smtClean="0"/>
              <a:t>2</a:t>
            </a:r>
            <a:endParaRPr lang="zh-CN" altLang="en-US"/>
          </a:p>
        </p:txBody>
      </p:sp>
      <p:cxnSp>
        <p:nvCxnSpPr>
          <p:cNvPr id="63" name="直接箭头连接符 62"/>
          <p:cNvCxnSpPr>
            <a:stCxn id="55" idx="6"/>
            <a:endCxn id="59" idx="2"/>
          </p:cNvCxnSpPr>
          <p:nvPr/>
        </p:nvCxnSpPr>
        <p:spPr>
          <a:xfrm>
            <a:off x="3447562" y="4832421"/>
            <a:ext cx="591038"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56" idx="3"/>
            <a:endCxn id="60" idx="1"/>
          </p:cNvCxnSpPr>
          <p:nvPr/>
        </p:nvCxnSpPr>
        <p:spPr>
          <a:xfrm>
            <a:off x="3447562" y="4832421"/>
            <a:ext cx="591038"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a:stCxn id="57" idx="6"/>
          </p:cNvCxnSpPr>
          <p:nvPr/>
        </p:nvCxnSpPr>
        <p:spPr>
          <a:xfrm flipV="1">
            <a:off x="3447562" y="4927155"/>
            <a:ext cx="591038" cy="814223"/>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56" idx="3"/>
            <a:endCxn id="61" idx="2"/>
          </p:cNvCxnSpPr>
          <p:nvPr/>
        </p:nvCxnSpPr>
        <p:spPr>
          <a:xfrm>
            <a:off x="3447562" y="4832421"/>
            <a:ext cx="591038" cy="908957"/>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092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3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par>
                                <p:cTn id="38" presetID="22" presetClass="exit" presetSubtype="4" fill="hold" grpId="1" nodeType="withEffect">
                                  <p:stCondLst>
                                    <p:cond delay="0"/>
                                  </p:stCondLst>
                                  <p:childTnLst>
                                    <p:animEffect transition="out" filter="wipe(down)">
                                      <p:cBhvr>
                                        <p:cTn id="39" dur="500"/>
                                        <p:tgtEl>
                                          <p:spTgt spid="45"/>
                                        </p:tgtEl>
                                      </p:cBhvr>
                                    </p:animEffect>
                                    <p:set>
                                      <p:cBhvr>
                                        <p:cTn id="40" dur="1" fill="hold">
                                          <p:stCondLst>
                                            <p:cond delay="499"/>
                                          </p:stCondLst>
                                        </p:cTn>
                                        <p:tgtEl>
                                          <p:spTgt spid="4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9396"/>
                                        </p:tgtEl>
                                        <p:attrNameLst>
                                          <p:attrName>style.visibility</p:attrName>
                                        </p:attrNameLst>
                                      </p:cBhvr>
                                      <p:to>
                                        <p:strVal val="visible"/>
                                      </p:to>
                                    </p:set>
                                    <p:animEffect transition="in" filter="fade">
                                      <p:cBhvr>
                                        <p:cTn id="51" dur="500"/>
                                        <p:tgtEl>
                                          <p:spTgt spid="5939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63"/>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65"/>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5" grpId="0"/>
      <p:bldP spid="45" grpId="1"/>
      <p:bldP spid="46" grpId="0"/>
      <p:bldP spid="51" grpId="0"/>
      <p:bldP spid="52" grpId="0"/>
      <p:bldP spid="55" grpId="0" animBg="1"/>
      <p:bldP spid="56" grpId="0"/>
      <p:bldP spid="57" grpId="0" animBg="1"/>
      <p:bldP spid="58" grpId="0"/>
      <p:bldP spid="59" grpId="0" animBg="1"/>
      <p:bldP spid="60" grpId="0"/>
      <p:bldP spid="61" grpId="0" animBg="1"/>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smtClean="0">
                <a:solidFill>
                  <a:srgbClr val="000099"/>
                </a:solidFill>
                <a:effectLst>
                  <a:outerShdw blurRad="38100" dist="38100" dir="2700000" algn="tl">
                    <a:srgbClr val="C0C0C0"/>
                  </a:outerShdw>
                </a:effectLst>
                <a:latin typeface="Arial" pitchFamily="34" charset="0"/>
                <a:cs typeface="Arial" pitchFamily="34" charset="0"/>
              </a:rPr>
              <a:t>Our Solution</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grpSp>
        <p:nvGrpSpPr>
          <p:cNvPr id="31" name="Group 30"/>
          <p:cNvGrpSpPr/>
          <p:nvPr/>
        </p:nvGrpSpPr>
        <p:grpSpPr>
          <a:xfrm>
            <a:off x="666530" y="1066800"/>
            <a:ext cx="7857931" cy="830997"/>
            <a:chOff x="666530" y="1066800"/>
            <a:chExt cx="7857931" cy="830997"/>
          </a:xfrm>
        </p:grpSpPr>
        <p:sp>
          <p:nvSpPr>
            <p:cNvPr id="7" name="Oval 6"/>
            <p:cNvSpPr/>
            <p:nvPr/>
          </p:nvSpPr>
          <p:spPr>
            <a:xfrm>
              <a:off x="666530" y="124232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9"/>
            <p:cNvSpPr txBox="1">
              <a:spLocks noChangeArrowheads="1"/>
            </p:cNvSpPr>
            <p:nvPr/>
          </p:nvSpPr>
          <p:spPr bwMode="auto">
            <a:xfrm>
              <a:off x="904461" y="1066800"/>
              <a:ext cx="7620000" cy="830997"/>
            </a:xfrm>
            <a:prstGeom prst="rect">
              <a:avLst/>
            </a:prstGeom>
            <a:noFill/>
            <a:ln w="9525">
              <a:noFill/>
              <a:miter lim="800000"/>
              <a:headEnd/>
              <a:tailEnd/>
            </a:ln>
            <a:effectLst/>
          </p:spPr>
          <p:txBody>
            <a:bodyPr wrap="square">
              <a:spAutoFit/>
            </a:bodyPr>
            <a:lstStyle/>
            <a:p>
              <a:pPr>
                <a:spcBef>
                  <a:spcPct val="50000"/>
                </a:spcBef>
                <a:defRPr/>
              </a:pPr>
              <a:r>
                <a:rPr lang="en-US" altLang="zh-CN" sz="2400" dirty="0" smtClean="0">
                  <a:latin typeface="Arial" pitchFamily="34" charset="0"/>
                  <a:cs typeface="Arial" pitchFamily="34" charset="0"/>
                </a:rPr>
                <a:t>Deal with multi-kind </a:t>
              </a:r>
              <a:r>
                <a:rPr lang="en-US" altLang="zh-CN" sz="2400" dirty="0" smtClean="0">
                  <a:latin typeface="Arial" pitchFamily="34" charset="0"/>
                  <a:cs typeface="Arial" pitchFamily="34" charset="0"/>
                </a:rPr>
                <a:t>multiple requests </a:t>
              </a:r>
              <a:r>
                <a:rPr lang="en-US" altLang="zh-CN" sz="2400" dirty="0" smtClean="0">
                  <a:latin typeface="Arial" pitchFamily="34" charset="0"/>
                  <a:cs typeface="Arial" pitchFamily="34" charset="0"/>
                </a:rPr>
                <a:t>and multi-kind </a:t>
              </a:r>
              <a:r>
                <a:rPr lang="en-US" altLang="zh-CN" sz="2400" dirty="0" smtClean="0">
                  <a:latin typeface="Arial" pitchFamily="34" charset="0"/>
                  <a:cs typeface="Arial" pitchFamily="34" charset="0"/>
                </a:rPr>
                <a:t>resources</a:t>
              </a:r>
              <a:endParaRPr lang="en-US" altLang="zh-CN" sz="2400" dirty="0">
                <a:latin typeface="Arial" pitchFamily="34" charset="0"/>
                <a:cs typeface="Arial" pitchFamily="34" charset="0"/>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543800" cy="506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68"/>
          <p:cNvSpPr/>
          <p:nvPr/>
        </p:nvSpPr>
        <p:spPr>
          <a:xfrm>
            <a:off x="1038080" y="169801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Box 9"/>
          <p:cNvSpPr txBox="1">
            <a:spLocks noChangeArrowheads="1"/>
          </p:cNvSpPr>
          <p:nvPr/>
        </p:nvSpPr>
        <p:spPr bwMode="auto">
          <a:xfrm>
            <a:off x="1066800" y="190500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dirty="0" smtClean="0">
                <a:latin typeface="Arial" pitchFamily="34" charset="0"/>
                <a:cs typeface="Arial" pitchFamily="34" charset="0"/>
              </a:rPr>
              <a:t>Partition hospital </a:t>
            </a:r>
            <a:r>
              <a:rPr lang="en-US" altLang="zh-CN" sz="2000" dirty="0">
                <a:latin typeface="Arial" pitchFamily="34" charset="0"/>
                <a:cs typeface="Arial" pitchFamily="34" charset="0"/>
              </a:rPr>
              <a:t>capacity into three parts</a:t>
            </a:r>
          </a:p>
        </p:txBody>
      </p:sp>
    </p:spTree>
    <p:extLst>
      <p:ext uri="{BB962C8B-B14F-4D97-AF65-F5344CB8AC3E}">
        <p14:creationId xmlns:p14="http://schemas.microsoft.com/office/powerpoint/2010/main" val="2351113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smtClean="0">
                <a:solidFill>
                  <a:srgbClr val="000099"/>
                </a:solidFill>
                <a:effectLst>
                  <a:outerShdw blurRad="38100" dist="38100" dir="2700000" algn="tl">
                    <a:srgbClr val="C0C0C0"/>
                  </a:outerShdw>
                </a:effectLst>
                <a:latin typeface="Arial" pitchFamily="34" charset="0"/>
                <a:cs typeface="Arial" pitchFamily="34" charset="0"/>
              </a:rPr>
              <a:t>Our Solution</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grpSp>
        <p:nvGrpSpPr>
          <p:cNvPr id="31" name="Group 30"/>
          <p:cNvGrpSpPr/>
          <p:nvPr/>
        </p:nvGrpSpPr>
        <p:grpSpPr>
          <a:xfrm>
            <a:off x="666530" y="1066800"/>
            <a:ext cx="7857931" cy="830997"/>
            <a:chOff x="666530" y="1066800"/>
            <a:chExt cx="7857931" cy="830997"/>
          </a:xfrm>
        </p:grpSpPr>
        <p:sp>
          <p:nvSpPr>
            <p:cNvPr id="7" name="Oval 6"/>
            <p:cNvSpPr/>
            <p:nvPr/>
          </p:nvSpPr>
          <p:spPr>
            <a:xfrm>
              <a:off x="666530" y="124232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9"/>
            <p:cNvSpPr txBox="1">
              <a:spLocks noChangeArrowheads="1"/>
            </p:cNvSpPr>
            <p:nvPr/>
          </p:nvSpPr>
          <p:spPr bwMode="auto">
            <a:xfrm>
              <a:off x="904461" y="1066800"/>
              <a:ext cx="7620000" cy="830997"/>
            </a:xfrm>
            <a:prstGeom prst="rect">
              <a:avLst/>
            </a:prstGeom>
            <a:noFill/>
            <a:ln w="9525">
              <a:noFill/>
              <a:miter lim="800000"/>
              <a:headEnd/>
              <a:tailEnd/>
            </a:ln>
            <a:effectLst/>
          </p:spPr>
          <p:txBody>
            <a:bodyPr wrap="square">
              <a:spAutoFit/>
            </a:bodyPr>
            <a:lstStyle/>
            <a:p>
              <a:pPr>
                <a:spcBef>
                  <a:spcPct val="50000"/>
                </a:spcBef>
                <a:defRPr/>
              </a:pPr>
              <a:r>
                <a:rPr lang="en-US" altLang="zh-CN" sz="2400" dirty="0" smtClean="0">
                  <a:latin typeface="Arial" pitchFamily="34" charset="0"/>
                  <a:cs typeface="Arial" pitchFamily="34" charset="0"/>
                </a:rPr>
                <a:t>Deal with multi-kind </a:t>
              </a:r>
              <a:r>
                <a:rPr lang="en-US" altLang="zh-CN" sz="2400" dirty="0" smtClean="0">
                  <a:latin typeface="Arial" pitchFamily="34" charset="0"/>
                  <a:cs typeface="Arial" pitchFamily="34" charset="0"/>
                </a:rPr>
                <a:t>multiple requests </a:t>
              </a:r>
              <a:r>
                <a:rPr lang="en-US" altLang="zh-CN" sz="2400" dirty="0" smtClean="0">
                  <a:latin typeface="Arial" pitchFamily="34" charset="0"/>
                  <a:cs typeface="Arial" pitchFamily="34" charset="0"/>
                </a:rPr>
                <a:t>and multi-kind </a:t>
              </a:r>
              <a:r>
                <a:rPr lang="en-US" altLang="zh-CN" sz="2400" dirty="0" smtClean="0">
                  <a:latin typeface="Arial" pitchFamily="34" charset="0"/>
                  <a:cs typeface="Arial" pitchFamily="34" charset="0"/>
                </a:rPr>
                <a:t>resources</a:t>
              </a:r>
              <a:endParaRPr lang="en-US" altLang="zh-CN" sz="2400" dirty="0">
                <a:latin typeface="Arial" pitchFamily="34" charset="0"/>
                <a:cs typeface="Arial" pitchFamily="34" charset="0"/>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4648200" cy="31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30"/>
          <p:cNvGrpSpPr/>
          <p:nvPr/>
        </p:nvGrpSpPr>
        <p:grpSpPr>
          <a:xfrm>
            <a:off x="666530" y="4812565"/>
            <a:ext cx="7857931" cy="461665"/>
            <a:chOff x="666530" y="1066800"/>
            <a:chExt cx="7857931" cy="461665"/>
          </a:xfrm>
        </p:grpSpPr>
        <p:sp>
          <p:nvSpPr>
            <p:cNvPr id="18" name="Oval 6"/>
            <p:cNvSpPr/>
            <p:nvPr/>
          </p:nvSpPr>
          <p:spPr>
            <a:xfrm>
              <a:off x="666530" y="124232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 Box 9"/>
            <p:cNvSpPr txBox="1">
              <a:spLocks noChangeArrowheads="1"/>
            </p:cNvSpPr>
            <p:nvPr/>
          </p:nvSpPr>
          <p:spPr bwMode="auto">
            <a:xfrm>
              <a:off x="904461" y="1066800"/>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smtClean="0">
                  <a:latin typeface="Arial" pitchFamily="34" charset="0"/>
                  <a:cs typeface="Arial" pitchFamily="34" charset="0"/>
                </a:rPr>
                <a:t>Optimization allocation across time period by</a:t>
              </a:r>
              <a:endParaRPr lang="en-US" altLang="zh-CN" sz="2400" dirty="0">
                <a:latin typeface="Arial" pitchFamily="34" charset="0"/>
                <a:cs typeface="Arial" pitchFamily="34" charset="0"/>
              </a:endParaRPr>
            </a:p>
          </p:txBody>
        </p:sp>
      </p:grpSp>
      <p:sp>
        <p:nvSpPr>
          <p:cNvPr id="20" name="Rectangle 68"/>
          <p:cNvSpPr/>
          <p:nvPr/>
        </p:nvSpPr>
        <p:spPr>
          <a:xfrm>
            <a:off x="1033462" y="546979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 Box 9"/>
          <p:cNvSpPr txBox="1">
            <a:spLocks noChangeArrowheads="1"/>
          </p:cNvSpPr>
          <p:nvPr/>
        </p:nvSpPr>
        <p:spPr bwMode="auto">
          <a:xfrm>
            <a:off x="1219200" y="529578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dirty="0" smtClean="0">
                <a:latin typeface="Arial" pitchFamily="34" charset="0"/>
                <a:cs typeface="Arial" pitchFamily="34" charset="0"/>
              </a:rPr>
              <a:t>Preservation for life-critical </a:t>
            </a:r>
            <a:r>
              <a:rPr lang="en-US" altLang="zh-CN" sz="2000" dirty="0" smtClean="0">
                <a:latin typeface="Arial" pitchFamily="34" charset="0"/>
                <a:cs typeface="Arial" pitchFamily="34" charset="0"/>
              </a:rPr>
              <a:t>patients ?</a:t>
            </a:r>
            <a:endParaRPr lang="en-US" altLang="zh-CN" sz="2000" dirty="0">
              <a:latin typeface="Arial" pitchFamily="34" charset="0"/>
              <a:cs typeface="Arial" pitchFamily="34" charset="0"/>
            </a:endParaRPr>
          </a:p>
        </p:txBody>
      </p:sp>
      <p:sp>
        <p:nvSpPr>
          <p:cNvPr id="22" name="Rectangle 68"/>
          <p:cNvSpPr/>
          <p:nvPr/>
        </p:nvSpPr>
        <p:spPr>
          <a:xfrm>
            <a:off x="1033462" y="592699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 Box 9"/>
          <p:cNvSpPr txBox="1">
            <a:spLocks noChangeArrowheads="1"/>
          </p:cNvSpPr>
          <p:nvPr/>
        </p:nvSpPr>
        <p:spPr bwMode="auto">
          <a:xfrm>
            <a:off x="1244600" y="569589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smtClean="0">
                <a:latin typeface="Arial" pitchFamily="34" charset="0"/>
                <a:cs typeface="Arial" pitchFamily="34" charset="0"/>
              </a:rPr>
              <a:t>Waiting room for serious patients</a:t>
            </a:r>
            <a:endParaRPr lang="en-US" altLang="zh-CN" sz="2000" dirty="0">
              <a:latin typeface="Arial" pitchFamily="34" charset="0"/>
              <a:cs typeface="Arial" pitchFamily="34" charset="0"/>
            </a:endParaRPr>
          </a:p>
        </p:txBody>
      </p:sp>
      <p:sp>
        <p:nvSpPr>
          <p:cNvPr id="15" name="Rectangle 68"/>
          <p:cNvSpPr/>
          <p:nvPr/>
        </p:nvSpPr>
        <p:spPr>
          <a:xfrm>
            <a:off x="1038080" y="169801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Box 9"/>
          <p:cNvSpPr txBox="1">
            <a:spLocks noChangeArrowheads="1"/>
          </p:cNvSpPr>
          <p:nvPr/>
        </p:nvSpPr>
        <p:spPr bwMode="auto">
          <a:xfrm>
            <a:off x="1066800" y="190500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dirty="0" smtClean="0">
                <a:latin typeface="Arial" pitchFamily="34" charset="0"/>
                <a:cs typeface="Arial" pitchFamily="34" charset="0"/>
              </a:rPr>
              <a:t>Partition hospital </a:t>
            </a:r>
            <a:r>
              <a:rPr lang="en-US" altLang="zh-CN" sz="2000" dirty="0">
                <a:latin typeface="Arial" pitchFamily="34" charset="0"/>
                <a:cs typeface="Arial" pitchFamily="34" charset="0"/>
              </a:rPr>
              <a:t>capacity into three parts</a:t>
            </a:r>
          </a:p>
        </p:txBody>
      </p:sp>
    </p:spTree>
    <p:extLst>
      <p:ext uri="{BB962C8B-B14F-4D97-AF65-F5344CB8AC3E}">
        <p14:creationId xmlns:p14="http://schemas.microsoft.com/office/powerpoint/2010/main" val="2903926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smtClean="0">
                <a:solidFill>
                  <a:srgbClr val="000099"/>
                </a:solidFill>
                <a:effectLst>
                  <a:outerShdw blurRad="38100" dist="38100" dir="2700000" algn="tl">
                    <a:srgbClr val="C0C0C0"/>
                  </a:outerShdw>
                </a:effectLst>
                <a:latin typeface="Arial" pitchFamily="34" charset="0"/>
                <a:cs typeface="Arial" pitchFamily="34" charset="0"/>
              </a:rPr>
              <a:t>Example</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3429000" cy="264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82038"/>
            <a:ext cx="3877464"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862" y="3810000"/>
            <a:ext cx="601027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9529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smtClean="0">
                <a:solidFill>
                  <a:srgbClr val="000099"/>
                </a:solidFill>
                <a:effectLst>
                  <a:outerShdw blurRad="38100" dist="38100" dir="2700000" algn="tl">
                    <a:srgbClr val="C0C0C0"/>
                  </a:outerShdw>
                </a:effectLst>
                <a:latin typeface="Arial" pitchFamily="34" charset="0"/>
                <a:cs typeface="Arial" pitchFamily="34" charset="0"/>
              </a:rPr>
              <a:t>Example</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052513"/>
            <a:ext cx="60483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0672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smtClean="0">
                <a:solidFill>
                  <a:srgbClr val="000099"/>
                </a:solidFill>
                <a:effectLst>
                  <a:outerShdw blurRad="38100" dist="38100" dir="2700000" algn="tl">
                    <a:srgbClr val="C0C0C0"/>
                  </a:outerShdw>
                </a:effectLst>
                <a:latin typeface="Arial" pitchFamily="34" charset="0"/>
                <a:cs typeface="Arial" pitchFamily="34" charset="0"/>
              </a:rPr>
              <a:t>Calculation of parameters</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sp>
        <p:nvSpPr>
          <p:cNvPr id="7"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9" name="Oval 6"/>
          <p:cNvSpPr/>
          <p:nvPr/>
        </p:nvSpPr>
        <p:spPr>
          <a:xfrm>
            <a:off x="666530" y="124232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16" y="5410200"/>
            <a:ext cx="59436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30"/>
          <p:cNvGrpSpPr/>
          <p:nvPr/>
        </p:nvGrpSpPr>
        <p:grpSpPr>
          <a:xfrm>
            <a:off x="666530" y="3429000"/>
            <a:ext cx="7857931" cy="461665"/>
            <a:chOff x="666530" y="1066800"/>
            <a:chExt cx="7857931" cy="461665"/>
          </a:xfrm>
        </p:grpSpPr>
        <p:sp>
          <p:nvSpPr>
            <p:cNvPr id="13" name="Oval 6"/>
            <p:cNvSpPr/>
            <p:nvPr/>
          </p:nvSpPr>
          <p:spPr>
            <a:xfrm>
              <a:off x="666530" y="124232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 Box 9"/>
            <p:cNvSpPr txBox="1">
              <a:spLocks noChangeArrowheads="1"/>
            </p:cNvSpPr>
            <p:nvPr/>
          </p:nvSpPr>
          <p:spPr bwMode="auto">
            <a:xfrm>
              <a:off x="904461" y="1066800"/>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smtClean="0">
                  <a:latin typeface="Arial" pitchFamily="34" charset="0"/>
                  <a:cs typeface="Arial" pitchFamily="34" charset="0"/>
                </a:rPr>
                <a:t>Size of preservation</a:t>
              </a:r>
              <a:endParaRPr lang="en-US" altLang="zh-CN" sz="2400" dirty="0">
                <a:latin typeface="Arial" pitchFamily="34" charset="0"/>
                <a:cs typeface="Arial" pitchFamily="34" charset="0"/>
              </a:endParaRPr>
            </a:p>
          </p:txBody>
        </p:sp>
      </p:grpSp>
      <p:sp>
        <p:nvSpPr>
          <p:cNvPr id="17" name="Rectangle 68"/>
          <p:cNvSpPr/>
          <p:nvPr/>
        </p:nvSpPr>
        <p:spPr>
          <a:xfrm>
            <a:off x="1033462" y="411730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 Box 9"/>
          <p:cNvSpPr txBox="1">
            <a:spLocks noChangeArrowheads="1"/>
          </p:cNvSpPr>
          <p:nvPr/>
        </p:nvSpPr>
        <p:spPr bwMode="auto">
          <a:xfrm>
            <a:off x="1219200" y="394329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a:latin typeface="Arial" pitchFamily="34" charset="0"/>
                <a:cs typeface="Arial" pitchFamily="34" charset="0"/>
              </a:rPr>
              <a:t>last three data sets as </a:t>
            </a:r>
            <a:r>
              <a:rPr lang="en-US" altLang="zh-CN" sz="2000" smtClean="0">
                <a:latin typeface="Arial" pitchFamily="34" charset="0"/>
                <a:cs typeface="Arial" pitchFamily="34" charset="0"/>
              </a:rPr>
              <a:t>history to </a:t>
            </a:r>
            <a:r>
              <a:rPr lang="en-US" altLang="zh-CN" sz="2000">
                <a:latin typeface="Arial" pitchFamily="34" charset="0"/>
                <a:cs typeface="Arial" pitchFamily="34" charset="0"/>
              </a:rPr>
              <a:t>estimate the future</a:t>
            </a:r>
            <a:endParaRPr lang="en-US" altLang="zh-CN" sz="2000" dirty="0">
              <a:latin typeface="Arial" pitchFamily="34" charset="0"/>
              <a:cs typeface="Arial" pitchFamily="34" charset="0"/>
            </a:endParaRPr>
          </a:p>
        </p:txBody>
      </p:sp>
      <p:sp>
        <p:nvSpPr>
          <p:cNvPr id="19" name="Rectangle 68"/>
          <p:cNvSpPr/>
          <p:nvPr/>
        </p:nvSpPr>
        <p:spPr>
          <a:xfrm>
            <a:off x="1033462" y="451741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 Box 9"/>
          <p:cNvSpPr txBox="1">
            <a:spLocks noChangeArrowheads="1"/>
          </p:cNvSpPr>
          <p:nvPr/>
        </p:nvSpPr>
        <p:spPr bwMode="auto">
          <a:xfrm>
            <a:off x="1219200" y="4343400"/>
            <a:ext cx="7543800" cy="400110"/>
          </a:xfrm>
          <a:prstGeom prst="rect">
            <a:avLst/>
          </a:prstGeom>
          <a:noFill/>
          <a:ln w="9525">
            <a:noFill/>
            <a:miter lim="800000"/>
            <a:headEnd/>
            <a:tailEnd/>
          </a:ln>
          <a:effectLst/>
        </p:spPr>
        <p:txBody>
          <a:bodyPr wrap="square">
            <a:spAutoFit/>
          </a:bodyPr>
          <a:lstStyle/>
          <a:p>
            <a:pPr>
              <a:spcBef>
                <a:spcPct val="50000"/>
              </a:spcBef>
              <a:defRPr/>
            </a:pPr>
            <a:r>
              <a:rPr lang="el-GR" altLang="zh-CN" sz="2000" smtClean="0">
                <a:latin typeface="Arial" pitchFamily="34" charset="0"/>
                <a:cs typeface="Arial" pitchFamily="34" charset="0"/>
              </a:rPr>
              <a:t>α</a:t>
            </a:r>
            <a:r>
              <a:rPr lang="en-US" altLang="zh-CN" sz="2000" smtClean="0">
                <a:latin typeface="Arial" pitchFamily="34" charset="0"/>
                <a:cs typeface="Arial" pitchFamily="34" charset="0"/>
              </a:rPr>
              <a:t> and </a:t>
            </a:r>
            <a:r>
              <a:rPr lang="el-GR" altLang="zh-CN" sz="2000" smtClean="0">
                <a:latin typeface="Arial" pitchFamily="34" charset="0"/>
                <a:cs typeface="Arial" pitchFamily="34" charset="0"/>
              </a:rPr>
              <a:t>β</a:t>
            </a:r>
            <a:r>
              <a:rPr lang="en-US" altLang="zh-CN" sz="2000" smtClean="0">
                <a:latin typeface="Arial" pitchFamily="34" charset="0"/>
                <a:cs typeface="Arial" pitchFamily="34" charset="0"/>
              </a:rPr>
              <a:t> are constant </a:t>
            </a:r>
            <a:r>
              <a:rPr lang="en-US" altLang="zh-CN" sz="2000">
                <a:latin typeface="Arial" pitchFamily="34" charset="0"/>
                <a:cs typeface="Arial" pitchFamily="34" charset="0"/>
              </a:rPr>
              <a:t>coefficient </a:t>
            </a:r>
            <a:r>
              <a:rPr lang="en-US" altLang="zh-CN" sz="2000" smtClean="0">
                <a:latin typeface="Arial" pitchFamily="34" charset="0"/>
                <a:cs typeface="Arial" pitchFamily="34" charset="0"/>
              </a:rPr>
              <a:t>where </a:t>
            </a:r>
            <a:r>
              <a:rPr lang="el-GR" altLang="zh-CN" sz="2000">
                <a:latin typeface="Arial" pitchFamily="34" charset="0"/>
                <a:cs typeface="Arial" pitchFamily="34" charset="0"/>
              </a:rPr>
              <a:t>α</a:t>
            </a:r>
            <a:r>
              <a:rPr lang="en-US" altLang="zh-CN" sz="2000">
                <a:latin typeface="Arial" pitchFamily="34" charset="0"/>
                <a:cs typeface="Arial" pitchFamily="34" charset="0"/>
              </a:rPr>
              <a:t> +</a:t>
            </a:r>
            <a:r>
              <a:rPr lang="en-US" altLang="zh-CN" sz="2000" smtClean="0">
                <a:latin typeface="Arial" pitchFamily="34" charset="0"/>
                <a:cs typeface="Arial" pitchFamily="34" charset="0"/>
              </a:rPr>
              <a:t> </a:t>
            </a:r>
            <a:r>
              <a:rPr lang="el-GR" altLang="zh-CN" sz="2000">
                <a:latin typeface="Arial" pitchFamily="34" charset="0"/>
                <a:cs typeface="Arial" pitchFamily="34" charset="0"/>
              </a:rPr>
              <a:t>β</a:t>
            </a:r>
            <a:r>
              <a:rPr lang="en-US" altLang="zh-CN" sz="2000">
                <a:latin typeface="Arial" pitchFamily="34" charset="0"/>
                <a:cs typeface="Arial" pitchFamily="34" charset="0"/>
              </a:rPr>
              <a:t> </a:t>
            </a:r>
            <a:r>
              <a:rPr lang="en-US" altLang="zh-CN" sz="2000" smtClean="0">
                <a:latin typeface="Arial" pitchFamily="34" charset="0"/>
                <a:cs typeface="Arial" pitchFamily="34" charset="0"/>
              </a:rPr>
              <a:t>= 1</a:t>
            </a:r>
            <a:endParaRPr lang="en-US" altLang="zh-CN" sz="2000" dirty="0">
              <a:latin typeface="Arial" pitchFamily="34" charset="0"/>
              <a:cs typeface="Arial" pitchFamily="34" charset="0"/>
            </a:endParaRPr>
          </a:p>
        </p:txBody>
      </p:sp>
      <p:sp>
        <p:nvSpPr>
          <p:cNvPr id="21" name="Rectangle 68"/>
          <p:cNvSpPr/>
          <p:nvPr/>
        </p:nvSpPr>
        <p:spPr>
          <a:xfrm>
            <a:off x="1033462" y="497461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9"/>
          <p:cNvSpPr txBox="1">
            <a:spLocks noChangeArrowheads="1"/>
          </p:cNvSpPr>
          <p:nvPr/>
        </p:nvSpPr>
        <p:spPr bwMode="auto">
          <a:xfrm>
            <a:off x="1219200" y="4800600"/>
            <a:ext cx="7543800" cy="400110"/>
          </a:xfrm>
          <a:prstGeom prst="rect">
            <a:avLst/>
          </a:prstGeom>
          <a:noFill/>
          <a:ln w="9525">
            <a:noFill/>
            <a:miter lim="800000"/>
            <a:headEnd/>
            <a:tailEnd/>
          </a:ln>
          <a:effectLst/>
        </p:spPr>
        <p:txBody>
          <a:bodyPr wrap="square">
            <a:spAutoFit/>
          </a:bodyPr>
          <a:lstStyle/>
          <a:p>
            <a:pPr>
              <a:spcBef>
                <a:spcPct val="50000"/>
              </a:spcBef>
              <a:defRPr/>
            </a:pPr>
            <a:r>
              <a:rPr lang="el-GR" altLang="zh-CN" sz="2000" smtClean="0">
                <a:latin typeface="Arial" pitchFamily="34" charset="0"/>
                <a:cs typeface="Arial" pitchFamily="34" charset="0"/>
              </a:rPr>
              <a:t>γ</a:t>
            </a:r>
            <a:r>
              <a:rPr lang="en-US" altLang="zh-CN" sz="2000">
                <a:latin typeface="Arial" pitchFamily="34" charset="0"/>
                <a:cs typeface="Arial" pitchFamily="34" charset="0"/>
              </a:rPr>
              <a:t> is is a </a:t>
            </a:r>
            <a:r>
              <a:rPr lang="en-US" altLang="zh-CN" sz="2000" smtClean="0">
                <a:latin typeface="Arial" pitchFamily="34" charset="0"/>
                <a:cs typeface="Arial" pitchFamily="34" charset="0"/>
              </a:rPr>
              <a:t>compensatory factor</a:t>
            </a:r>
            <a:endParaRPr lang="en-US" altLang="zh-CN" sz="2000" dirty="0">
              <a:latin typeface="Arial" pitchFamily="34" charset="0"/>
              <a:cs typeface="Arial" pitchFamily="34" charset="0"/>
            </a:endParaRPr>
          </a:p>
        </p:txBody>
      </p:sp>
    </p:spTree>
    <p:extLst>
      <p:ext uri="{BB962C8B-B14F-4D97-AF65-F5344CB8AC3E}">
        <p14:creationId xmlns:p14="http://schemas.microsoft.com/office/powerpoint/2010/main" val="1907251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500"/>
                                        <p:tgtEl>
                                          <p:spTgt spid="717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smtClean="0">
                <a:solidFill>
                  <a:srgbClr val="000099"/>
                </a:solidFill>
                <a:effectLst>
                  <a:outerShdw blurRad="38100" dist="38100" dir="2700000" algn="tl">
                    <a:srgbClr val="C0C0C0"/>
                  </a:outerShdw>
                </a:effectLst>
                <a:latin typeface="Arial" pitchFamily="34" charset="0"/>
                <a:cs typeface="Arial" pitchFamily="34" charset="0"/>
              </a:rPr>
              <a:t>Simulations</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grpSp>
        <p:nvGrpSpPr>
          <p:cNvPr id="20" name="Group 19"/>
          <p:cNvGrpSpPr/>
          <p:nvPr/>
        </p:nvGrpSpPr>
        <p:grpSpPr>
          <a:xfrm>
            <a:off x="666530" y="914400"/>
            <a:ext cx="7857931" cy="461665"/>
            <a:chOff x="666530" y="1066800"/>
            <a:chExt cx="7857931" cy="461665"/>
          </a:xfrm>
        </p:grpSpPr>
        <p:sp>
          <p:nvSpPr>
            <p:cNvPr id="21" name="Oval 20"/>
            <p:cNvSpPr/>
            <p:nvPr/>
          </p:nvSpPr>
          <p:spPr>
            <a:xfrm>
              <a:off x="666530" y="124232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9"/>
            <p:cNvSpPr txBox="1">
              <a:spLocks noChangeArrowheads="1"/>
            </p:cNvSpPr>
            <p:nvPr/>
          </p:nvSpPr>
          <p:spPr bwMode="auto">
            <a:xfrm>
              <a:off x="904461" y="1066800"/>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smtClean="0">
                  <a:latin typeface="Arial" pitchFamily="34" charset="0"/>
                  <a:cs typeface="Arial" pitchFamily="34" charset="0"/>
                </a:rPr>
                <a:t>Patient number varies along time</a:t>
              </a:r>
              <a:endParaRPr lang="en-US" altLang="zh-CN" sz="2400" dirty="0">
                <a:latin typeface="Arial" pitchFamily="34" charset="0"/>
                <a:cs typeface="Arial" pitchFamily="34" charset="0"/>
              </a:endParaRPr>
            </a:p>
          </p:txBody>
        </p:sp>
      </p:grpSp>
      <p:sp>
        <p:nvSpPr>
          <p:cNvPr id="14" name="Rectangle 68"/>
          <p:cNvSpPr/>
          <p:nvPr/>
        </p:nvSpPr>
        <p:spPr>
          <a:xfrm>
            <a:off x="1066800" y="4450476"/>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Box 9"/>
          <p:cNvSpPr txBox="1">
            <a:spLocks noChangeArrowheads="1"/>
          </p:cNvSpPr>
          <p:nvPr/>
        </p:nvSpPr>
        <p:spPr bwMode="auto">
          <a:xfrm>
            <a:off x="1252538" y="4276466"/>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dirty="0" smtClean="0">
                <a:latin typeface="Arial" pitchFamily="34" charset="0"/>
                <a:cs typeface="Arial" pitchFamily="34" charset="0"/>
              </a:rPr>
              <a:t>4x4 </a:t>
            </a:r>
            <a:r>
              <a:rPr lang="en-US" altLang="zh-CN" sz="2000" dirty="0" smtClean="0">
                <a:latin typeface="Arial" pitchFamily="34" charset="0"/>
                <a:cs typeface="Arial" pitchFamily="34" charset="0"/>
              </a:rPr>
              <a:t>grid with distance 5 min, </a:t>
            </a:r>
            <a:r>
              <a:rPr lang="en-US" altLang="zh-CN" sz="2000" dirty="0">
                <a:latin typeface="Arial" pitchFamily="34" charset="0"/>
                <a:cs typeface="Arial" pitchFamily="34" charset="0"/>
              </a:rPr>
              <a:t>P</a:t>
            </a:r>
            <a:r>
              <a:rPr lang="en-US" altLang="zh-CN" sz="2000" dirty="0" smtClean="0">
                <a:latin typeface="Arial" pitchFamily="34" charset="0"/>
                <a:cs typeface="Arial" pitchFamily="34" charset="0"/>
              </a:rPr>
              <a:t>oisson </a:t>
            </a:r>
            <a:r>
              <a:rPr lang="en-US" altLang="zh-CN" sz="2000" dirty="0" smtClean="0">
                <a:latin typeface="Arial" pitchFamily="34" charset="0"/>
                <a:cs typeface="Arial" pitchFamily="34" charset="0"/>
              </a:rPr>
              <a:t>dist. to generate patients</a:t>
            </a:r>
            <a:endParaRPr lang="en-US" altLang="zh-CN" sz="2000" dirty="0">
              <a:latin typeface="Arial" pitchFamily="34" charset="0"/>
              <a:cs typeface="Arial" pitchFamily="34" charset="0"/>
            </a:endParaRPr>
          </a:p>
        </p:txBody>
      </p:sp>
      <p:sp>
        <p:nvSpPr>
          <p:cNvPr id="16" name="Rectangle 68"/>
          <p:cNvSpPr/>
          <p:nvPr/>
        </p:nvSpPr>
        <p:spPr>
          <a:xfrm>
            <a:off x="1088231" y="487930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 Box 9"/>
          <p:cNvSpPr txBox="1">
            <a:spLocks noChangeArrowheads="1"/>
          </p:cNvSpPr>
          <p:nvPr/>
        </p:nvSpPr>
        <p:spPr bwMode="auto">
          <a:xfrm>
            <a:off x="1273969" y="470529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dirty="0" smtClean="0">
                <a:latin typeface="Arial" pitchFamily="34" charset="0"/>
                <a:cs typeface="Arial" pitchFamily="34" charset="0"/>
              </a:rPr>
              <a:t>4 hospitals in total (two premium, 2 primitive), each 120 beds</a:t>
            </a:r>
            <a:endParaRPr lang="en-US" altLang="zh-CN" sz="2000" dirty="0">
              <a:latin typeface="Arial" pitchFamily="34" charset="0"/>
              <a:cs typeface="Arial" pitchFamily="34" charset="0"/>
            </a:endParaRPr>
          </a:p>
        </p:txBody>
      </p:sp>
      <p:grpSp>
        <p:nvGrpSpPr>
          <p:cNvPr id="18" name="Group 19"/>
          <p:cNvGrpSpPr/>
          <p:nvPr/>
        </p:nvGrpSpPr>
        <p:grpSpPr>
          <a:xfrm>
            <a:off x="676469" y="5181600"/>
            <a:ext cx="7857931" cy="461665"/>
            <a:chOff x="666530" y="1066800"/>
            <a:chExt cx="7857931" cy="461665"/>
          </a:xfrm>
        </p:grpSpPr>
        <p:sp>
          <p:nvSpPr>
            <p:cNvPr id="19" name="Oval 20"/>
            <p:cNvSpPr/>
            <p:nvPr/>
          </p:nvSpPr>
          <p:spPr>
            <a:xfrm>
              <a:off x="666530" y="124232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 Box 9"/>
            <p:cNvSpPr txBox="1">
              <a:spLocks noChangeArrowheads="1"/>
            </p:cNvSpPr>
            <p:nvPr/>
          </p:nvSpPr>
          <p:spPr bwMode="auto">
            <a:xfrm>
              <a:off x="904461" y="1066800"/>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a:latin typeface="Arial" pitchFamily="34" charset="0"/>
                  <a:cs typeface="Arial" pitchFamily="34" charset="0"/>
                </a:rPr>
                <a:t>C</a:t>
              </a:r>
              <a:r>
                <a:rPr lang="en-US" altLang="zh-CN" sz="2400" smtClean="0">
                  <a:latin typeface="Arial" pitchFamily="34" charset="0"/>
                  <a:cs typeface="Arial" pitchFamily="34" charset="0"/>
                </a:rPr>
                <a:t>ompetitors</a:t>
              </a:r>
              <a:endParaRPr lang="en-US" altLang="zh-CN" sz="2400" dirty="0">
                <a:latin typeface="Arial" pitchFamily="34" charset="0"/>
                <a:cs typeface="Arial" pitchFamily="34" charset="0"/>
              </a:endParaRPr>
            </a:p>
          </p:txBody>
        </p:sp>
      </p:grpSp>
      <p:sp>
        <p:nvSpPr>
          <p:cNvPr id="27" name="Rectangle 68"/>
          <p:cNvSpPr/>
          <p:nvPr/>
        </p:nvSpPr>
        <p:spPr>
          <a:xfrm>
            <a:off x="1066800" y="588901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 Box 9"/>
          <p:cNvSpPr txBox="1">
            <a:spLocks noChangeArrowheads="1"/>
          </p:cNvSpPr>
          <p:nvPr/>
        </p:nvSpPr>
        <p:spPr bwMode="auto">
          <a:xfrm>
            <a:off x="1252538" y="571500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dirty="0" smtClean="0">
                <a:latin typeface="Arial" pitchFamily="34" charset="0"/>
                <a:cs typeface="Arial" pitchFamily="34" charset="0"/>
              </a:rPr>
              <a:t>Nearest-first(FCFS) and with reservation (FCFS-res)</a:t>
            </a:r>
            <a:endParaRPr lang="en-US" altLang="zh-CN" sz="2000" dirty="0">
              <a:latin typeface="Arial" pitchFamily="34" charset="0"/>
              <a:cs typeface="Arial" pitchFamily="34" charset="0"/>
            </a:endParaRPr>
          </a:p>
        </p:txBody>
      </p:sp>
      <p:sp>
        <p:nvSpPr>
          <p:cNvPr id="30" name="Rectangle 68"/>
          <p:cNvSpPr/>
          <p:nvPr/>
        </p:nvSpPr>
        <p:spPr>
          <a:xfrm>
            <a:off x="1088231" y="6317834"/>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 Box 9"/>
          <p:cNvSpPr txBox="1">
            <a:spLocks noChangeArrowheads="1"/>
          </p:cNvSpPr>
          <p:nvPr/>
        </p:nvSpPr>
        <p:spPr bwMode="auto">
          <a:xfrm>
            <a:off x="1273969" y="6143824"/>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smtClean="0">
                <a:latin typeface="Arial" pitchFamily="34" charset="0"/>
                <a:cs typeface="Arial" pitchFamily="34" charset="0"/>
              </a:rPr>
              <a:t>K-M algorithm extended with capacity(K-M)</a:t>
            </a:r>
            <a:endParaRPr lang="en-US" altLang="zh-CN" sz="2000" dirty="0">
              <a:latin typeface="Arial" pitchFamily="34" charset="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69" y="1376065"/>
            <a:ext cx="65246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smtClean="0">
                <a:solidFill>
                  <a:srgbClr val="000099"/>
                </a:solidFill>
                <a:effectLst>
                  <a:outerShdw blurRad="38100" dist="38100" dir="2700000" algn="tl">
                    <a:srgbClr val="C0C0C0"/>
                  </a:outerShdw>
                </a:effectLst>
                <a:latin typeface="Arial" pitchFamily="34" charset="0"/>
                <a:cs typeface="Arial" pitchFamily="34" charset="0"/>
              </a:rPr>
              <a:t>Total delay </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sp>
        <p:nvSpPr>
          <p:cNvPr id="27" name="Rectangle 68"/>
          <p:cNvSpPr/>
          <p:nvPr/>
        </p:nvSpPr>
        <p:spPr>
          <a:xfrm>
            <a:off x="1066800" y="5000625"/>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 Box 9"/>
          <p:cNvSpPr txBox="1">
            <a:spLocks noChangeArrowheads="1"/>
          </p:cNvSpPr>
          <p:nvPr/>
        </p:nvSpPr>
        <p:spPr bwMode="auto">
          <a:xfrm>
            <a:off x="1252538" y="4777026"/>
            <a:ext cx="7543800" cy="707886"/>
          </a:xfrm>
          <a:prstGeom prst="rect">
            <a:avLst/>
          </a:prstGeom>
          <a:noFill/>
          <a:ln w="9525">
            <a:noFill/>
            <a:miter lim="800000"/>
            <a:headEnd/>
            <a:tailEnd/>
          </a:ln>
          <a:effectLst/>
        </p:spPr>
        <p:txBody>
          <a:bodyPr wrap="square">
            <a:spAutoFit/>
          </a:bodyPr>
          <a:lstStyle/>
          <a:p>
            <a:pPr>
              <a:spcBef>
                <a:spcPct val="50000"/>
              </a:spcBef>
              <a:defRPr/>
            </a:pPr>
            <a:r>
              <a:rPr lang="en-US" altLang="zh-CN" sz="2000">
                <a:latin typeface="Arial" pitchFamily="34" charset="0"/>
                <a:cs typeface="Arial" pitchFamily="34" charset="0"/>
              </a:rPr>
              <a:t>The costs vary since there are different </a:t>
            </a:r>
            <a:r>
              <a:rPr lang="en-US" altLang="zh-CN" sz="2000" smtClean="0">
                <a:latin typeface="Arial" pitchFamily="34" charset="0"/>
                <a:cs typeface="Arial" pitchFamily="34" charset="0"/>
              </a:rPr>
              <a:t>patient requests </a:t>
            </a:r>
            <a:r>
              <a:rPr lang="en-US" altLang="zh-CN" sz="2000">
                <a:latin typeface="Arial" pitchFamily="34" charset="0"/>
                <a:cs typeface="Arial" pitchFamily="34" charset="0"/>
              </a:rPr>
              <a:t>in each round.</a:t>
            </a:r>
            <a:endParaRPr lang="en-US" altLang="zh-CN" sz="2000" dirty="0">
              <a:latin typeface="Arial" pitchFamily="34" charset="0"/>
              <a:cs typeface="Arial" pitchFamily="34" charset="0"/>
            </a:endParaRPr>
          </a:p>
        </p:txBody>
      </p:sp>
      <p:sp>
        <p:nvSpPr>
          <p:cNvPr id="30" name="Rectangle 68"/>
          <p:cNvSpPr/>
          <p:nvPr/>
        </p:nvSpPr>
        <p:spPr>
          <a:xfrm>
            <a:off x="1088231" y="5860634"/>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 Box 9"/>
          <p:cNvSpPr txBox="1">
            <a:spLocks noChangeArrowheads="1"/>
          </p:cNvSpPr>
          <p:nvPr/>
        </p:nvSpPr>
        <p:spPr bwMode="auto">
          <a:xfrm>
            <a:off x="1273969" y="5686624"/>
            <a:ext cx="7543800" cy="707886"/>
          </a:xfrm>
          <a:prstGeom prst="rect">
            <a:avLst/>
          </a:prstGeom>
          <a:noFill/>
          <a:ln w="9525">
            <a:noFill/>
            <a:miter lim="800000"/>
            <a:headEnd/>
            <a:tailEnd/>
          </a:ln>
          <a:effectLst/>
        </p:spPr>
        <p:txBody>
          <a:bodyPr wrap="square">
            <a:spAutoFit/>
          </a:bodyPr>
          <a:lstStyle/>
          <a:p>
            <a:r>
              <a:rPr lang="en-US" altLang="zh-CN" sz="2000" smtClean="0">
                <a:latin typeface="Arial" pitchFamily="34" charset="0"/>
                <a:cs typeface="Arial" pitchFamily="34" charset="0"/>
              </a:rPr>
              <a:t>K-M and FCFS-res </a:t>
            </a:r>
            <a:r>
              <a:rPr lang="en-US" altLang="zh-CN" sz="2000">
                <a:latin typeface="Arial" pitchFamily="34" charset="0"/>
                <a:cs typeface="Arial" pitchFamily="34" charset="0"/>
              </a:rPr>
              <a:t>will </a:t>
            </a:r>
            <a:r>
              <a:rPr lang="en-US" altLang="zh-CN" sz="2000" smtClean="0">
                <a:latin typeface="Arial" pitchFamily="34" charset="0"/>
                <a:cs typeface="Arial" pitchFamily="34" charset="0"/>
              </a:rPr>
              <a:t>give more </a:t>
            </a:r>
            <a:r>
              <a:rPr lang="en-US" altLang="zh-CN" sz="2000">
                <a:latin typeface="Arial" pitchFamily="34" charset="0"/>
                <a:cs typeface="Arial" pitchFamily="34" charset="0"/>
              </a:rPr>
              <a:t>benefit to serious and critical patients so that some </a:t>
            </a:r>
            <a:r>
              <a:rPr lang="en-US" altLang="zh-CN" sz="2000" smtClean="0">
                <a:latin typeface="Arial" pitchFamily="34" charset="0"/>
                <a:cs typeface="Arial" pitchFamily="34" charset="0"/>
              </a:rPr>
              <a:t>noncritical patients </a:t>
            </a:r>
            <a:r>
              <a:rPr lang="en-US" altLang="zh-CN" sz="2000">
                <a:latin typeface="Arial" pitchFamily="34" charset="0"/>
                <a:cs typeface="Arial" pitchFamily="34" charset="0"/>
              </a:rPr>
              <a:t>will be affected</a:t>
            </a:r>
            <a:endParaRPr lang="en-US" altLang="zh-CN" sz="2000" dirty="0">
              <a:latin typeface="Arial" pitchFamily="34" charset="0"/>
              <a:cs typeface="Arial"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0563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1556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smtClean="0">
                <a:solidFill>
                  <a:srgbClr val="000099"/>
                </a:solidFill>
                <a:effectLst>
                  <a:outerShdw blurRad="38100" dist="38100" dir="2700000" algn="tl">
                    <a:srgbClr val="C0C0C0"/>
                  </a:outerShdw>
                </a:effectLst>
                <a:latin typeface="Arial" pitchFamily="34" charset="0"/>
                <a:cs typeface="Arial" pitchFamily="34" charset="0"/>
              </a:rPr>
              <a:t>Distribution of patients</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sp>
        <p:nvSpPr>
          <p:cNvPr id="27" name="Rectangle 68"/>
          <p:cNvSpPr/>
          <p:nvPr/>
        </p:nvSpPr>
        <p:spPr>
          <a:xfrm>
            <a:off x="1066800" y="505081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 Box 9"/>
          <p:cNvSpPr txBox="1">
            <a:spLocks noChangeArrowheads="1"/>
          </p:cNvSpPr>
          <p:nvPr/>
        </p:nvSpPr>
        <p:spPr bwMode="auto">
          <a:xfrm>
            <a:off x="1252538" y="4876800"/>
            <a:ext cx="7543800" cy="707886"/>
          </a:xfrm>
          <a:prstGeom prst="rect">
            <a:avLst/>
          </a:prstGeom>
          <a:noFill/>
          <a:ln w="9525">
            <a:noFill/>
            <a:miter lim="800000"/>
            <a:headEnd/>
            <a:tailEnd/>
          </a:ln>
          <a:effectLst/>
        </p:spPr>
        <p:txBody>
          <a:bodyPr wrap="square">
            <a:spAutoFit/>
          </a:bodyPr>
          <a:lstStyle/>
          <a:p>
            <a:pPr>
              <a:spcBef>
                <a:spcPct val="50000"/>
              </a:spcBef>
              <a:defRPr/>
            </a:pPr>
            <a:r>
              <a:rPr lang="en-US" altLang="zh-CN" sz="2000">
                <a:latin typeface="Arial" pitchFamily="34" charset="0"/>
                <a:cs typeface="Arial" pitchFamily="34" charset="0"/>
              </a:rPr>
              <a:t>FCFS − res </a:t>
            </a:r>
            <a:r>
              <a:rPr lang="en-US" altLang="zh-CN" sz="2000" smtClean="0">
                <a:latin typeface="Arial" pitchFamily="34" charset="0"/>
                <a:cs typeface="Arial" pitchFamily="34" charset="0"/>
              </a:rPr>
              <a:t>and HAEP </a:t>
            </a:r>
            <a:r>
              <a:rPr lang="en-US" altLang="zh-CN" sz="2000">
                <a:latin typeface="Arial" pitchFamily="34" charset="0"/>
                <a:cs typeface="Arial" pitchFamily="34" charset="0"/>
              </a:rPr>
              <a:t>consider the requirements from critical patients </a:t>
            </a:r>
            <a:r>
              <a:rPr lang="en-US" altLang="zh-CN" sz="2000" smtClean="0">
                <a:latin typeface="Arial" pitchFamily="34" charset="0"/>
                <a:cs typeface="Arial" pitchFamily="34" charset="0"/>
              </a:rPr>
              <a:t>so that </a:t>
            </a:r>
            <a:r>
              <a:rPr lang="en-US" altLang="zh-CN" sz="2000">
                <a:latin typeface="Arial" pitchFamily="34" charset="0"/>
                <a:cs typeface="Arial" pitchFamily="34" charset="0"/>
              </a:rPr>
              <a:t>premium hospital a and d gets more patients in.</a:t>
            </a:r>
            <a:endParaRPr lang="en-US" altLang="zh-CN" sz="2000" dirty="0">
              <a:latin typeface="Arial" pitchFamily="34" charset="0"/>
              <a:cs typeface="Arial" pitchFamily="34" charset="0"/>
            </a:endParaRPr>
          </a:p>
        </p:txBody>
      </p:sp>
      <p:sp>
        <p:nvSpPr>
          <p:cNvPr id="30" name="Rectangle 68"/>
          <p:cNvSpPr/>
          <p:nvPr/>
        </p:nvSpPr>
        <p:spPr>
          <a:xfrm>
            <a:off x="1088231" y="5860634"/>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 Box 9"/>
          <p:cNvSpPr txBox="1">
            <a:spLocks noChangeArrowheads="1"/>
          </p:cNvSpPr>
          <p:nvPr/>
        </p:nvSpPr>
        <p:spPr bwMode="auto">
          <a:xfrm>
            <a:off x="1273969" y="5686624"/>
            <a:ext cx="7543800" cy="707886"/>
          </a:xfrm>
          <a:prstGeom prst="rect">
            <a:avLst/>
          </a:prstGeom>
          <a:noFill/>
          <a:ln w="9525">
            <a:noFill/>
            <a:miter lim="800000"/>
            <a:headEnd/>
            <a:tailEnd/>
          </a:ln>
          <a:effectLst/>
        </p:spPr>
        <p:txBody>
          <a:bodyPr wrap="square">
            <a:spAutoFit/>
          </a:bodyPr>
          <a:lstStyle/>
          <a:p>
            <a:pPr>
              <a:spcBef>
                <a:spcPct val="50000"/>
              </a:spcBef>
              <a:defRPr/>
            </a:pPr>
            <a:r>
              <a:rPr lang="en-US" altLang="zh-CN" sz="2000">
                <a:latin typeface="Arial" pitchFamily="34" charset="0"/>
                <a:cs typeface="Arial" pitchFamily="34" charset="0"/>
              </a:rPr>
              <a:t>HAEP uses the reservation so that some noncritical patients will </a:t>
            </a:r>
            <a:r>
              <a:rPr lang="en-US" altLang="zh-CN" sz="2000" smtClean="0">
                <a:latin typeface="Arial" pitchFamily="34" charset="0"/>
                <a:cs typeface="Arial" pitchFamily="34" charset="0"/>
              </a:rPr>
              <a:t>go further</a:t>
            </a:r>
            <a:r>
              <a:rPr lang="en-US" altLang="zh-CN" sz="2000">
                <a:latin typeface="Arial" pitchFamily="34" charset="0"/>
                <a:cs typeface="Arial" pitchFamily="34" charset="0"/>
              </a:rPr>
              <a:t>, and primitive hospital will get more patients.</a:t>
            </a:r>
            <a:endParaRPr lang="en-US" altLang="zh-CN" sz="2000" dirty="0">
              <a:latin typeface="Arial" pitchFamily="34" charset="0"/>
              <a:cs typeface="Arial"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981200"/>
            <a:ext cx="65151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8301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smtClean="0">
                <a:solidFill>
                  <a:srgbClr val="000099"/>
                </a:solidFill>
                <a:effectLst>
                  <a:outerShdw blurRad="38100" dist="38100" dir="2700000" algn="tl">
                    <a:srgbClr val="C0C0C0"/>
                  </a:outerShdw>
                </a:effectLst>
                <a:latin typeface="Arial" pitchFamily="34" charset="0"/>
                <a:cs typeface="Arial" pitchFamily="34" charset="0"/>
              </a:rPr>
              <a:t>Extension work with different </a:t>
            </a:r>
            <a:r>
              <a:rPr lang="en-US" altLang="zh-CN" sz="2800" dirty="0" smtClean="0">
                <a:solidFill>
                  <a:srgbClr val="000099"/>
                </a:solidFill>
                <a:effectLst>
                  <a:outerShdw blurRad="38100" dist="38100" dir="2700000" algn="tl">
                    <a:srgbClr val="C0C0C0"/>
                  </a:outerShdw>
                </a:effectLst>
                <a:latin typeface="Arial" pitchFamily="34" charset="0"/>
                <a:cs typeface="Arial" pitchFamily="34" charset="0"/>
              </a:rPr>
              <a:t>preservation size</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sp>
        <p:nvSpPr>
          <p:cNvPr id="27" name="Rectangle 68"/>
          <p:cNvSpPr/>
          <p:nvPr/>
        </p:nvSpPr>
        <p:spPr>
          <a:xfrm>
            <a:off x="1066800" y="505081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 Box 9"/>
          <p:cNvSpPr txBox="1">
            <a:spLocks noChangeArrowheads="1"/>
          </p:cNvSpPr>
          <p:nvPr/>
        </p:nvSpPr>
        <p:spPr bwMode="auto">
          <a:xfrm>
            <a:off x="1252538" y="4876800"/>
            <a:ext cx="7543800" cy="707886"/>
          </a:xfrm>
          <a:prstGeom prst="rect">
            <a:avLst/>
          </a:prstGeom>
          <a:noFill/>
          <a:ln w="9525">
            <a:noFill/>
            <a:miter lim="800000"/>
            <a:headEnd/>
            <a:tailEnd/>
          </a:ln>
          <a:effectLst/>
        </p:spPr>
        <p:txBody>
          <a:bodyPr wrap="square">
            <a:spAutoFit/>
          </a:bodyPr>
          <a:lstStyle/>
          <a:p>
            <a:pPr>
              <a:spcBef>
                <a:spcPct val="50000"/>
              </a:spcBef>
              <a:defRPr/>
            </a:pPr>
            <a:r>
              <a:rPr lang="en-US" altLang="zh-CN" sz="2000">
                <a:latin typeface="Arial" pitchFamily="34" charset="0"/>
                <a:cs typeface="Arial" pitchFamily="34" charset="0"/>
              </a:rPr>
              <a:t>The experiment is based on one </a:t>
            </a:r>
            <a:r>
              <a:rPr lang="en-US" altLang="zh-CN" sz="2000" smtClean="0">
                <a:latin typeface="Arial" pitchFamily="34" charset="0"/>
                <a:cs typeface="Arial" pitchFamily="34" charset="0"/>
              </a:rPr>
              <a:t>extremely completive </a:t>
            </a:r>
            <a:r>
              <a:rPr lang="en-US" altLang="zh-CN" sz="2000">
                <a:latin typeface="Arial" pitchFamily="34" charset="0"/>
                <a:cs typeface="Arial" pitchFamily="34" charset="0"/>
              </a:rPr>
              <a:t>test instance of 96 rounds.</a:t>
            </a:r>
            <a:endParaRPr lang="en-US" altLang="zh-CN" sz="2000" dirty="0">
              <a:latin typeface="Arial" pitchFamily="34" charset="0"/>
              <a:cs typeface="Arial" pitchFamily="34" charset="0"/>
            </a:endParaRPr>
          </a:p>
        </p:txBody>
      </p:sp>
      <p:sp>
        <p:nvSpPr>
          <p:cNvPr id="30" name="Rectangle 68"/>
          <p:cNvSpPr/>
          <p:nvPr/>
        </p:nvSpPr>
        <p:spPr>
          <a:xfrm>
            <a:off x="1088231" y="5860634"/>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 Box 9"/>
          <p:cNvSpPr txBox="1">
            <a:spLocks noChangeArrowheads="1"/>
          </p:cNvSpPr>
          <p:nvPr/>
        </p:nvSpPr>
        <p:spPr bwMode="auto">
          <a:xfrm>
            <a:off x="1273969" y="5686624"/>
            <a:ext cx="7543800" cy="707886"/>
          </a:xfrm>
          <a:prstGeom prst="rect">
            <a:avLst/>
          </a:prstGeom>
          <a:noFill/>
          <a:ln w="9525">
            <a:noFill/>
            <a:miter lim="800000"/>
            <a:headEnd/>
            <a:tailEnd/>
          </a:ln>
          <a:effectLst/>
        </p:spPr>
        <p:txBody>
          <a:bodyPr wrap="square">
            <a:spAutoFit/>
          </a:bodyPr>
          <a:lstStyle/>
          <a:p>
            <a:pPr>
              <a:spcBef>
                <a:spcPct val="50000"/>
              </a:spcBef>
              <a:defRPr/>
            </a:pPr>
            <a:r>
              <a:rPr lang="en-US" altLang="zh-CN" sz="2000">
                <a:latin typeface="Arial" pitchFamily="34" charset="0"/>
                <a:cs typeface="Arial" pitchFamily="34" charset="0"/>
              </a:rPr>
              <a:t>It is obviously a tradeoff </a:t>
            </a:r>
            <a:r>
              <a:rPr lang="en-US" altLang="zh-CN" sz="2000" smtClean="0">
                <a:latin typeface="Arial" pitchFamily="34" charset="0"/>
                <a:cs typeface="Arial" pitchFamily="34" charset="0"/>
              </a:rPr>
              <a:t>between total </a:t>
            </a:r>
            <a:r>
              <a:rPr lang="en-US" altLang="zh-CN" sz="2000">
                <a:latin typeface="Arial" pitchFamily="34" charset="0"/>
                <a:cs typeface="Arial" pitchFamily="34" charset="0"/>
              </a:rPr>
              <a:t>cost and benefit of critical patients to find best point </a:t>
            </a:r>
            <a:r>
              <a:rPr lang="en-US" altLang="zh-CN" sz="2000" smtClean="0">
                <a:latin typeface="Arial" pitchFamily="34" charset="0"/>
                <a:cs typeface="Arial" pitchFamily="34" charset="0"/>
              </a:rPr>
              <a:t>of preservation </a:t>
            </a:r>
            <a:r>
              <a:rPr lang="en-US" altLang="zh-CN" sz="2000">
                <a:latin typeface="Arial" pitchFamily="34" charset="0"/>
                <a:cs typeface="Arial" pitchFamily="34" charset="0"/>
              </a:rPr>
              <a:t>size.</a:t>
            </a:r>
            <a:endParaRPr lang="en-US" altLang="zh-CN" sz="2000" dirty="0">
              <a:latin typeface="Arial" pitchFamily="34" charset="0"/>
              <a:cs typeface="Arial"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3" y="1990725"/>
            <a:ext cx="63531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7840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8" name="Text Box 2"/>
          <p:cNvSpPr txBox="1">
            <a:spLocks noChangeArrowheads="1"/>
          </p:cNvSpPr>
          <p:nvPr/>
        </p:nvSpPr>
        <p:spPr bwMode="auto">
          <a:xfrm>
            <a:off x="381000" y="177800"/>
            <a:ext cx="8534400" cy="584776"/>
          </a:xfrm>
          <a:prstGeom prst="rect">
            <a:avLst/>
          </a:prstGeom>
          <a:noFill/>
          <a:ln w="9525">
            <a:noFill/>
            <a:miter lim="800000"/>
            <a:headEnd/>
            <a:tailEnd/>
          </a:ln>
          <a:effectLst/>
        </p:spPr>
        <p:txBody>
          <a:bodyPr>
            <a:spAutoFit/>
          </a:bodyPr>
          <a:lstStyle/>
          <a:p>
            <a:pPr>
              <a:spcBef>
                <a:spcPct val="50000"/>
              </a:spcBef>
              <a:defRPr/>
            </a:pPr>
            <a:r>
              <a:rPr lang="en-US" altLang="zh-CN" sz="3200" smtClean="0">
                <a:solidFill>
                  <a:srgbClr val="000099"/>
                </a:solidFill>
                <a:effectLst>
                  <a:outerShdw blurRad="38100" dist="38100" dir="2700000" algn="tl">
                    <a:srgbClr val="C0C0C0"/>
                  </a:outerShdw>
                </a:effectLst>
                <a:latin typeface="Arial" pitchFamily="34" charset="0"/>
                <a:cs typeface="Arial" pitchFamily="34" charset="0"/>
              </a:rPr>
              <a:t>Hospital assignment in a big city</a:t>
            </a:r>
            <a:endParaRPr lang="en-US" altLang="zh-CN" sz="3200" dirty="0">
              <a:solidFill>
                <a:srgbClr val="000099"/>
              </a:solidFill>
              <a:effectLst>
                <a:outerShdw blurRad="38100" dist="38100" dir="2700000" algn="tl">
                  <a:srgbClr val="C0C0C0"/>
                </a:outerShdw>
              </a:effectLst>
              <a:latin typeface="Arial" pitchFamily="34" charset="0"/>
              <a:cs typeface="Arial" pitchFamily="34" charset="0"/>
            </a:endParaRPr>
          </a:p>
        </p:txBody>
      </p:sp>
      <p:grpSp>
        <p:nvGrpSpPr>
          <p:cNvPr id="9" name="Group 19"/>
          <p:cNvGrpSpPr/>
          <p:nvPr/>
        </p:nvGrpSpPr>
        <p:grpSpPr>
          <a:xfrm>
            <a:off x="649356" y="1143000"/>
            <a:ext cx="7857931" cy="461665"/>
            <a:chOff x="676469" y="5410199"/>
            <a:chExt cx="7857931" cy="461665"/>
          </a:xfrm>
        </p:grpSpPr>
        <p:sp>
          <p:nvSpPr>
            <p:cNvPr id="10" name="Oval 9"/>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9"/>
            <p:cNvSpPr txBox="1">
              <a:spLocks noChangeArrowheads="1"/>
            </p:cNvSpPr>
            <p:nvPr/>
          </p:nvSpPr>
          <p:spPr bwMode="auto">
            <a:xfrm>
              <a:off x="914400" y="5410199"/>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dirty="0" smtClean="0">
                  <a:latin typeface="Arial" pitchFamily="34" charset="0"/>
                  <a:cs typeface="Arial" pitchFamily="34" charset="0"/>
                </a:rPr>
                <a:t>Process of emergent patient caring</a:t>
              </a:r>
              <a:endParaRPr lang="en-US" altLang="zh-CN" sz="2400" dirty="0">
                <a:latin typeface="Arial" pitchFamily="34" charset="0"/>
                <a:cs typeface="Arial" pitchFamily="34" charset="0"/>
              </a:endParaRPr>
            </a:p>
          </p:txBody>
        </p:sp>
      </p:grpSp>
      <p:pic>
        <p:nvPicPr>
          <p:cNvPr id="1026" name="Picture 2" descr="Image result for 老人 街上 心脏病 发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93" y="3226631"/>
            <a:ext cx="1233487" cy="923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打电话"/>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32374"/>
            <a:ext cx="1439661" cy="8972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救护车 调度 中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7600" y="1581239"/>
            <a:ext cx="1309687" cy="87153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Image result for ambul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12" descr="Image result for ambul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4" descr="Image result for ambula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16" descr="Image result for ambulan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18" descr="Image result for ambulan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43"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308036"/>
            <a:ext cx="1519770" cy="94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utoShape 21" descr="Image result for hospital"/>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46"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1370" y="3429000"/>
            <a:ext cx="1553403" cy="116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直接箭头连接符 24"/>
          <p:cNvCxnSpPr>
            <a:stCxn id="1026" idx="0"/>
          </p:cNvCxnSpPr>
          <p:nvPr/>
        </p:nvCxnSpPr>
        <p:spPr>
          <a:xfrm flipV="1">
            <a:off x="1312137" y="2781626"/>
            <a:ext cx="364263" cy="4450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3039861" y="2209800"/>
            <a:ext cx="34773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4891916" y="2209800"/>
            <a:ext cx="365884" cy="2429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2133600" y="2829628"/>
            <a:ext cx="2941258" cy="7517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2133600" y="3688593"/>
            <a:ext cx="4343400" cy="4619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2161" y="4739674"/>
            <a:ext cx="1219200" cy="1688592"/>
          </a:xfrm>
          <a:prstGeom prst="rect">
            <a:avLst/>
          </a:prstGeom>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4333" y="4797026"/>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376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5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3"/>
                                        </p:tgtEl>
                                        <p:attrNameLst>
                                          <p:attrName>style.visibility</p:attrName>
                                        </p:attrNameLst>
                                      </p:cBhvr>
                                      <p:to>
                                        <p:strVal val="visible"/>
                                      </p:to>
                                    </p:set>
                                    <p:animEffect transition="in" filter="fade">
                                      <p:cBhvr>
                                        <p:cTn id="42" dur="500"/>
                                        <p:tgtEl>
                                          <p:spTgt spid="10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46"/>
                                        </p:tgtEl>
                                        <p:attrNameLst>
                                          <p:attrName>style.visibility</p:attrName>
                                        </p:attrNameLst>
                                      </p:cBhvr>
                                      <p:to>
                                        <p:strVal val="visible"/>
                                      </p:to>
                                    </p:set>
                                    <p:animEffect transition="in" filter="fade">
                                      <p:cBhvr>
                                        <p:cTn id="57" dur="500"/>
                                        <p:tgtEl>
                                          <p:spTgt spid="104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ppt_x"/>
                                          </p:val>
                                        </p:tav>
                                        <p:tav tm="100000">
                                          <p:val>
                                            <p:strVal val="#ppt_x"/>
                                          </p:val>
                                        </p:tav>
                                      </p:tavLst>
                                    </p:anim>
                                    <p:anim calcmode="lin" valueType="num">
                                      <p:cBhvr additive="base">
                                        <p:cTn id="6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055"/>
                                        </p:tgtEl>
                                        <p:attrNameLst>
                                          <p:attrName>style.visibility</p:attrName>
                                        </p:attrNameLst>
                                      </p:cBhvr>
                                      <p:to>
                                        <p:strVal val="visible"/>
                                      </p:to>
                                    </p:set>
                                    <p:anim calcmode="lin" valueType="num">
                                      <p:cBhvr additive="base">
                                        <p:cTn id="68" dur="500" fill="hold"/>
                                        <p:tgtEl>
                                          <p:spTgt spid="2055"/>
                                        </p:tgtEl>
                                        <p:attrNameLst>
                                          <p:attrName>ppt_x</p:attrName>
                                        </p:attrNameLst>
                                      </p:cBhvr>
                                      <p:tavLst>
                                        <p:tav tm="0">
                                          <p:val>
                                            <p:strVal val="#ppt_x"/>
                                          </p:val>
                                        </p:tav>
                                        <p:tav tm="100000">
                                          <p:val>
                                            <p:strVal val="#ppt_x"/>
                                          </p:val>
                                        </p:tav>
                                      </p:tavLst>
                                    </p:anim>
                                    <p:anim calcmode="lin" valueType="num">
                                      <p:cBhvr additive="base">
                                        <p:cTn id="69"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smtClean="0">
                <a:solidFill>
                  <a:srgbClr val="000099"/>
                </a:solidFill>
                <a:effectLst>
                  <a:outerShdw blurRad="38100" dist="38100" dir="2700000" algn="tl">
                    <a:srgbClr val="C0C0C0"/>
                  </a:outerShdw>
                </a:effectLst>
                <a:latin typeface="Arial" pitchFamily="34" charset="0"/>
                <a:cs typeface="Arial" pitchFamily="34" charset="0"/>
              </a:rPr>
              <a:t>Conclusion</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sp>
        <p:nvSpPr>
          <p:cNvPr id="7" name="Oval 6"/>
          <p:cNvSpPr/>
          <p:nvPr/>
        </p:nvSpPr>
        <p:spPr>
          <a:xfrm>
            <a:off x="676469" y="1390262"/>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9"/>
          <p:cNvSpPr txBox="1">
            <a:spLocks noChangeArrowheads="1"/>
          </p:cNvSpPr>
          <p:nvPr/>
        </p:nvSpPr>
        <p:spPr bwMode="auto">
          <a:xfrm>
            <a:off x="914400" y="1214735"/>
            <a:ext cx="7620000" cy="1569660"/>
          </a:xfrm>
          <a:prstGeom prst="rect">
            <a:avLst/>
          </a:prstGeom>
          <a:noFill/>
          <a:ln w="9525">
            <a:noFill/>
            <a:miter lim="800000"/>
            <a:headEnd/>
            <a:tailEnd/>
          </a:ln>
          <a:effectLst/>
        </p:spPr>
        <p:txBody>
          <a:bodyPr wrap="square">
            <a:spAutoFit/>
          </a:bodyPr>
          <a:lstStyle/>
          <a:p>
            <a:pPr>
              <a:spcBef>
                <a:spcPct val="50000"/>
              </a:spcBef>
              <a:defRPr/>
            </a:pPr>
            <a:r>
              <a:rPr lang="en-US" altLang="zh-CN" sz="2400">
                <a:latin typeface="Arial" pitchFamily="34" charset="0"/>
                <a:cs typeface="Arial" pitchFamily="34" charset="0"/>
              </a:rPr>
              <a:t>we propose a novel emergent patient </a:t>
            </a:r>
            <a:r>
              <a:rPr lang="en-US" altLang="zh-CN" sz="2400" smtClean="0">
                <a:latin typeface="Arial" pitchFamily="34" charset="0"/>
                <a:cs typeface="Arial" pitchFamily="34" charset="0"/>
              </a:rPr>
              <a:t>assignment to </a:t>
            </a:r>
            <a:r>
              <a:rPr lang="en-US" altLang="zh-CN" sz="2400">
                <a:latin typeface="Arial" pitchFamily="34" charset="0"/>
                <a:cs typeface="Arial" pitchFamily="34" charset="0"/>
              </a:rPr>
              <a:t>minimize the average delay of patients, as well </a:t>
            </a:r>
            <a:r>
              <a:rPr lang="en-US" altLang="zh-CN" sz="2400" smtClean="0">
                <a:latin typeface="Arial" pitchFamily="34" charset="0"/>
                <a:cs typeface="Arial" pitchFamily="34" charset="0"/>
              </a:rPr>
              <a:t>as the </a:t>
            </a:r>
            <a:r>
              <a:rPr lang="en-US" altLang="zh-CN" sz="2400">
                <a:latin typeface="Arial" pitchFamily="34" charset="0"/>
                <a:cs typeface="Arial" pitchFamily="34" charset="0"/>
              </a:rPr>
              <a:t>amount of failure-of-assignment for critical patients </a:t>
            </a:r>
            <a:r>
              <a:rPr lang="en-US" altLang="zh-CN" sz="2400" smtClean="0">
                <a:latin typeface="Arial" pitchFamily="34" charset="0"/>
                <a:cs typeface="Arial" pitchFamily="34" charset="0"/>
              </a:rPr>
              <a:t>in the large </a:t>
            </a:r>
            <a:r>
              <a:rPr lang="en-US" altLang="zh-CN" sz="2400">
                <a:latin typeface="Arial" pitchFamily="34" charset="0"/>
                <a:cs typeface="Arial" pitchFamily="34" charset="0"/>
              </a:rPr>
              <a:t>city, denoted by HAEP.</a:t>
            </a:r>
            <a:endParaRPr lang="en-US" altLang="zh-CN" sz="2400" dirty="0">
              <a:latin typeface="Arial" pitchFamily="34" charset="0"/>
              <a:cs typeface="Arial" pitchFamily="34" charset="0"/>
            </a:endParaRPr>
          </a:p>
        </p:txBody>
      </p:sp>
      <p:sp>
        <p:nvSpPr>
          <p:cNvPr id="24" name="Oval 6"/>
          <p:cNvSpPr/>
          <p:nvPr/>
        </p:nvSpPr>
        <p:spPr>
          <a:xfrm>
            <a:off x="676469" y="325406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 Box 9"/>
          <p:cNvSpPr txBox="1">
            <a:spLocks noChangeArrowheads="1"/>
          </p:cNvSpPr>
          <p:nvPr/>
        </p:nvSpPr>
        <p:spPr bwMode="auto">
          <a:xfrm>
            <a:off x="914400" y="3078540"/>
            <a:ext cx="7620000" cy="1200329"/>
          </a:xfrm>
          <a:prstGeom prst="rect">
            <a:avLst/>
          </a:prstGeom>
          <a:noFill/>
          <a:ln w="9525">
            <a:noFill/>
            <a:miter lim="800000"/>
            <a:headEnd/>
            <a:tailEnd/>
          </a:ln>
          <a:effectLst/>
        </p:spPr>
        <p:txBody>
          <a:bodyPr wrap="square">
            <a:spAutoFit/>
          </a:bodyPr>
          <a:lstStyle/>
          <a:p>
            <a:pPr>
              <a:spcBef>
                <a:spcPct val="50000"/>
              </a:spcBef>
              <a:defRPr/>
            </a:pPr>
            <a:r>
              <a:rPr lang="en-US" altLang="zh-CN" sz="2400">
                <a:latin typeface="Arial" pitchFamily="34" charset="0"/>
                <a:cs typeface="Arial" pitchFamily="34" charset="0"/>
              </a:rPr>
              <a:t>The solution is built on the Hungarian algorithm, </a:t>
            </a:r>
            <a:r>
              <a:rPr lang="en-US" altLang="zh-CN" sz="2400" smtClean="0">
                <a:latin typeface="Arial" pitchFamily="34" charset="0"/>
                <a:cs typeface="Arial" pitchFamily="34" charset="0"/>
              </a:rPr>
              <a:t>with the </a:t>
            </a:r>
            <a:r>
              <a:rPr lang="en-US" altLang="zh-CN" sz="2400">
                <a:latin typeface="Arial" pitchFamily="34" charset="0"/>
                <a:cs typeface="Arial" pitchFamily="34" charset="0"/>
              </a:rPr>
              <a:t>prediction and time scale, applied on a </a:t>
            </a:r>
            <a:r>
              <a:rPr lang="en-US" altLang="zh-CN" sz="2400" smtClean="0">
                <a:latin typeface="Arial" pitchFamily="34" charset="0"/>
                <a:cs typeface="Arial" pitchFamily="34" charset="0"/>
              </a:rPr>
              <a:t>multi- imension resource </a:t>
            </a:r>
            <a:r>
              <a:rPr lang="en-US" altLang="zh-CN" sz="2400">
                <a:latin typeface="Arial" pitchFamily="34" charset="0"/>
                <a:cs typeface="Arial" pitchFamily="34" charset="0"/>
              </a:rPr>
              <a:t>and requesters.</a:t>
            </a:r>
            <a:endParaRPr lang="en-US" altLang="zh-CN" sz="24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animBg="1"/>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9"/>
          <p:cNvSpPr txBox="1">
            <a:spLocks noChangeArrowheads="1"/>
          </p:cNvSpPr>
          <p:nvPr/>
        </p:nvSpPr>
        <p:spPr bwMode="auto">
          <a:xfrm>
            <a:off x="3276600" y="2362200"/>
            <a:ext cx="3810000" cy="584775"/>
          </a:xfrm>
          <a:prstGeom prst="rect">
            <a:avLst/>
          </a:prstGeom>
          <a:noFill/>
          <a:ln w="9525">
            <a:noFill/>
            <a:miter lim="800000"/>
            <a:headEnd/>
            <a:tailEnd/>
          </a:ln>
          <a:effectLst/>
        </p:spPr>
        <p:txBody>
          <a:bodyPr wrap="square">
            <a:spAutoFit/>
          </a:bodyPr>
          <a:lstStyle/>
          <a:p>
            <a:pPr>
              <a:spcBef>
                <a:spcPct val="50000"/>
              </a:spcBef>
              <a:defRPr/>
            </a:pPr>
            <a:r>
              <a:rPr lang="en-US" altLang="zh-CN" sz="3200" dirty="0" smtClean="0">
                <a:effectLst>
                  <a:outerShdw blurRad="38100" dist="38100" dir="2700000" algn="tl">
                    <a:srgbClr val="C0C0C0"/>
                  </a:outerShdw>
                </a:effectLst>
                <a:latin typeface="Arial" pitchFamily="34" charset="0"/>
                <a:cs typeface="Arial" pitchFamily="34" charset="0"/>
              </a:rPr>
              <a:t>Thank </a:t>
            </a:r>
            <a:r>
              <a:rPr lang="en-US" altLang="zh-CN" sz="3200" smtClean="0">
                <a:effectLst>
                  <a:outerShdw blurRad="38100" dist="38100" dir="2700000" algn="tl">
                    <a:srgbClr val="C0C0C0"/>
                  </a:outerShdw>
                </a:effectLst>
                <a:latin typeface="Arial" pitchFamily="34" charset="0"/>
                <a:cs typeface="Arial" pitchFamily="34" charset="0"/>
              </a:rPr>
              <a:t>you!</a:t>
            </a:r>
          </a:p>
        </p:txBody>
      </p:sp>
      <p:sp>
        <p:nvSpPr>
          <p:cNvPr id="3" name="TextBox 2"/>
          <p:cNvSpPr txBox="1"/>
          <p:nvPr/>
        </p:nvSpPr>
        <p:spPr>
          <a:xfrm>
            <a:off x="9706215" y="407781"/>
            <a:ext cx="184666" cy="369332"/>
          </a:xfrm>
          <a:prstGeom prst="rect">
            <a:avLst/>
          </a:prstGeom>
          <a:noFill/>
        </p:spPr>
        <p:txBody>
          <a:bodyPr wrap="none" rtlCol="0">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8" name="Text Box 2"/>
          <p:cNvSpPr txBox="1">
            <a:spLocks noChangeArrowheads="1"/>
          </p:cNvSpPr>
          <p:nvPr/>
        </p:nvSpPr>
        <p:spPr bwMode="auto">
          <a:xfrm>
            <a:off x="381000" y="177800"/>
            <a:ext cx="8534400" cy="584776"/>
          </a:xfrm>
          <a:prstGeom prst="rect">
            <a:avLst/>
          </a:prstGeom>
          <a:noFill/>
          <a:ln w="9525">
            <a:noFill/>
            <a:miter lim="800000"/>
            <a:headEnd/>
            <a:tailEnd/>
          </a:ln>
          <a:effectLst/>
        </p:spPr>
        <p:txBody>
          <a:bodyPr>
            <a:spAutoFit/>
          </a:bodyPr>
          <a:lstStyle/>
          <a:p>
            <a:pPr>
              <a:spcBef>
                <a:spcPct val="50000"/>
              </a:spcBef>
              <a:defRPr/>
            </a:pPr>
            <a:r>
              <a:rPr lang="en-US" altLang="zh-CN" sz="3200" dirty="0" smtClean="0">
                <a:solidFill>
                  <a:srgbClr val="000099"/>
                </a:solidFill>
                <a:effectLst>
                  <a:outerShdw blurRad="38100" dist="38100" dir="2700000" algn="tl">
                    <a:srgbClr val="C0C0C0"/>
                  </a:outerShdw>
                </a:effectLst>
                <a:latin typeface="Arial" pitchFamily="34" charset="0"/>
                <a:cs typeface="Arial" pitchFamily="34" charset="0"/>
              </a:rPr>
              <a:t>Major </a:t>
            </a:r>
            <a:r>
              <a:rPr lang="en-US" altLang="zh-CN" sz="3200" dirty="0" smtClean="0">
                <a:solidFill>
                  <a:srgbClr val="000099"/>
                </a:solidFill>
                <a:effectLst>
                  <a:outerShdw blurRad="38100" dist="38100" dir="2700000" algn="tl">
                    <a:srgbClr val="C0C0C0"/>
                  </a:outerShdw>
                </a:effectLst>
                <a:latin typeface="Arial" pitchFamily="34" charset="0"/>
                <a:cs typeface="Arial" pitchFamily="34" charset="0"/>
              </a:rPr>
              <a:t>delay</a:t>
            </a:r>
            <a:endParaRPr lang="en-US" altLang="zh-CN" sz="3200" dirty="0">
              <a:solidFill>
                <a:srgbClr val="000099"/>
              </a:solidFill>
              <a:effectLst>
                <a:outerShdw blurRad="38100" dist="38100" dir="2700000" algn="tl">
                  <a:srgbClr val="C0C0C0"/>
                </a:outerShdw>
              </a:effectLst>
              <a:latin typeface="Arial" pitchFamily="34" charset="0"/>
              <a:cs typeface="Arial" pitchFamily="34" charset="0"/>
            </a:endParaRPr>
          </a:p>
        </p:txBody>
      </p:sp>
      <p:sp>
        <p:nvSpPr>
          <p:cNvPr id="3" name="AutoShape 10" descr="Image result for ambul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12" descr="Image result for ambul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4" descr="Image result for ambula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16" descr="Image result for ambulan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18" descr="Image result for ambulan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AutoShape 21" descr="Image result for hospital"/>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505200"/>
            <a:ext cx="1658155" cy="1391937"/>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3495675"/>
            <a:ext cx="2054930" cy="1401462"/>
          </a:xfrm>
          <a:prstGeom prst="rect">
            <a:avLst/>
          </a:prstGeom>
        </p:spPr>
      </p:pic>
      <p:sp>
        <p:nvSpPr>
          <p:cNvPr id="63" name="Rectangle 32"/>
          <p:cNvSpPr/>
          <p:nvPr/>
        </p:nvSpPr>
        <p:spPr>
          <a:xfrm>
            <a:off x="1958487" y="2037443"/>
            <a:ext cx="3906443" cy="1384995"/>
          </a:xfrm>
          <a:prstGeom prst="rect">
            <a:avLst/>
          </a:prstGeom>
        </p:spPr>
        <p:txBody>
          <a:bodyPr wrap="square">
            <a:spAutoFit/>
          </a:bodyPr>
          <a:lstStyle/>
          <a:p>
            <a:r>
              <a:rPr lang="en-US" sz="2800" smtClean="0">
                <a:solidFill>
                  <a:srgbClr val="FF0000"/>
                </a:solidFill>
                <a:latin typeface="Arial" pitchFamily="34" charset="0"/>
                <a:cs typeface="Arial" pitchFamily="34" charset="0"/>
              </a:rPr>
              <a:t>But …</a:t>
            </a:r>
            <a:br>
              <a:rPr lang="en-US" sz="2800" smtClean="0">
                <a:solidFill>
                  <a:srgbClr val="FF0000"/>
                </a:solidFill>
                <a:latin typeface="Arial" pitchFamily="34" charset="0"/>
                <a:cs typeface="Arial" pitchFamily="34" charset="0"/>
              </a:rPr>
            </a:br>
            <a:r>
              <a:rPr lang="en-US" sz="2800" smtClean="0">
                <a:solidFill>
                  <a:srgbClr val="FF0000"/>
                </a:solidFill>
                <a:latin typeface="Arial" pitchFamily="34" charset="0"/>
                <a:cs typeface="Arial" pitchFamily="34" charset="0"/>
              </a:rPr>
              <a:t>What it happens when arriving the hospital</a:t>
            </a:r>
            <a:endParaRPr lang="en-US" sz="2800" dirty="0">
              <a:solidFill>
                <a:srgbClr val="FF0000"/>
              </a:solidFill>
            </a:endParaRPr>
          </a:p>
        </p:txBody>
      </p:sp>
    </p:spTree>
    <p:extLst>
      <p:ext uri="{BB962C8B-B14F-4D97-AF65-F5344CB8AC3E}">
        <p14:creationId xmlns:p14="http://schemas.microsoft.com/office/powerpoint/2010/main" val="1818121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8" name="Text Box 2"/>
          <p:cNvSpPr txBox="1">
            <a:spLocks noChangeArrowheads="1"/>
          </p:cNvSpPr>
          <p:nvPr/>
        </p:nvSpPr>
        <p:spPr bwMode="auto">
          <a:xfrm>
            <a:off x="381000" y="177800"/>
            <a:ext cx="8534400" cy="584776"/>
          </a:xfrm>
          <a:prstGeom prst="rect">
            <a:avLst/>
          </a:prstGeom>
          <a:noFill/>
          <a:ln w="9525">
            <a:noFill/>
            <a:miter lim="800000"/>
            <a:headEnd/>
            <a:tailEnd/>
          </a:ln>
          <a:effectLst/>
        </p:spPr>
        <p:txBody>
          <a:bodyPr>
            <a:spAutoFit/>
          </a:bodyPr>
          <a:lstStyle/>
          <a:p>
            <a:pPr>
              <a:spcBef>
                <a:spcPct val="50000"/>
              </a:spcBef>
              <a:defRPr/>
            </a:pPr>
            <a:r>
              <a:rPr lang="en-US" altLang="zh-CN" sz="3200" dirty="0" smtClean="0">
                <a:solidFill>
                  <a:srgbClr val="000099"/>
                </a:solidFill>
                <a:effectLst>
                  <a:outerShdw blurRad="38100" dist="38100" dir="2700000" algn="tl">
                    <a:srgbClr val="C0C0C0"/>
                  </a:outerShdw>
                </a:effectLst>
                <a:latin typeface="Arial" pitchFamily="34" charset="0"/>
                <a:cs typeface="Arial" pitchFamily="34" charset="0"/>
              </a:rPr>
              <a:t>Delayed</a:t>
            </a:r>
            <a:r>
              <a:rPr lang="en-US" altLang="zh-CN" sz="3200" dirty="0" smtClean="0">
                <a:solidFill>
                  <a:srgbClr val="000099"/>
                </a:solidFill>
                <a:effectLst>
                  <a:outerShdw blurRad="38100" dist="38100" dir="2700000" algn="tl">
                    <a:srgbClr val="C0C0C0"/>
                  </a:outerShdw>
                </a:effectLst>
                <a:latin typeface="Arial" pitchFamily="34" charset="0"/>
                <a:cs typeface="Arial" pitchFamily="34" charset="0"/>
              </a:rPr>
              <a:t> </a:t>
            </a:r>
            <a:r>
              <a:rPr lang="en-US" altLang="zh-CN" sz="3200" dirty="0" smtClean="0">
                <a:solidFill>
                  <a:srgbClr val="000099"/>
                </a:solidFill>
                <a:effectLst>
                  <a:outerShdw blurRad="38100" dist="38100" dir="2700000" algn="tl">
                    <a:srgbClr val="C0C0C0"/>
                  </a:outerShdw>
                </a:effectLst>
                <a:latin typeface="Arial" pitchFamily="34" charset="0"/>
                <a:cs typeface="Arial" pitchFamily="34" charset="0"/>
              </a:rPr>
              <a:t>in a hospital</a:t>
            </a:r>
            <a:endParaRPr lang="en-US" altLang="zh-CN" sz="3200" dirty="0">
              <a:solidFill>
                <a:srgbClr val="000099"/>
              </a:solidFill>
              <a:effectLst>
                <a:outerShdw blurRad="38100" dist="38100" dir="2700000" algn="tl">
                  <a:srgbClr val="C0C0C0"/>
                </a:outerShdw>
              </a:effectLst>
              <a:latin typeface="Arial" pitchFamily="34" charset="0"/>
              <a:cs typeface="Arial" pitchFamily="34" charset="0"/>
            </a:endParaRPr>
          </a:p>
        </p:txBody>
      </p:sp>
      <p:grpSp>
        <p:nvGrpSpPr>
          <p:cNvPr id="9" name="Group 19"/>
          <p:cNvGrpSpPr/>
          <p:nvPr/>
        </p:nvGrpSpPr>
        <p:grpSpPr>
          <a:xfrm>
            <a:off x="649356" y="1143000"/>
            <a:ext cx="7857931" cy="461665"/>
            <a:chOff x="676469" y="5410199"/>
            <a:chExt cx="7857931" cy="461665"/>
          </a:xfrm>
        </p:grpSpPr>
        <p:sp>
          <p:nvSpPr>
            <p:cNvPr id="10" name="Oval 9"/>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9"/>
            <p:cNvSpPr txBox="1">
              <a:spLocks noChangeArrowheads="1"/>
            </p:cNvSpPr>
            <p:nvPr/>
          </p:nvSpPr>
          <p:spPr bwMode="auto">
            <a:xfrm>
              <a:off x="914400" y="5410199"/>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smtClean="0">
                  <a:latin typeface="Arial" pitchFamily="34" charset="0"/>
                  <a:cs typeface="Arial" pitchFamily="34" charset="0"/>
                </a:rPr>
                <a:t>Death of the patient</a:t>
              </a:r>
              <a:endParaRPr lang="en-US" altLang="zh-CN" sz="2400" dirty="0">
                <a:latin typeface="Arial" pitchFamily="34" charset="0"/>
                <a:cs typeface="Arial" pitchFamily="34" charset="0"/>
              </a:endParaRPr>
            </a:p>
          </p:txBody>
        </p:sp>
      </p:grpSp>
      <p:sp>
        <p:nvSpPr>
          <p:cNvPr id="3" name="AutoShape 10" descr="Image result for ambul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12" descr="Image result for ambul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4" descr="Image result for ambula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16" descr="Image result for ambulan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18" descr="Image result for ambulan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AutoShape 21" descr="Image result for hospital"/>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Picture 2" descr="Image result for patient doctor disp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6" y="3995439"/>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atient doctor disp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023" y="4881265"/>
            <a:ext cx="23622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patient doctor dispu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686" y="3692137"/>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1661" y="1651992"/>
            <a:ext cx="28479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818" y="1651992"/>
            <a:ext cx="208744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Group 19"/>
          <p:cNvGrpSpPr/>
          <p:nvPr/>
        </p:nvGrpSpPr>
        <p:grpSpPr>
          <a:xfrm>
            <a:off x="649356" y="3424535"/>
            <a:ext cx="7857931" cy="461665"/>
            <a:chOff x="676469" y="5410199"/>
            <a:chExt cx="7857931" cy="461665"/>
          </a:xfrm>
        </p:grpSpPr>
        <p:sp>
          <p:nvSpPr>
            <p:cNvPr id="46" name="Oval 9"/>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 Box 9"/>
            <p:cNvSpPr txBox="1">
              <a:spLocks noChangeArrowheads="1"/>
            </p:cNvSpPr>
            <p:nvPr/>
          </p:nvSpPr>
          <p:spPr bwMode="auto">
            <a:xfrm>
              <a:off x="914400" y="5410199"/>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dirty="0" smtClean="0">
                  <a:latin typeface="Arial" pitchFamily="34" charset="0"/>
                  <a:cs typeface="Arial" pitchFamily="34" charset="0"/>
                </a:rPr>
                <a:t>Poor doctor</a:t>
              </a:r>
              <a:r>
                <a:rPr lang="en-US" altLang="zh-CN" sz="2400" dirty="0" smtClean="0">
                  <a:latin typeface="Arial" pitchFamily="34" charset="0"/>
                  <a:cs typeface="Arial" pitchFamily="34" charset="0"/>
                </a:rPr>
                <a:t>-</a:t>
              </a:r>
              <a:r>
                <a:rPr lang="en-US" altLang="zh-CN" sz="2400" dirty="0" smtClean="0">
                  <a:latin typeface="Arial" pitchFamily="34" charset="0"/>
                  <a:cs typeface="Arial" pitchFamily="34" charset="0"/>
                </a:rPr>
                <a:t>patient relationship </a:t>
              </a:r>
              <a:endParaRPr lang="en-US" altLang="zh-CN" sz="2400"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41"/>
                                        </p:tgtEl>
                                        <p:attrNameLst>
                                          <p:attrName>style.visibility</p:attrName>
                                        </p:attrNameLst>
                                      </p:cBhvr>
                                      <p:to>
                                        <p:strVal val="visible"/>
                                      </p:to>
                                    </p:set>
                                    <p:anim calcmode="lin" valueType="num">
                                      <p:cBhvr additive="base">
                                        <p:cTn id="12" dur="500" fill="hold"/>
                                        <p:tgtEl>
                                          <p:spTgt spid="1041"/>
                                        </p:tgtEl>
                                        <p:attrNameLst>
                                          <p:attrName>ppt_x</p:attrName>
                                        </p:attrNameLst>
                                      </p:cBhvr>
                                      <p:tavLst>
                                        <p:tav tm="0">
                                          <p:val>
                                            <p:strVal val="#ppt_x"/>
                                          </p:val>
                                        </p:tav>
                                        <p:tav tm="100000">
                                          <p:val>
                                            <p:strVal val="#ppt_x"/>
                                          </p:val>
                                        </p:tav>
                                      </p:tavLst>
                                    </p:anim>
                                    <p:anim calcmode="lin" valueType="num">
                                      <p:cBhvr additive="base">
                                        <p:cTn id="13" dur="500" fill="hold"/>
                                        <p:tgtEl>
                                          <p:spTgt spid="10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9"/>
                                        </p:tgtEl>
                                        <p:attrNameLst>
                                          <p:attrName>style.visibility</p:attrName>
                                        </p:attrNameLst>
                                      </p:cBhvr>
                                      <p:to>
                                        <p:strVal val="visible"/>
                                      </p:to>
                                    </p:set>
                                    <p:anim calcmode="lin" valueType="num">
                                      <p:cBhvr additive="base">
                                        <p:cTn id="18" dur="500" fill="hold"/>
                                        <p:tgtEl>
                                          <p:spTgt spid="1039"/>
                                        </p:tgtEl>
                                        <p:attrNameLst>
                                          <p:attrName>ppt_x</p:attrName>
                                        </p:attrNameLst>
                                      </p:cBhvr>
                                      <p:tavLst>
                                        <p:tav tm="0">
                                          <p:val>
                                            <p:strVal val="#ppt_x"/>
                                          </p:val>
                                        </p:tav>
                                        <p:tav tm="100000">
                                          <p:val>
                                            <p:strVal val="#ppt_x"/>
                                          </p:val>
                                        </p:tav>
                                      </p:tavLst>
                                    </p:anim>
                                    <p:anim calcmode="lin" valueType="num">
                                      <p:cBhvr additive="base">
                                        <p:cTn id="19" dur="500" fill="hold"/>
                                        <p:tgtEl>
                                          <p:spTgt spid="103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additive="base">
                                        <p:cTn id="35" dur="500" fill="hold"/>
                                        <p:tgtEl>
                                          <p:spTgt spid="1028"/>
                                        </p:tgtEl>
                                        <p:attrNameLst>
                                          <p:attrName>ppt_x</p:attrName>
                                        </p:attrNameLst>
                                      </p:cBhvr>
                                      <p:tavLst>
                                        <p:tav tm="0">
                                          <p:val>
                                            <p:strVal val="#ppt_x"/>
                                          </p:val>
                                        </p:tav>
                                        <p:tav tm="100000">
                                          <p:val>
                                            <p:strVal val="#ppt_x"/>
                                          </p:val>
                                        </p:tav>
                                      </p:tavLst>
                                    </p:anim>
                                    <p:anim calcmode="lin" valueType="num">
                                      <p:cBhvr additive="base">
                                        <p:cTn id="3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382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84776"/>
          </a:xfrm>
          <a:prstGeom prst="rect">
            <a:avLst/>
          </a:prstGeom>
          <a:noFill/>
          <a:ln w="9525">
            <a:noFill/>
            <a:miter lim="800000"/>
            <a:headEnd/>
            <a:tailEnd/>
          </a:ln>
          <a:effectLst/>
        </p:spPr>
        <p:txBody>
          <a:bodyPr>
            <a:spAutoFit/>
          </a:bodyPr>
          <a:lstStyle/>
          <a:p>
            <a:pPr>
              <a:spcBef>
                <a:spcPct val="50000"/>
              </a:spcBef>
              <a:defRPr/>
            </a:pPr>
            <a:r>
              <a:rPr lang="en-US" altLang="zh-CN" sz="3200" dirty="0" smtClean="0">
                <a:solidFill>
                  <a:srgbClr val="000099"/>
                </a:solidFill>
                <a:effectLst>
                  <a:outerShdw blurRad="38100" dist="38100" dir="2700000" algn="tl">
                    <a:srgbClr val="C0C0C0"/>
                  </a:outerShdw>
                </a:effectLst>
                <a:latin typeface="Arial" pitchFamily="34" charset="0"/>
                <a:cs typeface="Arial" pitchFamily="34" charset="0"/>
              </a:rPr>
              <a:t>Traditional </a:t>
            </a:r>
            <a:r>
              <a:rPr lang="en-US" altLang="zh-CN" sz="3200" dirty="0" smtClean="0">
                <a:solidFill>
                  <a:srgbClr val="000099"/>
                </a:solidFill>
                <a:effectLst>
                  <a:outerShdw blurRad="38100" dist="38100" dir="2700000" algn="tl">
                    <a:srgbClr val="C0C0C0"/>
                  </a:outerShdw>
                </a:effectLst>
                <a:latin typeface="Arial" pitchFamily="34" charset="0"/>
                <a:cs typeface="Arial" pitchFamily="34" charset="0"/>
              </a:rPr>
              <a:t>greedy </a:t>
            </a:r>
            <a:r>
              <a:rPr lang="en-US" altLang="zh-CN" sz="3200" dirty="0" smtClean="0">
                <a:solidFill>
                  <a:srgbClr val="000099"/>
                </a:solidFill>
                <a:effectLst>
                  <a:outerShdw blurRad="38100" dist="38100" dir="2700000" algn="tl">
                    <a:srgbClr val="C0C0C0"/>
                  </a:outerShdw>
                </a:effectLst>
                <a:latin typeface="Arial" pitchFamily="34" charset="0"/>
                <a:cs typeface="Arial" pitchFamily="34" charset="0"/>
              </a:rPr>
              <a:t>patient-hospital </a:t>
            </a:r>
            <a:r>
              <a:rPr lang="en-US" altLang="zh-CN" sz="3200" dirty="0" smtClean="0">
                <a:solidFill>
                  <a:srgbClr val="000099"/>
                </a:solidFill>
                <a:effectLst>
                  <a:outerShdw blurRad="38100" dist="38100" dir="2700000" algn="tl">
                    <a:srgbClr val="C0C0C0"/>
                  </a:outerShdw>
                </a:effectLst>
                <a:latin typeface="Arial" pitchFamily="34" charset="0"/>
                <a:cs typeface="Arial" pitchFamily="34" charset="0"/>
              </a:rPr>
              <a:t>assignment</a:t>
            </a:r>
            <a:endParaRPr lang="en-US" altLang="zh-CN" sz="3200" dirty="0">
              <a:solidFill>
                <a:srgbClr val="000099"/>
              </a:solidFill>
              <a:effectLst>
                <a:outerShdw blurRad="38100" dist="38100" dir="2700000" algn="tl">
                  <a:srgbClr val="C0C0C0"/>
                </a:outerShdw>
              </a:effectLst>
              <a:latin typeface="Arial" pitchFamily="34" charset="0"/>
              <a:cs typeface="Arial" pitchFamily="34" charset="0"/>
            </a:endParaRPr>
          </a:p>
        </p:txBody>
      </p:sp>
      <p:grpSp>
        <p:nvGrpSpPr>
          <p:cNvPr id="3" name="Group 19"/>
          <p:cNvGrpSpPr/>
          <p:nvPr/>
        </p:nvGrpSpPr>
        <p:grpSpPr>
          <a:xfrm>
            <a:off x="649356" y="1066800"/>
            <a:ext cx="7857931" cy="461665"/>
            <a:chOff x="676469" y="5410199"/>
            <a:chExt cx="7857931" cy="461665"/>
          </a:xfrm>
        </p:grpSpPr>
        <p:sp>
          <p:nvSpPr>
            <p:cNvPr id="35" name="Oval 34"/>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Text Box 9"/>
            <p:cNvSpPr txBox="1">
              <a:spLocks noChangeArrowheads="1"/>
            </p:cNvSpPr>
            <p:nvPr/>
          </p:nvSpPr>
          <p:spPr bwMode="auto">
            <a:xfrm>
              <a:off x="914400" y="5410199"/>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smtClean="0">
                  <a:latin typeface="Arial" pitchFamily="34" charset="0"/>
                  <a:cs typeface="Arial" pitchFamily="34" charset="0"/>
                </a:rPr>
                <a:t>First-come-first-serve (FCFS)</a:t>
              </a:r>
              <a:endParaRPr lang="en-US" altLang="zh-CN" sz="2400" dirty="0">
                <a:latin typeface="Arial" pitchFamily="34" charset="0"/>
                <a:cs typeface="Arial" pitchFamily="34" charset="0"/>
              </a:endParaRPr>
            </a:p>
          </p:txBody>
        </p:sp>
      </p:grpSp>
      <p:sp>
        <p:nvSpPr>
          <p:cNvPr id="27" name="Rectangle 32"/>
          <p:cNvSpPr/>
          <p:nvPr/>
        </p:nvSpPr>
        <p:spPr>
          <a:xfrm>
            <a:off x="2926375" y="2299660"/>
            <a:ext cx="1417025" cy="523220"/>
          </a:xfrm>
          <a:prstGeom prst="rect">
            <a:avLst/>
          </a:prstGeom>
        </p:spPr>
        <p:txBody>
          <a:bodyPr wrap="square">
            <a:spAutoFit/>
          </a:bodyPr>
          <a:lstStyle/>
          <a:p>
            <a:r>
              <a:rPr lang="en-US" sz="2800" dirty="0" smtClean="0">
                <a:solidFill>
                  <a:srgbClr val="FF0000"/>
                </a:solidFill>
                <a:latin typeface="Arial" pitchFamily="34" charset="0"/>
                <a:cs typeface="Arial" pitchFamily="34" charset="0"/>
              </a:rPr>
              <a:t>But</a:t>
            </a:r>
            <a:endParaRPr lang="en-US" sz="2800" dirty="0">
              <a:solidFill>
                <a:srgbClr val="FF0000"/>
              </a:solidFill>
            </a:endParaRPr>
          </a:p>
        </p:txBody>
      </p:sp>
      <p:sp>
        <p:nvSpPr>
          <p:cNvPr id="29" name="Rectangle 32"/>
          <p:cNvSpPr/>
          <p:nvPr/>
        </p:nvSpPr>
        <p:spPr>
          <a:xfrm>
            <a:off x="669689" y="2308119"/>
            <a:ext cx="2411287" cy="523220"/>
          </a:xfrm>
          <a:prstGeom prst="rect">
            <a:avLst/>
          </a:prstGeom>
        </p:spPr>
        <p:txBody>
          <a:bodyPr wrap="square">
            <a:spAutoFit/>
          </a:bodyPr>
          <a:lstStyle/>
          <a:p>
            <a:r>
              <a:rPr lang="en-US" sz="2800" smtClean="0">
                <a:solidFill>
                  <a:srgbClr val="0070C0"/>
                </a:solidFill>
                <a:latin typeface="Arial" pitchFamily="34" charset="0"/>
                <a:cs typeface="Arial" pitchFamily="34" charset="0"/>
              </a:rPr>
              <a:t>Sound good,</a:t>
            </a:r>
            <a:endParaRPr lang="en-US" sz="2800" dirty="0">
              <a:solidFill>
                <a:srgbClr val="0070C0"/>
              </a:solidFill>
            </a:endParaRPr>
          </a:p>
        </p:txBody>
      </p:sp>
      <p:grpSp>
        <p:nvGrpSpPr>
          <p:cNvPr id="30" name="Group 19"/>
          <p:cNvGrpSpPr/>
          <p:nvPr/>
        </p:nvGrpSpPr>
        <p:grpSpPr>
          <a:xfrm>
            <a:off x="649356" y="1696143"/>
            <a:ext cx="7857931" cy="461665"/>
            <a:chOff x="676469" y="5410199"/>
            <a:chExt cx="7857931" cy="461665"/>
          </a:xfrm>
        </p:grpSpPr>
        <p:sp>
          <p:nvSpPr>
            <p:cNvPr id="39" name="Oval 34"/>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ext Box 9"/>
            <p:cNvSpPr txBox="1">
              <a:spLocks noChangeArrowheads="1"/>
            </p:cNvSpPr>
            <p:nvPr/>
          </p:nvSpPr>
          <p:spPr bwMode="auto">
            <a:xfrm>
              <a:off x="914400" y="5410199"/>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dirty="0" smtClean="0">
                  <a:latin typeface="Arial" pitchFamily="34" charset="0"/>
                  <a:cs typeface="Arial" pitchFamily="34" charset="0"/>
                </a:rPr>
                <a:t>Send the patient to a hospital with </a:t>
              </a:r>
              <a:r>
                <a:rPr lang="en-US" altLang="zh-CN" sz="2400" dirty="0" smtClean="0">
                  <a:latin typeface="Arial" pitchFamily="34" charset="0"/>
                  <a:cs typeface="Arial" pitchFamily="34" charset="0"/>
                </a:rPr>
                <a:t>the shortest path</a:t>
              </a:r>
              <a:endParaRPr lang="en-US" altLang="zh-CN" sz="2400" dirty="0">
                <a:latin typeface="Arial" pitchFamily="34" charset="0"/>
                <a:cs typeface="Arial" pitchFamily="34" charset="0"/>
              </a:endParaRPr>
            </a:p>
          </p:txBody>
        </p:sp>
      </p:grpSp>
      <p:sp>
        <p:nvSpPr>
          <p:cNvPr id="26" name="Text Box 9"/>
          <p:cNvSpPr txBox="1">
            <a:spLocks noChangeArrowheads="1"/>
          </p:cNvSpPr>
          <p:nvPr/>
        </p:nvSpPr>
        <p:spPr bwMode="auto">
          <a:xfrm>
            <a:off x="914400" y="5715000"/>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dirty="0" smtClean="0">
                <a:latin typeface="Arial" pitchFamily="34" charset="0"/>
                <a:cs typeface="Arial" pitchFamily="34" charset="0"/>
              </a:rPr>
              <a:t>A non-critical patient </a:t>
            </a:r>
            <a:r>
              <a:rPr lang="en-US" altLang="zh-CN" sz="2400" dirty="0" smtClean="0">
                <a:latin typeface="Arial" pitchFamily="34" charset="0"/>
                <a:cs typeface="Arial" pitchFamily="34" charset="0"/>
              </a:rPr>
              <a:t>comes from a closer place, or</a:t>
            </a:r>
            <a:endParaRPr lang="en-US" altLang="zh-CN" sz="2400" dirty="0">
              <a:latin typeface="Arial" pitchFamily="34" charset="0"/>
              <a:cs typeface="Arial" pitchFamily="34" charset="0"/>
            </a:endParaRPr>
          </a:p>
        </p:txBody>
      </p:sp>
      <p:sp>
        <p:nvSpPr>
          <p:cNvPr id="14" name="Text Box 9"/>
          <p:cNvSpPr txBox="1">
            <a:spLocks noChangeArrowheads="1"/>
          </p:cNvSpPr>
          <p:nvPr/>
        </p:nvSpPr>
        <p:spPr bwMode="auto">
          <a:xfrm>
            <a:off x="914400" y="6091535"/>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dirty="0" smtClean="0">
                <a:latin typeface="Arial" pitchFamily="34" charset="0"/>
                <a:cs typeface="Arial" pitchFamily="34" charset="0"/>
              </a:rPr>
              <a:t>A non-critical </a:t>
            </a:r>
            <a:r>
              <a:rPr lang="en-US" altLang="zh-CN" sz="2400" dirty="0" smtClean="0">
                <a:latin typeface="Arial" pitchFamily="34" charset="0"/>
                <a:cs typeface="Arial" pitchFamily="34" charset="0"/>
              </a:rPr>
              <a:t>comes earlier</a:t>
            </a:r>
            <a:endParaRPr lang="en-US" altLang="zh-CN" sz="2400" dirty="0">
              <a:latin typeface="Arial" pitchFamily="34" charset="0"/>
              <a:cs typeface="Arial" pitchFamily="34" charset="0"/>
            </a:endParaRPr>
          </a:p>
        </p:txBody>
      </p:sp>
      <p:grpSp>
        <p:nvGrpSpPr>
          <p:cNvPr id="15" name="Group 19"/>
          <p:cNvGrpSpPr/>
          <p:nvPr/>
        </p:nvGrpSpPr>
        <p:grpSpPr>
          <a:xfrm>
            <a:off x="609600" y="3276600"/>
            <a:ext cx="7857931" cy="830997"/>
            <a:chOff x="676469" y="5410199"/>
            <a:chExt cx="7857931" cy="830997"/>
          </a:xfrm>
        </p:grpSpPr>
        <p:sp>
          <p:nvSpPr>
            <p:cNvPr id="16" name="Oval 34"/>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 Box 9"/>
            <p:cNvSpPr txBox="1">
              <a:spLocks noChangeArrowheads="1"/>
            </p:cNvSpPr>
            <p:nvPr/>
          </p:nvSpPr>
          <p:spPr bwMode="auto">
            <a:xfrm>
              <a:off x="914400" y="5410199"/>
              <a:ext cx="7620000" cy="830997"/>
            </a:xfrm>
            <a:prstGeom prst="rect">
              <a:avLst/>
            </a:prstGeom>
            <a:noFill/>
            <a:ln w="9525">
              <a:noFill/>
              <a:miter lim="800000"/>
              <a:headEnd/>
              <a:tailEnd/>
            </a:ln>
            <a:effectLst/>
          </p:spPr>
          <p:txBody>
            <a:bodyPr wrap="square">
              <a:spAutoFit/>
            </a:bodyPr>
            <a:lstStyle/>
            <a:p>
              <a:pPr>
                <a:spcBef>
                  <a:spcPct val="50000"/>
                </a:spcBef>
                <a:defRPr/>
              </a:pPr>
              <a:r>
                <a:rPr lang="en-US" altLang="zh-CN" sz="2400" dirty="0" smtClean="0">
                  <a:latin typeface="Arial" pitchFamily="34" charset="0"/>
                  <a:cs typeface="Arial" pitchFamily="34" charset="0"/>
                </a:rPr>
                <a:t>A life-critical patient may not obtain the slot at that hospital when…</a:t>
              </a:r>
              <a:endParaRPr lang="en-US" altLang="zh-CN" sz="2400" dirty="0">
                <a:latin typeface="Arial" pitchFamily="34" charset="0"/>
                <a:cs typeface="Arial" pitchFamily="34" charset="0"/>
              </a:endParaRPr>
            </a:p>
          </p:txBody>
        </p:sp>
      </p:grpSp>
    </p:spTree>
    <p:extLst>
      <p:ext uri="{BB962C8B-B14F-4D97-AF65-F5344CB8AC3E}">
        <p14:creationId xmlns:p14="http://schemas.microsoft.com/office/powerpoint/2010/main" val="393196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2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smtClean="0">
                <a:solidFill>
                  <a:srgbClr val="000099"/>
                </a:solidFill>
                <a:effectLst>
                  <a:outerShdw blurRad="38100" dist="38100" dir="2700000" algn="tl">
                    <a:srgbClr val="C0C0C0"/>
                  </a:outerShdw>
                </a:effectLst>
                <a:latin typeface="Arial" pitchFamily="34" charset="0"/>
                <a:cs typeface="Arial" pitchFamily="34" charset="0"/>
              </a:rPr>
              <a:t>Problem</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grpSp>
        <p:nvGrpSpPr>
          <p:cNvPr id="31" name="Group 30"/>
          <p:cNvGrpSpPr/>
          <p:nvPr/>
        </p:nvGrpSpPr>
        <p:grpSpPr>
          <a:xfrm>
            <a:off x="666530" y="1066800"/>
            <a:ext cx="7857931" cy="461665"/>
            <a:chOff x="666530" y="1066800"/>
            <a:chExt cx="7857931" cy="461665"/>
          </a:xfrm>
        </p:grpSpPr>
        <p:sp>
          <p:nvSpPr>
            <p:cNvPr id="7" name="Oval 6"/>
            <p:cNvSpPr/>
            <p:nvPr/>
          </p:nvSpPr>
          <p:spPr>
            <a:xfrm>
              <a:off x="666530" y="124232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9"/>
            <p:cNvSpPr txBox="1">
              <a:spLocks noChangeArrowheads="1"/>
            </p:cNvSpPr>
            <p:nvPr/>
          </p:nvSpPr>
          <p:spPr bwMode="auto">
            <a:xfrm>
              <a:off x="904461" y="1066800"/>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smtClean="0">
                  <a:latin typeface="Arial" pitchFamily="34" charset="0"/>
                  <a:cs typeface="Arial" pitchFamily="34" charset="0"/>
                </a:rPr>
                <a:t>In our system, there are three kinds of patients</a:t>
              </a:r>
              <a:endParaRPr lang="en-US" altLang="zh-CN" sz="2400" dirty="0">
                <a:latin typeface="Arial" pitchFamily="34" charset="0"/>
                <a:cs typeface="Arial" pitchFamily="34" charset="0"/>
              </a:endParaRPr>
            </a:p>
          </p:txBody>
        </p:sp>
      </p:grpSp>
      <p:sp>
        <p:nvSpPr>
          <p:cNvPr id="15" name="Rectangle 14"/>
          <p:cNvSpPr/>
          <p:nvPr/>
        </p:nvSpPr>
        <p:spPr>
          <a:xfrm>
            <a:off x="947323" y="165979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Box 9"/>
          <p:cNvSpPr txBox="1">
            <a:spLocks noChangeArrowheads="1"/>
          </p:cNvSpPr>
          <p:nvPr/>
        </p:nvSpPr>
        <p:spPr bwMode="auto">
          <a:xfrm>
            <a:off x="1133061" y="148578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a:latin typeface="Arial" pitchFamily="34" charset="0"/>
                <a:cs typeface="Arial" pitchFamily="34" charset="0"/>
              </a:rPr>
              <a:t>Life-critical (e.g., massive </a:t>
            </a:r>
            <a:r>
              <a:rPr lang="en-US" altLang="zh-CN" sz="2000" smtClean="0">
                <a:latin typeface="Arial" pitchFamily="34" charset="0"/>
                <a:cs typeface="Arial" pitchFamily="34" charset="0"/>
              </a:rPr>
              <a:t>haemorrhage, heart attack…)</a:t>
            </a:r>
            <a:endParaRPr lang="en-US" altLang="zh-CN" sz="2000" baseline="-25000" dirty="0">
              <a:latin typeface="Arial" pitchFamily="34" charset="0"/>
              <a:cs typeface="Arial" pitchFamily="34" charset="0"/>
            </a:endParaRPr>
          </a:p>
        </p:txBody>
      </p:sp>
      <p:sp>
        <p:nvSpPr>
          <p:cNvPr id="21" name="Rectangle 14"/>
          <p:cNvSpPr/>
          <p:nvPr/>
        </p:nvSpPr>
        <p:spPr>
          <a:xfrm>
            <a:off x="947323" y="205990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9"/>
          <p:cNvSpPr txBox="1">
            <a:spLocks noChangeArrowheads="1"/>
          </p:cNvSpPr>
          <p:nvPr/>
        </p:nvSpPr>
        <p:spPr bwMode="auto">
          <a:xfrm>
            <a:off x="1133061" y="188589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a:latin typeface="Arial" pitchFamily="34" charset="0"/>
                <a:cs typeface="Arial" pitchFamily="34" charset="0"/>
              </a:rPr>
              <a:t>Serious (e.g., detached limbs, food </a:t>
            </a:r>
            <a:r>
              <a:rPr lang="en-US" altLang="zh-CN" sz="2000" smtClean="0">
                <a:latin typeface="Arial" pitchFamily="34" charset="0"/>
                <a:cs typeface="Arial" pitchFamily="34" charset="0"/>
              </a:rPr>
              <a:t>allergy…)</a:t>
            </a:r>
            <a:endParaRPr lang="en-US" altLang="zh-CN" sz="2000" baseline="-25000" dirty="0">
              <a:solidFill>
                <a:srgbClr val="FF0000"/>
              </a:solidFill>
              <a:latin typeface="Arial" pitchFamily="34" charset="0"/>
              <a:cs typeface="Arial" pitchFamily="34" charset="0"/>
            </a:endParaRPr>
          </a:p>
        </p:txBody>
      </p:sp>
      <p:sp>
        <p:nvSpPr>
          <p:cNvPr id="12" name="Rectangle 14"/>
          <p:cNvSpPr/>
          <p:nvPr/>
        </p:nvSpPr>
        <p:spPr>
          <a:xfrm>
            <a:off x="957262" y="244090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 Box 9"/>
          <p:cNvSpPr txBox="1">
            <a:spLocks noChangeArrowheads="1"/>
          </p:cNvSpPr>
          <p:nvPr/>
        </p:nvSpPr>
        <p:spPr bwMode="auto">
          <a:xfrm>
            <a:off x="1143000" y="226689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smtClean="0">
                <a:latin typeface="Arial" pitchFamily="34" charset="0"/>
                <a:cs typeface="Arial" pitchFamily="34" charset="0"/>
              </a:rPr>
              <a:t>Cared (e.g., broken arm, stomach ache…)</a:t>
            </a:r>
            <a:endParaRPr lang="en-US" altLang="zh-CN" sz="2000" baseline="-25000" dirty="0">
              <a:solidFill>
                <a:srgbClr val="FF0000"/>
              </a:solidFill>
              <a:latin typeface="Arial" pitchFamily="34" charset="0"/>
              <a:cs typeface="Arial" pitchFamily="34" charset="0"/>
            </a:endParaRPr>
          </a:p>
        </p:txBody>
      </p:sp>
      <p:grpSp>
        <p:nvGrpSpPr>
          <p:cNvPr id="17" name="Group 30"/>
          <p:cNvGrpSpPr/>
          <p:nvPr/>
        </p:nvGrpSpPr>
        <p:grpSpPr>
          <a:xfrm>
            <a:off x="666530" y="2743200"/>
            <a:ext cx="7857931" cy="461665"/>
            <a:chOff x="666530" y="1066800"/>
            <a:chExt cx="7857931" cy="461665"/>
          </a:xfrm>
        </p:grpSpPr>
        <p:sp>
          <p:nvSpPr>
            <p:cNvPr id="18" name="Oval 6"/>
            <p:cNvSpPr/>
            <p:nvPr/>
          </p:nvSpPr>
          <p:spPr>
            <a:xfrm>
              <a:off x="666530" y="124232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 Box 9"/>
            <p:cNvSpPr txBox="1">
              <a:spLocks noChangeArrowheads="1"/>
            </p:cNvSpPr>
            <p:nvPr/>
          </p:nvSpPr>
          <p:spPr bwMode="auto">
            <a:xfrm>
              <a:off x="904461" y="1066800"/>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smtClean="0">
                  <a:latin typeface="Arial" pitchFamily="34" charset="0"/>
                  <a:cs typeface="Arial" pitchFamily="34" charset="0"/>
                </a:rPr>
                <a:t>In our system, there are two kinds of hospitals</a:t>
              </a:r>
              <a:endParaRPr lang="en-US" altLang="zh-CN" sz="2400" dirty="0">
                <a:latin typeface="Arial" pitchFamily="34" charset="0"/>
                <a:cs typeface="Arial" pitchFamily="34" charset="0"/>
              </a:endParaRPr>
            </a:p>
          </p:txBody>
        </p:sp>
      </p:grpSp>
      <p:sp>
        <p:nvSpPr>
          <p:cNvPr id="20" name="Rectangle 14"/>
          <p:cNvSpPr/>
          <p:nvPr/>
        </p:nvSpPr>
        <p:spPr>
          <a:xfrm>
            <a:off x="947323" y="333619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 Box 9"/>
          <p:cNvSpPr txBox="1">
            <a:spLocks noChangeArrowheads="1"/>
          </p:cNvSpPr>
          <p:nvPr/>
        </p:nvSpPr>
        <p:spPr bwMode="auto">
          <a:xfrm>
            <a:off x="1133061" y="316218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smtClean="0">
                <a:latin typeface="Arial" pitchFamily="34" charset="0"/>
                <a:cs typeface="Arial" pitchFamily="34" charset="0"/>
              </a:rPr>
              <a:t>Premium hospital (treat all patients)</a:t>
            </a:r>
            <a:endParaRPr lang="en-US" altLang="zh-CN" sz="2000" baseline="-25000" dirty="0">
              <a:latin typeface="Arial" pitchFamily="34" charset="0"/>
              <a:cs typeface="Arial" pitchFamily="34" charset="0"/>
            </a:endParaRPr>
          </a:p>
        </p:txBody>
      </p:sp>
      <p:sp>
        <p:nvSpPr>
          <p:cNvPr id="24" name="Rectangle 14"/>
          <p:cNvSpPr/>
          <p:nvPr/>
        </p:nvSpPr>
        <p:spPr>
          <a:xfrm>
            <a:off x="947323" y="373630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 Box 9"/>
          <p:cNvSpPr txBox="1">
            <a:spLocks noChangeArrowheads="1"/>
          </p:cNvSpPr>
          <p:nvPr/>
        </p:nvSpPr>
        <p:spPr bwMode="auto">
          <a:xfrm>
            <a:off x="1133061" y="356229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a:latin typeface="Arial" pitchFamily="34" charset="0"/>
                <a:cs typeface="Arial" pitchFamily="34" charset="0"/>
              </a:rPr>
              <a:t>primitive hospital </a:t>
            </a:r>
            <a:r>
              <a:rPr lang="en-US" altLang="zh-CN" sz="2000" smtClean="0">
                <a:latin typeface="Arial" pitchFamily="34" charset="0"/>
                <a:cs typeface="Arial" pitchFamily="34" charset="0"/>
              </a:rPr>
              <a:t>(treat non-critical patients)</a:t>
            </a:r>
            <a:endParaRPr lang="en-US" altLang="zh-CN" sz="2000" baseline="-25000" dirty="0">
              <a:solidFill>
                <a:srgbClr val="FF0000"/>
              </a:solidFill>
              <a:latin typeface="Arial" pitchFamily="34" charset="0"/>
              <a:cs typeface="Arial" pitchFamily="34" charset="0"/>
            </a:endParaRPr>
          </a:p>
        </p:txBody>
      </p:sp>
      <p:grpSp>
        <p:nvGrpSpPr>
          <p:cNvPr id="28" name="Group 30"/>
          <p:cNvGrpSpPr/>
          <p:nvPr/>
        </p:nvGrpSpPr>
        <p:grpSpPr>
          <a:xfrm>
            <a:off x="666530" y="4110335"/>
            <a:ext cx="7857931" cy="830997"/>
            <a:chOff x="666530" y="1066800"/>
            <a:chExt cx="7857931" cy="830997"/>
          </a:xfrm>
        </p:grpSpPr>
        <p:sp>
          <p:nvSpPr>
            <p:cNvPr id="29" name="Oval 6"/>
            <p:cNvSpPr/>
            <p:nvPr/>
          </p:nvSpPr>
          <p:spPr>
            <a:xfrm>
              <a:off x="666530" y="124232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 Box 9"/>
            <p:cNvSpPr txBox="1">
              <a:spLocks noChangeArrowheads="1"/>
            </p:cNvSpPr>
            <p:nvPr/>
          </p:nvSpPr>
          <p:spPr bwMode="auto">
            <a:xfrm>
              <a:off x="904461" y="1066800"/>
              <a:ext cx="7620000" cy="830997"/>
            </a:xfrm>
            <a:prstGeom prst="rect">
              <a:avLst/>
            </a:prstGeom>
            <a:noFill/>
            <a:ln w="9525">
              <a:noFill/>
              <a:miter lim="800000"/>
              <a:headEnd/>
              <a:tailEnd/>
            </a:ln>
            <a:effectLst/>
          </p:spPr>
          <p:txBody>
            <a:bodyPr wrap="square">
              <a:spAutoFit/>
            </a:bodyPr>
            <a:lstStyle/>
            <a:p>
              <a:pPr>
                <a:spcBef>
                  <a:spcPct val="50000"/>
                </a:spcBef>
                <a:defRPr/>
              </a:pPr>
              <a:r>
                <a:rPr lang="en-US" altLang="zh-CN" sz="2400" smtClean="0">
                  <a:latin typeface="Arial" pitchFamily="34" charset="0"/>
                  <a:cs typeface="Arial" pitchFamily="34" charset="0"/>
                </a:rPr>
                <a:t>How to assign n patients to m hospitals with capacity C </a:t>
              </a:r>
              <a:br>
                <a:rPr lang="en-US" altLang="zh-CN" sz="2400" smtClean="0">
                  <a:latin typeface="Arial" pitchFamily="34" charset="0"/>
                  <a:cs typeface="Arial" pitchFamily="34" charset="0"/>
                </a:rPr>
              </a:br>
              <a:r>
                <a:rPr lang="en-US" altLang="zh-CN" sz="2400" smtClean="0">
                  <a:latin typeface="Arial" pitchFamily="34" charset="0"/>
                  <a:cs typeface="Arial" pitchFamily="34" charset="0"/>
                </a:rPr>
                <a:t>and across time scale</a:t>
              </a:r>
              <a:endParaRPr lang="en-US" altLang="zh-CN" sz="2400" dirty="0">
                <a:latin typeface="Arial" pitchFamily="34" charset="0"/>
                <a:cs typeface="Arial" pitchFamily="34" charset="0"/>
              </a:endParaRPr>
            </a:p>
          </p:txBody>
        </p:sp>
      </p:grpSp>
      <p:sp>
        <p:nvSpPr>
          <p:cNvPr id="32" name="Rectangle 14"/>
          <p:cNvSpPr/>
          <p:nvPr/>
        </p:nvSpPr>
        <p:spPr>
          <a:xfrm>
            <a:off x="947323" y="527941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 Box 9"/>
          <p:cNvSpPr txBox="1">
            <a:spLocks noChangeArrowheads="1"/>
          </p:cNvSpPr>
          <p:nvPr/>
        </p:nvSpPr>
        <p:spPr bwMode="auto">
          <a:xfrm>
            <a:off x="1133061" y="510540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smtClean="0">
                <a:latin typeface="Arial" pitchFamily="34" charset="0"/>
                <a:cs typeface="Arial" pitchFamily="34" charset="0"/>
              </a:rPr>
              <a:t>Minimize total delay</a:t>
            </a:r>
            <a:endParaRPr lang="en-US" altLang="zh-CN" sz="2000" baseline="-25000" dirty="0">
              <a:latin typeface="Arial" pitchFamily="34" charset="0"/>
              <a:cs typeface="Arial" pitchFamily="34" charset="0"/>
            </a:endParaRPr>
          </a:p>
        </p:txBody>
      </p:sp>
    </p:spTree>
    <p:extLst>
      <p:ext uri="{BB962C8B-B14F-4D97-AF65-F5344CB8AC3E}">
        <p14:creationId xmlns:p14="http://schemas.microsoft.com/office/powerpoint/2010/main" val="3184108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1" grpId="0" animBg="1"/>
      <p:bldP spid="22" grpId="0"/>
      <p:bldP spid="12" grpId="0" animBg="1"/>
      <p:bldP spid="13" grpId="0"/>
      <p:bldP spid="20" grpId="0" animBg="1"/>
      <p:bldP spid="23" grpId="0"/>
      <p:bldP spid="24" grpId="0" animBg="1"/>
      <p:bldP spid="25" grpId="0"/>
      <p:bldP spid="32"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smtClean="0">
                <a:solidFill>
                  <a:srgbClr val="000099"/>
                </a:solidFill>
                <a:effectLst>
                  <a:outerShdw blurRad="38100" dist="38100" dir="2700000" algn="tl">
                    <a:srgbClr val="C0C0C0"/>
                  </a:outerShdw>
                </a:effectLst>
                <a:latin typeface="Arial" pitchFamily="34" charset="0"/>
                <a:cs typeface="Arial" pitchFamily="34" charset="0"/>
              </a:rPr>
              <a:t>Existing </a:t>
            </a:r>
            <a:r>
              <a:rPr lang="en-US" altLang="zh-CN" sz="2800" dirty="0" smtClean="0">
                <a:solidFill>
                  <a:srgbClr val="000099"/>
                </a:solidFill>
                <a:effectLst>
                  <a:outerShdw blurRad="38100" dist="38100" dir="2700000" algn="tl">
                    <a:srgbClr val="C0C0C0"/>
                  </a:outerShdw>
                </a:effectLst>
                <a:latin typeface="Arial" pitchFamily="34" charset="0"/>
                <a:cs typeface="Arial" pitchFamily="34" charset="0"/>
              </a:rPr>
              <a:t>solution (better use animation)</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sp>
        <p:nvSpPr>
          <p:cNvPr id="93" name="Rectangle 32"/>
          <p:cNvSpPr/>
          <p:nvPr/>
        </p:nvSpPr>
        <p:spPr>
          <a:xfrm>
            <a:off x="477896" y="6396335"/>
            <a:ext cx="8666104" cy="461665"/>
          </a:xfrm>
          <a:prstGeom prst="rect">
            <a:avLst/>
          </a:prstGeom>
        </p:spPr>
        <p:txBody>
          <a:bodyPr wrap="none">
            <a:spAutoFit/>
          </a:bodyPr>
          <a:lstStyle/>
          <a:p>
            <a:r>
              <a:rPr lang="en-US" altLang="zh-CN" sz="2400" b="1" dirty="0" smtClean="0">
                <a:solidFill>
                  <a:srgbClr val="FF0000"/>
                </a:solidFill>
                <a:latin typeface="Arial" pitchFamily="34" charset="0"/>
                <a:cs typeface="Arial" pitchFamily="34" charset="0"/>
              </a:rPr>
              <a:t>difficult </a:t>
            </a:r>
            <a:r>
              <a:rPr lang="en-US" altLang="zh-CN" sz="2400" b="1" dirty="0" smtClean="0">
                <a:solidFill>
                  <a:srgbClr val="FF0000"/>
                </a:solidFill>
                <a:latin typeface="Arial" pitchFamily="34" charset="0"/>
                <a:cs typeface="Arial" pitchFamily="34" charset="0"/>
              </a:rPr>
              <a:t>to </a:t>
            </a:r>
            <a:r>
              <a:rPr lang="en-US" altLang="zh-CN" sz="2400" b="1" dirty="0" smtClean="0">
                <a:solidFill>
                  <a:srgbClr val="FF0000"/>
                </a:solidFill>
                <a:latin typeface="Arial" pitchFamily="34" charset="0"/>
                <a:cs typeface="Arial" pitchFamily="34" charset="0"/>
              </a:rPr>
              <a:t>predict the assignment without accurate info.</a:t>
            </a:r>
            <a:endParaRPr lang="en-US" sz="2400" b="1"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458200" cy="541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372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5501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smtClean="0">
                <a:solidFill>
                  <a:srgbClr val="000099"/>
                </a:solidFill>
                <a:effectLst>
                  <a:outerShdw blurRad="38100" dist="38100" dir="2700000" algn="tl">
                    <a:srgbClr val="C0C0C0"/>
                  </a:outerShdw>
                </a:effectLst>
                <a:latin typeface="Arial" pitchFamily="34" charset="0"/>
                <a:cs typeface="Arial" pitchFamily="34" charset="0"/>
              </a:rPr>
              <a:t>When</a:t>
            </a:r>
            <a:r>
              <a:rPr lang="en-US" altLang="zh-CN" sz="2800" dirty="0" smtClean="0">
                <a:solidFill>
                  <a:srgbClr val="000099"/>
                </a:solidFill>
                <a:effectLst>
                  <a:outerShdw blurRad="38100" dist="38100" dir="2700000" algn="tl">
                    <a:srgbClr val="C0C0C0"/>
                  </a:outerShdw>
                </a:effectLst>
                <a:latin typeface="Arial" pitchFamily="34" charset="0"/>
                <a:cs typeface="Arial" pitchFamily="34" charset="0"/>
              </a:rPr>
              <a:t> we have enough occupancy for demand  </a:t>
            </a:r>
            <a:endParaRPr lang="en-US" altLang="zh-CN" sz="2800" dirty="0">
              <a:solidFill>
                <a:srgbClr val="000099"/>
              </a:solidFill>
              <a:effectLst>
                <a:outerShdw blurRad="38100" dist="38100" dir="2700000" algn="tl">
                  <a:srgbClr val="C0C0C0"/>
                </a:outerShdw>
              </a:effectLst>
              <a:latin typeface="Arial" pitchFamily="34" charset="0"/>
              <a:cs typeface="Arial" pitchFamily="34" charset="0"/>
            </a:endParaRPr>
          </a:p>
        </p:txBody>
      </p:sp>
      <p:grpSp>
        <p:nvGrpSpPr>
          <p:cNvPr id="31" name="Group 30"/>
          <p:cNvGrpSpPr/>
          <p:nvPr/>
        </p:nvGrpSpPr>
        <p:grpSpPr>
          <a:xfrm>
            <a:off x="666530" y="1066800"/>
            <a:ext cx="7857931" cy="830997"/>
            <a:chOff x="666530" y="1066800"/>
            <a:chExt cx="7857931" cy="830997"/>
          </a:xfrm>
        </p:grpSpPr>
        <p:sp>
          <p:nvSpPr>
            <p:cNvPr id="7" name="Oval 6"/>
            <p:cNvSpPr/>
            <p:nvPr/>
          </p:nvSpPr>
          <p:spPr>
            <a:xfrm>
              <a:off x="666530" y="1242327"/>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9"/>
            <p:cNvSpPr txBox="1">
              <a:spLocks noChangeArrowheads="1"/>
            </p:cNvSpPr>
            <p:nvPr/>
          </p:nvSpPr>
          <p:spPr bwMode="auto">
            <a:xfrm>
              <a:off x="904461" y="1066800"/>
              <a:ext cx="7620000" cy="830997"/>
            </a:xfrm>
            <a:prstGeom prst="rect">
              <a:avLst/>
            </a:prstGeom>
            <a:noFill/>
            <a:ln w="9525">
              <a:noFill/>
              <a:miter lim="800000"/>
              <a:headEnd/>
              <a:tailEnd/>
            </a:ln>
            <a:effectLst/>
          </p:spPr>
          <p:txBody>
            <a:bodyPr wrap="square">
              <a:spAutoFit/>
            </a:bodyPr>
            <a:lstStyle/>
            <a:p>
              <a:pPr>
                <a:spcBef>
                  <a:spcPct val="50000"/>
                </a:spcBef>
                <a:defRPr/>
              </a:pPr>
              <a:r>
                <a:rPr lang="en-US" altLang="zh-CN" sz="2400" dirty="0" smtClean="0">
                  <a:latin typeface="Arial" pitchFamily="34" charset="0"/>
                  <a:cs typeface="Arial" pitchFamily="34" charset="0"/>
                </a:rPr>
                <a:t>Solution: </a:t>
              </a:r>
              <a:r>
                <a:rPr lang="en-US" altLang="zh-CN" sz="2400" dirty="0">
                  <a:latin typeface="Arial" pitchFamily="34" charset="0"/>
                  <a:cs typeface="Arial" pitchFamily="34" charset="0"/>
                </a:rPr>
                <a:t>Max-weight </a:t>
              </a:r>
              <a:r>
                <a:rPr lang="en-US" altLang="zh-CN" sz="2400" dirty="0" smtClean="0">
                  <a:latin typeface="Arial" pitchFamily="34" charset="0"/>
                  <a:cs typeface="Arial" pitchFamily="34" charset="0"/>
                </a:rPr>
                <a:t>bipartite </a:t>
              </a:r>
              <a:r>
                <a:rPr lang="en-US" altLang="zh-CN" sz="2400" dirty="0">
                  <a:latin typeface="Arial" pitchFamily="34" charset="0"/>
                  <a:cs typeface="Arial" pitchFamily="34" charset="0"/>
                </a:rPr>
                <a:t>matching (Hungarian algorithm based K-M algorithm [J. </a:t>
              </a:r>
              <a:r>
                <a:rPr lang="en-US" altLang="zh-CN" sz="2400" dirty="0" smtClean="0">
                  <a:latin typeface="Arial" pitchFamily="34" charset="0"/>
                  <a:cs typeface="Arial" pitchFamily="34" charset="0"/>
                </a:rPr>
                <a:t>Bondy’76])</a:t>
              </a:r>
              <a:endParaRPr lang="en-US" altLang="zh-CN" sz="2400" dirty="0">
                <a:latin typeface="Arial" pitchFamily="34" charset="0"/>
                <a:cs typeface="Arial" pitchFamily="34" charset="0"/>
              </a:endParaRPr>
            </a:p>
          </p:txBody>
        </p:sp>
      </p:grpSp>
      <p:pic>
        <p:nvPicPr>
          <p:cNvPr id="59394" name="Picture 2" descr="Image result for max weighted bipartite mat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622" y="1958485"/>
            <a:ext cx="1466850" cy="207645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6"/>
          <p:cNvSpPr/>
          <p:nvPr/>
        </p:nvSpPr>
        <p:spPr>
          <a:xfrm>
            <a:off x="666530" y="4438262"/>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9"/>
          <p:cNvSpPr txBox="1">
            <a:spLocks noChangeArrowheads="1"/>
          </p:cNvSpPr>
          <p:nvPr/>
        </p:nvSpPr>
        <p:spPr bwMode="auto">
          <a:xfrm>
            <a:off x="904461" y="4262735"/>
            <a:ext cx="7620000" cy="461665"/>
          </a:xfrm>
          <a:prstGeom prst="rect">
            <a:avLst/>
          </a:prstGeom>
          <a:noFill/>
          <a:ln w="9525">
            <a:noFill/>
            <a:miter lim="800000"/>
            <a:headEnd/>
            <a:tailEnd/>
          </a:ln>
          <a:effectLst/>
        </p:spPr>
        <p:txBody>
          <a:bodyPr wrap="square">
            <a:spAutoFit/>
          </a:bodyPr>
          <a:lstStyle/>
          <a:p>
            <a:pPr>
              <a:spcBef>
                <a:spcPct val="50000"/>
              </a:spcBef>
              <a:defRPr/>
            </a:pPr>
            <a:r>
              <a:rPr lang="en-US" altLang="zh-CN" sz="2400">
                <a:latin typeface="Arial" pitchFamily="34" charset="0"/>
                <a:cs typeface="Arial" pitchFamily="34" charset="0"/>
              </a:rPr>
              <a:t>n</a:t>
            </a:r>
            <a:r>
              <a:rPr lang="en-US" altLang="zh-CN" sz="2400" smtClean="0">
                <a:latin typeface="Arial" pitchFamily="34" charset="0"/>
                <a:cs typeface="Arial" pitchFamily="34" charset="0"/>
              </a:rPr>
              <a:t> patients, m hospital, extension</a:t>
            </a:r>
            <a:endParaRPr lang="en-US" altLang="zh-CN" sz="2400" dirty="0">
              <a:latin typeface="Arial" pitchFamily="34" charset="0"/>
              <a:cs typeface="Arial" pitchFamily="34" charset="0"/>
            </a:endParaRPr>
          </a:p>
        </p:txBody>
      </p:sp>
      <p:sp>
        <p:nvSpPr>
          <p:cNvPr id="23" name="Rectangle 68"/>
          <p:cNvSpPr/>
          <p:nvPr/>
        </p:nvSpPr>
        <p:spPr>
          <a:xfrm>
            <a:off x="957262" y="497461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 Box 9"/>
          <p:cNvSpPr txBox="1">
            <a:spLocks noChangeArrowheads="1"/>
          </p:cNvSpPr>
          <p:nvPr/>
        </p:nvSpPr>
        <p:spPr bwMode="auto">
          <a:xfrm>
            <a:off x="1143000" y="480060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smtClean="0">
                <a:latin typeface="Arial" pitchFamily="34" charset="0"/>
                <a:cs typeface="Arial" pitchFamily="34" charset="0"/>
              </a:rPr>
              <a:t>n is not equal to m</a:t>
            </a:r>
            <a:endParaRPr lang="en-US" altLang="zh-CN" sz="2000" dirty="0">
              <a:latin typeface="Arial" pitchFamily="34" charset="0"/>
              <a:cs typeface="Arial" pitchFamily="34" charset="0"/>
            </a:endParaRPr>
          </a:p>
        </p:txBody>
      </p:sp>
      <p:sp>
        <p:nvSpPr>
          <p:cNvPr id="32" name="Rectangle 68"/>
          <p:cNvSpPr/>
          <p:nvPr/>
        </p:nvSpPr>
        <p:spPr>
          <a:xfrm>
            <a:off x="957262" y="5431810"/>
            <a:ext cx="109538" cy="2857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 Box 9"/>
          <p:cNvSpPr txBox="1">
            <a:spLocks noChangeArrowheads="1"/>
          </p:cNvSpPr>
          <p:nvPr/>
        </p:nvSpPr>
        <p:spPr bwMode="auto">
          <a:xfrm>
            <a:off x="1143000" y="5257800"/>
            <a:ext cx="7543800" cy="400110"/>
          </a:xfrm>
          <a:prstGeom prst="rect">
            <a:avLst/>
          </a:prstGeom>
          <a:noFill/>
          <a:ln w="9525">
            <a:noFill/>
            <a:miter lim="800000"/>
            <a:headEnd/>
            <a:tailEnd/>
          </a:ln>
          <a:effectLst/>
        </p:spPr>
        <p:txBody>
          <a:bodyPr wrap="square">
            <a:spAutoFit/>
          </a:bodyPr>
          <a:lstStyle/>
          <a:p>
            <a:pPr>
              <a:spcBef>
                <a:spcPct val="50000"/>
              </a:spcBef>
              <a:defRPr/>
            </a:pPr>
            <a:r>
              <a:rPr lang="en-US" altLang="zh-CN" sz="2000">
                <a:latin typeface="Arial" pitchFamily="34" charset="0"/>
                <a:cs typeface="Arial" pitchFamily="34" charset="0"/>
              </a:rPr>
              <a:t>m</a:t>
            </a:r>
            <a:r>
              <a:rPr lang="en-US" altLang="zh-CN" sz="2000" smtClean="0">
                <a:latin typeface="Arial" pitchFamily="34" charset="0"/>
                <a:cs typeface="Arial" pitchFamily="34" charset="0"/>
              </a:rPr>
              <a:t>ore than one node could be assigned to the same hospital</a:t>
            </a:r>
            <a:endParaRPr lang="en-US" altLang="zh-CN" sz="20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stealth"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3986</TotalTime>
  <Words>1878</Words>
  <Application>Microsoft Macintosh PowerPoint</Application>
  <PresentationFormat>On-screen Show (4:3)</PresentationFormat>
  <Paragraphs>143</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Xinyu Zhang</dc:creator>
  <cp:lastModifiedBy>Zhen Jiang</cp:lastModifiedBy>
  <cp:revision>2260</cp:revision>
  <dcterms:created xsi:type="dcterms:W3CDTF">2011-09-13T21:50:03Z</dcterms:created>
  <dcterms:modified xsi:type="dcterms:W3CDTF">2015-07-31T21:22:08Z</dcterms:modified>
</cp:coreProperties>
</file>