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34.xml" ContentType="application/vnd.openxmlformats-officedocument.presentationml.slide+xml"/>
  <Default Extension="jpeg" ContentType="image/jpeg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Default Extension="pdf" ContentType="application/pdf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37"/>
  </p:notesMasterIdLst>
  <p:sldIdLst>
    <p:sldId id="256" r:id="rId2"/>
    <p:sldId id="294" r:id="rId3"/>
    <p:sldId id="295" r:id="rId4"/>
    <p:sldId id="296" r:id="rId5"/>
    <p:sldId id="297" r:id="rId6"/>
    <p:sldId id="298" r:id="rId7"/>
    <p:sldId id="299" r:id="rId8"/>
    <p:sldId id="300" r:id="rId9"/>
    <p:sldId id="301" r:id="rId10"/>
    <p:sldId id="317" r:id="rId11"/>
    <p:sldId id="322" r:id="rId12"/>
    <p:sldId id="303" r:id="rId13"/>
    <p:sldId id="304" r:id="rId14"/>
    <p:sldId id="328" r:id="rId15"/>
    <p:sldId id="319" r:id="rId16"/>
    <p:sldId id="305" r:id="rId17"/>
    <p:sldId id="306" r:id="rId18"/>
    <p:sldId id="307" r:id="rId19"/>
    <p:sldId id="313" r:id="rId20"/>
    <p:sldId id="324" r:id="rId21"/>
    <p:sldId id="325" r:id="rId22"/>
    <p:sldId id="309" r:id="rId23"/>
    <p:sldId id="310" r:id="rId24"/>
    <p:sldId id="311" r:id="rId25"/>
    <p:sldId id="312" r:id="rId26"/>
    <p:sldId id="329" r:id="rId27"/>
    <p:sldId id="330" r:id="rId28"/>
    <p:sldId id="331" r:id="rId29"/>
    <p:sldId id="314" r:id="rId30"/>
    <p:sldId id="326" r:id="rId31"/>
    <p:sldId id="327" r:id="rId32"/>
    <p:sldId id="320" r:id="rId33"/>
    <p:sldId id="323" r:id="rId34"/>
    <p:sldId id="321" r:id="rId35"/>
    <p:sldId id="318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-87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7B8609-F0E0-2240-8356-C3ABB3378A2B}" type="datetimeFigureOut">
              <a:rPr lang="en-US" smtClean="0"/>
              <a:pPr/>
              <a:t>6/12/12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CADCB6-0AF7-D843-BE53-E375AE71095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CADCB6-0AF7-D843-BE53-E375AE710952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8650C-E12A-9B44-8D69-F559CF5B1960}" type="datetimeFigureOut">
              <a:rPr lang="en-US" smtClean="0"/>
              <a:pPr/>
              <a:t>6/12/12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4E058-390E-A142-A24A-D79017DE46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8650C-E12A-9B44-8D69-F559CF5B1960}" type="datetimeFigureOut">
              <a:rPr lang="en-US" smtClean="0"/>
              <a:pPr/>
              <a:t>6/12/12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4E058-390E-A142-A24A-D79017DE46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8650C-E12A-9B44-8D69-F559CF5B1960}" type="datetimeFigureOut">
              <a:rPr lang="en-US" smtClean="0"/>
              <a:pPr/>
              <a:t>6/12/12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4E058-390E-A142-A24A-D79017DE46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8650C-E12A-9B44-8D69-F559CF5B1960}" type="datetimeFigureOut">
              <a:rPr lang="en-US" smtClean="0"/>
              <a:pPr/>
              <a:t>6/12/12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4E058-390E-A142-A24A-D79017DE46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8650C-E12A-9B44-8D69-F559CF5B1960}" type="datetimeFigureOut">
              <a:rPr lang="en-US" smtClean="0"/>
              <a:pPr/>
              <a:t>6/12/12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4E058-390E-A142-A24A-D79017DE46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8650C-E12A-9B44-8D69-F559CF5B1960}" type="datetimeFigureOut">
              <a:rPr lang="en-US" smtClean="0"/>
              <a:pPr/>
              <a:t>6/12/12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4E058-390E-A142-A24A-D79017DE46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8650C-E12A-9B44-8D69-F559CF5B1960}" type="datetimeFigureOut">
              <a:rPr lang="en-US" smtClean="0"/>
              <a:pPr/>
              <a:t>6/12/12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4E058-390E-A142-A24A-D79017DE46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8650C-E12A-9B44-8D69-F559CF5B1960}" type="datetimeFigureOut">
              <a:rPr lang="en-US" smtClean="0"/>
              <a:pPr/>
              <a:t>6/12/12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4E058-390E-A142-A24A-D79017DE46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8650C-E12A-9B44-8D69-F559CF5B1960}" type="datetimeFigureOut">
              <a:rPr lang="en-US" smtClean="0"/>
              <a:pPr/>
              <a:t>6/12/12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4E058-390E-A142-A24A-D79017DE46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8650C-E12A-9B44-8D69-F559CF5B1960}" type="datetimeFigureOut">
              <a:rPr lang="en-US" smtClean="0"/>
              <a:pPr/>
              <a:t>6/12/12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4E058-390E-A142-A24A-D79017DE46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8650C-E12A-9B44-8D69-F559CF5B1960}" type="datetimeFigureOut">
              <a:rPr lang="en-US" smtClean="0"/>
              <a:pPr/>
              <a:t>6/12/12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4E058-390E-A142-A24A-D79017DE46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8650C-E12A-9B44-8D69-F559CF5B1960}" type="datetimeFigureOut">
              <a:rPr lang="en-US" smtClean="0"/>
              <a:pPr/>
              <a:t>6/12/12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4E058-390E-A142-A24A-D79017DE460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df"/><Relationship Id="rId5" Type="http://schemas.openxmlformats.org/officeDocument/2006/relationships/image" Target="../media/image19.png"/><Relationship Id="rId6" Type="http://schemas.openxmlformats.org/officeDocument/2006/relationships/image" Target="../media/image20.pdf"/><Relationship Id="rId7" Type="http://schemas.openxmlformats.org/officeDocument/2006/relationships/image" Target="../media/image21.png"/><Relationship Id="rId8" Type="http://schemas.openxmlformats.org/officeDocument/2006/relationships/image" Target="../media/image22.pdf"/><Relationship Id="rId9" Type="http://schemas.openxmlformats.org/officeDocument/2006/relationships/image" Target="../media/image23.png"/><Relationship Id="rId10" Type="http://schemas.openxmlformats.org/officeDocument/2006/relationships/image" Target="../media/image24.pdf"/><Relationship Id="rId11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d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df"/><Relationship Id="rId5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d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df"/><Relationship Id="rId5" Type="http://schemas.openxmlformats.org/officeDocument/2006/relationships/image" Target="../media/image37.png"/><Relationship Id="rId6" Type="http://schemas.openxmlformats.org/officeDocument/2006/relationships/image" Target="../media/image38.pdf"/><Relationship Id="rId7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d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df"/><Relationship Id="rId5" Type="http://schemas.openxmlformats.org/officeDocument/2006/relationships/image" Target="../media/image37.png"/><Relationship Id="rId6" Type="http://schemas.openxmlformats.org/officeDocument/2006/relationships/image" Target="../media/image40.pdf"/><Relationship Id="rId7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d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pdf"/><Relationship Id="rId5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d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df"/><Relationship Id="rId3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df"/><Relationship Id="rId3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7703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i="1" dirty="0" smtClean="0"/>
              <a:t>Distributed </a:t>
            </a:r>
            <a:r>
              <a:rPr lang="en-US" i="1" dirty="0"/>
              <a:t>Network Coding Based Opportunistic Routing for Multicast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89520"/>
            <a:ext cx="6400800" cy="1752600"/>
          </a:xfrm>
        </p:spPr>
        <p:txBody>
          <a:bodyPr/>
          <a:lstStyle/>
          <a:p>
            <a:r>
              <a:rPr lang="en-US" dirty="0" smtClean="0"/>
              <a:t>Abdallah Khreishah, </a:t>
            </a:r>
            <a:r>
              <a:rPr lang="en-US" dirty="0" err="1" smtClean="0"/>
              <a:t>Issa</a:t>
            </a:r>
            <a:r>
              <a:rPr lang="en-US" dirty="0" smtClean="0"/>
              <a:t> </a:t>
            </a:r>
            <a:r>
              <a:rPr lang="en-US" dirty="0" err="1" smtClean="0"/>
              <a:t>Khalil</a:t>
            </a:r>
            <a:r>
              <a:rPr lang="en-US" dirty="0" smtClean="0"/>
              <a:t>, and </a:t>
            </a:r>
            <a:r>
              <a:rPr lang="en-US" dirty="0" err="1" smtClean="0"/>
              <a:t>Jie</a:t>
            </a:r>
            <a:r>
              <a:rPr lang="en-US" dirty="0" smtClean="0"/>
              <a:t> Wu</a:t>
            </a:r>
            <a:endParaRPr lang="en-US" dirty="0"/>
          </a:p>
        </p:txBody>
      </p:sp>
      <p:pic>
        <p:nvPicPr>
          <p:cNvPr id="4" name="Picture 3" descr="njit 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163" y="4529389"/>
            <a:ext cx="2438167" cy="926993"/>
          </a:xfrm>
          <a:prstGeom prst="rect">
            <a:avLst/>
          </a:prstGeom>
        </p:spPr>
      </p:pic>
      <p:pic>
        <p:nvPicPr>
          <p:cNvPr id="5" name="Picture 4" descr="4946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1643" y="4380287"/>
            <a:ext cx="2040726" cy="1712752"/>
          </a:xfrm>
          <a:prstGeom prst="rect">
            <a:avLst/>
          </a:prstGeom>
        </p:spPr>
      </p:pic>
      <p:pic>
        <p:nvPicPr>
          <p:cNvPr id="6" name="Picture 5" descr="temple_201_4c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3265" y="4574411"/>
            <a:ext cx="3453996" cy="9379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From Which &amp; How many to How many.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163" y="1949158"/>
            <a:ext cx="7139684" cy="38960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many packets should each node forward?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Assuming independent links: [</a:t>
            </a:r>
            <a:r>
              <a:rPr lang="en-US" dirty="0" err="1" smtClean="0"/>
              <a:t>Chachulski</a:t>
            </a:r>
            <a:r>
              <a:rPr lang="en-US" dirty="0" smtClean="0"/>
              <a:t> et al., 2007].</a:t>
            </a:r>
          </a:p>
          <a:p>
            <a:r>
              <a:rPr lang="en-US" dirty="0" smtClean="0"/>
              <a:t>Depends on many factors:</a:t>
            </a:r>
          </a:p>
          <a:p>
            <a:pPr lvl="1"/>
            <a:r>
              <a:rPr lang="en-US" dirty="0" smtClean="0"/>
              <a:t>The Loss rate of the links.</a:t>
            </a:r>
          </a:p>
          <a:p>
            <a:pPr lvl="1"/>
            <a:r>
              <a:rPr lang="en-US" dirty="0" smtClean="0"/>
              <a:t>The fraction of time a node is scheduled.</a:t>
            </a:r>
          </a:p>
          <a:p>
            <a:pPr lvl="1"/>
            <a:r>
              <a:rPr lang="en-US" dirty="0" smtClean="0"/>
              <a:t>The correlation among the links. [</a:t>
            </a:r>
            <a:r>
              <a:rPr lang="en-US" dirty="0" err="1" smtClean="0"/>
              <a:t>Srinivasan</a:t>
            </a:r>
            <a:r>
              <a:rPr lang="en-US" dirty="0" smtClean="0"/>
              <a:t> et al., 2010]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Correlation example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52600"/>
            <a:ext cx="8149167" cy="47241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599" y="1647379"/>
            <a:ext cx="7061201" cy="52106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evaluation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099733"/>
            <a:ext cx="9144001" cy="27121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for Multicast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726" y="2109331"/>
            <a:ext cx="8366074" cy="34698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Settings</a:t>
            </a:r>
            <a:endParaRPr lang="en-US" dirty="0"/>
          </a:p>
        </p:txBody>
      </p:sp>
      <p:pic>
        <p:nvPicPr>
          <p:cNvPr id="10" name="Picture 9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920235" y="3092260"/>
            <a:ext cx="8051800" cy="4191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955168" y="1972664"/>
            <a:ext cx="4165600" cy="330200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955168" y="3655422"/>
            <a:ext cx="8016867" cy="419100"/>
          </a:xfrm>
          <a:prstGeom prst="rect">
            <a:avLst/>
          </a:prstGeom>
        </p:spPr>
      </p:pic>
      <p:pic>
        <p:nvPicPr>
          <p:cNvPr id="12" name="Picture 11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920235" y="4733801"/>
            <a:ext cx="7389812" cy="457200"/>
          </a:xfrm>
          <a:prstGeom prst="rect">
            <a:avLst/>
          </a:prstGeom>
        </p:spPr>
      </p:pic>
      <p:pic>
        <p:nvPicPr>
          <p:cNvPr id="13" name="Picture 12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917875" y="5347302"/>
            <a:ext cx="5696785" cy="299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Law of Diminishing Returns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982715"/>
            <a:ext cx="8534400" cy="51088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Formulation</a:t>
            </a:r>
            <a:endParaRPr lang="en-US" dirty="0"/>
          </a:p>
        </p:txBody>
      </p:sp>
      <p:pic>
        <p:nvPicPr>
          <p:cNvPr id="4" name="Content Placeholder 3" descr="latex-image-1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t="-164134" b="-164134"/>
              <a:stretch>
                <a:fillRect/>
              </a:stretch>
            </p:blipFill>
          </mc:Choice>
          <mc:Fallback>
            <p:blipFill>
              <a:blip r:embed="rId3"/>
              <a:srcRect t="-164134" b="-164134"/>
              <a:stretch>
                <a:fillRect/>
              </a:stretch>
            </p:blipFill>
          </mc:Fallback>
        </mc:AlternateContent>
        <p:spPr>
          <a:xfrm>
            <a:off x="2065867" y="1187715"/>
            <a:ext cx="4114800" cy="2227174"/>
          </a:xfr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634501" y="3212864"/>
            <a:ext cx="7745150" cy="30093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Wireless to </a:t>
            </a:r>
            <a:r>
              <a:rPr lang="en-US" dirty="0" err="1" smtClean="0"/>
              <a:t>Wireline</a:t>
            </a:r>
            <a:r>
              <a:rPr lang="en-US" dirty="0" smtClean="0"/>
              <a:t> Mapping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2543" y="1694251"/>
            <a:ext cx="6423403" cy="49438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Enhancing the Performance of Wireless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to study the problem?</a:t>
            </a:r>
          </a:p>
          <a:p>
            <a:pPr lvl="1"/>
            <a:r>
              <a:rPr lang="en-US" dirty="0" smtClean="0"/>
              <a:t>Wireless </a:t>
            </a:r>
            <a:r>
              <a:rPr lang="en-US" dirty="0" err="1" smtClean="0"/>
              <a:t>multihop</a:t>
            </a:r>
            <a:r>
              <a:rPr lang="en-US" dirty="0" smtClean="0"/>
              <a:t> networks are becoming integral part of our lives. (Mesh networks, sensor networks, etc..)</a:t>
            </a:r>
          </a:p>
          <a:p>
            <a:pPr lvl="1"/>
            <a:r>
              <a:rPr lang="en-US" dirty="0" smtClean="0"/>
              <a:t>The unique features of these networks.</a:t>
            </a:r>
          </a:p>
          <a:p>
            <a:pPr lvl="2"/>
            <a:r>
              <a:rPr lang="en-US" dirty="0" smtClean="0"/>
              <a:t>Interference.</a:t>
            </a:r>
          </a:p>
          <a:p>
            <a:pPr lvl="2"/>
            <a:r>
              <a:rPr lang="en-US" dirty="0" err="1" smtClean="0"/>
              <a:t>Lossy</a:t>
            </a:r>
            <a:r>
              <a:rPr lang="en-US" dirty="0" smtClean="0"/>
              <a:t> behavior.</a:t>
            </a:r>
          </a:p>
          <a:p>
            <a:pPr lvl="2"/>
            <a:r>
              <a:rPr lang="en-US" dirty="0" smtClean="0"/>
              <a:t>Broadcast nature.</a:t>
            </a:r>
          </a:p>
          <a:p>
            <a:pPr lvl="2"/>
            <a:r>
              <a:rPr lang="en-US" dirty="0" smtClean="0"/>
              <a:t>Correlation among the links.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Optimality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029094"/>
            <a:ext cx="7941787" cy="18642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687" y="4690115"/>
            <a:ext cx="8006300" cy="10871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Lagrange</a:t>
            </a:r>
            <a:endParaRPr lang="en-US" dirty="0"/>
          </a:p>
        </p:txBody>
      </p:sp>
      <p:pic>
        <p:nvPicPr>
          <p:cNvPr id="9" name="Picture 8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57200" y="1557208"/>
            <a:ext cx="7921183" cy="968145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514427" y="2604969"/>
            <a:ext cx="7837088" cy="1349721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457201" y="4994687"/>
            <a:ext cx="8229600" cy="8715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Lagrange</a:t>
            </a:r>
            <a:endParaRPr lang="en-US" dirty="0"/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84202" y="1585120"/>
            <a:ext cx="7837453" cy="957911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584202" y="2626773"/>
            <a:ext cx="7837088" cy="1349721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710956" y="5051983"/>
            <a:ext cx="8150456" cy="8631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algorithm</a:t>
            </a:r>
            <a:endParaRPr lang="en-US" dirty="0"/>
          </a:p>
        </p:txBody>
      </p:sp>
      <p:pic>
        <p:nvPicPr>
          <p:cNvPr id="8" name="Picture 7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684329" y="2036763"/>
            <a:ext cx="7611731" cy="977896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684329" y="3995011"/>
            <a:ext cx="7739102" cy="16714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Queues Updates</a:t>
            </a:r>
            <a:endParaRPr lang="en-US" dirty="0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14174" y="2978149"/>
            <a:ext cx="8648388" cy="16275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Practical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a node is scheduled to send packets, from which session it should send?</a:t>
            </a:r>
          </a:p>
          <a:p>
            <a:r>
              <a:rPr lang="en-US" dirty="0" smtClean="0"/>
              <a:t>When and how to assign credits to next-hop nodes?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Coded-feedback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565" y="1600200"/>
            <a:ext cx="7288213" cy="453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Deciding the packet to send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03583"/>
            <a:ext cx="9215967" cy="51544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Credit assignment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877" y="1509890"/>
            <a:ext cx="8923123" cy="53481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Convergence</a:t>
            </a: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57200" y="2443527"/>
            <a:ext cx="8229600" cy="17630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Opportunistic Routing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1335" y="1776594"/>
            <a:ext cx="4673600" cy="5092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822" y="1055138"/>
            <a:ext cx="8065978" cy="58028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093" y="1037702"/>
            <a:ext cx="8031033" cy="58202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Multicast results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004" y="1605261"/>
            <a:ext cx="6983624" cy="48868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 simple distributed algorithm that achieves the optimal </a:t>
            </a:r>
            <a:r>
              <a:rPr lang="en-US" dirty="0" err="1" smtClean="0"/>
              <a:t>unicast</a:t>
            </a:r>
            <a:r>
              <a:rPr lang="en-US" dirty="0" smtClean="0"/>
              <a:t> rate in wireless networks.</a:t>
            </a:r>
          </a:p>
          <a:p>
            <a:r>
              <a:rPr lang="en-US" dirty="0" smtClean="0"/>
              <a:t>It is a combination of:</a:t>
            </a:r>
          </a:p>
          <a:p>
            <a:pPr lvl="1"/>
            <a:r>
              <a:rPr lang="en-US" dirty="0" smtClean="0"/>
              <a:t>Opportunistic routing.</a:t>
            </a:r>
          </a:p>
          <a:p>
            <a:pPr lvl="1"/>
            <a:r>
              <a:rPr lang="en-US" dirty="0" err="1" smtClean="0"/>
              <a:t>Intrasession</a:t>
            </a:r>
            <a:r>
              <a:rPr lang="en-US" dirty="0" smtClean="0"/>
              <a:t> network coding.</a:t>
            </a:r>
          </a:p>
          <a:p>
            <a:pPr lvl="1"/>
            <a:r>
              <a:rPr lang="en-US" dirty="0" smtClean="0"/>
              <a:t>Convex optimization.</a:t>
            </a:r>
          </a:p>
          <a:p>
            <a:pPr lvl="1"/>
            <a:r>
              <a:rPr lang="en-US" dirty="0" smtClean="0"/>
              <a:t>Coded-feedback.</a:t>
            </a:r>
          </a:p>
          <a:p>
            <a:r>
              <a:rPr lang="en-US" dirty="0" smtClean="0"/>
              <a:t>Arbitrary delivery rates and correlations among the links.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Future Directions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Studying Intersession Network Coding.</a:t>
            </a:r>
          </a:p>
          <a:p>
            <a:r>
              <a:rPr lang="en-US" dirty="0" smtClean="0"/>
              <a:t>Studying Video Multicast with Multi-resolution Coding (MRC) or Layered Coding.</a:t>
            </a:r>
          </a:p>
          <a:p>
            <a:r>
              <a:rPr lang="en-US" dirty="0" smtClean="0"/>
              <a:t>How to optimally construct the multicast tree?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Thanks</a:t>
            </a:r>
          </a:p>
        </p:txBody>
      </p:sp>
      <p:sp>
        <p:nvSpPr>
          <p:cNvPr id="892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98600" y="3111500"/>
            <a:ext cx="3238500" cy="838200"/>
          </a:xfrm>
        </p:spPr>
        <p:txBody>
          <a:bodyPr/>
          <a:lstStyle/>
          <a:p>
            <a:pPr>
              <a:buFontTx/>
              <a:buNone/>
            </a:pPr>
            <a:r>
              <a:rPr lang="en-US" sz="4400"/>
              <a:t>Questions?</a:t>
            </a:r>
          </a:p>
        </p:txBody>
      </p:sp>
      <p:pic>
        <p:nvPicPr>
          <p:cNvPr id="892932" name="Picture 4" descr="ques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00700" y="2362200"/>
            <a:ext cx="2205038" cy="2403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Opportunistic Routing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9005" y="1767512"/>
            <a:ext cx="4775200" cy="5118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Opportunistic Routing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3300" y="1651000"/>
            <a:ext cx="4597400" cy="520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Scheduling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666" y="1873249"/>
            <a:ext cx="7839895" cy="41042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Scheduling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1996016"/>
            <a:ext cx="7789333" cy="40890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Coding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0899" y="1981175"/>
            <a:ext cx="6142198" cy="38862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Coding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5124" y="1721365"/>
            <a:ext cx="6195603" cy="37017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697</TotalTime>
  <Words>301</Words>
  <Application>Microsoft Macintosh PowerPoint</Application>
  <PresentationFormat>On-screen Show (4:3)</PresentationFormat>
  <Paragraphs>62</Paragraphs>
  <Slides>35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Distributed Network Coding Based Opportunistic Routing for Multicast</vt:lpstr>
      <vt:lpstr>Enhancing the Performance of Wireless Networks</vt:lpstr>
      <vt:lpstr>Opportunistic Routing</vt:lpstr>
      <vt:lpstr>Opportunistic Routing </vt:lpstr>
      <vt:lpstr>Opportunistic Routing </vt:lpstr>
      <vt:lpstr>Global Scheduling</vt:lpstr>
      <vt:lpstr>Global Scheduling</vt:lpstr>
      <vt:lpstr>Network Coding</vt:lpstr>
      <vt:lpstr>Network Coding</vt:lpstr>
      <vt:lpstr>From Which &amp; How many to How many.</vt:lpstr>
      <vt:lpstr>How many packets should each node forward?</vt:lpstr>
      <vt:lpstr>Correlation example</vt:lpstr>
      <vt:lpstr>Cont.</vt:lpstr>
      <vt:lpstr>Preliminary evaluation</vt:lpstr>
      <vt:lpstr>Challenges for Multicast</vt:lpstr>
      <vt:lpstr>Settings</vt:lpstr>
      <vt:lpstr>Law of Diminishing Returns</vt:lpstr>
      <vt:lpstr>Formulation</vt:lpstr>
      <vt:lpstr>Wireless to Wireline Mapping</vt:lpstr>
      <vt:lpstr>Optimality</vt:lpstr>
      <vt:lpstr>The Lagrange</vt:lpstr>
      <vt:lpstr>The Lagrange</vt:lpstr>
      <vt:lpstr>Distributed algorithm</vt:lpstr>
      <vt:lpstr>Virtual Queues Updates</vt:lpstr>
      <vt:lpstr>Practical problems</vt:lpstr>
      <vt:lpstr>Coded-feedback</vt:lpstr>
      <vt:lpstr>Deciding the packet to send</vt:lpstr>
      <vt:lpstr>Credit assignment</vt:lpstr>
      <vt:lpstr>Convergence</vt:lpstr>
      <vt:lpstr>Slide 30</vt:lpstr>
      <vt:lpstr>Slide 31</vt:lpstr>
      <vt:lpstr>Multicast results</vt:lpstr>
      <vt:lpstr>Conclusion</vt:lpstr>
      <vt:lpstr>Some Future Directions</vt:lpstr>
      <vt:lpstr>Thanks</vt:lpstr>
    </vt:vector>
  </TitlesOfParts>
  <Company>Temple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Distributed Network Coding Based Opportunistic Routing for Multicast</dc:title>
  <dc:creator>Abdallah Khreishah</dc:creator>
  <cp:lastModifiedBy>Abdallah Khreishah</cp:lastModifiedBy>
  <cp:revision>46</cp:revision>
  <dcterms:created xsi:type="dcterms:W3CDTF">2012-06-12T21:21:24Z</dcterms:created>
  <dcterms:modified xsi:type="dcterms:W3CDTF">2012-06-12T21:28:01Z</dcterms:modified>
</cp:coreProperties>
</file>