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4" r:id="rId2"/>
    <p:sldId id="296" r:id="rId3"/>
    <p:sldId id="297" r:id="rId4"/>
    <p:sldId id="298" r:id="rId5"/>
    <p:sldId id="299" r:id="rId6"/>
    <p:sldId id="300" r:id="rId7"/>
    <p:sldId id="30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88" r:id="rId20"/>
    <p:sldId id="289" r:id="rId21"/>
    <p:sldId id="278" r:id="rId22"/>
    <p:sldId id="279" r:id="rId23"/>
    <p:sldId id="280" r:id="rId24"/>
    <p:sldId id="281" r:id="rId25"/>
    <p:sldId id="282" r:id="rId26"/>
    <p:sldId id="302" r:id="rId27"/>
    <p:sldId id="292" r:id="rId28"/>
    <p:sldId id="283" r:id="rId29"/>
    <p:sldId id="284" r:id="rId30"/>
    <p:sldId id="290" r:id="rId31"/>
    <p:sldId id="291" r:id="rId32"/>
    <p:sldId id="303" r:id="rId33"/>
    <p:sldId id="285" r:id="rId34"/>
    <p:sldId id="287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2" autoAdjust="0"/>
    <p:restoredTop sz="94660"/>
  </p:normalViewPr>
  <p:slideViewPr>
    <p:cSldViewPr>
      <p:cViewPr varScale="1">
        <p:scale>
          <a:sx n="87" d="100"/>
          <a:sy n="87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4CB5-1D0E-4348-BC92-DB284283F01A}" type="datetimeFigureOut">
              <a:rPr lang="zh-CN" altLang="en-US" smtClean="0"/>
              <a:pPr/>
              <a:t>2013/10/15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3097D-484D-416A-B234-843B042A2F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63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AA967F-3490-4526-813A-8C606C6AD853}" type="slidenum">
              <a:rPr lang="zh-CN" altLang="en-US" baseline="0" smtClean="0"/>
              <a:pPr/>
              <a:t>1</a:t>
            </a:fld>
            <a:endParaRPr lang="en-US" altLang="zh-CN" baseline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50465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EE0F-F0DE-47E0-89F9-5C2DF3789487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8889-3D88-4C97-8BEB-73C9CFDB93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9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9DC7-FA43-4CA8-A185-8352AD61768D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3EE6-B17F-4116-A73D-A2DBB4E82C4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8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95A5A-6E3D-4976-9D20-690E05183204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6826-DF8F-443D-B5DD-64754B67AF0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1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3B41D-F8D9-4E38-B5DB-9F5CEFB84556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DAF3-0793-46C3-9901-F403886BCD9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1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C9841-8BDB-4F2F-AC69-F4E77E549484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A78D-E7EF-47A6-AE6E-ADB5DF46B3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1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37F8-D565-4040-B0C2-0B31D4CD88EA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EE166-AA6F-4B9C-B742-46B7D3B794C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06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A858-AE1E-4BEA-AE9E-A774BDC02B21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9925-628D-42D8-BDC9-C13E447F1C9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1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ED25-9489-49DB-9C2C-2285B1341C9F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7C4D-B3A4-44E8-B0D0-33A1CFC48DC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86B4-D1FE-4205-9715-9FB05CEBB3C3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3738D-85F0-4CB9-A6B6-B8541ADB3BC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6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D4C9-2999-46CD-A27B-A13471427EB7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518D-0DB1-46DF-8536-E5DC307BF38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2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D99B-7FD4-45DE-95BB-08D5C0227607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00C9-CE5C-4092-892A-8F886628CBD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9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32AA9-06A8-4477-A8FD-333769738BF6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594E-8112-4FD6-8B5E-5122C77FE49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90D5D-ED90-43B3-AA98-3B18F077A2E8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14E2-5B58-46F4-A97F-7825FB5DDCC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0E55-DC09-4F0A-B55E-2E277B87FFA5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D3D0-421D-48F3-8F3F-28893D1CDD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1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FE9EA-A0AC-4E1A-8DEF-92A42D33A8A6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9A4B-7506-45FC-ADE7-BF2EF6DAFE3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4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CA3BE-B0FB-48E3-B766-AB2C8DA645CE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4F10C-B37B-4BBB-A3F7-206D0FD4EA6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5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AE73A-DD47-4670-AED2-D6FCE8345240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10FF-4648-4B0F-98A5-4D6884EC49D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3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aseline="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99FEF-445D-43FD-8D7A-FA2A9DB7B441}" type="datetime1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2013/10/15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aseline="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aseline="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E8A65-B2CD-45F2-865E-7CAA556C18A7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8382000" cy="2162175"/>
          </a:xfrm>
        </p:spPr>
        <p:txBody>
          <a:bodyPr>
            <a:normAutofit fontScale="90000"/>
          </a:bodyPr>
          <a:lstStyle/>
          <a:p>
            <a:r>
              <a:rPr lang="en-US" altLang="zh-CN" sz="4200" dirty="0" smtClean="0">
                <a:latin typeface="Comic Sans MS" pitchFamily="66" charset="0"/>
                <a:ea typeface="宋体" pitchFamily="2" charset="-122"/>
              </a:rPr>
              <a:t>Boundary Helps: Efficient Routing Protocol using Directional Antennas in Cognitive Radio Networks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33800"/>
            <a:ext cx="7391400" cy="17526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Ying Dai and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Jie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 Wu</a:t>
            </a:r>
          </a:p>
          <a:p>
            <a:pPr eaLnBrk="1" hangingPunct="1">
              <a:lnSpc>
                <a:spcPts val="2000"/>
              </a:lnSpc>
            </a:pPr>
            <a:endParaRPr lang="en-US" altLang="zh-CN" sz="2800" baseline="30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ts val="2600"/>
              </a:lnSpc>
            </a:pPr>
            <a:r>
              <a:rPr lang="en-US" altLang="zh-CN" sz="4000" baseline="30000" dirty="0" smtClean="0">
                <a:latin typeface="Comic Sans MS" pitchFamily="66" charset="0"/>
                <a:ea typeface="宋体" pitchFamily="2" charset="-122"/>
              </a:rPr>
              <a:t>Computer and Information Sciences</a:t>
            </a:r>
          </a:p>
          <a:p>
            <a:pPr eaLnBrk="1" hangingPunct="1">
              <a:lnSpc>
                <a:spcPts val="2600"/>
              </a:lnSpc>
            </a:pPr>
            <a:r>
              <a:rPr lang="en-US" altLang="zh-CN" sz="4000" baseline="30000" dirty="0" smtClean="0">
                <a:latin typeface="Comic Sans MS" pitchFamily="66" charset="0"/>
                <a:ea typeface="宋体" pitchFamily="2" charset="-122"/>
              </a:rPr>
              <a:t>Temple University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IEEE MASS  2013</a:t>
            </a:r>
            <a:endParaRPr lang="en-US" altLang="zh-CN" dirty="0"/>
          </a:p>
        </p:txBody>
      </p:sp>
      <p:sp>
        <p:nvSpPr>
          <p:cNvPr id="3076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53568F-5B62-4449-B4AF-8C49FCA27135}" type="slidenum">
              <a:rPr lang="zh-CN" altLang="en-US" baseline="0" smtClean="0"/>
              <a:pPr/>
              <a:t>1</a:t>
            </a:fld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20502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3. Boundary Nodes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pt-BR" altLang="zh-CN" sz="2400" dirty="0" smtClean="0">
                <a:latin typeface="Comic Sans MS" pitchFamily="66" charset="0"/>
              </a:rPr>
              <a:t>Sector I: -50dB; Sector II: -87dB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secto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404" y="1828800"/>
            <a:ext cx="7787596" cy="2438400"/>
          </a:xfrm>
          <a:prstGeom prst="rect">
            <a:avLst/>
          </a:prstGeom>
        </p:spPr>
      </p:pic>
      <p:pic>
        <p:nvPicPr>
          <p:cNvPr id="7" name="图片 6" descr="secto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343400"/>
            <a:ext cx="7772400" cy="232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形状 45"/>
          <p:cNvCxnSpPr>
            <a:stCxn id="14" idx="1"/>
            <a:endCxn id="7" idx="0"/>
          </p:cNvCxnSpPr>
          <p:nvPr/>
        </p:nvCxnSpPr>
        <p:spPr bwMode="auto">
          <a:xfrm rot="10800000" flipV="1">
            <a:off x="3771900" y="3390901"/>
            <a:ext cx="1562100" cy="495300"/>
          </a:xfrm>
          <a:prstGeom prst="curvedConnector2">
            <a:avLst/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Routing Overview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717675"/>
            <a:ext cx="8229600" cy="4530725"/>
          </a:xfrm>
        </p:spPr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Overview: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Route Discovery; 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Piggyback in Route Reply; 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Route Selection</a:t>
            </a:r>
          </a:p>
          <a:p>
            <a:pPr lvl="1"/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505200" y="3886201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581400" y="3886201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S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8382000" y="3886201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458200" y="3886201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5257800" y="3200401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334000" y="3200401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6858000" y="3200401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934200" y="3200401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5257800" y="4724401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334000" y="4724401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M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6858000" y="4724401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6934200" y="4724401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N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2" name="直接箭头连接符 21"/>
          <p:cNvCxnSpPr>
            <a:stCxn id="7" idx="6"/>
            <a:endCxn id="13" idx="2"/>
          </p:cNvCxnSpPr>
          <p:nvPr/>
        </p:nvCxnSpPr>
        <p:spPr bwMode="auto">
          <a:xfrm flipV="1">
            <a:off x="4038600" y="3467101"/>
            <a:ext cx="121920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3" idx="6"/>
            <a:endCxn id="15" idx="2"/>
          </p:cNvCxnSpPr>
          <p:nvPr/>
        </p:nvCxnSpPr>
        <p:spPr bwMode="auto">
          <a:xfrm>
            <a:off x="5791200" y="3467101"/>
            <a:ext cx="10668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5" idx="6"/>
          </p:cNvCxnSpPr>
          <p:nvPr/>
        </p:nvCxnSpPr>
        <p:spPr bwMode="auto">
          <a:xfrm>
            <a:off x="7391400" y="3467101"/>
            <a:ext cx="1066800" cy="4953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7" idx="5"/>
            <a:endCxn id="17" idx="2"/>
          </p:cNvCxnSpPr>
          <p:nvPr/>
        </p:nvCxnSpPr>
        <p:spPr bwMode="auto">
          <a:xfrm>
            <a:off x="3960485" y="4341486"/>
            <a:ext cx="1297315" cy="6496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7" idx="6"/>
            <a:endCxn id="19" idx="2"/>
          </p:cNvCxnSpPr>
          <p:nvPr/>
        </p:nvCxnSpPr>
        <p:spPr bwMode="auto">
          <a:xfrm>
            <a:off x="5791200" y="4991101"/>
            <a:ext cx="10668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9" idx="6"/>
            <a:endCxn id="11" idx="3"/>
          </p:cNvCxnSpPr>
          <p:nvPr/>
        </p:nvCxnSpPr>
        <p:spPr bwMode="auto">
          <a:xfrm flipV="1">
            <a:off x="7391400" y="4341486"/>
            <a:ext cx="1068715" cy="6496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形状 35"/>
          <p:cNvCxnSpPr>
            <a:stCxn id="12" idx="0"/>
            <a:endCxn id="15" idx="7"/>
          </p:cNvCxnSpPr>
          <p:nvPr/>
        </p:nvCxnSpPr>
        <p:spPr bwMode="auto">
          <a:xfrm rot="16200000" flipV="1">
            <a:off x="7677151" y="2914651"/>
            <a:ext cx="607685" cy="1335415"/>
          </a:xfrm>
          <a:prstGeom prst="curvedConnector3">
            <a:avLst>
              <a:gd name="adj1" fmla="val 150473"/>
            </a:avLst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曲线连接符 43"/>
          <p:cNvCxnSpPr>
            <a:stCxn id="15" idx="1"/>
            <a:endCxn id="14" idx="0"/>
          </p:cNvCxnSpPr>
          <p:nvPr/>
        </p:nvCxnSpPr>
        <p:spPr bwMode="auto">
          <a:xfrm rot="16200000" flipV="1">
            <a:off x="6191251" y="2533651"/>
            <a:ext cx="78115" cy="1411615"/>
          </a:xfrm>
          <a:prstGeom prst="curvedConnector3">
            <a:avLst>
              <a:gd name="adj1" fmla="val 392645"/>
            </a:avLst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曲线连接符 47"/>
          <p:cNvCxnSpPr>
            <a:stCxn id="11" idx="4"/>
            <a:endCxn id="19" idx="5"/>
          </p:cNvCxnSpPr>
          <p:nvPr/>
        </p:nvCxnSpPr>
        <p:spPr bwMode="auto">
          <a:xfrm rot="5400000">
            <a:off x="7600951" y="4131936"/>
            <a:ext cx="760085" cy="1335415"/>
          </a:xfrm>
          <a:prstGeom prst="curvedConnector3">
            <a:avLst>
              <a:gd name="adj1" fmla="val 140353"/>
            </a:avLst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曲线连接符 49"/>
          <p:cNvCxnSpPr>
            <a:stCxn id="19" idx="3"/>
            <a:endCxn id="17" idx="4"/>
          </p:cNvCxnSpPr>
          <p:nvPr/>
        </p:nvCxnSpPr>
        <p:spPr bwMode="auto">
          <a:xfrm rot="5400000">
            <a:off x="6191251" y="4512936"/>
            <a:ext cx="78115" cy="1411615"/>
          </a:xfrm>
          <a:prstGeom prst="curvedConnector3">
            <a:avLst>
              <a:gd name="adj1" fmla="val 392645"/>
            </a:avLst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曲线连接符 51"/>
          <p:cNvCxnSpPr>
            <a:stCxn id="17" idx="3"/>
            <a:endCxn id="7" idx="4"/>
          </p:cNvCxnSpPr>
          <p:nvPr/>
        </p:nvCxnSpPr>
        <p:spPr bwMode="auto">
          <a:xfrm rot="5400000" flipH="1">
            <a:off x="4173865" y="4017637"/>
            <a:ext cx="760085" cy="1564015"/>
          </a:xfrm>
          <a:prstGeom prst="curvedConnector3">
            <a:avLst>
              <a:gd name="adj1" fmla="val -40353"/>
            </a:avLst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 bwMode="auto">
          <a:xfrm flipV="1">
            <a:off x="4038600" y="3429001"/>
            <a:ext cx="1219200" cy="68580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endCxn id="15" idx="2"/>
          </p:cNvCxnSpPr>
          <p:nvPr/>
        </p:nvCxnSpPr>
        <p:spPr bwMode="auto">
          <a:xfrm>
            <a:off x="5791200" y="3429001"/>
            <a:ext cx="1066800" cy="3810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 bwMode="auto">
          <a:xfrm>
            <a:off x="7391400" y="3429001"/>
            <a:ext cx="1066800" cy="53340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</a:rPr>
              <a:t>Route discovery : traditional ways</a:t>
            </a:r>
          </a:p>
          <a:p>
            <a:r>
              <a:rPr lang="en-US" altLang="zh-CN" sz="2400" dirty="0" smtClean="0">
                <a:latin typeface="Comic Sans MS" pitchFamily="66" charset="0"/>
              </a:rPr>
              <a:t>Piggyback: What kind of information?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4. Piggyback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819400" y="6553200"/>
            <a:ext cx="2895600" cy="457200"/>
          </a:xfrm>
        </p:spPr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457200"/>
          </a:xfrm>
        </p:spPr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85800" y="2438400"/>
            <a:ext cx="3048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Non Boundary Node: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(IN, OUT, -, -)</a:t>
            </a: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914400" y="4495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接连接符 7"/>
          <p:cNvCxnSpPr/>
          <p:nvPr/>
        </p:nvCxnSpPr>
        <p:spPr bwMode="auto">
          <a:xfrm flipV="1">
            <a:off x="1600200" y="38862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椭圆 8"/>
          <p:cNvSpPr/>
          <p:nvPr/>
        </p:nvSpPr>
        <p:spPr bwMode="auto">
          <a:xfrm>
            <a:off x="1295400" y="41910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371600" y="4191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828800" y="3886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914400" y="3886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838200" y="45720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752600" y="45720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1752600" y="3962400"/>
            <a:ext cx="533400" cy="3810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 bwMode="auto">
          <a:xfrm flipH="1">
            <a:off x="762000" y="4648200"/>
            <a:ext cx="6096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 bwMode="auto">
          <a:xfrm>
            <a:off x="2286000" y="38100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5800" y="59552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Comic Sans MS" pitchFamily="66" charset="0"/>
              </a:rPr>
              <a:t>A: (I, III, -, -)</a:t>
            </a:r>
            <a:endParaRPr lang="zh-CN" altLang="en-US" baseline="-25000" dirty="0" smtClean="0">
              <a:latin typeface="Comic Sans MS" pitchFamily="66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495800" y="2514600"/>
            <a:ext cx="3048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Boundary Node: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(IN, OUT, m, </a:t>
            </a:r>
            <a:r>
              <a:rPr lang="el-GR" altLang="zh-CN" sz="2000" dirty="0" smtClean="0">
                <a:latin typeface="Comic Sans MS" pitchFamily="66" charset="0"/>
              </a:rPr>
              <a:t>μ</a:t>
            </a:r>
            <a:r>
              <a:rPr lang="en-US" altLang="zh-CN" sz="2000" dirty="0" smtClean="0">
                <a:latin typeface="Comic Sans MS" pitchFamily="66" charset="0"/>
              </a:rPr>
              <a:t>)</a:t>
            </a: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6782558" y="5153182"/>
            <a:ext cx="1066042" cy="2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接连接符 28"/>
          <p:cNvCxnSpPr/>
          <p:nvPr/>
        </p:nvCxnSpPr>
        <p:spPr bwMode="auto">
          <a:xfrm flipV="1">
            <a:off x="7315200" y="4495800"/>
            <a:ext cx="0" cy="121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椭圆 29"/>
          <p:cNvSpPr/>
          <p:nvPr/>
        </p:nvSpPr>
        <p:spPr bwMode="auto">
          <a:xfrm>
            <a:off x="4724400" y="3581400"/>
            <a:ext cx="2590800" cy="24384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5791200" y="4495800"/>
            <a:ext cx="609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5334000" y="4114800"/>
            <a:ext cx="1752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 rot="183241">
            <a:off x="7010400" y="48768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7086600" y="4876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7467600" y="4572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705600" y="45720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6629400" y="52578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7391400" y="5257800"/>
            <a:ext cx="533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3" name="直接连接符 52"/>
          <p:cNvCxnSpPr/>
          <p:nvPr/>
        </p:nvCxnSpPr>
        <p:spPr bwMode="auto">
          <a:xfrm>
            <a:off x="4191758" y="4848382"/>
            <a:ext cx="1066042" cy="2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 flipV="1">
            <a:off x="4724400" y="4191000"/>
            <a:ext cx="0" cy="121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椭圆 54"/>
          <p:cNvSpPr/>
          <p:nvPr/>
        </p:nvSpPr>
        <p:spPr bwMode="auto">
          <a:xfrm rot="183241">
            <a:off x="4419600" y="45720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4495800" y="4572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C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4876800" y="4267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4114800" y="42672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4038600" y="49530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4800600" y="4953000"/>
            <a:ext cx="533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1" name="直接箭头连接符 60"/>
          <p:cNvCxnSpPr/>
          <p:nvPr/>
        </p:nvCxnSpPr>
        <p:spPr bwMode="auto">
          <a:xfrm flipH="1">
            <a:off x="7467600" y="4572000"/>
            <a:ext cx="533400" cy="3810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 bwMode="auto">
          <a:xfrm flipH="1" flipV="1">
            <a:off x="6781800" y="4495800"/>
            <a:ext cx="3048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 bwMode="auto">
          <a:xfrm>
            <a:off x="8001000" y="44958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5" name="直接箭头连接符 64"/>
          <p:cNvCxnSpPr/>
          <p:nvPr/>
        </p:nvCxnSpPr>
        <p:spPr bwMode="auto">
          <a:xfrm flipH="1" flipV="1">
            <a:off x="4876800" y="5029200"/>
            <a:ext cx="381000" cy="3810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 bwMode="auto">
          <a:xfrm flipH="1" flipV="1">
            <a:off x="3886200" y="4191000"/>
            <a:ext cx="6096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 bwMode="auto">
          <a:xfrm>
            <a:off x="5105400" y="51816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400800" y="60960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Comic Sans MS" pitchFamily="66" charset="0"/>
              </a:rPr>
              <a:t>B: (I, II, m, 1)</a:t>
            </a:r>
            <a:endParaRPr lang="zh-CN" altLang="en-US" baseline="-25000" dirty="0" smtClean="0">
              <a:latin typeface="Comic Sans MS" pitchFamily="66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191000" y="60960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Comic Sans MS" pitchFamily="66" charset="0"/>
              </a:rPr>
              <a:t>C: (IV, II, m, -1)</a:t>
            </a:r>
            <a:endParaRPr lang="zh-CN" altLang="en-US" baseline="-25000" dirty="0" smtClean="0">
              <a:latin typeface="Comic Sans MS" pitchFamily="66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858000" y="2514600"/>
            <a:ext cx="3048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 smtClean="0">
                <a:latin typeface="Comic Sans MS" pitchFamily="66" charset="0"/>
              </a:rPr>
              <a:t>μ</a:t>
            </a:r>
            <a:r>
              <a:rPr lang="en-US" altLang="zh-CN" sz="2000" dirty="0" smtClean="0">
                <a:latin typeface="Comic Sans MS" pitchFamily="66" charset="0"/>
              </a:rPr>
              <a:t> = 1: ENTER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 smtClean="0">
                <a:latin typeface="Comic Sans MS" pitchFamily="66" charset="0"/>
              </a:rPr>
              <a:t>μ</a:t>
            </a:r>
            <a:r>
              <a:rPr lang="en-US" altLang="zh-CN" sz="2000" dirty="0" smtClean="0">
                <a:latin typeface="Comic Sans MS" pitchFamily="66" charset="0"/>
              </a:rPr>
              <a:t> = -1: EXIT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Link Information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 Based on piggyback information, for a link, we can know:</a:t>
            </a:r>
          </a:p>
          <a:p>
            <a:pPr lvl="1"/>
            <a:r>
              <a:rPr lang="en-US" altLang="zh-CN" sz="2300" dirty="0" smtClean="0">
                <a:latin typeface="Comic Sans MS" pitchFamily="66" charset="0"/>
              </a:rPr>
              <a:t>If the link is inside or outside a PU area;</a:t>
            </a:r>
          </a:p>
          <a:p>
            <a:pPr lvl="1"/>
            <a:r>
              <a:rPr lang="en-US" altLang="zh-CN" sz="2300" dirty="0" smtClean="0">
                <a:latin typeface="Comic Sans MS" pitchFamily="66" charset="0"/>
              </a:rPr>
              <a:t>How many PU areas the link is located inside.</a:t>
            </a: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pPr marL="342900" lvl="1" indent="-342900">
              <a:buFont typeface="Wingdings" pitchFamily="2" charset="2"/>
              <a:buChar char="l"/>
            </a:pPr>
            <a:r>
              <a:rPr lang="en-US" altLang="zh-CN" sz="2800" dirty="0" smtClean="0">
                <a:latin typeface="Comic Sans MS" pitchFamily="66" charset="0"/>
                <a:ea typeface="+mn-ea"/>
                <a:cs typeface="+mn-cs"/>
              </a:rPr>
              <a:t>Then, we define the link length based on the above information.</a:t>
            </a:r>
          </a:p>
          <a:p>
            <a:pPr lvl="1"/>
            <a:r>
              <a:rPr lang="en-US" altLang="zh-CN" sz="2300" dirty="0" smtClean="0">
                <a:latin typeface="Comic Sans MS" pitchFamily="66" charset="0"/>
              </a:rPr>
              <a:t>A larger value for link length will show that the link is within more PU areas.</a:t>
            </a:r>
          </a:p>
          <a:p>
            <a:pPr marL="742950" lvl="2" indent="-342900">
              <a:buNone/>
            </a:pPr>
            <a:endParaRPr lang="en-US" altLang="zh-CN" sz="1900" dirty="0" smtClean="0">
              <a:latin typeface="Comic Sans MS" pitchFamily="66" charset="0"/>
            </a:endParaRPr>
          </a:p>
          <a:p>
            <a:pPr lvl="1"/>
            <a:endParaRPr lang="zh-CN" altLang="en-US" sz="23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Four Cases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</a:rPr>
              <a:t>Four cases to identify if a link (</a:t>
            </a:r>
            <a:r>
              <a:rPr lang="en-US" altLang="zh-CN" sz="2400" i="1" dirty="0" smtClean="0">
                <a:latin typeface="Comic Sans MS" pitchFamily="66" charset="0"/>
              </a:rPr>
              <a:t>AB</a:t>
            </a:r>
            <a:r>
              <a:rPr lang="en-US" altLang="zh-CN" sz="2400" dirty="0" smtClean="0">
                <a:latin typeface="Comic Sans MS" pitchFamily="66" charset="0"/>
              </a:rPr>
              <a:t>) is within a PU area, given the piggyback information: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419600" y="2514600"/>
            <a:ext cx="3733800" cy="35052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82553" y="3733800"/>
            <a:ext cx="699247" cy="542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638800" y="2957512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09600" y="3048000"/>
            <a:ext cx="3048000" cy="2895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Case1: Neither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nor </a:t>
            </a: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 is a boundary node, but the closest boundary node on the route indicates the entering into a PU 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C</a:t>
            </a:r>
            <a:r>
              <a:rPr lang="en-US" altLang="zh-CN" sz="2000" dirty="0" smtClean="0">
                <a:latin typeface="Comic Sans MS" pitchFamily="66" charset="0"/>
              </a:rPr>
              <a:t>:  (I, III, m, 1)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: (I, II, -, -)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: (IV, II, -, -)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6248400" y="5105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flipV="1">
            <a:off x="6934200" y="44958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椭圆 11"/>
          <p:cNvSpPr/>
          <p:nvPr/>
        </p:nvSpPr>
        <p:spPr bwMode="auto">
          <a:xfrm>
            <a:off x="6629400" y="48006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705600" y="4800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162800" y="4495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248400" y="44958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172200" y="5181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086600" y="51816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7086600" y="4419600"/>
            <a:ext cx="914400" cy="533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 bwMode="auto">
          <a:xfrm flipH="1" flipV="1">
            <a:off x="5410200" y="4798685"/>
            <a:ext cx="1297315" cy="1543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 bwMode="auto">
          <a:xfrm>
            <a:off x="8305800" y="32766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4495800" y="472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接连接符 31"/>
          <p:cNvCxnSpPr/>
          <p:nvPr/>
        </p:nvCxnSpPr>
        <p:spPr bwMode="auto">
          <a:xfrm flipV="1">
            <a:off x="5181600" y="41148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椭圆 32"/>
          <p:cNvSpPr/>
          <p:nvPr/>
        </p:nvSpPr>
        <p:spPr bwMode="auto">
          <a:xfrm>
            <a:off x="4876800" y="44196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4953000" y="4419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5410200" y="4114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4495800" y="41148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4419600" y="4800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5334000" y="48006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7620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接连接符 41"/>
          <p:cNvCxnSpPr/>
          <p:nvPr/>
        </p:nvCxnSpPr>
        <p:spPr bwMode="auto">
          <a:xfrm flipV="1">
            <a:off x="8305800" y="37338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椭圆 42"/>
          <p:cNvSpPr/>
          <p:nvPr/>
        </p:nvSpPr>
        <p:spPr bwMode="auto">
          <a:xfrm>
            <a:off x="8001000" y="40386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8077200" y="4038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C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8534400" y="3733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7620000" y="37338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7543800" y="4419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8458200" y="44196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9" name="直接箭头连接符 48"/>
          <p:cNvCxnSpPr/>
          <p:nvPr/>
        </p:nvCxnSpPr>
        <p:spPr bwMode="auto">
          <a:xfrm flipH="1">
            <a:off x="8458200" y="3810000"/>
            <a:ext cx="533400" cy="3810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 bwMode="auto">
          <a:xfrm flipH="1" flipV="1">
            <a:off x="4648200" y="4038600"/>
            <a:ext cx="3810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Four </a:t>
            </a:r>
            <a:r>
              <a:rPr lang="en-US" altLang="zh-CN" dirty="0" smtClean="0">
                <a:latin typeface="Comic Sans MS" pitchFamily="66" charset="0"/>
              </a:rPr>
              <a:t>Cases </a:t>
            </a:r>
            <a:r>
              <a:rPr lang="en-US" altLang="zh-CN" sz="3200" dirty="0" smtClean="0">
                <a:latin typeface="Comic Sans MS" pitchFamily="66" charset="0"/>
              </a:rPr>
              <a:t>(Cont’d)</a:t>
            </a:r>
            <a:endParaRPr lang="zh-CN" altLang="en-US" sz="3200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419600" y="1981200"/>
            <a:ext cx="3733800" cy="35052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82553" y="2971800"/>
            <a:ext cx="699247" cy="542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638800" y="2424112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09600" y="2286000"/>
            <a:ext cx="3048000" cy="2895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Case2: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is a boundary node and </a:t>
            </a: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 is not. In addition,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indicates the entering into a PU 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:  (I, II, m, 1)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: (IV, II, -, -)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7391400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flipV="1">
            <a:off x="8077200" y="39624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椭圆 11"/>
          <p:cNvSpPr/>
          <p:nvPr/>
        </p:nvSpPr>
        <p:spPr bwMode="auto">
          <a:xfrm>
            <a:off x="7772400" y="42672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848600" y="4267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8305800" y="3962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391400" y="3962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7315200" y="4648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8229600" y="46482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8229600" y="3886200"/>
            <a:ext cx="609600" cy="533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 bwMode="auto">
          <a:xfrm flipH="1" flipV="1">
            <a:off x="6553200" y="4265285"/>
            <a:ext cx="1297315" cy="1543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 bwMode="auto">
          <a:xfrm>
            <a:off x="8305800" y="34290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5638800" y="4191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6324600" y="35814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椭圆 22"/>
          <p:cNvSpPr/>
          <p:nvPr/>
        </p:nvSpPr>
        <p:spPr bwMode="auto">
          <a:xfrm>
            <a:off x="6019800" y="38862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553200" y="3581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638800" y="3581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5562600" y="4267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6477000" y="42672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8" name="直接箭头连接符 37"/>
          <p:cNvCxnSpPr/>
          <p:nvPr/>
        </p:nvCxnSpPr>
        <p:spPr bwMode="auto">
          <a:xfrm flipH="1" flipV="1">
            <a:off x="5715000" y="3505200"/>
            <a:ext cx="3810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Four </a:t>
            </a:r>
            <a:r>
              <a:rPr lang="en-US" altLang="zh-CN" dirty="0" smtClean="0">
                <a:latin typeface="Comic Sans MS" pitchFamily="66" charset="0"/>
              </a:rPr>
              <a:t>Cases </a:t>
            </a:r>
            <a:r>
              <a:rPr lang="en-US" altLang="zh-CN" sz="3200" dirty="0">
                <a:latin typeface="Comic Sans MS" pitchFamily="66" charset="0"/>
              </a:rPr>
              <a:t>(Cont’d)</a:t>
            </a:r>
            <a:endParaRPr lang="zh-CN" altLang="en-US" sz="3200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419600" y="1981200"/>
            <a:ext cx="3733800" cy="35052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82553" y="2971800"/>
            <a:ext cx="699247" cy="542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638800" y="2424112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09600" y="2286000"/>
            <a:ext cx="3048000" cy="2895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Case3: </a:t>
            </a:r>
            <a:r>
              <a:rPr lang="en-US" altLang="zh-CN" sz="2000" i="1" dirty="0" smtClean="0">
                <a:latin typeface="Comic Sans MS" pitchFamily="66" charset="0"/>
              </a:rPr>
              <a:t>B </a:t>
            </a:r>
            <a:r>
              <a:rPr lang="en-US" altLang="zh-CN" sz="2000" dirty="0" smtClean="0">
                <a:latin typeface="Comic Sans MS" pitchFamily="66" charset="0"/>
              </a:rPr>
              <a:t>is a boundary node and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is not. In addition, </a:t>
            </a: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 indicates the exiting from a PU 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:  (I, II, -, -)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: (IV, II, m, -1)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5486400" y="4648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flipV="1">
            <a:off x="6172200" y="40386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椭圆 11"/>
          <p:cNvSpPr/>
          <p:nvPr/>
        </p:nvSpPr>
        <p:spPr bwMode="auto">
          <a:xfrm>
            <a:off x="5867400" y="43434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943600" y="4343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400800" y="4038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486400" y="4038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410200" y="4724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324600" y="47244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6324600" y="3962400"/>
            <a:ext cx="609600" cy="533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 bwMode="auto">
          <a:xfrm flipH="1" flipV="1">
            <a:off x="4648200" y="4341485"/>
            <a:ext cx="1297315" cy="1543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 bwMode="auto">
          <a:xfrm>
            <a:off x="6400800" y="35052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3733800" y="4267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4419600" y="36576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椭圆 22"/>
          <p:cNvSpPr/>
          <p:nvPr/>
        </p:nvSpPr>
        <p:spPr bwMode="auto">
          <a:xfrm>
            <a:off x="4114800" y="39624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4191000" y="3962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4648200" y="3657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733800" y="3657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657600" y="4343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572000" y="43434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 flipH="1" flipV="1">
            <a:off x="3810000" y="3581400"/>
            <a:ext cx="3810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Four </a:t>
            </a:r>
            <a:r>
              <a:rPr lang="en-US" altLang="zh-CN" dirty="0" smtClean="0">
                <a:latin typeface="Comic Sans MS" pitchFamily="66" charset="0"/>
              </a:rPr>
              <a:t>Cases </a:t>
            </a:r>
            <a:r>
              <a:rPr lang="en-US" altLang="zh-CN" sz="3200" dirty="0" smtClean="0">
                <a:latin typeface="Comic Sans MS" pitchFamily="66" charset="0"/>
              </a:rPr>
              <a:t>(Cont’d)</a:t>
            </a:r>
            <a:endParaRPr lang="zh-CN" altLang="en-US" sz="32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419600" y="1981200"/>
            <a:ext cx="3733800" cy="35052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82553" y="2971800"/>
            <a:ext cx="699247" cy="542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638800" y="2424112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09600" y="2286000"/>
            <a:ext cx="3048000" cy="2895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Comic Sans MS" pitchFamily="66" charset="0"/>
              </a:rPr>
              <a:t>Case4: Both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and </a:t>
            </a: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 are boundary nodes. In addition,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indicates the entering into a PU area and B indicates the exiting from the PU 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:  (I, II, m, 1)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:  (I, III, m, -1)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6934200" y="4802515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flipV="1">
            <a:off x="7620000" y="4192915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椭圆 11"/>
          <p:cNvSpPr/>
          <p:nvPr/>
        </p:nvSpPr>
        <p:spPr bwMode="auto">
          <a:xfrm>
            <a:off x="7315200" y="4497715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391400" y="4497715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848600" y="4192915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934200" y="4192915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858000" y="4878715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772400" y="4878715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7772400" y="4038600"/>
            <a:ext cx="609600" cy="533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 bwMode="auto">
          <a:xfrm flipH="1">
            <a:off x="5560685" y="4953000"/>
            <a:ext cx="1830715" cy="781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 bwMode="auto">
          <a:xfrm>
            <a:off x="8229600" y="35814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4724400" y="5257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5410200" y="46482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椭圆 22"/>
          <p:cNvSpPr/>
          <p:nvPr/>
        </p:nvSpPr>
        <p:spPr bwMode="auto">
          <a:xfrm>
            <a:off x="5105400" y="49530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5181600" y="4953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5638800" y="4648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4724400" y="4648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648200" y="53340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562600" y="53340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9" name="直接箭头连接符 28"/>
          <p:cNvCxnSpPr>
            <a:stCxn id="23" idx="3"/>
          </p:cNvCxnSpPr>
          <p:nvPr/>
        </p:nvCxnSpPr>
        <p:spPr bwMode="auto">
          <a:xfrm flipH="1">
            <a:off x="4343400" y="5408285"/>
            <a:ext cx="840115" cy="2305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 bwMode="auto">
          <a:xfrm>
            <a:off x="4191000" y="2438400"/>
            <a:ext cx="3352800" cy="30480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114800" y="1295400"/>
            <a:ext cx="3352800" cy="30480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4876800" y="2743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5410200" y="32004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IV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Special Case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334000" y="1676400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channel </a:t>
            </a:r>
            <a:r>
              <a:rPr lang="en-US" altLang="zh-CN" sz="1600" i="1" dirty="0" smtClean="0">
                <a:latin typeface="Comic Sans MS" pitchFamily="66" charset="0"/>
              </a:rPr>
              <a:t>m</a:t>
            </a:r>
            <a:r>
              <a:rPr lang="en-US" altLang="zh-CN" sz="1600" i="1" baseline="-25000" dirty="0" smtClean="0">
                <a:latin typeface="Comic Sans MS" pitchFamily="66" charset="0"/>
              </a:rPr>
              <a:t>1</a:t>
            </a:r>
            <a:endParaRPr kumimoji="0" lang="zh-CN" altLang="en-US" sz="16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直接连接符 8"/>
          <p:cNvCxnSpPr>
            <a:endCxn id="12" idx="3"/>
          </p:cNvCxnSpPr>
          <p:nvPr/>
        </p:nvCxnSpPr>
        <p:spPr bwMode="auto">
          <a:xfrm>
            <a:off x="5791200" y="33528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/>
          <p:nvPr/>
        </p:nvCxnSpPr>
        <p:spPr bwMode="auto">
          <a:xfrm flipV="1">
            <a:off x="6324600" y="2895600"/>
            <a:ext cx="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椭圆 10"/>
          <p:cNvSpPr/>
          <p:nvPr/>
        </p:nvSpPr>
        <p:spPr bwMode="auto">
          <a:xfrm>
            <a:off x="6096000" y="3124200"/>
            <a:ext cx="381000" cy="3810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096000" y="3200400"/>
            <a:ext cx="6858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 A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 flipV="1">
            <a:off x="5410200" y="3200400"/>
            <a:ext cx="685800" cy="76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 bwMode="auto">
          <a:xfrm>
            <a:off x="381000" y="1600200"/>
            <a:ext cx="2819400" cy="2895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dirty="0" smtClean="0">
                <a:latin typeface="Comic Sans MS" pitchFamily="66" charset="0"/>
              </a:rPr>
              <a:t>Special case: if a link is within multiple PU areas, we can still detect it.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 dirty="0">
                <a:latin typeface="Comic Sans MS" pitchFamily="66" charset="0"/>
              </a:rPr>
              <a:t>M</a:t>
            </a:r>
            <a:r>
              <a:rPr lang="en-US" altLang="zh-CN" sz="2000" dirty="0">
                <a:latin typeface="Comic Sans MS" pitchFamily="66" charset="0"/>
              </a:rPr>
              <a:t>: (IV, II, m</a:t>
            </a:r>
            <a:r>
              <a:rPr lang="en-US" altLang="zh-CN" sz="2000" baseline="-25000" dirty="0">
                <a:latin typeface="Comic Sans MS" pitchFamily="66" charset="0"/>
              </a:rPr>
              <a:t>2</a:t>
            </a:r>
            <a:r>
              <a:rPr lang="en-US" altLang="zh-CN" sz="2000" dirty="0">
                <a:latin typeface="Comic Sans MS" pitchFamily="66" charset="0"/>
              </a:rPr>
              <a:t>, 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 dirty="0">
                <a:latin typeface="Comic Sans MS" pitchFamily="66" charset="0"/>
              </a:rPr>
              <a:t>N</a:t>
            </a:r>
            <a:r>
              <a:rPr lang="en-US" altLang="zh-CN" sz="2000" dirty="0">
                <a:latin typeface="Comic Sans MS" pitchFamily="66" charset="0"/>
              </a:rPr>
              <a:t>: (IV, II, m</a:t>
            </a:r>
            <a:r>
              <a:rPr lang="en-US" altLang="zh-CN" sz="2000" baseline="-25000" dirty="0">
                <a:latin typeface="Comic Sans MS" pitchFamily="66" charset="0"/>
              </a:rPr>
              <a:t>1</a:t>
            </a:r>
            <a:r>
              <a:rPr lang="en-US" altLang="zh-CN" sz="2000" dirty="0">
                <a:latin typeface="Comic Sans MS" pitchFamily="66" charset="0"/>
              </a:rPr>
              <a:t>, 1</a:t>
            </a:r>
            <a:r>
              <a:rPr lang="en-US" altLang="zh-CN" sz="2000" dirty="0" smtClean="0">
                <a:latin typeface="Comic Sans MS" pitchFamily="66" charset="0"/>
              </a:rPr>
              <a:t>)</a:t>
            </a:r>
            <a:endParaRPr lang="zh-CN" altLang="en-US" sz="2000" dirty="0" smtClean="0"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: (IV, II, -, -)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: (IV, III, -, -)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5181600" y="4481512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channel </a:t>
            </a:r>
            <a:r>
              <a:rPr lang="en-US" altLang="zh-CN" sz="1600" i="1" dirty="0" smtClean="0">
                <a:latin typeface="Comic Sans MS" pitchFamily="66" charset="0"/>
              </a:rPr>
              <a:t>m</a:t>
            </a:r>
            <a:r>
              <a:rPr lang="en-US" altLang="zh-CN" sz="1600" i="1" baseline="-25000" dirty="0" smtClean="0">
                <a:latin typeface="Comic Sans MS" pitchFamily="66" charset="0"/>
              </a:rPr>
              <a:t>2</a:t>
            </a:r>
            <a:endParaRPr kumimoji="0" lang="zh-CN" altLang="en-US" sz="16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5638800" y="1905000"/>
            <a:ext cx="533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PU</a:t>
            </a:r>
            <a:endParaRPr kumimoji="0" lang="zh-CN" altLang="en-US" sz="16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5562600" y="4800600"/>
            <a:ext cx="533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PU</a:t>
            </a:r>
            <a:endParaRPr kumimoji="0" lang="zh-CN" altLang="en-US" sz="16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9" name="直接连接符 58"/>
          <p:cNvCxnSpPr>
            <a:endCxn id="62" idx="3"/>
          </p:cNvCxnSpPr>
          <p:nvPr/>
        </p:nvCxnSpPr>
        <p:spPr bwMode="auto">
          <a:xfrm>
            <a:off x="4800600" y="31242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接连接符 59"/>
          <p:cNvCxnSpPr/>
          <p:nvPr/>
        </p:nvCxnSpPr>
        <p:spPr bwMode="auto">
          <a:xfrm flipV="1">
            <a:off x="5334000" y="2667000"/>
            <a:ext cx="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椭圆 60"/>
          <p:cNvSpPr/>
          <p:nvPr/>
        </p:nvSpPr>
        <p:spPr bwMode="auto">
          <a:xfrm>
            <a:off x="5105400" y="2895600"/>
            <a:ext cx="381000" cy="3810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5105400" y="2971800"/>
            <a:ext cx="6858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 B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5486400" y="2743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4876800" y="3200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0" name="直接连接符 69"/>
          <p:cNvCxnSpPr>
            <a:endCxn id="73" idx="3"/>
          </p:cNvCxnSpPr>
          <p:nvPr/>
        </p:nvCxnSpPr>
        <p:spPr bwMode="auto">
          <a:xfrm>
            <a:off x="6934200" y="46482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接连接符 70"/>
          <p:cNvCxnSpPr/>
          <p:nvPr/>
        </p:nvCxnSpPr>
        <p:spPr bwMode="auto">
          <a:xfrm flipV="1">
            <a:off x="7467600" y="4191000"/>
            <a:ext cx="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椭圆 71"/>
          <p:cNvSpPr/>
          <p:nvPr/>
        </p:nvSpPr>
        <p:spPr bwMode="auto">
          <a:xfrm>
            <a:off x="7239000" y="4419600"/>
            <a:ext cx="381000" cy="3810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7239000" y="4495800"/>
            <a:ext cx="6858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 M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7620000" y="4267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7010400" y="4267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7010400" y="4724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矩形 76"/>
          <p:cNvSpPr/>
          <p:nvPr/>
        </p:nvSpPr>
        <p:spPr bwMode="auto">
          <a:xfrm>
            <a:off x="7543800" y="47244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IV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8" name="直接连接符 77"/>
          <p:cNvCxnSpPr>
            <a:endCxn id="81" idx="3"/>
          </p:cNvCxnSpPr>
          <p:nvPr/>
        </p:nvCxnSpPr>
        <p:spPr bwMode="auto">
          <a:xfrm>
            <a:off x="6172200" y="41910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接连接符 78"/>
          <p:cNvCxnSpPr/>
          <p:nvPr/>
        </p:nvCxnSpPr>
        <p:spPr bwMode="auto">
          <a:xfrm flipV="1">
            <a:off x="6705600" y="3733800"/>
            <a:ext cx="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椭圆 79"/>
          <p:cNvSpPr/>
          <p:nvPr/>
        </p:nvSpPr>
        <p:spPr bwMode="auto">
          <a:xfrm>
            <a:off x="6477000" y="3962400"/>
            <a:ext cx="381000" cy="3810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6477000" y="4038600"/>
            <a:ext cx="6858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 N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858000" y="3810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6248400" y="38100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6248400" y="4267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6781800" y="42672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IV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8" name="直接箭头连接符 87"/>
          <p:cNvCxnSpPr/>
          <p:nvPr/>
        </p:nvCxnSpPr>
        <p:spPr bwMode="auto">
          <a:xfrm flipH="1" flipV="1">
            <a:off x="6400800" y="3429000"/>
            <a:ext cx="152400" cy="6096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 bwMode="auto">
          <a:xfrm flipH="1" flipV="1">
            <a:off x="6781800" y="4267200"/>
            <a:ext cx="533400" cy="2286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 bwMode="auto">
          <a:xfrm flipH="1" flipV="1">
            <a:off x="7543800" y="4724400"/>
            <a:ext cx="609600" cy="304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 bwMode="auto">
          <a:xfrm>
            <a:off x="8153400" y="49530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Comic Sans MS" pitchFamily="66" charset="0"/>
              </a:rPr>
              <a:t>data</a:t>
            </a:r>
            <a:endParaRPr kumimoji="0" lang="zh-CN" altLang="en-US" sz="16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5" name="直接箭头连接符 94"/>
          <p:cNvCxnSpPr/>
          <p:nvPr/>
        </p:nvCxnSpPr>
        <p:spPr bwMode="auto">
          <a:xfrm flipH="1">
            <a:off x="4724400" y="3200400"/>
            <a:ext cx="457200" cy="152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 bwMode="auto">
          <a:xfrm>
            <a:off x="304800" y="4343400"/>
            <a:ext cx="32004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dirty="0" smtClean="0">
                <a:latin typeface="Comic Sans MS" pitchFamily="66" charset="0"/>
              </a:rPr>
              <a:t>The previous boundary nodes both have </a:t>
            </a:r>
            <a:r>
              <a:rPr lang="el-GR" altLang="zh-CN" sz="2000" dirty="0">
                <a:latin typeface="Comic Sans MS" pitchFamily="66" charset="0"/>
              </a:rPr>
              <a:t>μ</a:t>
            </a:r>
            <a:r>
              <a:rPr lang="en-US" altLang="zh-CN" sz="2000" dirty="0">
                <a:latin typeface="Comic Sans MS" pitchFamily="66" charset="0"/>
              </a:rPr>
              <a:t> = </a:t>
            </a:r>
            <a:r>
              <a:rPr lang="en-US" altLang="zh-CN" sz="2000" dirty="0" smtClean="0">
                <a:latin typeface="Comic Sans MS" pitchFamily="66" charset="0"/>
              </a:rPr>
              <a:t>1.</a:t>
            </a:r>
          </a:p>
          <a:p>
            <a:r>
              <a:rPr lang="en-US" altLang="zh-CN" sz="2000" dirty="0" smtClean="0">
                <a:latin typeface="Comic Sans MS" pitchFamily="66" charset="0"/>
              </a:rPr>
              <a:t>Link </a:t>
            </a:r>
            <a:r>
              <a:rPr lang="en-US" altLang="zh-CN" sz="2000" i="1" dirty="0" smtClean="0">
                <a:latin typeface="Comic Sans MS" pitchFamily="66" charset="0"/>
              </a:rPr>
              <a:t>AB</a:t>
            </a:r>
            <a:r>
              <a:rPr lang="en-US" altLang="zh-CN" sz="2000" dirty="0" smtClean="0">
                <a:latin typeface="Comic Sans MS" pitchFamily="66" charset="0"/>
              </a:rPr>
              <a:t>  are in two PU areas, occupying m</a:t>
            </a:r>
            <a:r>
              <a:rPr lang="en-US" altLang="zh-CN" sz="2000" baseline="-25000" dirty="0" smtClean="0">
                <a:latin typeface="Comic Sans MS" pitchFamily="66" charset="0"/>
              </a:rPr>
              <a:t>1</a:t>
            </a:r>
            <a:r>
              <a:rPr lang="en-US" altLang="zh-CN" sz="2000" dirty="0" smtClean="0">
                <a:latin typeface="Comic Sans MS" pitchFamily="66" charset="0"/>
              </a:rPr>
              <a:t> and m</a:t>
            </a:r>
            <a:r>
              <a:rPr lang="en-US" altLang="zh-CN" sz="2000" baseline="-25000" dirty="0" smtClean="0">
                <a:latin typeface="Comic Sans MS" pitchFamily="66" charset="0"/>
              </a:rPr>
              <a:t>2</a:t>
            </a:r>
            <a:r>
              <a:rPr lang="en-US" altLang="zh-CN" sz="2000" dirty="0" smtClean="0">
                <a:latin typeface="Comic Sans MS" pitchFamily="66" charset="0"/>
              </a:rPr>
              <a:t> when active.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867400" y="29718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400800" y="34290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IV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6477000" y="2971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3" name="矩形 102"/>
          <p:cNvSpPr/>
          <p:nvPr/>
        </p:nvSpPr>
        <p:spPr bwMode="auto">
          <a:xfrm>
            <a:off x="5867400" y="34290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aseline="-25000" dirty="0" smtClean="0">
                <a:latin typeface="Comic Sans MS" pitchFamily="66" charset="0"/>
              </a:rPr>
              <a:t>III</a:t>
            </a:r>
            <a:endParaRPr kumimoji="0" lang="zh-CN" altLang="en-US" sz="16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5. Route Selection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Intuitively, we can select the route:</a:t>
            </a: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with less links that pass through a PU area;</a:t>
            </a: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with less links that are within multiple PU areas.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066800" y="4648200"/>
            <a:ext cx="6934200" cy="685800"/>
          </a:xfrm>
          <a:prstGeom prst="roundRect">
            <a:avLst/>
          </a:prstGeom>
          <a:solidFill>
            <a:schemeClr val="accent5">
              <a:lumMod val="50000"/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0" dirty="0" smtClean="0">
                <a:solidFill>
                  <a:srgbClr val="000000"/>
                </a:solidFill>
                <a:latin typeface="Comic Sans MS" pitchFamily="66" charset="0"/>
              </a:rPr>
              <a:t>We need to define the route length</a:t>
            </a:r>
            <a:endParaRPr kumimoji="0" lang="zh-CN" altLang="en-US" sz="28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Introduction</a:t>
            </a:r>
            <a:endParaRPr lang="zh-CN" altLang="en-US" sz="36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30725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A real life scenario:</a:t>
            </a:r>
          </a:p>
          <a:p>
            <a:endParaRPr lang="en-US" altLang="zh-CN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Privileged User</a:t>
            </a: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Road blocked</a:t>
            </a: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Avoid in advance?</a:t>
            </a:r>
          </a:p>
          <a:p>
            <a:pPr lvl="1">
              <a:buNone/>
            </a:pP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moti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438400"/>
            <a:ext cx="5257800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Link Length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First, we define the length of link </a:t>
            </a:r>
            <a:r>
              <a:rPr lang="en-US" altLang="zh-CN" sz="2800" i="1" dirty="0" smtClean="0">
                <a:latin typeface="Comic Sans MS" pitchFamily="66" charset="0"/>
              </a:rPr>
              <a:t>AB, </a:t>
            </a:r>
            <a:r>
              <a:rPr lang="en-US" altLang="zh-CN" sz="2800" dirty="0" smtClean="0">
                <a:latin typeface="Comic Sans MS" pitchFamily="66" charset="0"/>
              </a:rPr>
              <a:t>denoted as  (L</a:t>
            </a:r>
            <a:r>
              <a:rPr lang="en-US" altLang="zh-CN" sz="2800" baseline="-25000" dirty="0" smtClean="0">
                <a:latin typeface="Comic Sans MS" pitchFamily="66" charset="0"/>
              </a:rPr>
              <a:t>AB</a:t>
            </a:r>
            <a:r>
              <a:rPr lang="en-US" altLang="zh-CN" sz="2800" dirty="0" smtClean="0">
                <a:latin typeface="Comic Sans MS" pitchFamily="66" charset="0"/>
              </a:rPr>
              <a:t>):</a:t>
            </a: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L</a:t>
            </a:r>
            <a:r>
              <a:rPr lang="en-US" altLang="zh-CN" sz="2400" baseline="-25000" dirty="0" smtClean="0">
                <a:latin typeface="Comic Sans MS" pitchFamily="66" charset="0"/>
              </a:rPr>
              <a:t>AB </a:t>
            </a:r>
            <a:r>
              <a:rPr lang="en-US" altLang="zh-CN" sz="2400" dirty="0" smtClean="0">
                <a:latin typeface="Comic Sans MS" pitchFamily="66" charset="0"/>
              </a:rPr>
              <a:t>= 1, if link </a:t>
            </a:r>
            <a:r>
              <a:rPr lang="en-US" altLang="zh-CN" sz="2400" i="1" dirty="0" smtClean="0">
                <a:latin typeface="Comic Sans MS" pitchFamily="66" charset="0"/>
              </a:rPr>
              <a:t>AB</a:t>
            </a:r>
            <a:r>
              <a:rPr lang="en-US" altLang="zh-CN" sz="2400" dirty="0" smtClean="0">
                <a:latin typeface="Comic Sans MS" pitchFamily="66" charset="0"/>
              </a:rPr>
              <a:t> is not in any of the PUs’ areas;</a:t>
            </a: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L</a:t>
            </a:r>
            <a:r>
              <a:rPr lang="en-US" altLang="zh-CN" sz="2400" baseline="-25000" dirty="0" smtClean="0">
                <a:latin typeface="Comic Sans MS" pitchFamily="66" charset="0"/>
              </a:rPr>
              <a:t>AB </a:t>
            </a:r>
            <a:r>
              <a:rPr lang="en-US" altLang="zh-CN" sz="2400" dirty="0" smtClean="0">
                <a:latin typeface="Comic Sans MS" pitchFamily="66" charset="0"/>
              </a:rPr>
              <a:t>= |</a:t>
            </a:r>
            <a:r>
              <a:rPr lang="en-US" altLang="zh-CN" sz="2400" i="1" dirty="0" smtClean="0">
                <a:latin typeface="Comic Sans MS" pitchFamily="66" charset="0"/>
              </a:rPr>
              <a:t>M</a:t>
            </a:r>
            <a:r>
              <a:rPr lang="en-US" altLang="zh-CN" sz="2400" dirty="0" smtClean="0">
                <a:latin typeface="Comic Sans MS" pitchFamily="66" charset="0"/>
              </a:rPr>
              <a:t>|/(|</a:t>
            </a:r>
            <a:r>
              <a:rPr lang="en-US" altLang="zh-CN" sz="2400" i="1" dirty="0" smtClean="0">
                <a:latin typeface="Comic Sans MS" pitchFamily="66" charset="0"/>
              </a:rPr>
              <a:t>M</a:t>
            </a:r>
            <a:r>
              <a:rPr lang="en-US" altLang="zh-CN" sz="2400" dirty="0" smtClean="0">
                <a:latin typeface="Comic Sans MS" pitchFamily="66" charset="0"/>
              </a:rPr>
              <a:t>| - C(</a:t>
            </a:r>
            <a:r>
              <a:rPr lang="en-US" altLang="zh-CN" sz="2400" i="1" dirty="0" smtClean="0">
                <a:latin typeface="Comic Sans MS" pitchFamily="66" charset="0"/>
              </a:rPr>
              <a:t>m</a:t>
            </a:r>
            <a:r>
              <a:rPr lang="en-US" altLang="zh-CN" sz="2400" dirty="0" smtClean="0">
                <a:latin typeface="Comic Sans MS" pitchFamily="66" charset="0"/>
              </a:rPr>
              <a:t>)), if </a:t>
            </a:r>
            <a:r>
              <a:rPr lang="en-US" altLang="zh-CN" sz="2400" i="1" dirty="0" smtClean="0">
                <a:latin typeface="Comic Sans MS" pitchFamily="66" charset="0"/>
              </a:rPr>
              <a:t>AB</a:t>
            </a:r>
            <a:r>
              <a:rPr lang="en-US" altLang="zh-CN" sz="2400" dirty="0" smtClean="0">
                <a:latin typeface="Comic Sans MS" pitchFamily="66" charset="0"/>
              </a:rPr>
              <a:t> is within the PUs’ areas.</a:t>
            </a:r>
          </a:p>
          <a:p>
            <a:pPr lvl="2"/>
            <a:r>
              <a:rPr lang="en-US" altLang="zh-CN" sz="2000" dirty="0" smtClean="0">
                <a:latin typeface="Comic Sans MS" pitchFamily="66" charset="0"/>
              </a:rPr>
              <a:t>|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r>
              <a:rPr lang="en-US" altLang="zh-CN" sz="2000" dirty="0" smtClean="0">
                <a:latin typeface="Comic Sans MS" pitchFamily="66" charset="0"/>
              </a:rPr>
              <a:t>| is the total number of channels in the network;</a:t>
            </a:r>
          </a:p>
          <a:p>
            <a:pPr lvl="2"/>
            <a:r>
              <a:rPr lang="en-US" altLang="zh-CN" sz="2000" dirty="0" smtClean="0">
                <a:latin typeface="Comic Sans MS" pitchFamily="66" charset="0"/>
              </a:rPr>
              <a:t>C(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r>
              <a:rPr lang="en-US" altLang="zh-CN" sz="2000" dirty="0" smtClean="0">
                <a:latin typeface="Comic Sans MS" pitchFamily="66" charset="0"/>
              </a:rPr>
              <a:t>) is the counter of how many PU areas </a:t>
            </a:r>
            <a:r>
              <a:rPr lang="en-US" altLang="zh-CN" sz="2000" i="1" dirty="0" smtClean="0">
                <a:latin typeface="Comic Sans MS" pitchFamily="66" charset="0"/>
              </a:rPr>
              <a:t>AB</a:t>
            </a:r>
            <a:r>
              <a:rPr lang="en-US" altLang="zh-CN" sz="2000" dirty="0" smtClean="0">
                <a:latin typeface="Comic Sans MS" pitchFamily="66" charset="0"/>
              </a:rPr>
              <a:t> is in.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Route Length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The route length is defined as the sum of the link length on the route: </a:t>
            </a:r>
            <a:r>
              <a:rPr lang="el-GR" altLang="zh-CN" sz="2800" dirty="0" smtClean="0">
                <a:latin typeface="Comic Sans MS" pitchFamily="66" charset="0"/>
              </a:rPr>
              <a:t>Σ</a:t>
            </a:r>
            <a:r>
              <a:rPr lang="en-US" altLang="zh-CN" sz="2800" dirty="0" smtClean="0">
                <a:latin typeface="Comic Sans MS" pitchFamily="66" charset="0"/>
              </a:rPr>
              <a:t>(L</a:t>
            </a:r>
            <a:r>
              <a:rPr lang="en-US" altLang="zh-CN" sz="2800" baseline="-25000" dirty="0" smtClean="0">
                <a:latin typeface="Comic Sans MS" pitchFamily="66" charset="0"/>
              </a:rPr>
              <a:t>AB</a:t>
            </a:r>
            <a:r>
              <a:rPr lang="en-US" altLang="zh-CN" sz="2800" dirty="0" smtClean="0">
                <a:latin typeface="Comic Sans MS" pitchFamily="66" charset="0"/>
              </a:rPr>
              <a:t>)</a:t>
            </a: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The route with more links in a PU area will have a larger value of route length.</a:t>
            </a: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The route that passes through more PU areas will have a larger value for route length</a:t>
            </a:r>
            <a:r>
              <a:rPr lang="en-US" altLang="zh-CN" dirty="0" smtClean="0">
                <a:latin typeface="Comic Sans MS" pitchFamily="66" charset="0"/>
              </a:rPr>
              <a:t>.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An Example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marL="0" indent="0">
              <a:buNone/>
            </a:pP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图片 5" descr="exampl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88205"/>
            <a:ext cx="5105400" cy="364991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5715000" y="2286000"/>
            <a:ext cx="3200400" cy="32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buAutoNum type="arabicPeriod"/>
            </a:pPr>
            <a:r>
              <a:rPr lang="en-US" altLang="zh-CN" sz="2000" dirty="0" smtClean="0">
                <a:latin typeface="Comic Sans MS" pitchFamily="66" charset="0"/>
              </a:rPr>
              <a:t>Route R’ has more links in the PU area. </a:t>
            </a:r>
          </a:p>
          <a:p>
            <a:pPr marL="457200" indent="-457200">
              <a:buAutoNum type="arabicPeriod"/>
            </a:pPr>
            <a:endParaRPr lang="en-US" altLang="zh-CN" sz="20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altLang="zh-CN" sz="2000" dirty="0" smtClean="0">
                <a:latin typeface="Comic Sans MS" pitchFamily="66" charset="0"/>
              </a:rPr>
              <a:t>Some links of R’ are in multiple PU areas.</a:t>
            </a:r>
          </a:p>
          <a:p>
            <a:pPr marL="457200" indent="-457200">
              <a:buAutoNum type="arabicPeriod"/>
            </a:pPr>
            <a:endParaRPr lang="en-US" altLang="zh-CN" sz="20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altLang="zh-CN" sz="2000" dirty="0" smtClean="0">
                <a:latin typeface="Comic Sans MS" pitchFamily="66" charset="0"/>
              </a:rPr>
              <a:t>These properties can be shown by the value of route length.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Route Length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Calculate route length:</a:t>
            </a: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endParaRPr lang="en-US" altLang="zh-CN" sz="2800" dirty="0" smtClean="0">
              <a:latin typeface="Comic Sans MS" pitchFamily="66" charset="0"/>
            </a:endParaRPr>
          </a:p>
          <a:p>
            <a:r>
              <a:rPr lang="en-US" altLang="zh-CN" sz="2800" dirty="0" smtClean="0">
                <a:latin typeface="Comic Sans MS" pitchFamily="66" charset="0"/>
              </a:rPr>
              <a:t>The route with smaller route length will be chosen.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In this example, R will be chosen since 7&lt; 19/2.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图片 5" descr="exampl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72076"/>
            <a:ext cx="5580934" cy="2280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Supplementary Information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Our route length calculation is based on the simplified SINR model: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It aims at showing the influence of PU areas;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</a:rPr>
              <a:t>It can also be easily extended to other routing protocols using real SINR models.</a:t>
            </a:r>
          </a:p>
          <a:p>
            <a:pPr lvl="1"/>
            <a:endParaRPr lang="en-US" altLang="zh-CN" dirty="0" smtClean="0">
              <a:latin typeface="Comic Sans MS" pitchFamily="66" charset="0"/>
            </a:endParaRPr>
          </a:p>
          <a:p>
            <a:r>
              <a:rPr lang="en-US" altLang="zh-CN" dirty="0" smtClean="0">
                <a:latin typeface="Comic Sans MS" pitchFamily="66" charset="0"/>
              </a:rPr>
              <a:t> </a:t>
            </a:r>
            <a:r>
              <a:rPr lang="en-US" altLang="zh-CN" sz="2800" dirty="0" smtClean="0">
                <a:latin typeface="Comic Sans MS" pitchFamily="66" charset="0"/>
              </a:rPr>
              <a:t>Our model also assumes the accuracy of boundary node detections:</a:t>
            </a:r>
          </a:p>
          <a:p>
            <a:pPr lvl="1"/>
            <a:r>
              <a:rPr lang="en-US" altLang="zh-CN" sz="2300" dirty="0" smtClean="0">
                <a:latin typeface="Comic Sans MS" pitchFamily="66" charset="0"/>
              </a:rPr>
              <a:t>It can be extended to consider the misdetection of boundary nodes.</a:t>
            </a:r>
            <a:endParaRPr lang="zh-CN" altLang="en-US" sz="23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6. Simulation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Simulation Settings </a:t>
            </a:r>
          </a:p>
          <a:p>
            <a:pPr lvl="1"/>
            <a:r>
              <a:rPr lang="en-US" altLang="zh-CN" sz="2500" dirty="0" smtClean="0">
                <a:latin typeface="Comic Sans MS" pitchFamily="66" charset="0"/>
              </a:rPr>
              <a:t>Network area: 2,000 X 2,000</a:t>
            </a:r>
          </a:p>
          <a:p>
            <a:pPr lvl="1"/>
            <a:r>
              <a:rPr lang="en-US" altLang="zh-CN" sz="2500" dirty="0" smtClean="0">
                <a:latin typeface="Comic Sans MS" pitchFamily="66" charset="0"/>
              </a:rPr>
              <a:t>Number of nodes: [100, 300]; TX power: 23 </a:t>
            </a:r>
            <a:r>
              <a:rPr lang="en-US" altLang="zh-CN" sz="2500" dirty="0" err="1" smtClean="0">
                <a:latin typeface="Comic Sans MS" pitchFamily="66" charset="0"/>
              </a:rPr>
              <a:t>dBm</a:t>
            </a:r>
            <a:r>
              <a:rPr lang="en-US" altLang="zh-CN" sz="2500" dirty="0" smtClean="0">
                <a:latin typeface="Comic Sans MS" pitchFamily="66" charset="0"/>
              </a:rPr>
              <a:t>; Noise power: 98 </a:t>
            </a:r>
            <a:r>
              <a:rPr lang="en-US" altLang="zh-CN" sz="2500" dirty="0" err="1" smtClean="0">
                <a:latin typeface="Comic Sans MS" pitchFamily="66" charset="0"/>
              </a:rPr>
              <a:t>dBm</a:t>
            </a:r>
            <a:r>
              <a:rPr lang="en-US" altLang="zh-CN" sz="2500" dirty="0" smtClean="0">
                <a:latin typeface="Comic Sans MS" pitchFamily="66" charset="0"/>
              </a:rPr>
              <a:t>; SINR threshold: 10 dB</a:t>
            </a:r>
          </a:p>
          <a:p>
            <a:pPr lvl="1"/>
            <a:r>
              <a:rPr lang="en-US" altLang="zh-CN" sz="2500" dirty="0" smtClean="0">
                <a:latin typeface="Comic Sans MS" pitchFamily="66" charset="0"/>
              </a:rPr>
              <a:t>Number of channels:[10, 25]</a:t>
            </a:r>
          </a:p>
          <a:p>
            <a:pPr lvl="1"/>
            <a:r>
              <a:rPr lang="en-US" altLang="zh-CN" sz="2500" dirty="0" smtClean="0">
                <a:latin typeface="Comic Sans MS" pitchFamily="66" charset="0"/>
              </a:rPr>
              <a:t>Number of PUs: [10, 50]; Operation range of each PU: [300, 500]; </a:t>
            </a:r>
            <a:endParaRPr lang="en-US" altLang="zh-CN" sz="2500" dirty="0" smtClean="0">
              <a:latin typeface="Comic Sans MS" pitchFamily="66" charset="0"/>
            </a:endParaRPr>
          </a:p>
          <a:p>
            <a:pPr lvl="1"/>
            <a:r>
              <a:rPr lang="en-US" altLang="zh-CN" sz="2500" dirty="0" smtClean="0">
                <a:latin typeface="Comic Sans MS" pitchFamily="66" charset="0"/>
              </a:rPr>
              <a:t>Number </a:t>
            </a:r>
            <a:r>
              <a:rPr lang="en-US" altLang="zh-CN" sz="2500" dirty="0" smtClean="0">
                <a:latin typeface="Comic Sans MS" pitchFamily="66" charset="0"/>
              </a:rPr>
              <a:t>of sectors: 4; Delay for one channel switch: 0.1s.</a:t>
            </a:r>
            <a:endParaRPr lang="zh-CN" altLang="en-US" sz="25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PU Active Probability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4530725"/>
          </a:xfrm>
        </p:spPr>
        <p:txBody>
          <a:bodyPr/>
          <a:lstStyle/>
          <a:p>
            <a:pPr lvl="1"/>
            <a:r>
              <a:rPr lang="en-US" altLang="zh-CN" sz="2400" dirty="0" smtClean="0">
                <a:latin typeface="Comic Sans MS" pitchFamily="66" charset="0"/>
              </a:rPr>
              <a:t>Total </a:t>
            </a:r>
            <a:r>
              <a:rPr lang="en-US" altLang="zh-CN" sz="2400" dirty="0" smtClean="0">
                <a:latin typeface="Comic Sans MS" pitchFamily="66" charset="0"/>
              </a:rPr>
              <a:t>Delay: </a:t>
            </a:r>
          </a:p>
          <a:p>
            <a:pPr lvl="2"/>
            <a:r>
              <a:rPr lang="en-US" altLang="zh-CN" sz="2000" dirty="0" smtClean="0">
                <a:latin typeface="Comic Sans MS" pitchFamily="66" charset="0"/>
              </a:rPr>
              <a:t>Transmission Delay (based on SINR) + Channel Switch Delay</a:t>
            </a:r>
          </a:p>
          <a:p>
            <a:pPr lvl="2"/>
            <a:r>
              <a:rPr lang="en-US" altLang="zh-CN" sz="2000" dirty="0" smtClean="0">
                <a:latin typeface="Comic Sans MS" pitchFamily="66" charset="0"/>
              </a:rPr>
              <a:t>Vary the PU active probabilities,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lvl="1"/>
            <a:endParaRPr lang="en-US" altLang="zh-CN" sz="2300" dirty="0" smtClean="0">
              <a:latin typeface="Comic Sans MS" pitchFamily="66" charset="0"/>
            </a:endParaRP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456" y="2584795"/>
            <a:ext cx="4296271" cy="345246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5179305" y="3200400"/>
            <a:ext cx="3429000" cy="16002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tx1"/>
                </a:solidFill>
                <a:latin typeface="Comic Sans MS" pitchFamily="66" charset="0"/>
              </a:rPr>
              <a:t>Our model is better when p = 0.5 and 0.9. 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Shortest path is better when p = 0.1. </a:t>
            </a:r>
            <a:endParaRPr kumimoji="0" lang="en-US" altLang="zh-CN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Select 0.5 for the remaining simulation.</a:t>
            </a:r>
            <a:endParaRPr kumimoji="0" lang="en-US" altLang="zh-CN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Hop and Length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lvl="1"/>
            <a:endParaRPr lang="en-US" altLang="zh-CN" dirty="0" smtClean="0">
              <a:latin typeface="Comic Sans MS" pitchFamily="66" charset="0"/>
            </a:endParaRP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Number </a:t>
            </a:r>
            <a:r>
              <a:rPr lang="en-US" altLang="zh-CN" dirty="0" smtClean="0">
                <a:latin typeface="Comic Sans MS" pitchFamily="66" charset="0"/>
              </a:rPr>
              <a:t>of hops</a:t>
            </a:r>
          </a:p>
          <a:p>
            <a:pPr lvl="1"/>
            <a:endParaRPr lang="en-US" altLang="zh-CN" dirty="0" smtClean="0">
              <a:latin typeface="Comic Sans MS" pitchFamily="66" charset="0"/>
            </a:endParaRP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Average route length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447800"/>
            <a:ext cx="3581400" cy="2438400"/>
          </a:xfrm>
          <a:prstGeom prst="rect">
            <a:avLst/>
          </a:prstGeom>
        </p:spPr>
      </p:pic>
      <p:pic>
        <p:nvPicPr>
          <p:cNvPr id="7" name="图片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330" y="3944936"/>
            <a:ext cx="8901339" cy="193992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 bwMode="auto">
          <a:xfrm>
            <a:off x="4114800" y="2133600"/>
            <a:ext cx="990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右箭头 8"/>
          <p:cNvSpPr/>
          <p:nvPr/>
        </p:nvSpPr>
        <p:spPr bwMode="auto">
          <a:xfrm rot="5400000">
            <a:off x="3695699" y="3619499"/>
            <a:ext cx="571500" cy="26670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Channel Switches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30725"/>
          </a:xfrm>
        </p:spPr>
        <p:txBody>
          <a:bodyPr/>
          <a:lstStyle/>
          <a:p>
            <a:pPr lvl="1"/>
            <a:endParaRPr lang="en-US" altLang="zh-CN" sz="2800" dirty="0" smtClean="0">
              <a:latin typeface="Comic Sans MS" pitchFamily="66" charset="0"/>
            </a:endParaRPr>
          </a:p>
          <a:p>
            <a:pPr lvl="1"/>
            <a:r>
              <a:rPr lang="en-US" altLang="zh-CN" sz="2800" dirty="0" smtClean="0">
                <a:latin typeface="Comic Sans MS" pitchFamily="66" charset="0"/>
              </a:rPr>
              <a:t>Number </a:t>
            </a:r>
            <a:r>
              <a:rPr lang="en-US" altLang="zh-CN" sz="2800" dirty="0" smtClean="0">
                <a:latin typeface="Comic Sans MS" pitchFamily="66" charset="0"/>
              </a:rPr>
              <a:t>of </a:t>
            </a:r>
            <a:r>
              <a:rPr lang="en-US" altLang="zh-CN" sz="2800" dirty="0" smtClean="0">
                <a:latin typeface="Comic Sans MS" pitchFamily="66" charset="0"/>
              </a:rPr>
              <a:t>channel switches:</a:t>
            </a:r>
          </a:p>
          <a:p>
            <a:pPr lvl="2"/>
            <a:r>
              <a:rPr lang="en-US" altLang="zh-CN" sz="2600" dirty="0" smtClean="0">
                <a:latin typeface="Comic Sans MS" pitchFamily="66" charset="0"/>
              </a:rPr>
              <a:t>It happens when </a:t>
            </a:r>
            <a:r>
              <a:rPr lang="en-US" altLang="zh-CN" sz="2600" dirty="0" smtClean="0">
                <a:latin typeface="Comic Sans MS" pitchFamily="66" charset="0"/>
              </a:rPr>
              <a:t>PUs become </a:t>
            </a:r>
            <a:r>
              <a:rPr lang="en-US" altLang="zh-CN" sz="2600" dirty="0" smtClean="0">
                <a:latin typeface="Comic Sans MS" pitchFamily="66" charset="0"/>
              </a:rPr>
              <a:t>active</a:t>
            </a:r>
          </a:p>
          <a:p>
            <a:endParaRPr lang="en-US" altLang="zh-CN" sz="2200" dirty="0" smtClean="0">
              <a:latin typeface="Comic Sans MS" pitchFamily="66" charset="0"/>
            </a:endParaRPr>
          </a:p>
          <a:p>
            <a:endParaRPr lang="en-US" altLang="zh-CN" sz="2200" dirty="0" smtClean="0">
              <a:latin typeface="Comic Sans MS" pitchFamily="66" charset="0"/>
            </a:endParaRPr>
          </a:p>
          <a:p>
            <a:endParaRPr lang="en-US" altLang="zh-CN" sz="2200" dirty="0" smtClean="0">
              <a:latin typeface="Comic Sans MS" pitchFamily="66" charset="0"/>
            </a:endParaRPr>
          </a:p>
          <a:p>
            <a:endParaRPr lang="en-US" altLang="zh-CN" sz="2200" dirty="0" smtClean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86" y="3276600"/>
            <a:ext cx="8736814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Total Delay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lvl="2"/>
            <a:endParaRPr lang="en-US" altLang="zh-CN" sz="2600" dirty="0" smtClean="0">
              <a:latin typeface="Comic Sans MS" pitchFamily="66" charset="0"/>
            </a:endParaRPr>
          </a:p>
          <a:p>
            <a:pPr lvl="2"/>
            <a:r>
              <a:rPr lang="en-US" altLang="zh-CN" sz="2600" dirty="0" smtClean="0">
                <a:latin typeface="Comic Sans MS" pitchFamily="66" charset="0"/>
              </a:rPr>
              <a:t>Transmission </a:t>
            </a:r>
            <a:r>
              <a:rPr lang="en-US" altLang="zh-CN" sz="2600" dirty="0" smtClean="0">
                <a:latin typeface="Comic Sans MS" pitchFamily="66" charset="0"/>
              </a:rPr>
              <a:t>Delay (based on SINR) + Channel Switch Delay</a:t>
            </a:r>
          </a:p>
          <a:p>
            <a:pPr lvl="1"/>
            <a:endParaRPr lang="en-US" altLang="zh-CN" sz="2300" dirty="0" smtClean="0">
              <a:latin typeface="Comic Sans MS" pitchFamily="66" charset="0"/>
            </a:endParaRPr>
          </a:p>
          <a:p>
            <a:pPr lvl="1"/>
            <a:endParaRPr lang="en-US" altLang="zh-CN" sz="2400" dirty="0" smtClean="0">
              <a:latin typeface="Comic Sans MS" pitchFamily="66" charset="0"/>
            </a:endParaRP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9" name="图片 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56150"/>
            <a:ext cx="9138138" cy="242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 bwMode="auto">
          <a:xfrm>
            <a:off x="2743200" y="3124200"/>
            <a:ext cx="3505200" cy="32004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Cognitive Radio Networks (CRNs)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</a:rPr>
              <a:t>Similar situation in CRNs</a:t>
            </a:r>
          </a:p>
          <a:p>
            <a:endParaRPr lang="en-US" altLang="zh-CN" dirty="0" smtClean="0">
              <a:latin typeface="Comic Sans MS" pitchFamily="66" charset="0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800600" y="23622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295400" y="2362200"/>
            <a:ext cx="685800" cy="45720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209800" y="2362200"/>
            <a:ext cx="2057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Primary User</a:t>
            </a:r>
            <a:endParaRPr kumimoji="0" lang="zh-CN" altLang="en-US" sz="2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486400" y="2362200"/>
            <a:ext cx="2057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Secondary User</a:t>
            </a:r>
            <a:endParaRPr kumimoji="0" lang="zh-CN" altLang="en-US" sz="2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5486400" y="49530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2971800" y="49530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048000" y="4953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562600" y="4953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>
            <a:stCxn id="12" idx="6"/>
            <a:endCxn id="11" idx="2"/>
          </p:cNvCxnSpPr>
          <p:nvPr/>
        </p:nvCxnSpPr>
        <p:spPr bwMode="auto">
          <a:xfrm>
            <a:off x="3505200" y="5219700"/>
            <a:ext cx="1981200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 bwMode="auto">
          <a:xfrm>
            <a:off x="3886200" y="5181600"/>
            <a:ext cx="1752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4114800" y="4191000"/>
            <a:ext cx="685800" cy="45720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191000" y="4191000"/>
            <a:ext cx="609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3886200" y="3429000"/>
            <a:ext cx="1752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4191000" y="46482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6600" dirty="0" smtClean="0">
                <a:solidFill>
                  <a:schemeClr val="accent5">
                    <a:lumMod val="10000"/>
                  </a:schemeClr>
                </a:solidFill>
              </a:rPr>
              <a:t>x</a:t>
            </a:r>
            <a:endParaRPr kumimoji="0" lang="zh-CN" altLang="en-US" sz="6600" b="0" i="1" u="none" strike="noStrike" cap="none" normalizeH="0" baseline="-2500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47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Missing boundary node</a:t>
            </a:r>
          </a:p>
          <a:p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267200" y="2590800"/>
            <a:ext cx="3124200" cy="32004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625353" y="3276600"/>
            <a:ext cx="699247" cy="542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81600" y="2881312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85800" y="2743200"/>
            <a:ext cx="30480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Neither </a:t>
            </a:r>
            <a:r>
              <a:rPr lang="en-US" altLang="zh-CN" sz="2000" i="1" dirty="0" smtClean="0">
                <a:latin typeface="Comic Sans MS" pitchFamily="66" charset="0"/>
              </a:rPr>
              <a:t>A</a:t>
            </a:r>
            <a:r>
              <a:rPr lang="en-US" altLang="zh-CN" sz="2000" dirty="0" smtClean="0">
                <a:latin typeface="Comic Sans MS" pitchFamily="66" charset="0"/>
              </a:rPr>
              <a:t> nor </a:t>
            </a:r>
            <a:r>
              <a:rPr lang="en-US" altLang="zh-CN" sz="2000" i="1" dirty="0" smtClean="0">
                <a:latin typeface="Comic Sans MS" pitchFamily="66" charset="0"/>
              </a:rPr>
              <a:t>B</a:t>
            </a:r>
            <a:r>
              <a:rPr lang="en-US" altLang="zh-CN" sz="2000" dirty="0" smtClean="0">
                <a:latin typeface="Comic Sans MS" pitchFamily="66" charset="0"/>
              </a:rPr>
              <a:t> is a boundary node.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7467600" y="5029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flipV="1">
            <a:off x="8153400" y="44196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椭圆 11"/>
          <p:cNvSpPr/>
          <p:nvPr/>
        </p:nvSpPr>
        <p:spPr bwMode="auto">
          <a:xfrm>
            <a:off x="7848600" y="47244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924800" y="4724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8382000" y="4419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467600" y="4419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7391400" y="51054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8305800" y="51054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8305800" y="4343400"/>
            <a:ext cx="609600" cy="533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2" idx="2"/>
          </p:cNvCxnSpPr>
          <p:nvPr/>
        </p:nvCxnSpPr>
        <p:spPr bwMode="auto">
          <a:xfrm flipH="1" flipV="1">
            <a:off x="6172200" y="4572000"/>
            <a:ext cx="1676400" cy="4191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 bwMode="auto">
          <a:xfrm>
            <a:off x="8382000" y="38862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5271247" y="4495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5957047" y="38862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椭圆 22"/>
          <p:cNvSpPr/>
          <p:nvPr/>
        </p:nvSpPr>
        <p:spPr bwMode="auto">
          <a:xfrm>
            <a:off x="5652247" y="41910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5728447" y="4191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185647" y="3886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271247" y="38862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5195047" y="45720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6109447" y="45720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 flipH="1" flipV="1">
            <a:off x="5347447" y="3810000"/>
            <a:ext cx="381000" cy="457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 bwMode="auto">
          <a:xfrm>
            <a:off x="685800" y="3657600"/>
            <a:ext cx="3429000" cy="1371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However, by the sensing result variance, we can detect  the entering of the PU 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685800" y="5105400"/>
            <a:ext cx="30480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Like a </a:t>
            </a:r>
            <a:r>
              <a:rPr lang="en-US" altLang="zh-CN" sz="2000" i="1" dirty="0" smtClean="0">
                <a:latin typeface="Comic Sans MS" pitchFamily="66" charset="0"/>
              </a:rPr>
              <a:t>virtual boundary node</a:t>
            </a:r>
            <a:r>
              <a:rPr lang="en-US" altLang="zh-CN" sz="2000" dirty="0" smtClean="0">
                <a:latin typeface="Comic Sans MS" pitchFamily="66" charset="0"/>
              </a:rPr>
              <a:t>.</a:t>
            </a:r>
            <a:endParaRPr lang="en-US" altLang="zh-CN" sz="2000" dirty="0" smtClean="0"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7010400" y="4572000"/>
            <a:ext cx="533400" cy="533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accent1">
                <a:shade val="95000"/>
                <a:satMod val="10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7086600" y="4572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标题 1"/>
          <p:cNvSpPr txBox="1">
            <a:spLocks/>
          </p:cNvSpPr>
          <p:nvPr/>
        </p:nvSpPr>
        <p:spPr bwMode="auto">
          <a:xfrm>
            <a:off x="3048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7. Extensions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Extensions (Cont’d)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Imperfect information</a:t>
            </a:r>
          </a:p>
          <a:p>
            <a:endParaRPr lang="en-US" altLang="zh-CN" dirty="0" smtClean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800600" y="2286000"/>
            <a:ext cx="2743200" cy="25908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943600" y="2895600"/>
            <a:ext cx="699247" cy="542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486400" y="2590800"/>
            <a:ext cx="1676400" cy="547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6858000" y="3659515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/>
          <p:nvPr/>
        </p:nvCxnSpPr>
        <p:spPr bwMode="auto">
          <a:xfrm flipV="1">
            <a:off x="7543800" y="3049915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椭圆 10"/>
          <p:cNvSpPr/>
          <p:nvPr/>
        </p:nvSpPr>
        <p:spPr bwMode="auto">
          <a:xfrm>
            <a:off x="7239000" y="3354715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315200" y="3354715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772400" y="3049915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858000" y="3049915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781800" y="3735715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直接箭头连接符 17"/>
          <p:cNvCxnSpPr>
            <a:stCxn id="11" idx="4"/>
          </p:cNvCxnSpPr>
          <p:nvPr/>
        </p:nvCxnSpPr>
        <p:spPr bwMode="auto">
          <a:xfrm flipH="1">
            <a:off x="7237087" y="3888115"/>
            <a:ext cx="268613" cy="6096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 bwMode="auto">
          <a:xfrm>
            <a:off x="7696200" y="3735715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>
            <a:off x="7696200" y="2895600"/>
            <a:ext cx="609600" cy="5334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 bwMode="auto">
          <a:xfrm>
            <a:off x="8153400" y="24384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data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6400800" y="472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/>
          <p:nvPr/>
        </p:nvCxnSpPr>
        <p:spPr bwMode="auto">
          <a:xfrm flipV="1">
            <a:off x="7086600" y="41148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椭圆 21"/>
          <p:cNvSpPr/>
          <p:nvPr/>
        </p:nvSpPr>
        <p:spPr bwMode="auto">
          <a:xfrm>
            <a:off x="6781800" y="44196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6858000" y="4419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B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7315200" y="4114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400800" y="41148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6324600" y="4800600"/>
            <a:ext cx="762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III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7239000" y="48006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IV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8" name="直接箭头连接符 27"/>
          <p:cNvCxnSpPr>
            <a:stCxn id="22" idx="3"/>
          </p:cNvCxnSpPr>
          <p:nvPr/>
        </p:nvCxnSpPr>
        <p:spPr bwMode="auto">
          <a:xfrm flipH="1">
            <a:off x="6019800" y="4874885"/>
            <a:ext cx="840115" cy="2305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 bwMode="auto">
          <a:xfrm>
            <a:off x="838200" y="2514600"/>
            <a:ext cx="30480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Link </a:t>
            </a:r>
            <a:r>
              <a:rPr lang="en-US" altLang="zh-CN" sz="2000" i="1" dirty="0" smtClean="0">
                <a:latin typeface="Comic Sans MS" pitchFamily="66" charset="0"/>
              </a:rPr>
              <a:t>AB</a:t>
            </a:r>
            <a:r>
              <a:rPr lang="en-US" altLang="zh-CN" sz="2000" dirty="0" smtClean="0">
                <a:latin typeface="Comic Sans MS" pitchFamily="66" charset="0"/>
              </a:rPr>
              <a:t> located at the boundary 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838200" y="3733800"/>
            <a:ext cx="35052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Comic Sans MS" pitchFamily="66" charset="0"/>
              </a:rPr>
              <a:t>Whether to count link </a:t>
            </a:r>
            <a:r>
              <a:rPr lang="en-US" altLang="zh-CN" sz="2000" i="1" dirty="0" smtClean="0">
                <a:latin typeface="Comic Sans MS" pitchFamily="66" charset="0"/>
              </a:rPr>
              <a:t>AB</a:t>
            </a:r>
            <a:r>
              <a:rPr lang="en-US" altLang="zh-CN" sz="2000" dirty="0" smtClean="0">
                <a:latin typeface="Comic Sans MS" pitchFamily="66" charset="0"/>
              </a:rPr>
              <a:t> as in the PU area is decided by a predefined threshold.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Extensions (Cont’d)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75135"/>
            <a:ext cx="8229600" cy="4530725"/>
          </a:xfrm>
        </p:spPr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Threshold-based Boundary Nodes</a:t>
            </a:r>
          </a:p>
          <a:p>
            <a:pPr lvl="1"/>
            <a:r>
              <a:rPr lang="en-US" altLang="zh-CN" dirty="0">
                <a:latin typeface="Comic Sans MS" pitchFamily="66" charset="0"/>
              </a:rPr>
              <a:t> </a:t>
            </a:r>
            <a:r>
              <a:rPr lang="en-US" altLang="zh-CN" dirty="0" smtClean="0">
                <a:latin typeface="Comic Sans MS" pitchFamily="66" charset="0"/>
              </a:rPr>
              <a:t>based on active PU probability</a:t>
            </a:r>
          </a:p>
          <a:p>
            <a:pPr lvl="1"/>
            <a:r>
              <a:rPr lang="en-US" altLang="zh-CN" dirty="0">
                <a:latin typeface="Comic Sans MS" pitchFamily="66" charset="0"/>
              </a:rPr>
              <a:t> </a:t>
            </a:r>
            <a:r>
              <a:rPr lang="en-US" altLang="zh-CN" dirty="0" smtClean="0">
                <a:latin typeface="Comic Sans MS" pitchFamily="66" charset="0"/>
              </a:rPr>
              <a:t>Reporting boundary nodes when active level is above the threshold</a:t>
            </a:r>
          </a:p>
          <a:p>
            <a:pPr lvl="1"/>
            <a:endParaRPr lang="en-US" altLang="zh-CN" dirty="0">
              <a:latin typeface="Comic Sans MS" pitchFamily="66" charset="0"/>
            </a:endParaRPr>
          </a:p>
          <a:p>
            <a:r>
              <a:rPr lang="en-US" altLang="zh-CN" dirty="0" smtClean="0">
                <a:latin typeface="Comic Sans MS" pitchFamily="66" charset="0"/>
              </a:rPr>
              <a:t>More simulation</a:t>
            </a: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In-depth simulation analysis with traffic</a:t>
            </a:r>
          </a:p>
          <a:p>
            <a:pPr lvl="1"/>
            <a:endParaRPr lang="en-US" altLang="zh-CN" dirty="0" smtClean="0">
              <a:latin typeface="Comic Sans MS" pitchFamily="66" charset="0"/>
            </a:endParaRPr>
          </a:p>
          <a:p>
            <a:endParaRPr lang="en-US" altLang="zh-CN" dirty="0" smtClean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8153400" y="24384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838200" y="2514600"/>
            <a:ext cx="30480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838200" y="3733800"/>
            <a:ext cx="35052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7. Conclusion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</a:rPr>
              <a:t>Directional antenna + boundary nodes.</a:t>
            </a:r>
          </a:p>
          <a:p>
            <a:endParaRPr lang="en-US" altLang="zh-CN" sz="2400" dirty="0" smtClean="0">
              <a:latin typeface="Comic Sans MS" pitchFamily="66" charset="0"/>
            </a:endParaRPr>
          </a:p>
          <a:p>
            <a:r>
              <a:rPr lang="en-US" altLang="zh-CN" sz="2400" dirty="0" smtClean="0">
                <a:latin typeface="Comic Sans MS" pitchFamily="66" charset="0"/>
              </a:rPr>
              <a:t>Detect if a link is outside PU areas, inside a single PU area, or inside multiple PU areas.</a:t>
            </a:r>
          </a:p>
          <a:p>
            <a:endParaRPr lang="en-US" altLang="zh-CN" sz="2400" dirty="0" smtClean="0">
              <a:latin typeface="Comic Sans MS" pitchFamily="66" charset="0"/>
            </a:endParaRPr>
          </a:p>
          <a:p>
            <a:r>
              <a:rPr lang="en-US" altLang="zh-CN" sz="2400" dirty="0" smtClean="0">
                <a:latin typeface="Comic Sans MS" pitchFamily="66" charset="0"/>
              </a:rPr>
              <a:t>Define the link length and route length.</a:t>
            </a:r>
          </a:p>
          <a:p>
            <a:endParaRPr lang="en-US" altLang="zh-CN" sz="2400" dirty="0" smtClean="0">
              <a:latin typeface="Comic Sans MS" pitchFamily="66" charset="0"/>
            </a:endParaRPr>
          </a:p>
          <a:p>
            <a:r>
              <a:rPr lang="en-US" altLang="zh-CN" sz="2400" dirty="0" smtClean="0">
                <a:latin typeface="Comic Sans MS" pitchFamily="66" charset="0"/>
              </a:rPr>
              <a:t>Our algorithm can be easily applied or extended in other models.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59A4B-7506-45FC-ADE7-BF2EF6DAFE30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08403"/>
            <a:ext cx="1905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762000" y="5105400"/>
            <a:ext cx="7467600" cy="838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567656"/>
            <a:ext cx="8809892" cy="4530725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Primary users’ (PUs’) activities are unpredictable and </a:t>
            </a:r>
            <a:r>
              <a:rPr lang="en-US" altLang="zh-CN" sz="2800" dirty="0" smtClean="0">
                <a:latin typeface="Comic Sans MS" pitchFamily="66" charset="0"/>
              </a:rPr>
              <a:t>too costly to </a:t>
            </a:r>
            <a:r>
              <a:rPr lang="en-US" altLang="zh-CN" sz="2800" dirty="0" smtClean="0">
                <a:latin typeface="Comic Sans MS" pitchFamily="66" charset="0"/>
              </a:rPr>
              <a:t>distribute.</a:t>
            </a:r>
          </a:p>
          <a:p>
            <a:r>
              <a:rPr lang="en-US" altLang="zh-CN" sz="2800" dirty="0" smtClean="0">
                <a:latin typeface="Comic Sans MS" pitchFamily="66" charset="0"/>
              </a:rPr>
              <a:t>Routes selected by traditional wireless protocols are unreliable in the presence of PUs.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62000" y="3962400"/>
            <a:ext cx="7467600" cy="914400"/>
          </a:xfrm>
          <a:prstGeom prst="roundRect">
            <a:avLst/>
          </a:prstGeom>
          <a:solidFill>
            <a:schemeClr val="accent5">
              <a:lumMod val="50000"/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kern="0" dirty="0">
                <a:solidFill>
                  <a:srgbClr val="000000"/>
                </a:solidFill>
                <a:latin typeface="Comic Sans MS" pitchFamily="66" charset="0"/>
              </a:rPr>
              <a:t>Q: </a:t>
            </a:r>
            <a:r>
              <a:rPr lang="en-US" altLang="zh-CN" sz="2400" kern="0" dirty="0">
                <a:solidFill>
                  <a:srgbClr val="000000"/>
                </a:solidFill>
                <a:latin typeface="Comic Sans MS" pitchFamily="66" charset="0"/>
              </a:rPr>
              <a:t>What if we can select routes that avoid those “restricted areas” in advance</a:t>
            </a:r>
            <a:r>
              <a:rPr lang="en-US" altLang="zh-CN" sz="2400" kern="0" dirty="0" smtClean="0">
                <a:solidFill>
                  <a:srgbClr val="000000"/>
                </a:solidFill>
                <a:latin typeface="Comic Sans MS" pitchFamily="66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kern="0" dirty="0">
              <a:solidFill>
                <a:srgbClr val="00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 smtClean="0">
                <a:solidFill>
                  <a:srgbClr val="000000"/>
                </a:solidFill>
                <a:latin typeface="Comic Sans MS" pitchFamily="66" charset="0"/>
              </a:rPr>
              <a:t>Q: What is the cost-effective way to collect such information ?</a:t>
            </a:r>
            <a:endParaRPr lang="zh-CN" altLang="en-US" sz="2400" kern="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Simple Approach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6964"/>
            <a:ext cx="7772400" cy="4530725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Each node collects its own information about PUs in the neighborhood.</a:t>
            </a:r>
          </a:p>
          <a:p>
            <a:r>
              <a:rPr lang="en-US" altLang="zh-CN" sz="2800" dirty="0" smtClean="0">
                <a:latin typeface="Comic Sans MS" pitchFamily="66" charset="0"/>
              </a:rPr>
              <a:t>Each node then piggybacks PUs information during the route discovery and </a:t>
            </a:r>
            <a:r>
              <a:rPr lang="en-US" altLang="zh-CN" sz="2800" dirty="0" smtClean="0">
                <a:latin typeface="Comic Sans MS" pitchFamily="66" charset="0"/>
              </a:rPr>
              <a:t>reply process.</a:t>
            </a:r>
            <a:endParaRPr lang="en-US" altLang="zh-CN" sz="2800" dirty="0" smtClean="0">
              <a:latin typeface="Comic Sans MS" pitchFamily="66" charset="0"/>
            </a:endParaRPr>
          </a:p>
          <a:p>
            <a:endParaRPr lang="en-US" altLang="zh-CN" sz="2800" dirty="0">
              <a:latin typeface="Comic Sans MS" pitchFamily="66" charset="0"/>
            </a:endParaRPr>
          </a:p>
          <a:p>
            <a:r>
              <a:rPr lang="en-US" altLang="zh-CN" sz="2800" dirty="0" smtClean="0">
                <a:latin typeface="Comic Sans MS" pitchFamily="66" charset="0"/>
              </a:rPr>
              <a:t>Disadvantage</a:t>
            </a:r>
          </a:p>
          <a:p>
            <a:pPr lvl="1"/>
            <a:r>
              <a:rPr lang="en-US" altLang="zh-CN" sz="2800" dirty="0" smtClean="0">
                <a:latin typeface="Comic Sans MS" pitchFamily="66" charset="0"/>
              </a:rPr>
              <a:t>Burden on the common channel control for information exchange.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 bwMode="auto">
          <a:xfrm>
            <a:off x="4572000" y="5181600"/>
            <a:ext cx="106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/>
          <p:cNvCxnSpPr/>
          <p:nvPr/>
        </p:nvCxnSpPr>
        <p:spPr bwMode="auto">
          <a:xfrm flipV="1">
            <a:off x="5105400" y="4572000"/>
            <a:ext cx="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Intuition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</a:rPr>
              <a:t>Answer : Make use of boundary nodes.</a:t>
            </a:r>
          </a:p>
          <a:p>
            <a:r>
              <a:rPr lang="en-US" altLang="zh-CN" sz="2400" dirty="0" smtClean="0">
                <a:latin typeface="Comic Sans MS" pitchFamily="66" charset="0"/>
              </a:rPr>
              <a:t>Also, we need the help of directional antennas.</a:t>
            </a:r>
          </a:p>
          <a:p>
            <a:r>
              <a:rPr lang="en-US" altLang="zh-CN" sz="2400" dirty="0" smtClean="0">
                <a:latin typeface="Comic Sans MS" pitchFamily="66" charset="0"/>
              </a:rPr>
              <a:t>Benefits: 1) tell the direction of PUs; 2) increase the space reuse ratio.</a:t>
            </a:r>
          </a:p>
          <a:p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7000" y="6400800"/>
            <a:ext cx="2133600" cy="457200"/>
          </a:xfrm>
        </p:spPr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2057400" y="3581400"/>
            <a:ext cx="3048000" cy="2895600"/>
          </a:xfrm>
          <a:prstGeom prst="ellipse">
            <a:avLst/>
          </a:prstGeom>
          <a:solidFill>
            <a:srgbClr val="00B0F0">
              <a:alpha val="17000"/>
            </a:srgbClr>
          </a:solidFill>
          <a:ln w="127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429000" y="4800600"/>
            <a:ext cx="609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 smtClean="0">
                <a:latin typeface="Comic Sans MS" pitchFamily="66" charset="0"/>
              </a:rPr>
              <a:t>PU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971800" y="4114800"/>
            <a:ext cx="1752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latin typeface="Comic Sans MS" pitchFamily="66" charset="0"/>
              </a:rPr>
              <a:t>channel </a:t>
            </a:r>
            <a:r>
              <a:rPr lang="en-US" altLang="zh-CN" sz="2000" i="1" dirty="0" smtClean="0">
                <a:latin typeface="Comic Sans MS" pitchFamily="66" charset="0"/>
              </a:rPr>
              <a:t>m</a:t>
            </a:r>
            <a:endParaRPr kumimoji="0" lang="zh-CN" altLang="en-US" sz="20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4800600" y="4876800"/>
            <a:ext cx="533400" cy="5334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876800" y="4876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aseline="-25000" dirty="0">
                <a:latin typeface="Comic Sans MS" pitchFamily="66" charset="0"/>
              </a:rPr>
              <a:t>A</a:t>
            </a:r>
            <a:endParaRPr kumimoji="0" lang="zh-CN" altLang="en-US" sz="3200" b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椭圆形标注 18"/>
          <p:cNvSpPr/>
          <p:nvPr/>
        </p:nvSpPr>
        <p:spPr bwMode="auto">
          <a:xfrm>
            <a:off x="5410200" y="3886200"/>
            <a:ext cx="2971800" cy="762000"/>
          </a:xfrm>
          <a:prstGeom prst="wedgeEllipseCallout">
            <a:avLst>
              <a:gd name="adj1" fmla="val -53091"/>
              <a:gd name="adj2" fmla="val 95956"/>
            </a:avLst>
          </a:prstGeom>
          <a:solidFill>
            <a:schemeClr val="accent5">
              <a:lumMod val="75000"/>
              <a:alpha val="62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Traffic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kumimoji="0" lang="en-US" altLang="zh-CN" sz="24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Blocker!</a:t>
            </a:r>
            <a:endParaRPr kumimoji="0" lang="zh-CN" altLang="en-US" sz="24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2. Problem Formulation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Objective: Route selection</a:t>
            </a: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Delay </a:t>
            </a: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Reliability</a:t>
            </a:r>
          </a:p>
          <a:p>
            <a:pPr lvl="1"/>
            <a:r>
              <a:rPr lang="en-US" altLang="zh-CN" dirty="0" smtClean="0">
                <a:latin typeface="Comic Sans MS" pitchFamily="66" charset="0"/>
              </a:rPr>
              <a:t>SINR requirements of PUs and SUs</a:t>
            </a:r>
          </a:p>
          <a:p>
            <a:pPr lvl="1"/>
            <a:endParaRPr lang="en-US" altLang="zh-CN" dirty="0" smtClean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762000" y="3886200"/>
            <a:ext cx="2819400" cy="838200"/>
          </a:xfrm>
          <a:prstGeom prst="roundRect">
            <a:avLst/>
          </a:prstGeom>
          <a:solidFill>
            <a:schemeClr val="accent5">
              <a:lumMod val="75000"/>
              <a:alpha val="5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bg1"/>
                </a:solidFill>
                <a:latin typeface="Comic Sans MS" pitchFamily="66" charset="0"/>
              </a:rPr>
              <a:t>Unpredictable PUs’ activities</a:t>
            </a:r>
            <a:endParaRPr kumimoji="0" lang="zh-CN" altLang="en-US" sz="24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右箭头 6"/>
          <p:cNvSpPr/>
          <p:nvPr/>
        </p:nvSpPr>
        <p:spPr bwMode="auto">
          <a:xfrm>
            <a:off x="3733800" y="4038600"/>
            <a:ext cx="1371600" cy="609600"/>
          </a:xfrm>
          <a:prstGeom prst="rightArrow">
            <a:avLst/>
          </a:prstGeom>
          <a:solidFill>
            <a:schemeClr val="accent5">
              <a:lumMod val="75000"/>
              <a:alpha val="5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257800" y="3962400"/>
            <a:ext cx="2743200" cy="838200"/>
          </a:xfrm>
          <a:prstGeom prst="roundRect">
            <a:avLst/>
          </a:prstGeom>
          <a:solidFill>
            <a:schemeClr val="accent5">
              <a:lumMod val="75000"/>
              <a:alpha val="5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bg1"/>
                </a:solidFill>
                <a:latin typeface="Comic Sans MS" pitchFamily="66" charset="0"/>
              </a:rPr>
              <a:t>No optimal solution</a:t>
            </a:r>
            <a:endParaRPr kumimoji="0" lang="zh-CN" altLang="en-US" sz="24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85800" y="5105400"/>
            <a:ext cx="7467600" cy="914400"/>
          </a:xfrm>
          <a:prstGeom prst="roundRect">
            <a:avLst/>
          </a:prstGeom>
          <a:solidFill>
            <a:schemeClr val="accent6">
              <a:lumMod val="50000"/>
              <a:alpha val="84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 smtClean="0">
                <a:solidFill>
                  <a:schemeClr val="bg1"/>
                </a:solidFill>
                <a:latin typeface="Comic Sans MS" pitchFamily="66" charset="0"/>
              </a:rPr>
              <a:t>We propose an efficient solution, with the help of boundary nodes</a:t>
            </a:r>
            <a:endParaRPr lang="zh-CN" altLang="en-US" sz="2400" kern="0" dirty="0">
              <a:solidFill>
                <a:schemeClr val="bg1"/>
              </a:solidFill>
              <a:latin typeface="Comic Sans MS" pitchFamily="66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3. Boundary Nodes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870075"/>
            <a:ext cx="8686800" cy="4530725"/>
          </a:xfrm>
        </p:spPr>
        <p:txBody>
          <a:bodyPr/>
          <a:lstStyle/>
          <a:p>
            <a:r>
              <a:rPr lang="en-US" altLang="zh-CN" sz="2600" dirty="0" smtClean="0">
                <a:latin typeface="Comic Sans MS" pitchFamily="66" charset="0"/>
              </a:rPr>
              <a:t>How does a node know if it is a boundary node itself?</a:t>
            </a:r>
          </a:p>
          <a:p>
            <a:endParaRPr lang="en-US" altLang="zh-CN" sz="2600" dirty="0" smtClean="0">
              <a:latin typeface="Comic Sans MS" pitchFamily="66" charset="0"/>
            </a:endParaRPr>
          </a:p>
          <a:p>
            <a:r>
              <a:rPr lang="en-US" altLang="zh-CN" sz="2600" i="1" dirty="0" smtClean="0">
                <a:latin typeface="Comic Sans MS" pitchFamily="66" charset="0"/>
              </a:rPr>
              <a:t>Answer</a:t>
            </a:r>
            <a:r>
              <a:rPr lang="en-US" altLang="zh-CN" sz="2600" dirty="0" smtClean="0">
                <a:latin typeface="Comic Sans MS" pitchFamily="66" charset="0"/>
              </a:rPr>
              <a:t>: By the variance of its sensing results in different directions!</a:t>
            </a:r>
          </a:p>
          <a:p>
            <a:endParaRPr lang="en-US" altLang="zh-CN" sz="2600" dirty="0" smtClean="0">
              <a:latin typeface="Comic Sans MS" pitchFamily="66" charset="0"/>
            </a:endParaRPr>
          </a:p>
          <a:p>
            <a:r>
              <a:rPr lang="en-US" altLang="zh-CN" sz="2600" dirty="0" smtClean="0">
                <a:latin typeface="Comic Sans MS" pitchFamily="66" charset="0"/>
              </a:rPr>
              <a:t> We use USRPs to show the properties of a boundary node.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USRP: Universal </a:t>
            </a:r>
            <a:r>
              <a:rPr lang="en-US" sz="2400" dirty="0">
                <a:latin typeface="Comic Sans MS" panose="030F0702030302020204" pitchFamily="66" charset="0"/>
              </a:rPr>
              <a:t>Software Radio Peripheral </a:t>
            </a:r>
            <a:endParaRPr lang="en-US" altLang="zh-CN" sz="2300" dirty="0" smtClean="0">
              <a:latin typeface="Comic Sans MS" pitchFamily="66" charset="0"/>
            </a:endParaRPr>
          </a:p>
          <a:p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3. Boundary Nodes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</a:rPr>
              <a:t>5 USRP N200s</a:t>
            </a:r>
          </a:p>
          <a:p>
            <a:pPr lvl="1"/>
            <a:r>
              <a:rPr lang="en-US" altLang="zh-CN" sz="1900" dirty="0" smtClean="0">
                <a:latin typeface="Comic Sans MS" pitchFamily="66" charset="0"/>
              </a:rPr>
              <a:t>One PU; Others simulate a four-directional SU.</a:t>
            </a:r>
          </a:p>
          <a:p>
            <a:pPr lvl="1"/>
            <a:r>
              <a:rPr lang="en-US" altLang="zh-CN" sz="1900" dirty="0" smtClean="0">
                <a:latin typeface="Comic Sans MS" pitchFamily="66" charset="0"/>
              </a:rPr>
              <a:t>Central frequency: 1.3005GHz</a:t>
            </a:r>
          </a:p>
          <a:p>
            <a:pPr lvl="1"/>
            <a:endParaRPr lang="zh-CN" altLang="en-US" sz="1900" dirty="0">
              <a:latin typeface="Comic Sans MS" pitchFamily="66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USR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093897"/>
            <a:ext cx="6096000" cy="3306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blipFill rotWithShape="1">
          <a:blip xmlns:r="http://schemas.openxmlformats.org/officeDocument/2006/relationships" r:embed="rId1" cstate="print"/>
          <a:stretch>
            <a:fillRect l="-534"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1613</Words>
  <Application>Microsoft Office PowerPoint</Application>
  <PresentationFormat>On-screen Show (4:3)</PresentationFormat>
  <Paragraphs>382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宋体</vt:lpstr>
      <vt:lpstr>Arial</vt:lpstr>
      <vt:lpstr>Calibri</vt:lpstr>
      <vt:lpstr>Comic Sans MS</vt:lpstr>
      <vt:lpstr>Times New Roman</vt:lpstr>
      <vt:lpstr>Wingdings</vt:lpstr>
      <vt:lpstr>Watermark</vt:lpstr>
      <vt:lpstr>Boundary Helps: Efficient Routing Protocol using Directional Antennas in Cognitive Radio Networks</vt:lpstr>
      <vt:lpstr>1. Introduction</vt:lpstr>
      <vt:lpstr>Cognitive Radio Networks (CRNs)</vt:lpstr>
      <vt:lpstr>Challenges</vt:lpstr>
      <vt:lpstr>Simple Approach</vt:lpstr>
      <vt:lpstr>Intuition</vt:lpstr>
      <vt:lpstr>2. Problem Formulation</vt:lpstr>
      <vt:lpstr>3. Boundary Nodes</vt:lpstr>
      <vt:lpstr>3. Boundary Nodes</vt:lpstr>
      <vt:lpstr>3. Boundary Nodes</vt:lpstr>
      <vt:lpstr>Routing Overview</vt:lpstr>
      <vt:lpstr>4. Piggyback</vt:lpstr>
      <vt:lpstr>Link Information</vt:lpstr>
      <vt:lpstr>Four Cases</vt:lpstr>
      <vt:lpstr>Four Cases (Cont’d)</vt:lpstr>
      <vt:lpstr>Four Cases (Cont’d)</vt:lpstr>
      <vt:lpstr>Four Cases (Cont’d)</vt:lpstr>
      <vt:lpstr>Special Case</vt:lpstr>
      <vt:lpstr>5. Route Selection</vt:lpstr>
      <vt:lpstr>Link Length</vt:lpstr>
      <vt:lpstr>Route Length</vt:lpstr>
      <vt:lpstr>An Example</vt:lpstr>
      <vt:lpstr>Route Length</vt:lpstr>
      <vt:lpstr>Supplementary Information</vt:lpstr>
      <vt:lpstr>6. Simulation</vt:lpstr>
      <vt:lpstr>PU Active Probability</vt:lpstr>
      <vt:lpstr>Hop and Length</vt:lpstr>
      <vt:lpstr>Channel Switches</vt:lpstr>
      <vt:lpstr>Total Delay</vt:lpstr>
      <vt:lpstr>PowerPoint Presentation</vt:lpstr>
      <vt:lpstr>Extensions (Cont’d)</vt:lpstr>
      <vt:lpstr>Extensions (Cont’d)</vt:lpstr>
      <vt:lpstr>7. 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Mobile Charging and Coverage in WSNs</dc:title>
  <dc:creator>Ying Dai</dc:creator>
  <cp:lastModifiedBy>wu</cp:lastModifiedBy>
  <cp:revision>171</cp:revision>
  <dcterms:created xsi:type="dcterms:W3CDTF">2013-09-21T19:24:52Z</dcterms:created>
  <dcterms:modified xsi:type="dcterms:W3CDTF">2013-10-16T02:02:04Z</dcterms:modified>
</cp:coreProperties>
</file>