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7"/>
  </p:notesMasterIdLst>
  <p:sldIdLst>
    <p:sldId id="262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6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29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C72-0701-4922-B9D1-CBFB540736DA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3DB3-0243-45D5-87FD-27D2F51D20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936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6150"/>
            <a:ext cx="9133727" cy="185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2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52529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40"/>
              </a:lnSpc>
              <a:defRPr/>
            </a:pPr>
            <a:endParaRPr lang="en-US" sz="800" dirty="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  <a:p>
            <a:pPr algn="ctr">
              <a:lnSpc>
                <a:spcPts val="3140"/>
              </a:lnSpc>
              <a:defRPr/>
            </a:pPr>
            <a:r>
              <a:rPr lang="en-US" sz="2700" dirty="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IEEE MASS 2020</a:t>
            </a:r>
            <a:endParaRPr lang="en-US" sz="2700" baseline="30000" dirty="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  <a:p>
            <a:pPr algn="ctr">
              <a:lnSpc>
                <a:spcPts val="3140"/>
              </a:lnSpc>
              <a:defRPr/>
            </a:pPr>
            <a:r>
              <a:rPr lang="en-US" sz="2700" baseline="30000" dirty="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2020 IEEE 17th International Conference on Mobile Ad Hoc and Sensor Systems (MASS)</a:t>
            </a:r>
            <a:endParaRPr lang="en-US" sz="2700" dirty="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BCA58-1E48-6C42-B1B5-1DDF0BD5D6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3000"/>
            <a:alphaModFix amt="50000"/>
          </a:blip>
          <a:stretch>
            <a:fillRect/>
          </a:stretch>
        </p:blipFill>
        <p:spPr>
          <a:xfrm>
            <a:off x="2517844" y="1295748"/>
            <a:ext cx="5321656" cy="351057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A5A2A02-591F-394D-AB26-6779CCFE3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" y="5191643"/>
            <a:ext cx="1666875" cy="32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9AB37E-A0A5-7B4A-A6A0-CAD3CBA137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" y="890307"/>
            <a:ext cx="2165500" cy="1119569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00BDF82-3BA4-CE41-A52F-D65A66152B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" y="2293329"/>
            <a:ext cx="1515414" cy="1515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6E65C2-39B1-7747-8875-ABE159D8EEB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2700" y="4197190"/>
            <a:ext cx="979715" cy="9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0653" y="202990"/>
            <a:ext cx="8768137" cy="584826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80654" y="1172118"/>
            <a:ext cx="8768137" cy="489804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4C841C-3D5B-3643-8F0F-6C7B3C24FB1B}"/>
              </a:ext>
            </a:extLst>
          </p:cNvPr>
          <p:cNvSpPr>
            <a:spLocks noChangeAspect="1"/>
          </p:cNvSpPr>
          <p:nvPr userDrawn="1"/>
        </p:nvSpPr>
        <p:spPr>
          <a:xfrm>
            <a:off x="816970" y="6200880"/>
            <a:ext cx="6835101" cy="606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IEEE MASS 2020</a:t>
            </a:r>
            <a:endParaRPr lang="en-US" sz="2000" baseline="30000" dirty="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en-US" sz="2000" baseline="30000" dirty="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2020 IEEE 17th International Conference on Mobile Ad Hoc and Sensor Systems (MASS)</a:t>
            </a:r>
            <a:endParaRPr lang="en-US" sz="2000" dirty="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12BF45-0CDF-C14E-ABC3-453CE609A93F}"/>
              </a:ext>
            </a:extLst>
          </p:cNvPr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2689DAA-12F2-C24C-B661-CAC645FBD0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99" y="6149370"/>
            <a:ext cx="726411" cy="712801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0D5BAF-B182-E54B-9BE4-D7ADFEF79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9218" r="69878" b="9366"/>
          <a:stretch/>
        </p:blipFill>
        <p:spPr>
          <a:xfrm>
            <a:off x="8389175" y="6070163"/>
            <a:ext cx="754825" cy="809077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9B56CADD-A721-984C-9DB2-4C4F3D70F5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r="10676" b="25707"/>
          <a:stretch/>
        </p:blipFill>
        <p:spPr>
          <a:xfrm>
            <a:off x="7691831" y="6121400"/>
            <a:ext cx="740704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5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4" y="202991"/>
            <a:ext cx="8707634" cy="533280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796" y="1107987"/>
            <a:ext cx="4288604" cy="480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796" y="1588617"/>
            <a:ext cx="4288604" cy="453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167" y="1100740"/>
            <a:ext cx="4242121" cy="487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167" y="1588617"/>
            <a:ext cx="4242121" cy="453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734451-FBA8-B44D-80F9-6A114BA560D0}"/>
              </a:ext>
            </a:extLst>
          </p:cNvPr>
          <p:cNvSpPr>
            <a:spLocks noChangeAspect="1"/>
          </p:cNvSpPr>
          <p:nvPr userDrawn="1"/>
        </p:nvSpPr>
        <p:spPr>
          <a:xfrm>
            <a:off x="816970" y="6200880"/>
            <a:ext cx="6835101" cy="606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IEEE MASS 2020</a:t>
            </a:r>
            <a:endParaRPr lang="en-US" sz="2000" baseline="30000" dirty="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en-US" sz="2000" baseline="30000" dirty="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2020 IEEE 17th International Conference on Mobile Ad Hoc and Sensor Systems (MASS)</a:t>
            </a:r>
            <a:endParaRPr lang="en-US" sz="2000" dirty="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579BBC-48BA-674F-A664-73B0189B5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99" y="6149370"/>
            <a:ext cx="726411" cy="712801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A188F2-604F-FE41-A7E3-8B94FD6F0E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9218" r="69878" b="9366"/>
          <a:stretch/>
        </p:blipFill>
        <p:spPr>
          <a:xfrm>
            <a:off x="8389175" y="6070163"/>
            <a:ext cx="754825" cy="809077"/>
          </a:xfrm>
          <a:prstGeom prst="rect">
            <a:avLst/>
          </a:prstGeom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310744D-0953-404E-84F4-8685A537C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r="10676" b="25707"/>
          <a:stretch/>
        </p:blipFill>
        <p:spPr>
          <a:xfrm>
            <a:off x="7691831" y="6121400"/>
            <a:ext cx="740704" cy="736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687E83-2531-8544-AB07-0CB866714B1C}"/>
              </a:ext>
            </a:extLst>
          </p:cNvPr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92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7DC41A9-C106-9740-984F-D605B0EB893F}"/>
              </a:ext>
            </a:extLst>
          </p:cNvPr>
          <p:cNvSpPr>
            <a:spLocks noChangeAspect="1"/>
          </p:cNvSpPr>
          <p:nvPr userDrawn="1"/>
        </p:nvSpPr>
        <p:spPr>
          <a:xfrm>
            <a:off x="816970" y="6200880"/>
            <a:ext cx="6835101" cy="606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IEEE MASS 2020</a:t>
            </a:r>
            <a:endParaRPr lang="en-US" sz="2000" baseline="30000" dirty="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en-US" sz="2000" baseline="30000" dirty="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2020 IEEE 17th International Conference on Mobile Ad Hoc and Sensor Systems (MASS)</a:t>
            </a:r>
            <a:endParaRPr lang="en-US" sz="2000" dirty="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2F927C-94F2-D740-8F33-61B0A9327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99" y="6149370"/>
            <a:ext cx="726411" cy="712801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0ECA4D-B132-DA41-9348-08ECB2D0E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9218" r="69878" b="9366"/>
          <a:stretch/>
        </p:blipFill>
        <p:spPr>
          <a:xfrm>
            <a:off x="8389175" y="6070163"/>
            <a:ext cx="754825" cy="809077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E0436197-6144-7840-BB3B-D92271BB4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r="10676" b="25707"/>
          <a:stretch/>
        </p:blipFill>
        <p:spPr>
          <a:xfrm>
            <a:off x="7691831" y="6121400"/>
            <a:ext cx="740704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63913" y="2971801"/>
            <a:ext cx="2452687" cy="711200"/>
          </a:xfrm>
        </p:spPr>
        <p:txBody>
          <a:bodyPr anchor="t"/>
          <a:lstStyle>
            <a:lvl1pPr algn="ctr">
              <a:defRPr sz="3600" b="1" cap="none"/>
            </a:lvl1pPr>
          </a:lstStyle>
          <a:p>
            <a:r>
              <a:rPr lang="en-US" dirty="0"/>
              <a:t>Thanks…</a:t>
            </a:r>
            <a:endParaRPr lang="en-IN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595524" y="3619535"/>
            <a:ext cx="2009553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9CC11A4-3B5C-0D45-B72A-F380908C6663}"/>
              </a:ext>
            </a:extLst>
          </p:cNvPr>
          <p:cNvSpPr>
            <a:spLocks noChangeAspect="1"/>
          </p:cNvSpPr>
          <p:nvPr userDrawn="1"/>
        </p:nvSpPr>
        <p:spPr>
          <a:xfrm>
            <a:off x="816970" y="6200880"/>
            <a:ext cx="6835101" cy="606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IEEE MASS 2020</a:t>
            </a:r>
            <a:endParaRPr lang="en-US" sz="2000" baseline="30000" dirty="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en-US" sz="2000" baseline="30000" dirty="0">
                <a:solidFill>
                  <a:schemeClr val="bg1"/>
                </a:solidFill>
                <a:latin typeface="Apple Braille" pitchFamily="2" charset="0"/>
                <a:cs typeface="AngsanaUPC" panose="020B0604020202020204" pitchFamily="34" charset="0"/>
              </a:rPr>
              <a:t>2020 IEEE 17th International Conference on Mobile Ad Hoc and Sensor Systems (MASS)</a:t>
            </a:r>
            <a:endParaRPr lang="en-US" sz="2000" dirty="0">
              <a:solidFill>
                <a:schemeClr val="bg1"/>
              </a:solidFill>
              <a:latin typeface="Apple Braille" pitchFamily="2" charset="0"/>
              <a:cs typeface="AngsanaUPC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C990CF-D466-7A4D-AD2E-A2C862CA0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99" y="6149370"/>
            <a:ext cx="726411" cy="71280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F4A387-9A2E-AC41-93AC-384DC12F1A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9218" r="69878" b="9366"/>
          <a:stretch/>
        </p:blipFill>
        <p:spPr>
          <a:xfrm>
            <a:off x="8389175" y="6070163"/>
            <a:ext cx="754825" cy="809077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09FDEED5-D319-C946-8AF2-988FFAE6F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r="10676" b="25707"/>
          <a:stretch/>
        </p:blipFill>
        <p:spPr>
          <a:xfrm>
            <a:off x="7691831" y="6121400"/>
            <a:ext cx="740704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7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9861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3" r:id="rId4"/>
    <p:sldLayoutId id="2147483708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jpe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emf"/><Relationship Id="rId15" Type="http://schemas.openxmlformats.org/officeDocument/2006/relationships/image" Target="../media/image20.svg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4FE424E-A7EF-4BF1-A6A9-F65E2DA9C3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047" y="4523140"/>
            <a:ext cx="1073647" cy="9292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C96B972-53F1-46CE-85C1-912B3C2575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047" y="3510378"/>
            <a:ext cx="1110103" cy="10540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2652486" y="1833677"/>
            <a:ext cx="5943600" cy="423370"/>
          </a:xfrm>
        </p:spPr>
        <p:txBody>
          <a:bodyPr/>
          <a:lstStyle>
            <a:lvl1pPr algn="ctr">
              <a:defRPr sz="2800" b="1">
                <a:latin typeface="+mn-lt"/>
              </a:defRPr>
            </a:lvl1pPr>
          </a:lstStyle>
          <a:p>
            <a:r>
              <a:rPr lang="it-IT" sz="3200" dirty="0"/>
              <a:t>Fine-grained Urban Prediction via Sparse Mobile CrowdSensing</a:t>
            </a:r>
            <a:endParaRPr lang="en-IN" sz="32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4294967295"/>
          </p:nvPr>
        </p:nvSpPr>
        <p:spPr>
          <a:xfrm>
            <a:off x="2652486" y="3255823"/>
            <a:ext cx="5943600" cy="423371"/>
          </a:xfrm>
        </p:spPr>
        <p:txBody>
          <a:bodyPr anchor="b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Wenbin</a:t>
            </a:r>
            <a:r>
              <a:rPr lang="en-US" dirty="0"/>
              <a:t> Liu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Yongjian</a:t>
            </a:r>
            <a:r>
              <a:rPr lang="en-US" dirty="0"/>
              <a:t> Yang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Wang</a:t>
            </a:r>
            <a:r>
              <a:rPr lang="en-US" baseline="30000" dirty="0"/>
              <a:t>1</a:t>
            </a:r>
            <a:r>
              <a:rPr lang="en-US" dirty="0"/>
              <a:t>, and </a:t>
            </a:r>
            <a:r>
              <a:rPr lang="en-US" dirty="0" err="1"/>
              <a:t>Jie</a:t>
            </a:r>
            <a:r>
              <a:rPr lang="en-US" dirty="0"/>
              <a:t> Wu</a:t>
            </a:r>
            <a:r>
              <a:rPr lang="en-US" baseline="30000" dirty="0"/>
              <a:t>2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4294967295"/>
          </p:nvPr>
        </p:nvSpPr>
        <p:spPr>
          <a:xfrm>
            <a:off x="2652486" y="4677970"/>
            <a:ext cx="5943600" cy="423371"/>
          </a:xfrm>
        </p:spPr>
        <p:txBody>
          <a:bodyPr anchor="b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baseline="30000" dirty="0"/>
              <a:t>1</a:t>
            </a:r>
            <a:r>
              <a:rPr lang="en-US" dirty="0"/>
              <a:t>College of Computer Science and Technology, </a:t>
            </a:r>
          </a:p>
          <a:p>
            <a:pPr lvl="0"/>
            <a:r>
              <a:rPr lang="en-US" dirty="0"/>
              <a:t>Jilin University, China</a:t>
            </a:r>
          </a:p>
          <a:p>
            <a:pPr lvl="0"/>
            <a:r>
              <a:rPr lang="en-US" baseline="30000" dirty="0"/>
              <a:t>2</a:t>
            </a:r>
            <a:r>
              <a:rPr lang="en-US" dirty="0"/>
              <a:t>Department of Computer and Information Sciences, </a:t>
            </a:r>
          </a:p>
          <a:p>
            <a:pPr lvl="0"/>
            <a:r>
              <a:rPr lang="en-US" dirty="0"/>
              <a:t>Temple University, Philadelphia, USA</a:t>
            </a:r>
          </a:p>
        </p:txBody>
      </p:sp>
    </p:spTree>
    <p:extLst>
      <p:ext uri="{BB962C8B-B14F-4D97-AF65-F5344CB8AC3E}">
        <p14:creationId xmlns:p14="http://schemas.microsoft.com/office/powerpoint/2010/main" val="20267720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Problem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n"/>
                </a:pPr>
                <a:r>
                  <a:rPr lang="en-US" altLang="zh-CN" b="1" dirty="0"/>
                  <a:t>Problem</a:t>
                </a:r>
                <a:r>
                  <a:rPr lang="en-US" altLang="zh-CN" dirty="0"/>
                  <a:t> [</a:t>
                </a:r>
                <a:r>
                  <a:rPr lang="it-IT" altLang="zh-CN" dirty="0"/>
                  <a:t>Urban Prediction via Sparse MCS</a:t>
                </a:r>
                <a:r>
                  <a:rPr lang="en-US" altLang="zh-CN" dirty="0"/>
                  <a:t>]:</a:t>
                </a:r>
              </a:p>
              <a:p>
                <a:pPr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n"/>
                </a:pPr>
                <a:r>
                  <a:rPr lang="en-US" altLang="zh-CN" dirty="0"/>
                  <a:t>Given a MCS task with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subareas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sensing cycles</a:t>
                </a:r>
              </a:p>
              <a:p>
                <a:pPr lvl="1"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p"/>
                </a:pPr>
                <a:r>
                  <a:rPr lang="en-US" altLang="zh-CN" sz="2400" dirty="0"/>
                  <a:t> for each cycle, sense data from a few subareas</a:t>
                </a:r>
              </a:p>
              <a:p>
                <a:pPr lvl="1"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p"/>
                </a:pPr>
                <a:r>
                  <a:rPr lang="en-US" altLang="zh-CN" sz="2400" dirty="0"/>
                  <a:t> predict the full maps of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/>
                  <a:t> future cycles</a:t>
                </a:r>
              </a:p>
              <a:p>
                <a:pPr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n"/>
                </a:pPr>
                <a:r>
                  <a:rPr lang="en-US" altLang="zh-CN" dirty="0"/>
                  <a:t>Goal: minimizing the prediction errors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7AD1959-335A-4EC9-8B1D-1F047A92F2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9FB5CF-052E-4F2C-B7B6-590A27CE9E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27DA301-1E89-49EB-AF74-65E2E1D0E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09" y="4295256"/>
            <a:ext cx="7178808" cy="16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6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Running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An example of </a:t>
            </a:r>
            <a:r>
              <a:rPr lang="it-IT" altLang="zh-CN" dirty="0"/>
              <a:t>urban prediction via Sparse MCS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AD1959-335A-4EC9-8B1D-1F047A92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9FB5CF-052E-4F2C-B7B6-590A27CE9E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A66A2818-4609-4A12-8FF1-FA3880A455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84" y="1668101"/>
            <a:ext cx="7033846" cy="44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2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</a:rPr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Background, Motivation, and Challenges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Problem Formulation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b="1" dirty="0"/>
              <a:t>Matrix Completion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Urban Prediction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Performance Evaluation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08280B-3A73-46EB-9FD9-E372E5D38D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F3E769C-CCEC-46E6-8A16-C0F8353163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0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Matrix Factorization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n"/>
                </a:pPr>
                <a:r>
                  <a:rPr lang="en-US" altLang="zh-CN" dirty="0"/>
                  <a:t>Sensing data exhibit strong temporal-spatial correlations </a:t>
                </a:r>
              </a:p>
              <a:p>
                <a:pPr lvl="1"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Sensing matrix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CN" dirty="0"/>
                  <a:t> usually has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the low-rank property</a:t>
                </a:r>
              </a:p>
              <a:p>
                <a:pPr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Given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, we factor the inferred matrix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zh-CN" dirty="0"/>
                  <a:t> into </a:t>
                </a:r>
              </a:p>
              <a:p>
                <a:pPr lvl="1"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a spatial factor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/>
                  <a:t> and a temporal factor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</a:p>
              <a:p>
                <a:pPr lvl="1"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7AD1959-335A-4EC9-8B1D-1F047A92F2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9FB5CF-052E-4F2C-B7B6-590A27CE9E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0698231-D137-4A06-807D-58BDF6BF16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16" y="3477497"/>
            <a:ext cx="5602298" cy="27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2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Temporal-Spatial Matrix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Temporal and spatial constraint matrices,     and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Important and naturally occurring correlations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Help data inference and preserve the correlations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   constraints that two continuously sensed data from the same subarea are usually similar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   constraints that the data sensed from the closer subareas usually have the similar values.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AD1959-335A-4EC9-8B1D-1F047A92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9FB5CF-052E-4F2C-B7B6-590A27CE9E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559E373-6B88-4AA7-A21C-FDBBA6139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01" y="5316002"/>
            <a:ext cx="6991398" cy="4894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771AF32-2839-4498-B6CB-A60DFA1AC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604" y="1343354"/>
            <a:ext cx="310737" cy="3139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2C7DF26-F4B9-4283-9866-4BF35DDC5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572" y="1326158"/>
            <a:ext cx="310737" cy="3482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8A3DF21-585A-4A17-A16B-2E9D3FC43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86" y="2993963"/>
            <a:ext cx="310737" cy="3139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F84972-A0DC-49D4-ACA6-EAAE8B8AE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86" y="4118059"/>
            <a:ext cx="310737" cy="3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78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Graph-based Matrix Completion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n"/>
                </a:pPr>
                <a:r>
                  <a:rPr lang="en-US" altLang="zh-CN" dirty="0"/>
                  <a:t>1.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/>
                  <a:t>, calculate the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n"/>
                </a:pPr>
                <a:r>
                  <a:rPr lang="en-US" altLang="zh-CN" dirty="0"/>
                  <a:t>2. Iteratively train and update the factor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altLang="zh-CN" dirty="0"/>
              </a:p>
              <a:p>
                <a:pPr lvl="1"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  <a:buClr>
                    <a:schemeClr val="accent4"/>
                  </a:buClr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7AD1959-335A-4EC9-8B1D-1F047A92F2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9FB5CF-052E-4F2C-B7B6-590A27CE9E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175C23-A216-46BD-AEB6-95408687B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62" y="2483659"/>
            <a:ext cx="4827445" cy="36443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8EC9CD-173F-45DC-B428-BC05C78B3C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41" y="3466453"/>
            <a:ext cx="3429616" cy="17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8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</a:rPr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Background, Motivation, and Challenges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Problem Formulation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Matrix Completion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b="1" dirty="0"/>
              <a:t>Urban Prediction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Performance Evaluation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08280B-3A73-46EB-9FD9-E372E5D38D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F3E769C-CCEC-46E6-8A16-C0F8353163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Urban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Continuous Conditional Random Field (CCRF)</a:t>
            </a:r>
          </a:p>
          <a:p>
            <a:pPr marL="914400" lvl="1" indent="-457200">
              <a:lnSpc>
                <a:spcPct val="150000"/>
              </a:lnSpc>
              <a:buClr>
                <a:schemeClr val="accent4"/>
              </a:buClr>
              <a:buFont typeface="+mj-lt"/>
              <a:buAutoNum type="arabicPeriod"/>
            </a:pPr>
            <a:r>
              <a:rPr lang="en-US" altLang="zh-CN" sz="2400" dirty="0"/>
              <a:t>relationships between the input and output data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 Temporal relationships among different sensing cycles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altLang="zh-CN" sz="2000" dirty="0"/>
              <a:t> Long Short-Term Memory (LSTM)</a:t>
            </a:r>
          </a:p>
          <a:p>
            <a:pPr marL="914400" lvl="1" indent="-457200">
              <a:lnSpc>
                <a:spcPct val="150000"/>
              </a:lnSpc>
              <a:buClr>
                <a:schemeClr val="accent4"/>
              </a:buClr>
              <a:buFont typeface="+mj-lt"/>
              <a:buAutoNum type="arabicPeriod"/>
            </a:pPr>
            <a:r>
              <a:rPr lang="en-US" altLang="zh-CN" sz="2400" dirty="0"/>
              <a:t>correlations among the output data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 Spatial correlations between different subareas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altLang="zh-CN" sz="2000" dirty="0"/>
              <a:t> Stacked Denoising Auto-Encoder (SDAE)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AD1959-335A-4EC9-8B1D-1F047A92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9FB5CF-052E-4F2C-B7B6-590A27CE9E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97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Urban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CCRF</a:t>
            </a:r>
          </a:p>
          <a:p>
            <a:pPr marL="514350" indent="-457200">
              <a:lnSpc>
                <a:spcPct val="150000"/>
              </a:lnSpc>
              <a:buClr>
                <a:schemeClr val="accent4"/>
              </a:buClr>
              <a:buFont typeface="+mj-lt"/>
              <a:buAutoNum type="arabicPeriod"/>
            </a:pPr>
            <a:r>
              <a:rPr lang="en-US" altLang="zh-CN" sz="2000" dirty="0"/>
              <a:t>LSTM for Temporal Relationships</a:t>
            </a:r>
          </a:p>
          <a:p>
            <a:pPr marL="514350" indent="-457200">
              <a:lnSpc>
                <a:spcPct val="150000"/>
              </a:lnSpc>
              <a:buClr>
                <a:schemeClr val="accent4"/>
              </a:buClr>
              <a:buFont typeface="+mj-lt"/>
              <a:buAutoNum type="arabicPeriod"/>
            </a:pPr>
            <a:r>
              <a:rPr lang="en-US" altLang="zh-CN" sz="2000" dirty="0"/>
              <a:t>SDAE for Spatial Correlations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AD1959-335A-4EC9-8B1D-1F047A92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9FB5CF-052E-4F2C-B7B6-590A27CE9E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AB6B3E-9DDB-479D-A410-7D65C7B7B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26" y="2532681"/>
            <a:ext cx="5366825" cy="368717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1E7C9EB-6ACD-4613-B323-CD59A8F4ED89}"/>
              </a:ext>
            </a:extLst>
          </p:cNvPr>
          <p:cNvSpPr txBox="1"/>
          <p:nvPr/>
        </p:nvSpPr>
        <p:spPr>
          <a:xfrm>
            <a:off x="375610" y="3806769"/>
            <a:ext cx="310896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1. Preliminary estimations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by LSTM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2. Constrain and smooth 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by SDAE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59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</a:rPr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Background, Motivation, and Challenges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Problem Formulation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Matrix Completion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Urban Prediction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b="1" dirty="0"/>
              <a:t>Performance Evaluation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08280B-3A73-46EB-9FD9-E372E5D38D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F3E769C-CCEC-46E6-8A16-C0F8353163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2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</a:rPr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Background, Motivation, and Challenges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Problem Formulation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Matrix Completion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Urban Prediction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Performance Evaluation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E9340C-49BA-47D4-B1B8-BE6E78C904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3B5FBF4-F132-45D4-AFA9-32AB06C7F3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Three real-world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Sensor-Scope</a:t>
            </a:r>
            <a:r>
              <a:rPr kumimoji="1" lang="en-US" altLang="zh-CN" kern="0" baseline="30000" dirty="0">
                <a:solidFill>
                  <a:srgbClr val="000000"/>
                </a:solidFill>
                <a:ea typeface="宋体" charset="0"/>
              </a:rPr>
              <a:t>[1]</a:t>
            </a:r>
            <a:r>
              <a:rPr lang="en-US" altLang="zh-CN" dirty="0"/>
              <a:t>, U-Air</a:t>
            </a:r>
            <a:r>
              <a:rPr kumimoji="1" lang="en-US" altLang="zh-CN" kern="0" baseline="30000" dirty="0">
                <a:solidFill>
                  <a:srgbClr val="000000"/>
                </a:solidFill>
                <a:ea typeface="宋体" charset="0"/>
              </a:rPr>
              <a:t> [2]</a:t>
            </a:r>
            <a:r>
              <a:rPr lang="en-US" altLang="zh-CN" dirty="0"/>
              <a:t>, and </a:t>
            </a:r>
            <a:r>
              <a:rPr lang="en-US" altLang="zh-CN" dirty="0" err="1"/>
              <a:t>TaxiSpeed</a:t>
            </a:r>
            <a:r>
              <a:rPr kumimoji="1" lang="en-US" altLang="zh-CN" kern="0" baseline="30000" dirty="0">
                <a:solidFill>
                  <a:srgbClr val="000000"/>
                </a:solidFill>
                <a:ea typeface="宋体" charset="0"/>
              </a:rPr>
              <a:t> [3]</a:t>
            </a:r>
            <a:r>
              <a:rPr lang="en-US" altLang="zh-CN" dirty="0"/>
              <a:t> 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 Five typical urban sensing tasks: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altLang="zh-CN" sz="2200" dirty="0"/>
              <a:t> Temperature, Humidity, PM2.5, PM10, and Traffic speed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altLang="zh-CN" sz="2400" dirty="0"/>
              <a:t>Collected by static sensors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 Can use mobile devices to collect the same data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AD1959-335A-4EC9-8B1D-1F047A92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9FB5CF-052E-4F2C-B7B6-590A27CE9E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C8170F0-ADDC-4A90-882B-0D665EE988A7}"/>
              </a:ext>
            </a:extLst>
          </p:cNvPr>
          <p:cNvSpPr/>
          <p:nvPr/>
        </p:nvSpPr>
        <p:spPr>
          <a:xfrm>
            <a:off x="0" y="4648164"/>
            <a:ext cx="9144000" cy="22098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8064A2"/>
              </a:buClr>
            </a:pPr>
            <a:r>
              <a:rPr kumimoji="1" lang="en-US" altLang="zh-CN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[1] F. </a:t>
            </a:r>
            <a:r>
              <a:rPr kumimoji="1" lang="en-US" altLang="zh-CN" sz="1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Ingelrest</a:t>
            </a:r>
            <a:r>
              <a:rPr kumimoji="1" lang="en-US" altLang="zh-CN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, G. </a:t>
            </a:r>
            <a:r>
              <a:rPr kumimoji="1" lang="en-US" altLang="zh-CN" sz="1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Barrenetxea</a:t>
            </a:r>
            <a:r>
              <a:rPr kumimoji="1" lang="en-US" altLang="zh-CN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, G. Schaefer, M. </a:t>
            </a:r>
            <a:r>
              <a:rPr kumimoji="1" lang="en-US" altLang="zh-CN" sz="1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Vetterli</a:t>
            </a:r>
            <a:r>
              <a:rPr kumimoji="1" lang="en-US" altLang="zh-CN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, O. </a:t>
            </a:r>
            <a:r>
              <a:rPr kumimoji="1" lang="en-US" altLang="zh-CN" sz="1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Couach</a:t>
            </a:r>
            <a:r>
              <a:rPr kumimoji="1" lang="en-US" altLang="zh-CN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, and M. </a:t>
            </a:r>
            <a:r>
              <a:rPr kumimoji="1" lang="en-US" altLang="zh-CN" sz="1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Parlange</a:t>
            </a:r>
            <a:r>
              <a:rPr kumimoji="1" lang="en-US" altLang="zh-CN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, “</a:t>
            </a:r>
            <a:r>
              <a:rPr kumimoji="1" lang="en-US" altLang="zh-CN" sz="1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Sensorscope:application-specific</a:t>
            </a:r>
            <a:r>
              <a:rPr kumimoji="1" lang="en-US" altLang="zh-CN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 sensor network for environmental monitoring,” ACM Transactions on Sensor Networks, vol. 6, no. 2, pp. 1–32, 2010.</a:t>
            </a:r>
          </a:p>
          <a:p>
            <a:pPr lvl="0">
              <a:spcBef>
                <a:spcPct val="20000"/>
              </a:spcBef>
              <a:buClr>
                <a:srgbClr val="8064A2"/>
              </a:buClr>
            </a:pPr>
            <a:r>
              <a:rPr kumimoji="1" lang="en-US" altLang="zh-CN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[2] Y. Zheng, F. Liu, and H. P. Hsieh, “</a:t>
            </a:r>
            <a:r>
              <a:rPr kumimoji="1" lang="en-US" altLang="zh-CN" sz="1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U-air:when</a:t>
            </a:r>
            <a:r>
              <a:rPr kumimoji="1" lang="en-US" altLang="zh-CN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 urban air quality inference meets big data,” in ACM SIGKDD International Conference on Knowledge Discovery and Data Mining, 2013, pp. 1436–1444.</a:t>
            </a:r>
          </a:p>
          <a:p>
            <a:pPr lvl="0">
              <a:spcBef>
                <a:spcPct val="20000"/>
              </a:spcBef>
              <a:buClr>
                <a:srgbClr val="8064A2"/>
              </a:buClr>
            </a:pPr>
            <a:r>
              <a:rPr kumimoji="1" lang="en-US" altLang="zh-CN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[3] J. Shang, Y. Zheng, W. Tong, E. Chang, and Y. Yu, “Inferring gas consumption and pollution emission of vehicles throughout a city,” in ACM SIGKDD International Conference on Knowledge Discovery and</a:t>
            </a:r>
          </a:p>
          <a:p>
            <a:pPr lvl="0">
              <a:spcBef>
                <a:spcPct val="20000"/>
              </a:spcBef>
              <a:buClr>
                <a:srgbClr val="8064A2"/>
              </a:buClr>
            </a:pPr>
            <a:r>
              <a:rPr kumimoji="1" lang="en-US" altLang="zh-CN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charset="0"/>
                <a:cs typeface="Times New Roman" panose="02020603050405020304" pitchFamily="18" charset="0"/>
              </a:rPr>
              <a:t>Data Mining, 2014, pp. 1027–1036.</a:t>
            </a:r>
          </a:p>
        </p:txBody>
      </p:sp>
    </p:spTree>
    <p:extLst>
      <p:ext uri="{BB962C8B-B14F-4D97-AF65-F5344CB8AC3E}">
        <p14:creationId xmlns:p14="http://schemas.microsoft.com/office/powerpoint/2010/main" val="3754924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Evaluation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Temperature: </a:t>
            </a:r>
          </a:p>
          <a:p>
            <a:pPr marL="0" indent="0">
              <a:lnSpc>
                <a:spcPct val="150000"/>
              </a:lnSpc>
              <a:buClr>
                <a:schemeClr val="accent4"/>
              </a:buClr>
              <a:buNone/>
            </a:pPr>
            <a:r>
              <a:rPr lang="en-US" altLang="zh-CN" dirty="0"/>
              <a:t>1) Inference accuracy; 2) Number of sensed subareas</a:t>
            </a:r>
            <a:endParaRPr lang="en-US" altLang="zh-CN" sz="2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AD1959-335A-4EC9-8B1D-1F047A92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9FB5CF-052E-4F2C-B7B6-590A27CE9E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063A0E2-20B7-44E8-8562-2E41ED98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3" y="2446351"/>
            <a:ext cx="4362482" cy="35576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8C640F-EC4C-4A52-AA80-FF18ED41F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297" y="2446351"/>
            <a:ext cx="4261507" cy="35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95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Evaluation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3) Sensed ratio; 4) Next cycles; 5) Running time</a:t>
            </a:r>
            <a:endParaRPr lang="en-US" altLang="zh-CN" sz="2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AD1959-335A-4EC9-8B1D-1F047A92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9FB5CF-052E-4F2C-B7B6-590A27CE9E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00E168-DEF4-4866-B9F8-778BDB1E4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08" y="1827011"/>
            <a:ext cx="3087858" cy="42998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E37E7E0-EFAB-4AAD-AA9C-E29E3304F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163" y="1834609"/>
            <a:ext cx="2933721" cy="24384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618297B-3956-4424-A5DB-61D9D8AF5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888" y="4412142"/>
            <a:ext cx="5367822" cy="15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99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</a:rPr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Background, Motivation, and Challenges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Problem Formulation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Matrix Completion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Urban Prediction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Performance Evaluation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b="1" dirty="0"/>
              <a:t>Conclusion</a:t>
            </a:r>
          </a:p>
          <a:p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08280B-3A73-46EB-9FD9-E372E5D38D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F3E769C-CCEC-46E6-8A16-C0F8353163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86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Urban Prediction via Sparse </a:t>
            </a:r>
            <a:r>
              <a:rPr lang="en-US" altLang="zh-CN" dirty="0" err="1"/>
              <a:t>Moblie</a:t>
            </a:r>
            <a:r>
              <a:rPr lang="en-US" altLang="zh-CN" dirty="0"/>
              <a:t> </a:t>
            </a:r>
            <a:r>
              <a:rPr lang="en-US" altLang="zh-CN" dirty="0" err="1"/>
              <a:t>CrowdSensing</a:t>
            </a:r>
            <a:endParaRPr lang="en-US" altLang="zh-CN" dirty="0"/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Predict the future full map from sparse sensed data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Matrix Completion with Temporal-Spatial constraints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Preserve temporal-spatial correlations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Urban Prediction by Continuous Conditional Random Field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LSTM and SDAE for temporal and spatial correlations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Extensive Evaluation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Three real-world data sets with five typical urban sensing tasks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AD1959-335A-4EC9-8B1D-1F047A92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9FB5CF-052E-4F2C-B7B6-590A27CE9E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48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913" y="2971801"/>
            <a:ext cx="2452687" cy="711200"/>
          </a:xfrm>
        </p:spPr>
        <p:txBody>
          <a:bodyPr/>
          <a:lstStyle/>
          <a:p>
            <a:r>
              <a:rPr lang="en-US" altLang="zh-CN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  <a:br>
              <a:rPr lang="zh-CN" alt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altLang="zh-CN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Q&amp;A</a:t>
            </a:r>
            <a:br>
              <a:rPr lang="zh-CN" alt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89EB6-17E9-4851-892F-D33DFB4A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54" y="3501008"/>
            <a:ext cx="2258995" cy="266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97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</a:rPr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b="1" dirty="0"/>
              <a:t>Background, Motivation, and Challenges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Problem Formulation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Matrix Completion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Urban Prediction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Performance Evaluation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08280B-3A73-46EB-9FD9-E372E5D38D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F3E769C-CCEC-46E6-8A16-C0F8353163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2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Mobile </a:t>
            </a:r>
            <a:r>
              <a:rPr lang="en-US" altLang="zh-CN" dirty="0" err="1"/>
              <a:t>CrowdSensing</a:t>
            </a:r>
            <a:r>
              <a:rPr lang="en-US" altLang="zh-CN" dirty="0"/>
              <a:t> (MCS)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dirty="0"/>
              <a:t>Recruit users to collect various urban data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47ECA1-15EE-4991-A206-7755FA6410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646A203-23B8-43DA-B496-F453E1FC0F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25D00F-D4DE-4D1F-8B17-9DB8B7AA2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30" y="2324707"/>
            <a:ext cx="2905032" cy="2902896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527CF89-6C55-4BB9-83FE-3F21D27B0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69049"/>
              </p:ext>
            </p:extLst>
          </p:nvPr>
        </p:nvGraphicFramePr>
        <p:xfrm>
          <a:off x="389729" y="2324704"/>
          <a:ext cx="2905032" cy="290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58">
                  <a:extLst>
                    <a:ext uri="{9D8B030D-6E8A-4147-A177-3AD203B41FA5}">
                      <a16:colId xmlns:a16="http://schemas.microsoft.com/office/drawing/2014/main" val="2833851855"/>
                    </a:ext>
                  </a:extLst>
                </a:gridCol>
                <a:gridCol w="726258">
                  <a:extLst>
                    <a:ext uri="{9D8B030D-6E8A-4147-A177-3AD203B41FA5}">
                      <a16:colId xmlns:a16="http://schemas.microsoft.com/office/drawing/2014/main" val="3274164986"/>
                    </a:ext>
                  </a:extLst>
                </a:gridCol>
                <a:gridCol w="726258">
                  <a:extLst>
                    <a:ext uri="{9D8B030D-6E8A-4147-A177-3AD203B41FA5}">
                      <a16:colId xmlns:a16="http://schemas.microsoft.com/office/drawing/2014/main" val="1537377245"/>
                    </a:ext>
                  </a:extLst>
                </a:gridCol>
                <a:gridCol w="726258">
                  <a:extLst>
                    <a:ext uri="{9D8B030D-6E8A-4147-A177-3AD203B41FA5}">
                      <a16:colId xmlns:a16="http://schemas.microsoft.com/office/drawing/2014/main" val="1252210730"/>
                    </a:ext>
                  </a:extLst>
                </a:gridCol>
              </a:tblGrid>
              <a:tr h="5805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053761"/>
                  </a:ext>
                </a:extLst>
              </a:tr>
              <a:tr h="5805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55632"/>
                  </a:ext>
                </a:extLst>
              </a:tr>
              <a:tr h="5805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960224"/>
                  </a:ext>
                </a:extLst>
              </a:tr>
              <a:tr h="5805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209757"/>
                  </a:ext>
                </a:extLst>
              </a:tr>
              <a:tr h="5805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317438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4ACCDD98-1B9E-4590-96C7-548B2D71088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651215" y="4163017"/>
            <a:ext cx="242774" cy="3847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281ED3-6254-4160-A4F8-022837FFA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364" y="3583799"/>
            <a:ext cx="242774" cy="384708"/>
          </a:xfrm>
          <a:prstGeom prst="rect">
            <a:avLst/>
          </a:prstGeom>
        </p:spPr>
      </p:pic>
      <p:pic>
        <p:nvPicPr>
          <p:cNvPr id="10" name="图形 81" descr="用户">
            <a:extLst>
              <a:ext uri="{FF2B5EF4-FFF2-40B4-BE49-F238E27FC236}">
                <a16:creationId xmlns:a16="http://schemas.microsoft.com/office/drawing/2014/main" id="{88E18484-1B86-4FD2-80B5-E7F6F8DCD6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9471" y="3162351"/>
            <a:ext cx="372231" cy="372231"/>
          </a:xfrm>
          <a:prstGeom prst="rect">
            <a:avLst/>
          </a:prstGeom>
        </p:spPr>
      </p:pic>
      <p:pic>
        <p:nvPicPr>
          <p:cNvPr id="11" name="图形 81" descr="用户">
            <a:extLst>
              <a:ext uri="{FF2B5EF4-FFF2-40B4-BE49-F238E27FC236}">
                <a16:creationId xmlns:a16="http://schemas.microsoft.com/office/drawing/2014/main" id="{78F0DE8A-7B18-4A91-848E-6685B44634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984" y="4325004"/>
            <a:ext cx="372231" cy="372231"/>
          </a:xfrm>
          <a:prstGeom prst="rect">
            <a:avLst/>
          </a:prstGeom>
          <a:noFill/>
        </p:spPr>
      </p:pic>
      <p:pic>
        <p:nvPicPr>
          <p:cNvPr id="12" name="图形 79" descr="用户">
            <a:extLst>
              <a:ext uri="{FF2B5EF4-FFF2-40B4-BE49-F238E27FC236}">
                <a16:creationId xmlns:a16="http://schemas.microsoft.com/office/drawing/2014/main" id="{10431243-3FC6-4402-9543-E95FCE5642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3284" y="3743900"/>
            <a:ext cx="372231" cy="3722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EE24645-4633-475F-AEE1-D70EF3DCAD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7780" y="2996267"/>
            <a:ext cx="242774" cy="384708"/>
          </a:xfrm>
          <a:prstGeom prst="rect">
            <a:avLst/>
          </a:prstGeom>
        </p:spPr>
      </p:pic>
      <p:pic>
        <p:nvPicPr>
          <p:cNvPr id="1026" name="Picture 2" descr="http://x0.ifengimg.com/res/2020/C36AA609D1E243D70A3AC57F0206B6DCDD674210_size45_w642_h440.jpeg">
            <a:extLst>
              <a:ext uri="{FF2B5EF4-FFF2-40B4-BE49-F238E27FC236}">
                <a16:creationId xmlns:a16="http://schemas.microsoft.com/office/drawing/2014/main" id="{29D697A6-F608-4948-88B6-B52F8093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64" y="3776154"/>
            <a:ext cx="2305090" cy="1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s0.bdstatic.com/70cFvHSh_Q1YnxGkpoWK1HF6hhy/it/u=3616601270,2610925016&amp;fm=26&amp;gp=0.jpg">
            <a:extLst>
              <a:ext uri="{FF2B5EF4-FFF2-40B4-BE49-F238E27FC236}">
                <a16:creationId xmlns:a16="http://schemas.microsoft.com/office/drawing/2014/main" id="{DE81EB1E-DBD7-4B38-9564-AD3BD794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50" y="2164774"/>
            <a:ext cx="2411766" cy="22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imgsa.baidu.com/timg?image&amp;quality=80&amp;size=b9999_10000&amp;sec=1606317211603&amp;di=ec80a0cfdfc5652909c22db85133c705&amp;imgtype=0&amp;src=http%3A%2F%2Fwww.auto0768.com%2Fupload%2Fday_151129%2F201511290235058475.png">
            <a:extLst>
              <a:ext uri="{FF2B5EF4-FFF2-40B4-BE49-F238E27FC236}">
                <a16:creationId xmlns:a16="http://schemas.microsoft.com/office/drawing/2014/main" id="{CD0A2C6E-1E9A-4832-B99C-0ECE489D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64" y="2164774"/>
            <a:ext cx="2305090" cy="153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67CD9544-8B44-47B6-9ECD-3627E8713FEC}"/>
              </a:ext>
            </a:extLst>
          </p:cNvPr>
          <p:cNvSpPr txBox="1"/>
          <p:nvPr/>
        </p:nvSpPr>
        <p:spPr>
          <a:xfrm>
            <a:off x="7178590" y="4454382"/>
            <a:ext cx="188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… …</a:t>
            </a:r>
            <a:endParaRPr lang="zh-CN" altLang="en-US" sz="3600" b="1" dirty="0"/>
          </a:p>
        </p:txBody>
      </p:sp>
      <p:pic>
        <p:nvPicPr>
          <p:cNvPr id="48" name="图形 47" descr="线箭头顺时针弯曲">
            <a:extLst>
              <a:ext uri="{FF2B5EF4-FFF2-40B4-BE49-F238E27FC236}">
                <a16:creationId xmlns:a16="http://schemas.microsoft.com/office/drawing/2014/main" id="{60B44B34-3960-4F40-8A48-A5C0C1AF0E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3058245" y="1632367"/>
            <a:ext cx="914400" cy="1336163"/>
          </a:xfrm>
          <a:prstGeom prst="rect">
            <a:avLst/>
          </a:prstGeom>
        </p:spPr>
      </p:pic>
      <p:pic>
        <p:nvPicPr>
          <p:cNvPr id="50" name="图形 49" descr="线箭头轻微弯曲">
            <a:extLst>
              <a:ext uri="{FF2B5EF4-FFF2-40B4-BE49-F238E27FC236}">
                <a16:creationId xmlns:a16="http://schemas.microsoft.com/office/drawing/2014/main" id="{AA5B0595-94AE-4697-8C23-919E3D91B9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369084">
            <a:off x="2874843" y="4793141"/>
            <a:ext cx="1235648" cy="914400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B570BC08-2860-4642-9ACD-7ACBB9A82C6A}"/>
              </a:ext>
            </a:extLst>
          </p:cNvPr>
          <p:cNvSpPr txBox="1"/>
          <p:nvPr/>
        </p:nvSpPr>
        <p:spPr>
          <a:xfrm>
            <a:off x="6555794" y="1804559"/>
            <a:ext cx="225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030A0"/>
              </a:buClr>
            </a:pPr>
            <a:r>
              <a:rPr lang="en-US" altLang="zh-CN" dirty="0">
                <a:latin typeface="+mj-lt"/>
              </a:rPr>
              <a:t>Air Quality Sensing </a:t>
            </a:r>
            <a:endParaRPr lang="zh-CN" altLang="en-US" dirty="0">
              <a:latin typeface="+mj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5ADF8C66-263F-4012-82EF-A4BE28406686}"/>
              </a:ext>
            </a:extLst>
          </p:cNvPr>
          <p:cNvSpPr txBox="1"/>
          <p:nvPr/>
        </p:nvSpPr>
        <p:spPr>
          <a:xfrm>
            <a:off x="4224577" y="1797525"/>
            <a:ext cx="194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030A0"/>
              </a:buClr>
            </a:pPr>
            <a:r>
              <a:rPr lang="en-US" altLang="zh-CN" dirty="0">
                <a:latin typeface="+mj-lt"/>
              </a:rPr>
              <a:t>Traffic Monitoring</a:t>
            </a:r>
            <a:endParaRPr lang="zh-CN" altLang="en-US" dirty="0">
              <a:latin typeface="+mj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DEEDD73B-AD87-400E-88D5-478654DF2D4C}"/>
              </a:ext>
            </a:extLst>
          </p:cNvPr>
          <p:cNvSpPr txBox="1"/>
          <p:nvPr/>
        </p:nvSpPr>
        <p:spPr>
          <a:xfrm>
            <a:off x="4309519" y="5370936"/>
            <a:ext cx="194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030A0"/>
              </a:buClr>
            </a:pPr>
            <a:r>
              <a:rPr lang="en-US" altLang="zh-CN" dirty="0">
                <a:latin typeface="+mj-lt"/>
              </a:rPr>
              <a:t>Noise </a:t>
            </a:r>
            <a:r>
              <a:rPr lang="en-US" altLang="zh-CN" dirty="0"/>
              <a:t>Monitoring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250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Sparse Mobile </a:t>
            </a:r>
            <a:r>
              <a:rPr lang="en-US" altLang="zh-CN" dirty="0" err="1"/>
              <a:t>CrowdSensing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MCS: a large number of users</a:t>
            </a:r>
          </a:p>
          <a:p>
            <a:r>
              <a:rPr lang="en-US" dirty="0"/>
              <a:t>Sparse MCS: sense a few subareas and infer the rest </a:t>
            </a:r>
            <a:r>
              <a:rPr lang="en-US" altLang="zh-CN" dirty="0"/>
              <a:t>ones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8C18AC-EC47-40FC-BB2E-340931089D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5E998B0-A60C-4DCC-AC60-DC581D4454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1A8A34-1CFA-4F66-B33B-A44AEF318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25" y="2542756"/>
            <a:ext cx="2905032" cy="2902896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C3DDE03-6BFD-436D-9AFF-EBB64BAC0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766508"/>
              </p:ext>
            </p:extLst>
          </p:nvPr>
        </p:nvGraphicFramePr>
        <p:xfrm>
          <a:off x="683324" y="2542753"/>
          <a:ext cx="2905032" cy="290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58">
                  <a:extLst>
                    <a:ext uri="{9D8B030D-6E8A-4147-A177-3AD203B41FA5}">
                      <a16:colId xmlns:a16="http://schemas.microsoft.com/office/drawing/2014/main" val="2833851855"/>
                    </a:ext>
                  </a:extLst>
                </a:gridCol>
                <a:gridCol w="726258">
                  <a:extLst>
                    <a:ext uri="{9D8B030D-6E8A-4147-A177-3AD203B41FA5}">
                      <a16:colId xmlns:a16="http://schemas.microsoft.com/office/drawing/2014/main" val="3274164986"/>
                    </a:ext>
                  </a:extLst>
                </a:gridCol>
                <a:gridCol w="726258">
                  <a:extLst>
                    <a:ext uri="{9D8B030D-6E8A-4147-A177-3AD203B41FA5}">
                      <a16:colId xmlns:a16="http://schemas.microsoft.com/office/drawing/2014/main" val="1537377245"/>
                    </a:ext>
                  </a:extLst>
                </a:gridCol>
                <a:gridCol w="726258">
                  <a:extLst>
                    <a:ext uri="{9D8B030D-6E8A-4147-A177-3AD203B41FA5}">
                      <a16:colId xmlns:a16="http://schemas.microsoft.com/office/drawing/2014/main" val="1252210730"/>
                    </a:ext>
                  </a:extLst>
                </a:gridCol>
              </a:tblGrid>
              <a:tr h="5805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053761"/>
                  </a:ext>
                </a:extLst>
              </a:tr>
              <a:tr h="5805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55632"/>
                  </a:ext>
                </a:extLst>
              </a:tr>
              <a:tr h="5805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960224"/>
                  </a:ext>
                </a:extLst>
              </a:tr>
              <a:tr h="5805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209757"/>
                  </a:ext>
                </a:extLst>
              </a:tr>
              <a:tr h="5805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317438"/>
                  </a:ext>
                </a:extLst>
              </a:tr>
            </a:tbl>
          </a:graphicData>
        </a:graphic>
      </p:graphicFrame>
      <p:pic>
        <p:nvPicPr>
          <p:cNvPr id="10" name="图形 81" descr="用户">
            <a:extLst>
              <a:ext uri="{FF2B5EF4-FFF2-40B4-BE49-F238E27FC236}">
                <a16:creationId xmlns:a16="http://schemas.microsoft.com/office/drawing/2014/main" id="{E79BEB6E-ADD9-4EA9-8CB0-D68C6EDBC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6504" y="3227530"/>
            <a:ext cx="372231" cy="372231"/>
          </a:xfrm>
          <a:prstGeom prst="rect">
            <a:avLst/>
          </a:prstGeom>
        </p:spPr>
      </p:pic>
      <p:pic>
        <p:nvPicPr>
          <p:cNvPr id="11" name="图形 81" descr="用户">
            <a:extLst>
              <a:ext uri="{FF2B5EF4-FFF2-40B4-BE49-F238E27FC236}">
                <a16:creationId xmlns:a16="http://schemas.microsoft.com/office/drawing/2014/main" id="{08DEB203-4E7A-4269-8132-A8714671C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459" y="4402376"/>
            <a:ext cx="372231" cy="372231"/>
          </a:xfrm>
          <a:prstGeom prst="rect">
            <a:avLst/>
          </a:prstGeom>
          <a:noFill/>
        </p:spPr>
      </p:pic>
      <p:pic>
        <p:nvPicPr>
          <p:cNvPr id="12" name="图形 79" descr="用户">
            <a:extLst>
              <a:ext uri="{FF2B5EF4-FFF2-40B4-BE49-F238E27FC236}">
                <a16:creationId xmlns:a16="http://schemas.microsoft.com/office/drawing/2014/main" id="{DD57BF71-B87D-4394-84F4-6727ACE533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0010" y="3839189"/>
            <a:ext cx="372231" cy="372231"/>
          </a:xfrm>
          <a:prstGeom prst="rect">
            <a:avLst/>
          </a:prstGeom>
        </p:spPr>
      </p:pic>
      <p:pic>
        <p:nvPicPr>
          <p:cNvPr id="14" name="图形 79" descr="用户">
            <a:extLst>
              <a:ext uri="{FF2B5EF4-FFF2-40B4-BE49-F238E27FC236}">
                <a16:creationId xmlns:a16="http://schemas.microsoft.com/office/drawing/2014/main" id="{91B7A06E-905B-47DC-A7BA-73E962376B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1935" y="3234018"/>
            <a:ext cx="372231" cy="372231"/>
          </a:xfrm>
          <a:prstGeom prst="rect">
            <a:avLst/>
          </a:prstGeom>
        </p:spPr>
      </p:pic>
      <p:pic>
        <p:nvPicPr>
          <p:cNvPr id="15" name="图形 79" descr="用户">
            <a:extLst>
              <a:ext uri="{FF2B5EF4-FFF2-40B4-BE49-F238E27FC236}">
                <a16:creationId xmlns:a16="http://schemas.microsoft.com/office/drawing/2014/main" id="{79F4D8EF-AF55-48DA-BF9D-D4785DFB1A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4834" y="3817075"/>
            <a:ext cx="372231" cy="372231"/>
          </a:xfrm>
          <a:prstGeom prst="rect">
            <a:avLst/>
          </a:prstGeom>
        </p:spPr>
      </p:pic>
      <p:pic>
        <p:nvPicPr>
          <p:cNvPr id="16" name="图形 79" descr="用户">
            <a:extLst>
              <a:ext uri="{FF2B5EF4-FFF2-40B4-BE49-F238E27FC236}">
                <a16:creationId xmlns:a16="http://schemas.microsoft.com/office/drawing/2014/main" id="{A9B58EA5-EF00-4779-AD13-41BF46A36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221" y="2679369"/>
            <a:ext cx="372231" cy="372231"/>
          </a:xfrm>
          <a:prstGeom prst="rect">
            <a:avLst/>
          </a:prstGeom>
        </p:spPr>
      </p:pic>
      <p:pic>
        <p:nvPicPr>
          <p:cNvPr id="17" name="图形 79" descr="用户">
            <a:extLst>
              <a:ext uri="{FF2B5EF4-FFF2-40B4-BE49-F238E27FC236}">
                <a16:creationId xmlns:a16="http://schemas.microsoft.com/office/drawing/2014/main" id="{D7948259-19A0-4CC5-8D07-165A3114B9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1935" y="4402376"/>
            <a:ext cx="372231" cy="372231"/>
          </a:xfrm>
          <a:prstGeom prst="rect">
            <a:avLst/>
          </a:prstGeom>
        </p:spPr>
      </p:pic>
      <p:pic>
        <p:nvPicPr>
          <p:cNvPr id="18" name="图形 79" descr="用户">
            <a:extLst>
              <a:ext uri="{FF2B5EF4-FFF2-40B4-BE49-F238E27FC236}">
                <a16:creationId xmlns:a16="http://schemas.microsoft.com/office/drawing/2014/main" id="{2FD312D5-2172-4A7E-A090-1CDDB91646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1936" y="5002118"/>
            <a:ext cx="372231" cy="372231"/>
          </a:xfrm>
          <a:prstGeom prst="rect">
            <a:avLst/>
          </a:prstGeom>
        </p:spPr>
      </p:pic>
      <p:pic>
        <p:nvPicPr>
          <p:cNvPr id="19" name="图形 81" descr="用户">
            <a:extLst>
              <a:ext uri="{FF2B5EF4-FFF2-40B4-BE49-F238E27FC236}">
                <a16:creationId xmlns:a16="http://schemas.microsoft.com/office/drawing/2014/main" id="{2E08B20F-B6C3-48F9-BB45-BF3C15CCC2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6503" y="4397772"/>
            <a:ext cx="372231" cy="372231"/>
          </a:xfrm>
          <a:prstGeom prst="rect">
            <a:avLst/>
          </a:prstGeom>
          <a:noFill/>
        </p:spPr>
      </p:pic>
      <p:pic>
        <p:nvPicPr>
          <p:cNvPr id="20" name="图形 81" descr="用户">
            <a:extLst>
              <a:ext uri="{FF2B5EF4-FFF2-40B4-BE49-F238E27FC236}">
                <a16:creationId xmlns:a16="http://schemas.microsoft.com/office/drawing/2014/main" id="{AFAC425E-7BBE-4A27-9B9E-8BB4490E12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6503" y="3820761"/>
            <a:ext cx="372231" cy="372231"/>
          </a:xfrm>
          <a:prstGeom prst="rect">
            <a:avLst/>
          </a:prstGeom>
          <a:noFill/>
        </p:spPr>
      </p:pic>
      <p:pic>
        <p:nvPicPr>
          <p:cNvPr id="21" name="图形 81" descr="用户">
            <a:extLst>
              <a:ext uri="{FF2B5EF4-FFF2-40B4-BE49-F238E27FC236}">
                <a16:creationId xmlns:a16="http://schemas.microsoft.com/office/drawing/2014/main" id="{7AC6F8E2-67B7-4B2F-96BE-DEA1351A70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8332" y="3234019"/>
            <a:ext cx="372231" cy="372231"/>
          </a:xfrm>
          <a:prstGeom prst="rect">
            <a:avLst/>
          </a:prstGeom>
          <a:noFill/>
        </p:spPr>
      </p:pic>
      <p:pic>
        <p:nvPicPr>
          <p:cNvPr id="22" name="图形 81" descr="用户">
            <a:extLst>
              <a:ext uri="{FF2B5EF4-FFF2-40B4-BE49-F238E27FC236}">
                <a16:creationId xmlns:a16="http://schemas.microsoft.com/office/drawing/2014/main" id="{FC0C9AD9-868A-422F-AA50-B27024C4D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8333" y="4368660"/>
            <a:ext cx="372231" cy="372231"/>
          </a:xfrm>
          <a:prstGeom prst="rect">
            <a:avLst/>
          </a:prstGeom>
          <a:noFill/>
        </p:spPr>
      </p:pic>
      <p:pic>
        <p:nvPicPr>
          <p:cNvPr id="23" name="图形 81" descr="用户">
            <a:extLst>
              <a:ext uri="{FF2B5EF4-FFF2-40B4-BE49-F238E27FC236}">
                <a16:creationId xmlns:a16="http://schemas.microsoft.com/office/drawing/2014/main" id="{886CADBE-A1C3-4EEC-93F4-DD62F6DAC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14630" y="3833353"/>
            <a:ext cx="372231" cy="372231"/>
          </a:xfrm>
          <a:prstGeom prst="rect">
            <a:avLst/>
          </a:prstGeom>
          <a:noFill/>
        </p:spPr>
      </p:pic>
      <p:pic>
        <p:nvPicPr>
          <p:cNvPr id="24" name="图形 81" descr="用户">
            <a:extLst>
              <a:ext uri="{FF2B5EF4-FFF2-40B4-BE49-F238E27FC236}">
                <a16:creationId xmlns:a16="http://schemas.microsoft.com/office/drawing/2014/main" id="{59CE34C8-2245-440C-8AE3-204EDEB19C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14629" y="2685200"/>
            <a:ext cx="372231" cy="372231"/>
          </a:xfrm>
          <a:prstGeom prst="rect">
            <a:avLst/>
          </a:prstGeom>
        </p:spPr>
      </p:pic>
      <p:pic>
        <p:nvPicPr>
          <p:cNvPr id="25" name="图形 81" descr="用户">
            <a:extLst>
              <a:ext uri="{FF2B5EF4-FFF2-40B4-BE49-F238E27FC236}">
                <a16:creationId xmlns:a16="http://schemas.microsoft.com/office/drawing/2014/main" id="{965490DC-18A1-4380-86E7-5EEB77A57C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782" y="3231774"/>
            <a:ext cx="372231" cy="372231"/>
          </a:xfrm>
          <a:prstGeom prst="rect">
            <a:avLst/>
          </a:prstGeom>
        </p:spPr>
      </p:pic>
      <p:pic>
        <p:nvPicPr>
          <p:cNvPr id="26" name="图形 81" descr="用户">
            <a:extLst>
              <a:ext uri="{FF2B5EF4-FFF2-40B4-BE49-F238E27FC236}">
                <a16:creationId xmlns:a16="http://schemas.microsoft.com/office/drawing/2014/main" id="{453FD86E-2A3F-422D-805B-8236F3FCB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8276" y="4962154"/>
            <a:ext cx="372231" cy="372231"/>
          </a:xfrm>
          <a:prstGeom prst="rect">
            <a:avLst/>
          </a:prstGeom>
        </p:spPr>
      </p:pic>
      <p:pic>
        <p:nvPicPr>
          <p:cNvPr id="27" name="图形 81" descr="用户">
            <a:extLst>
              <a:ext uri="{FF2B5EF4-FFF2-40B4-BE49-F238E27FC236}">
                <a16:creationId xmlns:a16="http://schemas.microsoft.com/office/drawing/2014/main" id="{F10FD204-9393-4A82-9263-870F220EF1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8332" y="2679369"/>
            <a:ext cx="372231" cy="372231"/>
          </a:xfrm>
          <a:prstGeom prst="rect">
            <a:avLst/>
          </a:prstGeom>
        </p:spPr>
      </p:pic>
      <p:pic>
        <p:nvPicPr>
          <p:cNvPr id="28" name="图形 81" descr="用户">
            <a:extLst>
              <a:ext uri="{FF2B5EF4-FFF2-40B4-BE49-F238E27FC236}">
                <a16:creationId xmlns:a16="http://schemas.microsoft.com/office/drawing/2014/main" id="{90BA31F3-E9AF-494C-A9C8-66485B922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8332" y="4991775"/>
            <a:ext cx="372231" cy="372231"/>
          </a:xfrm>
          <a:prstGeom prst="rect">
            <a:avLst/>
          </a:prstGeom>
        </p:spPr>
      </p:pic>
      <p:pic>
        <p:nvPicPr>
          <p:cNvPr id="29" name="图形 81" descr="用户">
            <a:extLst>
              <a:ext uri="{FF2B5EF4-FFF2-40B4-BE49-F238E27FC236}">
                <a16:creationId xmlns:a16="http://schemas.microsoft.com/office/drawing/2014/main" id="{23858D46-BF4D-488B-9F54-379869219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72143" y="2679369"/>
            <a:ext cx="372231" cy="372231"/>
          </a:xfrm>
          <a:prstGeom prst="rect">
            <a:avLst/>
          </a:prstGeom>
          <a:noFill/>
        </p:spPr>
      </p:pic>
      <p:pic>
        <p:nvPicPr>
          <p:cNvPr id="30" name="图形 79" descr="用户">
            <a:extLst>
              <a:ext uri="{FF2B5EF4-FFF2-40B4-BE49-F238E27FC236}">
                <a16:creationId xmlns:a16="http://schemas.microsoft.com/office/drawing/2014/main" id="{A8F81F62-B1DF-4222-A82E-8E8CDB78B0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0007" y="4954967"/>
            <a:ext cx="372231" cy="37223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CCE3B31-711A-4D5B-AE4F-E8AF462E4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085" y="2542756"/>
            <a:ext cx="2905032" cy="2902896"/>
          </a:xfrm>
          <a:prstGeom prst="rect">
            <a:avLst/>
          </a:prstGeom>
        </p:spPr>
      </p:pic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0BA9EB2B-FDCC-4F57-8FCB-E5C6609E5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200072"/>
              </p:ext>
            </p:extLst>
          </p:nvPr>
        </p:nvGraphicFramePr>
        <p:xfrm>
          <a:off x="5158084" y="2542753"/>
          <a:ext cx="2905032" cy="290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58">
                  <a:extLst>
                    <a:ext uri="{9D8B030D-6E8A-4147-A177-3AD203B41FA5}">
                      <a16:colId xmlns:a16="http://schemas.microsoft.com/office/drawing/2014/main" val="2833851855"/>
                    </a:ext>
                  </a:extLst>
                </a:gridCol>
                <a:gridCol w="726258">
                  <a:extLst>
                    <a:ext uri="{9D8B030D-6E8A-4147-A177-3AD203B41FA5}">
                      <a16:colId xmlns:a16="http://schemas.microsoft.com/office/drawing/2014/main" val="3274164986"/>
                    </a:ext>
                  </a:extLst>
                </a:gridCol>
                <a:gridCol w="726258">
                  <a:extLst>
                    <a:ext uri="{9D8B030D-6E8A-4147-A177-3AD203B41FA5}">
                      <a16:colId xmlns:a16="http://schemas.microsoft.com/office/drawing/2014/main" val="1537377245"/>
                    </a:ext>
                  </a:extLst>
                </a:gridCol>
                <a:gridCol w="726258">
                  <a:extLst>
                    <a:ext uri="{9D8B030D-6E8A-4147-A177-3AD203B41FA5}">
                      <a16:colId xmlns:a16="http://schemas.microsoft.com/office/drawing/2014/main" val="1252210730"/>
                    </a:ext>
                  </a:extLst>
                </a:gridCol>
              </a:tblGrid>
              <a:tr h="5805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053761"/>
                  </a:ext>
                </a:extLst>
              </a:tr>
              <a:tr h="5805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55632"/>
                  </a:ext>
                </a:extLst>
              </a:tr>
              <a:tr h="5805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960224"/>
                  </a:ext>
                </a:extLst>
              </a:tr>
              <a:tr h="5805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209757"/>
                  </a:ext>
                </a:extLst>
              </a:tr>
              <a:tr h="5805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443" marR="118443" marT="59222" marB="592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17438"/>
                  </a:ext>
                </a:extLst>
              </a:tr>
            </a:tbl>
          </a:graphicData>
        </a:graphic>
      </p:graphicFrame>
      <p:pic>
        <p:nvPicPr>
          <p:cNvPr id="38" name="图片 37">
            <a:extLst>
              <a:ext uri="{FF2B5EF4-FFF2-40B4-BE49-F238E27FC236}">
                <a16:creationId xmlns:a16="http://schemas.microsoft.com/office/drawing/2014/main" id="{8347C4FA-21E5-4BEC-82BA-64A25748ADA1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5419570" y="4381066"/>
            <a:ext cx="242774" cy="38470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D5961EF-991E-4744-BF55-DE217CF1B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5719" y="3801848"/>
            <a:ext cx="242774" cy="384708"/>
          </a:xfrm>
          <a:prstGeom prst="rect">
            <a:avLst/>
          </a:prstGeom>
        </p:spPr>
      </p:pic>
      <p:pic>
        <p:nvPicPr>
          <p:cNvPr id="40" name="图形 81" descr="用户">
            <a:extLst>
              <a:ext uri="{FF2B5EF4-FFF2-40B4-BE49-F238E27FC236}">
                <a16:creationId xmlns:a16="http://schemas.microsoft.com/office/drawing/2014/main" id="{689D5208-BCCF-4818-A726-9D2BBAA485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7826" y="3380400"/>
            <a:ext cx="372231" cy="372231"/>
          </a:xfrm>
          <a:prstGeom prst="rect">
            <a:avLst/>
          </a:prstGeom>
        </p:spPr>
      </p:pic>
      <p:pic>
        <p:nvPicPr>
          <p:cNvPr id="41" name="图形 81" descr="用户">
            <a:extLst>
              <a:ext uri="{FF2B5EF4-FFF2-40B4-BE49-F238E27FC236}">
                <a16:creationId xmlns:a16="http://schemas.microsoft.com/office/drawing/2014/main" id="{C9868FD0-A61E-4740-A5A3-B3FF2D7DC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2339" y="4543053"/>
            <a:ext cx="372231" cy="372231"/>
          </a:xfrm>
          <a:prstGeom prst="rect">
            <a:avLst/>
          </a:prstGeom>
          <a:noFill/>
        </p:spPr>
      </p:pic>
      <p:pic>
        <p:nvPicPr>
          <p:cNvPr id="42" name="图形 79" descr="用户">
            <a:extLst>
              <a:ext uri="{FF2B5EF4-FFF2-40B4-BE49-F238E27FC236}">
                <a16:creationId xmlns:a16="http://schemas.microsoft.com/office/drawing/2014/main" id="{27091382-24BB-47D0-9609-7B16293BFC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81639" y="3961949"/>
            <a:ext cx="372231" cy="37223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F75E49F-AE79-4679-92AD-542CD5B19A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6135" y="3214316"/>
            <a:ext cx="242774" cy="384708"/>
          </a:xfrm>
          <a:prstGeom prst="rect">
            <a:avLst/>
          </a:prstGeom>
        </p:spPr>
      </p:pic>
      <p:pic>
        <p:nvPicPr>
          <p:cNvPr id="45" name="图形 44" descr="直箭头">
            <a:extLst>
              <a:ext uri="{FF2B5EF4-FFF2-40B4-BE49-F238E27FC236}">
                <a16:creationId xmlns:a16="http://schemas.microsoft.com/office/drawing/2014/main" id="{C41255CA-4248-457C-A675-76C118FB0C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3908742" y="35370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6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Sparse Mobile </a:t>
            </a:r>
            <a:r>
              <a:rPr lang="en-US" altLang="zh-CN" dirty="0" err="1"/>
              <a:t>CrowdSensing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kumimoji="1" lang="en-US" altLang="zh-CN" kern="0" dirty="0">
                <a:solidFill>
                  <a:srgbClr val="000000"/>
                </a:solidFill>
                <a:ea typeface="宋体" charset="0"/>
              </a:rPr>
              <a:t>Sparse MCS provides an effective way for urban sensing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kumimoji="1" lang="en-US" altLang="zh-CN" kern="0" dirty="0">
                <a:solidFill>
                  <a:srgbClr val="000000"/>
                </a:solidFill>
                <a:ea typeface="宋体" charset="0"/>
              </a:rPr>
              <a:t>Infer full map from sparse data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p"/>
            </a:pPr>
            <a:r>
              <a:rPr kumimoji="1" lang="en-US" altLang="zh-CN" sz="2400" kern="0" dirty="0">
                <a:solidFill>
                  <a:srgbClr val="000000"/>
                </a:solidFill>
                <a:ea typeface="宋体" charset="0"/>
              </a:rPr>
              <a:t> Data inference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kumimoji="1" lang="en-US" altLang="zh-CN" sz="2000" kern="0" dirty="0">
                <a:solidFill>
                  <a:srgbClr val="000000"/>
                </a:solidFill>
                <a:ea typeface="宋体" charset="0"/>
              </a:rPr>
              <a:t>Compressive Sensing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kumimoji="1" lang="en-US" altLang="zh-CN" sz="2000" kern="0" dirty="0">
                <a:solidFill>
                  <a:srgbClr val="000000"/>
                </a:solidFill>
                <a:ea typeface="宋体" charset="0"/>
              </a:rPr>
              <a:t>Matrix Completion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p"/>
            </a:pPr>
            <a:r>
              <a:rPr kumimoji="1" lang="en-US" altLang="zh-CN" sz="2400" kern="0" dirty="0">
                <a:solidFill>
                  <a:srgbClr val="000000"/>
                </a:solidFill>
                <a:ea typeface="宋体" charset="0"/>
              </a:rPr>
              <a:t> Subarea selection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kumimoji="1" lang="en-US" altLang="zh-CN" sz="2000" kern="0" dirty="0">
                <a:solidFill>
                  <a:srgbClr val="000000"/>
                </a:solidFill>
                <a:ea typeface="宋体" charset="0"/>
              </a:rPr>
              <a:t>Active Learning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kumimoji="1" lang="en-US" altLang="zh-CN" sz="2000" kern="0" dirty="0">
                <a:solidFill>
                  <a:srgbClr val="000000"/>
                </a:solidFill>
                <a:ea typeface="宋体" charset="0"/>
              </a:rPr>
              <a:t>Reinforcement Learning</a:t>
            </a:r>
          </a:p>
          <a:p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AD1959-335A-4EC9-8B1D-1F047A92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9FB5CF-052E-4F2C-B7B6-590A27CE9E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4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Sparse Mobile </a:t>
            </a:r>
            <a:r>
              <a:rPr lang="en-US" altLang="zh-CN" dirty="0" err="1"/>
              <a:t>CrowdSensing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In some cases, 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p"/>
            </a:pPr>
            <a:r>
              <a:rPr lang="en-US" altLang="zh-CN" sz="2400" dirty="0"/>
              <a:t>More interested in predicting </a:t>
            </a:r>
            <a:r>
              <a:rPr lang="en-US" altLang="zh-CN" sz="2400" b="1" dirty="0">
                <a:solidFill>
                  <a:srgbClr val="C00000"/>
                </a:solidFill>
              </a:rPr>
              <a:t>the future full map 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altLang="zh-CN" sz="2000" dirty="0"/>
              <a:t>Rather than inferring the current data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dirty="0"/>
              <a:t>For example,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p"/>
            </a:pPr>
            <a:r>
              <a:rPr lang="en-US" sz="2400" dirty="0"/>
              <a:t>Traffic congestion or parking capacity monitoring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Users still need some time to drive there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altLang="zh-CN" sz="2000" dirty="0"/>
              <a:t>Current data are not very important</a:t>
            </a:r>
            <a:endParaRPr 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AD1959-335A-4EC9-8B1D-1F047A92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9FB5CF-052E-4F2C-B7B6-590A27CE9E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  <p:pic>
        <p:nvPicPr>
          <p:cNvPr id="1026" name="Picture 2" descr="https://ss1.bdstatic.com/70cFvXSh_Q1YnxGkpoWK1HF6hhy/it/u=2814880593,2385712892&amp;fm=26&amp;gp=0.jpg">
            <a:extLst>
              <a:ext uri="{FF2B5EF4-FFF2-40B4-BE49-F238E27FC236}">
                <a16:creationId xmlns:a16="http://schemas.microsoft.com/office/drawing/2014/main" id="{F783F091-F6D9-42B0-AD5D-ADF27235C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57" y="4380539"/>
            <a:ext cx="2099896" cy="153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4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Urban Prediction via Sparse MCS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Infer the current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b="1" dirty="0"/>
              <a:t>predict the future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altLang="zh-CN" dirty="0"/>
              <a:t>Based on the sparse sensed data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Two </a:t>
            </a:r>
            <a:r>
              <a:rPr kumimoji="1" lang="en-US" altLang="zh-CN" kern="0" dirty="0">
                <a:solidFill>
                  <a:srgbClr val="000000"/>
                </a:solidFill>
                <a:ea typeface="宋体" charset="0"/>
                <a:sym typeface="Wingdings" panose="05000000000000000000" pitchFamily="2" charset="2"/>
              </a:rPr>
              <a:t>challenges: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How to utilize the sparse sensed data 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p"/>
            </a:pPr>
            <a:r>
              <a:rPr lang="en-US" dirty="0"/>
              <a:t> Complete the matrix 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p"/>
            </a:pPr>
            <a:r>
              <a:rPr lang="en-US" altLang="zh-CN" dirty="0"/>
              <a:t> Preserve the temporal-spatial correlations</a:t>
            </a:r>
            <a:endParaRPr lang="en-US" dirty="0"/>
          </a:p>
          <a:p>
            <a:pPr lvl="1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How to capture the temporal-spatial correlations 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p"/>
            </a:pPr>
            <a:r>
              <a:rPr lang="en-US" dirty="0"/>
              <a:t> N</a:t>
            </a:r>
            <a:r>
              <a:rPr lang="en-US" altLang="zh-CN" dirty="0"/>
              <a:t>on-linear temporal relationships (among different cycles)</a:t>
            </a:r>
          </a:p>
          <a:p>
            <a:pPr lvl="2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p"/>
            </a:pPr>
            <a:r>
              <a:rPr lang="en-US" dirty="0"/>
              <a:t> Pairwise spatial correlations (between two subareas)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AD1959-335A-4EC9-8B1D-1F047A92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9FB5CF-052E-4F2C-B7B6-590A27CE9E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</a:rPr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Background, Motivation, and Challenges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b="1" dirty="0"/>
              <a:t>Problem Formulation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Matrix Completion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Urban Prediction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Performance Evaluation</a:t>
            </a:r>
          </a:p>
          <a:p>
            <a:pPr marL="514350" indent="-51435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+mj-lt"/>
              <a:buAutoNum type="romanUcPeriod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08280B-3A73-46EB-9FD9-E372E5D38D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130" y="30756"/>
            <a:ext cx="1073647" cy="929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F3E769C-CCEC-46E6-8A16-C0F8353163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014" y="-31616"/>
            <a:ext cx="1110103" cy="10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45232"/>
      </p:ext>
    </p:extLst>
  </p:cSld>
  <p:clrMapOvr>
    <a:masterClrMapping/>
  </p:clrMapOvr>
</p:sld>
</file>

<file path=ppt/theme/theme1.xml><?xml version="1.0" encoding="utf-8"?>
<a:theme xmlns:a="http://schemas.openxmlformats.org/drawingml/2006/main" name="IITR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TR_template_sudiproy.pptx" id="{E7BE3218-A97E-4E6F-BE9F-92D6192B2CD5}" vid="{3EDE8FBA-E8F1-4B0B-AEA8-7DC234A91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IITR_template_sudiproy</Template>
  <TotalTime>1137</TotalTime>
  <Words>878</Words>
  <Application>Microsoft Office PowerPoint</Application>
  <PresentationFormat>全屏显示(4:3)</PresentationFormat>
  <Paragraphs>158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Apple Braille</vt:lpstr>
      <vt:lpstr>楷体</vt:lpstr>
      <vt:lpstr>宋体</vt:lpstr>
      <vt:lpstr>AngsanaUPC</vt:lpstr>
      <vt:lpstr>Arial</vt:lpstr>
      <vt:lpstr>Calibri</vt:lpstr>
      <vt:lpstr>Cambria Math</vt:lpstr>
      <vt:lpstr>Times New Roman</vt:lpstr>
      <vt:lpstr>Wingdings</vt:lpstr>
      <vt:lpstr>IITR_PPT_Template</vt:lpstr>
      <vt:lpstr>Fine-grained Urban Prediction via Sparse Mobile CrowdSensing</vt:lpstr>
      <vt:lpstr>Outline</vt:lpstr>
      <vt:lpstr>Outline</vt:lpstr>
      <vt:lpstr>Mobile CrowdSensing (MCS)</vt:lpstr>
      <vt:lpstr>Sparse Mobile CrowdSensing</vt:lpstr>
      <vt:lpstr>Sparse Mobile CrowdSensing</vt:lpstr>
      <vt:lpstr>Sparse Mobile CrowdSensing</vt:lpstr>
      <vt:lpstr>Urban Prediction via Sparse MCS</vt:lpstr>
      <vt:lpstr>Outline</vt:lpstr>
      <vt:lpstr>Problem Formulation</vt:lpstr>
      <vt:lpstr>Running example</vt:lpstr>
      <vt:lpstr>Outline</vt:lpstr>
      <vt:lpstr>Matrix Factorization</vt:lpstr>
      <vt:lpstr>Temporal-Spatial Matrix Factorization</vt:lpstr>
      <vt:lpstr>Graph-based Matrix Completion</vt:lpstr>
      <vt:lpstr>Outline</vt:lpstr>
      <vt:lpstr>Urban Prediction</vt:lpstr>
      <vt:lpstr>Urban Prediction</vt:lpstr>
      <vt:lpstr>Outline</vt:lpstr>
      <vt:lpstr>Three real-world data sets</vt:lpstr>
      <vt:lpstr>Evaluation Results</vt:lpstr>
      <vt:lpstr>Evaluation Results</vt:lpstr>
      <vt:lpstr>Outline</vt:lpstr>
      <vt:lpstr>Conclusion</vt:lpstr>
      <vt:lpstr>Thank you! Q&amp;A </vt:lpstr>
    </vt:vector>
  </TitlesOfParts>
  <Manager>Dr. Sudip Roy</Manager>
  <Company>IIT Roorkee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IITR PPT Template</dc:subject>
  <dc:creator>Dr. Sudip Roy</dc:creator>
  <cp:lastModifiedBy>刘文彬</cp:lastModifiedBy>
  <cp:revision>135</cp:revision>
  <dcterms:created xsi:type="dcterms:W3CDTF">2015-07-18T13:17:54Z</dcterms:created>
  <dcterms:modified xsi:type="dcterms:W3CDTF">2020-11-26T15:46:00Z</dcterms:modified>
  <cp:version>v1</cp:version>
</cp:coreProperties>
</file>