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0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70.xml" ContentType="application/vnd.openxmlformats-officedocument.presentationml.tags+xml"/>
  <Override PartName="/ppt/tags/tag350.xml" ContentType="application/vnd.openxmlformats-officedocument.presentationml.tags+xml"/>
  <Override PartName="/ppt/tags/tag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310" r:id="rId5"/>
    <p:sldId id="311" r:id="rId6"/>
    <p:sldId id="312" r:id="rId7"/>
    <p:sldId id="314" r:id="rId8"/>
    <p:sldId id="315" r:id="rId9"/>
    <p:sldId id="349" r:id="rId10"/>
    <p:sldId id="289" r:id="rId11"/>
    <p:sldId id="292" r:id="rId12"/>
    <p:sldId id="317" r:id="rId13"/>
    <p:sldId id="320" r:id="rId14"/>
    <p:sldId id="319" r:id="rId15"/>
    <p:sldId id="322" r:id="rId16"/>
    <p:sldId id="323" r:id="rId17"/>
    <p:sldId id="325" r:id="rId18"/>
    <p:sldId id="348" r:id="rId19"/>
    <p:sldId id="327" r:id="rId20"/>
    <p:sldId id="328" r:id="rId21"/>
    <p:sldId id="298" r:id="rId22"/>
    <p:sldId id="299" r:id="rId23"/>
    <p:sldId id="333" r:id="rId24"/>
    <p:sldId id="301" r:id="rId25"/>
    <p:sldId id="331" r:id="rId26"/>
    <p:sldId id="332" r:id="rId27"/>
  </p:sldIdLst>
  <p:sldSz cx="12192000" cy="6858000"/>
  <p:notesSz cx="12192000" cy="6858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9" userDrawn="1">
          <p15:clr>
            <a:srgbClr val="A4A3A4"/>
          </p15:clr>
        </p15:guide>
        <p15:guide id="2" pos="20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chen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F4"/>
    <a:srgbClr val="E9EFF7"/>
    <a:srgbClr val="E6EDF6"/>
    <a:srgbClr val="2D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0753" autoAdjust="0"/>
  </p:normalViewPr>
  <p:slideViewPr>
    <p:cSldViewPr showGuides="1">
      <p:cViewPr varScale="1">
        <p:scale>
          <a:sx n="95" d="100"/>
          <a:sy n="95" d="100"/>
        </p:scale>
        <p:origin x="1360" y="176"/>
      </p:cViewPr>
      <p:guideLst>
        <p:guide orient="horz" pos="3019"/>
        <p:guide pos="20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4F1D9-16AF-4212-A1CE-16482FA2A090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6E6E-D524-4BD0-83CD-D9E7E45E7E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324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859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6E6E-D524-4BD0-83CD-D9E7E45E7EC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7AF9-26CF-4058-B432-13C935C7C1E9}" type="datetime1">
              <a:rPr lang="en-US" altLang="zh-CN" smtClean="0"/>
              <a:t>10/2/23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DB3D-A3CB-402E-8AAD-616B88F1EA4E}" type="datetime1">
              <a:rPr lang="en-US" altLang="zh-CN" smtClean="0"/>
              <a:t>10/2/23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4E948-DC59-4602-AABB-8CBE42BC4E1E}" type="datetime1">
              <a:rPr lang="en-US" altLang="zh-CN" smtClean="0"/>
              <a:t>10/2/23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5467C-9382-4517-8AF4-23C57822E53E}" type="datetime1">
              <a:rPr lang="en-US" altLang="zh-CN" smtClean="0"/>
              <a:t>10/2/23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453B-7707-4697-8732-FA21D30C5E8F}" type="datetime1">
              <a:rPr lang="en-US" altLang="zh-CN" smtClean="0"/>
              <a:t>10/2/23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774191"/>
            <a:ext cx="11176000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77983" y="70103"/>
            <a:ext cx="676381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6032" y="1740789"/>
            <a:ext cx="9739934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1572" y="3262620"/>
            <a:ext cx="5133340" cy="2267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B42C3-2BC6-438D-93FE-20D554135563}" type="datetime1">
              <a:rPr lang="en-US" altLang="zh-CN" smtClean="0"/>
              <a:t>10/2/23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11406" y="6349619"/>
            <a:ext cx="307975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tags" Target="../tags/tag350.xml"/><Relationship Id="rId18" Type="http://schemas.openxmlformats.org/officeDocument/2006/relationships/image" Target="../media/image43.wmf"/><Relationship Id="rId3" Type="http://schemas.openxmlformats.org/officeDocument/2006/relationships/tags" Target="../tags/tag31.xml"/><Relationship Id="rId21" Type="http://schemas.openxmlformats.org/officeDocument/2006/relationships/image" Target="../media/image43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1.png"/><Relationship Id="rId17" Type="http://schemas.openxmlformats.org/officeDocument/2006/relationships/oleObject" Target="../embeddings/oleObject1.bin"/><Relationship Id="rId2" Type="http://schemas.openxmlformats.org/officeDocument/2006/relationships/tags" Target="../tags/tag30.xml"/><Relationship Id="rId16" Type="http://schemas.openxmlformats.org/officeDocument/2006/relationships/image" Target="../media/image400.png"/><Relationship Id="rId20" Type="http://schemas.openxmlformats.org/officeDocument/2006/relationships/image" Target="../media/image410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0.xml"/><Relationship Id="rId5" Type="http://schemas.openxmlformats.org/officeDocument/2006/relationships/tags" Target="../tags/tag33.xml"/><Relationship Id="rId15" Type="http://schemas.openxmlformats.org/officeDocument/2006/relationships/tags" Target="../tags/tag38.xml"/><Relationship Id="rId10" Type="http://schemas.openxmlformats.org/officeDocument/2006/relationships/image" Target="../media/image380.png"/><Relationship Id="rId19" Type="http://schemas.openxmlformats.org/officeDocument/2006/relationships/image" Target="../media/image44.png"/><Relationship Id="rId4" Type="http://schemas.openxmlformats.org/officeDocument/2006/relationships/tags" Target="../tags/tag32.xml"/><Relationship Id="rId14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tags" Target="../tags/tag3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5.png"/><Relationship Id="rId5" Type="http://schemas.openxmlformats.org/officeDocument/2006/relationships/tags" Target="../tags/tag35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39.xml"/><Relationship Id="rId5" Type="http://schemas.openxmlformats.org/officeDocument/2006/relationships/image" Target="../media/image470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53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44.xml"/><Relationship Id="rId5" Type="http://schemas.openxmlformats.org/officeDocument/2006/relationships/tags" Target="../tags/tag45.xml"/><Relationship Id="rId10" Type="http://schemas.openxmlformats.org/officeDocument/2006/relationships/image" Target="../media/image51.png"/><Relationship Id="rId4" Type="http://schemas.openxmlformats.org/officeDocument/2006/relationships/tags" Target="../tags/tag44.xml"/><Relationship Id="rId9" Type="http://schemas.openxmlformats.org/officeDocument/2006/relationships/image" Target="../media/image50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9.png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70.png"/><Relationship Id="rId18" Type="http://schemas.openxmlformats.org/officeDocument/2006/relationships/image" Target="../media/image71.png"/><Relationship Id="rId3" Type="http://schemas.openxmlformats.org/officeDocument/2006/relationships/tags" Target="../tags/tag52.xml"/><Relationship Id="rId21" Type="http://schemas.openxmlformats.org/officeDocument/2006/relationships/image" Target="../media/image75.png"/><Relationship Id="rId7" Type="http://schemas.openxmlformats.org/officeDocument/2006/relationships/tags" Target="../tags/tag56.xml"/><Relationship Id="rId12" Type="http://schemas.openxmlformats.org/officeDocument/2006/relationships/notesSlide" Target="../notesSlides/notesSlide17.xml"/><Relationship Id="rId17" Type="http://schemas.openxmlformats.org/officeDocument/2006/relationships/image" Target="../media/image710.png"/><Relationship Id="rId2" Type="http://schemas.openxmlformats.org/officeDocument/2006/relationships/tags" Target="../tags/tag51.xml"/><Relationship Id="rId16" Type="http://schemas.openxmlformats.org/officeDocument/2006/relationships/tags" Target="../tags/tag52.xml"/><Relationship Id="rId20" Type="http://schemas.openxmlformats.org/officeDocument/2006/relationships/tags" Target="../tags/tag57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15" Type="http://schemas.openxmlformats.org/officeDocument/2006/relationships/image" Target="../media/image69.png"/><Relationship Id="rId23" Type="http://schemas.openxmlformats.org/officeDocument/2006/relationships/image" Target="../media/image74.png"/><Relationship Id="rId10" Type="http://schemas.openxmlformats.org/officeDocument/2006/relationships/tags" Target="../tags/tag59.xml"/><Relationship Id="rId19" Type="http://schemas.openxmlformats.org/officeDocument/2006/relationships/image" Target="../media/image73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72.png"/><Relationship Id="rId22" Type="http://schemas.openxmlformats.org/officeDocument/2006/relationships/tags" Target="../tags/tag58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85.xml"/><Relationship Id="rId21" Type="http://schemas.openxmlformats.org/officeDocument/2006/relationships/tags" Target="../tags/tag80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63" Type="http://schemas.openxmlformats.org/officeDocument/2006/relationships/tags" Target="../tags/tag77.xml"/><Relationship Id="rId68" Type="http://schemas.openxmlformats.org/officeDocument/2006/relationships/image" Target="../media/image86.png"/><Relationship Id="rId84" Type="http://schemas.openxmlformats.org/officeDocument/2006/relationships/image" Target="../media/image94.png"/><Relationship Id="rId89" Type="http://schemas.openxmlformats.org/officeDocument/2006/relationships/tags" Target="../tags/tag90.xml"/><Relationship Id="rId16" Type="http://schemas.openxmlformats.org/officeDocument/2006/relationships/tags" Target="../tags/tag75.xml"/><Relationship Id="rId107" Type="http://schemas.openxmlformats.org/officeDocument/2006/relationships/tags" Target="../tags/tag99.xml"/><Relationship Id="rId11" Type="http://schemas.openxmlformats.org/officeDocument/2006/relationships/tags" Target="../tags/tag70.xml"/><Relationship Id="rId32" Type="http://schemas.openxmlformats.org/officeDocument/2006/relationships/tags" Target="../tags/tag91.xml"/><Relationship Id="rId37" Type="http://schemas.openxmlformats.org/officeDocument/2006/relationships/tags" Target="../tags/tag96.xml"/><Relationship Id="rId53" Type="http://schemas.openxmlformats.org/officeDocument/2006/relationships/tags" Target="../tags/tag67.xml"/><Relationship Id="rId58" Type="http://schemas.openxmlformats.org/officeDocument/2006/relationships/image" Target="../media/image81.png"/><Relationship Id="rId74" Type="http://schemas.openxmlformats.org/officeDocument/2006/relationships/image" Target="../media/image89.png"/><Relationship Id="rId79" Type="http://schemas.openxmlformats.org/officeDocument/2006/relationships/tags" Target="../tags/tag85.xml"/><Relationship Id="rId102" Type="http://schemas.openxmlformats.org/officeDocument/2006/relationships/image" Target="../media/image103.png"/><Relationship Id="rId5" Type="http://schemas.openxmlformats.org/officeDocument/2006/relationships/tags" Target="../tags/tag64.xml"/><Relationship Id="rId90" Type="http://schemas.openxmlformats.org/officeDocument/2006/relationships/image" Target="../media/image97.png"/><Relationship Id="rId95" Type="http://schemas.openxmlformats.org/officeDocument/2006/relationships/tags" Target="../tags/tag9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43" Type="http://schemas.openxmlformats.org/officeDocument/2006/relationships/notesSlide" Target="../notesSlides/notesSlide18.xml"/><Relationship Id="rId48" Type="http://schemas.openxmlformats.org/officeDocument/2006/relationships/image" Target="../media/image12.emf"/><Relationship Id="rId64" Type="http://schemas.openxmlformats.org/officeDocument/2006/relationships/image" Target="../media/image84.png"/><Relationship Id="rId69" Type="http://schemas.openxmlformats.org/officeDocument/2006/relationships/tags" Target="../tags/tag80.xml"/><Relationship Id="rId80" Type="http://schemas.openxmlformats.org/officeDocument/2006/relationships/image" Target="../media/image92.png"/><Relationship Id="rId85" Type="http://schemas.openxmlformats.org/officeDocument/2006/relationships/tags" Target="../tags/tag88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33" Type="http://schemas.openxmlformats.org/officeDocument/2006/relationships/tags" Target="../tags/tag92.xml"/><Relationship Id="rId38" Type="http://schemas.openxmlformats.org/officeDocument/2006/relationships/tags" Target="../tags/tag97.xml"/><Relationship Id="rId59" Type="http://schemas.openxmlformats.org/officeDocument/2006/relationships/tags" Target="../tags/tag75.xml"/><Relationship Id="rId103" Type="http://schemas.openxmlformats.org/officeDocument/2006/relationships/tags" Target="../tags/tag97.xml"/><Relationship Id="rId108" Type="http://schemas.openxmlformats.org/officeDocument/2006/relationships/image" Target="../media/image106.png"/><Relationship Id="rId54" Type="http://schemas.openxmlformats.org/officeDocument/2006/relationships/image" Target="../media/image79.png"/><Relationship Id="rId70" Type="http://schemas.openxmlformats.org/officeDocument/2006/relationships/image" Target="../media/image87.png"/><Relationship Id="rId75" Type="http://schemas.openxmlformats.org/officeDocument/2006/relationships/tags" Target="../tags/tag83.xml"/><Relationship Id="rId91" Type="http://schemas.openxmlformats.org/officeDocument/2006/relationships/tags" Target="../tags/tag91.xml"/><Relationship Id="rId96" Type="http://schemas.openxmlformats.org/officeDocument/2006/relationships/image" Target="../media/image100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tags" Target="../tags/tag95.xml"/><Relationship Id="rId49" Type="http://schemas.openxmlformats.org/officeDocument/2006/relationships/tags" Target="../tags/tag65.xml"/><Relationship Id="rId57" Type="http://schemas.openxmlformats.org/officeDocument/2006/relationships/tags" Target="../tags/tag69.xml"/><Relationship Id="rId106" Type="http://schemas.openxmlformats.org/officeDocument/2006/relationships/image" Target="../media/image105.png"/><Relationship Id="rId10" Type="http://schemas.openxmlformats.org/officeDocument/2006/relationships/tags" Target="../tags/tag69.xml"/><Relationship Id="rId31" Type="http://schemas.openxmlformats.org/officeDocument/2006/relationships/tags" Target="../tags/tag90.xml"/><Relationship Id="rId44" Type="http://schemas.openxmlformats.org/officeDocument/2006/relationships/image" Target="../media/image8.emf"/><Relationship Id="rId52" Type="http://schemas.openxmlformats.org/officeDocument/2006/relationships/image" Target="../media/image78.png"/><Relationship Id="rId60" Type="http://schemas.openxmlformats.org/officeDocument/2006/relationships/image" Target="../media/image82.png"/><Relationship Id="rId65" Type="http://schemas.openxmlformats.org/officeDocument/2006/relationships/tags" Target="../tags/tag78.xml"/><Relationship Id="rId73" Type="http://schemas.openxmlformats.org/officeDocument/2006/relationships/tags" Target="../tags/tag82.xml"/><Relationship Id="rId78" Type="http://schemas.openxmlformats.org/officeDocument/2006/relationships/image" Target="../media/image91.png"/><Relationship Id="rId81" Type="http://schemas.openxmlformats.org/officeDocument/2006/relationships/tags" Target="../tags/tag86.xml"/><Relationship Id="rId86" Type="http://schemas.openxmlformats.org/officeDocument/2006/relationships/image" Target="../media/image95.png"/><Relationship Id="rId94" Type="http://schemas.openxmlformats.org/officeDocument/2006/relationships/image" Target="../media/image99.png"/><Relationship Id="rId99" Type="http://schemas.openxmlformats.org/officeDocument/2006/relationships/tags" Target="../tags/tag95.xml"/><Relationship Id="rId101" Type="http://schemas.openxmlformats.org/officeDocument/2006/relationships/tags" Target="../tags/tag96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39" Type="http://schemas.openxmlformats.org/officeDocument/2006/relationships/tags" Target="../tags/tag98.xml"/><Relationship Id="rId109" Type="http://schemas.openxmlformats.org/officeDocument/2006/relationships/image" Target="../media/image76.png"/><Relationship Id="rId34" Type="http://schemas.openxmlformats.org/officeDocument/2006/relationships/tags" Target="../tags/tag93.xml"/><Relationship Id="rId50" Type="http://schemas.openxmlformats.org/officeDocument/2006/relationships/image" Target="../media/image77.png"/><Relationship Id="rId55" Type="http://schemas.openxmlformats.org/officeDocument/2006/relationships/tags" Target="../tags/tag68.xml"/><Relationship Id="rId76" Type="http://schemas.openxmlformats.org/officeDocument/2006/relationships/image" Target="../media/image90.png"/><Relationship Id="rId97" Type="http://schemas.openxmlformats.org/officeDocument/2006/relationships/tags" Target="../tags/tag94.xml"/><Relationship Id="rId104" Type="http://schemas.openxmlformats.org/officeDocument/2006/relationships/image" Target="../media/image104.png"/><Relationship Id="rId7" Type="http://schemas.openxmlformats.org/officeDocument/2006/relationships/tags" Target="../tags/tag66.xml"/><Relationship Id="rId71" Type="http://schemas.openxmlformats.org/officeDocument/2006/relationships/tags" Target="../tags/tag81.xml"/><Relationship Id="rId92" Type="http://schemas.openxmlformats.org/officeDocument/2006/relationships/image" Target="../media/image98.png"/><Relationship Id="rId2" Type="http://schemas.openxmlformats.org/officeDocument/2006/relationships/tags" Target="../tags/tag61.xml"/><Relationship Id="rId29" Type="http://schemas.openxmlformats.org/officeDocument/2006/relationships/tags" Target="../tags/tag88.xml"/><Relationship Id="rId24" Type="http://schemas.openxmlformats.org/officeDocument/2006/relationships/tags" Target="../tags/tag83.xml"/><Relationship Id="rId40" Type="http://schemas.openxmlformats.org/officeDocument/2006/relationships/tags" Target="../tags/tag99.xml"/><Relationship Id="rId45" Type="http://schemas.openxmlformats.org/officeDocument/2006/relationships/image" Target="../media/image10.emf"/><Relationship Id="rId66" Type="http://schemas.openxmlformats.org/officeDocument/2006/relationships/image" Target="../media/image85.png"/><Relationship Id="rId87" Type="http://schemas.openxmlformats.org/officeDocument/2006/relationships/tags" Target="../tags/tag89.xml"/><Relationship Id="rId110" Type="http://schemas.openxmlformats.org/officeDocument/2006/relationships/image" Target="../media/image107.png"/><Relationship Id="rId61" Type="http://schemas.openxmlformats.org/officeDocument/2006/relationships/tags" Target="../tags/tag76.xml"/><Relationship Id="rId82" Type="http://schemas.openxmlformats.org/officeDocument/2006/relationships/image" Target="../media/image93.png"/><Relationship Id="rId19" Type="http://schemas.openxmlformats.org/officeDocument/2006/relationships/tags" Target="../tags/tag78.xml"/><Relationship Id="rId14" Type="http://schemas.openxmlformats.org/officeDocument/2006/relationships/tags" Target="../tags/tag73.xml"/><Relationship Id="rId30" Type="http://schemas.openxmlformats.org/officeDocument/2006/relationships/tags" Target="../tags/tag89.xml"/><Relationship Id="rId35" Type="http://schemas.openxmlformats.org/officeDocument/2006/relationships/tags" Target="../tags/tag94.xml"/><Relationship Id="rId56" Type="http://schemas.openxmlformats.org/officeDocument/2006/relationships/image" Target="../media/image80.png"/><Relationship Id="rId77" Type="http://schemas.openxmlformats.org/officeDocument/2006/relationships/tags" Target="../tags/tag84.xml"/><Relationship Id="rId100" Type="http://schemas.openxmlformats.org/officeDocument/2006/relationships/image" Target="../media/image102.png"/><Relationship Id="rId105" Type="http://schemas.openxmlformats.org/officeDocument/2006/relationships/tags" Target="../tags/tag98.xml"/><Relationship Id="rId8" Type="http://schemas.openxmlformats.org/officeDocument/2006/relationships/tags" Target="../tags/tag67.xml"/><Relationship Id="rId51" Type="http://schemas.openxmlformats.org/officeDocument/2006/relationships/tags" Target="../tags/tag66.xml"/><Relationship Id="rId72" Type="http://schemas.openxmlformats.org/officeDocument/2006/relationships/image" Target="../media/image88.png"/><Relationship Id="rId93" Type="http://schemas.openxmlformats.org/officeDocument/2006/relationships/tags" Target="../tags/tag92.xml"/><Relationship Id="rId98" Type="http://schemas.openxmlformats.org/officeDocument/2006/relationships/image" Target="../media/image101.png"/><Relationship Id="rId3" Type="http://schemas.openxmlformats.org/officeDocument/2006/relationships/tags" Target="../tags/tag62.xml"/><Relationship Id="rId25" Type="http://schemas.openxmlformats.org/officeDocument/2006/relationships/tags" Target="../tags/tag84.xml"/><Relationship Id="rId46" Type="http://schemas.openxmlformats.org/officeDocument/2006/relationships/image" Target="../media/image11.png"/><Relationship Id="rId67" Type="http://schemas.openxmlformats.org/officeDocument/2006/relationships/tags" Target="../tags/tag79.xml"/><Relationship Id="rId20" Type="http://schemas.openxmlformats.org/officeDocument/2006/relationships/tags" Target="../tags/tag79.xml"/><Relationship Id="rId41" Type="http://schemas.openxmlformats.org/officeDocument/2006/relationships/tags" Target="../tags/tag100.xml"/><Relationship Id="rId62" Type="http://schemas.openxmlformats.org/officeDocument/2006/relationships/image" Target="../media/image83.png"/><Relationship Id="rId83" Type="http://schemas.openxmlformats.org/officeDocument/2006/relationships/tags" Target="../tags/tag87.xml"/><Relationship Id="rId88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0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09.png"/><Relationship Id="rId5" Type="http://schemas.openxmlformats.org/officeDocument/2006/relationships/tags" Target="../tags/tag102.xml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11.png"/><Relationship Id="rId3" Type="http://schemas.openxmlformats.org/officeDocument/2006/relationships/tags" Target="../tags/tag6.xml"/><Relationship Id="rId21" Type="http://schemas.openxmlformats.org/officeDocument/2006/relationships/image" Target="../media/image6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10.emf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notesSlide" Target="../notesSlides/notesSlide2.xml"/><Relationship Id="rId29" Type="http://schemas.openxmlformats.org/officeDocument/2006/relationships/image" Target="../media/image1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9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8.emf"/><Relationship Id="rId28" Type="http://schemas.openxmlformats.org/officeDocument/2006/relationships/image" Target="../media/image13.png"/><Relationship Id="rId10" Type="http://schemas.openxmlformats.org/officeDocument/2006/relationships/tags" Target="../tags/tag1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7.png"/><Relationship Id="rId27" Type="http://schemas.openxmlformats.org/officeDocument/2006/relationships/image" Target="../media/image12.emf"/><Relationship Id="rId3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tags" Target="../tags/tag23.xml"/><Relationship Id="rId16" Type="http://schemas.openxmlformats.org/officeDocument/2006/relationships/tags" Target="../tags/tag270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7.png"/><Relationship Id="rId5" Type="http://schemas.openxmlformats.org/officeDocument/2006/relationships/tags" Target="../tags/tag26.xml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tags" Target="../tags/tag25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405765"/>
            <a:ext cx="12192000" cy="274193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2000" y="4267200"/>
            <a:ext cx="1752600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1075" y="3352800"/>
            <a:ext cx="10476865" cy="5727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55270" marR="5080" indent="-220980">
              <a:lnSpc>
                <a:spcPts val="3890"/>
              </a:lnSpc>
              <a:spcBef>
                <a:spcPts val="585"/>
              </a:spcBef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Federated Learning on Fresh Datasets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81480" y="4267200"/>
            <a:ext cx="8463915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8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 Wu</a:t>
            </a:r>
            <a:r>
              <a:rPr lang="en-US" sz="2800" spc="-25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 Mingjun Xiao</a:t>
            </a:r>
            <a:r>
              <a:rPr lang="en-US" sz="2800" spc="-25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Jie Wu</a:t>
            </a:r>
            <a:r>
              <a:rPr lang="en-US" sz="2800" spc="-25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spc="-25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Yin Xu</a:t>
            </a:r>
            <a:r>
              <a:rPr lang="en-US" sz="2800" spc="-25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Jinrui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</a:t>
            </a:r>
            <a:r>
              <a:rPr lang="en-US" sz="2800" spc="-25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He Sun</a:t>
            </a:r>
            <a:r>
              <a:rPr lang="en-US" sz="2800" spc="-25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ct val="100000"/>
              </a:lnSpc>
              <a:spcBef>
                <a:spcPts val="1200"/>
              </a:spcBef>
            </a:pPr>
            <a:r>
              <a:rPr lang="en-US" altLang="zh-CN" sz="2400" b="1" spc="-25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Science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lang="en-US" altLang="zh-CN" sz="2400" b="1" spc="-25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 University   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天普大学校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343401"/>
            <a:ext cx="155907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3286761" y="458857"/>
            <a:ext cx="46910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IEEE MASS 2023</a:t>
            </a:r>
            <a:endParaRPr lang="zh-CN" alt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5240" y="418078"/>
            <a:ext cx="328612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23"/>
          <p:cNvSpPr/>
          <p:nvPr/>
        </p:nvSpPr>
        <p:spPr>
          <a:xfrm>
            <a:off x="826718" y="1676400"/>
            <a:ext cx="10679482" cy="2705605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70" y="180340"/>
            <a:ext cx="593344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Formulation </a:t>
            </a:r>
            <a:endParaRPr 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2783" y="1027133"/>
            <a:ext cx="10679485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Original Optimization problem: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5867399" y="2357659"/>
            <a:ext cx="1371184" cy="4541"/>
          </a:xfrm>
          <a:prstGeom prst="line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7315198" y="2057400"/>
                <a:ext cx="3937070" cy="198060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Optimization Objective: 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Find a client selection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that minimizes the gap between the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expected global loss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after T rounds and the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optimal global loss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8" y="2057400"/>
                <a:ext cx="3937070" cy="1980607"/>
              </a:xfrm>
              <a:prstGeom prst="rect">
                <a:avLst/>
              </a:prstGeom>
              <a:blipFill>
                <a:blip r:embed="rId3"/>
                <a:stretch>
                  <a:fillRect l="-1546" t="-308" b="-615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914400" y="4794521"/>
                <a:ext cx="10591800" cy="1289821"/>
              </a:xfrm>
              <a:prstGeom prst="rect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>
                <a:no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Constraint 1: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client 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selected in the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 sz="2000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slot.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  <m:sup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𝜋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zh-CN" altLang="ar-AE" sz="2000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)=1</m:t>
                    </m:r>
                  </m:oMath>
                </a14:m>
                <a:r>
                  <a:rPr lang="ar-AE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selected; otherwise,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  <m:sup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𝜋</m:t>
                        </m:r>
                      </m:sup>
                    </m:sSubSup>
                    <m:r>
                      <a:rPr lang="en-US" altLang="ar-AE" sz="20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ar-AE" sz="20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ar-AE" sz="20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sz="2000" b="0" i="0" smtClean="0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ar-AE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Constraint 2: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the dynamics of each client’s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AoI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{.}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is an indicator function.</a:t>
                </a: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Constraint 3: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budget constraint of the server in each round of FL.</a:t>
                </a:r>
                <a:endParaRPr lang="ar-AE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94521"/>
                <a:ext cx="10591800" cy="1289821"/>
              </a:xfrm>
              <a:prstGeom prst="rect">
                <a:avLst/>
              </a:prstGeom>
              <a:blipFill>
                <a:blip r:embed="rId4"/>
                <a:stretch>
                  <a:fillRect l="-460" b="-467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连接符 42"/>
          <p:cNvCxnSpPr/>
          <p:nvPr/>
        </p:nvCxnSpPr>
        <p:spPr>
          <a:xfrm rot="16200000" flipV="1">
            <a:off x="5429791" y="3688946"/>
            <a:ext cx="1486405" cy="611186"/>
          </a:xfrm>
          <a:prstGeom prst="bentConnector3">
            <a:avLst>
              <a:gd name="adj1" fmla="val 99611"/>
            </a:avLst>
          </a:prstGeom>
          <a:ln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912526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45226" y="1992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bject 28"/>
          <p:cNvSpPr txBox="1"/>
          <p:nvPr/>
        </p:nvSpPr>
        <p:spPr>
          <a:xfrm>
            <a:off x="11723432" y="6599953"/>
            <a:ext cx="1924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10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452" y="2108715"/>
            <a:ext cx="5131842" cy="19757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/>
          <p:cNvSpPr/>
          <p:nvPr/>
        </p:nvSpPr>
        <p:spPr>
          <a:xfrm>
            <a:off x="3180259" y="3124200"/>
            <a:ext cx="8434096" cy="900391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194659" y="2074417"/>
            <a:ext cx="8434096" cy="900391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圆角矩形 123"/>
          <p:cNvSpPr/>
          <p:nvPr/>
        </p:nvSpPr>
        <p:spPr>
          <a:xfrm>
            <a:off x="3158952" y="4190788"/>
            <a:ext cx="8455403" cy="900391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圆角矩形 123"/>
          <p:cNvSpPr/>
          <p:nvPr/>
        </p:nvSpPr>
        <p:spPr>
          <a:xfrm>
            <a:off x="3180259" y="1030556"/>
            <a:ext cx="8434096" cy="900391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5040681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Conergence Analysis</a:t>
            </a:r>
            <a:endParaRPr lang="en-US" sz="3200" kern="0" spc="-1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12956" y="1219200"/>
            <a:ext cx="2517140" cy="390525"/>
          </a:xfrm>
          <a:prstGeom prst="rect">
            <a:avLst/>
          </a:prstGeom>
          <a:solidFill>
            <a:srgbClr val="005CA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Assumption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429587" y="1085617"/>
                <a:ext cx="7543213" cy="864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𝑎𝑙𝑙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𝜷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-smooth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that is, 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)≤ &lt;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𝛻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&gt;+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||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||</m:t>
                    </m:r>
                  </m:oMath>
                </a14:m>
                <a:r>
                  <a:rPr lang="en-US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587" y="1085617"/>
                <a:ext cx="7543213" cy="864870"/>
              </a:xfrm>
              <a:prstGeom prst="rect">
                <a:avLst/>
              </a:prstGeom>
              <a:blipFill>
                <a:blip r:embed="rId10"/>
                <a:stretch>
                  <a:fillRect l="-889" t="-3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412956" y="2293673"/>
            <a:ext cx="2517140" cy="390525"/>
          </a:xfrm>
          <a:prstGeom prst="rect">
            <a:avLst/>
          </a:prstGeom>
          <a:solidFill>
            <a:srgbClr val="005CA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Assumption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429587" y="2135678"/>
                <a:ext cx="8274431" cy="822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𝝁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-strongly-convex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that is, for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 ∀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)≥ &lt;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𝛻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&gt;+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0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429587" y="2135678"/>
                <a:ext cx="8274431" cy="822325"/>
              </a:xfrm>
              <a:prstGeom prst="rect">
                <a:avLst/>
              </a:prstGeom>
              <a:blipFill>
                <a:blip r:embed="rId12"/>
                <a:stretch>
                  <a:fillRect l="-811" t="-3704" b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416131" y="3297937"/>
            <a:ext cx="2517140" cy="390525"/>
          </a:xfrm>
          <a:prstGeom prst="rect">
            <a:avLst/>
          </a:prstGeom>
          <a:solidFill>
            <a:srgbClr val="005CA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Assumption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429587" y="3205673"/>
                <a:ext cx="7823961" cy="75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 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the stochastic gradients of loss function is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unbiased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𝜉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𝜔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𝜉</m:t>
                            </m:r>
                          </m:e>
                        </m:d>
                      </m:e>
                    </m: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𝛻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</m:oMath>
                </a14:m>
                <a:endParaRPr lang="en-US" altLang="zh-CN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429587" y="3205673"/>
                <a:ext cx="7823961" cy="751205"/>
              </a:xfrm>
              <a:prstGeom prst="rect">
                <a:avLst/>
              </a:prstGeom>
              <a:blipFill rotWithShape="1">
                <a:blip r:embed="rId14"/>
                <a:stretch>
                  <a:fillRect l="-8" t="-26" r="1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412956" y="4320768"/>
            <a:ext cx="2517140" cy="390525"/>
          </a:xfrm>
          <a:prstGeom prst="rect">
            <a:avLst/>
          </a:prstGeom>
          <a:solidFill>
            <a:srgbClr val="005CA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Assumption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429587" y="4226223"/>
                <a:ext cx="8379790" cy="85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the expected squared norm of stochastic gradients is </a:t>
                </a:r>
                <a:r>
                  <a:rPr lang="en-US" altLang="zh-CN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AoI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-aware bounded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 </m:t>
                    </m:r>
                    <m:sSub>
                      <m:sSubPr>
                        <m:ctrlPr>
                          <a:rPr lang="ar-AE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𝐸</m:t>
                        </m:r>
                      </m:e>
                      <m:sub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𝜉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ar-AE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ar-AE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zh-CN" altLang="ar-AE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ar-AE" altLang="zh-CN" sz="2000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ar-AE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zh-CN" altLang="ar-AE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𝑡</m:t>
                                </m:r>
                                <m:r>
                                  <a:rPr lang="ar-AE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zh-CN" altLang="ar-AE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ar-AE" altLang="zh-CN" sz="2000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r>
                                  <a:rPr lang="zh-CN" altLang="ar-AE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𝜔</m:t>
                                </m:r>
                                <m:r>
                                  <a:rPr lang="ar-AE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;</m:t>
                                </m:r>
                                <m:r>
                                  <a:rPr lang="zh-CN" altLang="ar-AE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𝜉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ar-AE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sSubSup>
                      <m:sSubSupPr>
                        <m:ctrlPr>
                          <a:rPr lang="ar-AE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  <m:sup>
                        <m:r>
                          <a:rPr lang="ar-AE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ar-AE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+</m:t>
                    </m:r>
                    <m:sSub>
                      <m:sSubPr>
                        <m:ctrlPr>
                          <a:rPr lang="ar-AE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zh-CN" altLang="ar-AE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𝜟</m:t>
                        </m:r>
                      </m:e>
                      <m:sub>
                        <m:r>
                          <a:rPr lang="zh-CN" altLang="ar-AE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ar-AE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zh-CN" altLang="ar-AE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𝒕</m:t>
                        </m:r>
                      </m:e>
                    </m:d>
                    <m:sSubSup>
                      <m:sSubSupPr>
                        <m:ctrlPr>
                          <a:rPr lang="ar-AE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zh-CN" altLang="ar-AE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𝝈</m:t>
                        </m:r>
                      </m:e>
                      <m:sub>
                        <m:r>
                          <a:rPr lang="zh-CN" altLang="ar-AE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𝒊</m:t>
                        </m:r>
                      </m:sub>
                      <m:sup>
                        <m:r>
                          <a:rPr lang="ar-AE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𝟐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ar-AE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 </m:t>
                    </m:r>
                  </m:oMath>
                </a14:m>
                <a:endParaRPr lang="ar-AE" altLang="zh-CN" sz="2000" baseline="30000" dirty="0"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429587" y="4226223"/>
                <a:ext cx="8379790" cy="852805"/>
              </a:xfrm>
              <a:prstGeom prst="rect">
                <a:avLst/>
              </a:prstGeom>
              <a:blipFill rotWithShape="1">
                <a:blip r:embed="rId16"/>
                <a:stretch>
                  <a:fillRect l="-7" t="-35" r="3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85069" y="3949700"/>
          <a:ext cx="8826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88265" imgH="241300" progId="Equation.KSEE3">
                  <p:embed/>
                </p:oleObj>
              </mc:Choice>
              <mc:Fallback>
                <p:oleObj r:id="rId17" imgW="88265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85069" y="3949700"/>
                        <a:ext cx="88265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838378" y="5151504"/>
                <a:ext cx="11506200" cy="48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 AoI;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sensitivity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client’s local data to freshness;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--client’s inherent bound</a:t>
                </a:r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78" y="5151504"/>
                <a:ext cx="11506200" cy="481670"/>
              </a:xfrm>
              <a:prstGeom prst="rect">
                <a:avLst/>
              </a:prstGeom>
              <a:blipFill>
                <a:blip r:embed="rId19"/>
                <a:stretch>
                  <a:fillRect t="-6329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弧形箭头 2"/>
          <p:cNvSpPr/>
          <p:nvPr/>
        </p:nvSpPr>
        <p:spPr>
          <a:xfrm>
            <a:off x="318515" y="5325032"/>
            <a:ext cx="508203" cy="707886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2399" y="5706774"/>
            <a:ext cx="1107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4 is an extension of the hypothesis in existing FL, considering the impact of data freshness on training. It is applicable to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absolute loss,  mean squared loss,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 entropy loss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object 28"/>
          <p:cNvSpPr txBox="1"/>
          <p:nvPr/>
        </p:nvSpPr>
        <p:spPr>
          <a:xfrm>
            <a:off x="11723432" y="6599953"/>
            <a:ext cx="3161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11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924800" y="2578099"/>
                <a:ext cx="322524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 </m:t>
                      </m:r>
                    </m:oMath>
                  </m:oMathPara>
                </a14:m>
                <a:endParaRPr lang="en-US" altLang="zh-CN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2578099"/>
                <a:ext cx="322524" cy="36298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696200" y="1554208"/>
                <a:ext cx="389862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 </m:t>
                      </m:r>
                    </m:oMath>
                  </m:oMathPara>
                </a14:m>
                <a:endParaRPr lang="en-US" altLang="zh-CN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554208"/>
                <a:ext cx="389862" cy="36298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13" grpId="0" bldLvl="0" animBg="1"/>
      <p:bldP spid="16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23"/>
          <p:cNvSpPr/>
          <p:nvPr/>
        </p:nvSpPr>
        <p:spPr>
          <a:xfrm>
            <a:off x="746080" y="2769301"/>
            <a:ext cx="10673255" cy="916835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5040681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Conergence Analysis</a:t>
            </a:r>
            <a:endParaRPr lang="en-US" sz="3200" kern="0" spc="-1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45320" y="1221046"/>
                <a:ext cx="10693653" cy="3298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1 (Convergence Upper Bound)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𝜂</m:t>
                        </m:r>
                      </m:e>
                    </m:acc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min</a:t>
                </a:r>
                <a:r>
                  <a:rPr lang="zh-CN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{η</a:t>
                </a:r>
                <a:r>
                  <a:rPr lang="zh-CN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𝜂</m:t>
                        </m:r>
                      </m:e>
                    </m:acc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max</a:t>
                </a:r>
                <a:r>
                  <a:rPr lang="zh-CN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{η</a:t>
                </a:r>
                <a:r>
                  <a:rPr lang="zh-CN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Assumptions 1 to 4 hold and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step size meets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𝜂</m:t>
                        </m:r>
                      </m:e>
                    </m:acc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Then, the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 training loss after the initial global model ω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updated for T rounds satisfies:</a:t>
                </a:r>
              </a:p>
              <a:p>
                <a:endParaRPr lang="zh-CN" altLang="en-US" sz="2400" dirty="0">
                  <a:latin typeface="Calibri" panose="020F0502020204030204" charset="0"/>
                  <a:cs typeface="Calibri" panose="020F0502020204030204" charset="0"/>
                </a:endParaRPr>
              </a:p>
              <a:p>
                <a:endParaRPr lang="zh-CN" altLang="en-US" sz="2400" dirty="0">
                  <a:latin typeface="Calibri" panose="020F0502020204030204" charset="0"/>
                  <a:cs typeface="Calibri" panose="020F0502020204030204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altLang="zh-CN" sz="2400" dirty="0"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= 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𝜂</m:t>
                            </m:r>
                          </m:e>
                        </m:acc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den>
                    </m:f>
                    <m:r>
                      <a:rPr lang="en-US" altLang="zh-CN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acc>
                      <m:accPr>
                        <m:chr m:val="̃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𝜂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𝜂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(</m:t>
                            </m:r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𝜏</m:t>
                            </m:r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den>
                    </m:f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charset="0"/>
                    <a:cs typeface="Calibri" panose="020F050202020403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45320" y="1221046"/>
                <a:ext cx="10693653" cy="3298467"/>
              </a:xfrm>
              <a:prstGeom prst="rect">
                <a:avLst/>
              </a:prstGeom>
              <a:blipFill>
                <a:blip r:embed="rId6"/>
                <a:stretch>
                  <a:fillRect l="-912"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209800" y="2869539"/>
                <a:ext cx="8549159" cy="8165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smtClean="0">
                        <a:latin typeface="Cambria Math" panose="02040503050406030204" charset="0"/>
                        <a:cs typeface="Calibri" panose="020F0502020204030204" charset="0"/>
                      </a:rPr>
                      <m:t>E</m:t>
                    </m:r>
                    <m:r>
                      <a:rPr lang="en-US" altLang="zh-CN" sz="2400" smtClean="0">
                        <a:latin typeface="Cambria Math" panose="02040503050406030204" charset="0"/>
                        <a:cs typeface="Calibri" panose="020F050202020403020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400" smtClean="0">
                        <a:latin typeface="Cambria Math" panose="02040503050406030204" charset="0"/>
                        <a:cs typeface="Calibri" panose="020F0502020204030204" charset="0"/>
                      </a:rPr>
                      <m:t>F</m:t>
                    </m:r>
                    <m:r>
                      <a:rPr lang="en-US" altLang="zh-CN" sz="2400" smtClean="0">
                        <a:latin typeface="Cambria Math" panose="02040503050406030204" charset="0"/>
                        <a:cs typeface="Calibri" panose="020F050202020403020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charset="0"/>
                        <a:cs typeface="Calibri" panose="020F0502020204030204" charset="0"/>
                      </a:rPr>
                      <m:t>)]−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sup>
                    </m:sSup>
                    <m:r>
                      <a:rPr lang="en-US" altLang="zh-CN" sz="24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≤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(1−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𝜇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e>
                            </m:acc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effectLst/>
                    <a:latin typeface="Calibri" panose="020F0502020204030204" charset="0"/>
                    <a:cs typeface="Calibri" panose="020F0502020204030204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effectLst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effectLst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400" i="1">
                            <a:effectLst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altLang="zh-CN" sz="2400" b="1" i="1">
                            <a:effectLst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400" b="1" i="1">
                            <a:effectLst/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  <m:r>
                          <a:rPr lang="en-US" altLang="zh-CN" sz="2400" b="1" i="1">
                            <a:effectLst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b="1" i="1">
                            <a:effectLst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400" b="1" i="1">
                            <a:effectLst/>
                            <a:latin typeface="Cambria Math" panose="02040503050406030204" charset="0"/>
                            <a:cs typeface="Cambria Math" panose="02040503050406030204" charset="0"/>
                          </a:rPr>
                          <m:t>𝑻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altLang="zh-CN" sz="2400" b="1" i="1">
                                <a:effectLst/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sz="2400" b="1" i="1">
                                <a:effectLst/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𝒊</m:t>
                            </m:r>
                            <m:r>
                              <a:rPr lang="en-US" altLang="zh-CN" sz="2400" b="1" i="1">
                                <a:effectLst/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sz="2400" b="1" i="1">
                                <a:effectLst/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400" b="1" i="1">
                                <a:effectLst/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𝑵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400" b="1" i="1">
                                    <a:effectLst/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effectLst/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effectLst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sz="2400" b="1" i="1">
                                <a:effectLst/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[</m:t>
                            </m:r>
                            <m:sSubSup>
                              <m:sSubSupPr>
                                <m:ctrlP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400" b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  <a:sym typeface="+mn-ea"/>
                              </a:rPr>
                              <m:t>+ ∆</m:t>
                            </m:r>
                            <m:r>
                              <a:rPr lang="en-US" altLang="zh-CN" sz="2400" b="1" i="1" baseline="-2500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𝐢</m:t>
                            </m:r>
                            <m:r>
                              <a:rPr lang="en-US" altLang="zh-CN" sz="2400" b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 b="1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𝐭</m:t>
                            </m:r>
                            <m:r>
                              <a:rPr lang="en-US" altLang="zh-CN" sz="2400" b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  <a:sym typeface="+mn-ea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400" b="1" i="1">
                                <a:effectLst/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]</m:t>
                            </m:r>
                          </m:e>
                        </m:nary>
                      </m:e>
                    </m:nary>
                    <m:r>
                      <a:rPr lang="en-US" altLang="zh-CN" sz="2400" b="0" i="0" smtClean="0"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</m:oMath>
                </a14:m>
                <a:endParaRPr lang="en-US" altLang="zh-CN" sz="2400" baseline="-25000" dirty="0">
                  <a:effectLst/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209800" y="2869539"/>
                <a:ext cx="8549159" cy="8165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圆角矩形 123"/>
              <p:cNvSpPr/>
              <p:nvPr/>
            </p:nvSpPr>
            <p:spPr>
              <a:xfrm>
                <a:off x="756744" y="4895502"/>
                <a:ext cx="10673255" cy="869951"/>
              </a:xfrm>
              <a:prstGeom prst="roundRect">
                <a:avLst>
                  <a:gd name="adj" fmla="val 3217"/>
                </a:avLst>
              </a:prstGeom>
              <a:solidFill>
                <a:srgbClr val="E9EFF7"/>
              </a:solidFill>
              <a:ln w="28575">
                <a:noFill/>
              </a:ln>
              <a:effectLst>
                <a:outerShdw blurRad="50800" dist="1270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controlling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  <a:sym typeface="+mn-ea"/>
                              </a:rPr>
                              <m:t> ∆</m:t>
                            </m:r>
                            <m:r>
                              <a:rPr lang="en-US" altLang="zh-CN" sz="2400" baseline="-250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𝑖</m:t>
                            </m:r>
                            <m:r>
                              <a:rPr lang="en-US" altLang="zh-CN" sz="24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  <m:r>
                              <a:rPr lang="en-US" altLang="zh-CN" sz="24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  <a:sym typeface="+mn-ea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control the convergence of the model.</a:t>
                </a:r>
              </a:p>
            </p:txBody>
          </p:sp>
        </mc:Choice>
        <mc:Fallback xmlns="">
          <p:sp>
            <p:nvSpPr>
              <p:cNvPr id="29" name="圆角矩形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44" y="4895502"/>
                <a:ext cx="10673255" cy="869951"/>
              </a:xfrm>
              <a:prstGeom prst="roundRect">
                <a:avLst>
                  <a:gd name="adj" fmla="val 3217"/>
                </a:avLst>
              </a:prstGeom>
              <a:blipFill>
                <a:blip r:embed="rId9"/>
                <a:stretch>
                  <a:fillRect l="-337"/>
                </a:stretch>
              </a:blipFill>
              <a:ln w="28575">
                <a:noFill/>
              </a:ln>
              <a:effectLst>
                <a:outerShdw blurRad="50800" dist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下箭头 41"/>
          <p:cNvSpPr/>
          <p:nvPr/>
        </p:nvSpPr>
        <p:spPr>
          <a:xfrm>
            <a:off x="8763000" y="3933438"/>
            <a:ext cx="381000" cy="7147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bject 28"/>
          <p:cNvSpPr txBox="1"/>
          <p:nvPr/>
        </p:nvSpPr>
        <p:spPr>
          <a:xfrm>
            <a:off x="11723432" y="6599953"/>
            <a:ext cx="3161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12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64884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Multi-Armed Bandit</a:t>
            </a:r>
          </a:p>
        </p:txBody>
      </p:sp>
      <p:sp>
        <p:nvSpPr>
          <p:cNvPr id="26" name="矩形 25"/>
          <p:cNvSpPr/>
          <p:nvPr/>
        </p:nvSpPr>
        <p:spPr>
          <a:xfrm>
            <a:off x="262357" y="1225267"/>
            <a:ext cx="5354319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Modeling: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Restless Multi-Armed Bandit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(RMAB) --- a generalization of MAB problem</a:t>
            </a:r>
          </a:p>
          <a:p>
            <a:pPr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n-US" altLang="zh-CN" sz="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Characteristic: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any number of bandits (more than 1) can be made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active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all bandits might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evolve stochastically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32864" y="1562258"/>
            <a:ext cx="5892700" cy="3918247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88980" y="4358640"/>
          <a:ext cx="512602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RAMB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Our problem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Restless bandit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Each client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AoI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value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         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Reward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Fresh local model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13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66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23"/>
          <p:cNvSpPr/>
          <p:nvPr/>
        </p:nvSpPr>
        <p:spPr>
          <a:xfrm>
            <a:off x="630337" y="1660861"/>
            <a:ext cx="10952064" cy="2705605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6488481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 2: Convert Problem</a:t>
            </a:r>
            <a:endParaRPr 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2783" y="985232"/>
            <a:ext cx="10679485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Converted Optimization problem: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6019800" y="2385266"/>
            <a:ext cx="1371184" cy="4541"/>
          </a:xfrm>
          <a:prstGeom prst="line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7391400" y="1981200"/>
                <a:ext cx="3937070" cy="21590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Optimization Objective: 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According to Theorem 1, finding the optimal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strategy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𝝅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for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Problem P1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can be converted for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Problem P2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Note: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 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𝛽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𝑁𝑇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000" dirty="0"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981200"/>
                <a:ext cx="3937070" cy="2159000"/>
              </a:xfrm>
              <a:prstGeom prst="rect">
                <a:avLst/>
              </a:prstGeom>
              <a:blipFill>
                <a:blip r:embed="rId5"/>
                <a:stretch>
                  <a:fillRect l="-1703" r="-2477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连接符 42"/>
          <p:cNvCxnSpPr/>
          <p:nvPr/>
        </p:nvCxnSpPr>
        <p:spPr>
          <a:xfrm rot="16200000" flipV="1">
            <a:off x="5719600" y="3504748"/>
            <a:ext cx="1368746" cy="603253"/>
          </a:xfrm>
          <a:prstGeom prst="bentConnector3">
            <a:avLst>
              <a:gd name="adj1" fmla="val 98847"/>
            </a:avLst>
          </a:prstGeom>
          <a:ln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090257" y="276275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26131" y="2093166"/>
            <a:ext cx="633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>
                <p:custDataLst>
                  <p:tags r:id="rId1"/>
                </p:custDataLst>
              </p:nvPr>
            </p:nvSpPr>
            <p:spPr>
              <a:xfrm>
                <a:off x="630336" y="4775200"/>
                <a:ext cx="10952065" cy="1244600"/>
              </a:xfrm>
              <a:prstGeom prst="rect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>
                <a:no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Constraint 1: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client 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selected in the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 sz="2000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slot.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  <m:sup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𝜋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zh-CN" altLang="ar-AE" sz="2000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)=1</m:t>
                    </m:r>
                  </m:oMath>
                </a14:m>
                <a:r>
                  <a:rPr lang="ar-AE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selected; otherwise,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  <m:sup>
                        <m:r>
                          <a:rPr lang="zh-CN" altLang="ar-AE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𝜋</m:t>
                        </m:r>
                      </m:sup>
                    </m:sSubSup>
                    <m:r>
                      <a:rPr lang="en-US" altLang="ar-AE" sz="20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ar-AE" sz="20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ar-AE" sz="20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sz="2000" b="0" i="0" smtClean="0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ar-AE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Constraint 2: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the dynamics of each client’s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AoI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{.}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is an indicator function.</a:t>
                </a: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Constraint 3: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budget constraint of the server in each round of FL.</a:t>
                </a:r>
                <a:endParaRPr lang="ar-AE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30336" y="4775200"/>
                <a:ext cx="10952065" cy="1244600"/>
              </a:xfrm>
              <a:prstGeom prst="rect">
                <a:avLst/>
              </a:prstGeom>
              <a:blipFill>
                <a:blip r:embed="rId7"/>
                <a:stretch>
                  <a:fillRect l="-444" b="-3365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14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983" y="1905000"/>
            <a:ext cx="5573949" cy="23090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123"/>
          <p:cNvSpPr/>
          <p:nvPr>
            <p:custDataLst>
              <p:tags r:id="rId1"/>
            </p:custDataLst>
          </p:nvPr>
        </p:nvSpPr>
        <p:spPr>
          <a:xfrm>
            <a:off x="1067435" y="1911350"/>
            <a:ext cx="10515600" cy="1670050"/>
          </a:xfrm>
          <a:prstGeom prst="roundRect">
            <a:avLst>
              <a:gd name="adj" fmla="val 5728"/>
            </a:avLst>
          </a:prstGeom>
          <a:solidFill>
            <a:srgbClr val="E9EFF7"/>
          </a:solidFill>
          <a:ln w="28575">
            <a:noFill/>
          </a:ln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295399" y="1885315"/>
                <a:ext cx="9829165" cy="1612173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xmlns="" type="text"/>
                  </a:ext>
                </a:extLst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𝒎𝒂𝒙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𝝀</m:t>
                        </m:r>
                      </m:sub>
                    </m:sSub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𝒎𝒊𝒏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𝝅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  </m:t>
                    </m:r>
                    <m:r>
                      <a:rPr kumimoji="0" lang="en-US" altLang="zh-C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𝓛</m:t>
                    </m:r>
                    <m:r>
                      <a:rPr kumimoji="0" lang="en-US" altLang="zh-C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zh-CN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kumimoji="0" lang="en-US" altLang="zh-C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zh-CN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kumimoji="0" lang="en-US" altLang="zh-C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𝑇𝑁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𝜆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𝑇𝑁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𝜋</m:t>
                                </m:r>
                              </m:sup>
                            </m:sSubSup>
                          </m:e>
                        </m:nary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)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𝐵</m:t>
                            </m:r>
                          </m:den>
                        </m:f>
                      </m:e>
                    </m:nary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𝑁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]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4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      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𝑡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𝕀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𝜋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dirty="0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=0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𝑡</m:t>
                            </m:r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0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+1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,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 </m:t>
                    </m:r>
                  </m:oMath>
                </a14:m>
                <a:endParaRPr lang="en-US" altLang="zh-CN" sz="2000" b="0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altLang="zh-CN" sz="2000" b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𝜋</m:t>
                        </m:r>
                      </m:sup>
                    </m:sSubSup>
                    <m:r>
                      <a:rPr lang="en-US" altLang="zh-CN" sz="20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)∈{0,1}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charset="0"/>
                      </a:rPr>
                      <m:t>≥</m:t>
                    </m:r>
                    <m:r>
                      <a:rPr lang="en-US" altLang="zh-CN" sz="20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1885315"/>
                <a:ext cx="9829165" cy="1612173"/>
              </a:xfrm>
              <a:prstGeom prst="rect">
                <a:avLst/>
              </a:prstGeom>
              <a:blipFill>
                <a:blip r:embed="rId9"/>
                <a:stretch>
                  <a:fillRect t="-18491" b="-52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6488481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 Relaxation and Decoupling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565785" y="855345"/>
                <a:ext cx="11245215" cy="5911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Ø"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Relax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onstraint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𝜋</m:t>
                            </m:r>
                          </m:sup>
                        </m:sSubSup>
                      </m:e>
                    </m:nary>
                    <m:r>
                      <a:rPr lang="en-US" altLang="zh-CN" sz="24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)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𝑇𝑁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𝜋</m:t>
                                </m:r>
                              </m:sup>
                            </m:sSubSup>
                          </m:e>
                        </m:nary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)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微软雅黑" panose="020B0503020204020204" pitchFamily="34" charset="-122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𝐵</m:t>
                            </m:r>
                          </m:den>
                        </m:f>
                      </m:e>
                    </m:nary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charset="0"/>
                      </a:rPr>
                      <m:t>≤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85" y="855345"/>
                <a:ext cx="11245215" cy="591185"/>
              </a:xfrm>
              <a:prstGeom prst="rect">
                <a:avLst/>
              </a:prstGeom>
              <a:blipFill>
                <a:blip r:embed="rId10"/>
                <a:stretch>
                  <a:fillRect l="-759" b="-13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15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82930" y="1450975"/>
            <a:ext cx="9789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ransform Problem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into 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roblem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P3: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下箭头 41"/>
          <p:cNvSpPr/>
          <p:nvPr>
            <p:custDataLst>
              <p:tags r:id="rId3"/>
            </p:custDataLst>
          </p:nvPr>
        </p:nvSpPr>
        <p:spPr>
          <a:xfrm rot="16200000">
            <a:off x="6263005" y="825045"/>
            <a:ext cx="381000" cy="7147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65785" y="3657600"/>
                <a:ext cx="11513185" cy="83099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Cambria Math" panose="02040503050406030204" charset="0"/>
                    <a:ea typeface="Cambria Math" panose="02040503050406030204" charset="0"/>
                    <a:cs typeface="Times New Roman" panose="02020603050405020304" pitchFamily="18" charset="0"/>
                    <a:sym typeface="+mn-ea"/>
                  </a:rPr>
                  <a:t>S</a:t>
                </a:r>
                <a:r>
                  <a:rPr lang="en-US" altLang="zh-CN" sz="24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charset="0"/>
                    <a:ea typeface="Cambria Math" panose="02040503050406030204" charset="0"/>
                    <a:cs typeface="Times New Roman" panose="02020603050405020304" pitchFamily="18" charset="0"/>
                    <a:sym typeface="+mn-ea"/>
                  </a:rPr>
                  <a:t>olve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charset="0"/>
                    <a:ea typeface="Cambria Math" panose="02040503050406030204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Cambria Math" panose="02040503050406030204" charset="0"/>
                            <a:cs typeface="Cambria Math" panose="02040503050406030204" charset="0"/>
                          </a:rPr>
                          <m:t>𝒎𝒊𝒏</m:t>
                        </m:r>
                      </m:e>
                      <m:sub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Cambria Math" panose="02040503050406030204" charset="0"/>
                            <a:cs typeface="Cambria Math" panose="02040503050406030204" charset="0"/>
                          </a:rPr>
                          <m:t>𝝅</m:t>
                        </m:r>
                      </m:sub>
                    </m:sSub>
                    <m:r>
                      <a:rPr kumimoji="0" lang="en-US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𝓛</m:t>
                    </m:r>
                    <m:r>
                      <a:rPr kumimoji="0" lang="en-US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zh-CN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kumimoji="0" lang="en-US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zh-CN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kumimoji="0" lang="en-US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finding the optimal strategy </a:t>
                </a:r>
                <a14:m>
                  <m:oMath xmlns:m="http://schemas.openxmlformats.org/officeDocument/2006/math">
                    <m:r>
                      <a:rPr kumimoji="0" lang="zh-CN" altLang="en-US" sz="2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any given </a:t>
                </a:r>
                <a14:m>
                  <m:oMath xmlns:m="http://schemas.openxmlformats.org/officeDocument/2006/math">
                    <m:r>
                      <a:rPr kumimoji="0" lang="zh-CN" altLang="en-US" sz="2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kumimoji="0" lang="en-US" altLang="zh-CN" sz="2400" b="1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kumimoji="0" lang="en-US" altLang="zh-CN" sz="24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                           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P3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can be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decoupled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Problem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P4:</a:t>
                </a: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565785" y="3657600"/>
                <a:ext cx="11513185" cy="830997"/>
              </a:xfrm>
              <a:prstGeom prst="rect">
                <a:avLst/>
              </a:prstGeom>
              <a:blipFill>
                <a:blip r:embed="rId12"/>
                <a:stretch>
                  <a:fillRect l="-742" t="-6618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圆角矩形 123"/>
          <p:cNvSpPr/>
          <p:nvPr>
            <p:custDataLst>
              <p:tags r:id="rId5"/>
            </p:custDataLst>
          </p:nvPr>
        </p:nvSpPr>
        <p:spPr>
          <a:xfrm>
            <a:off x="1067435" y="4412904"/>
            <a:ext cx="10512741" cy="1954142"/>
          </a:xfrm>
          <a:prstGeom prst="roundRect">
            <a:avLst>
              <a:gd name="adj" fmla="val 7109"/>
            </a:avLst>
          </a:prstGeom>
          <a:solidFill>
            <a:srgbClr val="E9EFF7"/>
          </a:solidFill>
          <a:ln w="28575">
            <a:noFill/>
          </a:ln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033905"/>
            <a:ext cx="879475" cy="918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4420746"/>
            <a:ext cx="6099348" cy="1966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6488481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Solving Problem P4 </a:t>
            </a:r>
          </a:p>
        </p:txBody>
      </p:sp>
      <p:pic>
        <p:nvPicPr>
          <p:cNvPr id="20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91400" y="1371600"/>
            <a:ext cx="4194175" cy="278574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61010" y="1295400"/>
            <a:ext cx="69151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Formulation: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decoupled problem can be formulated as a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Markov Decision Process (MDP)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826718" y="2078025"/>
                <a:ext cx="5726482" cy="11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 </a:t>
                </a:r>
                <a:r>
                  <a:rPr lang="en-US" altLang="zh-CN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AoI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∆</m:t>
                    </m:r>
                    <m:r>
                      <a:rPr lang="en-US" altLang="zh-CN" sz="2400" baseline="-25000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𝑖</m:t>
                    </m:r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𝑡</m:t>
                    </m:r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control variable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𝜋</m:t>
                        </m:r>
                      </m:sup>
                    </m:sSubSup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state transition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(∙)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cost function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(∙)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18" y="2078025"/>
                <a:ext cx="5726482" cy="1109278"/>
              </a:xfrm>
              <a:prstGeom prst="rect">
                <a:avLst/>
              </a:prstGeom>
              <a:blipFill>
                <a:blip r:embed="rId6"/>
                <a:stretch>
                  <a:fillRect l="-1704" t="-4396" r="-1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811741" y="3303625"/>
            <a:ext cx="1318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</a:p>
          <a:p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endParaRPr lang="zh-CN" altLang="en-US" sz="2000" b="1" dirty="0"/>
          </a:p>
        </p:txBody>
      </p:sp>
      <p:sp>
        <p:nvSpPr>
          <p:cNvPr id="40" name="矩形 39"/>
          <p:cNvSpPr/>
          <p:nvPr/>
        </p:nvSpPr>
        <p:spPr>
          <a:xfrm>
            <a:off x="881373" y="4811778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zh-CN" altLang="en-US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642" y="3200400"/>
            <a:ext cx="4639358" cy="1471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81373" y="5581876"/>
                <a:ext cx="750062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Lagrange multiplier λ is a kind of service charge for client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under the MDP model,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generated only 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𝜋</m:t>
                        </m:r>
                      </m:sup>
                    </m:sSubSup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)=1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881373" y="5581876"/>
                <a:ext cx="7500627" cy="769441"/>
              </a:xfrm>
              <a:prstGeom prst="rect">
                <a:avLst/>
              </a:prstGeom>
              <a:blipFill>
                <a:blip r:embed="rId9"/>
                <a:stretch>
                  <a:fillRect l="-894" t="-4762" b="-174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489" y="4346569"/>
            <a:ext cx="3104616" cy="197803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16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6184" y="4886866"/>
            <a:ext cx="4172292" cy="6329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123"/>
          <p:cNvSpPr/>
          <p:nvPr/>
        </p:nvSpPr>
        <p:spPr>
          <a:xfrm>
            <a:off x="3314700" y="3077105"/>
            <a:ext cx="5562600" cy="1135250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123"/>
          <p:cNvSpPr/>
          <p:nvPr/>
        </p:nvSpPr>
        <p:spPr>
          <a:xfrm>
            <a:off x="3352800" y="4804893"/>
            <a:ext cx="5562600" cy="1049068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6488481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Step 4: Solving Problem P4</a:t>
            </a:r>
            <a:r>
              <a:rPr lang="en-US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838148" y="1679089"/>
                <a:ext cx="10594086" cy="120032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Theorem 2 (Optimal Strategy for MDP):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Consider the decoupled model over an infinite time-horizon. Given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2400" b="1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𝝀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, the optimal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is selecting client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in each time slot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to update its local dataset only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𝑡</m:t>
                    </m:r>
                    <m:r>
                      <a:rPr lang="en-US" altLang="zh-CN" sz="24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)&gt;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, where</a:t>
                </a: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8" y="1679089"/>
                <a:ext cx="10594086" cy="1200329"/>
              </a:xfrm>
              <a:prstGeom prst="rect">
                <a:avLst/>
              </a:prstGeom>
              <a:blipFill>
                <a:blip r:embed="rId4"/>
                <a:stretch>
                  <a:fillRect l="-863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/>
          <p:cNvSpPr txBox="1"/>
          <p:nvPr/>
        </p:nvSpPr>
        <p:spPr>
          <a:xfrm>
            <a:off x="502920" y="1050290"/>
            <a:ext cx="993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MDP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Get the optimal strategy for the decoupled problem (P4)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9" name="图片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83" y="4969319"/>
            <a:ext cx="516634" cy="516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393091" y="5465713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client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091" y="5465713"/>
                <a:ext cx="990600" cy="369332"/>
              </a:xfrm>
              <a:prstGeom prst="rect">
                <a:avLst/>
              </a:prstGeom>
              <a:blipFill>
                <a:blip r:embed="rId6"/>
                <a:stretch>
                  <a:fillRect l="-5556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602776" y="4881870"/>
                <a:ext cx="347442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If</a:t>
                </a:r>
                <a:r>
                  <a:rPr lang="en-US" altLang="zh-CN" dirty="0"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)&gt;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−1</m:t>
                    </m:r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Selected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76" y="4881870"/>
                <a:ext cx="3474423" cy="398780"/>
              </a:xfrm>
              <a:prstGeom prst="rect">
                <a:avLst/>
              </a:prstGeom>
              <a:blipFill>
                <a:blip r:embed="rId7"/>
                <a:stretch>
                  <a:fillRect l="-1754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4602776" y="5344160"/>
                <a:ext cx="4007824" cy="67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If</a:t>
                </a:r>
                <a:r>
                  <a:rPr lang="en-US" altLang="zh-CN" dirty="0"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charset="0"/>
                        <a:ea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charset="0"/>
                            <a:ea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charset="0"/>
                            <a:ea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−1</m:t>
                    </m:r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Not Selected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76" y="5344160"/>
                <a:ext cx="4007824" cy="675640"/>
              </a:xfrm>
              <a:prstGeom prst="rect">
                <a:avLst/>
              </a:prstGeom>
              <a:blipFill>
                <a:blip r:embed="rId8"/>
                <a:stretch>
                  <a:fillRect l="-1520" t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4"/>
          <a:stretch>
            <a:fillRect/>
          </a:stretch>
        </p:blipFill>
        <p:spPr>
          <a:xfrm>
            <a:off x="8077199" y="4854329"/>
            <a:ext cx="763958" cy="3785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3"/>
          <a:stretch>
            <a:fillRect/>
          </a:stretch>
        </p:blipFill>
        <p:spPr>
          <a:xfrm>
            <a:off x="8088671" y="5432502"/>
            <a:ext cx="752486" cy="336742"/>
          </a:xfrm>
          <a:prstGeom prst="rect">
            <a:avLst/>
          </a:prstGeom>
        </p:spPr>
      </p:pic>
      <p:cxnSp>
        <p:nvCxnSpPr>
          <p:cNvPr id="13" name="直接箭头连接符 12"/>
          <p:cNvCxnSpPr>
            <a:endCxn id="7" idx="1"/>
          </p:cNvCxnSpPr>
          <p:nvPr/>
        </p:nvCxnSpPr>
        <p:spPr>
          <a:xfrm flipV="1">
            <a:off x="4191000" y="5081290"/>
            <a:ext cx="411776" cy="2000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4191000" y="5281980"/>
            <a:ext cx="411776" cy="2206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17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440305" y="5052810"/>
                <a:ext cx="952500" cy="460375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xmlns="" type="text"/>
                  </a:ext>
                </a:extLst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: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05" y="5052810"/>
                <a:ext cx="952500" cy="4603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0832" y="3077634"/>
            <a:ext cx="363855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123"/>
          <p:cNvSpPr/>
          <p:nvPr>
            <p:custDataLst>
              <p:tags r:id="rId1"/>
            </p:custDataLst>
          </p:nvPr>
        </p:nvSpPr>
        <p:spPr>
          <a:xfrm>
            <a:off x="1066801" y="2895600"/>
            <a:ext cx="10160765" cy="1066800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70" y="180340"/>
            <a:ext cx="853757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5: Approximately Solve Problem P3 (and P2)</a:t>
            </a:r>
            <a:endParaRPr lang="en-US" sz="3200" kern="0" spc="-1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/>
              <p:cNvSpPr txBox="1"/>
              <p:nvPr/>
            </p:nvSpPr>
            <p:spPr>
              <a:xfrm>
                <a:off x="483235" y="907415"/>
                <a:ext cx="109670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𝒎𝒂𝒙</m:t>
                        </m:r>
                      </m:e>
                      <m:sub>
                        <m:r>
                          <a:rPr lang="zh-CN" altLang="en-US" sz="2400" b="1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 charset="0"/>
                            <a:cs typeface="Times New Roman" panose="02020603050405020304" pitchFamily="18" charset="0"/>
                          </a:rPr>
                          <m:t>𝝀</m:t>
                        </m:r>
                      </m:sub>
                    </m:sSub>
                    <m:r>
                      <a:rPr lang="en-US" altLang="zh-CN" sz="2400" b="1" i="1" dirty="0" smtClean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 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𝓛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 charset="0"/>
                                <a:cs typeface="Cambria Math" panose="02040503050406030204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 charset="0"/>
                                <a:cs typeface="Cambria Math" panose="0204050305040603020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en-US" sz="2400" b="1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finding the optimal </a:t>
                </a:r>
                <a14:m>
                  <m:oMath xmlns:m="http://schemas.openxmlformats.org/officeDocument/2006/math">
                    <m:r>
                      <a:rPr lang="zh-CN" altLang="en-US" sz="2400" b="1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𝝀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difficult.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Whittle’s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approximation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method: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文本框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35" y="907415"/>
                <a:ext cx="10967085" cy="1200329"/>
              </a:xfrm>
              <a:prstGeom prst="rect">
                <a:avLst/>
              </a:prstGeom>
              <a:blipFill>
                <a:blip r:embed="rId13"/>
                <a:stretch>
                  <a:fillRect l="-723" b="-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18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119822" y="1989361"/>
                <a:ext cx="10462578" cy="829945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xmlns="" type="text"/>
                  </a:ext>
                </a:extLst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Find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to maximize the objective function for each decoupled problem separately; Each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also follows Theorem 2;</a:t>
                </a:r>
                <a:r>
                  <a:rPr lang="en-US" altLang="zh-CN" sz="18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22" y="1989361"/>
                <a:ext cx="10462578" cy="829945"/>
              </a:xfrm>
              <a:prstGeom prst="rect">
                <a:avLst/>
              </a:prstGeom>
              <a:blipFill>
                <a:blip r:embed="rId14"/>
                <a:stretch>
                  <a:fillRect l="-932" t="-5882" r="-2506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2952750"/>
            <a:ext cx="6299835" cy="933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>
                <p:custDataLst>
                  <p:tags r:id="rId3"/>
                </p:custDataLst>
              </p:nvPr>
            </p:nvSpPr>
            <p:spPr>
              <a:xfrm>
                <a:off x="1198245" y="4038600"/>
                <a:ext cx="5132070" cy="488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𝑊𝐼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  <m:r>
                          <a:rPr lang="en-US" altLang="zh-CN" sz="24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,</m:t>
                        </m:r>
                        <m:r>
                          <a:rPr lang="en-US" altLang="zh-CN" sz="2400" i="1" dirty="0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is the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Whittle’s index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for client  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i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</a:t>
                </a:r>
                <a:endPara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198245" y="4038600"/>
                <a:ext cx="5132070" cy="488950"/>
              </a:xfrm>
              <a:prstGeom prst="rect">
                <a:avLst/>
              </a:prstGeom>
              <a:blipFill>
                <a:blip r:embed="rId17"/>
                <a:stretch>
                  <a:fillRect l="-357" t="-10000" r="-1189" b="-2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圆角矩形 123"/>
          <p:cNvSpPr/>
          <p:nvPr>
            <p:custDataLst>
              <p:tags r:id="rId4"/>
            </p:custDataLst>
          </p:nvPr>
        </p:nvSpPr>
        <p:spPr>
          <a:xfrm>
            <a:off x="1066800" y="4800599"/>
            <a:ext cx="10515599" cy="1283209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1066800" y="4906707"/>
            <a:ext cx="803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Whittle’s Index-based Client Selection (WICS) </a:t>
            </a:r>
            <a:endParaRPr lang="zh-CN" altLang="en-US" sz="2400" dirty="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14749"/>
            <a:ext cx="700251" cy="70025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1" y="5131242"/>
            <a:ext cx="316018" cy="316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>
                <p:custDataLst>
                  <p:tags r:id="rId8"/>
                </p:custDataLst>
              </p:nvPr>
            </p:nvSpPr>
            <p:spPr>
              <a:xfrm>
                <a:off x="1119822" y="5615811"/>
                <a:ext cx="103086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Basic idea: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Select the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clients with higher WI values in each time slot under budget constraint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𝐵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1119822" y="5615811"/>
                <a:ext cx="10308684" cy="400110"/>
              </a:xfrm>
              <a:prstGeom prst="rect">
                <a:avLst/>
              </a:prstGeom>
              <a:blipFill>
                <a:blip r:embed="rId21"/>
                <a:stretch>
                  <a:fillRect l="-651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932538" y="4917592"/>
                <a:ext cx="3646232" cy="461665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xmlns="" type="text"/>
                  </a:ext>
                </a:extLst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and </a:t>
                </a:r>
                <a:r>
                  <a:rPr lang="en-US" altLang="zh-CN" sz="2400" b="1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="1" i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based on duality)</a:t>
                </a:r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7932538" y="4917592"/>
                <a:ext cx="3646232" cy="461665"/>
              </a:xfrm>
              <a:prstGeom prst="rect">
                <a:avLst/>
              </a:prstGeom>
              <a:blipFill>
                <a:blip r:embed="rId23"/>
                <a:stretch>
                  <a:fillRect l="-334" t="-10667" r="-117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下箭头 70"/>
          <p:cNvSpPr/>
          <p:nvPr>
            <p:custDataLst>
              <p:tags r:id="rId10"/>
            </p:custDataLst>
          </p:nvPr>
        </p:nvSpPr>
        <p:spPr>
          <a:xfrm rot="16200000">
            <a:off x="7470714" y="4868716"/>
            <a:ext cx="381000" cy="539627"/>
          </a:xfrm>
          <a:prstGeom prst="downArrow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9601200" y="76200"/>
            <a:ext cx="11430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64884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7237052" y="1219480"/>
            <a:ext cx="552679" cy="55267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8165465" y="1219440"/>
            <a:ext cx="554355" cy="55435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05" y="1219440"/>
            <a:ext cx="530225" cy="53022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262" y="1219200"/>
            <a:ext cx="516634" cy="516634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11083290" y="1230235"/>
            <a:ext cx="543560" cy="543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33235" y="1773795"/>
                <a:ext cx="1360805" cy="3619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𝜙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=0.3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=1.5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7" name="文本框 5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6833235" y="1773795"/>
                <a:ext cx="1360805" cy="361950"/>
              </a:xfrm>
              <a:prstGeom prst="rect">
                <a:avLst/>
              </a:prstGeom>
              <a:blipFill>
                <a:blip r:embed="rId50"/>
                <a:stretch>
                  <a:fillRect b="-27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789545" y="1773795"/>
                <a:ext cx="1360805" cy="3619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𝜙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=0.4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=3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8" name="文本框 5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7789545" y="1773795"/>
                <a:ext cx="1360805" cy="361950"/>
              </a:xfrm>
              <a:prstGeom prst="rect">
                <a:avLst/>
              </a:prstGeom>
              <a:blipFill>
                <a:blip r:embed="rId52"/>
                <a:stretch>
                  <a:fillRect b="-27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756015" y="1771890"/>
                <a:ext cx="1360805" cy="3619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𝜙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=0.5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=3.5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9" name="文本框 5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8756015" y="1771890"/>
                <a:ext cx="1360805" cy="361950"/>
              </a:xfrm>
              <a:prstGeom prst="rect">
                <a:avLst/>
              </a:prstGeom>
              <a:blipFill>
                <a:blip r:embed="rId54"/>
                <a:stretch>
                  <a:fillRect b="-27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731375" y="1773795"/>
                <a:ext cx="1360805" cy="3619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𝜙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=0.6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=2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9731375" y="1773795"/>
                <a:ext cx="1360805" cy="361950"/>
              </a:xfrm>
              <a:prstGeom prst="rect">
                <a:avLst/>
              </a:prstGeom>
              <a:blipFill>
                <a:blip r:embed="rId56"/>
                <a:stretch>
                  <a:fillRect b="-27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678795" y="1773795"/>
                <a:ext cx="1360805" cy="3619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𝜙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=0.7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=2.5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10678795" y="1773795"/>
                <a:ext cx="1360805" cy="361950"/>
              </a:xfrm>
              <a:prstGeom prst="rect">
                <a:avLst/>
              </a:prstGeom>
              <a:blipFill>
                <a:blip r:embed="rId58"/>
                <a:stretch>
                  <a:fillRect b="-27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接箭头连接符 62"/>
          <p:cNvCxnSpPr/>
          <p:nvPr/>
        </p:nvCxnSpPr>
        <p:spPr>
          <a:xfrm>
            <a:off x="6737350" y="2194800"/>
            <a:ext cx="0" cy="4004945"/>
          </a:xfrm>
          <a:prstGeom prst="straightConnector1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4" name="椭圆 63"/>
          <p:cNvSpPr/>
          <p:nvPr>
            <p:custDataLst>
              <p:tags r:id="rId11"/>
            </p:custDataLst>
          </p:nvPr>
        </p:nvSpPr>
        <p:spPr>
          <a:xfrm>
            <a:off x="6588125" y="2392285"/>
            <a:ext cx="327660" cy="32131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椭圆 64"/>
          <p:cNvSpPr/>
          <p:nvPr>
            <p:custDataLst>
              <p:tags r:id="rId12"/>
            </p:custDataLst>
          </p:nvPr>
        </p:nvSpPr>
        <p:spPr>
          <a:xfrm>
            <a:off x="6583045" y="3135235"/>
            <a:ext cx="327660" cy="32131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椭圆 65"/>
          <p:cNvSpPr/>
          <p:nvPr>
            <p:custDataLst>
              <p:tags r:id="rId13"/>
            </p:custDataLst>
          </p:nvPr>
        </p:nvSpPr>
        <p:spPr>
          <a:xfrm>
            <a:off x="6583045" y="3878820"/>
            <a:ext cx="327660" cy="32131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椭圆 66"/>
          <p:cNvSpPr/>
          <p:nvPr>
            <p:custDataLst>
              <p:tags r:id="rId14"/>
            </p:custDataLst>
          </p:nvPr>
        </p:nvSpPr>
        <p:spPr>
          <a:xfrm>
            <a:off x="6583045" y="4637010"/>
            <a:ext cx="327660" cy="32131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8" name="椭圆 67"/>
          <p:cNvSpPr/>
          <p:nvPr>
            <p:custDataLst>
              <p:tags r:id="rId15"/>
            </p:custDataLst>
          </p:nvPr>
        </p:nvSpPr>
        <p:spPr>
          <a:xfrm>
            <a:off x="6583045" y="5395200"/>
            <a:ext cx="327660" cy="32131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9" name="文本框 68"/>
          <p:cNvSpPr txBox="1"/>
          <p:nvPr/>
        </p:nvSpPr>
        <p:spPr>
          <a:xfrm rot="16200000">
            <a:off x="6242814" y="6133406"/>
            <a:ext cx="553998" cy="258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920865" y="231989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(0)=0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1,0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=0.20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6920865" y="2319895"/>
                <a:ext cx="1035050" cy="459740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955280" y="2319895"/>
                <a:ext cx="1038225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(0)=0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2,0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=0.13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7955280" y="2319895"/>
                <a:ext cx="1038225" cy="459740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8936355" y="2319895"/>
                <a:ext cx="10985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(0)=0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3,0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=0.14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文本框 7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8936355" y="2319895"/>
                <a:ext cx="1098550" cy="459740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936480" y="2319895"/>
                <a:ext cx="110363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4(0)=0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4,0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=0.30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本框 7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9936480" y="2319895"/>
                <a:ext cx="1103630" cy="459740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0923905" y="2319895"/>
                <a:ext cx="1050925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5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(0)=0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5,0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=0.28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本框 7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10923905" y="2319895"/>
                <a:ext cx="1050925" cy="459740"/>
              </a:xfrm>
              <a:prstGeom prst="rect">
                <a:avLst/>
              </a:prstGeom>
              <a:blipFill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950835" y="301839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(1)=1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2,1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=0.80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文本框 7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7950835" y="3018395"/>
                <a:ext cx="1035050" cy="459740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915785" y="302982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(1)=1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1,1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=1.20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文本框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6915785" y="3029825"/>
                <a:ext cx="1035050" cy="459740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8936355" y="301839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(1)=1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3,1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=0.86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文本框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8936355" y="3018395"/>
                <a:ext cx="1035050" cy="459740"/>
              </a:xfrm>
              <a:prstGeom prst="rect">
                <a:avLst/>
              </a:prstGeom>
              <a:blipFill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9936480" y="302855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(1)=0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4,1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=0.30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文本框 7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5"/>
                </p:custDataLst>
              </p:nvPr>
            </p:nvSpPr>
            <p:spPr>
              <a:xfrm>
                <a:off x="9936480" y="3028555"/>
                <a:ext cx="1035050" cy="45974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0923905" y="301839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5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(1)=0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5,1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=0.28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文本框 8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7"/>
                </p:custDataLst>
              </p:nvPr>
            </p:nvSpPr>
            <p:spPr>
              <a:xfrm>
                <a:off x="10923905" y="3018395"/>
                <a:ext cx="1035050" cy="459740"/>
              </a:xfrm>
              <a:prstGeom prst="rect">
                <a:avLst/>
              </a:prstGeom>
              <a:blipFill>
                <a:blip r:embed="rId7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920865" y="384643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(2)=0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1,2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=0.20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文本框 8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9"/>
                </p:custDataLst>
              </p:nvPr>
            </p:nvSpPr>
            <p:spPr>
              <a:xfrm>
                <a:off x="6920865" y="3846435"/>
                <a:ext cx="1035050" cy="459740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7901305" y="384643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(2)=2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2,2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=1.50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文本框 8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1"/>
                </p:custDataLst>
              </p:nvPr>
            </p:nvSpPr>
            <p:spPr>
              <a:xfrm>
                <a:off x="7901305" y="3846435"/>
                <a:ext cx="1035050" cy="459740"/>
              </a:xfrm>
              <a:prstGeom prst="rect">
                <a:avLst/>
              </a:prstGeom>
              <a:blipFill>
                <a:blip r:embed="rId8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8936355" y="384643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(2)=0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3,2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=0.14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文本框 8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3"/>
                </p:custDataLst>
              </p:nvPr>
            </p:nvSpPr>
            <p:spPr>
              <a:xfrm>
                <a:off x="8936355" y="3846435"/>
                <a:ext cx="1035050" cy="459740"/>
              </a:xfrm>
              <a:prstGeom prst="rect">
                <a:avLst/>
              </a:prstGeom>
              <a:blipFill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9940925" y="3836910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(2)=1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4,2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=1.80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文本框 8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5"/>
                </p:custDataLst>
              </p:nvPr>
            </p:nvSpPr>
            <p:spPr>
              <a:xfrm>
                <a:off x="9940925" y="3836910"/>
                <a:ext cx="1035050" cy="459740"/>
              </a:xfrm>
              <a:prstGeom prst="rect">
                <a:avLst/>
              </a:prstGeom>
              <a:blipFill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1004550" y="3836910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5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(2)=1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5,2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=1.20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文本框 8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7"/>
                </p:custDataLst>
              </p:nvPr>
            </p:nvSpPr>
            <p:spPr>
              <a:xfrm>
                <a:off x="11004550" y="3836910"/>
                <a:ext cx="1035050" cy="459740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6920865" y="460335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(3)=1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1,3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=1.20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文本框 8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9"/>
                </p:custDataLst>
              </p:nvPr>
            </p:nvSpPr>
            <p:spPr>
              <a:xfrm>
                <a:off x="6920865" y="4603355"/>
                <a:ext cx="1035050" cy="459740"/>
              </a:xfrm>
              <a:prstGeom prst="rect">
                <a:avLst/>
              </a:prstGeom>
              <a:blipFill>
                <a:blip r:embed="rId9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7958455" y="460335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(3)=0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2,3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=0.13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文本框 8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1"/>
                </p:custDataLst>
              </p:nvPr>
            </p:nvSpPr>
            <p:spPr>
              <a:xfrm>
                <a:off x="7958455" y="4603355"/>
                <a:ext cx="1035050" cy="459740"/>
              </a:xfrm>
              <a:prstGeom prst="rect">
                <a:avLst/>
              </a:prstGeom>
              <a:blipFill>
                <a:blip r:embed="rId9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8985885" y="460335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(3)=1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3,3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=0.86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文本框 9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3"/>
                </p:custDataLst>
              </p:nvPr>
            </p:nvSpPr>
            <p:spPr>
              <a:xfrm>
                <a:off x="8985885" y="4603355"/>
                <a:ext cx="1035050" cy="459740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9969500" y="460335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(3)=0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4,3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=0.30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文本框 9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5"/>
                </p:custDataLst>
              </p:nvPr>
            </p:nvSpPr>
            <p:spPr>
              <a:xfrm>
                <a:off x="9969500" y="4603355"/>
                <a:ext cx="1035050" cy="459740"/>
              </a:xfrm>
              <a:prstGeom prst="rect">
                <a:avLst/>
              </a:prstGeom>
              <a:blipFill>
                <a:blip r:embed="rId9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10975975" y="4603355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5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(3)=2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5,3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=3.36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7"/>
                </p:custDataLst>
              </p:nvPr>
            </p:nvSpPr>
            <p:spPr>
              <a:xfrm>
                <a:off x="10975975" y="4603355"/>
                <a:ext cx="1035050" cy="459740"/>
              </a:xfrm>
              <a:prstGeom prst="rect">
                <a:avLst/>
              </a:prstGeom>
              <a:blipFill>
                <a:blip r:embed="rId9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6915785" y="5369800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(4)=0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1,4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=0.20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文本框 9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9"/>
                </p:custDataLst>
              </p:nvPr>
            </p:nvSpPr>
            <p:spPr>
              <a:xfrm>
                <a:off x="6915785" y="5369800"/>
                <a:ext cx="1035050" cy="459740"/>
              </a:xfrm>
              <a:prstGeom prst="rect">
                <a:avLst/>
              </a:prstGeom>
              <a:blipFill>
                <a:blip r:embed="rId10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7955280" y="5369800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(4)=1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2,4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=0.80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文本框 9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1"/>
                </p:custDataLst>
              </p:nvPr>
            </p:nvSpPr>
            <p:spPr>
              <a:xfrm>
                <a:off x="7955280" y="5369800"/>
                <a:ext cx="1035050" cy="459740"/>
              </a:xfrm>
              <a:prstGeom prst="rect">
                <a:avLst/>
              </a:prstGeom>
              <a:blipFill>
                <a:blip r:embed="rId10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8999855" y="5369800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(4)=2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3,3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=1.71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文本框 9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3"/>
                </p:custDataLst>
              </p:nvPr>
            </p:nvSpPr>
            <p:spPr>
              <a:xfrm>
                <a:off x="8999855" y="5369800"/>
                <a:ext cx="1035050" cy="459740"/>
              </a:xfrm>
              <a:prstGeom prst="rect">
                <a:avLst/>
              </a:prstGeom>
              <a:blipFill>
                <a:blip r:embed="rId10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9971405" y="5369800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(4)=1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4,4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=1.80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文本框 9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5"/>
                </p:custDataLst>
              </p:nvPr>
            </p:nvSpPr>
            <p:spPr>
              <a:xfrm>
                <a:off x="9971405" y="5369800"/>
                <a:ext cx="1035050" cy="459740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11004550" y="5369800"/>
                <a:ext cx="1035050" cy="4597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5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(4)=0</m:t>
                      </m:r>
                    </m:oMath>
                  </m:oMathPara>
                </a14:m>
                <a:endParaRPr kumimoji="0" lang="en-US" altLang="zh-CN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𝑊𝐼</m:t>
                          </m:r>
                        </m:e>
                        <m:sub>
                          <m:r>
                            <a:rPr kumimoji="0" lang="en-US" altLang="zh-CN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5,4</m:t>
                          </m:r>
                        </m:sub>
                      </m:sSub>
                      <m:r>
                        <a:rPr kumimoji="0" lang="en-US" altLang="zh-CN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ea typeface="微软雅黑" panose="020B0503020204020204" pitchFamily="34" charset="-122"/>
                          <a:cs typeface="Cambria Math" panose="02040503050406030204" charset="0"/>
                          <a:sym typeface="+mn-ea"/>
                        </a:rPr>
                        <m:t>=0.28</m:t>
                      </m:r>
                    </m:oMath>
                  </m:oMathPara>
                </a14:m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文本框 9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7"/>
                </p:custDataLst>
              </p:nvPr>
            </p:nvSpPr>
            <p:spPr>
              <a:xfrm>
                <a:off x="11004550" y="5369800"/>
                <a:ext cx="1035050" cy="459740"/>
              </a:xfrm>
              <a:prstGeom prst="rect">
                <a:avLst/>
              </a:prstGeom>
              <a:blipFill>
                <a:blip r:embed="rId10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94" y="2713253"/>
            <a:ext cx="322922" cy="322922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22" y="2705351"/>
            <a:ext cx="322922" cy="322922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44" y="3445961"/>
            <a:ext cx="322922" cy="322922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57" y="3445961"/>
            <a:ext cx="322922" cy="322922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77" y="4223849"/>
            <a:ext cx="322922" cy="322922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844" y="4256168"/>
            <a:ext cx="322922" cy="32292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67" y="5001833"/>
            <a:ext cx="322922" cy="322922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614" y="4996778"/>
            <a:ext cx="322922" cy="322922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29" y="5805147"/>
            <a:ext cx="322922" cy="322922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19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-17537" y="1328973"/>
            <a:ext cx="6319869" cy="4690827"/>
          </a:xfrm>
          <a:prstGeom prst="rect">
            <a:avLst/>
          </a:prstGeom>
        </p:spPr>
      </p:pic>
      <p:sp>
        <p:nvSpPr>
          <p:cNvPr id="62" name="文本框 61"/>
          <p:cNvSpPr txBox="1"/>
          <p:nvPr>
            <p:custDataLst>
              <p:tags r:id="rId41"/>
            </p:custDataLst>
          </p:nvPr>
        </p:nvSpPr>
        <p:spPr>
          <a:xfrm>
            <a:off x="6121130" y="1600803"/>
            <a:ext cx="1160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Budget=5 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each round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66800" y="1828800"/>
            <a:ext cx="8991600" cy="3499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0" indent="-324485">
              <a:lnSpc>
                <a:spcPct val="100000"/>
              </a:lnSpc>
              <a:spcBef>
                <a:spcPts val="105"/>
              </a:spcBef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"/>
            </a:pPr>
            <a:endParaRPr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24485">
              <a:spcBef>
                <a:spcPts val="105"/>
              </a:spcBef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  <a:r>
              <a:rPr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Problem Formulation</a:t>
            </a:r>
          </a:p>
          <a:p>
            <a:pPr marL="336550" indent="-324485">
              <a:spcBef>
                <a:spcPts val="105"/>
              </a:spcBef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endParaRPr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24485">
              <a:spcBef>
                <a:spcPts val="105"/>
              </a:spcBef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Basic Idea &amp; Solution</a:t>
            </a:r>
          </a:p>
          <a:p>
            <a:pPr marL="336550" indent="-324485">
              <a:spcBef>
                <a:spcPts val="105"/>
              </a:spcBef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endParaRPr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24485">
              <a:spcBef>
                <a:spcPts val="105"/>
              </a:spcBef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 &amp; Conclusion</a:t>
            </a:r>
          </a:p>
        </p:txBody>
      </p:sp>
      <p:sp>
        <p:nvSpPr>
          <p:cNvPr id="15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/>
          <p:nvPr/>
        </p:nvSpPr>
        <p:spPr>
          <a:xfrm>
            <a:off x="838794" y="182531"/>
            <a:ext cx="2667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CN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23"/>
          <p:cNvSpPr/>
          <p:nvPr>
            <p:custDataLst>
              <p:tags r:id="rId1"/>
            </p:custDataLst>
          </p:nvPr>
        </p:nvSpPr>
        <p:spPr>
          <a:xfrm>
            <a:off x="3581400" y="2827418"/>
            <a:ext cx="5105401" cy="1211182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64884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Analysis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90600" y="1295400"/>
                <a:ext cx="10055860" cy="139268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(Approximate Optimality)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</a:t>
                </a:r>
                <a:r>
                  <a:rPr kumimoji="0" lang="zh-CN" alt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produced</a:t>
                </a:r>
              </a:p>
              <a:p>
                <a:pPr lvl="0">
                  <a:defRPr/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WICS algorithm for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Problem P2 over an infinite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time-horizon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𝝆</m:t>
                        </m:r>
                      </m:e>
                      <m:sup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𝑾𝑰</m:t>
                        </m:r>
                      </m:sup>
                    </m:sSup>
                  </m:oMath>
                </a14:m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</a:t>
                </a:r>
              </a:p>
            </p:txBody>
          </p:sp>
        </mc:Choice>
        <mc:Fallback xmlns="">
          <p:sp>
            <p:nvSpPr>
              <p:cNvPr id="76" name="文本框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90600" y="1295400"/>
                <a:ext cx="10055860" cy="1392689"/>
              </a:xfrm>
              <a:prstGeom prst="rect">
                <a:avLst/>
              </a:prstGeom>
              <a:blipFill>
                <a:blip r:embed="rId6"/>
                <a:stretch>
                  <a:fillRect l="-1273" t="-4825" r="-1092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447800" y="5029395"/>
                <a:ext cx="10055860" cy="8380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𝑊𝐼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too large.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29395"/>
                <a:ext cx="10055860" cy="838006"/>
              </a:xfrm>
              <a:prstGeom prst="rect">
                <a:avLst/>
              </a:prstGeom>
              <a:blipFill>
                <a:blip r:embed="rId7"/>
                <a:stretch>
                  <a:fillRect l="-667" t="-5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20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1386348" y="427549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2980322"/>
            <a:ext cx="2687320" cy="9100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7691" y="4298668"/>
            <a:ext cx="4218039" cy="5278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123"/>
          <p:cNvSpPr/>
          <p:nvPr/>
        </p:nvSpPr>
        <p:spPr>
          <a:xfrm>
            <a:off x="6210360" y="3790238"/>
            <a:ext cx="5367092" cy="2342608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圆角矩形 123"/>
          <p:cNvSpPr/>
          <p:nvPr/>
        </p:nvSpPr>
        <p:spPr>
          <a:xfrm>
            <a:off x="576507" y="3790238"/>
            <a:ext cx="5290892" cy="2342608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圆角矩形 123"/>
          <p:cNvSpPr/>
          <p:nvPr/>
        </p:nvSpPr>
        <p:spPr>
          <a:xfrm>
            <a:off x="6215308" y="1148312"/>
            <a:ext cx="5367092" cy="2286915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圆角矩形 123"/>
          <p:cNvSpPr/>
          <p:nvPr/>
        </p:nvSpPr>
        <p:spPr>
          <a:xfrm>
            <a:off x="576507" y="1148312"/>
            <a:ext cx="5290892" cy="2280169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50406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Settings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64662" y="1138046"/>
            <a:ext cx="2931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and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748538" y="1499803"/>
                <a:ext cx="5280660" cy="1938988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Dataset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MNIST and FMNIST (60,000 samples for training and 10,000 for test, IID)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Model: LR (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convex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 and CNN (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non-convex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 two</a:t>
                </a:r>
                <a:r>
                  <a:rPr lang="en-US" altLang="zh-CN" sz="2000" dirty="0">
                    <a:ea typeface="微软雅黑" panose="020B0503020204020204" pitchFamily="34" charset="-122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5×5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convolution layers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38" y="1499803"/>
                <a:ext cx="5280660" cy="1938988"/>
              </a:xfrm>
              <a:prstGeom prst="rect">
                <a:avLst/>
              </a:prstGeom>
              <a:blipFill>
                <a:blip r:embed="rId3"/>
                <a:stretch>
                  <a:fillRect l="-1039" r="-462" b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文本框 71"/>
          <p:cNvSpPr txBox="1"/>
          <p:nvPr/>
        </p:nvSpPr>
        <p:spPr>
          <a:xfrm>
            <a:off x="6366393" y="114831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settings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6362760" y="1486735"/>
                <a:ext cx="5214692" cy="1883653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The number of clients N ranges from [10, 40]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The budget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ranges from [25, 70]</a:t>
                </a:r>
                <a:endPara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The learning rate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𝜂</m:t>
                    </m:r>
                    <m:r>
                      <a:rPr lang="en-US" altLang="zh-CN" sz="20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0.001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The number of time slots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CN" sz="20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=200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60" y="1486735"/>
                <a:ext cx="5214692" cy="1883653"/>
              </a:xfrm>
              <a:prstGeom prst="rect">
                <a:avLst/>
              </a:prstGeom>
              <a:blipFill rotWithShape="1">
                <a:blip r:embed="rId4"/>
                <a:stretch>
                  <a:fillRect l="-1" t="-11" r="3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文本框 73"/>
          <p:cNvSpPr txBox="1"/>
          <p:nvPr/>
        </p:nvSpPr>
        <p:spPr>
          <a:xfrm>
            <a:off x="6324603" y="382415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</a:t>
            </a:r>
          </a:p>
        </p:txBody>
      </p:sp>
      <p:sp>
        <p:nvSpPr>
          <p:cNvPr id="75" name="矩形 74"/>
          <p:cNvSpPr/>
          <p:nvPr/>
        </p:nvSpPr>
        <p:spPr>
          <a:xfrm>
            <a:off x="6324600" y="4158680"/>
            <a:ext cx="5446395" cy="142198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Accuracy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the number of correct predictions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Loss: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diff. between predicted and actual output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Average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AoI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 all clients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764662" y="3790238"/>
            <a:ext cx="344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Algorithms</a:t>
            </a:r>
          </a:p>
        </p:txBody>
      </p:sp>
      <p:sp>
        <p:nvSpPr>
          <p:cNvPr id="77" name="矩形 76"/>
          <p:cNvSpPr/>
          <p:nvPr/>
        </p:nvSpPr>
        <p:spPr>
          <a:xfrm>
            <a:off x="748538" y="4192367"/>
            <a:ext cx="4850764" cy="163121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WICS : our proposed algorithm    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Random 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MaxPack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based on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AoI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values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ABS: based on the time of last selection</a:t>
            </a:r>
          </a:p>
        </p:txBody>
      </p:sp>
      <p:sp>
        <p:nvSpPr>
          <p:cNvPr id="23" name="矩形 22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21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839348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LR on MNIST and FMNIST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65" y="914400"/>
            <a:ext cx="3581400" cy="26642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165" y="919997"/>
            <a:ext cx="3598982" cy="27376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720490"/>
            <a:ext cx="3651765" cy="26508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720490"/>
            <a:ext cx="3643039" cy="27565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46148" y="1524000"/>
            <a:ext cx="34172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four algorithms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rises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with the increase of rounds;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four algorithms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descends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increase of rounds;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WICS is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terms of accuracy and loss)  than the three compared algorithms.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22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 txBox="1"/>
          <p:nvPr/>
        </p:nvSpPr>
        <p:spPr>
          <a:xfrm>
            <a:off x="826718" y="180533"/>
            <a:ext cx="854588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CNN on MNIST and FMNIST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1"/>
            <a:ext cx="3751427" cy="27026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914400"/>
            <a:ext cx="3657600" cy="269377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730626"/>
            <a:ext cx="3661652" cy="266785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783170"/>
            <a:ext cx="3657600" cy="261445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991600" y="2362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loss function is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non-convex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(i.e., CNN), the performances of WICS are still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23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9794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Different Budget and Client Number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89712"/>
            <a:ext cx="3832386" cy="28203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889712"/>
            <a:ext cx="3924300" cy="28588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48" y="3855830"/>
            <a:ext cx="3719052" cy="2576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793198"/>
            <a:ext cx="3810000" cy="2639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9104974" y="1524000"/>
                <a:ext cx="270602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WICS can achieve the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lowest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weighted average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AoI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weighted average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AoI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exhibits an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uptrend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increase of the number of clients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974" y="1524000"/>
                <a:ext cx="2706026" cy="2862322"/>
              </a:xfrm>
              <a:prstGeom prst="rect">
                <a:avLst/>
              </a:prstGeom>
              <a:blipFill>
                <a:blip r:embed="rId7"/>
                <a:stretch>
                  <a:fillRect l="-2027" t="-1064" r="-1577" b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24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9794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03605" y="1295400"/>
            <a:ext cx="940244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ntroduce 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AoI-aware FL system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the server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tries to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 to provide fresh datasets for local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training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70000"/>
              <a:buFont typeface="Wingdings" panose="05000000000000000000" charset="0"/>
              <a:buChar char="l"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odel the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selection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as a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restless multi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armed bandit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propose the WICS algorithm by applying Whittle’s Index.</a:t>
            </a:r>
          </a:p>
          <a:p>
            <a:pPr marL="342900" indent="-342900">
              <a:buSzPct val="70000"/>
              <a:buFont typeface="Wingdings" panose="05000000000000000000" charset="0"/>
              <a:buChar char="l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the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optimality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WICS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evaluate the algorithm performance via simulations.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7565" y="4419600"/>
            <a:ext cx="21945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work: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43000" y="5105277"/>
            <a:ext cx="1058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D75B6"/>
              </a:buClr>
              <a:buSzPct val="70000"/>
              <a:buFont typeface="Wingdings" panose="05000000000000000000" charset="0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xtend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discount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time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weight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fresh information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2D75B6"/>
              </a:buClr>
              <a:buSzPct val="70000"/>
              <a:buFont typeface="Wingdings" panose="05000000000000000000" charset="0"/>
              <a:buChar char="u"/>
            </a:pP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2D75B6"/>
              </a:buClr>
              <a:buSzPct val="70000"/>
              <a:buFont typeface="Wingdings" panose="05000000000000000000" charset="0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Investigate on fine-grained integration of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fresh data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stale data.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25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80533"/>
            <a:ext cx="9794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80691" y="2258815"/>
            <a:ext cx="3086748" cy="307285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bject 28"/>
          <p:cNvSpPr txBox="1"/>
          <p:nvPr/>
        </p:nvSpPr>
        <p:spPr>
          <a:xfrm>
            <a:off x="11723432" y="6599953"/>
            <a:ext cx="3923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26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object 28"/>
          <p:cNvSpPr txBox="1"/>
          <p:nvPr/>
        </p:nvSpPr>
        <p:spPr>
          <a:xfrm>
            <a:off x="11723432" y="6599953"/>
            <a:ext cx="1924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3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9" y="139953"/>
            <a:ext cx="2667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088402" y="968719"/>
            <a:ext cx="1344295" cy="1283839"/>
          </a:xfrm>
          <a:prstGeom prst="rect">
            <a:avLst/>
          </a:prstGeom>
        </p:spPr>
      </p:pic>
      <p:pic>
        <p:nvPicPr>
          <p:cNvPr id="30" name="图片 29"/>
          <p:cNvPicPr/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83108" y="2499251"/>
            <a:ext cx="4927091" cy="27184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14400" y="3136831"/>
            <a:ext cx="552679" cy="55267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6" y="3076861"/>
            <a:ext cx="516634" cy="51663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570580" y="3894346"/>
            <a:ext cx="526712" cy="52671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53900"/>
            <a:ext cx="502049" cy="50204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3798570" y="3950861"/>
            <a:ext cx="469900" cy="4699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>
            <a:clrChange>
              <a:clrFrom>
                <a:srgbClr val="FBFCFB">
                  <a:alpha val="100000"/>
                </a:srgbClr>
              </a:clrFrom>
              <a:clrTo>
                <a:srgbClr val="FBFCFB">
                  <a:alpha val="100000"/>
                  <a:alpha val="0"/>
                </a:srgbClr>
              </a:clrTo>
            </a:clrChange>
          </a:blip>
          <a:srcRect l="11886" t="7591" r="12085" b="13686"/>
          <a:stretch>
            <a:fillRect/>
          </a:stretch>
        </p:blipFill>
        <p:spPr>
          <a:xfrm>
            <a:off x="1371600" y="3254266"/>
            <a:ext cx="198120" cy="2381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clrChange>
              <a:clrFrom>
                <a:srgbClr val="FBFCFB">
                  <a:alpha val="100000"/>
                </a:srgbClr>
              </a:clrFrom>
              <a:clrTo>
                <a:srgbClr val="FBFCFB">
                  <a:alpha val="100000"/>
                  <a:alpha val="0"/>
                </a:srgbClr>
              </a:clrTo>
            </a:clrChange>
          </a:blip>
          <a:srcRect l="11886" t="7591" r="12085" b="13686"/>
          <a:stretch>
            <a:fillRect/>
          </a:stretch>
        </p:blipFill>
        <p:spPr>
          <a:xfrm>
            <a:off x="4145280" y="3254266"/>
            <a:ext cx="198120" cy="23812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clrChange>
              <a:clrFrom>
                <a:srgbClr val="FBFCFB">
                  <a:alpha val="100000"/>
                </a:srgbClr>
              </a:clrFrom>
              <a:clrTo>
                <a:srgbClr val="FBFCFB">
                  <a:alpha val="100000"/>
                  <a:alpha val="0"/>
                </a:srgbClr>
              </a:clrTo>
            </a:clrChange>
          </a:blip>
          <a:srcRect l="11886" t="7591" r="12085" b="13686"/>
          <a:stretch>
            <a:fillRect/>
          </a:stretch>
        </p:blipFill>
        <p:spPr>
          <a:xfrm>
            <a:off x="3048000" y="3593991"/>
            <a:ext cx="198120" cy="238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rcRect l="6244" t="8254" r="11665" b="5791"/>
          <a:stretch>
            <a:fillRect/>
          </a:stretch>
        </p:blipFill>
        <p:spPr>
          <a:xfrm>
            <a:off x="2057400" y="4068971"/>
            <a:ext cx="198755" cy="23368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/>
          <a:srcRect l="6244" t="8254" r="11665" b="5791"/>
          <a:stretch>
            <a:fillRect/>
          </a:stretch>
        </p:blipFill>
        <p:spPr>
          <a:xfrm>
            <a:off x="4267200" y="4187081"/>
            <a:ext cx="198755" cy="23368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>
            <a:clrChange>
              <a:clrFrom>
                <a:srgbClr val="FBFCFB">
                  <a:alpha val="100000"/>
                </a:srgbClr>
              </a:clrFrom>
              <a:clrTo>
                <a:srgbClr val="FBFCFB">
                  <a:alpha val="100000"/>
                  <a:alpha val="0"/>
                </a:srgbClr>
              </a:clrTo>
            </a:clrChange>
          </a:blip>
          <a:srcRect l="11886" t="7591" r="12085" b="13686"/>
          <a:stretch>
            <a:fillRect/>
          </a:stretch>
        </p:blipFill>
        <p:spPr>
          <a:xfrm>
            <a:off x="926296" y="5240546"/>
            <a:ext cx="198120" cy="23812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/>
          <a:srcRect l="6244" t="8254" r="11665" b="5791"/>
          <a:stretch>
            <a:fillRect/>
          </a:stretch>
        </p:blipFill>
        <p:spPr>
          <a:xfrm>
            <a:off x="2905524" y="5278520"/>
            <a:ext cx="198755" cy="23368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253026" y="5176607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data</a:t>
            </a:r>
          </a:p>
        </p:txBody>
      </p:sp>
      <p:sp>
        <p:nvSpPr>
          <p:cNvPr id="50" name="文本框 49"/>
          <p:cNvSpPr txBox="1"/>
          <p:nvPr>
            <p:custDataLst>
              <p:tags r:id="rId15"/>
            </p:custDataLst>
          </p:nvPr>
        </p:nvSpPr>
        <p:spPr>
          <a:xfrm>
            <a:off x="3280388" y="5197147"/>
            <a:ext cx="131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Stale data</a:t>
            </a:r>
          </a:p>
        </p:txBody>
      </p:sp>
      <p:cxnSp>
        <p:nvCxnSpPr>
          <p:cNvPr id="55" name="曲线连接符 54"/>
          <p:cNvCxnSpPr>
            <a:endCxn id="32" idx="0"/>
          </p:cNvCxnSpPr>
          <p:nvPr/>
        </p:nvCxnSpPr>
        <p:spPr>
          <a:xfrm rot="5400000">
            <a:off x="1174158" y="2087771"/>
            <a:ext cx="1065530" cy="1032510"/>
          </a:xfrm>
          <a:prstGeom prst="curvedConnector3">
            <a:avLst>
              <a:gd name="adj1" fmla="val 50060"/>
            </a:avLst>
          </a:prstGeom>
          <a:ln w="12700" cmpd="sng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曲线连接符 56"/>
          <p:cNvCxnSpPr>
            <a:endCxn id="39" idx="0"/>
          </p:cNvCxnSpPr>
          <p:nvPr/>
        </p:nvCxnSpPr>
        <p:spPr>
          <a:xfrm rot="5400000">
            <a:off x="1400810" y="2701816"/>
            <a:ext cx="1624965" cy="758825"/>
          </a:xfrm>
          <a:prstGeom prst="curvedConnector3">
            <a:avLst>
              <a:gd name="adj1" fmla="val 50020"/>
            </a:avLst>
          </a:prstGeom>
          <a:ln w="12700" cmpd="sng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8" name="曲线连接符 57"/>
          <p:cNvCxnSpPr/>
          <p:nvPr/>
        </p:nvCxnSpPr>
        <p:spPr>
          <a:xfrm rot="5400000">
            <a:off x="2213913" y="2868171"/>
            <a:ext cx="1241181" cy="7259"/>
          </a:xfrm>
          <a:prstGeom prst="curvedConnector3">
            <a:avLst>
              <a:gd name="adj1" fmla="val 50000"/>
            </a:avLst>
          </a:prstGeom>
          <a:ln w="12700" cmpd="sng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9" name="曲线连接符 58"/>
          <p:cNvCxnSpPr>
            <a:endCxn id="41" idx="0"/>
          </p:cNvCxnSpPr>
          <p:nvPr/>
        </p:nvCxnSpPr>
        <p:spPr>
          <a:xfrm rot="5400000" flipV="1">
            <a:off x="2727960" y="2644666"/>
            <a:ext cx="1671955" cy="939800"/>
          </a:xfrm>
          <a:prstGeom prst="curvedConnector3">
            <a:avLst>
              <a:gd name="adj1" fmla="val 50000"/>
            </a:avLst>
          </a:prstGeom>
          <a:ln w="12700" cmpd="sng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0" name="曲线连接符 59"/>
          <p:cNvCxnSpPr>
            <a:endCxn id="38" idx="0"/>
          </p:cNvCxnSpPr>
          <p:nvPr/>
        </p:nvCxnSpPr>
        <p:spPr>
          <a:xfrm>
            <a:off x="3362334" y="2042686"/>
            <a:ext cx="1179830" cy="1034415"/>
          </a:xfrm>
          <a:prstGeom prst="curvedConnector2">
            <a:avLst/>
          </a:prstGeom>
          <a:ln w="12700" cmpd="sng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169551" y="1326187"/>
            <a:ext cx="123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Federated Server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圆角矩形 123"/>
          <p:cNvSpPr/>
          <p:nvPr/>
        </p:nvSpPr>
        <p:spPr>
          <a:xfrm>
            <a:off x="6017894" y="1231490"/>
            <a:ext cx="5801741" cy="1587910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Freeform 5"/>
          <p:cNvSpPr/>
          <p:nvPr/>
        </p:nvSpPr>
        <p:spPr>
          <a:xfrm>
            <a:off x="7691120" y="1047706"/>
            <a:ext cx="2362200" cy="389303"/>
          </a:xfrm>
          <a:custGeom>
            <a:avLst/>
            <a:gdLst>
              <a:gd name="connsiteX0" fmla="*/ 0 w 5179513"/>
              <a:gd name="connsiteY0" fmla="*/ 86287 h 517709"/>
              <a:gd name="connsiteX1" fmla="*/ 86287 w 5179513"/>
              <a:gd name="connsiteY1" fmla="*/ 0 h 517709"/>
              <a:gd name="connsiteX2" fmla="*/ 5093226 w 5179513"/>
              <a:gd name="connsiteY2" fmla="*/ 0 h 517709"/>
              <a:gd name="connsiteX3" fmla="*/ 5179513 w 5179513"/>
              <a:gd name="connsiteY3" fmla="*/ 86287 h 517709"/>
              <a:gd name="connsiteX4" fmla="*/ 5179513 w 5179513"/>
              <a:gd name="connsiteY4" fmla="*/ 431422 h 517709"/>
              <a:gd name="connsiteX5" fmla="*/ 5093226 w 5179513"/>
              <a:gd name="connsiteY5" fmla="*/ 517709 h 517709"/>
              <a:gd name="connsiteX6" fmla="*/ 86287 w 5179513"/>
              <a:gd name="connsiteY6" fmla="*/ 517709 h 517709"/>
              <a:gd name="connsiteX7" fmla="*/ 0 w 5179513"/>
              <a:gd name="connsiteY7" fmla="*/ 431422 h 517709"/>
              <a:gd name="connsiteX8" fmla="*/ 0 w 5179513"/>
              <a:gd name="connsiteY8" fmla="*/ 86287 h 51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9513" h="517709">
                <a:moveTo>
                  <a:pt x="0" y="86287"/>
                </a:moveTo>
                <a:cubicBezTo>
                  <a:pt x="0" y="38632"/>
                  <a:pt x="38632" y="0"/>
                  <a:pt x="86287" y="0"/>
                </a:cubicBezTo>
                <a:lnTo>
                  <a:pt x="5093226" y="0"/>
                </a:lnTo>
                <a:cubicBezTo>
                  <a:pt x="5140881" y="0"/>
                  <a:pt x="5179513" y="38632"/>
                  <a:pt x="5179513" y="86287"/>
                </a:cubicBezTo>
                <a:lnTo>
                  <a:pt x="5179513" y="431422"/>
                </a:lnTo>
                <a:cubicBezTo>
                  <a:pt x="5179513" y="479077"/>
                  <a:pt x="5140881" y="517709"/>
                  <a:pt x="5093226" y="517709"/>
                </a:cubicBezTo>
                <a:lnTo>
                  <a:pt x="86287" y="517709"/>
                </a:lnTo>
                <a:cubicBezTo>
                  <a:pt x="38632" y="517709"/>
                  <a:pt x="0" y="479077"/>
                  <a:pt x="0" y="431422"/>
                </a:cubicBezTo>
                <a:lnTo>
                  <a:pt x="0" y="86287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Traditional FL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9831" y="1629212"/>
            <a:ext cx="5647435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p"/>
            </a:pPr>
            <a:r>
              <a:rPr lang="en-US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Invariability: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clients’ local datasets are static;</a:t>
            </a: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p"/>
            </a:pPr>
            <a:r>
              <a:rPr lang="en-US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Inadaptability: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in</a:t>
            </a:r>
            <a:r>
              <a:rPr lang="en-US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real-world are continuously generated along with the time.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圆角矩形 123"/>
          <p:cNvSpPr/>
          <p:nvPr/>
        </p:nvSpPr>
        <p:spPr>
          <a:xfrm>
            <a:off x="6017894" y="3928453"/>
            <a:ext cx="5801741" cy="2167548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4" name="Freeform 5"/>
          <p:cNvSpPr/>
          <p:nvPr/>
        </p:nvSpPr>
        <p:spPr>
          <a:xfrm>
            <a:off x="7433817" y="3733800"/>
            <a:ext cx="3124200" cy="389303"/>
          </a:xfrm>
          <a:custGeom>
            <a:avLst/>
            <a:gdLst>
              <a:gd name="connsiteX0" fmla="*/ 0 w 5179513"/>
              <a:gd name="connsiteY0" fmla="*/ 86287 h 517709"/>
              <a:gd name="connsiteX1" fmla="*/ 86287 w 5179513"/>
              <a:gd name="connsiteY1" fmla="*/ 0 h 517709"/>
              <a:gd name="connsiteX2" fmla="*/ 5093226 w 5179513"/>
              <a:gd name="connsiteY2" fmla="*/ 0 h 517709"/>
              <a:gd name="connsiteX3" fmla="*/ 5179513 w 5179513"/>
              <a:gd name="connsiteY3" fmla="*/ 86287 h 517709"/>
              <a:gd name="connsiteX4" fmla="*/ 5179513 w 5179513"/>
              <a:gd name="connsiteY4" fmla="*/ 431422 h 517709"/>
              <a:gd name="connsiteX5" fmla="*/ 5093226 w 5179513"/>
              <a:gd name="connsiteY5" fmla="*/ 517709 h 517709"/>
              <a:gd name="connsiteX6" fmla="*/ 86287 w 5179513"/>
              <a:gd name="connsiteY6" fmla="*/ 517709 h 517709"/>
              <a:gd name="connsiteX7" fmla="*/ 0 w 5179513"/>
              <a:gd name="connsiteY7" fmla="*/ 431422 h 517709"/>
              <a:gd name="connsiteX8" fmla="*/ 0 w 5179513"/>
              <a:gd name="connsiteY8" fmla="*/ 86287 h 51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9513" h="517709">
                <a:moveTo>
                  <a:pt x="0" y="86287"/>
                </a:moveTo>
                <a:cubicBezTo>
                  <a:pt x="0" y="38632"/>
                  <a:pt x="38632" y="0"/>
                  <a:pt x="86287" y="0"/>
                </a:cubicBezTo>
                <a:lnTo>
                  <a:pt x="5093226" y="0"/>
                </a:lnTo>
                <a:cubicBezTo>
                  <a:pt x="5140881" y="0"/>
                  <a:pt x="5179513" y="38632"/>
                  <a:pt x="5179513" y="86287"/>
                </a:cubicBezTo>
                <a:lnTo>
                  <a:pt x="5179513" y="431422"/>
                </a:lnTo>
                <a:cubicBezTo>
                  <a:pt x="5179513" y="479077"/>
                  <a:pt x="5140881" y="517709"/>
                  <a:pt x="5093226" y="517709"/>
                </a:cubicBezTo>
                <a:lnTo>
                  <a:pt x="86287" y="517709"/>
                </a:lnTo>
                <a:cubicBezTo>
                  <a:pt x="38632" y="517709"/>
                  <a:pt x="0" y="479077"/>
                  <a:pt x="0" y="431422"/>
                </a:cubicBezTo>
                <a:lnTo>
                  <a:pt x="0" y="86287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FL on Fresh Datasets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5" name="object 9"/>
          <p:cNvSpPr txBox="1"/>
          <p:nvPr/>
        </p:nvSpPr>
        <p:spPr>
          <a:xfrm>
            <a:off x="6172200" y="4295880"/>
            <a:ext cx="5647435" cy="15895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p"/>
            </a:pPr>
            <a:r>
              <a:rPr lang="en-US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Variability: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clients collect new data periodically;</a:t>
            </a: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p"/>
            </a:pPr>
            <a:r>
              <a:rPr lang="en-US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Freshness of Models: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data can accurately characterize the model parameters;</a:t>
            </a: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p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Limit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clients spend some extra costs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while the total budget is limited.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8681720" y="3044918"/>
            <a:ext cx="381000" cy="51663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776719" y="3102471"/>
            <a:ext cx="1752601" cy="4789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776720" y="3124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Datasets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9215119" y="3102471"/>
            <a:ext cx="2367281" cy="4789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96"/>
          <p:cNvSpPr txBox="1"/>
          <p:nvPr/>
        </p:nvSpPr>
        <p:spPr>
          <a:xfrm>
            <a:off x="9292529" y="3137168"/>
            <a:ext cx="25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with Fresh Data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图片 9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62000" y="5550130"/>
            <a:ext cx="526712" cy="52671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6" y="5550130"/>
            <a:ext cx="516634" cy="516634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44657" y="5660044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</a:p>
        </p:txBody>
      </p:sp>
      <p:cxnSp>
        <p:nvCxnSpPr>
          <p:cNvPr id="101" name="曲线连接符 100"/>
          <p:cNvCxnSpPr/>
          <p:nvPr/>
        </p:nvCxnSpPr>
        <p:spPr>
          <a:xfrm>
            <a:off x="2743200" y="5809222"/>
            <a:ext cx="527040" cy="184355"/>
          </a:xfrm>
          <a:prstGeom prst="curvedConnector3">
            <a:avLst>
              <a:gd name="adj1" fmla="val 50000"/>
            </a:avLst>
          </a:prstGeom>
          <a:ln w="12700" cmpd="sng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>
            <p:custDataLst>
              <p:tags r:id="rId18"/>
            </p:custDataLst>
          </p:nvPr>
        </p:nvSpPr>
        <p:spPr>
          <a:xfrm>
            <a:off x="3316827" y="5655598"/>
            <a:ext cx="210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transmission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24" y="1280308"/>
            <a:ext cx="786110" cy="786110"/>
          </a:xfrm>
          <a:prstGeom prst="rect">
            <a:avLst/>
          </a:prstGeom>
        </p:spPr>
      </p:pic>
      <p:sp>
        <p:nvSpPr>
          <p:cNvPr id="103" name="文本框 102"/>
          <p:cNvSpPr txBox="1"/>
          <p:nvPr/>
        </p:nvSpPr>
        <p:spPr>
          <a:xfrm>
            <a:off x="4168150" y="1335521"/>
            <a:ext cx="123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3380" y="4094952"/>
            <a:ext cx="773527" cy="68619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5256" y="5333994"/>
            <a:ext cx="753784" cy="6802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1895" y="2703251"/>
            <a:ext cx="725060" cy="654281"/>
          </a:xfrm>
          <a:prstGeom prst="rect">
            <a:avLst/>
          </a:prstGeom>
        </p:spPr>
      </p:pic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799846" y="163896"/>
            <a:ext cx="7860081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 kern="0" spc="-1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Metric for Measuring Data Freshness</a:t>
            </a:r>
          </a:p>
          <a:p>
            <a:pPr marL="12700">
              <a:spcBef>
                <a:spcPts val="100"/>
              </a:spcBef>
            </a:pPr>
            <a:endParaRPr lang="en-US" altLang="zh-CN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42644" y="987644"/>
            <a:ext cx="1169695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23495"/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of Information (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freshness of the local dataset --- the time elapsed from the data collection to its usage.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/>
          <a:srcRect t="5847"/>
          <a:stretch>
            <a:fillRect/>
          </a:stretch>
        </p:blipFill>
        <p:spPr>
          <a:xfrm>
            <a:off x="228600" y="2390599"/>
            <a:ext cx="5108119" cy="2718414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>
          <a:xfrm>
            <a:off x="7964118" y="2478783"/>
            <a:ext cx="510540" cy="5003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pic>
        <p:nvPicPr>
          <p:cNvPr id="56" name="图片 5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742260" y="1752600"/>
            <a:ext cx="2030140" cy="1389763"/>
          </a:xfrm>
          <a:prstGeom prst="rect">
            <a:avLst/>
          </a:prstGeom>
        </p:spPr>
      </p:pic>
      <p:sp>
        <p:nvSpPr>
          <p:cNvPr id="61" name="椭圆 60"/>
          <p:cNvSpPr/>
          <p:nvPr>
            <p:custDataLst>
              <p:tags r:id="rId3"/>
            </p:custDataLst>
          </p:nvPr>
        </p:nvSpPr>
        <p:spPr>
          <a:xfrm>
            <a:off x="7929776" y="5486400"/>
            <a:ext cx="510540" cy="5003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pic>
        <p:nvPicPr>
          <p:cNvPr id="63" name="图片 6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672215" y="4800600"/>
            <a:ext cx="2174697" cy="1316355"/>
          </a:xfrm>
          <a:prstGeom prst="rect">
            <a:avLst/>
          </a:prstGeom>
        </p:spPr>
      </p:pic>
      <p:cxnSp>
        <p:nvCxnSpPr>
          <p:cNvPr id="65" name="直接箭头连接符 64"/>
          <p:cNvCxnSpPr>
            <a:stCxn id="53" idx="6"/>
          </p:cNvCxnSpPr>
          <p:nvPr/>
        </p:nvCxnSpPr>
        <p:spPr>
          <a:xfrm>
            <a:off x="8474658" y="2728973"/>
            <a:ext cx="1959027" cy="1094362"/>
          </a:xfrm>
          <a:prstGeom prst="straightConnector1">
            <a:avLst/>
          </a:prstGeom>
          <a:ln w="31750" cap="rnd">
            <a:solidFill>
              <a:prstClr val="black"/>
            </a:solidFill>
            <a:prstDash val="sysDot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>
            <a:stCxn id="54" idx="6"/>
          </p:cNvCxnSpPr>
          <p:nvPr/>
        </p:nvCxnSpPr>
        <p:spPr>
          <a:xfrm flipV="1">
            <a:off x="8458200" y="4043394"/>
            <a:ext cx="2016177" cy="23464"/>
          </a:xfrm>
          <a:prstGeom prst="straightConnector1">
            <a:avLst/>
          </a:prstGeom>
          <a:ln w="31750" cap="rnd">
            <a:solidFill>
              <a:prstClr val="black"/>
            </a:solidFill>
            <a:prstDash val="sysDot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61" idx="6"/>
          </p:cNvCxnSpPr>
          <p:nvPr/>
        </p:nvCxnSpPr>
        <p:spPr>
          <a:xfrm flipV="1">
            <a:off x="8440316" y="4250191"/>
            <a:ext cx="1993369" cy="1486399"/>
          </a:xfrm>
          <a:prstGeom prst="straightConnector1">
            <a:avLst/>
          </a:prstGeom>
          <a:ln w="31750" cap="rnd">
            <a:solidFill>
              <a:prstClr val="black"/>
            </a:solidFill>
            <a:prstDash val="sysDot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9" name="图片 6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531527" y="3125711"/>
            <a:ext cx="1344295" cy="1283839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0830204" y="2937633"/>
            <a:ext cx="887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766600" y="1983312"/>
            <a:ext cx="112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1981200" y="5059926"/>
            <a:ext cx="152400" cy="26498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上箭头 75"/>
          <p:cNvSpPr/>
          <p:nvPr/>
        </p:nvSpPr>
        <p:spPr>
          <a:xfrm>
            <a:off x="2792199" y="5069018"/>
            <a:ext cx="152400" cy="26498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上箭头 76"/>
          <p:cNvSpPr/>
          <p:nvPr/>
        </p:nvSpPr>
        <p:spPr>
          <a:xfrm>
            <a:off x="4157714" y="5059926"/>
            <a:ext cx="152400" cy="26498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/>
              <p:cNvSpPr/>
              <p:nvPr>
                <p:custDataLst>
                  <p:tags r:id="rId6"/>
                </p:custDataLst>
              </p:nvPr>
            </p:nvSpPr>
            <p:spPr>
              <a:xfrm>
                <a:off x="241317" y="5449641"/>
                <a:ext cx="541763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AoI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evolution with updates at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00"/>
                        </a:solidFill>
                        <a:latin typeface="Cambria Math" panose="02040503050406030204" charset="0"/>
                        <a:cs typeface="Calibri" panose="020F0502020204030204" charset="0"/>
                      </a:rPr>
                      <m:t>𝑡</m:t>
                    </m:r>
                    <m:r>
                      <a:rPr lang="en-US" altLang="zh-CN" sz="2400" i="1" baseline="-25000" dirty="0" smtClean="0">
                        <a:solidFill>
                          <a:srgbClr val="000000"/>
                        </a:solidFill>
                        <a:latin typeface="Cambria Math" panose="02040503050406030204" charset="0"/>
                        <a:cs typeface="Calibri" panose="020F0502020204030204" charset="0"/>
                      </a:rPr>
                      <m:t>1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charset="0"/>
                        <a:cs typeface="Calibri" panose="020F0502020204030204" charset="0"/>
                      </a:rPr>
                      <m:t>, 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charset="0"/>
                        <a:cs typeface="Calibri" panose="020F0502020204030204" charset="0"/>
                      </a:rPr>
                      <m:t>𝑡</m:t>
                    </m:r>
                    <m:r>
                      <a:rPr lang="en-US" altLang="zh-CN" sz="2400" i="1" baseline="-25000" dirty="0">
                        <a:solidFill>
                          <a:srgbClr val="000000"/>
                        </a:solidFill>
                        <a:latin typeface="Cambria Math" panose="02040503050406030204" charset="0"/>
                        <a:cs typeface="Calibri" panose="020F0502020204030204" charset="0"/>
                      </a:rPr>
                      <m:t>2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 charset="0"/>
                    <a:cs typeface="Calibri" panose="020F050202020403020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00"/>
                        </a:solidFill>
                        <a:latin typeface="Cambria Math" panose="02040503050406030204" charset="0"/>
                        <a:cs typeface="Calibri" panose="020F0502020204030204" charset="0"/>
                      </a:rPr>
                      <m:t>𝑡</m:t>
                    </m:r>
                    <m:r>
                      <a:rPr lang="en-US" altLang="zh-CN" sz="2400" i="1" baseline="-25000" dirty="0">
                        <a:solidFill>
                          <a:srgbClr val="000000"/>
                        </a:solidFill>
                        <a:latin typeface="Cambria Math" panose="02040503050406030204" charset="0"/>
                        <a:cs typeface="Calibri" panose="020F0502020204030204" charset="0"/>
                      </a:rPr>
                      <m:t>3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 charset="0"/>
                    <a:cs typeface="Calibri" panose="020F0502020204030204" charset="0"/>
                  </a:rPr>
                  <a:t>.</a:t>
                </a:r>
                <a:endParaRPr lang="zh-CN" altLang="en-US" sz="2400" dirty="0"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</mc:Choice>
        <mc:Fallback xmlns="">
          <p:sp>
            <p:nvSpPr>
              <p:cNvPr id="78" name="矩形 7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241317" y="5449641"/>
                <a:ext cx="5417638" cy="461665"/>
              </a:xfrm>
              <a:prstGeom prst="rect">
                <a:avLst/>
              </a:prstGeom>
              <a:blipFill rotWithShape="1">
                <a:blip r:embed="rId17"/>
                <a:stretch>
                  <a:fillRect t="-15" r="9" b="-81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1950" y="2097773"/>
            <a:ext cx="4837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local dataset’s update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9748" y="2495507"/>
            <a:ext cx="75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10989309" y="4395754"/>
            <a:ext cx="1" cy="4208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0984229" y="436824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26303" y="3602107"/>
            <a:ext cx="2174697" cy="1122293"/>
          </a:xfrm>
          <a:prstGeom prst="rect">
            <a:avLst/>
          </a:prstGeom>
        </p:spPr>
      </p:pic>
      <p:sp>
        <p:nvSpPr>
          <p:cNvPr id="11" name="上箭头 7"/>
          <p:cNvSpPr/>
          <p:nvPr/>
        </p:nvSpPr>
        <p:spPr>
          <a:xfrm rot="11041197">
            <a:off x="7535633" y="2670458"/>
            <a:ext cx="107944" cy="2649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7"/>
          <p:cNvSpPr/>
          <p:nvPr/>
        </p:nvSpPr>
        <p:spPr>
          <a:xfrm rot="20073240">
            <a:off x="7473650" y="3811627"/>
            <a:ext cx="152400" cy="2649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7"/>
          <p:cNvSpPr/>
          <p:nvPr/>
        </p:nvSpPr>
        <p:spPr>
          <a:xfrm rot="11748001">
            <a:off x="7536547" y="5641520"/>
            <a:ext cx="152400" cy="2649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636654" y="2940897"/>
            <a:ext cx="983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97336" y="4472652"/>
            <a:ext cx="983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400" y="5962322"/>
            <a:ext cx="983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椭圆 53"/>
          <p:cNvSpPr/>
          <p:nvPr>
            <p:custDataLst>
              <p:tags r:id="rId7"/>
            </p:custDataLst>
          </p:nvPr>
        </p:nvSpPr>
        <p:spPr>
          <a:xfrm>
            <a:off x="7947660" y="3816668"/>
            <a:ext cx="510540" cy="500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21" name="矩形 20"/>
          <p:cNvSpPr/>
          <p:nvPr/>
        </p:nvSpPr>
        <p:spPr>
          <a:xfrm>
            <a:off x="8696590" y="2145530"/>
            <a:ext cx="153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model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661819" y="3615190"/>
            <a:ext cx="1457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Stale model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659927" y="5904627"/>
            <a:ext cx="153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model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38241" y="4842398"/>
            <a:ext cx="1028056" cy="936351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bject 28"/>
          <p:cNvSpPr txBox="1"/>
          <p:nvPr/>
        </p:nvSpPr>
        <p:spPr>
          <a:xfrm>
            <a:off x="11723432" y="6599953"/>
            <a:ext cx="1924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4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9" y="139953"/>
            <a:ext cx="2667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hallenges</a:t>
            </a:r>
            <a:endParaRPr lang="en-US" altLang="zh-CN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6352" y="1562949"/>
            <a:ext cx="564743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l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974028"/>
            <a:ext cx="9906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Selected clients: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 datasets &amp;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</a:t>
            </a:r>
          </a:p>
          <a:p>
            <a:pPr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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uantify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impact of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model training of FL</a:t>
            </a:r>
          </a:p>
          <a:p>
            <a:pPr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client selection and the corresponding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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2561" y="270874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 the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global model and the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 of clients’ datasets?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02561" y="4218541"/>
            <a:ext cx="8203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client selection strategy to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the performance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global model (i.e.,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loss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a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bject 28"/>
          <p:cNvSpPr txBox="1"/>
          <p:nvPr/>
        </p:nvSpPr>
        <p:spPr>
          <a:xfrm>
            <a:off x="11723432" y="6599953"/>
            <a:ext cx="1924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5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804596" y="4628444"/>
            <a:ext cx="4300804" cy="4546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23"/>
          <p:cNvSpPr/>
          <p:nvPr/>
        </p:nvSpPr>
        <p:spPr>
          <a:xfrm>
            <a:off x="838200" y="5309155"/>
            <a:ext cx="10210799" cy="954436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9" y="139953"/>
            <a:ext cx="2667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en-US" altLang="zh-CN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6352" y="1400942"/>
            <a:ext cx="564743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l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75572" y="5408439"/>
            <a:ext cx="839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aim to design a clients selection mechanism for FL while considering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freshness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limited budget simultaneously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6719" y="1066800"/>
            <a:ext cx="95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Selection: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decisions under different optimization objectives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19200" y="14643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Huang T, Lin W, Wu W, et al. “An efficiency-boosting client selection scheme for federated learning with fairness guarantee”, in IEEE TPDS, 2020, 32(7): 1552-1564.</a:t>
            </a:r>
          </a:p>
        </p:txBody>
      </p:sp>
      <p:sp>
        <p:nvSpPr>
          <p:cNvPr id="20" name="object 9"/>
          <p:cNvSpPr txBox="1"/>
          <p:nvPr/>
        </p:nvSpPr>
        <p:spPr>
          <a:xfrm>
            <a:off x="1307833" y="2590514"/>
            <a:ext cx="564743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l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8200" y="2256372"/>
            <a:ext cx="95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Optimization: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different scenarios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26573" y="2662053"/>
            <a:ext cx="99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Lim W Y B, et al. “When information freshness meets service latency in federated learning: A task-aware incentive scheme for smart industries”, in IEEE TII, 2020, 18(1): 457-466.</a:t>
            </a:r>
          </a:p>
        </p:txBody>
      </p:sp>
      <p:sp>
        <p:nvSpPr>
          <p:cNvPr id="23" name="object 9"/>
          <p:cNvSpPr txBox="1"/>
          <p:nvPr/>
        </p:nvSpPr>
        <p:spPr>
          <a:xfrm>
            <a:off x="1155433" y="3710340"/>
            <a:ext cx="564743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l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8200" y="3376198"/>
            <a:ext cx="95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Restless MAB: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bandits might evolve stochastically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6574" y="377562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Whittle P. “Restless bandits: Activity allocation in a changing world”, in Journal of applied probability, 1988, 25(A): 287-298.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08440"/>
            <a:ext cx="672033" cy="6720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6718" y="4624631"/>
            <a:ext cx="5193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Ignore the importance of data freshness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6290996" y="4630631"/>
            <a:ext cx="4758004" cy="4546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354907" y="4651325"/>
            <a:ext cx="4730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Ignore the relationship between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loss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5120" y="4737839"/>
            <a:ext cx="633680" cy="633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87" y="4731197"/>
            <a:ext cx="653042" cy="653042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object 28"/>
          <p:cNvSpPr txBox="1"/>
          <p:nvPr/>
        </p:nvSpPr>
        <p:spPr>
          <a:xfrm>
            <a:off x="11723432" y="6599953"/>
            <a:ext cx="1924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6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9" y="139953"/>
            <a:ext cx="2667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endParaRPr lang="en-US" altLang="zh-CN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400" y="1295400"/>
            <a:ext cx="960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System: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 a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novel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-aware FL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considering the freshness of the local datasets for client selection.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Derive a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training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global model and the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 of local datasets.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Algorithm: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Propose the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Whittle’s Index-based Client Selection (WICS)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and prove its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optimality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Experiments: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Evaluate WICS by using real-world datasets (i.e., MNIST and FMNIST)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verify its performance.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bject 28"/>
          <p:cNvSpPr txBox="1"/>
          <p:nvPr/>
        </p:nvSpPr>
        <p:spPr>
          <a:xfrm>
            <a:off x="11723432" y="6599953"/>
            <a:ext cx="1924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7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9" y="139953"/>
            <a:ext cx="2667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0" dirty="0">
                <a:solidFill>
                  <a:srgbClr val="000000"/>
                </a:solidFill>
              </a:rPr>
              <a:t> </a:t>
            </a:r>
            <a:r>
              <a:rPr lang="en-US" altLang="zh-CN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  <a:endParaRPr lang="en-US" altLang="zh-CN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23"/>
          <p:cNvSpPr/>
          <p:nvPr/>
        </p:nvSpPr>
        <p:spPr>
          <a:xfrm>
            <a:off x="685800" y="1142999"/>
            <a:ext cx="6133972" cy="5161357"/>
          </a:xfrm>
          <a:prstGeom prst="roundRect">
            <a:avLst>
              <a:gd name="adj" fmla="val 321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Freeform 5"/>
          <p:cNvSpPr/>
          <p:nvPr/>
        </p:nvSpPr>
        <p:spPr>
          <a:xfrm>
            <a:off x="2438400" y="956098"/>
            <a:ext cx="2200853" cy="415502"/>
          </a:xfrm>
          <a:custGeom>
            <a:avLst/>
            <a:gdLst>
              <a:gd name="connsiteX0" fmla="*/ 0 w 5179513"/>
              <a:gd name="connsiteY0" fmla="*/ 86287 h 517709"/>
              <a:gd name="connsiteX1" fmla="*/ 86287 w 5179513"/>
              <a:gd name="connsiteY1" fmla="*/ 0 h 517709"/>
              <a:gd name="connsiteX2" fmla="*/ 5093226 w 5179513"/>
              <a:gd name="connsiteY2" fmla="*/ 0 h 517709"/>
              <a:gd name="connsiteX3" fmla="*/ 5179513 w 5179513"/>
              <a:gd name="connsiteY3" fmla="*/ 86287 h 517709"/>
              <a:gd name="connsiteX4" fmla="*/ 5179513 w 5179513"/>
              <a:gd name="connsiteY4" fmla="*/ 431422 h 517709"/>
              <a:gd name="connsiteX5" fmla="*/ 5093226 w 5179513"/>
              <a:gd name="connsiteY5" fmla="*/ 517709 h 517709"/>
              <a:gd name="connsiteX6" fmla="*/ 86287 w 5179513"/>
              <a:gd name="connsiteY6" fmla="*/ 517709 h 517709"/>
              <a:gd name="connsiteX7" fmla="*/ 0 w 5179513"/>
              <a:gd name="connsiteY7" fmla="*/ 431422 h 517709"/>
              <a:gd name="connsiteX8" fmla="*/ 0 w 5179513"/>
              <a:gd name="connsiteY8" fmla="*/ 86287 h 51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9513" h="517709">
                <a:moveTo>
                  <a:pt x="0" y="86287"/>
                </a:moveTo>
                <a:cubicBezTo>
                  <a:pt x="0" y="38632"/>
                  <a:pt x="38632" y="0"/>
                  <a:pt x="86287" y="0"/>
                </a:cubicBezTo>
                <a:lnTo>
                  <a:pt x="5093226" y="0"/>
                </a:lnTo>
                <a:cubicBezTo>
                  <a:pt x="5140881" y="0"/>
                  <a:pt x="5179513" y="38632"/>
                  <a:pt x="5179513" y="86287"/>
                </a:cubicBezTo>
                <a:lnTo>
                  <a:pt x="5179513" y="431422"/>
                </a:lnTo>
                <a:cubicBezTo>
                  <a:pt x="5179513" y="479077"/>
                  <a:pt x="5140881" y="517709"/>
                  <a:pt x="5093226" y="517709"/>
                </a:cubicBezTo>
                <a:lnTo>
                  <a:pt x="86287" y="517709"/>
                </a:lnTo>
                <a:cubicBezTo>
                  <a:pt x="38632" y="517709"/>
                  <a:pt x="0" y="479077"/>
                  <a:pt x="0" y="431422"/>
                </a:cubicBezTo>
                <a:lnTo>
                  <a:pt x="0" y="86287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System Model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826719" y="4191337"/>
                <a:ext cx="6059918" cy="2107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Clients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…,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}: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each client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collects fresh data and use its local dataset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to train its local model</a:t>
                </a:r>
                <a:endParaRPr lang="en-US" altLang="zh-CN" sz="20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Cost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payment for fresh data collection to client 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from the server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Average </a:t>
                </a:r>
                <a:r>
                  <a:rPr lang="en-US" altLang="zh-CN" sz="2000" b="1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AoI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time elapsed since the client</a:t>
                </a:r>
              </a:p>
              <a:p>
                <a:pPr indent="0">
                  <a:buFont typeface="Arial" panose="020B0604020202020204" pitchFamily="34" charset="0"/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updates this dataset: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charset="0"/>
                            <a:ea typeface="Cambria Math" panose="0204050305040603020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charset="0"/>
                            <a:ea typeface="Cambria Math" panose="0204050305040603020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l-GR" altLang="zh-CN" sz="2000" i="1" smtClean="0">
                        <a:latin typeface="Cambria Math" panose="02040503050406030204" charset="0"/>
                        <a:ea typeface="Cambria Math" panose="0204050305040603020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altLang="zh-CN" sz="2000" b="0" i="1" smtClean="0"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19" y="4191337"/>
                <a:ext cx="6059918" cy="2107500"/>
              </a:xfrm>
              <a:prstGeom prst="rect">
                <a:avLst/>
              </a:prstGeom>
              <a:blipFill>
                <a:blip r:embed="rId3"/>
                <a:stretch>
                  <a:fillRect l="-905" t="-1739" r="-704" b="-4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圆角矩形 123"/>
          <p:cNvSpPr/>
          <p:nvPr/>
        </p:nvSpPr>
        <p:spPr>
          <a:xfrm>
            <a:off x="7162800" y="1142999"/>
            <a:ext cx="4408233" cy="5161357"/>
          </a:xfrm>
          <a:prstGeom prst="roundRect">
            <a:avLst>
              <a:gd name="adj" fmla="val 321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754400" y="1533525"/>
            <a:ext cx="3578717" cy="78454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>
              <a:lnSpc>
                <a:spcPct val="120000"/>
              </a:lnSpc>
              <a:defRPr/>
            </a:pPr>
            <a:endParaRPr lang="zh-CN" altLang="en-US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7776527" y="1524000"/>
                <a:ext cx="368744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Server selects a subset of clients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to update their local datasets. </a:t>
                </a: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527" y="1524000"/>
                <a:ext cx="3687445" cy="707886"/>
              </a:xfrm>
              <a:prstGeom prst="rect">
                <a:avLst/>
              </a:prstGeom>
              <a:blipFill>
                <a:blip r:embed="rId4"/>
                <a:stretch>
                  <a:fillRect l="-1818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754399" y="2799415"/>
            <a:ext cx="3578717" cy="78454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>
              <a:lnSpc>
                <a:spcPct val="120000"/>
              </a:lnSpc>
              <a:defRPr/>
            </a:pPr>
            <a:endParaRPr lang="zh-CN" altLang="en-US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34734" y="2843987"/>
            <a:ext cx="3751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Client </a:t>
            </a:r>
            <a:r>
              <a:rPr lang="en-US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: train its local model using local dataset and u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pload its model.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754401" y="4079200"/>
            <a:ext cx="3578715" cy="78454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>
              <a:lnSpc>
                <a:spcPct val="120000"/>
              </a:lnSpc>
              <a:defRPr/>
            </a:pPr>
            <a:endParaRPr lang="zh-CN" altLang="en-US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44566" y="4092695"/>
            <a:ext cx="357871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Server aggregrates local models to obtain the global model.  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776433" y="5401650"/>
            <a:ext cx="3578717" cy="74310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>
              <a:lnSpc>
                <a:spcPct val="120000"/>
              </a:lnSpc>
              <a:defRPr/>
            </a:pPr>
            <a:endParaRPr lang="zh-CN" altLang="en-US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798753" y="5436870"/>
                <a:ext cx="3534364" cy="706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Server pays the data collection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to selected clients.</a:t>
                </a:r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753" y="5436870"/>
                <a:ext cx="3534364" cy="706755"/>
              </a:xfrm>
              <a:prstGeom prst="rect">
                <a:avLst/>
              </a:prstGeom>
              <a:blipFill>
                <a:blip r:embed="rId5"/>
                <a:stretch>
                  <a:fillRect l="-1724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7289868" y="1678282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76916" y="2999420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91156" y="4266256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96550" y="5399449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下箭头 37"/>
          <p:cNvSpPr/>
          <p:nvPr/>
        </p:nvSpPr>
        <p:spPr>
          <a:xfrm>
            <a:off x="9325344" y="2343119"/>
            <a:ext cx="302460" cy="4092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9325344" y="3633887"/>
            <a:ext cx="302460" cy="4092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39"/>
          <p:cNvSpPr/>
          <p:nvPr/>
        </p:nvSpPr>
        <p:spPr>
          <a:xfrm>
            <a:off x="9333240" y="4935448"/>
            <a:ext cx="302460" cy="4092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2360062"/>
            <a:ext cx="366683" cy="36668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565957"/>
            <a:ext cx="444594" cy="444594"/>
          </a:xfrm>
          <a:prstGeom prst="rect">
            <a:avLst/>
          </a:prstGeom>
        </p:spPr>
      </p:pic>
      <p:sp>
        <p:nvSpPr>
          <p:cNvPr id="45" name="Freeform 5"/>
          <p:cNvSpPr/>
          <p:nvPr/>
        </p:nvSpPr>
        <p:spPr>
          <a:xfrm>
            <a:off x="8480614" y="931105"/>
            <a:ext cx="1828800" cy="449159"/>
          </a:xfrm>
          <a:custGeom>
            <a:avLst/>
            <a:gdLst>
              <a:gd name="connsiteX0" fmla="*/ 0 w 5179513"/>
              <a:gd name="connsiteY0" fmla="*/ 86287 h 517709"/>
              <a:gd name="connsiteX1" fmla="*/ 86287 w 5179513"/>
              <a:gd name="connsiteY1" fmla="*/ 0 h 517709"/>
              <a:gd name="connsiteX2" fmla="*/ 5093226 w 5179513"/>
              <a:gd name="connsiteY2" fmla="*/ 0 h 517709"/>
              <a:gd name="connsiteX3" fmla="*/ 5179513 w 5179513"/>
              <a:gd name="connsiteY3" fmla="*/ 86287 h 517709"/>
              <a:gd name="connsiteX4" fmla="*/ 5179513 w 5179513"/>
              <a:gd name="connsiteY4" fmla="*/ 431422 h 517709"/>
              <a:gd name="connsiteX5" fmla="*/ 5093226 w 5179513"/>
              <a:gd name="connsiteY5" fmla="*/ 517709 h 517709"/>
              <a:gd name="connsiteX6" fmla="*/ 86287 w 5179513"/>
              <a:gd name="connsiteY6" fmla="*/ 517709 h 517709"/>
              <a:gd name="connsiteX7" fmla="*/ 0 w 5179513"/>
              <a:gd name="connsiteY7" fmla="*/ 431422 h 517709"/>
              <a:gd name="connsiteX8" fmla="*/ 0 w 5179513"/>
              <a:gd name="connsiteY8" fmla="*/ 86287 h 51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9513" h="517709">
                <a:moveTo>
                  <a:pt x="0" y="86287"/>
                </a:moveTo>
                <a:cubicBezTo>
                  <a:pt x="0" y="38632"/>
                  <a:pt x="38632" y="0"/>
                  <a:pt x="86287" y="0"/>
                </a:cubicBezTo>
                <a:lnTo>
                  <a:pt x="5093226" y="0"/>
                </a:lnTo>
                <a:cubicBezTo>
                  <a:pt x="5140881" y="0"/>
                  <a:pt x="5179513" y="38632"/>
                  <a:pt x="5179513" y="86287"/>
                </a:cubicBezTo>
                <a:lnTo>
                  <a:pt x="5179513" y="431422"/>
                </a:lnTo>
                <a:cubicBezTo>
                  <a:pt x="5179513" y="479077"/>
                  <a:pt x="5140881" y="517709"/>
                  <a:pt x="5093226" y="517709"/>
                </a:cubicBezTo>
                <a:lnTo>
                  <a:pt x="86287" y="517709"/>
                </a:lnTo>
                <a:cubicBezTo>
                  <a:pt x="38632" y="517709"/>
                  <a:pt x="0" y="479077"/>
                  <a:pt x="0" y="431422"/>
                </a:cubicBezTo>
                <a:lnTo>
                  <a:pt x="0" y="86287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Procedure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45" y="4898965"/>
            <a:ext cx="483859" cy="483859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object 28"/>
          <p:cNvSpPr txBox="1"/>
          <p:nvPr/>
        </p:nvSpPr>
        <p:spPr>
          <a:xfrm>
            <a:off x="11723432" y="6599953"/>
            <a:ext cx="1924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8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6841" y="1448749"/>
            <a:ext cx="4364664" cy="28175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圆角矩形 123"/>
          <p:cNvSpPr/>
          <p:nvPr/>
        </p:nvSpPr>
        <p:spPr>
          <a:xfrm>
            <a:off x="1226605" y="5638800"/>
            <a:ext cx="10279595" cy="789033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152400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318515" y="201168"/>
            <a:ext cx="264160" cy="467995"/>
          </a:xfrm>
          <a:custGeom>
            <a:avLst/>
            <a:gdLst/>
            <a:ahLst/>
            <a:cxnLst/>
            <a:rect l="l" t="t" r="r" b="b"/>
            <a:pathLst>
              <a:path w="264159" h="467995">
                <a:moveTo>
                  <a:pt x="131826" y="0"/>
                </a:moveTo>
                <a:lnTo>
                  <a:pt x="0" y="0"/>
                </a:lnTo>
                <a:lnTo>
                  <a:pt x="131826" y="233933"/>
                </a:lnTo>
                <a:lnTo>
                  <a:pt x="0" y="467867"/>
                </a:lnTo>
                <a:lnTo>
                  <a:pt x="131826" y="467867"/>
                </a:lnTo>
                <a:lnTo>
                  <a:pt x="263652" y="233933"/>
                </a:lnTo>
                <a:lnTo>
                  <a:pt x="1318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483108" y="201168"/>
            <a:ext cx="265430" cy="467995"/>
          </a:xfrm>
          <a:custGeom>
            <a:avLst/>
            <a:gdLst/>
            <a:ahLst/>
            <a:cxnLst/>
            <a:rect l="l" t="t" r="r" b="b"/>
            <a:pathLst>
              <a:path w="265430" h="467995">
                <a:moveTo>
                  <a:pt x="132587" y="0"/>
                </a:moveTo>
                <a:lnTo>
                  <a:pt x="0" y="0"/>
                </a:lnTo>
                <a:lnTo>
                  <a:pt x="132587" y="233933"/>
                </a:lnTo>
                <a:lnTo>
                  <a:pt x="0" y="467867"/>
                </a:lnTo>
                <a:lnTo>
                  <a:pt x="132587" y="467867"/>
                </a:lnTo>
                <a:lnTo>
                  <a:pt x="265176" y="233933"/>
                </a:lnTo>
                <a:lnTo>
                  <a:pt x="13258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/>
          <p:nvPr/>
        </p:nvSpPr>
        <p:spPr>
          <a:xfrm>
            <a:off x="826718" y="139953"/>
            <a:ext cx="38976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3200" kern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Training of FL</a:t>
            </a:r>
            <a:endParaRPr lang="en-US" altLang="zh-CN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6539628"/>
            <a:ext cx="12192000" cy="318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object 28"/>
          <p:cNvSpPr txBox="1"/>
          <p:nvPr/>
        </p:nvSpPr>
        <p:spPr>
          <a:xfrm>
            <a:off x="11723432" y="6599953"/>
            <a:ext cx="1924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latin typeface="Calibri" panose="020F0502020204030204"/>
                <a:cs typeface="Calibri" panose="020F0502020204030204"/>
              </a:rPr>
              <a:t>9</a:t>
            </a:fld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-110418" y="6539628"/>
            <a:ext cx="84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Wu, M. Xiao, 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Xu, J. Zhou, and H. Sun.     Towards Federated Learning on Fresh Datasets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2"/>
          <p:cNvSpPr/>
          <p:nvPr/>
        </p:nvSpPr>
        <p:spPr>
          <a:xfrm>
            <a:off x="760" y="774191"/>
            <a:ext cx="12191240" cy="69597"/>
          </a:xfrm>
          <a:prstGeom prst="rect">
            <a:avLst/>
          </a:prstGeom>
          <a:gradFill flip="none" rotWithShape="1">
            <a:gsLst>
              <a:gs pos="8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738705" y="914400"/>
                <a:ext cx="11177131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1: each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client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conducts local training with data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05" y="914400"/>
                <a:ext cx="11177131" cy="509178"/>
              </a:xfrm>
              <a:prstGeom prst="rect">
                <a:avLst/>
              </a:prstGeom>
              <a:blipFill>
                <a:blip r:embed="rId3"/>
                <a:stretch>
                  <a:fillRect l="-709" t="-4762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9" y="1453018"/>
            <a:ext cx="4419600" cy="8094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755" y="2199936"/>
            <a:ext cx="4970759" cy="564580"/>
          </a:xfrm>
          <a:prstGeom prst="rect">
            <a:avLst/>
          </a:prstGeom>
        </p:spPr>
      </p:pic>
      <p:sp>
        <p:nvSpPr>
          <p:cNvPr id="37" name="圆角矩形 123"/>
          <p:cNvSpPr/>
          <p:nvPr/>
        </p:nvSpPr>
        <p:spPr>
          <a:xfrm>
            <a:off x="1210320" y="1567995"/>
            <a:ext cx="2437382" cy="489405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3600" y="1605958"/>
            <a:ext cx="2483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Local Loss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圆角矩形 123"/>
          <p:cNvSpPr/>
          <p:nvPr/>
        </p:nvSpPr>
        <p:spPr>
          <a:xfrm>
            <a:off x="1188783" y="2296865"/>
            <a:ext cx="2458919" cy="489405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449705" y="2331688"/>
            <a:ext cx="245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Parameters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169452" y="2879687"/>
                <a:ext cx="9853095" cy="786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(.)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a server-specified loss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learning rate,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={1,2,…,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index of local iterations,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mini-batch sampled from the dataset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52" y="2879687"/>
                <a:ext cx="9853095" cy="786882"/>
              </a:xfrm>
              <a:prstGeom prst="rect">
                <a:avLst/>
              </a:prstGeom>
              <a:blipFill>
                <a:blip r:embed="rId6"/>
                <a:stretch>
                  <a:fillRect l="-681" t="-3876" b="-8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本框 50"/>
          <p:cNvSpPr txBox="1"/>
          <p:nvPr/>
        </p:nvSpPr>
        <p:spPr>
          <a:xfrm>
            <a:off x="741163" y="3608557"/>
            <a:ext cx="1117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the server aggregates received local models.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9269" y="4099770"/>
            <a:ext cx="3048001" cy="747622"/>
          </a:xfrm>
          <a:prstGeom prst="rect">
            <a:avLst/>
          </a:prstGeom>
        </p:spPr>
      </p:pic>
      <p:sp>
        <p:nvSpPr>
          <p:cNvPr id="52" name="圆角矩形 123"/>
          <p:cNvSpPr/>
          <p:nvPr/>
        </p:nvSpPr>
        <p:spPr>
          <a:xfrm>
            <a:off x="1210320" y="4229217"/>
            <a:ext cx="2437382" cy="489405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412900" y="4257828"/>
            <a:ext cx="216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Models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4257828"/>
            <a:ext cx="1828800" cy="444137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7199670" y="4298560"/>
            <a:ext cx="83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267" y="4899853"/>
            <a:ext cx="4337532" cy="672759"/>
          </a:xfrm>
          <a:prstGeom prst="rect">
            <a:avLst/>
          </a:prstGeom>
        </p:spPr>
      </p:pic>
      <p:sp>
        <p:nvSpPr>
          <p:cNvPr id="55" name="圆角矩形 123"/>
          <p:cNvSpPr/>
          <p:nvPr/>
        </p:nvSpPr>
        <p:spPr>
          <a:xfrm>
            <a:off x="1210320" y="4938072"/>
            <a:ext cx="2437382" cy="489405"/>
          </a:xfrm>
          <a:prstGeom prst="roundRect">
            <a:avLst>
              <a:gd name="adj" fmla="val 3217"/>
            </a:avLst>
          </a:prstGeom>
          <a:solidFill>
            <a:srgbClr val="E9EFF7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258560" y="4999792"/>
            <a:ext cx="300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Loss Function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9375" y="5715000"/>
            <a:ext cx="3050653" cy="705230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1275701" y="5791200"/>
            <a:ext cx="634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optimal global model parameters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61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A4NzIyN2MxYTlmMzQ1NGE2MjU5NWRkMjhlOGMxYT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3541</Words>
  <Application>Microsoft Macintosh PowerPoint</Application>
  <PresentationFormat>Widescreen</PresentationFormat>
  <Paragraphs>374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Cambria Math</vt:lpstr>
      <vt:lpstr>Times New Roman</vt:lpstr>
      <vt:lpstr>Wingdings</vt:lpstr>
      <vt:lpstr>Office Theme</vt:lpstr>
      <vt:lpstr>Equation.KSEE3</vt:lpstr>
      <vt:lpstr>Towards Federated Learning on Fresh Datasets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jiao</dc:creator>
  <cp:lastModifiedBy>Nadia Niknami</cp:lastModifiedBy>
  <cp:revision>374</cp:revision>
  <dcterms:created xsi:type="dcterms:W3CDTF">2023-03-09T12:59:00Z</dcterms:created>
  <dcterms:modified xsi:type="dcterms:W3CDTF">2023-10-02T21:10:44Z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2022-04-02T16:00:00Z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2023-03-13T16:00:00Z</vt:filetime>
  </property>
  <property fmtid="{D5CDD505-2E9C-101B-9397-08002B2CF9AE}" pid="5" name="ICV">
    <vt:lpwstr>DF2182FD61424442BB11998D21E05B37_12</vt:lpwstr>
  </property>
  <property fmtid="{D5CDD505-2E9C-101B-9397-08002B2CF9AE}" pid="6" name="KSOProductBuildVer">
    <vt:lpwstr>2052-12.1.0.15398</vt:lpwstr>
  </property>
</Properties>
</file>