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1" r:id="rId1"/>
    <p:sldMasterId id="2147484273" r:id="rId2"/>
  </p:sldMasterIdLst>
  <p:notesMasterIdLst>
    <p:notesMasterId r:id="rId41"/>
  </p:notesMasterIdLst>
  <p:sldIdLst>
    <p:sldId id="256" r:id="rId3"/>
    <p:sldId id="335" r:id="rId4"/>
    <p:sldId id="337" r:id="rId5"/>
    <p:sldId id="345" r:id="rId6"/>
    <p:sldId id="376" r:id="rId7"/>
    <p:sldId id="375" r:id="rId8"/>
    <p:sldId id="347" r:id="rId9"/>
    <p:sldId id="377" r:id="rId10"/>
    <p:sldId id="350" r:id="rId11"/>
    <p:sldId id="351" r:id="rId12"/>
    <p:sldId id="352" r:id="rId13"/>
    <p:sldId id="353" r:id="rId14"/>
    <p:sldId id="354" r:id="rId15"/>
    <p:sldId id="355" r:id="rId16"/>
    <p:sldId id="356" r:id="rId17"/>
    <p:sldId id="357" r:id="rId18"/>
    <p:sldId id="358" r:id="rId19"/>
    <p:sldId id="359" r:id="rId20"/>
    <p:sldId id="360" r:id="rId21"/>
    <p:sldId id="379" r:id="rId22"/>
    <p:sldId id="362" r:id="rId23"/>
    <p:sldId id="381" r:id="rId24"/>
    <p:sldId id="364" r:id="rId25"/>
    <p:sldId id="365" r:id="rId26"/>
    <p:sldId id="366" r:id="rId27"/>
    <p:sldId id="367" r:id="rId28"/>
    <p:sldId id="369" r:id="rId29"/>
    <p:sldId id="370" r:id="rId30"/>
    <p:sldId id="371" r:id="rId31"/>
    <p:sldId id="382" r:id="rId32"/>
    <p:sldId id="383" r:id="rId33"/>
    <p:sldId id="384" r:id="rId34"/>
    <p:sldId id="339" r:id="rId35"/>
    <p:sldId id="340" r:id="rId36"/>
    <p:sldId id="341" r:id="rId37"/>
    <p:sldId id="385" r:id="rId38"/>
    <p:sldId id="342" r:id="rId39"/>
    <p:sldId id="334"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81333" autoAdjust="0"/>
  </p:normalViewPr>
  <p:slideViewPr>
    <p:cSldViewPr>
      <p:cViewPr varScale="1">
        <p:scale>
          <a:sx n="72" d="100"/>
          <a:sy n="72" d="100"/>
        </p:scale>
        <p:origin x="-15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F8ADD-7CBF-48D5-A946-C5265CD5EF91}" type="datetimeFigureOut">
              <a:rPr lang="zh-CN" altLang="en-US" smtClean="0"/>
              <a:t>2014/4/27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4D4D8B-A872-4137-82C3-8FB4DD03C4B7}" type="slidenum">
              <a:rPr lang="zh-CN" altLang="en-US" smtClean="0"/>
              <a:t>‹#›</a:t>
            </a:fld>
            <a:endParaRPr lang="zh-CN" altLang="en-US"/>
          </a:p>
        </p:txBody>
      </p:sp>
    </p:spTree>
    <p:extLst>
      <p:ext uri="{BB962C8B-B14F-4D97-AF65-F5344CB8AC3E}">
        <p14:creationId xmlns:p14="http://schemas.microsoft.com/office/powerpoint/2010/main" val="35588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4D4D8B-A872-4137-82C3-8FB4DD03C4B7}" type="slidenum">
              <a:rPr lang="zh-CN" altLang="en-US" smtClean="0"/>
              <a:t>38</a:t>
            </a:fld>
            <a:endParaRPr lang="zh-CN" altLang="en-US"/>
          </a:p>
        </p:txBody>
      </p:sp>
    </p:spTree>
    <p:extLst>
      <p:ext uri="{BB962C8B-B14F-4D97-AF65-F5344CB8AC3E}">
        <p14:creationId xmlns:p14="http://schemas.microsoft.com/office/powerpoint/2010/main" val="334317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tx1"/>
        </a:solidFill>
        <a:effectLst/>
      </p:bgPr>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0" y="908720"/>
            <a:ext cx="9144000" cy="1828800"/>
          </a:xfrm>
        </p:spPr>
        <p:txBody>
          <a:bodyPr anchor="b"/>
          <a:lstStyle>
            <a:lvl1pPr algn="ctr">
              <a:defRPr cap="all" baseline="0"/>
            </a:lvl1pPr>
          </a:lstStyle>
          <a:p>
            <a:r>
              <a:rPr kumimoji="0" lang="zh-CN" altLang="en-US" dirty="0" smtClean="0"/>
              <a:t>单击此处编辑母版标题样式</a:t>
            </a:r>
            <a:endParaRPr kumimoji="0" lang="en-US" dirty="0"/>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dirty="0" smtClean="0"/>
              <a:t>单击此处编辑母版副标题样式</a:t>
            </a:r>
            <a:endParaRPr kumimoji="0" lang="en-US" dirty="0"/>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105EC3C-4888-4284-96BF-C2F0EE7E97B8}" type="datetime1">
              <a:rPr lang="zh-CN" altLang="en-US" smtClean="0"/>
              <a:t>2014/4/27</a:t>
            </a:fld>
            <a:endParaRPr lang="zh-CN" alt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0BEFBCFD-BFC3-473B-802F-6F7B5704608E}" type="datetime1">
              <a:rPr lang="zh-CN" altLang="en-US" smtClean="0"/>
              <a:t>2014/4/27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609600"/>
            <a:ext cx="5562600" cy="551656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29B78EDE-938A-4A69-B919-614E98F7EAC6}" type="datetime1">
              <a:rPr lang="zh-CN" altLang="en-US" smtClean="0"/>
              <a:t>2014/4/27</a:t>
            </a:fld>
            <a:endParaRPr lang="zh-CN" altLang="en-US"/>
          </a:p>
        </p:txBody>
      </p:sp>
      <p:sp>
        <p:nvSpPr>
          <p:cNvPr id="5" name="页脚占位符 4"/>
          <p:cNvSpPr>
            <a:spLocks noGrp="1"/>
          </p:cNvSpPr>
          <p:nvPr>
            <p:ph type="ftr" sz="quarter" idx="11"/>
          </p:nvPr>
        </p:nvSpPr>
        <p:spPr>
          <a:xfrm>
            <a:off x="457201" y="6248207"/>
            <a:ext cx="5573483" cy="365125"/>
          </a:xfrm>
        </p:spPr>
        <p:txBody>
          <a:bodyPr/>
          <a:lstStyle/>
          <a:p>
            <a:endParaRPr lang="zh-CN"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灯片编号占位符 5"/>
          <p:cNvSpPr>
            <a:spLocks noGrp="1"/>
          </p:cNvSpPr>
          <p:nvPr>
            <p:ph type="sldNum" sz="quarter" idx="12"/>
          </p:nvPr>
        </p:nvSpPr>
        <p:spPr>
          <a:xfrm rot="5400000">
            <a:off x="5989638" y="144462"/>
            <a:ext cx="533400" cy="244476"/>
          </a:xfrm>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3184742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354381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249603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3535762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3058534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2830047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2714652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365489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lvl1pPr>
              <a:defRPr>
                <a:latin typeface="Times New Roman" pitchFamily="18" charset="0"/>
                <a:cs typeface="Times New Roman" pitchFamily="18" charset="0"/>
              </a:defRPr>
            </a:lvl1pPr>
          </a:lstStyle>
          <a:p>
            <a:r>
              <a:rPr kumimoji="0" lang="zh-CN" altLang="en-US" dirty="0" smtClean="0"/>
              <a:t>单击此处编辑母版标题样式</a:t>
            </a:r>
            <a:endParaRPr kumimoji="0" lang="en-US" dirty="0"/>
          </a:p>
        </p:txBody>
      </p:sp>
      <p:sp>
        <p:nvSpPr>
          <p:cNvPr id="4" name="日期占位符 3"/>
          <p:cNvSpPr>
            <a:spLocks noGrp="1"/>
          </p:cNvSpPr>
          <p:nvPr>
            <p:ph type="dt" sz="half" idx="10"/>
          </p:nvPr>
        </p:nvSpPr>
        <p:spPr/>
        <p:txBody>
          <a:bodyPr/>
          <a:lstStyle/>
          <a:p>
            <a:pPr algn="ctr"/>
            <a:fld id="{5B8D0356-71F3-47CD-B2C4-7E6DF02B7C53}" type="datetime1">
              <a:rPr lang="zh-CN" altLang="en-US" smtClean="0"/>
              <a:t>2014/4/27</a:t>
            </a:fld>
            <a:endParaRPr lang="zh-CN" altLang="en-US" dirty="0"/>
          </a:p>
        </p:txBody>
      </p:sp>
      <p:sp>
        <p:nvSpPr>
          <p:cNvPr id="5" name="页脚占位符 4"/>
          <p:cNvSpPr>
            <a:spLocks noGrp="1"/>
          </p:cNvSpPr>
          <p:nvPr>
            <p:ph type="ftr" sz="quarter" idx="11"/>
          </p:nvPr>
        </p:nvSpPr>
        <p:spPr/>
        <p:txBody>
          <a:bodyPr/>
          <a:lstStyle>
            <a:lvl1pPr algn="l">
              <a:defRPr/>
            </a:lvl1pPr>
          </a:lstStyle>
          <a:p>
            <a:endParaRPr lang="zh-CN" altLang="en-US" dirty="0"/>
          </a:p>
        </p:txBody>
      </p:sp>
      <p:sp>
        <p:nvSpPr>
          <p:cNvPr id="6" name="灯片编号占位符 5"/>
          <p:cNvSpPr>
            <a:spLocks noGrp="1"/>
          </p:cNvSpPr>
          <p:nvPr>
            <p:ph type="sldNum" sz="quarter" idx="12"/>
          </p:nvPr>
        </p:nvSpPr>
        <p:spPr/>
        <p:txBody>
          <a:bodyPr>
            <a:noAutofit/>
          </a:bodyPr>
          <a:lstStyle>
            <a:lvl1pPr algn="r">
              <a:defRPr kumimoji="0" lang="zh-CN" altLang="en-US" sz="1400" kern="1200" smtClean="0">
                <a:solidFill>
                  <a:schemeClr val="tx1"/>
                </a:solidFill>
                <a:latin typeface="+mn-lt"/>
                <a:ea typeface="+mn-ea"/>
                <a:cs typeface="+mn-cs"/>
              </a:defRPr>
            </a:lvl1pPr>
          </a:lstStyle>
          <a:p>
            <a:fld id="{0C913308-F349-4B6D-A68A-DD1791B4A57B}" type="slidenum">
              <a:rPr lang="en-US" altLang="zh-CN" smtClean="0"/>
              <a:pPr/>
              <a:t>‹#›</a:t>
            </a:fld>
            <a:endParaRPr lang="en-US" dirty="0"/>
          </a:p>
        </p:txBody>
      </p:sp>
      <p:sp>
        <p:nvSpPr>
          <p:cNvPr id="8" name="内容占位符 7"/>
          <p:cNvSpPr>
            <a:spLocks noGrp="1"/>
          </p:cNvSpPr>
          <p:nvPr>
            <p:ph sz="quarter" idx="1"/>
          </p:nvPr>
        </p:nvSpPr>
        <p:spPr>
          <a:xfrm>
            <a:off x="612648" y="1600200"/>
            <a:ext cx="8153400" cy="4495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156328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1205377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171A0E4-3566-444A-8A7B-D48825406EF9}" type="datetimeFigureOut">
              <a:rPr lang="zh-CN" altLang="en-US" smtClean="0"/>
              <a:t>2014/4/27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347356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27584" y="2743200"/>
            <a:ext cx="7611516" cy="1673225"/>
          </a:xfrm>
        </p:spPr>
        <p:txBody>
          <a:bodyPr anchor="t"/>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0" y="1600200"/>
            <a:ext cx="91440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827584" y="1600200"/>
            <a:ext cx="7620000" cy="990600"/>
          </a:xfrm>
        </p:spPr>
        <p:txBody>
          <a:bodyPr/>
          <a:lstStyle>
            <a:lvl1pPr algn="l">
              <a:buNone/>
              <a:defRPr sz="4400" b="0" cap="none">
                <a:solidFill>
                  <a:schemeClr val="tx1"/>
                </a:solidFill>
              </a:defRPr>
            </a:lvl1pPr>
          </a:lstStyle>
          <a:p>
            <a:r>
              <a:rPr kumimoji="0" lang="zh-CN" altLang="en-US" dirty="0" smtClean="0"/>
              <a:t>单击此处编辑母版标题样式</a:t>
            </a:r>
            <a:endParaRPr kumimoji="0" lang="en-US" dirty="0"/>
          </a:p>
        </p:txBody>
      </p:sp>
      <p:sp>
        <p:nvSpPr>
          <p:cNvPr id="16" name="日期占位符 3"/>
          <p:cNvSpPr>
            <a:spLocks noGrp="1"/>
          </p:cNvSpPr>
          <p:nvPr>
            <p:ph type="dt" sz="half" idx="10"/>
          </p:nvPr>
        </p:nvSpPr>
        <p:spPr>
          <a:xfrm>
            <a:off x="6096000" y="6248400"/>
            <a:ext cx="2004392" cy="365125"/>
          </a:xfrm>
        </p:spPr>
        <p:txBody>
          <a:bodyPr/>
          <a:lstStyle/>
          <a:p>
            <a:pPr algn="ctr"/>
            <a:fld id="{5B8D0356-71F3-47CD-B2C4-7E6DF02B7C53}" type="datetime1">
              <a:rPr lang="zh-CN" altLang="en-US" smtClean="0"/>
              <a:t>2014/4/27</a:t>
            </a:fld>
            <a:endParaRPr lang="zh-CN" altLang="en-US" dirty="0"/>
          </a:p>
        </p:txBody>
      </p:sp>
      <p:sp>
        <p:nvSpPr>
          <p:cNvPr id="17" name="页脚占位符 4"/>
          <p:cNvSpPr>
            <a:spLocks noGrp="1"/>
          </p:cNvSpPr>
          <p:nvPr>
            <p:ph type="ftr" sz="quarter" idx="12"/>
          </p:nvPr>
        </p:nvSpPr>
        <p:spPr>
          <a:xfrm>
            <a:off x="609600" y="6248206"/>
            <a:ext cx="5421083" cy="365125"/>
          </a:xfrm>
        </p:spPr>
        <p:txBody>
          <a:bodyPr/>
          <a:lstStyle>
            <a:lvl1pPr algn="l">
              <a:defRPr/>
            </a:lvl1pPr>
          </a:lstStyle>
          <a:p>
            <a:endParaRPr lang="zh-CN" altLang="en-US" dirty="0"/>
          </a:p>
        </p:txBody>
      </p:sp>
      <p:sp>
        <p:nvSpPr>
          <p:cNvPr id="18" name="灯片编号占位符 5"/>
          <p:cNvSpPr txBox="1">
            <a:spLocks/>
          </p:cNvSpPr>
          <p:nvPr userDrawn="1"/>
        </p:nvSpPr>
        <p:spPr>
          <a:xfrm>
            <a:off x="8172400" y="6309320"/>
            <a:ext cx="533400" cy="244476"/>
          </a:xfrm>
          <a:prstGeom prst="rect">
            <a:avLst/>
          </a:prstGeom>
        </p:spPr>
        <p:txBody>
          <a:bodyPr vert="horz" anchor="ctr" anchorCtr="0">
            <a:noAutofit/>
          </a:bodyPr>
          <a:lstStyle>
            <a:defPPr>
              <a:defRPr lang="zh-CN"/>
            </a:defPPr>
            <a:lvl1pPr marL="0" algn="r" defTabSz="914400" rtl="0" eaLnBrk="1" latinLnBrk="0" hangingPunct="1">
              <a:defRPr kumimoji="0" lang="zh-CN" altLang="en-US" sz="14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en-US" altLang="zh-CN"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8" name="日期占位符 7"/>
          <p:cNvSpPr>
            <a:spLocks noGrp="1"/>
          </p:cNvSpPr>
          <p:nvPr>
            <p:ph type="dt" sz="half" idx="15"/>
          </p:nvPr>
        </p:nvSpPr>
        <p:spPr/>
        <p:txBody>
          <a:bodyPr rtlCol="0"/>
          <a:lstStyle/>
          <a:p>
            <a:fld id="{6C19FD03-3B1E-4D07-B2C8-8424DDFA59A0}" type="datetime1">
              <a:rPr lang="zh-CN" altLang="en-US" smtClean="0"/>
              <a:t>2014/4/27</a:t>
            </a:fld>
            <a:endParaRPr lang="zh-CN" altLang="en-US"/>
          </a:p>
        </p:txBody>
      </p:sp>
      <p:sp>
        <p:nvSpPr>
          <p:cNvPr id="10" name="灯片编号占位符 9"/>
          <p:cNvSpPr>
            <a:spLocks noGrp="1"/>
          </p:cNvSpPr>
          <p:nvPr>
            <p:ph type="sldNum" sz="quarter" idx="16"/>
          </p:nvPr>
        </p:nvSpPr>
        <p:spPr/>
        <p:txBody>
          <a:bodyPr rtlCol="0"/>
          <a:lstStyle/>
          <a:p>
            <a:fld id="{0C913308-F349-4B6D-A68A-DD1791B4A57B}" type="slidenum">
              <a:rPr lang="zh-CN" altLang="en-US" smtClean="0"/>
              <a:t>‹#›</a:t>
            </a:fld>
            <a:endParaRPr lang="zh-CN" altLang="en-US"/>
          </a:p>
        </p:txBody>
      </p:sp>
      <p:sp>
        <p:nvSpPr>
          <p:cNvPr id="12" name="页脚占位符 11"/>
          <p:cNvSpPr>
            <a:spLocks noGrp="1"/>
          </p:cNvSpPr>
          <p:nvPr>
            <p:ph type="ftr" sz="quarter" idx="17"/>
          </p:nvPr>
        </p:nvSpPr>
        <p:spPr/>
        <p:txBody>
          <a:bodyPr rtlCol="0"/>
          <a:lstStyle/>
          <a:p>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CN" altLang="en-US" smtClean="0"/>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5"/>
          </p:nvPr>
        </p:nvSpPr>
        <p:spPr/>
        <p:txBody>
          <a:bodyPr rtlCol="0"/>
          <a:lstStyle/>
          <a:p>
            <a:fld id="{EC30A2C3-0437-4462-8ECE-60BC84BCCAC2}" type="datetime1">
              <a:rPr lang="zh-CN" altLang="en-US" smtClean="0"/>
              <a:t>2014/4/27</a:t>
            </a:fld>
            <a:endParaRPr lang="zh-CN" altLang="en-US"/>
          </a:p>
        </p:txBody>
      </p:sp>
      <p:sp>
        <p:nvSpPr>
          <p:cNvPr id="12" name="灯片编号占位符 11"/>
          <p:cNvSpPr>
            <a:spLocks noGrp="1"/>
          </p:cNvSpPr>
          <p:nvPr>
            <p:ph type="sldNum" sz="quarter" idx="16"/>
          </p:nvPr>
        </p:nvSpPr>
        <p:spPr/>
        <p:txBody>
          <a:bodyPr rtlCol="0"/>
          <a:lstStyle/>
          <a:p>
            <a:fld id="{0C913308-F349-4B6D-A68A-DD1791B4A57B}" type="slidenum">
              <a:rPr lang="zh-CN" altLang="en-US" smtClean="0"/>
              <a:t>‹#›</a:t>
            </a:fld>
            <a:endParaRPr lang="zh-CN" altLang="en-US"/>
          </a:p>
        </p:txBody>
      </p:sp>
      <p:sp>
        <p:nvSpPr>
          <p:cNvPr id="14" name="页脚占位符 13"/>
          <p:cNvSpPr>
            <a:spLocks noGrp="1"/>
          </p:cNvSpPr>
          <p:nvPr>
            <p:ph type="ftr" sz="quarter" idx="17"/>
          </p:nvPr>
        </p:nvSpPr>
        <p:spPr/>
        <p:txBody>
          <a:bodyPr rtlCol="0"/>
          <a:lstStyle/>
          <a:p>
            <a:endParaRPr lang="zh-CN" alt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3D3B217F-5EC5-45D6-904F-1CE3AD10AB6A}" type="datetime1">
              <a:rPr lang="zh-CN" altLang="en-US" smtClean="0"/>
              <a:t>2014/4/27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5" name="日期占位符 3"/>
          <p:cNvSpPr>
            <a:spLocks noGrp="1"/>
          </p:cNvSpPr>
          <p:nvPr>
            <p:ph type="dt" sz="half" idx="10"/>
          </p:nvPr>
        </p:nvSpPr>
        <p:spPr>
          <a:xfrm>
            <a:off x="6096000" y="6248400"/>
            <a:ext cx="2004392" cy="365125"/>
          </a:xfrm>
        </p:spPr>
        <p:txBody>
          <a:bodyPr/>
          <a:lstStyle/>
          <a:p>
            <a:pPr algn="ctr"/>
            <a:fld id="{5B8D0356-71F3-47CD-B2C4-7E6DF02B7C53}" type="datetime1">
              <a:rPr lang="zh-CN" altLang="en-US" smtClean="0"/>
              <a:t>2014/4/27</a:t>
            </a:fld>
            <a:endParaRPr lang="zh-CN" altLang="en-US" dirty="0"/>
          </a:p>
        </p:txBody>
      </p:sp>
      <p:sp>
        <p:nvSpPr>
          <p:cNvPr id="6" name="页脚占位符 4"/>
          <p:cNvSpPr>
            <a:spLocks noGrp="1"/>
          </p:cNvSpPr>
          <p:nvPr>
            <p:ph type="ftr" sz="quarter" idx="11"/>
          </p:nvPr>
        </p:nvSpPr>
        <p:spPr>
          <a:xfrm>
            <a:off x="609600" y="6248206"/>
            <a:ext cx="5421083" cy="365125"/>
          </a:xfrm>
        </p:spPr>
        <p:txBody>
          <a:bodyPr/>
          <a:lstStyle>
            <a:lvl1pPr algn="l">
              <a:defRPr/>
            </a:lvl1pPr>
          </a:lstStyle>
          <a:p>
            <a:endParaRPr lang="zh-CN" altLang="en-US" dirty="0"/>
          </a:p>
        </p:txBody>
      </p:sp>
      <p:sp>
        <p:nvSpPr>
          <p:cNvPr id="7" name="灯片编号占位符 5"/>
          <p:cNvSpPr>
            <a:spLocks noGrp="1"/>
          </p:cNvSpPr>
          <p:nvPr>
            <p:ph type="sldNum" sz="quarter" idx="12"/>
          </p:nvPr>
        </p:nvSpPr>
        <p:spPr>
          <a:xfrm>
            <a:off x="8172400" y="6309320"/>
            <a:ext cx="533400" cy="244476"/>
          </a:xfrm>
        </p:spPr>
        <p:txBody>
          <a:bodyPr>
            <a:noAutofit/>
          </a:bodyPr>
          <a:lstStyle>
            <a:lvl1pPr algn="r">
              <a:defRPr kumimoji="0" lang="zh-CN" altLang="en-US" sz="1400" kern="1200" smtClean="0">
                <a:solidFill>
                  <a:schemeClr val="tx1"/>
                </a:solidFill>
                <a:latin typeface="+mn-lt"/>
                <a:ea typeface="+mn-ea"/>
                <a:cs typeface="+mn-cs"/>
              </a:defRPr>
            </a:lvl1pPr>
          </a:lstStyle>
          <a:p>
            <a:fld id="{0C913308-F349-4B6D-A68A-DD1791B4A57B}" type="slidenum">
              <a:rPr lang="en-US" altLang="zh-CN" smtClean="0"/>
              <a:pPr/>
              <a:t>‹#›</a:t>
            </a:fld>
            <a:endParaRPr lang="en-US" dirty="0"/>
          </a:p>
        </p:txBody>
      </p:sp>
      <p:sp>
        <p:nvSpPr>
          <p:cNvPr id="8" name="文本占位符 2"/>
          <p:cNvSpPr>
            <a:spLocks noGrp="1"/>
          </p:cNvSpPr>
          <p:nvPr>
            <p:ph type="body" idx="1"/>
          </p:nvPr>
        </p:nvSpPr>
        <p:spPr>
          <a:xfrm>
            <a:off x="683568" y="2743200"/>
            <a:ext cx="770485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9" name="标题 1"/>
          <p:cNvSpPr>
            <a:spLocks noGrp="1"/>
          </p:cNvSpPr>
          <p:nvPr>
            <p:ph type="title"/>
          </p:nvPr>
        </p:nvSpPr>
        <p:spPr>
          <a:xfrm>
            <a:off x="683568" y="1600200"/>
            <a:ext cx="7704856" cy="990600"/>
          </a:xfrm>
        </p:spPr>
        <p:txBody>
          <a:bodyPr/>
          <a:lstStyle>
            <a:lvl1pPr algn="l">
              <a:buNone/>
              <a:defRPr sz="4400" b="0" cap="none">
                <a:solidFill>
                  <a:srgbClr val="FFFFFF"/>
                </a:solidFill>
              </a:defRPr>
            </a:lvl1pPr>
          </a:lstStyle>
          <a:p>
            <a:r>
              <a:rPr kumimoji="0" lang="zh-CN" altLang="en-US" dirty="0" smtClean="0"/>
              <a:t>单击此处编辑母版标题样式</a:t>
            </a:r>
            <a:endParaRPr kumimoji="0"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3A128540-2149-4695-8C54-9C9C51BBB607}" type="datetime1">
              <a:rPr lang="zh-CN" altLang="en-US" smtClean="0"/>
              <a:t>2014/4/27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lvl1pPr>
              <a:defRPr>
                <a:solidFill>
                  <a:srgbClr val="FFFFFF"/>
                </a:solidFill>
              </a:defRPr>
            </a:lvl1pPr>
          </a:lstStyle>
          <a:p>
            <a:fld id="{0C913308-F349-4B6D-A68A-DD1791B4A57B}" type="slidenum">
              <a:rPr lang="zh-CN" altLang="en-US" smtClean="0"/>
              <a:t>‹#›</a:t>
            </a:fld>
            <a:endParaRPr lang="zh-CN" alt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CN" altLang="en-US" smtClean="0"/>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p>
            <a:fld id="{60482F32-B007-4B81-81BA-BBD8FBEBC4A7}" type="datetime1">
              <a:rPr lang="zh-CN" altLang="en-US" smtClean="0"/>
              <a:t>2014/4/27</a:t>
            </a:fld>
            <a:endParaRPr lang="zh-CN" altLang="en-US"/>
          </a:p>
        </p:txBody>
      </p:sp>
      <p:sp>
        <p:nvSpPr>
          <p:cNvPr id="13" name="灯片编号占位符 12"/>
          <p:cNvSpPr>
            <a:spLocks noGrp="1"/>
          </p:cNvSpPr>
          <p:nvPr>
            <p:ph type="sldNum" sz="quarter" idx="11"/>
          </p:nvPr>
        </p:nvSpPr>
        <p:spPr>
          <a:xfrm>
            <a:off x="0" y="4667249"/>
            <a:ext cx="1447800" cy="663578"/>
          </a:xfrm>
        </p:spPr>
        <p:txBody>
          <a:bodyPr rtlCol="0"/>
          <a:lstStyle>
            <a:lvl1pPr>
              <a:defRPr sz="2800"/>
            </a:lvl1pPr>
          </a:lstStyle>
          <a:p>
            <a:fld id="{0C913308-F349-4B6D-A68A-DD1791B4A57B}" type="slidenum">
              <a:rPr lang="zh-CN" altLang="en-US" smtClean="0"/>
              <a:t>‹#›</a:t>
            </a:fld>
            <a:endParaRPr lang="zh-CN" altLang="en-US"/>
          </a:p>
        </p:txBody>
      </p:sp>
      <p:sp>
        <p:nvSpPr>
          <p:cNvPr id="14" name="页脚占位符 13"/>
          <p:cNvSpPr>
            <a:spLocks noGrp="1"/>
          </p:cNvSpPr>
          <p:nvPr>
            <p:ph type="ftr" sz="quarter" idx="12"/>
          </p:nvPr>
        </p:nvSpPr>
        <p:spPr>
          <a:xfrm>
            <a:off x="1600200" y="6248206"/>
            <a:ext cx="4572000" cy="365125"/>
          </a:xfrm>
        </p:spPr>
        <p:txBody>
          <a:bodyPr rtlCol="0"/>
          <a:lstStyle/>
          <a:p>
            <a:endParaRPr lang="zh-CN" alt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CN" altLang="en-US" smtClean="0"/>
              <a:t>单击图标添加图片</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14" name="日期占位符 13"/>
          <p:cNvSpPr>
            <a:spLocks noGrp="1"/>
          </p:cNvSpPr>
          <p:nvPr>
            <p:ph type="dt" sz="half" idx="2"/>
          </p:nvPr>
        </p:nvSpPr>
        <p:spPr>
          <a:xfrm>
            <a:off x="6096000" y="6248400"/>
            <a:ext cx="2004392" cy="365125"/>
          </a:xfrm>
          <a:prstGeom prst="rect">
            <a:avLst/>
          </a:prstGeom>
        </p:spPr>
        <p:txBody>
          <a:bodyPr vert="horz" anchor="ctr" anchorCtr="0"/>
          <a:lstStyle>
            <a:lvl1pPr algn="ctr" eaLnBrk="1" latinLnBrk="0" hangingPunct="1">
              <a:defRPr kumimoji="0" sz="1400">
                <a:solidFill>
                  <a:schemeClr val="tx1"/>
                </a:solidFill>
              </a:defRPr>
            </a:lvl1pPr>
          </a:lstStyle>
          <a:p>
            <a:fld id="{81577AC5-C7AC-4158-B41F-DD46B1889AFA}" type="datetime1">
              <a:rPr lang="zh-CN" altLang="en-US" smtClean="0"/>
              <a:t>2014/4/27</a:t>
            </a:fld>
            <a:endParaRPr lang="zh-CN" altLang="en-US" dirty="0"/>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l" eaLnBrk="1" latinLnBrk="0" hangingPunct="1">
              <a:defRPr kumimoji="0" sz="1400">
                <a:solidFill>
                  <a:schemeClr val="tx1"/>
                </a:solidFill>
                <a:latin typeface="楷体" pitchFamily="49" charset="-122"/>
                <a:ea typeface="楷体" pitchFamily="49" charset="-122"/>
              </a:defRPr>
            </a:lvl1pPr>
          </a:lstStyle>
          <a:p>
            <a:endParaRPr lang="zh-CN" altLang="en-US" dirty="0"/>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userDrawn="1"/>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8172400" y="6309320"/>
            <a:ext cx="533400" cy="244476"/>
          </a:xfrm>
          <a:prstGeom prst="rect">
            <a:avLst/>
          </a:prstGeom>
        </p:spPr>
        <p:txBody>
          <a:bodyPr vert="horz" anchor="ctr" anchorCtr="0">
            <a:noAutofit/>
          </a:bodyPr>
          <a:lstStyle>
            <a:lvl1pPr marL="0" algn="r" defTabSz="914400" rtl="0" eaLnBrk="1" latinLnBrk="0" hangingPunct="1">
              <a:defRPr kumimoji="0" lang="zh-CN" altLang="en-US" sz="1400" kern="1200" smtClean="0">
                <a:solidFill>
                  <a:schemeClr val="tx1"/>
                </a:solidFill>
                <a:latin typeface="+mn-lt"/>
                <a:ea typeface="+mn-ea"/>
                <a:cs typeface="+mn-cs"/>
              </a:defRPr>
            </a:lvl1pPr>
          </a:lstStyle>
          <a:p>
            <a:fld id="{327EF849-241D-4292-AA31-966BD7C9B5B4}" type="slidenum">
              <a:rPr lang="en-US" altLang="zh-CN" smtClean="0"/>
              <a:pPr/>
              <a:t>‹#›</a:t>
            </a:fld>
            <a:endParaRPr lang="en-US" dirty="0"/>
          </a:p>
        </p:txBody>
      </p:sp>
    </p:spTree>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Times New Roman" pitchFamily="18" charset="0"/>
          <a:ea typeface="楷体" pitchFamily="49" charset="-122"/>
          <a:cs typeface="Times New Roman" pitchFamily="18" charset="0"/>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楷体" pitchFamily="49" charset="-122"/>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楷体" pitchFamily="49" charset="-122"/>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楷体" pitchFamily="49" charset="-122"/>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楷体" pitchFamily="49" charset="-122"/>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楷体" pitchFamily="49" charset="-122"/>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1A0E4-3566-444A-8A7B-D48825406EF9}" type="datetimeFigureOut">
              <a:rPr lang="zh-CN" altLang="en-US" smtClean="0"/>
              <a:t>2014/4/27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2136E-3E49-4583-996D-7C03CB93AC0C}" type="slidenum">
              <a:rPr lang="zh-CN" altLang="en-US" smtClean="0"/>
              <a:t>‹#›</a:t>
            </a:fld>
            <a:endParaRPr lang="zh-CN" altLang="en-US"/>
          </a:p>
        </p:txBody>
      </p:sp>
    </p:spTree>
    <p:extLst>
      <p:ext uri="{BB962C8B-B14F-4D97-AF65-F5344CB8AC3E}">
        <p14:creationId xmlns:p14="http://schemas.microsoft.com/office/powerpoint/2010/main" val="2093519830"/>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3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620688"/>
            <a:ext cx="9144000" cy="2044824"/>
          </a:xfrm>
        </p:spPr>
        <p:txBody>
          <a:bodyPr>
            <a:noAutofit/>
          </a:bodyPr>
          <a:lstStyle/>
          <a:p>
            <a:r>
              <a:rPr lang="en-US" altLang="zh-CN" sz="4800" b="1" cap="none" dirty="0" smtClean="0">
                <a:solidFill>
                  <a:schemeClr val="bg1"/>
                </a:solidFill>
              </a:rPr>
              <a:t>Let’s Stay Together: Towards Traffic Aware Virtual Machine Placement in Data Centers</a:t>
            </a:r>
            <a:endParaRPr lang="zh-CN" altLang="en-US" sz="4800" b="1" cap="none" dirty="0">
              <a:solidFill>
                <a:schemeClr val="bg1"/>
              </a:solidFill>
            </a:endParaRPr>
          </a:p>
        </p:txBody>
      </p:sp>
      <p:sp>
        <p:nvSpPr>
          <p:cNvPr id="3" name="副标题 2"/>
          <p:cNvSpPr>
            <a:spLocks noGrp="1"/>
          </p:cNvSpPr>
          <p:nvPr>
            <p:ph type="subTitle" idx="1"/>
          </p:nvPr>
        </p:nvSpPr>
        <p:spPr>
          <a:xfrm>
            <a:off x="1043608" y="3284984"/>
            <a:ext cx="6912768" cy="2160240"/>
          </a:xfrm>
        </p:spPr>
        <p:txBody>
          <a:bodyPr>
            <a:noAutofit/>
          </a:bodyPr>
          <a:lstStyle/>
          <a:p>
            <a:pPr algn="ctr"/>
            <a:r>
              <a:rPr lang="en-US" altLang="zh-CN" sz="2800" b="1" dirty="0" err="1" smtClean="0">
                <a:solidFill>
                  <a:schemeClr val="bg1"/>
                </a:solidFill>
                <a:latin typeface="Times New Roman" pitchFamily="18" charset="0"/>
                <a:cs typeface="Times New Roman" pitchFamily="18" charset="0"/>
              </a:rPr>
              <a:t>Xin</a:t>
            </a:r>
            <a:r>
              <a:rPr lang="en-US" altLang="zh-CN" sz="2800" b="1" dirty="0" smtClean="0">
                <a:solidFill>
                  <a:schemeClr val="bg1"/>
                </a:solidFill>
                <a:latin typeface="Times New Roman" pitchFamily="18" charset="0"/>
                <a:cs typeface="Times New Roman" pitchFamily="18" charset="0"/>
              </a:rPr>
              <a:t> Li</a:t>
            </a:r>
            <a:r>
              <a:rPr lang="en-US" altLang="zh-CN" sz="2800" dirty="0" smtClean="0">
                <a:solidFill>
                  <a:schemeClr val="bg1"/>
                </a:solidFill>
                <a:latin typeface="Times New Roman" pitchFamily="18" charset="0"/>
                <a:cs typeface="Times New Roman" pitchFamily="18" charset="0"/>
              </a:rPr>
              <a:t>, </a:t>
            </a:r>
            <a:r>
              <a:rPr lang="en-US" altLang="zh-CN" sz="2800" dirty="0" err="1" smtClean="0">
                <a:solidFill>
                  <a:schemeClr val="bg1"/>
                </a:solidFill>
                <a:latin typeface="Times New Roman" pitchFamily="18" charset="0"/>
                <a:cs typeface="Times New Roman" pitchFamily="18" charset="0"/>
              </a:rPr>
              <a:t>Jie</a:t>
            </a:r>
            <a:r>
              <a:rPr lang="en-US" altLang="zh-CN" sz="2800" dirty="0" smtClean="0">
                <a:solidFill>
                  <a:schemeClr val="bg1"/>
                </a:solidFill>
                <a:latin typeface="Times New Roman" pitchFamily="18" charset="0"/>
                <a:cs typeface="Times New Roman" pitchFamily="18" charset="0"/>
              </a:rPr>
              <a:t> Wu, </a:t>
            </a:r>
            <a:r>
              <a:rPr lang="en-US" altLang="zh-CN" sz="2800" dirty="0" err="1" smtClean="0">
                <a:solidFill>
                  <a:schemeClr val="bg1"/>
                </a:solidFill>
                <a:latin typeface="Times New Roman" pitchFamily="18" charset="0"/>
                <a:cs typeface="Times New Roman" pitchFamily="18" charset="0"/>
              </a:rPr>
              <a:t>Shaojie</a:t>
            </a:r>
            <a:r>
              <a:rPr lang="en-US" altLang="zh-CN" sz="2800" dirty="0" smtClean="0">
                <a:solidFill>
                  <a:schemeClr val="bg1"/>
                </a:solidFill>
                <a:latin typeface="Times New Roman" pitchFamily="18" charset="0"/>
                <a:cs typeface="Times New Roman" pitchFamily="18" charset="0"/>
              </a:rPr>
              <a:t> Tang, </a:t>
            </a:r>
            <a:r>
              <a:rPr lang="en-US" altLang="zh-CN" sz="2800" dirty="0" err="1" smtClean="0">
                <a:solidFill>
                  <a:schemeClr val="bg1"/>
                </a:solidFill>
                <a:latin typeface="Times New Roman" pitchFamily="18" charset="0"/>
                <a:cs typeface="Times New Roman" pitchFamily="18" charset="0"/>
              </a:rPr>
              <a:t>Sanglu</a:t>
            </a:r>
            <a:r>
              <a:rPr lang="en-US" altLang="zh-CN" sz="2800" dirty="0" smtClean="0">
                <a:solidFill>
                  <a:schemeClr val="bg1"/>
                </a:solidFill>
                <a:latin typeface="Times New Roman" pitchFamily="18" charset="0"/>
                <a:cs typeface="Times New Roman" pitchFamily="18" charset="0"/>
              </a:rPr>
              <a:t> Lu</a:t>
            </a:r>
          </a:p>
          <a:p>
            <a:pPr algn="ctr"/>
            <a:endParaRPr lang="en-US" altLang="zh-CN" sz="2800" dirty="0" smtClean="0">
              <a:solidFill>
                <a:schemeClr val="bg1"/>
              </a:solidFill>
              <a:latin typeface="Times New Roman" pitchFamily="18" charset="0"/>
              <a:cs typeface="Times New Roman" pitchFamily="18" charset="0"/>
            </a:endParaRPr>
          </a:p>
          <a:p>
            <a:pPr algn="ctr"/>
            <a:r>
              <a:rPr lang="en-US" altLang="zh-CN" sz="2800" dirty="0" smtClean="0">
                <a:solidFill>
                  <a:schemeClr val="bg1"/>
                </a:solidFill>
                <a:latin typeface="Times New Roman" pitchFamily="18" charset="0"/>
                <a:cs typeface="Times New Roman" pitchFamily="18" charset="0"/>
              </a:rPr>
              <a:t>Nanjing University</a:t>
            </a:r>
          </a:p>
          <a:p>
            <a:pPr algn="ctr"/>
            <a:r>
              <a:rPr lang="en-US" altLang="zh-CN" sz="2800" dirty="0" smtClean="0">
                <a:solidFill>
                  <a:schemeClr val="bg1"/>
                </a:solidFill>
                <a:latin typeface="Times New Roman" pitchFamily="18" charset="0"/>
                <a:cs typeface="Times New Roman" pitchFamily="18" charset="0"/>
              </a:rPr>
              <a:t>Temple University</a:t>
            </a:r>
          </a:p>
        </p:txBody>
      </p:sp>
      <p:sp>
        <p:nvSpPr>
          <p:cNvPr id="7" name="日期占位符 6"/>
          <p:cNvSpPr>
            <a:spLocks noGrp="1"/>
          </p:cNvSpPr>
          <p:nvPr>
            <p:ph type="dt" sz="half" idx="10"/>
          </p:nvPr>
        </p:nvSpPr>
        <p:spPr/>
        <p:txBody>
          <a:bodyPr/>
          <a:lstStyle/>
          <a:p>
            <a:r>
              <a:rPr lang="en-US" altLang="zh-CN" dirty="0" smtClean="0"/>
              <a:t>2014.05.01</a:t>
            </a:r>
            <a:endParaRPr lang="zh-CN" altLang="en-US"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3357" y="4137451"/>
            <a:ext cx="1296144" cy="1624882"/>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685" y="4209459"/>
            <a:ext cx="1312659" cy="1451789"/>
          </a:xfrm>
          <a:prstGeom prst="rect">
            <a:avLst/>
          </a:prstGeom>
        </p:spPr>
      </p:pic>
    </p:spTree>
    <p:extLst>
      <p:ext uri="{BB962C8B-B14F-4D97-AF65-F5344CB8AC3E}">
        <p14:creationId xmlns:p14="http://schemas.microsoft.com/office/powerpoint/2010/main" val="399187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Autofit/>
              </a:bodyPr>
              <a:lstStyle/>
              <a:p>
                <a:r>
                  <a:rPr lang="en-US" altLang="zh-CN" dirty="0" smtClean="0"/>
                  <a:t>Only N-cost is discussed, PM-cost is fixed as the minimal number of PMs that can host all of the required VMs.</a:t>
                </a:r>
              </a:p>
              <a:p>
                <a:r>
                  <a:rPr lang="en-US" altLang="zh-CN" dirty="0"/>
                  <a:t>Homogeneous case</a:t>
                </a:r>
              </a:p>
              <a:p>
                <a:pPr lvl="1"/>
                <a14:m>
                  <m:oMath xmlns:m="http://schemas.openxmlformats.org/officeDocument/2006/math">
                    <m:sSub>
                      <m:sSubPr>
                        <m:ctrlPr>
                          <a:rPr lang="en-US" altLang="zh-CN" i="1">
                            <a:latin typeface="Cambria Math"/>
                          </a:rPr>
                        </m:ctrlPr>
                      </m:sSubPr>
                      <m:e>
                        <m:r>
                          <a:rPr lang="en-US" altLang="zh-CN" i="1">
                            <a:latin typeface="Cambria Math"/>
                          </a:rPr>
                          <m:t>𝑟</m:t>
                        </m:r>
                      </m:e>
                      <m:sub>
                        <m:r>
                          <a:rPr lang="en-US" altLang="zh-CN" i="1">
                            <a:latin typeface="Cambria Math"/>
                          </a:rPr>
                          <m:t>𝑖</m:t>
                        </m:r>
                      </m:sub>
                    </m:sSub>
                    <m:r>
                      <a:rPr lang="en-US" altLang="zh-CN" i="1">
                        <a:latin typeface="Cambria Math"/>
                      </a:rPr>
                      <m:t>=</m:t>
                    </m:r>
                    <m:sSub>
                      <m:sSubPr>
                        <m:ctrlPr>
                          <a:rPr lang="en-US" altLang="zh-CN" i="1">
                            <a:latin typeface="Cambria Math"/>
                          </a:rPr>
                        </m:ctrlPr>
                      </m:sSubPr>
                      <m:e>
                        <m:r>
                          <a:rPr lang="en-US" altLang="zh-CN" i="1">
                            <a:latin typeface="Cambria Math"/>
                          </a:rPr>
                          <m:t>𝑟</m:t>
                        </m:r>
                      </m:e>
                      <m:sub>
                        <m:r>
                          <a:rPr lang="en-US" altLang="zh-CN" i="1">
                            <a:latin typeface="Cambria Math"/>
                          </a:rPr>
                          <m:t>𝑗</m:t>
                        </m:r>
                      </m:sub>
                    </m:sSub>
                    <m:r>
                      <a:rPr lang="en-US" altLang="zh-CN" i="1">
                        <a:latin typeface="Cambria Math"/>
                      </a:rPr>
                      <m:t>=</m:t>
                    </m:r>
                    <m:r>
                      <a:rPr lang="en-US" altLang="zh-CN" i="1">
                        <a:latin typeface="Cambria Math"/>
                      </a:rPr>
                      <m:t>𝑟</m:t>
                    </m:r>
                  </m:oMath>
                </a14:m>
                <a:r>
                  <a:rPr lang="en-US" altLang="zh-CN" dirty="0" smtClean="0"/>
                  <a:t>;</a:t>
                </a:r>
                <a:endParaRPr lang="en-US" altLang="zh-CN" dirty="0"/>
              </a:p>
              <a:p>
                <a:r>
                  <a:rPr lang="en-US" altLang="zh-CN" dirty="0"/>
                  <a:t>Heterogeneous case</a:t>
                </a:r>
              </a:p>
              <a:p>
                <a:pPr lvl="1"/>
                <a:r>
                  <a:rPr lang="en-US" altLang="zh-CN" dirty="0"/>
                  <a:t>otherwise</a:t>
                </a:r>
                <a:r>
                  <a:rPr lang="en-US" altLang="zh-CN" dirty="0" smtClean="0"/>
                  <a:t>.</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Classification</a:t>
            </a:r>
            <a:endParaRPr lang="zh-CN" altLang="en-US" dirty="0"/>
          </a:p>
        </p:txBody>
      </p:sp>
    </p:spTree>
    <p:extLst>
      <p:ext uri="{BB962C8B-B14F-4D97-AF65-F5344CB8AC3E}">
        <p14:creationId xmlns:p14="http://schemas.microsoft.com/office/powerpoint/2010/main" val="268945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Autofit/>
          </a:bodyPr>
          <a:lstStyle/>
          <a:p>
            <a:r>
              <a:rPr lang="en-US" altLang="zh-CN" dirty="0" smtClean="0"/>
              <a:t>CCF</a:t>
            </a:r>
          </a:p>
          <a:p>
            <a:pPr lvl="1"/>
            <a:r>
              <a:rPr lang="en-US" altLang="zh-CN" dirty="0" smtClean="0"/>
              <a:t>Recursive algorithm</a:t>
            </a:r>
          </a:p>
          <a:p>
            <a:pPr lvl="1"/>
            <a:r>
              <a:rPr lang="en-US" altLang="zh-CN" dirty="0" smtClean="0"/>
              <a:t>Optimal solution</a:t>
            </a:r>
          </a:p>
          <a:p>
            <a:r>
              <a:rPr lang="en-US" altLang="zh-CN" dirty="0" smtClean="0"/>
              <a:t>DCF</a:t>
            </a:r>
          </a:p>
          <a:p>
            <a:pPr lvl="1"/>
            <a:r>
              <a:rPr lang="en-US" altLang="zh-CN" dirty="0" smtClean="0"/>
              <a:t>Algorithm based on the above recursive algorithm</a:t>
            </a:r>
          </a:p>
          <a:p>
            <a:pPr lvl="1"/>
            <a:r>
              <a:rPr lang="en-US" altLang="zh-CN" dirty="0" smtClean="0"/>
              <a:t>Optimal solution</a:t>
            </a:r>
          </a:p>
          <a:p>
            <a:r>
              <a:rPr lang="en-US" altLang="zh-CN" dirty="0" smtClean="0"/>
              <a:t>E-DCF</a:t>
            </a:r>
          </a:p>
          <a:p>
            <a:pPr lvl="1"/>
            <a:r>
              <a:rPr lang="en-US" altLang="zh-CN" dirty="0" smtClean="0"/>
              <a:t>Recursive algorithm</a:t>
            </a:r>
          </a:p>
          <a:p>
            <a:pPr lvl="1"/>
            <a:r>
              <a:rPr lang="en-US" altLang="zh-CN" dirty="0" smtClean="0"/>
              <a:t>Optimal solution</a:t>
            </a:r>
            <a:endParaRPr lang="zh-CN" altLang="en-US" dirty="0"/>
          </a:p>
        </p:txBody>
      </p:sp>
      <p:sp>
        <p:nvSpPr>
          <p:cNvPr id="3" name="标题 2"/>
          <p:cNvSpPr>
            <a:spLocks noGrp="1"/>
          </p:cNvSpPr>
          <p:nvPr>
            <p:ph type="title"/>
          </p:nvPr>
        </p:nvSpPr>
        <p:spPr/>
        <p:txBody>
          <a:bodyPr/>
          <a:lstStyle/>
          <a:p>
            <a:r>
              <a:rPr lang="en-US" altLang="zh-CN" dirty="0" smtClean="0"/>
              <a:t>Homogeneous Case</a:t>
            </a:r>
            <a:endParaRPr lang="zh-CN" altLang="en-US" dirty="0"/>
          </a:p>
        </p:txBody>
      </p:sp>
    </p:spTree>
    <p:extLst>
      <p:ext uri="{BB962C8B-B14F-4D97-AF65-F5344CB8AC3E}">
        <p14:creationId xmlns:p14="http://schemas.microsoft.com/office/powerpoint/2010/main" val="285467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Recursive algorithm</a:t>
            </a:r>
          </a:p>
        </p:txBody>
      </p:sp>
      <p:sp>
        <p:nvSpPr>
          <p:cNvPr id="3" name="标题 2"/>
          <p:cNvSpPr>
            <a:spLocks noGrp="1"/>
          </p:cNvSpPr>
          <p:nvPr>
            <p:ph type="title"/>
          </p:nvPr>
        </p:nvSpPr>
        <p:spPr/>
        <p:txBody>
          <a:bodyPr/>
          <a:lstStyle/>
          <a:p>
            <a:r>
              <a:rPr lang="en-US" altLang="zh-CN" dirty="0" smtClean="0"/>
              <a:t>Homogeneous Case - CCF</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91897"/>
            <a:ext cx="5688632" cy="390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6237312"/>
            <a:ext cx="2664296" cy="461665"/>
          </a:xfrm>
          <a:prstGeom prst="rect">
            <a:avLst/>
          </a:prstGeom>
          <a:noFill/>
        </p:spPr>
        <p:txBody>
          <a:bodyPr wrap="square" rtlCol="0">
            <a:spAutoFit/>
          </a:bodyPr>
          <a:lstStyle/>
          <a:p>
            <a:pPr algn="ctr"/>
            <a:r>
              <a:rPr lang="en-US" altLang="zh-CN" sz="2400" dirty="0" smtClean="0"/>
              <a:t>solution structure</a:t>
            </a:r>
            <a:endParaRPr lang="zh-CN" altLang="en-US" sz="2400" dirty="0"/>
          </a:p>
        </p:txBody>
      </p:sp>
    </p:spTree>
    <p:extLst>
      <p:ext uri="{BB962C8B-B14F-4D97-AF65-F5344CB8AC3E}">
        <p14:creationId xmlns:p14="http://schemas.microsoft.com/office/powerpoint/2010/main" val="188486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Autofit/>
          </a:bodyPr>
          <a:lstStyle/>
          <a:p>
            <a:r>
              <a:rPr lang="en-US" altLang="zh-CN" dirty="0" smtClean="0"/>
              <a:t>Basic idea</a:t>
            </a:r>
          </a:p>
          <a:p>
            <a:pPr lvl="1"/>
            <a:r>
              <a:rPr lang="en-US" altLang="zh-CN" dirty="0" smtClean="0"/>
              <a:t>Achieve the </a:t>
            </a:r>
            <a:r>
              <a:rPr lang="en-US" altLang="zh-CN" i="1" dirty="0" smtClean="0"/>
              <a:t>perfect placement </a:t>
            </a:r>
            <a:r>
              <a:rPr lang="en-US" altLang="zh-CN" dirty="0" smtClean="0"/>
              <a:t>as many as possible, then split the unplaced requests into </a:t>
            </a:r>
            <a:r>
              <a:rPr lang="en-US" altLang="zh-CN" i="1" dirty="0" smtClean="0"/>
              <a:t>pieces</a:t>
            </a:r>
            <a:r>
              <a:rPr lang="en-US" altLang="zh-CN" dirty="0" smtClean="0"/>
              <a:t>.</a:t>
            </a:r>
          </a:p>
          <a:p>
            <a:pPr lvl="2"/>
            <a:r>
              <a:rPr lang="en-US" altLang="zh-CN" dirty="0" smtClean="0"/>
              <a:t>Layer</a:t>
            </a:r>
          </a:p>
          <a:p>
            <a:pPr lvl="1"/>
            <a:r>
              <a:rPr lang="en-US" altLang="zh-CN" dirty="0" smtClean="0"/>
              <a:t>Perfect placement (Stay Together)</a:t>
            </a:r>
          </a:p>
          <a:p>
            <a:pPr lvl="2"/>
            <a:r>
              <a:rPr lang="en-US" altLang="zh-CN" dirty="0" smtClean="0"/>
              <a:t>All of the required VMs are placed on the same PM.</a:t>
            </a:r>
          </a:p>
          <a:p>
            <a:pPr lvl="2"/>
            <a:r>
              <a:rPr lang="en-US" altLang="zh-CN" dirty="0" smtClean="0"/>
              <a:t>For each layer, the perfect placement may be different, i.e. the number of required VMs varies.</a:t>
            </a:r>
          </a:p>
          <a:p>
            <a:pPr lvl="1"/>
            <a:r>
              <a:rPr lang="en-US" altLang="zh-CN" dirty="0" smtClean="0"/>
              <a:t>Piece</a:t>
            </a:r>
          </a:p>
          <a:p>
            <a:pPr lvl="2"/>
            <a:r>
              <a:rPr lang="en-US" altLang="zh-CN" dirty="0" smtClean="0"/>
              <a:t>TPC: </a:t>
            </a:r>
            <a:r>
              <a:rPr lang="en-US" altLang="zh-CN" i="1" dirty="0" smtClean="0"/>
              <a:t>terminal-piece</a:t>
            </a:r>
          </a:p>
          <a:p>
            <a:pPr lvl="2"/>
            <a:r>
              <a:rPr lang="en-US" altLang="zh-CN" dirty="0" smtClean="0"/>
              <a:t>CPC: </a:t>
            </a:r>
            <a:r>
              <a:rPr lang="en-US" altLang="zh-CN" i="1" dirty="0" smtClean="0"/>
              <a:t>continue-piece</a:t>
            </a:r>
          </a:p>
        </p:txBody>
      </p:sp>
      <p:sp>
        <p:nvSpPr>
          <p:cNvPr id="3" name="标题 2"/>
          <p:cNvSpPr>
            <a:spLocks noGrp="1"/>
          </p:cNvSpPr>
          <p:nvPr>
            <p:ph type="title"/>
          </p:nvPr>
        </p:nvSpPr>
        <p:spPr/>
        <p:txBody>
          <a:bodyPr/>
          <a:lstStyle/>
          <a:p>
            <a:r>
              <a:rPr lang="en-US" altLang="zh-CN" dirty="0"/>
              <a:t>Homogeneous Case - CCF</a:t>
            </a:r>
            <a:endParaRPr lang="zh-CN" altLang="en-US" dirty="0"/>
          </a:p>
        </p:txBody>
      </p:sp>
    </p:spTree>
    <p:extLst>
      <p:ext uri="{BB962C8B-B14F-4D97-AF65-F5344CB8AC3E}">
        <p14:creationId xmlns:p14="http://schemas.microsoft.com/office/powerpoint/2010/main" val="555531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Autofit/>
          </a:bodyPr>
          <a:lstStyle/>
          <a:p>
            <a:r>
              <a:rPr lang="en-US" altLang="zh-CN" dirty="0" smtClean="0"/>
              <a:t>Piece</a:t>
            </a:r>
          </a:p>
          <a:p>
            <a:pPr lvl="1"/>
            <a:r>
              <a:rPr lang="en-US" altLang="zh-CN" dirty="0" smtClean="0"/>
              <a:t>TPC, terminal piece</a:t>
            </a:r>
          </a:p>
          <a:p>
            <a:pPr lvl="2"/>
            <a:r>
              <a:rPr lang="en-US" altLang="zh-CN" dirty="0" smtClean="0"/>
              <a:t>One piece is placed completely without split at some layer;</a:t>
            </a:r>
          </a:p>
          <a:p>
            <a:pPr lvl="1"/>
            <a:r>
              <a:rPr lang="en-US" altLang="zh-CN" dirty="0" smtClean="0"/>
              <a:t>CPC, continue piece</a:t>
            </a:r>
          </a:p>
          <a:p>
            <a:pPr lvl="2"/>
            <a:r>
              <a:rPr lang="en-US" altLang="zh-CN" dirty="0" smtClean="0"/>
              <a:t>Otherwise.</a:t>
            </a:r>
          </a:p>
          <a:p>
            <a:endParaRPr lang="en-US" altLang="zh-CN" dirty="0" smtClean="0"/>
          </a:p>
          <a:p>
            <a:r>
              <a:rPr lang="en-US" altLang="zh-CN" dirty="0" smtClean="0"/>
              <a:t>There is exactly one TPC for each request.</a:t>
            </a:r>
          </a:p>
          <a:p>
            <a:r>
              <a:rPr lang="en-US" altLang="zh-CN" dirty="0" smtClean="0"/>
              <a:t>There is at most one CPC on each PM.</a:t>
            </a:r>
            <a:endParaRPr lang="zh-CN" altLang="en-US" dirty="0"/>
          </a:p>
        </p:txBody>
      </p:sp>
      <p:sp>
        <p:nvSpPr>
          <p:cNvPr id="3" name="标题 2"/>
          <p:cNvSpPr>
            <a:spLocks noGrp="1"/>
          </p:cNvSpPr>
          <p:nvPr>
            <p:ph type="title"/>
          </p:nvPr>
        </p:nvSpPr>
        <p:spPr/>
        <p:txBody>
          <a:bodyPr/>
          <a:lstStyle/>
          <a:p>
            <a:r>
              <a:rPr lang="en-US" altLang="zh-CN" dirty="0"/>
              <a:t>Homogeneous Case - CCF</a:t>
            </a:r>
            <a:endParaRPr lang="zh-CN" altLang="en-US" dirty="0"/>
          </a:p>
        </p:txBody>
      </p:sp>
    </p:spTree>
    <p:extLst>
      <p:ext uri="{BB962C8B-B14F-4D97-AF65-F5344CB8AC3E}">
        <p14:creationId xmlns:p14="http://schemas.microsoft.com/office/powerpoint/2010/main" val="47749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Solution Structure</a:t>
            </a:r>
            <a:endParaRPr lang="zh-CN" altLang="en-US" dirty="0"/>
          </a:p>
        </p:txBody>
      </p:sp>
      <mc:AlternateContent xmlns:mc="http://schemas.openxmlformats.org/markup-compatibility/2006" xmlns:a14="http://schemas.microsoft.com/office/drawing/2010/main">
        <mc:Choice Requires="a14">
          <p:sp>
            <p:nvSpPr>
              <p:cNvPr id="5" name="TextBox 4"/>
              <p:cNvSpPr txBox="1"/>
              <p:nvPr/>
            </p:nvSpPr>
            <p:spPr>
              <a:xfrm>
                <a:off x="6732240" y="1640989"/>
                <a:ext cx="2088232" cy="452431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𝑐</m:t>
                      </m:r>
                      <m:r>
                        <a:rPr lang="en-US" altLang="zh-CN" sz="2400" b="0" i="1" smtClean="0">
                          <a:latin typeface="Cambria Math"/>
                        </a:rPr>
                        <m:t>=</m:t>
                      </m:r>
                      <m:r>
                        <a:rPr lang="en-US" altLang="zh-CN" sz="2400" b="0" i="1" smtClean="0">
                          <a:latin typeface="Cambria Math"/>
                        </a:rPr>
                        <m:t>𝛼</m:t>
                      </m:r>
                      <m:r>
                        <a:rPr lang="en-US" altLang="zh-CN" sz="2400" b="0" i="1" smtClean="0">
                          <a:latin typeface="Cambria Math"/>
                        </a:rPr>
                        <m:t>⋅</m:t>
                      </m:r>
                      <m:r>
                        <a:rPr lang="en-US" altLang="zh-CN" sz="2400" b="0" i="1" smtClean="0">
                          <a:latin typeface="Cambria Math"/>
                        </a:rPr>
                        <m:t>𝑟</m:t>
                      </m:r>
                      <m:r>
                        <a:rPr lang="en-US" altLang="zh-CN" sz="2400" b="0" i="1" smtClean="0">
                          <a:latin typeface="Cambria Math"/>
                        </a:rPr>
                        <m:t>+</m:t>
                      </m:r>
                      <m:r>
                        <a:rPr lang="en-US" altLang="zh-CN" sz="2400" b="0" i="1" smtClean="0">
                          <a:latin typeface="Cambria Math"/>
                        </a:rPr>
                        <m:t>𝑢</m:t>
                      </m:r>
                    </m:oMath>
                  </m:oMathPara>
                </a14:m>
                <a:endParaRPr lang="en-US" altLang="zh-CN" sz="24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𝑟</m:t>
                      </m:r>
                      <m:r>
                        <a:rPr lang="en-US" altLang="zh-CN" sz="2400" b="0" i="1" smtClean="0">
                          <a:latin typeface="Cambria Math"/>
                        </a:rPr>
                        <m:t>=</m:t>
                      </m:r>
                      <m:r>
                        <a:rPr lang="en-US" altLang="zh-CN" sz="2400" b="0" i="1" smtClean="0">
                          <a:latin typeface="Cambria Math"/>
                        </a:rPr>
                        <m:t>𝛽</m:t>
                      </m:r>
                      <m:r>
                        <a:rPr lang="en-US" altLang="zh-CN" sz="2400" b="0" i="1" smtClean="0">
                          <a:latin typeface="Cambria Math"/>
                        </a:rPr>
                        <m:t>⋅</m:t>
                      </m:r>
                      <m:r>
                        <a:rPr lang="en-US" altLang="zh-CN" sz="2400" b="0" i="1" smtClean="0">
                          <a:latin typeface="Cambria Math"/>
                        </a:rPr>
                        <m:t>𝑢</m:t>
                      </m:r>
                      <m:r>
                        <a:rPr lang="en-US" altLang="zh-CN" sz="2400" b="0" i="1" smtClean="0">
                          <a:latin typeface="Cambria Math"/>
                        </a:rPr>
                        <m:t>+</m:t>
                      </m:r>
                      <m:r>
                        <a:rPr lang="en-US" altLang="zh-CN" sz="2400" b="0" i="1" smtClean="0">
                          <a:latin typeface="Cambria Math"/>
                        </a:rPr>
                        <m:t>𝑣</m:t>
                      </m:r>
                    </m:oMath>
                  </m:oMathPara>
                </a14:m>
                <a:endParaRPr lang="en-US" altLang="zh-CN" sz="2400" b="0" dirty="0" smtClean="0">
                  <a:latin typeface="Times New Roman" pitchFamily="18" charset="0"/>
                  <a:cs typeface="Times New Roman" pitchFamily="18" charset="0"/>
                </a:endParaRPr>
              </a:p>
              <a:p>
                <a:pPr algn="ctr"/>
                <a:r>
                  <a:rPr lang="en-US" altLang="zh-CN" sz="2400" dirty="0" smtClean="0">
                    <a:latin typeface="Times New Roman" pitchFamily="18" charset="0"/>
                    <a:cs typeface="Times New Roman" pitchFamily="18" charset="0"/>
                  </a:rPr>
                  <a:t>TPC: r</a:t>
                </a:r>
              </a:p>
              <a:p>
                <a:pPr algn="ctr"/>
                <a:r>
                  <a:rPr lang="en-US" altLang="zh-CN" sz="2400" dirty="0" smtClean="0">
                    <a:latin typeface="Times New Roman" pitchFamily="18" charset="0"/>
                    <a:cs typeface="Times New Roman" pitchFamily="18" charset="0"/>
                  </a:rPr>
                  <a:t>CPC: u</a:t>
                </a:r>
                <a:endParaRPr lang="en-US" altLang="zh-CN" sz="2400" b="0" dirty="0" smtClean="0">
                  <a:latin typeface="Times New Roman" pitchFamily="18" charset="0"/>
                  <a:cs typeface="Times New Roman" pitchFamily="18" charset="0"/>
                </a:endParaRPr>
              </a:p>
              <a:p>
                <a:pPr algn="ctr"/>
                <a:endParaRPr lang="en-US" altLang="zh-CN" sz="2400" b="0" dirty="0" smtClean="0">
                  <a:latin typeface="Times New Roman" pitchFamily="18" charset="0"/>
                  <a:cs typeface="Times New Roman" pitchFamily="18" charset="0"/>
                </a:endParaRPr>
              </a:p>
              <a:p>
                <a:pPr algn="ctr"/>
                <a:endParaRPr lang="en-US" altLang="zh-CN" sz="2400" b="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𝑐</m:t>
                      </m:r>
                      <m:r>
                        <a:rPr lang="en-US" altLang="zh-CN" sz="2400" b="0" i="1" smtClean="0">
                          <a:latin typeface="Cambria Math"/>
                          <a:ea typeface="Cambria Math"/>
                        </a:rPr>
                        <m:t>←</m:t>
                      </m:r>
                      <m:r>
                        <a:rPr lang="en-US" altLang="zh-CN" sz="2400" b="0" i="1" smtClean="0">
                          <a:latin typeface="Cambria Math"/>
                          <a:ea typeface="Cambria Math"/>
                        </a:rPr>
                        <m:t>𝑢</m:t>
                      </m:r>
                    </m:oMath>
                  </m:oMathPara>
                </a14:m>
                <a:endParaRPr lang="en-US" altLang="zh-CN" sz="2400" b="0" dirty="0" smtClean="0">
                  <a:latin typeface="Times New Roman" pitchFamily="18" charset="0"/>
                  <a:ea typeface="Cambria Math"/>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𝑟</m:t>
                      </m:r>
                      <m:r>
                        <a:rPr lang="en-US" altLang="zh-CN" sz="2400" b="0" i="1" smtClean="0">
                          <a:latin typeface="Cambria Math"/>
                          <a:ea typeface="Cambria Math"/>
                        </a:rPr>
                        <m:t>←</m:t>
                      </m:r>
                      <m:r>
                        <a:rPr lang="en-US" altLang="zh-CN" sz="2400" b="0" i="1" smtClean="0">
                          <a:latin typeface="Cambria Math"/>
                          <a:ea typeface="Cambria Math"/>
                        </a:rPr>
                        <m:t>𝑣</m:t>
                      </m:r>
                    </m:oMath>
                  </m:oMathPara>
                </a14:m>
                <a:endParaRPr lang="en-US" altLang="zh-CN" sz="2400" dirty="0" smtClean="0">
                  <a:latin typeface="Times New Roman" pitchFamily="18" charset="0"/>
                  <a:cs typeface="Times New Roman" pitchFamily="18" charset="0"/>
                </a:endParaRPr>
              </a:p>
              <a:p>
                <a:pPr algn="ctr"/>
                <a:r>
                  <a:rPr lang="en-US" altLang="zh-CN" sz="2400" dirty="0" smtClean="0">
                    <a:latin typeface="Times New Roman" pitchFamily="18" charset="0"/>
                    <a:cs typeface="Times New Roman" pitchFamily="18" charset="0"/>
                  </a:rPr>
                  <a:t>TPC: v</a:t>
                </a:r>
              </a:p>
              <a:p>
                <a:pPr algn="ctr"/>
                <a:r>
                  <a:rPr lang="en-US" altLang="zh-CN" sz="2400" dirty="0" smtClean="0">
                    <a:latin typeface="Times New Roman" pitchFamily="18" charset="0"/>
                    <a:cs typeface="Times New Roman" pitchFamily="18" charset="0"/>
                  </a:rPr>
                  <a:t>CPC: w</a:t>
                </a:r>
              </a:p>
              <a:p>
                <a:pPr algn="ctr"/>
                <a:endParaRPr lang="en-US" altLang="zh-CN" sz="2400" dirty="0">
                  <a:latin typeface="Times New Roman" pitchFamily="18" charset="0"/>
                  <a:cs typeface="Times New Roman" pitchFamily="18" charset="0"/>
                </a:endParaRPr>
              </a:p>
              <a:p>
                <a:pPr algn="ctr"/>
                <a:r>
                  <a:rPr lang="en-US" altLang="zh-CN" sz="2400" dirty="0" smtClean="0">
                    <a:latin typeface="Times New Roman" pitchFamily="18" charset="0"/>
                    <a:cs typeface="Times New Roman" pitchFamily="18" charset="0"/>
                  </a:rPr>
                  <a:t>recursively</a:t>
                </a:r>
                <a:endParaRPr lang="zh-CN" altLang="en-US" sz="2400" dirty="0">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732240" y="1640989"/>
                <a:ext cx="2088232" cy="4524315"/>
              </a:xfrm>
              <a:prstGeom prst="rect">
                <a:avLst/>
              </a:prstGeom>
              <a:blipFill rotWithShape="1">
                <a:blip r:embed="rId3"/>
                <a:stretch>
                  <a:fillRect b="-21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7287554" y="6225584"/>
                <a:ext cx="1676934" cy="443776"/>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sSubSup>
                        <m:sSubSupPr>
                          <m:ctrlPr>
                            <a:rPr lang="en-US" altLang="zh-CN" b="1" i="1">
                              <a:latin typeface="Cambria Math"/>
                            </a:rPr>
                          </m:ctrlPr>
                        </m:sSubSupPr>
                        <m:e>
                          <m:r>
                            <a:rPr lang="en-US" altLang="zh-CN" b="1" i="1">
                              <a:latin typeface="Cambria Math"/>
                            </a:rPr>
                            <m:t>𝝓</m:t>
                          </m:r>
                        </m:e>
                        <m:sub>
                          <m:r>
                            <a:rPr lang="en-US" altLang="zh-CN" b="1" i="1">
                              <a:latin typeface="Cambria Math"/>
                            </a:rPr>
                            <m:t>𝒊</m:t>
                          </m:r>
                        </m:sub>
                        <m:sup>
                          <m:r>
                            <a:rPr lang="en-US" altLang="zh-CN" b="1" i="1">
                              <a:latin typeface="Cambria Math"/>
                            </a:rPr>
                            <m:t>(</m:t>
                          </m:r>
                          <m:r>
                            <a:rPr lang="en-US" altLang="zh-CN" b="1" i="1">
                              <a:latin typeface="Cambria Math"/>
                            </a:rPr>
                            <m:t>𝟏</m:t>
                          </m:r>
                          <m:r>
                            <a:rPr lang="en-US" altLang="zh-CN" b="1" i="1">
                              <a:latin typeface="Cambria Math"/>
                            </a:rPr>
                            <m:t>)</m:t>
                          </m:r>
                        </m:sup>
                      </m:sSubSup>
                      <m:r>
                        <a:rPr lang="en-US" altLang="zh-CN" b="1" i="1">
                          <a:latin typeface="Cambria Math"/>
                        </a:rPr>
                        <m:t>=</m:t>
                      </m:r>
                      <m:sSub>
                        <m:sSubPr>
                          <m:ctrlPr>
                            <a:rPr lang="en-US" altLang="zh-CN" b="1" i="1">
                              <a:latin typeface="Cambria Math"/>
                            </a:rPr>
                          </m:ctrlPr>
                        </m:sSubPr>
                        <m:e>
                          <m:r>
                            <a:rPr lang="en-US" altLang="zh-CN" b="1" i="1">
                              <a:latin typeface="Cambria Math"/>
                            </a:rPr>
                            <m:t>𝑲</m:t>
                          </m:r>
                        </m:e>
                        <m:sub>
                          <m:r>
                            <a:rPr lang="en-US" altLang="zh-CN" b="1" i="1">
                              <a:latin typeface="Cambria Math"/>
                            </a:rPr>
                            <m:t>𝒊</m:t>
                          </m:r>
                        </m:sub>
                      </m:sSub>
                    </m:oMath>
                  </m:oMathPara>
                </a14:m>
                <a:endParaRPr lang="en-US" altLang="zh-CN" b="1" dirty="0"/>
              </a:p>
            </p:txBody>
          </p:sp>
        </mc:Choice>
        <mc:Fallback xmlns="">
          <p:sp>
            <p:nvSpPr>
              <p:cNvPr id="6" name="矩形 5"/>
              <p:cNvSpPr>
                <a:spLocks noRot="1" noChangeAspect="1" noMove="1" noResize="1" noEditPoints="1" noAdjustHandles="1" noChangeArrowheads="1" noChangeShapeType="1" noTextEdit="1"/>
              </p:cNvSpPr>
              <p:nvPr/>
            </p:nvSpPr>
            <p:spPr>
              <a:xfrm>
                <a:off x="7287554" y="6225584"/>
                <a:ext cx="1676934" cy="443776"/>
              </a:xfrm>
              <a:prstGeom prst="rect">
                <a:avLst/>
              </a:prstGeom>
              <a:blipFill rotWithShape="1">
                <a:blip r:embed="rId4"/>
                <a:stretch>
                  <a:fillRect b="-6849"/>
                </a:stretch>
              </a:blipFill>
            </p:spPr>
            <p:txBody>
              <a:bodyPr/>
              <a:lstStyle/>
              <a:p>
                <a:r>
                  <a:rPr lang="zh-CN" altLang="en-US">
                    <a:noFill/>
                  </a:rPr>
                  <a:t> </a:t>
                </a:r>
              </a:p>
            </p:txBody>
          </p:sp>
        </mc:Fallback>
      </mc:AlternateContent>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844824"/>
            <a:ext cx="5688632" cy="390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95736" y="5890239"/>
            <a:ext cx="2664296" cy="461665"/>
          </a:xfrm>
          <a:prstGeom prst="rect">
            <a:avLst/>
          </a:prstGeom>
          <a:noFill/>
        </p:spPr>
        <p:txBody>
          <a:bodyPr wrap="square" rtlCol="0">
            <a:spAutoFit/>
          </a:bodyPr>
          <a:lstStyle/>
          <a:p>
            <a:pPr algn="ctr"/>
            <a:r>
              <a:rPr lang="en-US" altLang="zh-CN" sz="2400" dirty="0" smtClean="0"/>
              <a:t>solution structure</a:t>
            </a:r>
            <a:endParaRPr lang="zh-CN" altLang="en-US" sz="2400" dirty="0"/>
          </a:p>
        </p:txBody>
      </p:sp>
    </p:spTree>
    <p:extLst>
      <p:ext uri="{BB962C8B-B14F-4D97-AF65-F5344CB8AC3E}">
        <p14:creationId xmlns:p14="http://schemas.microsoft.com/office/powerpoint/2010/main" val="2936655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dirty="0" smtClean="0"/>
                  <a:t>Swap operation</a:t>
                </a:r>
              </a:p>
              <a:p>
                <a:pPr lvl="1"/>
                <a14:m>
                  <m:oMath xmlns:m="http://schemas.openxmlformats.org/officeDocument/2006/math">
                    <m:sSub>
                      <m:sSubPr>
                        <m:ctrlPr>
                          <a:rPr lang="en-US" altLang="zh-CN" i="1">
                            <a:latin typeface="Cambria Math"/>
                          </a:rPr>
                        </m:ctrlPr>
                      </m:sSubPr>
                      <m:e>
                        <m:r>
                          <a:rPr lang="en-US" altLang="zh-CN" i="1">
                            <a:latin typeface="Cambria Math"/>
                          </a:rPr>
                          <m:t>𝑠</m:t>
                        </m:r>
                      </m:e>
                      <m:sub>
                        <m:r>
                          <a:rPr lang="en-US" altLang="zh-CN" i="1">
                            <a:latin typeface="Cambria Math"/>
                          </a:rPr>
                          <m:t>𝑖</m:t>
                        </m:r>
                      </m:sub>
                    </m:sSub>
                  </m:oMath>
                </a14:m>
                <a:r>
                  <a:rPr lang="en-US" altLang="zh-CN" b="0" dirty="0" smtClean="0">
                    <a:latin typeface="Cambria Math"/>
                  </a:rPr>
                  <a:t>: a set of pieces placed on PM </a:t>
                </a:r>
                <a14:m>
                  <m:oMath xmlns:m="http://schemas.openxmlformats.org/officeDocument/2006/math">
                    <m:r>
                      <a:rPr lang="en-US" altLang="zh-CN" b="0" i="1" smtClean="0">
                        <a:latin typeface="Cambria Math"/>
                      </a:rPr>
                      <m:t>𝑖</m:t>
                    </m:r>
                  </m:oMath>
                </a14:m>
                <a:r>
                  <a:rPr lang="en-US" altLang="zh-CN" b="0" dirty="0" smtClean="0">
                    <a:latin typeface="Cambria Math"/>
                  </a:rPr>
                  <a:t>.</a:t>
                </a:r>
              </a:p>
              <a:p>
                <a:pPr lvl="1"/>
                <a14:m>
                  <m:oMath xmlns:m="http://schemas.openxmlformats.org/officeDocument/2006/math">
                    <m:r>
                      <a:rPr lang="en-US" altLang="zh-CN" b="0" i="1" smtClean="0">
                        <a:latin typeface="Cambria Math"/>
                      </a:rPr>
                      <m:t>𝑠𝑤𝑎𝑝</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𝑠</m:t>
                        </m:r>
                      </m:e>
                      <m:sub>
                        <m:r>
                          <a:rPr lang="en-US" altLang="zh-CN" b="0" i="1" smtClean="0">
                            <a:latin typeface="Cambria Math"/>
                          </a:rPr>
                          <m:t>𝑖</m:t>
                        </m:r>
                      </m:sub>
                    </m:sSub>
                    <m:r>
                      <a:rPr lang="en-US" altLang="zh-CN" b="0" i="1" smtClean="0">
                        <a:latin typeface="Cambria Math"/>
                      </a:rPr>
                      <m:t>, </m:t>
                    </m:r>
                    <m:sSub>
                      <m:sSubPr>
                        <m:ctrlPr>
                          <a:rPr lang="en-US" altLang="zh-CN" b="0" i="1" smtClean="0">
                            <a:latin typeface="Cambria Math"/>
                          </a:rPr>
                        </m:ctrlPr>
                      </m:sSubPr>
                      <m:e>
                        <m:r>
                          <a:rPr lang="en-US" altLang="zh-CN" b="0" i="1" smtClean="0">
                            <a:latin typeface="Cambria Math"/>
                          </a:rPr>
                          <m:t>𝑠</m:t>
                        </m:r>
                      </m:e>
                      <m:sub>
                        <m:r>
                          <a:rPr lang="en-US" altLang="zh-CN" b="0" i="1" smtClean="0">
                            <a:latin typeface="Cambria Math"/>
                          </a:rPr>
                          <m:t>𝑗</m:t>
                        </m:r>
                      </m:sub>
                    </m:sSub>
                    <m:r>
                      <a:rPr lang="en-US" altLang="zh-CN" b="0" i="1" smtClean="0">
                        <a:latin typeface="Cambria Math"/>
                      </a:rPr>
                      <m:t>)</m:t>
                    </m:r>
                  </m:oMath>
                </a14:m>
                <a:endParaRPr lang="en-US" altLang="zh-CN" dirty="0" smtClean="0"/>
              </a:p>
              <a:p>
                <a:pPr lvl="2"/>
                <a14:m>
                  <m:oMath xmlns:m="http://schemas.openxmlformats.org/officeDocument/2006/math">
                    <m:sSub>
                      <m:sSubPr>
                        <m:ctrlPr>
                          <a:rPr lang="en-US" altLang="zh-CN" i="1">
                            <a:latin typeface="Cambria Math"/>
                          </a:rPr>
                        </m:ctrlPr>
                      </m:sSubPr>
                      <m:e>
                        <m:r>
                          <a:rPr lang="en-US" altLang="zh-CN" i="1">
                            <a:latin typeface="Cambria Math"/>
                          </a:rPr>
                          <m:t>𝑠</m:t>
                        </m:r>
                      </m:e>
                      <m:sub>
                        <m:r>
                          <a:rPr lang="en-US" altLang="zh-CN" i="1">
                            <a:latin typeface="Cambria Math"/>
                          </a:rPr>
                          <m:t>𝑖</m:t>
                        </m:r>
                      </m:sub>
                    </m:sSub>
                    <m:r>
                      <a:rPr lang="en-US" altLang="zh-CN" b="0" i="1" smtClean="0">
                        <a:latin typeface="Cambria Math"/>
                      </a:rPr>
                      <m:t>=</m:t>
                    </m:r>
                    <m:sSub>
                      <m:sSubPr>
                        <m:ctrlPr>
                          <a:rPr lang="en-US" altLang="zh-CN" i="1">
                            <a:latin typeface="Cambria Math"/>
                          </a:rPr>
                        </m:ctrlPr>
                      </m:sSubPr>
                      <m:e>
                        <m:r>
                          <a:rPr lang="en-US" altLang="zh-CN" i="1">
                            <a:latin typeface="Cambria Math"/>
                          </a:rPr>
                          <m:t>𝑠</m:t>
                        </m:r>
                      </m:e>
                      <m:sub>
                        <m:r>
                          <a:rPr lang="en-US" altLang="zh-CN" i="1">
                            <a:latin typeface="Cambria Math"/>
                          </a:rPr>
                          <m:t>𝑗</m:t>
                        </m:r>
                      </m:sub>
                    </m:sSub>
                  </m:oMath>
                </a14:m>
                <a:endParaRPr lang="en-US" altLang="zh-CN" dirty="0" smtClean="0"/>
              </a:p>
              <a:p>
                <a:pPr lvl="2"/>
                <a14:m>
                  <m:oMath xmlns:m="http://schemas.openxmlformats.org/officeDocument/2006/math">
                    <m:sSub>
                      <m:sSubPr>
                        <m:ctrlPr>
                          <a:rPr lang="en-US" altLang="zh-CN" i="1">
                            <a:latin typeface="Cambria Math"/>
                          </a:rPr>
                        </m:ctrlPr>
                      </m:sSubPr>
                      <m:e>
                        <m:r>
                          <a:rPr lang="en-US" altLang="zh-CN" i="1">
                            <a:latin typeface="Cambria Math"/>
                          </a:rPr>
                          <m:t>𝑠</m:t>
                        </m:r>
                      </m:e>
                      <m:sub>
                        <m:r>
                          <a:rPr lang="en-US" altLang="zh-CN" i="1">
                            <a:latin typeface="Cambria Math"/>
                          </a:rPr>
                          <m:t>𝑖</m:t>
                        </m:r>
                      </m:sub>
                    </m:sSub>
                    <m:r>
                      <a:rPr lang="en-US" altLang="zh-CN" b="0" i="1" smtClean="0">
                        <a:latin typeface="Cambria Math"/>
                      </a:rPr>
                      <m:t>&gt;</m:t>
                    </m:r>
                    <m:sSub>
                      <m:sSubPr>
                        <m:ctrlPr>
                          <a:rPr lang="en-US" altLang="zh-CN" i="1">
                            <a:latin typeface="Cambria Math"/>
                          </a:rPr>
                        </m:ctrlPr>
                      </m:sSubPr>
                      <m:e>
                        <m:r>
                          <a:rPr lang="en-US" altLang="zh-CN" i="1">
                            <a:latin typeface="Cambria Math"/>
                          </a:rPr>
                          <m:t>𝑠</m:t>
                        </m:r>
                      </m:e>
                      <m:sub>
                        <m:r>
                          <a:rPr lang="en-US" altLang="zh-CN" i="1">
                            <a:latin typeface="Cambria Math"/>
                          </a:rPr>
                          <m:t>𝑗</m:t>
                        </m:r>
                      </m:sub>
                    </m:sSub>
                  </m:oMath>
                </a14:m>
                <a:endParaRPr lang="en-US" altLang="zh-CN" dirty="0" smtClean="0"/>
              </a:p>
              <a:p>
                <a:pPr lvl="3"/>
                <a:r>
                  <a:rPr lang="en-US" altLang="zh-CN" dirty="0" smtClean="0"/>
                  <a:t>Split </a:t>
                </a:r>
                <a14:m>
                  <m:oMath xmlns:m="http://schemas.openxmlformats.org/officeDocument/2006/math">
                    <m:sSub>
                      <m:sSubPr>
                        <m:ctrlPr>
                          <a:rPr lang="en-US" altLang="zh-CN" i="1">
                            <a:latin typeface="Cambria Math"/>
                          </a:rPr>
                        </m:ctrlPr>
                      </m:sSubPr>
                      <m:e>
                        <m:r>
                          <a:rPr lang="en-US" altLang="zh-CN" i="1">
                            <a:latin typeface="Cambria Math"/>
                          </a:rPr>
                          <m:t>𝑠</m:t>
                        </m:r>
                      </m:e>
                      <m:sub>
                        <m:r>
                          <a:rPr lang="en-US" altLang="zh-CN" i="1">
                            <a:latin typeface="Cambria Math"/>
                          </a:rPr>
                          <m:t>𝑖</m:t>
                        </m:r>
                      </m:sub>
                    </m:sSub>
                  </m:oMath>
                </a14:m>
                <a:r>
                  <a:rPr lang="en-US" altLang="zh-CN" dirty="0" smtClean="0"/>
                  <a:t> into two parts, </a:t>
                </a:r>
                <a14:m>
                  <m:oMath xmlns:m="http://schemas.openxmlformats.org/officeDocument/2006/math">
                    <m:sSubSup>
                      <m:sSubSupPr>
                        <m:ctrlPr>
                          <a:rPr lang="en-US" altLang="zh-CN" b="0" i="1" smtClean="0">
                            <a:latin typeface="Cambria Math"/>
                          </a:rPr>
                        </m:ctrlPr>
                      </m:sSubSupPr>
                      <m:e>
                        <m:r>
                          <a:rPr lang="en-US" altLang="zh-CN" i="1">
                            <a:latin typeface="Cambria Math"/>
                          </a:rPr>
                          <m:t>𝑠</m:t>
                        </m:r>
                      </m:e>
                      <m:sub>
                        <m:r>
                          <a:rPr lang="en-US" altLang="zh-CN" i="1">
                            <a:latin typeface="Cambria Math"/>
                          </a:rPr>
                          <m:t>𝑖</m:t>
                        </m:r>
                      </m:sub>
                      <m:sup>
                        <m:r>
                          <a:rPr lang="en-US" altLang="zh-CN" b="0" i="1" smtClean="0">
                            <a:latin typeface="Cambria Math"/>
                          </a:rPr>
                          <m:t>∗</m:t>
                        </m:r>
                      </m:sup>
                    </m:sSubSup>
                  </m:oMath>
                </a14:m>
                <a:r>
                  <a:rPr lang="en-US" altLang="zh-CN" dirty="0" smtClean="0"/>
                  <a:t> and </a:t>
                </a:r>
                <a14:m>
                  <m:oMath xmlns:m="http://schemas.openxmlformats.org/officeDocument/2006/math">
                    <m:sSup>
                      <m:sSupPr>
                        <m:ctrlPr>
                          <a:rPr lang="en-US" altLang="zh-CN" b="0" i="1" smtClean="0">
                            <a:latin typeface="Cambria Math"/>
                          </a:rPr>
                        </m:ctrlPr>
                      </m:sSupPr>
                      <m:e>
                        <m:sSubSup>
                          <m:sSubSupPr>
                            <m:ctrlPr>
                              <a:rPr lang="en-US" altLang="zh-CN" b="0" i="1" smtClean="0">
                                <a:latin typeface="Cambria Math"/>
                              </a:rPr>
                            </m:ctrlPr>
                          </m:sSubSupPr>
                          <m:e>
                            <m:r>
                              <a:rPr lang="en-US" altLang="zh-CN" i="1">
                                <a:latin typeface="Cambria Math"/>
                              </a:rPr>
                              <m:t>𝑠</m:t>
                            </m:r>
                          </m:e>
                          <m:sub>
                            <m:r>
                              <a:rPr lang="en-US" altLang="zh-CN" i="1">
                                <a:latin typeface="Cambria Math"/>
                              </a:rPr>
                              <m:t>𝑖</m:t>
                            </m:r>
                          </m:sub>
                          <m:sup/>
                        </m:sSubSup>
                      </m:e>
                      <m:sup>
                        <m:r>
                          <m:rPr>
                            <m:sty m:val="p"/>
                          </m:rPr>
                          <a:rPr lang="en-US" altLang="zh-CN" b="0" i="0" smtClean="0">
                            <a:latin typeface="Cambria Math"/>
                          </a:rPr>
                          <m:t>Δ</m:t>
                        </m:r>
                      </m:sup>
                    </m:sSup>
                    <m:r>
                      <a:rPr lang="en-US" altLang="zh-CN" b="0" i="1" smtClean="0">
                        <a:latin typeface="Cambria Math"/>
                      </a:rPr>
                      <m:t> </m:t>
                    </m:r>
                  </m:oMath>
                </a14:m>
                <a:r>
                  <a:rPr lang="en-US" altLang="zh-CN" dirty="0" smtClean="0"/>
                  <a:t>, such that </a:t>
                </a:r>
                <a14:m>
                  <m:oMath xmlns:m="http://schemas.openxmlformats.org/officeDocument/2006/math">
                    <m:sSubSup>
                      <m:sSubSupPr>
                        <m:ctrlPr>
                          <a:rPr lang="en-US" altLang="zh-CN" i="1">
                            <a:latin typeface="Cambria Math"/>
                          </a:rPr>
                        </m:ctrlPr>
                      </m:sSubSupPr>
                      <m:e>
                        <m:r>
                          <a:rPr lang="en-US" altLang="zh-CN" i="1">
                            <a:latin typeface="Cambria Math"/>
                          </a:rPr>
                          <m:t>𝑠</m:t>
                        </m:r>
                      </m:e>
                      <m:sub>
                        <m:r>
                          <a:rPr lang="en-US" altLang="zh-CN" i="1">
                            <a:latin typeface="Cambria Math"/>
                          </a:rPr>
                          <m:t>𝑖</m:t>
                        </m:r>
                      </m:sub>
                      <m:sup>
                        <m:r>
                          <a:rPr lang="en-US" altLang="zh-CN" i="1">
                            <a:latin typeface="Cambria Math"/>
                          </a:rPr>
                          <m:t>∗</m:t>
                        </m:r>
                      </m:sup>
                    </m:sSubSup>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𝑠</m:t>
                        </m:r>
                      </m:e>
                      <m:sub>
                        <m:r>
                          <a:rPr lang="en-US" altLang="zh-CN" b="0" i="1" smtClean="0">
                            <a:latin typeface="Cambria Math"/>
                          </a:rPr>
                          <m:t>𝑗</m:t>
                        </m:r>
                      </m:sub>
                    </m:sSub>
                  </m:oMath>
                </a14:m>
                <a:r>
                  <a:rPr lang="en-US" altLang="zh-CN" dirty="0" smtClean="0"/>
                  <a:t>, then swap </a:t>
                </a:r>
                <a14:m>
                  <m:oMath xmlns:m="http://schemas.openxmlformats.org/officeDocument/2006/math">
                    <m:sSubSup>
                      <m:sSubSupPr>
                        <m:ctrlPr>
                          <a:rPr lang="en-US" altLang="zh-CN" i="1">
                            <a:latin typeface="Cambria Math"/>
                          </a:rPr>
                        </m:ctrlPr>
                      </m:sSubSupPr>
                      <m:e>
                        <m:r>
                          <a:rPr lang="en-US" altLang="zh-CN" i="1">
                            <a:latin typeface="Cambria Math"/>
                          </a:rPr>
                          <m:t>𝑠</m:t>
                        </m:r>
                      </m:e>
                      <m:sub>
                        <m:r>
                          <a:rPr lang="en-US" altLang="zh-CN" i="1">
                            <a:latin typeface="Cambria Math"/>
                          </a:rPr>
                          <m:t>𝑖</m:t>
                        </m:r>
                      </m:sub>
                      <m:sup>
                        <m:r>
                          <a:rPr lang="en-US" altLang="zh-CN" i="1">
                            <a:latin typeface="Cambria Math"/>
                          </a:rPr>
                          <m:t>∗</m:t>
                        </m:r>
                      </m:sup>
                    </m:sSubSup>
                  </m:oMath>
                </a14:m>
                <a:r>
                  <a:rPr lang="en-US" altLang="zh-CN" dirty="0" smtClean="0"/>
                  <a:t> and </a:t>
                </a:r>
                <a14:m>
                  <m:oMath xmlns:m="http://schemas.openxmlformats.org/officeDocument/2006/math">
                    <m:sSub>
                      <m:sSubPr>
                        <m:ctrlPr>
                          <a:rPr lang="en-US" altLang="zh-CN" b="0" i="1" smtClean="0">
                            <a:latin typeface="Cambria Math"/>
                          </a:rPr>
                        </m:ctrlPr>
                      </m:sSubPr>
                      <m:e>
                        <m:r>
                          <a:rPr lang="en-US" altLang="zh-CN" b="0" i="1" smtClean="0">
                            <a:latin typeface="Cambria Math"/>
                          </a:rPr>
                          <m:t>𝑠</m:t>
                        </m:r>
                      </m:e>
                      <m:sub>
                        <m:r>
                          <a:rPr lang="en-US" altLang="zh-CN" b="0" i="1" smtClean="0">
                            <a:latin typeface="Cambria Math"/>
                          </a:rPr>
                          <m:t>𝑗</m:t>
                        </m:r>
                      </m:sub>
                    </m:sSub>
                  </m:oMath>
                </a14:m>
                <a:r>
                  <a:rPr lang="en-US" altLang="zh-CN" dirty="0" smtClean="0"/>
                  <a:t>.</a:t>
                </a:r>
              </a:p>
              <a:p>
                <a:pPr lvl="3"/>
                <a:r>
                  <a:rPr lang="en-US" altLang="zh-CN" dirty="0" smtClean="0"/>
                  <a:t>It is easy to get </a:t>
                </a:r>
                <a14:m>
                  <m:oMath xmlns:m="http://schemas.openxmlformats.org/officeDocument/2006/math">
                    <m:sSubSup>
                      <m:sSubSupPr>
                        <m:ctrlPr>
                          <a:rPr lang="en-US" altLang="zh-CN" i="1">
                            <a:latin typeface="Cambria Math"/>
                          </a:rPr>
                        </m:ctrlPr>
                      </m:sSubSupPr>
                      <m:e>
                        <m:r>
                          <a:rPr lang="en-US" altLang="zh-CN" i="1">
                            <a:latin typeface="Cambria Math"/>
                          </a:rPr>
                          <m:t>𝑠</m:t>
                        </m:r>
                      </m:e>
                      <m:sub>
                        <m:r>
                          <a:rPr lang="en-US" altLang="zh-CN" i="1">
                            <a:latin typeface="Cambria Math"/>
                          </a:rPr>
                          <m:t>𝑖</m:t>
                        </m:r>
                      </m:sub>
                      <m:sup>
                        <m:r>
                          <a:rPr lang="en-US" altLang="zh-CN" i="1">
                            <a:latin typeface="Cambria Math"/>
                          </a:rPr>
                          <m:t>∗</m:t>
                        </m:r>
                      </m:sup>
                    </m:sSubSup>
                  </m:oMath>
                </a14:m>
                <a:r>
                  <a:rPr lang="en-US" altLang="zh-CN" dirty="0" smtClean="0"/>
                  <a:t> by splitting ONLY one piece into two parts.</a:t>
                </a:r>
              </a:p>
              <a:p>
                <a:pPr lvl="2"/>
                <a14:m>
                  <m:oMath xmlns:m="http://schemas.openxmlformats.org/officeDocument/2006/math">
                    <m:sSub>
                      <m:sSubPr>
                        <m:ctrlPr>
                          <a:rPr lang="en-US" altLang="zh-CN" i="1">
                            <a:latin typeface="Cambria Math"/>
                          </a:rPr>
                        </m:ctrlPr>
                      </m:sSubPr>
                      <m:e>
                        <m:r>
                          <a:rPr lang="en-US" altLang="zh-CN" i="1">
                            <a:latin typeface="Cambria Math"/>
                          </a:rPr>
                          <m:t>𝑠</m:t>
                        </m:r>
                      </m:e>
                      <m:sub>
                        <m:r>
                          <a:rPr lang="en-US" altLang="zh-CN" i="1">
                            <a:latin typeface="Cambria Math"/>
                          </a:rPr>
                          <m:t>𝑖</m:t>
                        </m:r>
                      </m:sub>
                    </m:sSub>
                    <m:r>
                      <a:rPr lang="en-US" altLang="zh-CN" b="0" i="1" smtClean="0">
                        <a:latin typeface="Cambria Math"/>
                      </a:rPr>
                      <m:t>&lt;</m:t>
                    </m:r>
                    <m:sSub>
                      <m:sSubPr>
                        <m:ctrlPr>
                          <a:rPr lang="en-US" altLang="zh-CN" i="1">
                            <a:latin typeface="Cambria Math"/>
                          </a:rPr>
                        </m:ctrlPr>
                      </m:sSubPr>
                      <m:e>
                        <m:r>
                          <a:rPr lang="en-US" altLang="zh-CN" i="1">
                            <a:latin typeface="Cambria Math"/>
                          </a:rPr>
                          <m:t>𝑠</m:t>
                        </m:r>
                      </m:e>
                      <m:sub>
                        <m:r>
                          <a:rPr lang="en-US" altLang="zh-CN" i="1">
                            <a:latin typeface="Cambria Math"/>
                          </a:rPr>
                          <m:t>𝑗</m:t>
                        </m:r>
                      </m:sub>
                    </m:sSub>
                  </m:oMath>
                </a14:m>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a:t>Homogeneous Case - CCF</a:t>
            </a:r>
            <a:endParaRPr lang="zh-CN" altLang="en-US" dirty="0"/>
          </a:p>
        </p:txBody>
      </p:sp>
    </p:spTree>
    <p:extLst>
      <p:ext uri="{BB962C8B-B14F-4D97-AF65-F5344CB8AC3E}">
        <p14:creationId xmlns:p14="http://schemas.microsoft.com/office/powerpoint/2010/main" val="1747888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Autofit/>
              </a:bodyPr>
              <a:lstStyle/>
              <a:p>
                <a:r>
                  <a:rPr lang="en-US" altLang="zh-CN" dirty="0" smtClean="0"/>
                  <a:t>Theorem</a:t>
                </a:r>
              </a:p>
              <a:p>
                <a:pPr lvl="1"/>
                <a:r>
                  <a:rPr lang="en-US" altLang="zh-CN" dirty="0"/>
                  <a:t>T</a:t>
                </a:r>
                <a:r>
                  <a:rPr lang="en-US" altLang="zh-CN" dirty="0" smtClean="0"/>
                  <a:t>he recursive algorithm gives the optimal solution when </a:t>
                </a:r>
                <a14:m>
                  <m:oMath xmlns:m="http://schemas.openxmlformats.org/officeDocument/2006/math">
                    <m:r>
                      <a:rPr lang="en-US" altLang="zh-CN" b="0" i="1" smtClean="0">
                        <a:latin typeface="Cambria Math"/>
                      </a:rPr>
                      <m:t>∀</m:t>
                    </m:r>
                    <m:r>
                      <a:rPr lang="en-US" altLang="zh-CN" b="0" i="1" smtClean="0">
                        <a:latin typeface="Cambria Math"/>
                      </a:rPr>
                      <m:t>𝑖</m:t>
                    </m:r>
                    <m:r>
                      <a:rPr lang="en-US" altLang="zh-CN" b="0" i="1" smtClean="0">
                        <a:latin typeface="Cambria Math"/>
                      </a:rPr>
                      <m:t>, </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m:t>
                        </m:r>
                      </m:sub>
                    </m:sSub>
                    <m:r>
                      <a:rPr lang="en-US" altLang="zh-CN" b="0" i="1" smtClean="0">
                        <a:latin typeface="Cambria Math"/>
                      </a:rPr>
                      <m:t>=</m:t>
                    </m:r>
                    <m:r>
                      <a:rPr lang="en-US" altLang="zh-CN" b="0" i="1" smtClean="0">
                        <a:latin typeface="Cambria Math"/>
                      </a:rPr>
                      <m:t>𝑟</m:t>
                    </m:r>
                    <m:r>
                      <a:rPr lang="en-US" altLang="zh-CN" b="0" i="1" smtClean="0">
                        <a:latin typeface="Cambria Math"/>
                      </a:rPr>
                      <m:t>≤</m:t>
                    </m:r>
                    <m:r>
                      <a:rPr lang="en-US" altLang="zh-CN" b="0" i="1" smtClean="0">
                        <a:latin typeface="Cambria Math"/>
                      </a:rPr>
                      <m:t>𝑐</m:t>
                    </m:r>
                  </m:oMath>
                </a14:m>
                <a:r>
                  <a:rPr lang="en-US" altLang="zh-CN" dirty="0" smtClean="0"/>
                  <a:t>, and </a:t>
                </a:r>
                <a14:m>
                  <m:oMath xmlns:m="http://schemas.openxmlformats.org/officeDocument/2006/math">
                    <m:sSubSup>
                      <m:sSubSupPr>
                        <m:ctrlPr>
                          <a:rPr lang="en-US" altLang="zh-CN" i="1">
                            <a:latin typeface="Cambria Math"/>
                          </a:rPr>
                        </m:ctrlPr>
                      </m:sSubSupPr>
                      <m:e>
                        <m:r>
                          <a:rPr lang="en-US" altLang="zh-CN" i="1">
                            <a:latin typeface="Cambria Math"/>
                          </a:rPr>
                          <m:t>𝜙</m:t>
                        </m:r>
                      </m:e>
                      <m:sub>
                        <m:r>
                          <a:rPr lang="en-US" altLang="zh-CN" i="1">
                            <a:latin typeface="Cambria Math"/>
                          </a:rPr>
                          <m:t>𝑖</m:t>
                        </m:r>
                      </m:sub>
                      <m:sup/>
                    </m:sSubSup>
                    <m:r>
                      <a:rPr lang="en-US" altLang="zh-CN" b="0" i="1" smtClean="0">
                        <a:latin typeface="Cambria Math"/>
                      </a:rPr>
                      <m:t>=</m:t>
                    </m:r>
                    <m:sSubSup>
                      <m:sSubSupPr>
                        <m:ctrlPr>
                          <a:rPr lang="en-US" altLang="zh-CN" i="1">
                            <a:latin typeface="Cambria Math"/>
                          </a:rPr>
                        </m:ctrlPr>
                      </m:sSubSupPr>
                      <m:e>
                        <m:r>
                          <a:rPr lang="en-US" altLang="zh-CN" i="1">
                            <a:latin typeface="Cambria Math"/>
                          </a:rPr>
                          <m:t>𝜙</m:t>
                        </m:r>
                      </m:e>
                      <m:sub>
                        <m:r>
                          <a:rPr lang="en-US" altLang="zh-CN" i="1">
                            <a:latin typeface="Cambria Math"/>
                          </a:rPr>
                          <m:t>𝑖</m:t>
                        </m:r>
                      </m:sub>
                      <m:sup>
                        <m:r>
                          <a:rPr lang="en-US" altLang="zh-CN" i="1">
                            <a:latin typeface="Cambria Math"/>
                          </a:rPr>
                          <m:t>(1)</m:t>
                        </m:r>
                      </m:sup>
                    </m:sSubSup>
                    <m:r>
                      <a:rPr lang="en-US" altLang="zh-CN" i="1">
                        <a:latin typeface="Cambria Math"/>
                      </a:rPr>
                      <m:t>=</m:t>
                    </m:r>
                    <m:sSub>
                      <m:sSubPr>
                        <m:ctrlPr>
                          <a:rPr lang="en-US" altLang="zh-CN" i="1">
                            <a:latin typeface="Cambria Math"/>
                          </a:rPr>
                        </m:ctrlPr>
                      </m:sSubPr>
                      <m:e>
                        <m:r>
                          <a:rPr lang="en-US" altLang="zh-CN" i="1">
                            <a:latin typeface="Cambria Math"/>
                          </a:rPr>
                          <m:t>𝐾</m:t>
                        </m:r>
                      </m:e>
                      <m:sub>
                        <m:r>
                          <a:rPr lang="en-US" altLang="zh-CN" i="1">
                            <a:latin typeface="Cambria Math"/>
                          </a:rPr>
                          <m:t>𝑖</m:t>
                        </m:r>
                      </m:sub>
                    </m:sSub>
                  </m:oMath>
                </a14:m>
                <a:r>
                  <a:rPr lang="en-US" altLang="zh-CN" dirty="0" smtClean="0"/>
                  <a:t>, i.e., the CCF cost function.</a:t>
                </a:r>
              </a:p>
              <a:p>
                <a:r>
                  <a:rPr lang="en-US" altLang="zh-CN" dirty="0" smtClean="0"/>
                  <a:t>Proof</a:t>
                </a:r>
              </a:p>
              <a:p>
                <a:pPr lvl="1"/>
                <a:r>
                  <a:rPr lang="en-US" altLang="zh-CN" dirty="0" smtClean="0"/>
                  <a:t>Case</a:t>
                </a:r>
                <a:r>
                  <a:rPr lang="en-US" altLang="zh-CN" dirty="0"/>
                  <a:t> </a:t>
                </a:r>
                <a14:m>
                  <m:oMath xmlns:m="http://schemas.openxmlformats.org/officeDocument/2006/math">
                    <m:r>
                      <m:rPr>
                        <m:sty m:val="p"/>
                      </m:rPr>
                      <a:rPr lang="en-US" altLang="zh-CN">
                        <a:latin typeface="Cambria Math"/>
                      </a:rPr>
                      <m:t>Ω</m:t>
                    </m:r>
                  </m:oMath>
                </a14:m>
                <a:endParaRPr lang="en-US" altLang="zh-CN" dirty="0" smtClean="0"/>
              </a:p>
              <a:p>
                <a:pPr lvl="2"/>
                <a:r>
                  <a:rPr lang="en-US" altLang="zh-CN" dirty="0"/>
                  <a:t>For any PM, the sum of the sizes of the </a:t>
                </a:r>
                <a:r>
                  <a:rPr lang="en-US" altLang="zh-CN" i="1" dirty="0"/>
                  <a:t>fragments </a:t>
                </a:r>
                <a:r>
                  <a:rPr lang="en-US" altLang="zh-CN" dirty="0"/>
                  <a:t>is more than </a:t>
                </a:r>
                <a:r>
                  <a:rPr lang="en-US" altLang="zh-CN" i="1" dirty="0"/>
                  <a:t>r</a:t>
                </a:r>
                <a:r>
                  <a:rPr lang="en-US" altLang="zh-CN" dirty="0" smtClean="0"/>
                  <a:t>.</a:t>
                </a:r>
              </a:p>
              <a:p>
                <a:pPr lvl="1"/>
                <a:r>
                  <a:rPr lang="en-US" altLang="zh-CN" dirty="0" smtClean="0"/>
                  <a:t>Fragment</a:t>
                </a:r>
              </a:p>
              <a:p>
                <a:pPr lvl="2"/>
                <a:r>
                  <a:rPr lang="en-US" altLang="zh-CN" dirty="0" smtClean="0"/>
                  <a:t>The piece that with the size less than </a:t>
                </a:r>
                <a14:m>
                  <m:oMath xmlns:m="http://schemas.openxmlformats.org/officeDocument/2006/math">
                    <m:r>
                      <a:rPr lang="en-US" altLang="zh-CN" b="0" i="1" smtClean="0">
                        <a:latin typeface="Cambria Math"/>
                      </a:rPr>
                      <m:t>𝑟</m:t>
                    </m:r>
                  </m:oMath>
                </a14:m>
                <a:r>
                  <a:rPr lang="en-US" altLang="zh-CN" dirty="0" smtClean="0"/>
                  <a:t>.</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r="-1259" b="-11590"/>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Optimality</a:t>
            </a:r>
            <a:endParaRPr lang="zh-CN" altLang="en-US" dirty="0"/>
          </a:p>
        </p:txBody>
      </p:sp>
    </p:spTree>
    <p:extLst>
      <p:ext uri="{BB962C8B-B14F-4D97-AF65-F5344CB8AC3E}">
        <p14:creationId xmlns:p14="http://schemas.microsoft.com/office/powerpoint/2010/main" val="303828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Autofit/>
              </a:bodyPr>
              <a:lstStyle/>
              <a:p>
                <a:r>
                  <a:rPr lang="en-US" altLang="zh-CN" dirty="0" smtClean="0"/>
                  <a:t>There is no case </a:t>
                </a:r>
                <a14:m>
                  <m:oMath xmlns:m="http://schemas.openxmlformats.org/officeDocument/2006/math">
                    <m:r>
                      <m:rPr>
                        <m:sty m:val="p"/>
                      </m:rPr>
                      <a:rPr lang="en-US" altLang="zh-CN">
                        <a:latin typeface="Cambria Math"/>
                      </a:rPr>
                      <m:t>Ω</m:t>
                    </m:r>
                  </m:oMath>
                </a14:m>
                <a:r>
                  <a:rPr lang="en-US" altLang="zh-CN" dirty="0" smtClean="0"/>
                  <a:t> in our solution.</a:t>
                </a:r>
              </a:p>
              <a:p>
                <a:r>
                  <a:rPr lang="en-US" altLang="zh-CN" dirty="0" smtClean="0"/>
                  <a:t>In the optimal solution, we can remove all of the case </a:t>
                </a:r>
                <a14:m>
                  <m:oMath xmlns:m="http://schemas.openxmlformats.org/officeDocument/2006/math">
                    <m:r>
                      <m:rPr>
                        <m:sty m:val="p"/>
                      </m:rPr>
                      <a:rPr lang="en-US" altLang="zh-CN" b="0" i="0" smtClean="0">
                        <a:latin typeface="Cambria Math"/>
                      </a:rPr>
                      <m:t>Ω</m:t>
                    </m:r>
                  </m:oMath>
                </a14:m>
                <a:r>
                  <a:rPr lang="en-US" altLang="zh-CN" dirty="0" smtClean="0"/>
                  <a:t>.</a:t>
                </a:r>
              </a:p>
              <a:p>
                <a:pPr lvl="1"/>
                <a:r>
                  <a:rPr lang="en-US" altLang="zh-CN" dirty="0" smtClean="0"/>
                  <a:t>Let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𝑖𝑗</m:t>
                        </m:r>
                      </m:sub>
                    </m:sSub>
                  </m:oMath>
                </a14:m>
                <a:r>
                  <a:rPr lang="en-US" altLang="zh-CN" b="0" dirty="0" smtClean="0"/>
                  <a:t> be one of the fragment, and </a:t>
                </a:r>
                <a14:m>
                  <m:oMath xmlns:m="http://schemas.openxmlformats.org/officeDocument/2006/math">
                    <m:sSub>
                      <m:sSubPr>
                        <m:ctrlPr>
                          <a:rPr lang="en-US" altLang="zh-CN" b="0" i="1" smtClean="0">
                            <a:latin typeface="Cambria Math"/>
                          </a:rPr>
                        </m:ctrlPr>
                      </m:sSubPr>
                      <m:e>
                        <m:r>
                          <a:rPr lang="en-US" altLang="zh-CN" b="0" i="1" smtClean="0">
                            <a:latin typeface="Cambria Math"/>
                          </a:rPr>
                          <m:t>𝑠</m:t>
                        </m:r>
                      </m:e>
                      <m:sub>
                        <m:r>
                          <a:rPr lang="en-US" altLang="zh-CN" b="0" i="1" smtClean="0">
                            <a:latin typeface="Cambria Math"/>
                          </a:rPr>
                          <m:t>𝑗</m:t>
                        </m:r>
                      </m:sub>
                    </m:sSub>
                  </m:oMath>
                </a14:m>
                <a:r>
                  <a:rPr lang="en-US" altLang="zh-CN" b="0" dirty="0" smtClean="0"/>
                  <a:t> be the union of the other </a:t>
                </a:r>
                <a:r>
                  <a:rPr lang="en-US" altLang="zh-CN" b="0" i="1" dirty="0" smtClean="0"/>
                  <a:t>fragments</a:t>
                </a:r>
                <a:r>
                  <a:rPr lang="en-US" altLang="zh-CN" b="0" dirty="0" smtClean="0"/>
                  <a:t> of PM </a:t>
                </a:r>
                <a14:m>
                  <m:oMath xmlns:m="http://schemas.openxmlformats.org/officeDocument/2006/math">
                    <m:r>
                      <a:rPr lang="en-US" altLang="zh-CN" b="0" i="1" smtClean="0">
                        <a:latin typeface="Cambria Math"/>
                      </a:rPr>
                      <m:t>𝑗</m:t>
                    </m:r>
                  </m:oMath>
                </a14:m>
                <a:r>
                  <a:rPr lang="en-US" altLang="zh-CN" b="0" dirty="0" smtClean="0"/>
                  <a:t>.</a:t>
                </a:r>
              </a:p>
              <a:p>
                <a:pPr lvl="1"/>
                <a:r>
                  <a:rPr lang="en-US" altLang="zh-CN" dirty="0" smtClean="0"/>
                  <a:t>There must be another fragment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𝑖𝑗</m:t>
                        </m:r>
                        <m:r>
                          <a:rPr lang="en-US" altLang="zh-CN" b="0" i="1" smtClean="0">
                            <a:latin typeface="Cambria Math"/>
                          </a:rPr>
                          <m:t>′</m:t>
                        </m:r>
                      </m:sub>
                    </m:sSub>
                  </m:oMath>
                </a14:m>
                <a:r>
                  <a:rPr lang="zh-CN" altLang="en-US" dirty="0" smtClean="0"/>
                  <a:t> </a:t>
                </a:r>
                <a:r>
                  <a:rPr lang="en-US" altLang="zh-CN" dirty="0" smtClean="0"/>
                  <a:t>on PM </a:t>
                </a:r>
                <a14:m>
                  <m:oMath xmlns:m="http://schemas.openxmlformats.org/officeDocument/2006/math">
                    <m:r>
                      <a:rPr lang="en-US" altLang="zh-CN" b="0" i="1" smtClean="0">
                        <a:latin typeface="Cambria Math"/>
                      </a:rPr>
                      <m:t>𝑗</m:t>
                    </m:r>
                    <m:r>
                      <a:rPr lang="en-US" altLang="zh-CN" b="0" i="1" smtClean="0">
                        <a:latin typeface="Cambria Math"/>
                      </a:rPr>
                      <m:t>′</m:t>
                    </m:r>
                  </m:oMath>
                </a14:m>
                <a:r>
                  <a:rPr lang="en-US" altLang="zh-CN" dirty="0" smtClean="0"/>
                  <a:t>, and we have </a:t>
                </a:r>
                <a14:m>
                  <m:oMath xmlns:m="http://schemas.openxmlformats.org/officeDocument/2006/math">
                    <m:sSub>
                      <m:sSubPr>
                        <m:ctrlPr>
                          <a:rPr lang="en-US" altLang="zh-CN" b="0" i="1" smtClean="0">
                            <a:latin typeface="Cambria Math"/>
                          </a:rPr>
                        </m:ctrlPr>
                      </m:sSubPr>
                      <m:e>
                        <m:r>
                          <a:rPr lang="en-US" altLang="zh-CN" b="0" i="1" smtClean="0">
                            <a:latin typeface="Cambria Math"/>
                          </a:rPr>
                          <m:t>𝑠</m:t>
                        </m:r>
                      </m:e>
                      <m:sub>
                        <m:r>
                          <a:rPr lang="en-US" altLang="zh-CN" b="0" i="1" smtClean="0">
                            <a:latin typeface="Cambria Math"/>
                          </a:rPr>
                          <m:t>𝑗</m:t>
                        </m:r>
                      </m:sub>
                    </m:sSub>
                    <m:r>
                      <a:rPr lang="en-US" altLang="zh-CN" b="0" i="1" smtClean="0">
                        <a:latin typeface="Cambria Math"/>
                      </a:rPr>
                      <m:t>&gt;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𝑖𝑗</m:t>
                        </m:r>
                        <m:r>
                          <a:rPr lang="en-US" altLang="zh-CN" b="0" i="1" smtClean="0">
                            <a:latin typeface="Cambria Math"/>
                          </a:rPr>
                          <m:t>′</m:t>
                        </m:r>
                      </m:sub>
                    </m:sSub>
                  </m:oMath>
                </a14:m>
                <a:r>
                  <a:rPr lang="zh-CN" altLang="en-US" dirty="0" smtClean="0"/>
                  <a:t> </a:t>
                </a:r>
                <a:r>
                  <a:rPr lang="en-US" altLang="zh-CN" dirty="0" smtClean="0"/>
                  <a:t>since </a:t>
                </a:r>
                <a14:m>
                  <m:oMath xmlns:m="http://schemas.openxmlformats.org/officeDocument/2006/math">
                    <m:sSub>
                      <m:sSubPr>
                        <m:ctrlPr>
                          <a:rPr lang="en-US" altLang="zh-CN" b="0" i="1" smtClean="0">
                            <a:latin typeface="Cambria Math"/>
                          </a:rPr>
                        </m:ctrlPr>
                      </m:sSubPr>
                      <m:e>
                        <m:r>
                          <a:rPr lang="en-US" altLang="zh-CN" b="0" i="1" smtClean="0">
                            <a:latin typeface="Cambria Math"/>
                          </a:rPr>
                          <m:t>𝑠</m:t>
                        </m:r>
                      </m:e>
                      <m:sub>
                        <m:r>
                          <a:rPr lang="en-US" altLang="zh-CN" b="0" i="1" smtClean="0">
                            <a:latin typeface="Cambria Math"/>
                          </a:rPr>
                          <m:t>𝑗</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𝑖𝑗</m:t>
                        </m:r>
                      </m:sub>
                    </m:sSub>
                    <m:r>
                      <a:rPr lang="en-US" altLang="zh-CN" b="0" i="1" smtClean="0">
                        <a:latin typeface="Cambria Math"/>
                      </a:rPr>
                      <m:t>&gt;</m:t>
                    </m:r>
                    <m:r>
                      <a:rPr lang="en-US" altLang="zh-CN" b="0" i="1" smtClean="0">
                        <a:latin typeface="Cambria Math"/>
                      </a:rPr>
                      <m:t>𝑟</m:t>
                    </m:r>
                  </m:oMath>
                </a14:m>
                <a:r>
                  <a:rPr lang="en-US" altLang="zh-CN" dirty="0" smtClean="0"/>
                  <a:t>.</a:t>
                </a:r>
              </a:p>
              <a:p>
                <a:pPr lvl="1"/>
                <a:r>
                  <a:rPr lang="en-US" altLang="zh-CN" dirty="0" smtClean="0"/>
                  <a:t>Swap operation: </a:t>
                </a:r>
                <a14:m>
                  <m:oMath xmlns:m="http://schemas.openxmlformats.org/officeDocument/2006/math">
                    <m:r>
                      <a:rPr lang="en-US" altLang="zh-CN" b="0" i="1" smtClean="0">
                        <a:latin typeface="Cambria Math"/>
                      </a:rPr>
                      <m:t>𝑠𝑤𝑎𝑝</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𝑠</m:t>
                        </m:r>
                      </m:e>
                      <m:sub>
                        <m:r>
                          <a:rPr lang="en-US" altLang="zh-CN" b="0" i="1" smtClean="0">
                            <a:latin typeface="Cambria Math"/>
                          </a:rPr>
                          <m:t>𝑗</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m:t>
                        </m:r>
                        <m:sSup>
                          <m:sSupPr>
                            <m:ctrlPr>
                              <a:rPr lang="en-US" altLang="zh-CN" b="0" i="1" smtClean="0">
                                <a:latin typeface="Cambria Math"/>
                              </a:rPr>
                            </m:ctrlPr>
                          </m:sSupPr>
                          <m:e>
                            <m:r>
                              <a:rPr lang="en-US" altLang="zh-CN" b="0" i="1" smtClean="0">
                                <a:latin typeface="Cambria Math"/>
                              </a:rPr>
                              <m:t>𝑗</m:t>
                            </m:r>
                          </m:e>
                          <m:sup>
                            <m:r>
                              <a:rPr lang="en-US" altLang="zh-CN" b="0" i="1" smtClean="0">
                                <a:latin typeface="Cambria Math"/>
                              </a:rPr>
                              <m:t>′</m:t>
                            </m:r>
                          </m:sup>
                        </m:sSup>
                      </m:sub>
                    </m:sSub>
                    <m:r>
                      <a:rPr lang="en-US" altLang="zh-CN" b="0" i="1" smtClean="0">
                        <a:latin typeface="Cambria Math"/>
                      </a:rPr>
                      <m:t>)</m:t>
                    </m:r>
                  </m:oMath>
                </a14:m>
                <a:r>
                  <a:rPr lang="en-US" altLang="zh-CN" dirty="0" smtClean="0"/>
                  <a:t>.</a:t>
                </a:r>
              </a:p>
              <a:p>
                <a:pPr lvl="1"/>
                <a:r>
                  <a:rPr lang="en-US" altLang="zh-CN" dirty="0" smtClean="0"/>
                  <a:t>The swap operation will not change the fact whether PM </a:t>
                </a:r>
                <a14:m>
                  <m:oMath xmlns:m="http://schemas.openxmlformats.org/officeDocument/2006/math">
                    <m:r>
                      <a:rPr lang="en-US" altLang="zh-CN" b="0" i="1" smtClean="0">
                        <a:latin typeface="Cambria Math"/>
                      </a:rPr>
                      <m:t>𝑗</m:t>
                    </m:r>
                    <m:r>
                      <a:rPr lang="en-US" altLang="zh-CN" b="0" i="1" smtClean="0">
                        <a:latin typeface="Cambria Math"/>
                      </a:rPr>
                      <m:t>′</m:t>
                    </m:r>
                  </m:oMath>
                </a14:m>
                <a:r>
                  <a:rPr lang="zh-CN" altLang="en-US" dirty="0" smtClean="0"/>
                  <a:t> </a:t>
                </a:r>
                <a:r>
                  <a:rPr lang="en-US" altLang="zh-CN" dirty="0" smtClean="0"/>
                  <a:t>contains case </a:t>
                </a:r>
                <a14:m>
                  <m:oMath xmlns:m="http://schemas.openxmlformats.org/officeDocument/2006/math">
                    <m:r>
                      <m:rPr>
                        <m:sty m:val="p"/>
                      </m:rPr>
                      <a:rPr lang="en-US" altLang="zh-CN" b="0" i="0" smtClean="0">
                        <a:latin typeface="Cambria Math"/>
                      </a:rPr>
                      <m:t>Ω</m:t>
                    </m:r>
                  </m:oMath>
                </a14:m>
                <a:r>
                  <a:rPr lang="zh-CN" altLang="en-US" dirty="0" smtClean="0"/>
                  <a:t> </a:t>
                </a:r>
                <a:r>
                  <a:rPr lang="en-US" altLang="zh-CN" dirty="0" smtClean="0"/>
                  <a:t>or not.</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617" r="-2370" b="-17790"/>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Proof</a:t>
            </a:r>
            <a:endParaRPr lang="zh-CN" altLang="en-US" dirty="0"/>
          </a:p>
        </p:txBody>
      </p:sp>
    </p:spTree>
    <p:extLst>
      <p:ext uri="{BB962C8B-B14F-4D97-AF65-F5344CB8AC3E}">
        <p14:creationId xmlns:p14="http://schemas.microsoft.com/office/powerpoint/2010/main" val="9827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Autofit/>
              </a:bodyPr>
              <a:lstStyle/>
              <a:p>
                <a:r>
                  <a:rPr lang="en-US" altLang="zh-CN" dirty="0" smtClean="0"/>
                  <a:t>Repeat the swap operation until there is only one piece for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m:t>
                        </m:r>
                      </m:sub>
                    </m:sSub>
                  </m:oMath>
                </a14:m>
                <a:r>
                  <a:rPr lang="en-US" altLang="zh-CN" dirty="0" smtClean="0"/>
                  <a:t>, and the sum of the size of fragments on PM </a:t>
                </a:r>
                <a14:m>
                  <m:oMath xmlns:m="http://schemas.openxmlformats.org/officeDocument/2006/math">
                    <m:r>
                      <a:rPr lang="en-US" altLang="zh-CN" b="0" i="1" smtClean="0">
                        <a:latin typeface="Cambria Math"/>
                      </a:rPr>
                      <m:t>𝑗</m:t>
                    </m:r>
                  </m:oMath>
                </a14:m>
                <a:r>
                  <a:rPr lang="zh-CN" altLang="en-US" dirty="0" smtClean="0"/>
                  <a:t> </a:t>
                </a:r>
                <a:r>
                  <a:rPr lang="en-US" altLang="zh-CN" dirty="0" smtClean="0"/>
                  <a:t>can be reduced by </a:t>
                </a:r>
                <a14:m>
                  <m:oMath xmlns:m="http://schemas.openxmlformats.org/officeDocument/2006/math">
                    <m:r>
                      <a:rPr lang="en-US" altLang="zh-CN" b="0" i="1" smtClean="0">
                        <a:latin typeface="Cambria Math"/>
                      </a:rPr>
                      <m:t>𝑟</m:t>
                    </m:r>
                  </m:oMath>
                </a14:m>
                <a:r>
                  <a:rPr lang="en-US" altLang="zh-CN" dirty="0" smtClean="0"/>
                  <a:t>.</a:t>
                </a:r>
              </a:p>
              <a:p>
                <a:r>
                  <a:rPr lang="en-US" altLang="zh-CN" dirty="0" smtClean="0"/>
                  <a:t>There can be no case </a:t>
                </a:r>
                <a14:m>
                  <m:oMath xmlns:m="http://schemas.openxmlformats.org/officeDocument/2006/math">
                    <m:r>
                      <m:rPr>
                        <m:sty m:val="p"/>
                      </m:rPr>
                      <a:rPr lang="en-US" altLang="zh-CN" b="0" i="0" smtClean="0">
                        <a:latin typeface="Cambria Math"/>
                      </a:rPr>
                      <m:t>Ω</m:t>
                    </m:r>
                  </m:oMath>
                </a14:m>
                <a:r>
                  <a:rPr lang="zh-CN" altLang="en-US" dirty="0" smtClean="0"/>
                  <a:t> </a:t>
                </a:r>
                <a:r>
                  <a:rPr lang="en-US" altLang="zh-CN" dirty="0" smtClean="0"/>
                  <a:t>in the optimal solution.</a:t>
                </a:r>
              </a:p>
              <a:p>
                <a:pPr lvl="1"/>
                <a:r>
                  <a:rPr lang="en-US" altLang="zh-CN" dirty="0" smtClean="0"/>
                  <a:t>Reduce the optimal solution to our solution.</a:t>
                </a:r>
              </a:p>
              <a:p>
                <a:pPr lvl="1"/>
                <a:r>
                  <a:rPr lang="en-US" altLang="zh-CN" dirty="0" smtClean="0"/>
                  <a:t>There are </a:t>
                </a:r>
                <a14:m>
                  <m:oMath xmlns:m="http://schemas.openxmlformats.org/officeDocument/2006/math">
                    <m:r>
                      <a:rPr lang="en-US" altLang="zh-CN" i="1">
                        <a:latin typeface="Cambria Math"/>
                      </a:rPr>
                      <m:t>𝛼</m:t>
                    </m:r>
                  </m:oMath>
                </a14:m>
                <a:r>
                  <a:rPr lang="zh-CN" altLang="en-US" dirty="0" smtClean="0"/>
                  <a:t> </a:t>
                </a:r>
                <a:r>
                  <a:rPr lang="en-US" altLang="zh-CN" dirty="0" smtClean="0"/>
                  <a:t>perfect placement in the layer 0.</a:t>
                </a:r>
              </a:p>
              <a:p>
                <a:pPr lvl="1"/>
                <a:r>
                  <a:rPr lang="en-US" altLang="zh-CN" dirty="0" smtClean="0"/>
                  <a:t>For the remaining pieces, we can do swap operation to gather the pieces of the same tenant as close as possible.</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r="-3185" b="-3908"/>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Proof (cont.)</a:t>
            </a:r>
            <a:endParaRPr lang="zh-CN" altLang="en-US" dirty="0"/>
          </a:p>
        </p:txBody>
      </p:sp>
    </p:spTree>
    <p:extLst>
      <p:ext uri="{BB962C8B-B14F-4D97-AF65-F5344CB8AC3E}">
        <p14:creationId xmlns:p14="http://schemas.microsoft.com/office/powerpoint/2010/main" val="40143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en-US" altLang="zh-CN" smtClean="0"/>
              <a:pPr/>
              <a:t>2</a:t>
            </a:fld>
            <a:endParaRPr lang="en-US" dirty="0"/>
          </a:p>
        </p:txBody>
      </p:sp>
      <p:sp>
        <p:nvSpPr>
          <p:cNvPr id="4" name="内容占位符 3"/>
          <p:cNvSpPr>
            <a:spLocks noGrp="1"/>
          </p:cNvSpPr>
          <p:nvPr>
            <p:ph sz="quarter" idx="1"/>
          </p:nvPr>
        </p:nvSpPr>
        <p:spPr/>
        <p:txBody>
          <a:bodyPr/>
          <a:lstStyle/>
          <a:p>
            <a:r>
              <a:rPr lang="en-US" altLang="zh-CN" dirty="0">
                <a:latin typeface="+mn-lt"/>
              </a:rPr>
              <a:t>Background and Scenario</a:t>
            </a:r>
          </a:p>
          <a:p>
            <a:r>
              <a:rPr lang="en-US" altLang="zh-CN" dirty="0">
                <a:latin typeface="+mn-lt"/>
              </a:rPr>
              <a:t>Problem </a:t>
            </a:r>
            <a:r>
              <a:rPr lang="en-US" altLang="zh-CN" dirty="0" smtClean="0">
                <a:latin typeface="+mn-lt"/>
              </a:rPr>
              <a:t>Statement</a:t>
            </a:r>
          </a:p>
          <a:p>
            <a:r>
              <a:rPr lang="en-US" altLang="zh-CN" dirty="0" smtClean="0">
                <a:latin typeface="+mn-lt"/>
              </a:rPr>
              <a:t>Homogeneous </a:t>
            </a:r>
            <a:r>
              <a:rPr lang="en-US" altLang="zh-CN" dirty="0">
                <a:latin typeface="+mn-lt"/>
              </a:rPr>
              <a:t>Case</a:t>
            </a:r>
          </a:p>
          <a:p>
            <a:r>
              <a:rPr lang="en-US" altLang="zh-CN" dirty="0">
                <a:latin typeface="+mn-lt"/>
              </a:rPr>
              <a:t>Heterogeneous Case</a:t>
            </a:r>
          </a:p>
          <a:p>
            <a:r>
              <a:rPr lang="en-US" altLang="zh-CN" dirty="0">
                <a:latin typeface="+mn-lt"/>
              </a:rPr>
              <a:t>Conclusion</a:t>
            </a:r>
          </a:p>
          <a:p>
            <a:endParaRPr lang="zh-CN" altLang="en-US" dirty="0">
              <a:latin typeface="+mn-lt"/>
            </a:endParaRPr>
          </a:p>
        </p:txBody>
      </p:sp>
    </p:spTree>
    <p:extLst>
      <p:ext uri="{BB962C8B-B14F-4D97-AF65-F5344CB8AC3E}">
        <p14:creationId xmlns:p14="http://schemas.microsoft.com/office/powerpoint/2010/main" val="3617692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Solution Structure</a:t>
            </a:r>
            <a:endParaRPr lang="zh-CN" altLang="en-US" dirty="0"/>
          </a:p>
        </p:txBody>
      </p:sp>
      <mc:AlternateContent xmlns:mc="http://schemas.openxmlformats.org/markup-compatibility/2006" xmlns:a14="http://schemas.microsoft.com/office/drawing/2010/main">
        <mc:Choice Requires="a14">
          <p:sp>
            <p:nvSpPr>
              <p:cNvPr id="5" name="TextBox 4"/>
              <p:cNvSpPr txBox="1"/>
              <p:nvPr/>
            </p:nvSpPr>
            <p:spPr>
              <a:xfrm>
                <a:off x="6732240" y="1640989"/>
                <a:ext cx="2088232" cy="452431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𝑐</m:t>
                      </m:r>
                      <m:r>
                        <a:rPr lang="en-US" altLang="zh-CN" sz="2400" b="0" i="1" smtClean="0">
                          <a:latin typeface="Cambria Math"/>
                        </a:rPr>
                        <m:t>=</m:t>
                      </m:r>
                      <m:r>
                        <a:rPr lang="en-US" altLang="zh-CN" sz="2400" b="0" i="1" smtClean="0">
                          <a:latin typeface="Cambria Math"/>
                        </a:rPr>
                        <m:t>𝛼</m:t>
                      </m:r>
                      <m:r>
                        <a:rPr lang="en-US" altLang="zh-CN" sz="2400" b="0" i="1" smtClean="0">
                          <a:latin typeface="Cambria Math"/>
                        </a:rPr>
                        <m:t>⋅</m:t>
                      </m:r>
                      <m:r>
                        <a:rPr lang="en-US" altLang="zh-CN" sz="2400" b="0" i="1" smtClean="0">
                          <a:latin typeface="Cambria Math"/>
                        </a:rPr>
                        <m:t>𝑟</m:t>
                      </m:r>
                      <m:r>
                        <a:rPr lang="en-US" altLang="zh-CN" sz="2400" b="0" i="1" smtClean="0">
                          <a:latin typeface="Cambria Math"/>
                        </a:rPr>
                        <m:t>+</m:t>
                      </m:r>
                      <m:r>
                        <a:rPr lang="en-US" altLang="zh-CN" sz="2400" b="0" i="1" smtClean="0">
                          <a:latin typeface="Cambria Math"/>
                        </a:rPr>
                        <m:t>𝑢</m:t>
                      </m:r>
                    </m:oMath>
                  </m:oMathPara>
                </a14:m>
                <a:endParaRPr lang="en-US" altLang="zh-CN" sz="24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𝑟</m:t>
                      </m:r>
                      <m:r>
                        <a:rPr lang="en-US" altLang="zh-CN" sz="2400" b="0" i="1" smtClean="0">
                          <a:latin typeface="Cambria Math"/>
                        </a:rPr>
                        <m:t>=</m:t>
                      </m:r>
                      <m:r>
                        <a:rPr lang="en-US" altLang="zh-CN" sz="2400" b="0" i="1" smtClean="0">
                          <a:latin typeface="Cambria Math"/>
                        </a:rPr>
                        <m:t>𝛽</m:t>
                      </m:r>
                      <m:r>
                        <a:rPr lang="en-US" altLang="zh-CN" sz="2400" b="0" i="1" smtClean="0">
                          <a:latin typeface="Cambria Math"/>
                        </a:rPr>
                        <m:t>⋅</m:t>
                      </m:r>
                      <m:r>
                        <a:rPr lang="en-US" altLang="zh-CN" sz="2400" b="0" i="1" smtClean="0">
                          <a:latin typeface="Cambria Math"/>
                        </a:rPr>
                        <m:t>𝑢</m:t>
                      </m:r>
                      <m:r>
                        <a:rPr lang="en-US" altLang="zh-CN" sz="2400" b="0" i="1" smtClean="0">
                          <a:latin typeface="Cambria Math"/>
                        </a:rPr>
                        <m:t>+</m:t>
                      </m:r>
                      <m:r>
                        <a:rPr lang="en-US" altLang="zh-CN" sz="2400" b="0" i="1" smtClean="0">
                          <a:latin typeface="Cambria Math"/>
                        </a:rPr>
                        <m:t>𝑣</m:t>
                      </m:r>
                    </m:oMath>
                  </m:oMathPara>
                </a14:m>
                <a:endParaRPr lang="en-US" altLang="zh-CN" sz="2400" b="0" dirty="0" smtClean="0">
                  <a:latin typeface="Times New Roman" pitchFamily="18" charset="0"/>
                  <a:cs typeface="Times New Roman" pitchFamily="18" charset="0"/>
                </a:endParaRPr>
              </a:p>
              <a:p>
                <a:pPr algn="ctr"/>
                <a:r>
                  <a:rPr lang="en-US" altLang="zh-CN" sz="2400" dirty="0" smtClean="0">
                    <a:latin typeface="Times New Roman" pitchFamily="18" charset="0"/>
                    <a:cs typeface="Times New Roman" pitchFamily="18" charset="0"/>
                  </a:rPr>
                  <a:t>TPC: r</a:t>
                </a:r>
              </a:p>
              <a:p>
                <a:pPr algn="ctr"/>
                <a:r>
                  <a:rPr lang="en-US" altLang="zh-CN" sz="2400" dirty="0" smtClean="0">
                    <a:latin typeface="Times New Roman" pitchFamily="18" charset="0"/>
                    <a:cs typeface="Times New Roman" pitchFamily="18" charset="0"/>
                  </a:rPr>
                  <a:t>CPC: u</a:t>
                </a:r>
                <a:endParaRPr lang="en-US" altLang="zh-CN" sz="2400" b="0" dirty="0" smtClean="0">
                  <a:latin typeface="Times New Roman" pitchFamily="18" charset="0"/>
                  <a:cs typeface="Times New Roman" pitchFamily="18" charset="0"/>
                </a:endParaRPr>
              </a:p>
              <a:p>
                <a:pPr algn="ctr"/>
                <a:endParaRPr lang="en-US" altLang="zh-CN" sz="2400" b="0" dirty="0" smtClean="0">
                  <a:latin typeface="Times New Roman" pitchFamily="18" charset="0"/>
                  <a:cs typeface="Times New Roman" pitchFamily="18" charset="0"/>
                </a:endParaRPr>
              </a:p>
              <a:p>
                <a:pPr algn="ctr"/>
                <a:endParaRPr lang="en-US" altLang="zh-CN" sz="2400" b="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𝑐</m:t>
                      </m:r>
                      <m:r>
                        <a:rPr lang="en-US" altLang="zh-CN" sz="2400" b="0" i="1" smtClean="0">
                          <a:latin typeface="Cambria Math"/>
                          <a:ea typeface="Cambria Math"/>
                        </a:rPr>
                        <m:t>←</m:t>
                      </m:r>
                      <m:r>
                        <a:rPr lang="en-US" altLang="zh-CN" sz="2400" b="0" i="1" smtClean="0">
                          <a:latin typeface="Cambria Math"/>
                          <a:ea typeface="Cambria Math"/>
                        </a:rPr>
                        <m:t>𝑢</m:t>
                      </m:r>
                    </m:oMath>
                  </m:oMathPara>
                </a14:m>
                <a:endParaRPr lang="en-US" altLang="zh-CN" sz="2400" b="0" dirty="0" smtClean="0">
                  <a:latin typeface="Times New Roman" pitchFamily="18" charset="0"/>
                  <a:ea typeface="Cambria Math"/>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𝑟</m:t>
                      </m:r>
                      <m:r>
                        <a:rPr lang="en-US" altLang="zh-CN" sz="2400" b="0" i="1" smtClean="0">
                          <a:latin typeface="Cambria Math"/>
                          <a:ea typeface="Cambria Math"/>
                        </a:rPr>
                        <m:t>←</m:t>
                      </m:r>
                      <m:r>
                        <a:rPr lang="en-US" altLang="zh-CN" sz="2400" b="0" i="1" smtClean="0">
                          <a:latin typeface="Cambria Math"/>
                          <a:ea typeface="Cambria Math"/>
                        </a:rPr>
                        <m:t>𝑣</m:t>
                      </m:r>
                    </m:oMath>
                  </m:oMathPara>
                </a14:m>
                <a:endParaRPr lang="en-US" altLang="zh-CN" sz="2400" dirty="0" smtClean="0">
                  <a:latin typeface="Times New Roman" pitchFamily="18" charset="0"/>
                  <a:cs typeface="Times New Roman" pitchFamily="18" charset="0"/>
                </a:endParaRPr>
              </a:p>
              <a:p>
                <a:pPr algn="ctr"/>
                <a:r>
                  <a:rPr lang="en-US" altLang="zh-CN" sz="2400" dirty="0" smtClean="0">
                    <a:latin typeface="Times New Roman" pitchFamily="18" charset="0"/>
                    <a:cs typeface="Times New Roman" pitchFamily="18" charset="0"/>
                  </a:rPr>
                  <a:t>TPC: v</a:t>
                </a:r>
              </a:p>
              <a:p>
                <a:pPr algn="ctr"/>
                <a:r>
                  <a:rPr lang="en-US" altLang="zh-CN" sz="2400" dirty="0" smtClean="0">
                    <a:latin typeface="Times New Roman" pitchFamily="18" charset="0"/>
                    <a:cs typeface="Times New Roman" pitchFamily="18" charset="0"/>
                  </a:rPr>
                  <a:t>CPC: w</a:t>
                </a:r>
              </a:p>
              <a:p>
                <a:pPr algn="ctr"/>
                <a:endParaRPr lang="en-US" altLang="zh-CN" sz="2400" dirty="0">
                  <a:latin typeface="Times New Roman" pitchFamily="18" charset="0"/>
                  <a:cs typeface="Times New Roman" pitchFamily="18" charset="0"/>
                </a:endParaRPr>
              </a:p>
              <a:p>
                <a:pPr algn="ctr"/>
                <a:r>
                  <a:rPr lang="en-US" altLang="zh-CN" sz="2400" dirty="0" smtClean="0">
                    <a:latin typeface="Times New Roman" pitchFamily="18" charset="0"/>
                    <a:cs typeface="Times New Roman" pitchFamily="18" charset="0"/>
                  </a:rPr>
                  <a:t>recursively</a:t>
                </a:r>
                <a:endParaRPr lang="zh-CN" altLang="en-US" sz="2400" dirty="0">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732240" y="1640989"/>
                <a:ext cx="2088232" cy="4524315"/>
              </a:xfrm>
              <a:prstGeom prst="rect">
                <a:avLst/>
              </a:prstGeom>
              <a:blipFill rotWithShape="1">
                <a:blip r:embed="rId3"/>
                <a:stretch>
                  <a:fillRect b="-21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7287554" y="6225584"/>
                <a:ext cx="1676934" cy="443776"/>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sSubSup>
                        <m:sSubSupPr>
                          <m:ctrlPr>
                            <a:rPr lang="en-US" altLang="zh-CN" b="1" i="1">
                              <a:latin typeface="Cambria Math"/>
                            </a:rPr>
                          </m:ctrlPr>
                        </m:sSubSupPr>
                        <m:e>
                          <m:r>
                            <a:rPr lang="en-US" altLang="zh-CN" b="1" i="1">
                              <a:latin typeface="Cambria Math"/>
                            </a:rPr>
                            <m:t>𝝓</m:t>
                          </m:r>
                        </m:e>
                        <m:sub>
                          <m:r>
                            <a:rPr lang="en-US" altLang="zh-CN" b="1" i="1">
                              <a:latin typeface="Cambria Math"/>
                            </a:rPr>
                            <m:t>𝒊</m:t>
                          </m:r>
                        </m:sub>
                        <m:sup>
                          <m:r>
                            <a:rPr lang="en-US" altLang="zh-CN" b="1" i="1">
                              <a:latin typeface="Cambria Math"/>
                            </a:rPr>
                            <m:t>(</m:t>
                          </m:r>
                          <m:r>
                            <a:rPr lang="en-US" altLang="zh-CN" b="1" i="1">
                              <a:latin typeface="Cambria Math"/>
                            </a:rPr>
                            <m:t>𝟏</m:t>
                          </m:r>
                          <m:r>
                            <a:rPr lang="en-US" altLang="zh-CN" b="1" i="1">
                              <a:latin typeface="Cambria Math"/>
                            </a:rPr>
                            <m:t>)</m:t>
                          </m:r>
                        </m:sup>
                      </m:sSubSup>
                      <m:r>
                        <a:rPr lang="en-US" altLang="zh-CN" b="1" i="1">
                          <a:latin typeface="Cambria Math"/>
                        </a:rPr>
                        <m:t>=</m:t>
                      </m:r>
                      <m:sSub>
                        <m:sSubPr>
                          <m:ctrlPr>
                            <a:rPr lang="en-US" altLang="zh-CN" b="1" i="1">
                              <a:latin typeface="Cambria Math"/>
                            </a:rPr>
                          </m:ctrlPr>
                        </m:sSubPr>
                        <m:e>
                          <m:r>
                            <a:rPr lang="en-US" altLang="zh-CN" b="1" i="1">
                              <a:latin typeface="Cambria Math"/>
                            </a:rPr>
                            <m:t>𝑲</m:t>
                          </m:r>
                        </m:e>
                        <m:sub>
                          <m:r>
                            <a:rPr lang="en-US" altLang="zh-CN" b="1" i="1">
                              <a:latin typeface="Cambria Math"/>
                            </a:rPr>
                            <m:t>𝒊</m:t>
                          </m:r>
                        </m:sub>
                      </m:sSub>
                    </m:oMath>
                  </m:oMathPara>
                </a14:m>
                <a:endParaRPr lang="en-US" altLang="zh-CN" b="1" dirty="0"/>
              </a:p>
            </p:txBody>
          </p:sp>
        </mc:Choice>
        <mc:Fallback xmlns="">
          <p:sp>
            <p:nvSpPr>
              <p:cNvPr id="6" name="矩形 5"/>
              <p:cNvSpPr>
                <a:spLocks noRot="1" noChangeAspect="1" noMove="1" noResize="1" noEditPoints="1" noAdjustHandles="1" noChangeArrowheads="1" noChangeShapeType="1" noTextEdit="1"/>
              </p:cNvSpPr>
              <p:nvPr/>
            </p:nvSpPr>
            <p:spPr>
              <a:xfrm>
                <a:off x="7287554" y="6225584"/>
                <a:ext cx="1676934" cy="443776"/>
              </a:xfrm>
              <a:prstGeom prst="rect">
                <a:avLst/>
              </a:prstGeom>
              <a:blipFill rotWithShape="1">
                <a:blip r:embed="rId4"/>
                <a:stretch>
                  <a:fillRect b="-6849"/>
                </a:stretch>
              </a:blipFill>
            </p:spPr>
            <p:txBody>
              <a:bodyPr/>
              <a:lstStyle/>
              <a:p>
                <a:r>
                  <a:rPr lang="zh-CN" altLang="en-US">
                    <a:noFill/>
                  </a:rPr>
                  <a:t> </a:t>
                </a:r>
              </a:p>
            </p:txBody>
          </p:sp>
        </mc:Fallback>
      </mc:AlternateContent>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844824"/>
            <a:ext cx="5688632" cy="390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95736" y="5890239"/>
            <a:ext cx="2664296" cy="461665"/>
          </a:xfrm>
          <a:prstGeom prst="rect">
            <a:avLst/>
          </a:prstGeom>
          <a:noFill/>
        </p:spPr>
        <p:txBody>
          <a:bodyPr wrap="square" rtlCol="0">
            <a:spAutoFit/>
          </a:bodyPr>
          <a:lstStyle/>
          <a:p>
            <a:pPr algn="ctr"/>
            <a:r>
              <a:rPr lang="en-US" altLang="zh-CN" sz="2400" dirty="0" smtClean="0"/>
              <a:t>solution structure</a:t>
            </a:r>
            <a:endParaRPr lang="zh-CN" altLang="en-US" sz="2400" dirty="0"/>
          </a:p>
        </p:txBody>
      </p:sp>
    </p:spTree>
    <p:extLst>
      <p:ext uri="{BB962C8B-B14F-4D97-AF65-F5344CB8AC3E}">
        <p14:creationId xmlns:p14="http://schemas.microsoft.com/office/powerpoint/2010/main" val="27853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Autofit/>
              </a:bodyPr>
              <a:lstStyle/>
              <a:p>
                <a:r>
                  <a:rPr lang="en-US" altLang="zh-CN" dirty="0" smtClean="0"/>
                  <a:t>DCF: </a:t>
                </a:r>
                <a14:m>
                  <m:oMath xmlns:m="http://schemas.openxmlformats.org/officeDocument/2006/math">
                    <m:sSubSup>
                      <m:sSubSupPr>
                        <m:ctrlPr>
                          <a:rPr lang="en-US" altLang="zh-CN" i="1">
                            <a:latin typeface="Cambria Math"/>
                          </a:rPr>
                        </m:ctrlPr>
                      </m:sSubSupPr>
                      <m:e>
                        <m:r>
                          <a:rPr lang="en-US" altLang="zh-CN" i="1">
                            <a:latin typeface="Cambria Math"/>
                          </a:rPr>
                          <m:t>𝜙</m:t>
                        </m:r>
                      </m:e>
                      <m:sub>
                        <m:r>
                          <a:rPr lang="en-US" altLang="zh-CN" i="1">
                            <a:latin typeface="Cambria Math"/>
                          </a:rPr>
                          <m:t>𝑖</m:t>
                        </m:r>
                      </m:sub>
                      <m:sup>
                        <m:r>
                          <a:rPr lang="en-US" altLang="zh-CN" i="1">
                            <a:latin typeface="Cambria Math"/>
                          </a:rPr>
                          <m:t>(2)</m:t>
                        </m:r>
                      </m:sup>
                    </m:sSubSup>
                    <m:r>
                      <a:rPr lang="en-US" altLang="zh-CN" i="1">
                        <a:latin typeface="Cambria Math"/>
                      </a:rPr>
                      <m:t>=</m:t>
                    </m:r>
                    <m:sSubSup>
                      <m:sSubSupPr>
                        <m:ctrlPr>
                          <a:rPr lang="en-US" altLang="zh-CN" i="1">
                            <a:latin typeface="Cambria Math"/>
                          </a:rPr>
                        </m:ctrlPr>
                      </m:sSubSupPr>
                      <m:e>
                        <m:r>
                          <a:rPr lang="en-US" altLang="zh-CN" i="1">
                            <a:latin typeface="Cambria Math"/>
                          </a:rPr>
                          <m:t>𝐾</m:t>
                        </m:r>
                      </m:e>
                      <m:sub>
                        <m:r>
                          <a:rPr lang="en-US" altLang="zh-CN" i="1">
                            <a:latin typeface="Cambria Math"/>
                          </a:rPr>
                          <m:t>𝑖</m:t>
                        </m:r>
                      </m:sub>
                      <m:sup>
                        <m:r>
                          <a:rPr lang="en-US" altLang="zh-CN" i="1">
                            <a:latin typeface="Cambria Math"/>
                          </a:rPr>
                          <m:t>2</m:t>
                        </m:r>
                      </m:sup>
                    </m:sSubSup>
                  </m:oMath>
                </a14:m>
                <a:endParaRPr lang="en-US" altLang="zh-CN" dirty="0" smtClean="0"/>
              </a:p>
              <a:p>
                <a:r>
                  <a:rPr lang="en-US" altLang="zh-CN" dirty="0" smtClean="0"/>
                  <a:t>CCF: the sum of the pieces is minimal.</a:t>
                </a:r>
              </a:p>
              <a:p>
                <a:r>
                  <a:rPr lang="en-US" altLang="zh-CN" dirty="0" smtClean="0"/>
                  <a:t>The basic idea</a:t>
                </a:r>
              </a:p>
              <a:p>
                <a:pPr lvl="1"/>
                <a:r>
                  <a:rPr lang="en-US" altLang="zh-CN" dirty="0" smtClean="0"/>
                  <a:t>To minimize the objective function, we should achieve the </a:t>
                </a:r>
                <a14:m>
                  <m:oMath xmlns:m="http://schemas.openxmlformats.org/officeDocument/2006/math">
                    <m:r>
                      <a:rPr lang="en-US" altLang="zh-CN" b="0" i="1" smtClean="0">
                        <a:latin typeface="Cambria Math"/>
                      </a:rPr>
                      <m:t>𝐾</m:t>
                    </m:r>
                  </m:oMath>
                </a14:m>
                <a:r>
                  <a:rPr lang="zh-CN" altLang="en-US" dirty="0" smtClean="0"/>
                  <a:t> </a:t>
                </a:r>
                <a:r>
                  <a:rPr lang="en-US" altLang="zh-CN" dirty="0" smtClean="0"/>
                  <a:t>distribution like this: 1,1,…,1,2,…,2</a:t>
                </a:r>
              </a:p>
              <a:p>
                <a:pPr lvl="2"/>
                <a:r>
                  <a:rPr lang="en-US" altLang="zh-CN" dirty="0" smtClean="0"/>
                  <a:t>Swap operation</a:t>
                </a:r>
              </a:p>
              <a:p>
                <a:pPr lvl="1"/>
                <a:r>
                  <a:rPr lang="en-US" altLang="zh-CN" dirty="0" smtClean="0"/>
                  <a:t>For given number of items, to minimize the sum of the square of items, its sum should be minimized, and it achieves the minimal value when all the items are equal.</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r="-2296" b="-15364"/>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Homogeneous Case - DCF</a:t>
            </a:r>
            <a:endParaRPr lang="zh-CN" altLang="en-US" dirty="0"/>
          </a:p>
        </p:txBody>
      </p:sp>
    </p:spTree>
    <p:extLst>
      <p:ext uri="{BB962C8B-B14F-4D97-AF65-F5344CB8AC3E}">
        <p14:creationId xmlns:p14="http://schemas.microsoft.com/office/powerpoint/2010/main" val="179102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Homogeneous Case - Example </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en-US" altLang="zh-CN" smtClean="0"/>
              <a:pPr/>
              <a:t>22</a:t>
            </a:fld>
            <a:endParaRPr lang="en-US" dirty="0"/>
          </a:p>
        </p:txBody>
      </p:sp>
      <p:pic>
        <p:nvPicPr>
          <p:cNvPr id="5" name="内容占位符 4"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95736" y="1600200"/>
            <a:ext cx="5327234" cy="5099332"/>
          </a:xfrm>
        </p:spPr>
      </p:pic>
    </p:spTree>
    <p:extLst>
      <p:ext uri="{BB962C8B-B14F-4D97-AF65-F5344CB8AC3E}">
        <p14:creationId xmlns:p14="http://schemas.microsoft.com/office/powerpoint/2010/main" val="476766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dirty="0" smtClean="0"/>
                  <a:t>Feasibility of the swap operation.</a:t>
                </a:r>
              </a:p>
              <a:p>
                <a:pPr lvl="1"/>
                <a:r>
                  <a:rPr lang="en-US" altLang="zh-CN" dirty="0" smtClean="0"/>
                  <a:t>There must be at least 1 perfectly placed request on the PMs that contains CPC of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m:t>
                        </m:r>
                      </m:sub>
                    </m:sSub>
                  </m:oMath>
                </a14:m>
                <a:r>
                  <a:rPr lang="en-US" altLang="zh-CN" dirty="0" smtClean="0"/>
                  <a:t>.</a:t>
                </a:r>
              </a:p>
              <a:p>
                <a:pPr lvl="1"/>
                <a:r>
                  <a:rPr lang="en-US" altLang="zh-CN" dirty="0" smtClean="0"/>
                  <a:t>The perfectly placed request will provide its part to be swapped out of the PM.</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Optimality</a:t>
            </a:r>
            <a:endParaRPr lang="zh-CN" altLang="en-US"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321" y="4216890"/>
            <a:ext cx="2743583" cy="2524478"/>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4131154"/>
            <a:ext cx="2838846" cy="2610214"/>
          </a:xfrm>
          <a:prstGeom prst="rect">
            <a:avLst/>
          </a:prstGeom>
        </p:spPr>
      </p:pic>
    </p:spTree>
    <p:extLst>
      <p:ext uri="{BB962C8B-B14F-4D97-AF65-F5344CB8AC3E}">
        <p14:creationId xmlns:p14="http://schemas.microsoft.com/office/powerpoint/2010/main" val="217525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dirty="0" smtClean="0"/>
                  <a:t>Let the swap operation start from the TPC of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m:t>
                        </m:r>
                      </m:sub>
                    </m:sSub>
                  </m:oMath>
                </a14:m>
                <a:r>
                  <a:rPr lang="en-US" altLang="zh-CN" dirty="0" smtClean="0"/>
                  <a:t>, so it is unnecessary for the PM that contains TPC of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m:t>
                        </m:r>
                      </m:sub>
                    </m:sSub>
                  </m:oMath>
                </a14:m>
                <a:r>
                  <a:rPr lang="en-US" altLang="zh-CN" dirty="0" smtClean="0"/>
                  <a:t>.</a:t>
                </a:r>
              </a:p>
              <a:p>
                <a:r>
                  <a:rPr lang="en-US" altLang="zh-CN" dirty="0" smtClean="0"/>
                  <a:t>Only one perfectly placed pieces on each PM is enough.</a:t>
                </a:r>
              </a:p>
              <a:p>
                <a:pPr lvl="1"/>
                <a:r>
                  <a:rPr lang="en-US" altLang="zh-CN" dirty="0" smtClean="0"/>
                  <a:t>There is at most one CPC on each PM.</a:t>
                </a:r>
              </a:p>
              <a:p>
                <a:r>
                  <a:rPr lang="en-US" altLang="zh-CN" dirty="0" smtClean="0"/>
                  <a:t>In fact, we have </a:t>
                </a:r>
                <a14:m>
                  <m:oMath xmlns:m="http://schemas.openxmlformats.org/officeDocument/2006/math">
                    <m:r>
                      <a:rPr lang="en-US" altLang="zh-CN" b="0" i="1" smtClean="0">
                        <a:latin typeface="Cambria Math"/>
                      </a:rPr>
                      <m:t>𝛼</m:t>
                    </m:r>
                    <m:r>
                      <a:rPr lang="en-US" altLang="zh-CN" b="0" i="1" smtClean="0">
                        <a:latin typeface="Cambria Math"/>
                      </a:rPr>
                      <m:t>(</m:t>
                    </m:r>
                    <m:r>
                      <a:rPr lang="en-US" altLang="zh-CN" b="0" i="1" smtClean="0">
                        <a:latin typeface="Cambria Math"/>
                      </a:rPr>
                      <m:t>𝛼</m:t>
                    </m:r>
                    <m:r>
                      <a:rPr lang="en-US" altLang="zh-CN" b="0" i="1" smtClean="0">
                        <a:latin typeface="Cambria Math"/>
                      </a:rPr>
                      <m:t>&gt;1)</m:t>
                    </m:r>
                  </m:oMath>
                </a14:m>
                <a:r>
                  <a:rPr lang="zh-CN" altLang="en-US" dirty="0" smtClean="0"/>
                  <a:t> </a:t>
                </a:r>
                <a:r>
                  <a:rPr lang="en-US" altLang="zh-CN" dirty="0" smtClean="0"/>
                  <a:t>perfectly placed pieces on each PM.</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Optimality (cont.)</a:t>
            </a:r>
            <a:endParaRPr lang="zh-CN" altLang="en-US" dirty="0"/>
          </a:p>
        </p:txBody>
      </p:sp>
    </p:spTree>
    <p:extLst>
      <p:ext uri="{BB962C8B-B14F-4D97-AF65-F5344CB8AC3E}">
        <p14:creationId xmlns:p14="http://schemas.microsoft.com/office/powerpoint/2010/main" val="39053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dirty="0" smtClean="0"/>
                  <a:t>After the swap operations for all requests that have more than 2 pieces, their piece number becomes to 1.</a:t>
                </a:r>
              </a:p>
              <a:p>
                <a:pPr lvl="1"/>
                <a:r>
                  <a:rPr lang="en-US" altLang="zh-CN" dirty="0" smtClean="0"/>
                  <a:t>For the other request that participate the swap operation (the perfectly placed request), their piece number becomes to 2.</a:t>
                </a:r>
              </a:p>
              <a:p>
                <a:pPr lvl="1"/>
                <a:r>
                  <a:rPr lang="en-US" altLang="zh-CN" dirty="0" smtClean="0"/>
                  <a:t>For the other, their piece number remains unchanged.</a:t>
                </a:r>
              </a:p>
              <a:p>
                <a:pPr lvl="1"/>
                <a:r>
                  <a:rPr lang="en-US" altLang="zh-CN" dirty="0" smtClean="0"/>
                  <a:t>We achieve the optimal </a:t>
                </a:r>
                <a14:m>
                  <m:oMath xmlns:m="http://schemas.openxmlformats.org/officeDocument/2006/math">
                    <m:r>
                      <a:rPr lang="en-US" altLang="zh-CN" b="0" i="1" smtClean="0">
                        <a:latin typeface="Cambria Math"/>
                      </a:rPr>
                      <m:t>𝐾</m:t>
                    </m:r>
                  </m:oMath>
                </a14:m>
                <a:r>
                  <a:rPr lang="zh-CN" altLang="en-US" dirty="0" smtClean="0"/>
                  <a:t> </a:t>
                </a:r>
                <a:r>
                  <a:rPr lang="en-US" altLang="zh-CN" dirty="0" smtClean="0"/>
                  <a:t>distribution.</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r="-1778" b="-404"/>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a:t>Optimality (cont.)</a:t>
            </a:r>
            <a:endParaRPr lang="zh-CN" altLang="en-US" dirty="0"/>
          </a:p>
        </p:txBody>
      </p:sp>
    </p:spTree>
    <p:extLst>
      <p:ext uri="{BB962C8B-B14F-4D97-AF65-F5344CB8AC3E}">
        <p14:creationId xmlns:p14="http://schemas.microsoft.com/office/powerpoint/2010/main" val="193067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Autofit/>
              </a:bodyPr>
              <a:lstStyle/>
              <a:p>
                <a:r>
                  <a:rPr lang="en-US" altLang="zh-CN" dirty="0" smtClean="0"/>
                  <a:t>The same algorithm as the case CCF.</a:t>
                </a:r>
              </a:p>
              <a:p>
                <a:pPr lvl="1"/>
                <a:r>
                  <a:rPr lang="en-US" altLang="zh-CN" dirty="0" smtClean="0"/>
                  <a:t>Recursive algorithm</a:t>
                </a:r>
              </a:p>
              <a:p>
                <a:pPr lvl="1"/>
                <a14:m>
                  <m:oMath xmlns:m="http://schemas.openxmlformats.org/officeDocument/2006/math">
                    <m:sSubSup>
                      <m:sSubSupPr>
                        <m:ctrlPr>
                          <a:rPr lang="en-US" altLang="zh-CN" i="1">
                            <a:latin typeface="Cambria Math"/>
                          </a:rPr>
                        </m:ctrlPr>
                      </m:sSubSupPr>
                      <m:e>
                        <m:r>
                          <a:rPr lang="en-US" altLang="zh-CN" i="1">
                            <a:latin typeface="Cambria Math"/>
                          </a:rPr>
                          <m:t>𝜙</m:t>
                        </m:r>
                      </m:e>
                      <m:sub>
                        <m:r>
                          <a:rPr lang="en-US" altLang="zh-CN" i="1">
                            <a:latin typeface="Cambria Math"/>
                          </a:rPr>
                          <m:t>𝑖</m:t>
                        </m:r>
                      </m:sub>
                      <m:sup>
                        <m:r>
                          <a:rPr lang="en-US" altLang="zh-CN" i="1">
                            <a:latin typeface="Cambria Math"/>
                          </a:rPr>
                          <m:t>(3)</m:t>
                        </m:r>
                      </m:sup>
                    </m:sSubSup>
                    <m:r>
                      <a:rPr lang="en-US" altLang="zh-CN" i="1">
                        <a:latin typeface="Cambria Math"/>
                      </a:rPr>
                      <m:t>=</m:t>
                    </m:r>
                    <m:f>
                      <m:fPr>
                        <m:ctrlPr>
                          <a:rPr lang="en-US" altLang="zh-CN" i="1">
                            <a:latin typeface="Cambria Math"/>
                          </a:rPr>
                        </m:ctrlPr>
                      </m:fPr>
                      <m:num>
                        <m:r>
                          <a:rPr lang="en-US" altLang="zh-CN" i="1">
                            <a:latin typeface="Cambria Math"/>
                          </a:rPr>
                          <m:t>1</m:t>
                        </m:r>
                      </m:num>
                      <m:den>
                        <m:r>
                          <a:rPr lang="en-US" altLang="zh-CN" i="1">
                            <a:latin typeface="Cambria Math"/>
                          </a:rPr>
                          <m:t>2</m:t>
                        </m:r>
                      </m:den>
                    </m:f>
                    <m:nary>
                      <m:naryPr>
                        <m:chr m:val="∑"/>
                        <m:ctrlPr>
                          <a:rPr lang="en-US" altLang="zh-CN" i="1">
                            <a:latin typeface="Cambria Math"/>
                          </a:rPr>
                        </m:ctrlPr>
                      </m:naryPr>
                      <m:sub>
                        <m:r>
                          <a:rPr lang="en-US" altLang="zh-CN" i="1">
                            <a:latin typeface="Cambria Math"/>
                          </a:rPr>
                          <m:t>𝜅</m:t>
                        </m:r>
                        <m:r>
                          <a:rPr lang="en-US" altLang="zh-CN" i="1">
                            <a:latin typeface="Cambria Math"/>
                          </a:rPr>
                          <m:t>=1</m:t>
                        </m:r>
                      </m:sub>
                      <m:sup>
                        <m:sSub>
                          <m:sSubPr>
                            <m:ctrlPr>
                              <a:rPr lang="en-US" altLang="zh-CN" i="1">
                                <a:latin typeface="Cambria Math"/>
                              </a:rPr>
                            </m:ctrlPr>
                          </m:sSubPr>
                          <m:e>
                            <m:r>
                              <a:rPr lang="en-US" altLang="zh-CN" i="1">
                                <a:latin typeface="Cambria Math"/>
                              </a:rPr>
                              <m:t>𝐾</m:t>
                            </m:r>
                          </m:e>
                          <m:sub>
                            <m:r>
                              <a:rPr lang="en-US" altLang="zh-CN" i="1">
                                <a:latin typeface="Cambria Math"/>
                              </a:rPr>
                              <m:t>𝑖</m:t>
                            </m:r>
                          </m:sub>
                        </m:sSub>
                      </m:sup>
                      <m:e>
                        <m:sSubSup>
                          <m:sSubSupPr>
                            <m:ctrlPr>
                              <a:rPr lang="en-US" altLang="zh-CN" i="1">
                                <a:latin typeface="Cambria Math"/>
                              </a:rPr>
                            </m:ctrlPr>
                          </m:sSubSupPr>
                          <m:e>
                            <m:r>
                              <a:rPr lang="en-US" altLang="zh-CN" i="1">
                                <a:latin typeface="Cambria Math"/>
                              </a:rPr>
                              <m:t>𝑟</m:t>
                            </m:r>
                          </m:e>
                          <m:sub>
                            <m:r>
                              <a:rPr lang="en-US" altLang="zh-CN" i="1">
                                <a:latin typeface="Cambria Math"/>
                              </a:rPr>
                              <m:t>𝑖</m:t>
                            </m:r>
                          </m:sub>
                          <m:sup>
                            <m:r>
                              <a:rPr lang="en-US" altLang="zh-CN" i="1">
                                <a:latin typeface="Cambria Math"/>
                              </a:rPr>
                              <m:t>(</m:t>
                            </m:r>
                            <m:r>
                              <a:rPr lang="en-US" altLang="zh-CN" i="1">
                                <a:latin typeface="Cambria Math"/>
                              </a:rPr>
                              <m:t>𝜅</m:t>
                            </m:r>
                            <m:r>
                              <a:rPr lang="en-US" altLang="zh-CN" i="1">
                                <a:latin typeface="Cambria Math"/>
                              </a:rPr>
                              <m:t>)</m:t>
                            </m:r>
                          </m:sup>
                        </m:sSubSup>
                        <m:r>
                          <a:rPr lang="en-US" altLang="zh-CN" i="1">
                            <a:latin typeface="Cambria Math"/>
                          </a:rPr>
                          <m:t>⋅(</m:t>
                        </m:r>
                        <m:r>
                          <a:rPr lang="en-US" altLang="zh-CN" i="1">
                            <a:latin typeface="Cambria Math"/>
                          </a:rPr>
                          <m:t>𝑟</m:t>
                        </m:r>
                        <m:r>
                          <a:rPr lang="en-US" altLang="zh-CN" i="1">
                            <a:latin typeface="Cambria Math"/>
                          </a:rPr>
                          <m:t>−</m:t>
                        </m:r>
                        <m:sSubSup>
                          <m:sSubSupPr>
                            <m:ctrlPr>
                              <a:rPr lang="en-US" altLang="zh-CN" i="1">
                                <a:latin typeface="Cambria Math"/>
                              </a:rPr>
                            </m:ctrlPr>
                          </m:sSubSupPr>
                          <m:e>
                            <m:r>
                              <a:rPr lang="en-US" altLang="zh-CN" i="1">
                                <a:latin typeface="Cambria Math"/>
                              </a:rPr>
                              <m:t>𝑟</m:t>
                            </m:r>
                          </m:e>
                          <m:sub>
                            <m:r>
                              <a:rPr lang="en-US" altLang="zh-CN" i="1">
                                <a:latin typeface="Cambria Math"/>
                              </a:rPr>
                              <m:t>𝑖</m:t>
                            </m:r>
                          </m:sub>
                          <m:sup>
                            <m:r>
                              <a:rPr lang="en-US" altLang="zh-CN" i="1">
                                <a:latin typeface="Cambria Math"/>
                              </a:rPr>
                              <m:t>(</m:t>
                            </m:r>
                            <m:r>
                              <a:rPr lang="en-US" altLang="zh-CN" i="1">
                                <a:latin typeface="Cambria Math"/>
                              </a:rPr>
                              <m:t>𝜅</m:t>
                            </m:r>
                            <m:r>
                              <a:rPr lang="en-US" altLang="zh-CN" i="1">
                                <a:latin typeface="Cambria Math"/>
                              </a:rPr>
                              <m:t>)</m:t>
                            </m:r>
                          </m:sup>
                        </m:sSubSup>
                        <m:r>
                          <a:rPr lang="en-US" altLang="zh-CN" i="1">
                            <a:latin typeface="Cambria Math"/>
                          </a:rPr>
                          <m:t>)</m:t>
                        </m:r>
                      </m:e>
                    </m:nary>
                  </m:oMath>
                </a14:m>
                <a:endParaRPr lang="en-US" altLang="zh-CN" dirty="0" smtClean="0"/>
              </a:p>
              <a:p>
                <a:r>
                  <a:rPr lang="en-US" altLang="zh-CN" dirty="0" smtClean="0"/>
                  <a:t>We assume that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𝑖𝑢</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𝑖𝑣</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𝑗𝑢</m:t>
                        </m:r>
                      </m:sub>
                    </m:sSub>
                    <m:r>
                      <a:rPr lang="en-US" altLang="zh-CN" b="0" i="1" smtClean="0">
                        <a:latin typeface="Cambria Math"/>
                      </a:rPr>
                      <m:t>, </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𝑗𝑣</m:t>
                        </m:r>
                      </m:sub>
                    </m:sSub>
                  </m:oMath>
                </a14:m>
                <a:r>
                  <a:rPr lang="zh-CN" altLang="en-US" dirty="0" smtClean="0"/>
                  <a:t> </a:t>
                </a:r>
                <a:r>
                  <a:rPr lang="en-US" altLang="zh-CN" dirty="0" smtClean="0"/>
                  <a:t>are four pieces.</a:t>
                </a:r>
              </a:p>
              <a:p>
                <a:pPr lvl="1"/>
                <a:r>
                  <a:rPr lang="en-US" altLang="zh-CN" dirty="0" smtClean="0"/>
                  <a:t>The four piece will not coexist in the optimal placement, because we can do </a:t>
                </a:r>
                <a14:m>
                  <m:oMath xmlns:m="http://schemas.openxmlformats.org/officeDocument/2006/math">
                    <m:r>
                      <a:rPr lang="en-US" altLang="zh-CN" b="0" i="1" smtClean="0">
                        <a:latin typeface="Cambria Math"/>
                      </a:rPr>
                      <m:t>𝑠𝑤𝑎𝑝</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𝑖𝑢</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𝑗𝑣</m:t>
                        </m:r>
                      </m:sub>
                    </m:sSub>
                    <m:r>
                      <a:rPr lang="en-US" altLang="zh-CN" b="0" i="1" smtClean="0">
                        <a:latin typeface="Cambria Math"/>
                      </a:rPr>
                      <m:t>)</m:t>
                    </m:r>
                  </m:oMath>
                </a14:m>
                <a:r>
                  <a:rPr lang="zh-CN" altLang="en-US" dirty="0" smtClean="0"/>
                  <a:t> </a:t>
                </a:r>
                <a:r>
                  <a:rPr lang="en-US" altLang="zh-CN" dirty="0" smtClean="0"/>
                  <a:t>or </a:t>
                </a:r>
                <a14:m>
                  <m:oMath xmlns:m="http://schemas.openxmlformats.org/officeDocument/2006/math">
                    <m:r>
                      <a:rPr lang="en-US" altLang="zh-CN" b="0" i="1" smtClean="0">
                        <a:latin typeface="Cambria Math"/>
                      </a:rPr>
                      <m:t>𝑠𝑤𝑎𝑝</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𝑖𝑣</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𝑗𝑢</m:t>
                        </m:r>
                      </m:sub>
                    </m:sSub>
                    <m:r>
                      <a:rPr lang="en-US" altLang="zh-CN" b="0" i="1" smtClean="0">
                        <a:latin typeface="Cambria Math"/>
                      </a:rPr>
                      <m:t>)</m:t>
                    </m:r>
                  </m:oMath>
                </a14:m>
                <a:r>
                  <a:rPr lang="en-US" altLang="zh-CN" dirty="0" smtClean="0"/>
                  <a:t>.</a:t>
                </a:r>
              </a:p>
              <a:p>
                <a:pPr lvl="1"/>
                <a:r>
                  <a:rPr lang="en-US" altLang="zh-CN" dirty="0" smtClean="0"/>
                  <a:t>If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𝑖𝑢</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𝑖𝑣</m:t>
                        </m:r>
                      </m:sub>
                    </m:sSub>
                  </m:oMath>
                </a14:m>
                <a:r>
                  <a:rPr lang="zh-CN" altLang="en-US" dirty="0" smtClean="0"/>
                  <a:t> </a:t>
                </a:r>
                <a:r>
                  <a:rPr lang="en-US" altLang="zh-CN" dirty="0" smtClean="0"/>
                  <a:t>and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𝑖𝑢</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𝑖𝑣</m:t>
                        </m:r>
                      </m:sub>
                    </m:sSub>
                    <m:r>
                      <a:rPr lang="en-US" altLang="zh-CN" b="0" i="1" smtClean="0">
                        <a:latin typeface="Cambria Math"/>
                      </a:rPr>
                      <m:t>&gt;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𝑗𝑢</m:t>
                        </m:r>
                      </m:sub>
                    </m:sSub>
                  </m:oMath>
                </a14:m>
                <a:r>
                  <a:rPr lang="en-US" altLang="zh-CN" dirty="0" smtClean="0"/>
                  <a:t>, then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𝑖𝑢</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𝑖𝑣</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𝑗𝑢</m:t>
                        </m:r>
                      </m:sub>
                    </m:sSub>
                  </m:oMath>
                </a14:m>
                <a:r>
                  <a:rPr lang="zh-CN" altLang="en-US" dirty="0" smtClean="0"/>
                  <a:t> </a:t>
                </a:r>
                <a:r>
                  <a:rPr lang="en-US" altLang="zh-CN" dirty="0" smtClean="0"/>
                  <a:t>will not coexist, since we can do </a:t>
                </a:r>
                <a14:m>
                  <m:oMath xmlns:m="http://schemas.openxmlformats.org/officeDocument/2006/math">
                    <m:r>
                      <a:rPr lang="en-US" altLang="zh-CN" b="0" i="1" smtClean="0">
                        <a:latin typeface="Cambria Math"/>
                      </a:rPr>
                      <m:t>𝑠𝑤𝑎𝑝</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𝑗𝑢</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𝑖𝑣</m:t>
                        </m:r>
                      </m:sub>
                    </m:sSub>
                    <m:r>
                      <a:rPr lang="en-US" altLang="zh-CN" b="0" i="1" smtClean="0">
                        <a:latin typeface="Cambria Math"/>
                      </a:rPr>
                      <m:t>)</m:t>
                    </m:r>
                  </m:oMath>
                </a14:m>
                <a:r>
                  <a:rPr lang="en-US" altLang="zh-CN" dirty="0" smtClean="0"/>
                  <a:t>.</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449" t="-1357" r="-1720"/>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Homogeneous Case – E-DCF</a:t>
            </a:r>
            <a:endParaRPr lang="zh-CN" altLang="en-US" dirty="0"/>
          </a:p>
        </p:txBody>
      </p:sp>
    </p:spTree>
    <p:extLst>
      <p:ext uri="{BB962C8B-B14F-4D97-AF65-F5344CB8AC3E}">
        <p14:creationId xmlns:p14="http://schemas.microsoft.com/office/powerpoint/2010/main" val="168888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Autofit/>
              </a:bodyPr>
              <a:lstStyle/>
              <a:p>
                <a:r>
                  <a:rPr lang="en-US" altLang="zh-CN" dirty="0" smtClean="0"/>
                  <a:t>From the two facts, we can construct the optimal solution from any give placement.</a:t>
                </a:r>
              </a:p>
              <a:p>
                <a:pPr lvl="1"/>
                <a:r>
                  <a:rPr lang="en-US" altLang="zh-CN" dirty="0" smtClean="0"/>
                  <a:t>(1)Mark the pieces that have the size equal to </a:t>
                </a:r>
                <a14:m>
                  <m:oMath xmlns:m="http://schemas.openxmlformats.org/officeDocument/2006/math">
                    <m:r>
                      <a:rPr lang="en-US" altLang="zh-CN" b="0" i="1" smtClean="0">
                        <a:latin typeface="Cambria Math"/>
                      </a:rPr>
                      <m:t>𝑟</m:t>
                    </m:r>
                  </m:oMath>
                </a14:m>
                <a:r>
                  <a:rPr lang="zh-CN" altLang="en-US" dirty="0" smtClean="0"/>
                  <a:t> </a:t>
                </a:r>
                <a:r>
                  <a:rPr lang="en-US" altLang="zh-CN" dirty="0" smtClean="0"/>
                  <a:t>as red; otherwise, black.</a:t>
                </a:r>
              </a:p>
              <a:p>
                <a:pPr lvl="1"/>
                <a:r>
                  <a:rPr lang="en-US" altLang="zh-CN" dirty="0" smtClean="0"/>
                  <a:t>(2)Select the piece with largest size among the black pieces. (Assume that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𝑖𝑢</m:t>
                        </m:r>
                      </m:sub>
                    </m:sSub>
                  </m:oMath>
                </a14:m>
                <a:r>
                  <a:rPr lang="zh-CN" altLang="en-US" dirty="0" smtClean="0"/>
                  <a:t> </a:t>
                </a:r>
                <a:r>
                  <a:rPr lang="en-US" altLang="zh-CN" dirty="0" smtClean="0"/>
                  <a:t>is selected)</a:t>
                </a:r>
              </a:p>
              <a:p>
                <a:pPr lvl="1"/>
                <a:r>
                  <a:rPr lang="en-US" altLang="zh-CN" dirty="0" smtClean="0"/>
                  <a:t>(3)Do </a:t>
                </a:r>
                <a14:m>
                  <m:oMath xmlns:m="http://schemas.openxmlformats.org/officeDocument/2006/math">
                    <m:r>
                      <a:rPr lang="en-US" altLang="zh-CN" b="0" i="1" smtClean="0">
                        <a:latin typeface="Cambria Math"/>
                      </a:rPr>
                      <m:t>𝑠𝑤𝑎𝑝</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𝑗𝑢</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𝑖𝑣</m:t>
                        </m:r>
                      </m:sub>
                    </m:sSub>
                    <m:r>
                      <a:rPr lang="en-US" altLang="zh-CN" b="0" i="1" smtClean="0">
                        <a:latin typeface="Cambria Math"/>
                      </a:rPr>
                      <m:t>)</m:t>
                    </m:r>
                  </m:oMath>
                </a14:m>
                <a:r>
                  <a:rPr lang="en-US" altLang="zh-CN" dirty="0" smtClean="0"/>
                  <a:t>, as shown above, until no </a:t>
                </a:r>
                <a14:m>
                  <m:oMath xmlns:m="http://schemas.openxmlformats.org/officeDocument/2006/math">
                    <m:sSub>
                      <m:sSubPr>
                        <m:ctrlPr>
                          <a:rPr lang="en-US" altLang="zh-CN" i="1">
                            <a:latin typeface="Cambria Math"/>
                          </a:rPr>
                        </m:ctrlPr>
                      </m:sSubPr>
                      <m:e>
                        <m:r>
                          <a:rPr lang="en-US" altLang="zh-CN" i="1">
                            <a:latin typeface="Cambria Math"/>
                          </a:rPr>
                          <m:t>𝑟</m:t>
                        </m:r>
                      </m:e>
                      <m:sub>
                        <m:r>
                          <a:rPr lang="en-US" altLang="zh-CN" i="1">
                            <a:latin typeface="Cambria Math"/>
                          </a:rPr>
                          <m:t>𝑗𝑢</m:t>
                        </m:r>
                      </m:sub>
                    </m:sSub>
                    <m:r>
                      <a:rPr lang="en-US" altLang="zh-CN" b="0" i="1" smtClean="0">
                        <a:latin typeface="Cambria Math"/>
                      </a:rPr>
                      <m:t> </m:t>
                    </m:r>
                    <m:r>
                      <a:rPr lang="en-US" altLang="zh-CN" b="0" i="1" smtClean="0">
                        <a:latin typeface="Cambria Math"/>
                      </a:rPr>
                      <m:t>𝑜𝑟</m:t>
                    </m:r>
                    <m:r>
                      <a:rPr lang="en-US" altLang="zh-CN" b="0" i="1" smtClean="0">
                        <a:latin typeface="Cambria Math"/>
                      </a:rPr>
                      <m:t> </m:t>
                    </m:r>
                    <m:sSub>
                      <m:sSubPr>
                        <m:ctrlPr>
                          <a:rPr lang="en-US" altLang="zh-CN" i="1">
                            <a:latin typeface="Cambria Math"/>
                          </a:rPr>
                        </m:ctrlPr>
                      </m:sSubPr>
                      <m:e>
                        <m:r>
                          <a:rPr lang="en-US" altLang="zh-CN" i="1">
                            <a:latin typeface="Cambria Math"/>
                          </a:rPr>
                          <m:t>𝑟</m:t>
                        </m:r>
                      </m:e>
                      <m:sub>
                        <m:r>
                          <a:rPr lang="en-US" altLang="zh-CN" i="1">
                            <a:latin typeface="Cambria Math"/>
                          </a:rPr>
                          <m:t>𝑖𝑣</m:t>
                        </m:r>
                      </m:sub>
                    </m:sSub>
                  </m:oMath>
                </a14:m>
                <a:r>
                  <a:rPr lang="en-US" altLang="zh-CN" dirty="0" smtClean="0"/>
                  <a:t> can be selected. Then mark the new </a:t>
                </a:r>
                <a14:m>
                  <m:oMath xmlns:m="http://schemas.openxmlformats.org/officeDocument/2006/math">
                    <m:sSub>
                      <m:sSubPr>
                        <m:ctrlPr>
                          <a:rPr lang="en-US" altLang="zh-CN" i="1">
                            <a:latin typeface="Cambria Math"/>
                          </a:rPr>
                        </m:ctrlPr>
                      </m:sSubPr>
                      <m:e>
                        <m:r>
                          <a:rPr lang="en-US" altLang="zh-CN" i="1">
                            <a:latin typeface="Cambria Math"/>
                          </a:rPr>
                          <m:t>𝑟</m:t>
                        </m:r>
                      </m:e>
                      <m:sub>
                        <m:r>
                          <a:rPr lang="en-US" altLang="zh-CN" i="1">
                            <a:latin typeface="Cambria Math"/>
                          </a:rPr>
                          <m:t>𝑖𝑢</m:t>
                        </m:r>
                      </m:sub>
                    </m:sSub>
                  </m:oMath>
                </a14:m>
                <a:r>
                  <a:rPr lang="zh-CN" altLang="en-US" dirty="0" smtClean="0"/>
                  <a:t> </a:t>
                </a:r>
                <a:r>
                  <a:rPr lang="en-US" altLang="zh-CN" dirty="0" smtClean="0"/>
                  <a:t>red.</a:t>
                </a:r>
              </a:p>
              <a:p>
                <a:pPr lvl="1"/>
                <a:r>
                  <a:rPr lang="en-US" altLang="zh-CN" dirty="0" smtClean="0"/>
                  <a:t>(4)Repeat step 2 and 3, until all of the pieces are red.</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r="-1704" b="-21429"/>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Optimality</a:t>
            </a:r>
            <a:endParaRPr lang="zh-CN" altLang="en-US" dirty="0"/>
          </a:p>
        </p:txBody>
      </p:sp>
    </p:spTree>
    <p:extLst>
      <p:ext uri="{BB962C8B-B14F-4D97-AF65-F5344CB8AC3E}">
        <p14:creationId xmlns:p14="http://schemas.microsoft.com/office/powerpoint/2010/main" val="100100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Autofit/>
              </a:bodyPr>
              <a:lstStyle/>
              <a:p>
                <a:r>
                  <a:rPr lang="en-US" altLang="zh-CN" dirty="0" smtClean="0"/>
                  <a:t>The impact of the swap operation (step 3).</a:t>
                </a:r>
              </a:p>
              <a:p>
                <a:pPr lvl="1"/>
                <a:r>
                  <a:rPr lang="en-US" altLang="zh-CN" dirty="0" smtClean="0"/>
                  <a:t>The piece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𝑖𝑢</m:t>
                        </m:r>
                      </m:sub>
                    </m:sSub>
                  </m:oMath>
                </a14:m>
                <a:r>
                  <a:rPr lang="en-US" altLang="zh-CN" dirty="0" smtClean="0"/>
                  <a:t> will be larger.</a:t>
                </a:r>
              </a:p>
              <a:p>
                <a:r>
                  <a:rPr lang="en-US" altLang="zh-CN" dirty="0" smtClean="0"/>
                  <a:t>Feasibility of the swap operation.</a:t>
                </a:r>
              </a:p>
              <a:p>
                <a:pPr lvl="1"/>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𝑖𝑢</m:t>
                        </m:r>
                      </m:sub>
                    </m:sSub>
                  </m:oMath>
                </a14:m>
                <a:r>
                  <a:rPr lang="zh-CN" altLang="en-US" dirty="0" smtClean="0"/>
                  <a:t> </a:t>
                </a:r>
                <a:r>
                  <a:rPr lang="en-US" altLang="zh-CN" dirty="0" smtClean="0"/>
                  <a:t>has the largest size among the black pieces.</a:t>
                </a:r>
              </a:p>
              <a:p>
                <a:r>
                  <a:rPr lang="en-US" altLang="zh-CN" dirty="0" smtClean="0"/>
                  <a:t>When the swap operation will be terminated.</a:t>
                </a:r>
              </a:p>
              <a:p>
                <a:pPr lvl="1"/>
                <a14:m>
                  <m:oMath xmlns:m="http://schemas.openxmlformats.org/officeDocument/2006/math">
                    <m:sSub>
                      <m:sSubPr>
                        <m:ctrlPr>
                          <a:rPr lang="en-US" altLang="zh-CN" b="0" i="1" smtClean="0">
                            <a:latin typeface="Cambria Math"/>
                          </a:rPr>
                        </m:ctrlPr>
                      </m:sSubPr>
                      <m:e>
                        <m:r>
                          <a:rPr lang="en-US" altLang="zh-CN" b="0" i="1" smtClean="0">
                            <a:latin typeface="Cambria Math"/>
                          </a:rPr>
                          <m:t>𝐾</m:t>
                        </m:r>
                      </m:e>
                      <m:sub>
                        <m:r>
                          <a:rPr lang="en-US" altLang="zh-CN" b="0" i="1" smtClean="0">
                            <a:latin typeface="Cambria Math"/>
                          </a:rPr>
                          <m:t>𝑖</m:t>
                        </m:r>
                      </m:sub>
                    </m:sSub>
                    <m:r>
                      <a:rPr lang="en-US" altLang="zh-CN" b="0" i="1" smtClean="0">
                        <a:latin typeface="Cambria Math"/>
                      </a:rPr>
                      <m:t>=1</m:t>
                    </m:r>
                  </m:oMath>
                </a14:m>
                <a:r>
                  <a:rPr lang="en-US" altLang="zh-CN" dirty="0" smtClean="0"/>
                  <a:t> (</a:t>
                </a:r>
                <a14:m>
                  <m:oMath xmlns:m="http://schemas.openxmlformats.org/officeDocument/2006/math">
                    <m:sSub>
                      <m:sSubPr>
                        <m:ctrlPr>
                          <a:rPr lang="en-US" altLang="zh-CN" b="0" i="1" dirty="0" smtClean="0">
                            <a:latin typeface="Cambria Math"/>
                          </a:rPr>
                        </m:ctrlPr>
                      </m:sSubPr>
                      <m:e>
                        <m:r>
                          <a:rPr lang="en-US" altLang="zh-CN" b="0" i="1" dirty="0" smtClean="0">
                            <a:latin typeface="Cambria Math"/>
                          </a:rPr>
                          <m:t>𝑟</m:t>
                        </m:r>
                      </m:e>
                      <m:sub>
                        <m:r>
                          <a:rPr lang="en-US" altLang="zh-CN" b="0" i="1" dirty="0" smtClean="0">
                            <a:latin typeface="Cambria Math"/>
                          </a:rPr>
                          <m:t>𝑖𝑢</m:t>
                        </m:r>
                      </m:sub>
                    </m:sSub>
                    <m:r>
                      <a:rPr lang="en-US" altLang="zh-CN" b="0" i="1" dirty="0" smtClean="0">
                        <a:latin typeface="Cambria Math"/>
                      </a:rPr>
                      <m:t>=</m:t>
                    </m:r>
                    <m:r>
                      <a:rPr lang="en-US" altLang="zh-CN" b="0" i="1" dirty="0" smtClean="0">
                        <a:latin typeface="Cambria Math"/>
                      </a:rPr>
                      <m:t>𝑟</m:t>
                    </m:r>
                  </m:oMath>
                </a14:m>
                <a:r>
                  <a:rPr lang="en-US" altLang="zh-CN" dirty="0" smtClean="0"/>
                  <a:t>)</a:t>
                </a:r>
              </a:p>
              <a:p>
                <a:pPr lvl="1"/>
                <a:r>
                  <a:rPr lang="en-US" altLang="zh-CN" dirty="0" smtClean="0"/>
                  <a:t>The other pieces on PM </a:t>
                </a:r>
                <a14:m>
                  <m:oMath xmlns:m="http://schemas.openxmlformats.org/officeDocument/2006/math">
                    <m:r>
                      <a:rPr lang="en-US" altLang="zh-CN" b="0" i="1" smtClean="0">
                        <a:latin typeface="Cambria Math"/>
                      </a:rPr>
                      <m:t>𝑢</m:t>
                    </m:r>
                  </m:oMath>
                </a14:m>
                <a:r>
                  <a:rPr lang="zh-CN" altLang="en-US" dirty="0" smtClean="0"/>
                  <a:t> </a:t>
                </a:r>
                <a:r>
                  <a:rPr lang="en-US" altLang="zh-CN" dirty="0" smtClean="0"/>
                  <a:t>are all marked as red.</a:t>
                </a:r>
              </a:p>
              <a:p>
                <a:pPr lvl="2"/>
                <a:r>
                  <a:rPr lang="en-US" altLang="zh-CN" dirty="0" smtClean="0"/>
                  <a:t>If it still have black piece, the swap operation can continue.</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b="-4717"/>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Optimality (cont.)</a:t>
            </a:r>
            <a:endParaRPr lang="zh-CN" altLang="en-US" dirty="0"/>
          </a:p>
        </p:txBody>
      </p:sp>
    </p:spTree>
    <p:extLst>
      <p:ext uri="{BB962C8B-B14F-4D97-AF65-F5344CB8AC3E}">
        <p14:creationId xmlns:p14="http://schemas.microsoft.com/office/powerpoint/2010/main" val="1207319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lstStyle/>
              <a:p>
                <a:r>
                  <a:rPr lang="en-US" altLang="zh-CN" dirty="0" smtClean="0"/>
                  <a:t>The red piece will not participate the swap operation.</a:t>
                </a:r>
              </a:p>
              <a:p>
                <a:pPr lvl="1"/>
                <a:r>
                  <a:rPr lang="en-US" altLang="zh-CN" dirty="0" smtClean="0"/>
                  <a:t>The red piece has the size equal to r; (step 1)</a:t>
                </a:r>
              </a:p>
              <a:p>
                <a:pPr lvl="1"/>
                <a:r>
                  <a:rPr lang="en-US" altLang="zh-CN" dirty="0" smtClean="0"/>
                  <a:t>There are no black pieces on the PM it located. </a:t>
                </a:r>
              </a:p>
              <a:p>
                <a:r>
                  <a:rPr lang="en-US" altLang="zh-CN" dirty="0" smtClean="0"/>
                  <a:t>From the construction process, there will be </a:t>
                </a:r>
                <a14:m>
                  <m:oMath xmlns:m="http://schemas.openxmlformats.org/officeDocument/2006/math">
                    <m:r>
                      <a:rPr lang="en-US" altLang="zh-CN" b="0" i="1" smtClean="0">
                        <a:latin typeface="Cambria Math"/>
                      </a:rPr>
                      <m:t>𝛼</m:t>
                    </m:r>
                  </m:oMath>
                </a14:m>
                <a:r>
                  <a:rPr lang="zh-CN" altLang="en-US" dirty="0" smtClean="0"/>
                  <a:t> </a:t>
                </a:r>
                <a:r>
                  <a:rPr lang="en-US" altLang="zh-CN" dirty="0" smtClean="0"/>
                  <a:t>perfect placement on each PM, and other requests will occupy as fewer PM as possible.</a:t>
                </a:r>
              </a:p>
              <a:p>
                <a:r>
                  <a:rPr lang="en-US" altLang="zh-CN" dirty="0" smtClean="0"/>
                  <a:t>The result matches the recursive solution.</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Optimality (cont.)</a:t>
            </a:r>
            <a:endParaRPr lang="zh-CN" altLang="en-US" dirty="0"/>
          </a:p>
        </p:txBody>
      </p:sp>
    </p:spTree>
    <p:extLst>
      <p:ext uri="{BB962C8B-B14F-4D97-AF65-F5344CB8AC3E}">
        <p14:creationId xmlns:p14="http://schemas.microsoft.com/office/powerpoint/2010/main" val="2408425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Autofit/>
          </a:bodyPr>
          <a:lstStyle/>
          <a:p>
            <a:r>
              <a:rPr lang="en-US" altLang="zh-CN" dirty="0" smtClean="0">
                <a:ea typeface="+mn-ea"/>
                <a:cs typeface="Times New Roman" pitchFamily="18" charset="0"/>
              </a:rPr>
              <a:t>Virtual machine (VM) placement</a:t>
            </a:r>
          </a:p>
          <a:p>
            <a:pPr lvl="1"/>
            <a:r>
              <a:rPr lang="en-US" altLang="zh-CN" dirty="0" smtClean="0">
                <a:ea typeface="+mn-ea"/>
                <a:cs typeface="Times New Roman" pitchFamily="18" charset="0"/>
              </a:rPr>
              <a:t>Tenants submit their resource requirements to the cloud system, and the cloud decides how to implement the resource allocation.</a:t>
            </a:r>
          </a:p>
          <a:p>
            <a:pPr lvl="1"/>
            <a:r>
              <a:rPr lang="en-US" altLang="zh-CN" dirty="0" smtClean="0">
                <a:ea typeface="+mn-ea"/>
                <a:cs typeface="Times New Roman" pitchFamily="18" charset="0"/>
              </a:rPr>
              <a:t>One of the primary task in virtualization-based cloud system.</a:t>
            </a:r>
          </a:p>
          <a:p>
            <a:r>
              <a:rPr lang="en-US" altLang="zh-CN" dirty="0" smtClean="0">
                <a:ea typeface="+mn-ea"/>
                <a:cs typeface="Times New Roman" pitchFamily="18" charset="0"/>
              </a:rPr>
              <a:t>The cost is one of the major concerns for the cloud providers.</a:t>
            </a:r>
          </a:p>
          <a:p>
            <a:pPr lvl="1"/>
            <a:r>
              <a:rPr lang="en-US" altLang="zh-CN" dirty="0" smtClean="0">
                <a:ea typeface="+mn-ea"/>
                <a:cs typeface="Times New Roman" pitchFamily="18" charset="0"/>
              </a:rPr>
              <a:t>PM-cost</a:t>
            </a:r>
          </a:p>
          <a:p>
            <a:pPr lvl="1"/>
            <a:r>
              <a:rPr lang="en-US" altLang="zh-CN" dirty="0" smtClean="0">
                <a:ea typeface="+mn-ea"/>
                <a:cs typeface="Times New Roman" pitchFamily="18" charset="0"/>
              </a:rPr>
              <a:t>N-cost</a:t>
            </a:r>
            <a:endParaRPr lang="zh-CN" altLang="en-US" dirty="0">
              <a:ea typeface="+mn-ea"/>
              <a:cs typeface="Times New Roman" pitchFamily="18" charset="0"/>
            </a:endParaRPr>
          </a:p>
        </p:txBody>
      </p:sp>
      <p:sp>
        <p:nvSpPr>
          <p:cNvPr id="3" name="标题 2"/>
          <p:cNvSpPr>
            <a:spLocks noGrp="1"/>
          </p:cNvSpPr>
          <p:nvPr>
            <p:ph type="title"/>
          </p:nvPr>
        </p:nvSpPr>
        <p:spPr/>
        <p:txBody>
          <a:bodyPr/>
          <a:lstStyle/>
          <a:p>
            <a:r>
              <a:rPr lang="en-US" altLang="zh-CN" dirty="0" smtClean="0"/>
              <a:t>Background</a:t>
            </a:r>
            <a:endParaRPr lang="zh-CN" altLang="en-US" dirty="0"/>
          </a:p>
        </p:txBody>
      </p:sp>
    </p:spTree>
    <p:extLst>
      <p:ext uri="{BB962C8B-B14F-4D97-AF65-F5344CB8AC3E}">
        <p14:creationId xmlns:p14="http://schemas.microsoft.com/office/powerpoint/2010/main" val="158879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Solution Structure</a:t>
            </a:r>
            <a:endParaRPr lang="zh-CN" altLang="en-US" dirty="0"/>
          </a:p>
        </p:txBody>
      </p:sp>
      <mc:AlternateContent xmlns:mc="http://schemas.openxmlformats.org/markup-compatibility/2006" xmlns:a14="http://schemas.microsoft.com/office/drawing/2010/main">
        <mc:Choice Requires="a14">
          <p:sp>
            <p:nvSpPr>
              <p:cNvPr id="5" name="TextBox 4"/>
              <p:cNvSpPr txBox="1"/>
              <p:nvPr/>
            </p:nvSpPr>
            <p:spPr>
              <a:xfrm>
                <a:off x="6732240" y="1640989"/>
                <a:ext cx="2088232" cy="452431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𝑐</m:t>
                      </m:r>
                      <m:r>
                        <a:rPr lang="en-US" altLang="zh-CN" sz="2400" b="0" i="1" smtClean="0">
                          <a:latin typeface="Cambria Math"/>
                        </a:rPr>
                        <m:t>=</m:t>
                      </m:r>
                      <m:r>
                        <a:rPr lang="en-US" altLang="zh-CN" sz="2400" b="0" i="1" smtClean="0">
                          <a:latin typeface="Cambria Math"/>
                        </a:rPr>
                        <m:t>𝛼</m:t>
                      </m:r>
                      <m:r>
                        <a:rPr lang="en-US" altLang="zh-CN" sz="2400" b="0" i="1" smtClean="0">
                          <a:latin typeface="Cambria Math"/>
                        </a:rPr>
                        <m:t>⋅</m:t>
                      </m:r>
                      <m:r>
                        <a:rPr lang="en-US" altLang="zh-CN" sz="2400" b="0" i="1" smtClean="0">
                          <a:latin typeface="Cambria Math"/>
                        </a:rPr>
                        <m:t>𝑟</m:t>
                      </m:r>
                      <m:r>
                        <a:rPr lang="en-US" altLang="zh-CN" sz="2400" b="0" i="1" smtClean="0">
                          <a:latin typeface="Cambria Math"/>
                        </a:rPr>
                        <m:t>+</m:t>
                      </m:r>
                      <m:r>
                        <a:rPr lang="en-US" altLang="zh-CN" sz="2400" b="0" i="1" smtClean="0">
                          <a:latin typeface="Cambria Math"/>
                        </a:rPr>
                        <m:t>𝑢</m:t>
                      </m:r>
                    </m:oMath>
                  </m:oMathPara>
                </a14:m>
                <a:endParaRPr lang="en-US" altLang="zh-CN" sz="240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𝑟</m:t>
                      </m:r>
                      <m:r>
                        <a:rPr lang="en-US" altLang="zh-CN" sz="2400" b="0" i="1" smtClean="0">
                          <a:latin typeface="Cambria Math"/>
                        </a:rPr>
                        <m:t>=</m:t>
                      </m:r>
                      <m:r>
                        <a:rPr lang="en-US" altLang="zh-CN" sz="2400" b="0" i="1" smtClean="0">
                          <a:latin typeface="Cambria Math"/>
                        </a:rPr>
                        <m:t>𝛽</m:t>
                      </m:r>
                      <m:r>
                        <a:rPr lang="en-US" altLang="zh-CN" sz="2400" b="0" i="1" smtClean="0">
                          <a:latin typeface="Cambria Math"/>
                        </a:rPr>
                        <m:t>⋅</m:t>
                      </m:r>
                      <m:r>
                        <a:rPr lang="en-US" altLang="zh-CN" sz="2400" b="0" i="1" smtClean="0">
                          <a:latin typeface="Cambria Math"/>
                        </a:rPr>
                        <m:t>𝑢</m:t>
                      </m:r>
                      <m:r>
                        <a:rPr lang="en-US" altLang="zh-CN" sz="2400" b="0" i="1" smtClean="0">
                          <a:latin typeface="Cambria Math"/>
                        </a:rPr>
                        <m:t>+</m:t>
                      </m:r>
                      <m:r>
                        <a:rPr lang="en-US" altLang="zh-CN" sz="2400" b="0" i="1" smtClean="0">
                          <a:latin typeface="Cambria Math"/>
                        </a:rPr>
                        <m:t>𝑣</m:t>
                      </m:r>
                    </m:oMath>
                  </m:oMathPara>
                </a14:m>
                <a:endParaRPr lang="en-US" altLang="zh-CN" sz="2400" b="0" dirty="0" smtClean="0">
                  <a:latin typeface="Times New Roman" pitchFamily="18" charset="0"/>
                  <a:cs typeface="Times New Roman" pitchFamily="18" charset="0"/>
                </a:endParaRPr>
              </a:p>
              <a:p>
                <a:pPr algn="ctr"/>
                <a:r>
                  <a:rPr lang="en-US" altLang="zh-CN" sz="2400" dirty="0" smtClean="0">
                    <a:latin typeface="Times New Roman" pitchFamily="18" charset="0"/>
                    <a:cs typeface="Times New Roman" pitchFamily="18" charset="0"/>
                  </a:rPr>
                  <a:t>TPC: r</a:t>
                </a:r>
              </a:p>
              <a:p>
                <a:pPr algn="ctr"/>
                <a:r>
                  <a:rPr lang="en-US" altLang="zh-CN" sz="2400" dirty="0" smtClean="0">
                    <a:latin typeface="Times New Roman" pitchFamily="18" charset="0"/>
                    <a:cs typeface="Times New Roman" pitchFamily="18" charset="0"/>
                  </a:rPr>
                  <a:t>CPC: u</a:t>
                </a:r>
                <a:endParaRPr lang="en-US" altLang="zh-CN" sz="2400" b="0" dirty="0" smtClean="0">
                  <a:latin typeface="Times New Roman" pitchFamily="18" charset="0"/>
                  <a:cs typeface="Times New Roman" pitchFamily="18" charset="0"/>
                </a:endParaRPr>
              </a:p>
              <a:p>
                <a:pPr algn="ctr"/>
                <a:endParaRPr lang="en-US" altLang="zh-CN" sz="2400" b="0" dirty="0" smtClean="0">
                  <a:latin typeface="Times New Roman" pitchFamily="18" charset="0"/>
                  <a:cs typeface="Times New Roman" pitchFamily="18" charset="0"/>
                </a:endParaRPr>
              </a:p>
              <a:p>
                <a:pPr algn="ctr"/>
                <a:endParaRPr lang="en-US" altLang="zh-CN" sz="2400" b="0" dirty="0" smtClean="0">
                  <a:latin typeface="Times New Roman" pitchFamily="18" charset="0"/>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𝑐</m:t>
                      </m:r>
                      <m:r>
                        <a:rPr lang="en-US" altLang="zh-CN" sz="2400" b="0" i="1" smtClean="0">
                          <a:latin typeface="Cambria Math"/>
                          <a:ea typeface="Cambria Math"/>
                        </a:rPr>
                        <m:t>←</m:t>
                      </m:r>
                      <m:r>
                        <a:rPr lang="en-US" altLang="zh-CN" sz="2400" b="0" i="1" smtClean="0">
                          <a:latin typeface="Cambria Math"/>
                          <a:ea typeface="Cambria Math"/>
                        </a:rPr>
                        <m:t>𝑢</m:t>
                      </m:r>
                    </m:oMath>
                  </m:oMathPara>
                </a14:m>
                <a:endParaRPr lang="en-US" altLang="zh-CN" sz="2400" b="0" dirty="0" smtClean="0">
                  <a:latin typeface="Times New Roman" pitchFamily="18" charset="0"/>
                  <a:ea typeface="Cambria Math"/>
                  <a:cs typeface="Times New Roman" pitchFamily="18" charset="0"/>
                </a:endParaRPr>
              </a:p>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a:rPr>
                        <m:t>𝑟</m:t>
                      </m:r>
                      <m:r>
                        <a:rPr lang="en-US" altLang="zh-CN" sz="2400" b="0" i="1" smtClean="0">
                          <a:latin typeface="Cambria Math"/>
                          <a:ea typeface="Cambria Math"/>
                        </a:rPr>
                        <m:t>←</m:t>
                      </m:r>
                      <m:r>
                        <a:rPr lang="en-US" altLang="zh-CN" sz="2400" b="0" i="1" smtClean="0">
                          <a:latin typeface="Cambria Math"/>
                          <a:ea typeface="Cambria Math"/>
                        </a:rPr>
                        <m:t>𝑣</m:t>
                      </m:r>
                    </m:oMath>
                  </m:oMathPara>
                </a14:m>
                <a:endParaRPr lang="en-US" altLang="zh-CN" sz="2400" dirty="0" smtClean="0">
                  <a:latin typeface="Times New Roman" pitchFamily="18" charset="0"/>
                  <a:cs typeface="Times New Roman" pitchFamily="18" charset="0"/>
                </a:endParaRPr>
              </a:p>
              <a:p>
                <a:pPr algn="ctr"/>
                <a:r>
                  <a:rPr lang="en-US" altLang="zh-CN" sz="2400" dirty="0" smtClean="0">
                    <a:latin typeface="Times New Roman" pitchFamily="18" charset="0"/>
                    <a:cs typeface="Times New Roman" pitchFamily="18" charset="0"/>
                  </a:rPr>
                  <a:t>TPC: v</a:t>
                </a:r>
              </a:p>
              <a:p>
                <a:pPr algn="ctr"/>
                <a:r>
                  <a:rPr lang="en-US" altLang="zh-CN" sz="2400" dirty="0" smtClean="0">
                    <a:latin typeface="Times New Roman" pitchFamily="18" charset="0"/>
                    <a:cs typeface="Times New Roman" pitchFamily="18" charset="0"/>
                  </a:rPr>
                  <a:t>CPC: w</a:t>
                </a:r>
              </a:p>
              <a:p>
                <a:pPr algn="ctr"/>
                <a:endParaRPr lang="en-US" altLang="zh-CN" sz="2400" dirty="0">
                  <a:latin typeface="Times New Roman" pitchFamily="18" charset="0"/>
                  <a:cs typeface="Times New Roman" pitchFamily="18" charset="0"/>
                </a:endParaRPr>
              </a:p>
              <a:p>
                <a:pPr algn="ctr"/>
                <a:r>
                  <a:rPr lang="en-US" altLang="zh-CN" sz="2400" dirty="0" smtClean="0">
                    <a:latin typeface="Times New Roman" pitchFamily="18" charset="0"/>
                    <a:cs typeface="Times New Roman" pitchFamily="18" charset="0"/>
                  </a:rPr>
                  <a:t>recursively</a:t>
                </a:r>
                <a:endParaRPr lang="zh-CN" altLang="en-US" sz="2400" dirty="0">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732240" y="1640989"/>
                <a:ext cx="2088232" cy="4524315"/>
              </a:xfrm>
              <a:prstGeom prst="rect">
                <a:avLst/>
              </a:prstGeom>
              <a:blipFill rotWithShape="1">
                <a:blip r:embed="rId3"/>
                <a:stretch>
                  <a:fillRect b="-2156"/>
                </a:stretch>
              </a:blipFill>
            </p:spPr>
            <p:txBody>
              <a:bodyPr/>
              <a:lstStyle/>
              <a:p>
                <a:r>
                  <a:rPr lang="zh-CN" altLang="en-US">
                    <a:noFill/>
                  </a:rPr>
                  <a:t> </a:t>
                </a:r>
              </a:p>
            </p:txBody>
          </p:sp>
        </mc:Fallback>
      </mc:AlternateContent>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844824"/>
            <a:ext cx="5688632" cy="390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95736" y="5890239"/>
            <a:ext cx="2664296" cy="461665"/>
          </a:xfrm>
          <a:prstGeom prst="rect">
            <a:avLst/>
          </a:prstGeom>
          <a:noFill/>
        </p:spPr>
        <p:txBody>
          <a:bodyPr wrap="square" rtlCol="0">
            <a:spAutoFit/>
          </a:bodyPr>
          <a:lstStyle/>
          <a:p>
            <a:pPr algn="ctr"/>
            <a:r>
              <a:rPr lang="en-US" altLang="zh-CN" sz="2400" dirty="0" smtClean="0"/>
              <a:t>solution structure</a:t>
            </a:r>
            <a:endParaRPr lang="zh-CN" altLang="en-US" sz="2400" dirty="0"/>
          </a:p>
        </p:txBody>
      </p:sp>
    </p:spTree>
    <p:extLst>
      <p:ext uri="{BB962C8B-B14F-4D97-AF65-F5344CB8AC3E}">
        <p14:creationId xmlns:p14="http://schemas.microsoft.com/office/powerpoint/2010/main" val="177528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Heterogeneous Case</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en-US" altLang="zh-CN" smtClean="0"/>
              <a:pPr/>
              <a:t>31</a:t>
            </a:fld>
            <a:endParaRPr lang="en-US" dirty="0"/>
          </a:p>
        </p:txBody>
      </p:sp>
      <mc:AlternateContent xmlns:mc="http://schemas.openxmlformats.org/markup-compatibility/2006" xmlns:a14="http://schemas.microsoft.com/office/drawing/2010/main">
        <mc:Choice Requires="a14">
          <p:sp>
            <p:nvSpPr>
              <p:cNvPr id="4" name="内容占位符 3"/>
              <p:cNvSpPr>
                <a:spLocks noGrp="1"/>
              </p:cNvSpPr>
              <p:nvPr>
                <p:ph sz="quarter" idx="1"/>
              </p:nvPr>
            </p:nvSpPr>
            <p:spPr/>
            <p:txBody>
              <a:bodyPr/>
              <a:lstStyle/>
              <a:p>
                <a:r>
                  <a:rPr lang="en-US" altLang="zh-CN" dirty="0" smtClean="0"/>
                  <a:t>SBP: Sorting-based Placement</a:t>
                </a:r>
              </a:p>
              <a:p>
                <a:r>
                  <a:rPr lang="en-US" altLang="zh-CN" dirty="0" smtClean="0"/>
                  <a:t>Basic idea: place the requests with larger VM requirements first.</a:t>
                </a:r>
              </a:p>
              <a:p>
                <a:pPr lvl="1"/>
                <a:r>
                  <a:rPr lang="en-US" altLang="zh-CN" dirty="0" smtClean="0"/>
                  <a:t>Sorting</a:t>
                </a:r>
              </a:p>
              <a:p>
                <a:pPr lvl="2"/>
                <a:r>
                  <a:rPr lang="en-US" altLang="zh-CN" dirty="0"/>
                  <a:t>A</a:t>
                </a:r>
                <a:r>
                  <a:rPr lang="en-US" altLang="zh-CN" dirty="0" smtClean="0"/>
                  <a:t>ccording the number of VMs that tenants require</a:t>
                </a:r>
              </a:p>
              <a:p>
                <a:pPr lvl="2"/>
                <a:r>
                  <a:rPr lang="en-US" altLang="zh-CN" dirty="0" smtClean="0"/>
                  <a:t>Ascending order</a:t>
                </a:r>
              </a:p>
              <a:p>
                <a:pPr lvl="1"/>
                <a:r>
                  <a:rPr lang="en-US" altLang="zh-CN" dirty="0" smtClean="0"/>
                  <a:t>Place the first item of the sequence (</a:t>
                </a:r>
                <a14:m>
                  <m:oMath xmlns:m="http://schemas.openxmlformats.org/officeDocument/2006/math">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0</m:t>
                        </m:r>
                      </m:sub>
                    </m:sSub>
                  </m:oMath>
                </a14:m>
                <a:r>
                  <a:rPr lang="en-US" altLang="zh-CN" dirty="0" smtClean="0"/>
                  <a:t>)</a:t>
                </a:r>
              </a:p>
              <a:p>
                <a:pPr lvl="2"/>
                <a:r>
                  <a:rPr lang="en-US" altLang="zh-CN" dirty="0" smtClean="0"/>
                  <a:t>Case 1: perfect placement</a:t>
                </a:r>
              </a:p>
              <a:p>
                <a:pPr lvl="2"/>
                <a:r>
                  <a:rPr lang="en-US" altLang="zh-CN" dirty="0" smtClean="0"/>
                  <a:t>Case 2: split </a:t>
                </a:r>
                <a14:m>
                  <m:oMath xmlns:m="http://schemas.openxmlformats.org/officeDocument/2006/math">
                    <m:sSub>
                      <m:sSubPr>
                        <m:ctrlPr>
                          <a:rPr lang="en-US" altLang="zh-CN" i="1">
                            <a:latin typeface="Cambria Math"/>
                          </a:rPr>
                        </m:ctrlPr>
                      </m:sSubPr>
                      <m:e>
                        <m:r>
                          <a:rPr lang="en-US" altLang="zh-CN" i="1">
                            <a:latin typeface="Cambria Math"/>
                          </a:rPr>
                          <m:t>𝑟</m:t>
                        </m:r>
                      </m:e>
                      <m:sub>
                        <m:r>
                          <a:rPr lang="en-US" altLang="zh-CN" i="1">
                            <a:latin typeface="Cambria Math"/>
                          </a:rPr>
                          <m:t>0</m:t>
                        </m:r>
                      </m:sub>
                    </m:sSub>
                  </m:oMath>
                </a14:m>
                <a:r>
                  <a:rPr lang="en-US" altLang="zh-CN" dirty="0" smtClean="0"/>
                  <a:t> into two pieces</a:t>
                </a:r>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sz="quarter" idx="1"/>
              </p:nvPr>
            </p:nvSpPr>
            <p:spPr>
              <a:blipFill rotWithShape="1">
                <a:blip r:embed="rId2"/>
                <a:stretch>
                  <a:fillRect l="-449" t="-13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14850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 Example</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en-US" altLang="zh-CN" smtClean="0"/>
              <a:pPr/>
              <a:t>32</a:t>
            </a:fld>
            <a:endParaRPr lang="en-US" dirty="0"/>
          </a:p>
        </p:txBody>
      </p:sp>
      <mc:AlternateContent xmlns:mc="http://schemas.openxmlformats.org/markup-compatibility/2006" xmlns:a14="http://schemas.microsoft.com/office/drawing/2010/main">
        <mc:Choice Requires="a14">
          <p:sp>
            <p:nvSpPr>
              <p:cNvPr id="4" name="内容占位符 3"/>
              <p:cNvSpPr>
                <a:spLocks noGrp="1"/>
              </p:cNvSpPr>
              <p:nvPr>
                <p:ph sz="quarter" idx="1"/>
              </p:nvPr>
            </p:nvSpPr>
            <p:spPr/>
            <p:txBody>
              <a:bodyPr/>
              <a:lstStyle/>
              <a:p>
                <a:r>
                  <a:rPr lang="en-US" altLang="zh-CN" dirty="0" smtClean="0"/>
                  <a:t>The inputs:</a:t>
                </a:r>
              </a:p>
              <a:p>
                <a:pPr lvl="1"/>
                <a14:m>
                  <m:oMath xmlns:m="http://schemas.openxmlformats.org/officeDocument/2006/math">
                    <m:sSub>
                      <m:sSubPr>
                        <m:ctrlPr>
                          <a:rPr lang="en-US" altLang="zh-CN" i="1">
                            <a:latin typeface="Cambria Math"/>
                          </a:rPr>
                        </m:ctrlPr>
                      </m:sSubPr>
                      <m:e>
                        <m:r>
                          <a:rPr lang="en-US" altLang="zh-CN" i="1">
                            <a:latin typeface="Cambria Math"/>
                          </a:rPr>
                          <m:t>𝑟</m:t>
                        </m:r>
                      </m:e>
                      <m:sub>
                        <m:r>
                          <a:rPr lang="en-US" altLang="zh-CN" i="1">
                            <a:latin typeface="Cambria Math"/>
                          </a:rPr>
                          <m:t>1</m:t>
                        </m:r>
                      </m:sub>
                    </m:sSub>
                    <m:r>
                      <a:rPr lang="en-US" altLang="zh-CN" i="1">
                        <a:latin typeface="Cambria Math"/>
                      </a:rPr>
                      <m:t>=3,</m:t>
                    </m:r>
                    <m:sSub>
                      <m:sSubPr>
                        <m:ctrlPr>
                          <a:rPr lang="en-US" altLang="zh-CN" i="1">
                            <a:latin typeface="Cambria Math"/>
                          </a:rPr>
                        </m:ctrlPr>
                      </m:sSubPr>
                      <m:e>
                        <m:r>
                          <a:rPr lang="en-US" altLang="zh-CN" i="1">
                            <a:latin typeface="Cambria Math"/>
                          </a:rPr>
                          <m:t>𝑟</m:t>
                        </m:r>
                      </m:e>
                      <m:sub>
                        <m:r>
                          <a:rPr lang="en-US" altLang="zh-CN" i="1">
                            <a:latin typeface="Cambria Math"/>
                          </a:rPr>
                          <m:t>2</m:t>
                        </m:r>
                      </m:sub>
                    </m:sSub>
                    <m:r>
                      <a:rPr lang="en-US" altLang="zh-CN" i="1">
                        <a:latin typeface="Cambria Math"/>
                      </a:rPr>
                      <m:t>=6,</m:t>
                    </m:r>
                    <m:sSub>
                      <m:sSubPr>
                        <m:ctrlPr>
                          <a:rPr lang="en-US" altLang="zh-CN" i="1">
                            <a:latin typeface="Cambria Math"/>
                          </a:rPr>
                        </m:ctrlPr>
                      </m:sSubPr>
                      <m:e>
                        <m:r>
                          <a:rPr lang="en-US" altLang="zh-CN" i="1">
                            <a:latin typeface="Cambria Math"/>
                          </a:rPr>
                          <m:t>𝑟</m:t>
                        </m:r>
                      </m:e>
                      <m:sub>
                        <m:r>
                          <a:rPr lang="en-US" altLang="zh-CN" i="1">
                            <a:latin typeface="Cambria Math"/>
                          </a:rPr>
                          <m:t>3</m:t>
                        </m:r>
                      </m:sub>
                    </m:sSub>
                    <m:r>
                      <a:rPr lang="en-US" altLang="zh-CN" i="1">
                        <a:latin typeface="Cambria Math"/>
                      </a:rPr>
                      <m:t>=4,</m:t>
                    </m:r>
                    <m:sSub>
                      <m:sSubPr>
                        <m:ctrlPr>
                          <a:rPr lang="en-US" altLang="zh-CN" i="1">
                            <a:latin typeface="Cambria Math"/>
                          </a:rPr>
                        </m:ctrlPr>
                      </m:sSubPr>
                      <m:e>
                        <m:r>
                          <a:rPr lang="en-US" altLang="zh-CN" i="1">
                            <a:latin typeface="Cambria Math"/>
                          </a:rPr>
                          <m:t>𝑟</m:t>
                        </m:r>
                      </m:e>
                      <m:sub>
                        <m:r>
                          <a:rPr lang="en-US" altLang="zh-CN" i="1">
                            <a:latin typeface="Cambria Math"/>
                          </a:rPr>
                          <m:t>4</m:t>
                        </m:r>
                      </m:sub>
                    </m:sSub>
                    <m:r>
                      <a:rPr lang="en-US" altLang="zh-CN" i="1">
                        <a:latin typeface="Cambria Math"/>
                      </a:rPr>
                      <m:t>=5,</m:t>
                    </m:r>
                    <m:sSub>
                      <m:sSubPr>
                        <m:ctrlPr>
                          <a:rPr lang="en-US" altLang="zh-CN" i="1">
                            <a:latin typeface="Cambria Math"/>
                          </a:rPr>
                        </m:ctrlPr>
                      </m:sSubPr>
                      <m:e>
                        <m:r>
                          <a:rPr lang="en-US" altLang="zh-CN" i="1">
                            <a:latin typeface="Cambria Math"/>
                          </a:rPr>
                          <m:t>𝑟</m:t>
                        </m:r>
                      </m:e>
                      <m:sub>
                        <m:r>
                          <a:rPr lang="en-US" altLang="zh-CN" i="1">
                            <a:latin typeface="Cambria Math"/>
                          </a:rPr>
                          <m:t>5</m:t>
                        </m:r>
                      </m:sub>
                    </m:sSub>
                    <m:r>
                      <a:rPr lang="en-US" altLang="zh-CN" i="1">
                        <a:latin typeface="Cambria Math"/>
                      </a:rPr>
                      <m:t>=7,</m:t>
                    </m:r>
                    <m:sSub>
                      <m:sSubPr>
                        <m:ctrlPr>
                          <a:rPr lang="en-US" altLang="zh-CN" i="1">
                            <a:latin typeface="Cambria Math"/>
                          </a:rPr>
                        </m:ctrlPr>
                      </m:sSubPr>
                      <m:e>
                        <m:r>
                          <a:rPr lang="en-US" altLang="zh-CN" i="1">
                            <a:latin typeface="Cambria Math"/>
                          </a:rPr>
                          <m:t>𝑟</m:t>
                        </m:r>
                      </m:e>
                      <m:sub>
                        <m:r>
                          <a:rPr lang="en-US" altLang="zh-CN" i="1">
                            <a:latin typeface="Cambria Math"/>
                          </a:rPr>
                          <m:t>6</m:t>
                        </m:r>
                      </m:sub>
                    </m:sSub>
                    <m:r>
                      <a:rPr lang="en-US" altLang="zh-CN" i="1">
                        <a:latin typeface="Cambria Math"/>
                      </a:rPr>
                      <m:t>=2,</m:t>
                    </m:r>
                    <m:sSub>
                      <m:sSubPr>
                        <m:ctrlPr>
                          <a:rPr lang="en-US" altLang="zh-CN" i="1">
                            <a:latin typeface="Cambria Math"/>
                          </a:rPr>
                        </m:ctrlPr>
                      </m:sSubPr>
                      <m:e>
                        <m:r>
                          <a:rPr lang="en-US" altLang="zh-CN" i="1">
                            <a:latin typeface="Cambria Math"/>
                          </a:rPr>
                          <m:t>𝑟</m:t>
                        </m:r>
                      </m:e>
                      <m:sub>
                        <m:r>
                          <a:rPr lang="en-US" altLang="zh-CN" i="1">
                            <a:latin typeface="Cambria Math"/>
                          </a:rPr>
                          <m:t>7</m:t>
                        </m:r>
                      </m:sub>
                    </m:sSub>
                    <m:r>
                      <a:rPr lang="en-US" altLang="zh-CN" i="1">
                        <a:latin typeface="Cambria Math"/>
                      </a:rPr>
                      <m:t>=5</m:t>
                    </m:r>
                  </m:oMath>
                </a14:m>
                <a:endParaRPr lang="en-US" altLang="zh-CN" dirty="0" smtClean="0"/>
              </a:p>
              <a:p>
                <a:pPr lvl="2"/>
                <a:r>
                  <a:rPr lang="en-US" altLang="zh-CN" dirty="0" smtClean="0"/>
                  <a:t>Different color</a:t>
                </a:r>
                <a:endParaRPr lang="en-US" altLang="zh-CN" dirty="0"/>
              </a:p>
              <a:p>
                <a:pPr lvl="1"/>
                <a:r>
                  <a:rPr lang="en-US" altLang="zh-CN" dirty="0" smtClean="0"/>
                  <a:t>Sorting: 7</a:t>
                </a:r>
                <a:r>
                  <a:rPr lang="zh-CN" altLang="en-US" dirty="0"/>
                  <a:t>，</a:t>
                </a:r>
                <a:r>
                  <a:rPr lang="en-US" altLang="zh-CN" dirty="0"/>
                  <a:t>6</a:t>
                </a:r>
                <a:r>
                  <a:rPr lang="zh-CN" altLang="en-US" dirty="0"/>
                  <a:t>，</a:t>
                </a:r>
                <a:r>
                  <a:rPr lang="en-US" altLang="zh-CN" dirty="0"/>
                  <a:t>5</a:t>
                </a:r>
                <a:r>
                  <a:rPr lang="zh-CN" altLang="en-US" dirty="0"/>
                  <a:t>，</a:t>
                </a:r>
                <a:r>
                  <a:rPr lang="en-US" altLang="zh-CN" dirty="0"/>
                  <a:t>5</a:t>
                </a:r>
                <a:r>
                  <a:rPr lang="zh-CN" altLang="en-US" dirty="0"/>
                  <a:t>，</a:t>
                </a:r>
                <a:r>
                  <a:rPr lang="en-US" altLang="zh-CN" dirty="0"/>
                  <a:t>4</a:t>
                </a:r>
                <a:r>
                  <a:rPr lang="zh-CN" altLang="en-US" dirty="0"/>
                  <a:t>，</a:t>
                </a:r>
                <a:r>
                  <a:rPr lang="en-US" altLang="zh-CN" dirty="0"/>
                  <a:t>3</a:t>
                </a:r>
                <a:r>
                  <a:rPr lang="zh-CN" altLang="en-US" dirty="0"/>
                  <a:t>，</a:t>
                </a:r>
                <a:r>
                  <a:rPr lang="en-US" altLang="zh-CN" dirty="0"/>
                  <a:t>2</a:t>
                </a:r>
                <a:endParaRPr lang="zh-CN" altLang="en-US" dirty="0"/>
              </a:p>
              <a:p>
                <a:pPr lvl="1"/>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sz="quarter" idx="1"/>
              </p:nvPr>
            </p:nvSpPr>
            <p:spPr>
              <a:blipFill rotWithShape="1">
                <a:blip r:embed="rId2"/>
                <a:stretch>
                  <a:fillRect l="-449" t="-1357"/>
                </a:stretch>
              </a:blipFill>
            </p:spPr>
            <p:txBody>
              <a:bodyPr/>
              <a:lstStyle/>
              <a:p>
                <a:r>
                  <a:rPr lang="zh-CN" alt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645024"/>
            <a:ext cx="7194929" cy="278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279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rmAutofit/>
              </a:bodyPr>
              <a:lstStyle/>
              <a:p>
                <a:r>
                  <a:rPr lang="en-US" altLang="zh-CN" dirty="0" smtClean="0"/>
                  <a:t>Basic idea</a:t>
                </a:r>
              </a:p>
              <a:p>
                <a:pPr lvl="1"/>
                <a:r>
                  <a:rPr lang="en-US" altLang="zh-CN" dirty="0"/>
                  <a:t>The basic idea of GBP is that, for each request, place </a:t>
                </a:r>
                <a:r>
                  <a:rPr lang="en-US" altLang="zh-CN" dirty="0" smtClean="0"/>
                  <a:t>the required </a:t>
                </a:r>
                <a:r>
                  <a:rPr lang="en-US" altLang="zh-CN" dirty="0"/>
                  <a:t>VMs on the current PM as much as possible; </a:t>
                </a:r>
                <a:r>
                  <a:rPr lang="en-US" altLang="zh-CN" dirty="0" smtClean="0"/>
                  <a:t>when the </a:t>
                </a:r>
                <a:r>
                  <a:rPr lang="en-US" altLang="zh-CN" dirty="0"/>
                  <a:t>current PM is fully loaded, then place the part that </a:t>
                </a:r>
                <a:r>
                  <a:rPr lang="en-US" altLang="zh-CN" dirty="0" smtClean="0"/>
                  <a:t>exceeds the </a:t>
                </a:r>
                <a:r>
                  <a:rPr lang="en-US" altLang="zh-CN" dirty="0"/>
                  <a:t>PM capacity to the next PM. Hence, there are at most </a:t>
                </a:r>
                <a:r>
                  <a:rPr lang="en-US" altLang="zh-CN" dirty="0" smtClean="0"/>
                  <a:t>2 pieces </a:t>
                </a:r>
                <a:r>
                  <a:rPr lang="en-US" altLang="zh-CN" dirty="0"/>
                  <a:t>for each request. In fact, the total number of pieces will not exceed </a:t>
                </a:r>
                <a14:m>
                  <m:oMath xmlns:m="http://schemas.openxmlformats.org/officeDocument/2006/math">
                    <m:r>
                      <a:rPr lang="en-US" altLang="zh-CN" b="0" i="1" dirty="0" smtClean="0">
                        <a:latin typeface="Cambria Math"/>
                      </a:rPr>
                      <m:t>𝑚</m:t>
                    </m:r>
                    <m:r>
                      <a:rPr lang="en-US" altLang="zh-CN" b="0" i="1" dirty="0" smtClean="0">
                        <a:latin typeface="Cambria Math"/>
                      </a:rPr>
                      <m:t>+</m:t>
                    </m:r>
                    <m:r>
                      <a:rPr lang="en-US" altLang="zh-CN" b="0" i="1" dirty="0" smtClean="0">
                        <a:latin typeface="Cambria Math"/>
                      </a:rPr>
                      <m:t>𝑛</m:t>
                    </m:r>
                  </m:oMath>
                </a14:m>
                <a:r>
                  <a:rPr lang="en-US" altLang="zh-CN" dirty="0"/>
                  <a:t>, since there are at most </a:t>
                </a:r>
                <a14:m>
                  <m:oMath xmlns:m="http://schemas.openxmlformats.org/officeDocument/2006/math">
                    <m:r>
                      <a:rPr lang="en-US" altLang="zh-CN" i="1" dirty="0" smtClean="0">
                        <a:latin typeface="Cambria Math"/>
                      </a:rPr>
                      <m:t>𝑚</m:t>
                    </m:r>
                  </m:oMath>
                </a14:m>
                <a:r>
                  <a:rPr lang="en-US" altLang="zh-CN" dirty="0"/>
                  <a:t> requests that </a:t>
                </a:r>
                <a:r>
                  <a:rPr lang="en-US" altLang="zh-CN" dirty="0" smtClean="0"/>
                  <a:t>are split </a:t>
                </a:r>
                <a:r>
                  <a:rPr lang="en-US" altLang="zh-CN" dirty="0"/>
                  <a:t>into two pieces.</a:t>
                </a: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r="-815" b="-3369"/>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Greedy Algorithm</a:t>
            </a:r>
            <a:endParaRPr lang="zh-CN" altLang="en-US" dirty="0"/>
          </a:p>
        </p:txBody>
      </p:sp>
    </p:spTree>
    <p:extLst>
      <p:ext uri="{BB962C8B-B14F-4D97-AF65-F5344CB8AC3E}">
        <p14:creationId xmlns:p14="http://schemas.microsoft.com/office/powerpoint/2010/main" val="253865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5130" y="2276872"/>
            <a:ext cx="4633741" cy="2744255"/>
          </a:xfrm>
        </p:spPr>
      </p:pic>
      <p:sp>
        <p:nvSpPr>
          <p:cNvPr id="3" name="标题 2"/>
          <p:cNvSpPr>
            <a:spLocks noGrp="1"/>
          </p:cNvSpPr>
          <p:nvPr>
            <p:ph type="title"/>
          </p:nvPr>
        </p:nvSpPr>
        <p:spPr/>
        <p:txBody>
          <a:bodyPr>
            <a:normAutofit/>
          </a:bodyPr>
          <a:lstStyle/>
          <a:p>
            <a:r>
              <a:rPr lang="en-US" altLang="zh-CN" dirty="0" smtClean="0"/>
              <a:t>Approximation Ratio of GA</a:t>
            </a:r>
            <a:endParaRPr lang="zh-CN" altLang="en-US" dirty="0"/>
          </a:p>
        </p:txBody>
      </p:sp>
    </p:spTree>
    <p:extLst>
      <p:ext uri="{BB962C8B-B14F-4D97-AF65-F5344CB8AC3E}">
        <p14:creationId xmlns:p14="http://schemas.microsoft.com/office/powerpoint/2010/main" val="123949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2492896"/>
            <a:ext cx="2743583" cy="2534004"/>
          </a:xfrm>
        </p:spPr>
      </p:pic>
      <p:sp>
        <p:nvSpPr>
          <p:cNvPr id="3" name="标题 2"/>
          <p:cNvSpPr>
            <a:spLocks noGrp="1"/>
          </p:cNvSpPr>
          <p:nvPr>
            <p:ph type="title"/>
          </p:nvPr>
        </p:nvSpPr>
        <p:spPr/>
        <p:txBody>
          <a:bodyPr/>
          <a:lstStyle/>
          <a:p>
            <a:r>
              <a:rPr lang="en-US" altLang="zh-CN" dirty="0" smtClean="0"/>
              <a:t>Comparison</a:t>
            </a:r>
            <a:endParaRPr lang="zh-CN" altLang="en-US" dirty="0"/>
          </a:p>
        </p:txBody>
      </p:sp>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666" y="2492896"/>
            <a:ext cx="2705478" cy="2553056"/>
          </a:xfrm>
          <a:prstGeom prst="rect">
            <a:avLst/>
          </a:prstGeom>
        </p:spPr>
      </p:pic>
      <p:pic>
        <p:nvPicPr>
          <p:cNvPr id="6" name="图片 5"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2469646"/>
            <a:ext cx="2724530" cy="2543530"/>
          </a:xfrm>
          <a:prstGeom prst="rect">
            <a:avLst/>
          </a:prstGeom>
        </p:spPr>
      </p:pic>
    </p:spTree>
    <p:extLst>
      <p:ext uri="{BB962C8B-B14F-4D97-AF65-F5344CB8AC3E}">
        <p14:creationId xmlns:p14="http://schemas.microsoft.com/office/powerpoint/2010/main" val="226676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Impact of Number of PMs</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en-US" altLang="zh-CN" smtClean="0"/>
              <a:pPr/>
              <a:t>36</a:t>
            </a:fld>
            <a:endParaRPr lang="en-US" dirty="0"/>
          </a:p>
        </p:txBody>
      </p:sp>
      <p:pic>
        <p:nvPicPr>
          <p:cNvPr id="5" name="内容占位符 4" descr="屏幕剪辑"/>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07786" y="1628465"/>
            <a:ext cx="5563377" cy="4439270"/>
          </a:xfrm>
        </p:spPr>
      </p:pic>
    </p:spTree>
    <p:extLst>
      <p:ext uri="{BB962C8B-B14F-4D97-AF65-F5344CB8AC3E}">
        <p14:creationId xmlns:p14="http://schemas.microsoft.com/office/powerpoint/2010/main" val="1530867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VM placement for network cost minimization.</a:t>
            </a:r>
          </a:p>
          <a:p>
            <a:r>
              <a:rPr lang="en-US" altLang="zh-CN" dirty="0" smtClean="0"/>
              <a:t>Homogeneous case</a:t>
            </a:r>
          </a:p>
          <a:p>
            <a:pPr lvl="1"/>
            <a:r>
              <a:rPr lang="en-US" altLang="zh-CN" dirty="0" smtClean="0"/>
              <a:t>Optimal solutions for 3 cost functions</a:t>
            </a:r>
          </a:p>
          <a:p>
            <a:pPr lvl="1"/>
            <a:r>
              <a:rPr lang="en-US" altLang="zh-CN" dirty="0" smtClean="0"/>
              <a:t>CCF, DCF, E-DCF</a:t>
            </a:r>
          </a:p>
          <a:p>
            <a:r>
              <a:rPr lang="en-US" altLang="zh-CN" dirty="0" smtClean="0"/>
              <a:t>Heterogeneous case</a:t>
            </a:r>
          </a:p>
          <a:p>
            <a:pPr lvl="1"/>
            <a:r>
              <a:rPr lang="en-US" altLang="zh-CN" dirty="0" smtClean="0"/>
              <a:t>Approximation algorithm</a:t>
            </a:r>
          </a:p>
          <a:p>
            <a:pPr lvl="1"/>
            <a:r>
              <a:rPr lang="en-US" altLang="zh-CN" dirty="0" smtClean="0"/>
              <a:t>2-approximation ratio for CCF.</a:t>
            </a:r>
            <a:endParaRPr lang="zh-CN" altLang="en-US" dirty="0"/>
          </a:p>
        </p:txBody>
      </p:sp>
      <p:sp>
        <p:nvSpPr>
          <p:cNvPr id="3" name="标题 2"/>
          <p:cNvSpPr>
            <a:spLocks noGrp="1"/>
          </p:cNvSpPr>
          <p:nvPr>
            <p:ph type="title"/>
          </p:nvPr>
        </p:nvSpPr>
        <p:spPr/>
        <p:txBody>
          <a:bodyPr/>
          <a:lstStyle/>
          <a:p>
            <a:r>
              <a:rPr lang="en-US" altLang="zh-CN" dirty="0" smtClean="0"/>
              <a:t>Conclusion</a:t>
            </a:r>
            <a:endParaRPr lang="zh-CN" altLang="en-US" dirty="0"/>
          </a:p>
        </p:txBody>
      </p:sp>
    </p:spTree>
    <p:extLst>
      <p:ext uri="{BB962C8B-B14F-4D97-AF65-F5344CB8AC3E}">
        <p14:creationId xmlns:p14="http://schemas.microsoft.com/office/powerpoint/2010/main" val="37248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0" y="1628800"/>
            <a:ext cx="9144000" cy="936104"/>
          </a:xfrm>
        </p:spPr>
        <p:txBody>
          <a:bodyPr>
            <a:noAutofit/>
          </a:bodyPr>
          <a:lstStyle/>
          <a:p>
            <a:pPr algn="ctr"/>
            <a:r>
              <a:rPr lang="en-US" altLang="zh-CN" sz="3200" b="1" dirty="0"/>
              <a:t>Let’s Stay Together: Towards Traffic Aware Virtual Machine Placement in Data </a:t>
            </a:r>
            <a:r>
              <a:rPr lang="en-US" altLang="zh-CN" sz="3200" b="1" dirty="0" smtClean="0"/>
              <a:t>Centers</a:t>
            </a:r>
          </a:p>
        </p:txBody>
      </p:sp>
      <p:sp>
        <p:nvSpPr>
          <p:cNvPr id="3" name="标题 2"/>
          <p:cNvSpPr>
            <a:spLocks noGrp="1"/>
          </p:cNvSpPr>
          <p:nvPr>
            <p:ph type="title"/>
          </p:nvPr>
        </p:nvSpPr>
        <p:spPr>
          <a:xfrm>
            <a:off x="0" y="332656"/>
            <a:ext cx="9144000" cy="990600"/>
          </a:xfrm>
        </p:spPr>
        <p:txBody>
          <a:bodyPr>
            <a:noAutofit/>
          </a:bodyPr>
          <a:lstStyle/>
          <a:p>
            <a:pPr algn="ctr"/>
            <a:r>
              <a:rPr lang="en-US" altLang="zh-CN" sz="6000" dirty="0" smtClean="0">
                <a:latin typeface="DFMincho-UB" pitchFamily="1" charset="-128"/>
                <a:ea typeface="DFMincho-UB" pitchFamily="1" charset="-128"/>
              </a:rPr>
              <a:t>Thank You!</a:t>
            </a:r>
            <a:endParaRPr lang="zh-CN" altLang="en-US" sz="6000" dirty="0">
              <a:latin typeface="DFMincho-UB" pitchFamily="1" charset="-128"/>
              <a:ea typeface="DFMincho-UB" pitchFamily="1" charset="-128"/>
            </a:endParaRPr>
          </a:p>
        </p:txBody>
      </p:sp>
      <p:sp>
        <p:nvSpPr>
          <p:cNvPr id="4" name="TextBox 3"/>
          <p:cNvSpPr txBox="1"/>
          <p:nvPr/>
        </p:nvSpPr>
        <p:spPr>
          <a:xfrm>
            <a:off x="3635895" y="3861048"/>
            <a:ext cx="4752529" cy="1384995"/>
          </a:xfrm>
          <a:prstGeom prst="rect">
            <a:avLst/>
          </a:prstGeom>
          <a:noFill/>
        </p:spPr>
        <p:txBody>
          <a:bodyPr wrap="square" rtlCol="0">
            <a:spAutoFit/>
          </a:bodyPr>
          <a:lstStyle/>
          <a:p>
            <a:r>
              <a:rPr lang="en-US" altLang="zh-CN" sz="2800" dirty="0" err="1" smtClean="0"/>
              <a:t>Xin</a:t>
            </a:r>
            <a:r>
              <a:rPr lang="en-US" altLang="zh-CN" sz="2800" dirty="0" smtClean="0"/>
              <a:t> Li</a:t>
            </a:r>
          </a:p>
          <a:p>
            <a:endParaRPr lang="en-US" altLang="zh-CN" sz="2800" dirty="0" smtClean="0"/>
          </a:p>
          <a:p>
            <a:r>
              <a:rPr lang="en-US" altLang="zh-CN" sz="2800" dirty="0" smtClean="0"/>
              <a:t>Email: lixin@dislab.nju.edu.cn</a:t>
            </a:r>
            <a:endParaRPr lang="zh-CN" altLang="en-US" sz="2800"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8"/>
            <a:ext cx="1296144" cy="1624882"/>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3860312"/>
            <a:ext cx="1312659" cy="1451789"/>
          </a:xfrm>
          <a:prstGeom prst="rect">
            <a:avLst/>
          </a:prstGeom>
        </p:spPr>
      </p:pic>
    </p:spTree>
    <p:extLst>
      <p:ext uri="{BB962C8B-B14F-4D97-AF65-F5344CB8AC3E}">
        <p14:creationId xmlns:p14="http://schemas.microsoft.com/office/powerpoint/2010/main" val="43808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We use </a:t>
            </a:r>
            <a:r>
              <a:rPr lang="en-US" altLang="zh-CN" i="1" dirty="0" smtClean="0"/>
              <a:t>slot</a:t>
            </a:r>
            <a:r>
              <a:rPr lang="en-US" altLang="zh-CN" dirty="0" smtClean="0"/>
              <a:t> to represent one basic resource unit. (CPU/memory/disk)</a:t>
            </a:r>
          </a:p>
          <a:p>
            <a:r>
              <a:rPr lang="en-US" altLang="zh-CN" dirty="0" smtClean="0"/>
              <a:t>Tenants submit their resource requirements, in terms of the number of VMs (slots).</a:t>
            </a:r>
          </a:p>
          <a:p>
            <a:pPr lvl="1"/>
            <a:r>
              <a:rPr lang="en-US" altLang="zh-CN" dirty="0" smtClean="0"/>
              <a:t>Each slot host one VM</a:t>
            </a:r>
          </a:p>
          <a:p>
            <a:r>
              <a:rPr lang="en-US" altLang="zh-CN" dirty="0" smtClean="0"/>
              <a:t>For one tenant, it could be one project group, and each VM can be assigned to one group member.</a:t>
            </a:r>
          </a:p>
          <a:p>
            <a:pPr lvl="1"/>
            <a:r>
              <a:rPr lang="en-US" altLang="zh-CN" dirty="0" smtClean="0"/>
              <a:t>The VMs (group members) finish the task cooperatively.</a:t>
            </a:r>
          </a:p>
          <a:p>
            <a:pPr lvl="1"/>
            <a:r>
              <a:rPr lang="en-US" altLang="zh-CN" dirty="0" smtClean="0"/>
              <a:t>There exists inter-VM communication.</a:t>
            </a:r>
            <a:endParaRPr lang="zh-CN" altLang="en-US" dirty="0"/>
          </a:p>
        </p:txBody>
      </p:sp>
      <p:sp>
        <p:nvSpPr>
          <p:cNvPr id="3" name="标题 2"/>
          <p:cNvSpPr>
            <a:spLocks noGrp="1"/>
          </p:cNvSpPr>
          <p:nvPr>
            <p:ph type="title"/>
          </p:nvPr>
        </p:nvSpPr>
        <p:spPr/>
        <p:txBody>
          <a:bodyPr/>
          <a:lstStyle/>
          <a:p>
            <a:r>
              <a:rPr lang="en-US" altLang="zh-CN" dirty="0" smtClean="0"/>
              <a:t>Scenario</a:t>
            </a:r>
            <a:endParaRPr lang="zh-CN" altLang="en-US" dirty="0"/>
          </a:p>
        </p:txBody>
      </p:sp>
    </p:spTree>
    <p:extLst>
      <p:ext uri="{BB962C8B-B14F-4D97-AF65-F5344CB8AC3E}">
        <p14:creationId xmlns:p14="http://schemas.microsoft.com/office/powerpoint/2010/main" val="78193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556792"/>
            <a:ext cx="3528392" cy="354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dirty="0" smtClean="0"/>
              <a:t>Virtual Machine Placement</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en-US" altLang="zh-CN" smtClean="0"/>
              <a:pPr/>
              <a:t>5</a:t>
            </a:fld>
            <a:endParaRPr lang="en-US" dirty="0"/>
          </a:p>
        </p:txBody>
      </p:sp>
      <p:sp>
        <p:nvSpPr>
          <p:cNvPr id="4" name="内容占位符 3"/>
          <p:cNvSpPr>
            <a:spLocks noGrp="1"/>
          </p:cNvSpPr>
          <p:nvPr>
            <p:ph sz="quarter" idx="1"/>
          </p:nvPr>
        </p:nvSpPr>
        <p:spPr>
          <a:xfrm>
            <a:off x="612648" y="1600200"/>
            <a:ext cx="3779332" cy="4495800"/>
          </a:xfrm>
        </p:spPr>
        <p:txBody>
          <a:bodyPr/>
          <a:lstStyle/>
          <a:p>
            <a:r>
              <a:rPr lang="en-US" altLang="zh-CN" dirty="0" smtClean="0"/>
              <a:t>Inter-PM traffic</a:t>
            </a:r>
          </a:p>
          <a:p>
            <a:pPr lvl="1"/>
            <a:r>
              <a:rPr lang="en-US" altLang="zh-CN" dirty="0" smtClean="0"/>
              <a:t>Inter-VM traffic</a:t>
            </a:r>
          </a:p>
          <a:p>
            <a:r>
              <a:rPr lang="en-US" altLang="zh-CN" dirty="0" smtClean="0"/>
              <a:t>The objective</a:t>
            </a:r>
          </a:p>
          <a:p>
            <a:pPr lvl="1"/>
            <a:r>
              <a:rPr lang="en-US" altLang="zh-CN" dirty="0" smtClean="0"/>
              <a:t>Minimize the total inter-PM traffic.</a:t>
            </a:r>
            <a:endParaRPr lang="zh-CN" altLang="en-US" dirty="0"/>
          </a:p>
        </p:txBody>
      </p:sp>
      <mc:AlternateContent xmlns:mc="http://schemas.openxmlformats.org/markup-compatibility/2006" xmlns:a14="http://schemas.microsoft.com/office/drawing/2010/main">
        <mc:Choice Requires="a14">
          <p:sp>
            <p:nvSpPr>
              <p:cNvPr id="6" name="TextBox 5"/>
              <p:cNvSpPr txBox="1"/>
              <p:nvPr/>
            </p:nvSpPr>
            <p:spPr>
              <a:xfrm>
                <a:off x="1331640" y="6165304"/>
                <a:ext cx="6120680" cy="491417"/>
              </a:xfrm>
              <a:prstGeom prst="rect">
                <a:avLst/>
              </a:prstGeom>
              <a:noFill/>
            </p:spPr>
            <p:txBody>
              <a:bodyPr wrap="square" rtlCol="0">
                <a:spAutoFit/>
              </a:bodyPr>
              <a:lstStyle/>
              <a:p>
                <a14:m>
                  <m:oMath xmlns:m="http://schemas.openxmlformats.org/officeDocument/2006/math">
                    <m:sSub>
                      <m:sSubPr>
                        <m:ctrlPr>
                          <a:rPr lang="en-US" altLang="zh-CN" sz="2400" b="0" i="1" smtClean="0">
                            <a:latin typeface="Cambria Math"/>
                          </a:rPr>
                        </m:ctrlPr>
                      </m:sSubPr>
                      <m:e>
                        <m:r>
                          <a:rPr lang="en-US" altLang="zh-CN" sz="2400" b="0" i="1" smtClean="0">
                            <a:latin typeface="Cambria Math"/>
                          </a:rPr>
                          <m:t>𝑟</m:t>
                        </m:r>
                      </m:e>
                      <m:sub>
                        <m:r>
                          <a:rPr lang="en-US" altLang="zh-CN" sz="2400" b="0" i="1" smtClean="0">
                            <a:latin typeface="Cambria Math"/>
                          </a:rPr>
                          <m:t>𝑖𝑗</m:t>
                        </m:r>
                      </m:sub>
                    </m:sSub>
                  </m:oMath>
                </a14:m>
                <a:r>
                  <a:rPr lang="en-US" altLang="zh-CN" sz="2400" dirty="0" smtClean="0"/>
                  <a:t>: the VMs placed on PM </a:t>
                </a:r>
                <a14:m>
                  <m:oMath xmlns:m="http://schemas.openxmlformats.org/officeDocument/2006/math">
                    <m:r>
                      <a:rPr lang="en-US" altLang="zh-CN" sz="2400" b="0" i="1" smtClean="0">
                        <a:latin typeface="Cambria Math"/>
                      </a:rPr>
                      <m:t>𝑗</m:t>
                    </m:r>
                  </m:oMath>
                </a14:m>
                <a:r>
                  <a:rPr lang="en-US" altLang="zh-CN" sz="2400" dirty="0" smtClean="0"/>
                  <a:t> of request </a:t>
                </a:r>
                <a14:m>
                  <m:oMath xmlns:m="http://schemas.openxmlformats.org/officeDocument/2006/math">
                    <m:sSub>
                      <m:sSubPr>
                        <m:ctrlPr>
                          <a:rPr lang="en-US" altLang="zh-CN" sz="2400" b="0" i="1" smtClean="0">
                            <a:latin typeface="Cambria Math"/>
                          </a:rPr>
                        </m:ctrlPr>
                      </m:sSubPr>
                      <m:e>
                        <m:r>
                          <a:rPr lang="en-US" altLang="zh-CN" sz="2400" b="0" i="1" smtClean="0">
                            <a:latin typeface="Cambria Math"/>
                          </a:rPr>
                          <m:t>𝑟</m:t>
                        </m:r>
                      </m:e>
                      <m:sub>
                        <m:r>
                          <a:rPr lang="en-US" altLang="zh-CN" sz="2400" b="0" i="1" smtClean="0">
                            <a:latin typeface="Cambria Math"/>
                          </a:rPr>
                          <m:t>𝑖</m:t>
                        </m:r>
                      </m:sub>
                    </m:sSub>
                  </m:oMath>
                </a14:m>
                <a:r>
                  <a:rPr lang="en-US" altLang="zh-CN" sz="2400" dirty="0" smtClean="0"/>
                  <a:t>.  </a:t>
                </a:r>
                <a:endParaRPr lang="zh-CN" alt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40" y="6165304"/>
                <a:ext cx="6120680" cy="491417"/>
              </a:xfrm>
              <a:prstGeom prst="rect">
                <a:avLst/>
              </a:prstGeom>
              <a:blipFill rotWithShape="1">
                <a:blip r:embed="rId3"/>
                <a:stretch>
                  <a:fillRect t="-8642" b="-22222"/>
                </a:stretch>
              </a:blipFill>
            </p:spPr>
            <p:txBody>
              <a:bodyPr/>
              <a:lstStyle/>
              <a:p>
                <a:r>
                  <a:rPr lang="zh-CN" altLang="en-US">
                    <a:noFill/>
                  </a:rPr>
                  <a:t> </a:t>
                </a:r>
              </a:p>
            </p:txBody>
          </p:sp>
        </mc:Fallback>
      </mc:AlternateContent>
      <p:sp>
        <p:nvSpPr>
          <p:cNvPr id="5" name="TextBox 4"/>
          <p:cNvSpPr txBox="1"/>
          <p:nvPr/>
        </p:nvSpPr>
        <p:spPr>
          <a:xfrm>
            <a:off x="755576" y="4509120"/>
            <a:ext cx="3096344" cy="830997"/>
          </a:xfrm>
          <a:prstGeom prst="rect">
            <a:avLst/>
          </a:prstGeom>
          <a:noFill/>
        </p:spPr>
        <p:txBody>
          <a:bodyPr wrap="square" rtlCol="0">
            <a:spAutoFit/>
          </a:bodyPr>
          <a:lstStyle/>
          <a:p>
            <a:r>
              <a:rPr lang="en-US" altLang="zh-CN" sz="2400" b="1" i="1" dirty="0" smtClean="0">
                <a:solidFill>
                  <a:srgbClr val="FF0000"/>
                </a:solidFill>
              </a:rPr>
              <a:t>How to determine the communication cost</a:t>
            </a:r>
            <a:r>
              <a:rPr lang="en-US" altLang="zh-CN" sz="2400" b="1" i="1" dirty="0" smtClean="0">
                <a:solidFill>
                  <a:srgbClr val="FF0000"/>
                </a:solidFill>
                <a:latin typeface="Times New Roman" pitchFamily="18" charset="0"/>
                <a:cs typeface="Times New Roman" pitchFamily="18" charset="0"/>
              </a:rPr>
              <a:t>?</a:t>
            </a:r>
            <a:endParaRPr lang="zh-CN" altLang="en-US" sz="2400" b="1" i="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4788024" y="5118283"/>
                <a:ext cx="3384376" cy="830997"/>
              </a:xfrm>
              <a:prstGeom prst="rect">
                <a:avLst/>
              </a:prstGeom>
              <a:noFill/>
            </p:spPr>
            <p:txBody>
              <a:bodyPr wrap="square" rtlCol="0">
                <a:spAutoFit/>
              </a:bodyPr>
              <a:lstStyle/>
              <a:p>
                <a:r>
                  <a:rPr lang="en-US" altLang="zh-CN" sz="2400" i="1" dirty="0" smtClean="0"/>
                  <a:t>placement for 4 requests on 3 PMs: </a:t>
                </a:r>
                <a14:m>
                  <m:oMath xmlns:m="http://schemas.openxmlformats.org/officeDocument/2006/math">
                    <m:sSub>
                      <m:sSubPr>
                        <m:ctrlPr>
                          <a:rPr lang="en-US" altLang="zh-CN" sz="2400" b="0" i="1" smtClean="0">
                            <a:latin typeface="Cambria Math"/>
                          </a:rPr>
                        </m:ctrlPr>
                      </m:sSubPr>
                      <m:e>
                        <m:r>
                          <a:rPr lang="en-US" altLang="zh-CN" sz="2400" b="0" i="1" smtClean="0">
                            <a:latin typeface="Cambria Math"/>
                          </a:rPr>
                          <m:t>𝑟</m:t>
                        </m:r>
                      </m:e>
                      <m:sub>
                        <m:r>
                          <a:rPr lang="en-US" altLang="zh-CN" sz="2400" b="0" i="1" smtClean="0">
                            <a:latin typeface="Cambria Math"/>
                          </a:rPr>
                          <m:t>1</m:t>
                        </m:r>
                      </m:sub>
                    </m:sSub>
                    <m:r>
                      <a:rPr lang="en-US" altLang="zh-CN" sz="2400" b="0" i="1" smtClean="0">
                        <a:latin typeface="Cambria Math"/>
                      </a:rPr>
                      <m:t>, </m:t>
                    </m:r>
                    <m:sSub>
                      <m:sSubPr>
                        <m:ctrlPr>
                          <a:rPr lang="en-US" altLang="zh-CN" sz="2400" b="0" i="1" smtClean="0">
                            <a:latin typeface="Cambria Math"/>
                          </a:rPr>
                        </m:ctrlPr>
                      </m:sSubPr>
                      <m:e>
                        <m:r>
                          <a:rPr lang="en-US" altLang="zh-CN" sz="2400" b="0" i="1" smtClean="0">
                            <a:latin typeface="Cambria Math"/>
                          </a:rPr>
                          <m:t>𝑟</m:t>
                        </m:r>
                      </m:e>
                      <m:sub>
                        <m:r>
                          <a:rPr lang="en-US" altLang="zh-CN" sz="2400" b="0" i="1" smtClean="0">
                            <a:latin typeface="Cambria Math"/>
                          </a:rPr>
                          <m:t>2</m:t>
                        </m:r>
                      </m:sub>
                    </m:sSub>
                    <m:r>
                      <a:rPr lang="en-US" altLang="zh-CN" sz="2400" b="0" i="1" smtClean="0">
                        <a:latin typeface="Cambria Math"/>
                      </a:rPr>
                      <m:t>, </m:t>
                    </m:r>
                    <m:sSub>
                      <m:sSubPr>
                        <m:ctrlPr>
                          <a:rPr lang="en-US" altLang="zh-CN" sz="2400" b="0" i="1" smtClean="0">
                            <a:latin typeface="Cambria Math"/>
                          </a:rPr>
                        </m:ctrlPr>
                      </m:sSubPr>
                      <m:e>
                        <m:r>
                          <a:rPr lang="en-US" altLang="zh-CN" sz="2400" b="0" i="1" smtClean="0">
                            <a:latin typeface="Cambria Math"/>
                          </a:rPr>
                          <m:t>𝑟</m:t>
                        </m:r>
                      </m:e>
                      <m:sub>
                        <m:r>
                          <a:rPr lang="en-US" altLang="zh-CN" sz="2400" b="0" i="1" smtClean="0">
                            <a:latin typeface="Cambria Math"/>
                          </a:rPr>
                          <m:t>3</m:t>
                        </m:r>
                      </m:sub>
                    </m:sSub>
                    <m:r>
                      <a:rPr lang="en-US" altLang="zh-CN" sz="2400" b="0" i="1" smtClean="0">
                        <a:latin typeface="Cambria Math"/>
                      </a:rPr>
                      <m:t>, </m:t>
                    </m:r>
                    <m:sSub>
                      <m:sSubPr>
                        <m:ctrlPr>
                          <a:rPr lang="en-US" altLang="zh-CN" sz="2400" b="0" i="1" smtClean="0">
                            <a:latin typeface="Cambria Math"/>
                          </a:rPr>
                        </m:ctrlPr>
                      </m:sSubPr>
                      <m:e>
                        <m:r>
                          <a:rPr lang="en-US" altLang="zh-CN" sz="2400" b="0" i="1" smtClean="0">
                            <a:latin typeface="Cambria Math"/>
                          </a:rPr>
                          <m:t>𝑟</m:t>
                        </m:r>
                      </m:e>
                      <m:sub>
                        <m:r>
                          <a:rPr lang="en-US" altLang="zh-CN" sz="2400" b="0" i="1" smtClean="0">
                            <a:latin typeface="Cambria Math"/>
                          </a:rPr>
                          <m:t>4</m:t>
                        </m:r>
                      </m:sub>
                    </m:sSub>
                  </m:oMath>
                </a14:m>
                <a:r>
                  <a:rPr lang="en-US" altLang="zh-CN" sz="2400" i="1" dirty="0" smtClean="0"/>
                  <a:t>.</a:t>
                </a:r>
                <a:endParaRPr lang="zh-CN" altLang="en-US" sz="2400" i="1" dirty="0"/>
              </a:p>
            </p:txBody>
          </p:sp>
        </mc:Choice>
        <mc:Fallback xmlns="">
          <p:sp>
            <p:nvSpPr>
              <p:cNvPr id="8" name="TextBox 7"/>
              <p:cNvSpPr txBox="1">
                <a:spLocks noRot="1" noChangeAspect="1" noMove="1" noResize="1" noEditPoints="1" noAdjustHandles="1" noChangeArrowheads="1" noChangeShapeType="1" noTextEdit="1"/>
              </p:cNvSpPr>
              <p:nvPr/>
            </p:nvSpPr>
            <p:spPr>
              <a:xfrm>
                <a:off x="4788024" y="5118283"/>
                <a:ext cx="3384376" cy="830997"/>
              </a:xfrm>
              <a:prstGeom prst="rect">
                <a:avLst/>
              </a:prstGeom>
              <a:blipFill rotWithShape="1">
                <a:blip r:embed="rId4"/>
                <a:stretch>
                  <a:fillRect l="-2698" t="-5882" b="-161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230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Communication Model</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en-US" altLang="zh-CN" smtClean="0"/>
              <a:pPr/>
              <a:t>6</a:t>
            </a:fld>
            <a:endParaRPr lang="en-US" dirty="0"/>
          </a:p>
        </p:txBody>
      </p:sp>
      <p:sp>
        <p:nvSpPr>
          <p:cNvPr id="4" name="内容占位符 3"/>
          <p:cNvSpPr>
            <a:spLocks noGrp="1"/>
          </p:cNvSpPr>
          <p:nvPr>
            <p:ph sz="quarter" idx="1"/>
          </p:nvPr>
        </p:nvSpPr>
        <p:spPr/>
        <p:txBody>
          <a:bodyPr/>
          <a:lstStyle/>
          <a:p>
            <a:r>
              <a:rPr lang="en-US" altLang="zh-CN" dirty="0" smtClean="0"/>
              <a:t>Two communication models</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52826"/>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103" y="2452826"/>
            <a:ext cx="24482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15616" y="5189130"/>
            <a:ext cx="2376264" cy="400110"/>
          </a:xfrm>
          <a:prstGeom prst="rect">
            <a:avLst/>
          </a:prstGeom>
          <a:noFill/>
        </p:spPr>
        <p:txBody>
          <a:bodyPr wrap="square" rtlCol="0">
            <a:spAutoFit/>
          </a:bodyPr>
          <a:lstStyle/>
          <a:p>
            <a:pPr algn="ctr"/>
            <a:r>
              <a:rPr lang="en-US" altLang="zh-CN" sz="2000" dirty="0" smtClean="0"/>
              <a:t>Centralized Model</a:t>
            </a:r>
            <a:endParaRPr lang="zh-CN" altLang="en-US" sz="2000" dirty="0"/>
          </a:p>
        </p:txBody>
      </p:sp>
      <p:sp>
        <p:nvSpPr>
          <p:cNvPr id="8" name="TextBox 7"/>
          <p:cNvSpPr txBox="1"/>
          <p:nvPr/>
        </p:nvSpPr>
        <p:spPr>
          <a:xfrm>
            <a:off x="5660107" y="5189130"/>
            <a:ext cx="2376264" cy="400110"/>
          </a:xfrm>
          <a:prstGeom prst="rect">
            <a:avLst/>
          </a:prstGeom>
          <a:noFill/>
        </p:spPr>
        <p:txBody>
          <a:bodyPr wrap="square" rtlCol="0">
            <a:spAutoFit/>
          </a:bodyPr>
          <a:lstStyle/>
          <a:p>
            <a:pPr algn="ctr"/>
            <a:r>
              <a:rPr lang="en-US" altLang="zh-CN" sz="2000" dirty="0" smtClean="0"/>
              <a:t>Distributed Model</a:t>
            </a:r>
            <a:endParaRPr lang="zh-CN" altLang="en-US" sz="2000" dirty="0"/>
          </a:p>
        </p:txBody>
      </p:sp>
      <mc:AlternateContent xmlns:mc="http://schemas.openxmlformats.org/markup-compatibility/2006" xmlns:a14="http://schemas.microsoft.com/office/drawing/2010/main">
        <mc:Choice Requires="a14">
          <p:sp>
            <p:nvSpPr>
              <p:cNvPr id="6" name="TextBox 5"/>
              <p:cNvSpPr txBox="1"/>
              <p:nvPr/>
            </p:nvSpPr>
            <p:spPr>
              <a:xfrm>
                <a:off x="1331640" y="6050972"/>
                <a:ext cx="6120680" cy="491417"/>
              </a:xfrm>
              <a:prstGeom prst="rect">
                <a:avLst/>
              </a:prstGeom>
              <a:noFill/>
            </p:spPr>
            <p:txBody>
              <a:bodyPr wrap="square" rtlCol="0">
                <a:spAutoFit/>
              </a:bodyPr>
              <a:lstStyle/>
              <a:p>
                <a14:m>
                  <m:oMath xmlns:m="http://schemas.openxmlformats.org/officeDocument/2006/math">
                    <m:sSub>
                      <m:sSubPr>
                        <m:ctrlPr>
                          <a:rPr lang="en-US" altLang="zh-CN" sz="2400" b="0" i="1" smtClean="0">
                            <a:latin typeface="Cambria Math"/>
                          </a:rPr>
                        </m:ctrlPr>
                      </m:sSubPr>
                      <m:e>
                        <m:r>
                          <a:rPr lang="en-US" altLang="zh-CN" sz="2400" b="0" i="1" smtClean="0">
                            <a:latin typeface="Cambria Math"/>
                          </a:rPr>
                          <m:t>𝑟</m:t>
                        </m:r>
                      </m:e>
                      <m:sub>
                        <m:r>
                          <a:rPr lang="en-US" altLang="zh-CN" sz="2400" b="0" i="1" smtClean="0">
                            <a:latin typeface="Cambria Math"/>
                          </a:rPr>
                          <m:t>𝑖𝑗</m:t>
                        </m:r>
                      </m:sub>
                    </m:sSub>
                  </m:oMath>
                </a14:m>
                <a:r>
                  <a:rPr lang="en-US" altLang="zh-CN" sz="2400" dirty="0" smtClean="0"/>
                  <a:t>: the VMs placed on PM </a:t>
                </a:r>
                <a14:m>
                  <m:oMath xmlns:m="http://schemas.openxmlformats.org/officeDocument/2006/math">
                    <m:r>
                      <a:rPr lang="en-US" altLang="zh-CN" sz="2400" b="0" i="1" smtClean="0">
                        <a:latin typeface="Cambria Math"/>
                      </a:rPr>
                      <m:t>𝑗</m:t>
                    </m:r>
                  </m:oMath>
                </a14:m>
                <a:r>
                  <a:rPr lang="en-US" altLang="zh-CN" sz="2400" dirty="0" smtClean="0"/>
                  <a:t> of request </a:t>
                </a:r>
                <a14:m>
                  <m:oMath xmlns:m="http://schemas.openxmlformats.org/officeDocument/2006/math">
                    <m:sSub>
                      <m:sSubPr>
                        <m:ctrlPr>
                          <a:rPr lang="en-US" altLang="zh-CN" sz="2400" b="0" i="1" smtClean="0">
                            <a:latin typeface="Cambria Math"/>
                          </a:rPr>
                        </m:ctrlPr>
                      </m:sSubPr>
                      <m:e>
                        <m:r>
                          <a:rPr lang="en-US" altLang="zh-CN" sz="2400" b="0" i="1" smtClean="0">
                            <a:latin typeface="Cambria Math"/>
                          </a:rPr>
                          <m:t>𝑟</m:t>
                        </m:r>
                      </m:e>
                      <m:sub>
                        <m:r>
                          <a:rPr lang="en-US" altLang="zh-CN" sz="2400" b="0" i="1" smtClean="0">
                            <a:latin typeface="Cambria Math"/>
                          </a:rPr>
                          <m:t>𝑖</m:t>
                        </m:r>
                      </m:sub>
                    </m:sSub>
                  </m:oMath>
                </a14:m>
                <a:r>
                  <a:rPr lang="en-US" altLang="zh-CN" sz="2400" dirty="0" smtClean="0"/>
                  <a:t>.  </a:t>
                </a:r>
                <a:endParaRPr lang="zh-CN" alt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40" y="6050972"/>
                <a:ext cx="6120680" cy="491417"/>
              </a:xfrm>
              <a:prstGeom prst="rect">
                <a:avLst/>
              </a:prstGeom>
              <a:blipFill rotWithShape="1">
                <a:blip r:embed="rId4"/>
                <a:stretch>
                  <a:fillRect t="-8750" b="-237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87800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The traffics between VMs are assumed to be aware in most related works.</a:t>
            </a:r>
          </a:p>
          <a:p>
            <a:endParaRPr lang="en-US" altLang="zh-CN" dirty="0"/>
          </a:p>
          <a:p>
            <a:r>
              <a:rPr lang="en-US" altLang="zh-CN" dirty="0" smtClean="0"/>
              <a:t>Here, we do NOT adopt this assumption.</a:t>
            </a:r>
          </a:p>
          <a:p>
            <a:endParaRPr lang="en-US" altLang="zh-CN" dirty="0"/>
          </a:p>
          <a:p>
            <a:r>
              <a:rPr lang="en-US" altLang="zh-CN" dirty="0" smtClean="0"/>
              <a:t>We focus on network cost, measured by the number of traffic links between VMs</a:t>
            </a:r>
          </a:p>
          <a:p>
            <a:pPr lvl="1"/>
            <a:r>
              <a:rPr lang="en-US" altLang="zh-CN" dirty="0" smtClean="0"/>
              <a:t>One request may be placed on multiple servers</a:t>
            </a:r>
            <a:endParaRPr lang="zh-CN" altLang="en-US" dirty="0"/>
          </a:p>
        </p:txBody>
      </p:sp>
      <p:sp>
        <p:nvSpPr>
          <p:cNvPr id="3" name="标题 2"/>
          <p:cNvSpPr>
            <a:spLocks noGrp="1"/>
          </p:cNvSpPr>
          <p:nvPr>
            <p:ph type="title"/>
          </p:nvPr>
        </p:nvSpPr>
        <p:spPr/>
        <p:txBody>
          <a:bodyPr/>
          <a:lstStyle/>
          <a:p>
            <a:r>
              <a:rPr lang="en-US" altLang="zh-CN" dirty="0" smtClean="0"/>
              <a:t>Communication Cost</a:t>
            </a:r>
            <a:endParaRPr lang="zh-CN" altLang="en-US" dirty="0"/>
          </a:p>
        </p:txBody>
      </p:sp>
    </p:spTree>
    <p:extLst>
      <p:ext uri="{BB962C8B-B14F-4D97-AF65-F5344CB8AC3E}">
        <p14:creationId xmlns:p14="http://schemas.microsoft.com/office/powerpoint/2010/main" val="14525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 Statement</a:t>
            </a:r>
            <a:endParaRPr lang="zh-CN" altLang="en-US" dirty="0"/>
          </a:p>
        </p:txBody>
      </p:sp>
      <p:sp>
        <p:nvSpPr>
          <p:cNvPr id="3" name="灯片编号占位符 2"/>
          <p:cNvSpPr>
            <a:spLocks noGrp="1"/>
          </p:cNvSpPr>
          <p:nvPr>
            <p:ph type="sldNum" sz="quarter" idx="12"/>
          </p:nvPr>
        </p:nvSpPr>
        <p:spPr/>
        <p:txBody>
          <a:bodyPr/>
          <a:lstStyle/>
          <a:p>
            <a:fld id="{0C913308-F349-4B6D-A68A-DD1791B4A57B}" type="slidenum">
              <a:rPr lang="en-US" altLang="zh-CN" smtClean="0"/>
              <a:pPr/>
              <a:t>8</a:t>
            </a:fld>
            <a:endParaRPr lang="en-US" dirty="0"/>
          </a:p>
        </p:txBody>
      </p:sp>
      <mc:AlternateContent xmlns:mc="http://schemas.openxmlformats.org/markup-compatibility/2006" xmlns:a14="http://schemas.microsoft.com/office/drawing/2010/main">
        <mc:Choice Requires="a14">
          <p:sp>
            <p:nvSpPr>
              <p:cNvPr id="4" name="内容占位符 3"/>
              <p:cNvSpPr>
                <a:spLocks noGrp="1"/>
              </p:cNvSpPr>
              <p:nvPr>
                <p:ph sz="quarter" idx="1"/>
              </p:nvPr>
            </p:nvSpPr>
            <p:spPr/>
            <p:txBody>
              <a:bodyPr/>
              <a:lstStyle/>
              <a:p>
                <a:r>
                  <a:rPr lang="en-US" altLang="zh-CN" dirty="0" smtClean="0"/>
                  <a:t>Given a set of requests </a:t>
                </a:r>
                <a14:m>
                  <m:oMath xmlns:m="http://schemas.openxmlformats.org/officeDocument/2006/math">
                    <m:r>
                      <a:rPr lang="en-US" altLang="zh-CN" b="0" i="1" smtClean="0">
                        <a:latin typeface="Cambria Math"/>
                      </a:rPr>
                      <m:t>𝑅</m:t>
                    </m:r>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𝑟</m:t>
                        </m:r>
                      </m:e>
                      <m:sub>
                        <m:r>
                          <a:rPr lang="en-US" altLang="zh-CN" b="0" i="1" smtClean="0">
                            <a:latin typeface="Cambria Math"/>
                          </a:rPr>
                          <m:t>𝑖</m:t>
                        </m:r>
                      </m:sub>
                    </m:sSub>
                    <m:r>
                      <a:rPr lang="en-US" altLang="zh-CN" b="0" i="1" smtClean="0">
                        <a:latin typeface="Cambria Math"/>
                      </a:rPr>
                      <m:t>|0≤</m:t>
                    </m:r>
                    <m:r>
                      <a:rPr lang="en-US" altLang="zh-CN" b="0" i="1" smtClean="0">
                        <a:latin typeface="Cambria Math"/>
                      </a:rPr>
                      <m:t>𝑖</m:t>
                    </m:r>
                    <m:r>
                      <a:rPr lang="en-US" altLang="zh-CN" b="0" i="1" smtClean="0">
                        <a:latin typeface="Cambria Math"/>
                      </a:rPr>
                      <m:t>&lt;</m:t>
                    </m:r>
                    <m:r>
                      <a:rPr lang="en-US" altLang="zh-CN" b="0" i="1" smtClean="0">
                        <a:latin typeface="Cambria Math"/>
                      </a:rPr>
                      <m:t>𝑛</m:t>
                    </m:r>
                    <m:r>
                      <a:rPr lang="en-US" altLang="zh-CN" b="0" i="1" smtClean="0">
                        <a:latin typeface="Cambria Math"/>
                      </a:rPr>
                      <m:t>}</m:t>
                    </m:r>
                  </m:oMath>
                </a14:m>
                <a:r>
                  <a:rPr lang="en-US" altLang="zh-CN" dirty="0" smtClean="0"/>
                  <a:t>, and a data center that consists of </a:t>
                </a:r>
                <a14:m>
                  <m:oMath xmlns:m="http://schemas.openxmlformats.org/officeDocument/2006/math">
                    <m:r>
                      <a:rPr lang="en-US" altLang="zh-CN" b="0" i="1" smtClean="0">
                        <a:latin typeface="Cambria Math"/>
                      </a:rPr>
                      <m:t>𝑚</m:t>
                    </m:r>
                  </m:oMath>
                </a14:m>
                <a:r>
                  <a:rPr lang="en-US" altLang="zh-CN" dirty="0" smtClean="0"/>
                  <a:t> uniform PMs with </a:t>
                </a:r>
                <a14:m>
                  <m:oMath xmlns:m="http://schemas.openxmlformats.org/officeDocument/2006/math">
                    <m:r>
                      <a:rPr lang="en-US" altLang="zh-CN" b="0" i="1" smtClean="0">
                        <a:latin typeface="Cambria Math"/>
                      </a:rPr>
                      <m:t>𝑐</m:t>
                    </m:r>
                  </m:oMath>
                </a14:m>
                <a:r>
                  <a:rPr lang="zh-CN" altLang="en-US" dirty="0" smtClean="0"/>
                  <a:t> </a:t>
                </a:r>
                <a:r>
                  <a:rPr lang="en-US" altLang="zh-CN" dirty="0" smtClean="0"/>
                  <a:t>slots for each. There may be traffic between VMs of the same tenant. Present a VM placement such that the overall network cost is minimized.</a:t>
                </a:r>
              </a:p>
              <a:p>
                <a:pPr lvl="1"/>
                <a14:m>
                  <m:oMath xmlns:m="http://schemas.openxmlformats.org/officeDocument/2006/math">
                    <m:sSub>
                      <m:sSubPr>
                        <m:ctrlPr>
                          <a:rPr lang="en-US" altLang="zh-CN" sz="2800" i="1">
                            <a:latin typeface="Cambria Math"/>
                          </a:rPr>
                        </m:ctrlPr>
                      </m:sSubPr>
                      <m:e>
                        <m:r>
                          <a:rPr lang="en-US" altLang="zh-CN" sz="2800" i="1">
                            <a:latin typeface="Cambria Math"/>
                          </a:rPr>
                          <m:t>𝜙</m:t>
                        </m:r>
                      </m:e>
                      <m:sub>
                        <m:r>
                          <a:rPr lang="en-US" altLang="zh-CN" sz="2800" i="1">
                            <a:latin typeface="Cambria Math"/>
                          </a:rPr>
                          <m:t>𝑖</m:t>
                        </m:r>
                      </m:sub>
                    </m:sSub>
                  </m:oMath>
                </a14:m>
                <a:r>
                  <a:rPr lang="en-US" altLang="zh-CN" sz="2800" dirty="0">
                    <a:cs typeface="Times New Roman" pitchFamily="18" charset="0"/>
                  </a:rPr>
                  <a:t>: the cost caused by </a:t>
                </a:r>
                <a:r>
                  <a:rPr lang="en-US" altLang="zh-CN" sz="2800" dirty="0" smtClean="0">
                    <a:cs typeface="Times New Roman" pitchFamily="18" charset="0"/>
                  </a:rPr>
                  <a:t>request </a:t>
                </a:r>
                <a14:m>
                  <m:oMath xmlns:m="http://schemas.openxmlformats.org/officeDocument/2006/math">
                    <m:r>
                      <a:rPr lang="en-US" altLang="zh-CN" sz="2800" b="0" i="1" smtClean="0">
                        <a:latin typeface="Cambria Math"/>
                        <a:cs typeface="Times New Roman" pitchFamily="18" charset="0"/>
                      </a:rPr>
                      <m:t>𝑖</m:t>
                    </m:r>
                  </m:oMath>
                </a14:m>
                <a:endParaRPr lang="en-US" altLang="zh-CN" sz="2800" b="0" i="1" dirty="0" smtClean="0"/>
              </a:p>
              <a:p>
                <a:pPr lvl="1"/>
                <a14:m>
                  <m:oMath xmlns:m="http://schemas.openxmlformats.org/officeDocument/2006/math">
                    <m:sSub>
                      <m:sSubPr>
                        <m:ctrlPr>
                          <a:rPr lang="en-US" altLang="zh-CN" sz="2800" i="1">
                            <a:latin typeface="Cambria Math"/>
                            <a:cs typeface="Times New Roman" pitchFamily="18" charset="0"/>
                          </a:rPr>
                        </m:ctrlPr>
                      </m:sSubPr>
                      <m:e>
                        <m:r>
                          <a:rPr lang="en-US" altLang="zh-CN" sz="2800" i="1">
                            <a:latin typeface="Cambria Math"/>
                            <a:cs typeface="Times New Roman" pitchFamily="18" charset="0"/>
                          </a:rPr>
                          <m:t>𝑟</m:t>
                        </m:r>
                      </m:e>
                      <m:sub>
                        <m:r>
                          <a:rPr lang="en-US" altLang="zh-CN" sz="2800" i="1">
                            <a:latin typeface="Cambria Math"/>
                            <a:cs typeface="Times New Roman" pitchFamily="18" charset="0"/>
                          </a:rPr>
                          <m:t>𝑖</m:t>
                        </m:r>
                      </m:sub>
                    </m:sSub>
                  </m:oMath>
                </a14:m>
                <a:r>
                  <a:rPr lang="en-US" altLang="zh-CN" sz="2800" dirty="0">
                    <a:cs typeface="Times New Roman" pitchFamily="18" charset="0"/>
                  </a:rPr>
                  <a:t>:  the requirement of </a:t>
                </a:r>
                <a:r>
                  <a:rPr lang="en-US" altLang="zh-CN" sz="2800" dirty="0" smtClean="0">
                    <a:cs typeface="Times New Roman" pitchFamily="18" charset="0"/>
                  </a:rPr>
                  <a:t>request </a:t>
                </a:r>
                <a14:m>
                  <m:oMath xmlns:m="http://schemas.openxmlformats.org/officeDocument/2006/math">
                    <m:r>
                      <a:rPr lang="en-US" altLang="zh-CN" sz="2800" i="1" smtClean="0">
                        <a:latin typeface="Cambria Math"/>
                        <a:cs typeface="Times New Roman" pitchFamily="18" charset="0"/>
                      </a:rPr>
                      <m:t>𝑖</m:t>
                    </m:r>
                  </m:oMath>
                </a14:m>
                <a:endParaRPr lang="en-US" altLang="zh-CN" sz="2800" i="1" dirty="0" smtClean="0"/>
              </a:p>
              <a:p>
                <a:pPr lvl="1"/>
                <a:r>
                  <a:rPr lang="en-US" altLang="zh-CN" sz="2800" i="1" dirty="0" smtClean="0"/>
                  <a:t> </a:t>
                </a:r>
                <a:r>
                  <a:rPr lang="en-US" altLang="zh-CN" sz="2800" dirty="0" smtClean="0"/>
                  <a:t>objective: </a:t>
                </a:r>
                <a:endParaRPr lang="en-US" altLang="zh-CN" sz="2800" dirty="0"/>
              </a:p>
              <a:p>
                <a:pPr lvl="1"/>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sz="quarter" idx="1"/>
              </p:nvPr>
            </p:nvSpPr>
            <p:spPr>
              <a:blipFill rotWithShape="1">
                <a:blip r:embed="rId2"/>
                <a:stretch>
                  <a:fillRect l="-449" t="-1357" r="-2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059832" y="5301207"/>
                <a:ext cx="1661737" cy="1130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zh-CN" sz="2400" i="1">
                              <a:latin typeface="Cambria Math"/>
                            </a:rPr>
                          </m:ctrlPr>
                        </m:funcPr>
                        <m:fName>
                          <m:r>
                            <a:rPr lang="en-US" altLang="zh-CN" sz="2400" b="0" i="1">
                              <a:latin typeface="Cambria Math"/>
                            </a:rPr>
                            <m:t>𝑚𝑖𝑛</m:t>
                          </m:r>
                        </m:fName>
                        <m:e>
                          <m:nary>
                            <m:naryPr>
                              <m:chr m:val="∑"/>
                              <m:ctrlPr>
                                <a:rPr lang="en-US" altLang="zh-CN" sz="2400" i="1">
                                  <a:latin typeface="Cambria Math"/>
                                </a:rPr>
                              </m:ctrlPr>
                            </m:naryPr>
                            <m:sub>
                              <m:r>
                                <m:rPr>
                                  <m:brk m:alnAt="23"/>
                                </m:rPr>
                                <a:rPr lang="en-US" altLang="zh-CN" sz="2400" b="0" i="1">
                                  <a:latin typeface="Cambria Math"/>
                                </a:rPr>
                                <m:t>𝑖</m:t>
                              </m:r>
                              <m:r>
                                <a:rPr lang="en-US" altLang="zh-CN" sz="2400" b="0" i="1">
                                  <a:latin typeface="Cambria Math"/>
                                </a:rPr>
                                <m:t>=0</m:t>
                              </m:r>
                            </m:sub>
                            <m:sup>
                              <m:r>
                                <a:rPr lang="en-US" altLang="zh-CN" sz="2400" b="0" i="1">
                                  <a:latin typeface="Cambria Math"/>
                                </a:rPr>
                                <m:t>𝑛</m:t>
                              </m:r>
                              <m:r>
                                <a:rPr lang="en-US" altLang="zh-CN" sz="2400" b="0" i="1">
                                  <a:latin typeface="Cambria Math"/>
                                </a:rPr>
                                <m:t>−1</m:t>
                              </m:r>
                            </m:sup>
                            <m:e>
                              <m:sSubSup>
                                <m:sSubSupPr>
                                  <m:ctrlPr>
                                    <a:rPr lang="en-US" altLang="zh-CN" sz="2400" i="1">
                                      <a:latin typeface="Cambria Math"/>
                                    </a:rPr>
                                  </m:ctrlPr>
                                </m:sSubSupPr>
                                <m:e>
                                  <m:r>
                                    <a:rPr lang="en-US" altLang="zh-CN" sz="2400" b="0" i="1">
                                      <a:latin typeface="Cambria Math"/>
                                    </a:rPr>
                                    <m:t>𝜙</m:t>
                                  </m:r>
                                </m:e>
                                <m:sub>
                                  <m:r>
                                    <a:rPr lang="en-US" altLang="zh-CN" sz="2400" b="0" i="1">
                                      <a:latin typeface="Cambria Math"/>
                                    </a:rPr>
                                    <m:t>𝑖</m:t>
                                  </m:r>
                                </m:sub>
                                <m:sup/>
                              </m:sSubSup>
                            </m:e>
                          </m:nary>
                        </m:e>
                      </m:func>
                    </m:oMath>
                  </m:oMathPara>
                </a14:m>
                <a:endParaRPr lang="zh-CN" altLang="en-US" sz="2400" i="1" dirty="0"/>
              </a:p>
            </p:txBody>
          </p:sp>
        </mc:Choice>
        <mc:Fallback xmlns="">
          <p:sp>
            <p:nvSpPr>
              <p:cNvPr id="5" name="矩形 4"/>
              <p:cNvSpPr>
                <a:spLocks noRot="1" noChangeAspect="1" noMove="1" noResize="1" noEditPoints="1" noAdjustHandles="1" noChangeArrowheads="1" noChangeShapeType="1" noTextEdit="1"/>
              </p:cNvSpPr>
              <p:nvPr/>
            </p:nvSpPr>
            <p:spPr>
              <a:xfrm>
                <a:off x="3059832" y="5301207"/>
                <a:ext cx="1661737" cy="1130181"/>
              </a:xfrm>
              <a:prstGeom prst="rect">
                <a:avLst/>
              </a:prstGeom>
              <a:blipFill rotWithShape="1">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9359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p:txBody>
              <a:bodyPr>
                <a:normAutofit/>
              </a:bodyPr>
              <a:lstStyle/>
              <a:p>
                <a:r>
                  <a:rPr lang="en-US" altLang="zh-CN" dirty="0" smtClean="0"/>
                  <a:t>Centralized Model Cost Function (CCF)</a:t>
                </a:r>
              </a:p>
              <a:p>
                <a:pPr lvl="1"/>
                <a14:m>
                  <m:oMath xmlns:m="http://schemas.openxmlformats.org/officeDocument/2006/math">
                    <m:sSubSup>
                      <m:sSubSupPr>
                        <m:ctrlPr>
                          <a:rPr lang="en-US" altLang="zh-CN" b="0" i="1" smtClean="0">
                            <a:latin typeface="Cambria Math"/>
                          </a:rPr>
                        </m:ctrlPr>
                      </m:sSubSupPr>
                      <m:e>
                        <m:r>
                          <a:rPr lang="en-US" altLang="zh-CN" b="0" i="1" smtClean="0">
                            <a:latin typeface="Cambria Math"/>
                          </a:rPr>
                          <m:t>𝜙</m:t>
                        </m:r>
                      </m:e>
                      <m:sub>
                        <m:r>
                          <a:rPr lang="en-US" altLang="zh-CN" b="0" i="1" smtClean="0">
                            <a:latin typeface="Cambria Math"/>
                          </a:rPr>
                          <m:t>𝑖</m:t>
                        </m:r>
                      </m:sub>
                      <m:sup>
                        <m:r>
                          <a:rPr lang="en-US" altLang="zh-CN" b="0" i="1" smtClean="0">
                            <a:latin typeface="Cambria Math"/>
                          </a:rPr>
                          <m:t>(1)</m:t>
                        </m:r>
                      </m:sup>
                    </m:sSubSup>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𝐾</m:t>
                        </m:r>
                      </m:e>
                      <m:sub>
                        <m:r>
                          <a:rPr lang="en-US" altLang="zh-CN" b="0" i="1" smtClean="0">
                            <a:latin typeface="Cambria Math"/>
                          </a:rPr>
                          <m:t>𝑖</m:t>
                        </m:r>
                      </m:sub>
                    </m:sSub>
                  </m:oMath>
                </a14:m>
                <a:endParaRPr lang="en-US" altLang="zh-CN" dirty="0" smtClean="0"/>
              </a:p>
              <a:p>
                <a:r>
                  <a:rPr lang="en-US" altLang="zh-CN" dirty="0"/>
                  <a:t>Distributed Model Cost Function (DCF</a:t>
                </a:r>
                <a:r>
                  <a:rPr lang="en-US" altLang="zh-CN" dirty="0" smtClean="0"/>
                  <a:t>)</a:t>
                </a:r>
              </a:p>
              <a:p>
                <a:pPr lvl="1"/>
                <a14:m>
                  <m:oMath xmlns:m="http://schemas.openxmlformats.org/officeDocument/2006/math">
                    <m:sSubSup>
                      <m:sSubSupPr>
                        <m:ctrlPr>
                          <a:rPr lang="en-US" altLang="zh-CN" i="1">
                            <a:latin typeface="Cambria Math"/>
                          </a:rPr>
                        </m:ctrlPr>
                      </m:sSubSupPr>
                      <m:e>
                        <m:r>
                          <a:rPr lang="en-US" altLang="zh-CN" i="1">
                            <a:latin typeface="Cambria Math"/>
                          </a:rPr>
                          <m:t>𝜙</m:t>
                        </m:r>
                      </m:e>
                      <m:sub>
                        <m:r>
                          <a:rPr lang="en-US" altLang="zh-CN" i="1">
                            <a:latin typeface="Cambria Math"/>
                          </a:rPr>
                          <m:t>𝑖</m:t>
                        </m:r>
                      </m:sub>
                      <m:sup>
                        <m:r>
                          <a:rPr lang="en-US" altLang="zh-CN" i="1">
                            <a:latin typeface="Cambria Math"/>
                          </a:rPr>
                          <m:t>(</m:t>
                        </m:r>
                        <m:r>
                          <a:rPr lang="en-US" altLang="zh-CN" b="0" i="1" smtClean="0">
                            <a:latin typeface="Cambria Math"/>
                          </a:rPr>
                          <m:t>2</m:t>
                        </m:r>
                        <m:r>
                          <a:rPr lang="en-US" altLang="zh-CN" i="1">
                            <a:latin typeface="Cambria Math"/>
                          </a:rPr>
                          <m:t>)</m:t>
                        </m:r>
                      </m:sup>
                    </m:sSubSup>
                    <m:r>
                      <a:rPr lang="en-US" altLang="zh-CN" i="1">
                        <a:latin typeface="Cambria Math"/>
                      </a:rPr>
                      <m:t>=</m:t>
                    </m:r>
                    <m:sSubSup>
                      <m:sSubSupPr>
                        <m:ctrlPr>
                          <a:rPr lang="en-US" altLang="zh-CN" b="0" i="1" smtClean="0">
                            <a:latin typeface="Cambria Math"/>
                          </a:rPr>
                        </m:ctrlPr>
                      </m:sSubSupPr>
                      <m:e>
                        <m:r>
                          <a:rPr lang="en-US" altLang="zh-CN" i="1">
                            <a:latin typeface="Cambria Math"/>
                          </a:rPr>
                          <m:t>𝐾</m:t>
                        </m:r>
                      </m:e>
                      <m:sub>
                        <m:r>
                          <a:rPr lang="en-US" altLang="zh-CN" i="1">
                            <a:latin typeface="Cambria Math"/>
                          </a:rPr>
                          <m:t>𝑖</m:t>
                        </m:r>
                      </m:sub>
                      <m:sup>
                        <m:r>
                          <a:rPr lang="en-US" altLang="zh-CN" b="0" i="1" smtClean="0">
                            <a:latin typeface="Cambria Math"/>
                          </a:rPr>
                          <m:t>2</m:t>
                        </m:r>
                      </m:sup>
                    </m:sSubSup>
                  </m:oMath>
                </a14:m>
                <a:endParaRPr lang="en-US" altLang="zh-CN" dirty="0" smtClean="0"/>
              </a:p>
              <a:p>
                <a:r>
                  <a:rPr lang="en-US" altLang="zh-CN" dirty="0"/>
                  <a:t>Enhanced Distributed Model Cost Function (E-DCF</a:t>
                </a:r>
                <a:r>
                  <a:rPr lang="en-US" altLang="zh-CN" dirty="0" smtClean="0"/>
                  <a:t>)</a:t>
                </a:r>
              </a:p>
              <a:p>
                <a:pPr lvl="1"/>
                <a14:m>
                  <m:oMath xmlns:m="http://schemas.openxmlformats.org/officeDocument/2006/math">
                    <m:sSubSup>
                      <m:sSubSupPr>
                        <m:ctrlPr>
                          <a:rPr lang="en-US" altLang="zh-CN" i="1">
                            <a:latin typeface="Cambria Math"/>
                          </a:rPr>
                        </m:ctrlPr>
                      </m:sSubSupPr>
                      <m:e>
                        <m:r>
                          <a:rPr lang="en-US" altLang="zh-CN" i="1">
                            <a:latin typeface="Cambria Math"/>
                          </a:rPr>
                          <m:t>𝜙</m:t>
                        </m:r>
                      </m:e>
                      <m:sub>
                        <m:r>
                          <a:rPr lang="en-US" altLang="zh-CN" i="1">
                            <a:latin typeface="Cambria Math"/>
                          </a:rPr>
                          <m:t>𝑖</m:t>
                        </m:r>
                      </m:sub>
                      <m:sup>
                        <m:r>
                          <a:rPr lang="en-US" altLang="zh-CN" i="1">
                            <a:latin typeface="Cambria Math"/>
                          </a:rPr>
                          <m:t>(</m:t>
                        </m:r>
                        <m:r>
                          <a:rPr lang="en-US" altLang="zh-CN" b="0" i="1" smtClean="0">
                            <a:latin typeface="Cambria Math"/>
                          </a:rPr>
                          <m:t>3</m:t>
                        </m:r>
                        <m:r>
                          <a:rPr lang="en-US" altLang="zh-CN" i="1">
                            <a:latin typeface="Cambria Math"/>
                          </a:rPr>
                          <m:t>)</m:t>
                        </m:r>
                      </m:sup>
                    </m:sSubSup>
                    <m:r>
                      <a:rPr lang="en-US" altLang="zh-CN" i="1">
                        <a:latin typeface="Cambria Math"/>
                      </a:rPr>
                      <m:t>=</m:t>
                    </m:r>
                    <m:f>
                      <m:fPr>
                        <m:ctrlPr>
                          <a:rPr lang="en-US" altLang="zh-CN" i="1" smtClean="0">
                            <a:latin typeface="Cambria Math"/>
                          </a:rPr>
                        </m:ctrlPr>
                      </m:fPr>
                      <m:num>
                        <m:r>
                          <a:rPr lang="en-US" altLang="zh-CN" b="0" i="1" smtClean="0">
                            <a:latin typeface="Cambria Math"/>
                          </a:rPr>
                          <m:t>1</m:t>
                        </m:r>
                      </m:num>
                      <m:den>
                        <m:r>
                          <a:rPr lang="en-US" altLang="zh-CN" b="0" i="1" smtClean="0">
                            <a:latin typeface="Cambria Math"/>
                          </a:rPr>
                          <m:t>2</m:t>
                        </m:r>
                      </m:den>
                    </m:f>
                    <m:nary>
                      <m:naryPr>
                        <m:chr m:val="∑"/>
                        <m:ctrlPr>
                          <a:rPr lang="en-US" altLang="zh-CN" b="0" i="1" smtClean="0">
                            <a:latin typeface="Cambria Math"/>
                          </a:rPr>
                        </m:ctrlPr>
                      </m:naryPr>
                      <m:sub>
                        <m:r>
                          <a:rPr lang="en-US" altLang="zh-CN" b="0" i="1" smtClean="0">
                            <a:latin typeface="Cambria Math"/>
                          </a:rPr>
                          <m:t>𝜅</m:t>
                        </m:r>
                        <m:r>
                          <a:rPr lang="en-US" altLang="zh-CN" b="0" i="1" smtClean="0">
                            <a:latin typeface="Cambria Math"/>
                          </a:rPr>
                          <m:t>=1</m:t>
                        </m:r>
                      </m:sub>
                      <m:sup>
                        <m:sSub>
                          <m:sSubPr>
                            <m:ctrlPr>
                              <a:rPr lang="en-US" altLang="zh-CN" b="0" i="1" smtClean="0">
                                <a:latin typeface="Cambria Math"/>
                              </a:rPr>
                            </m:ctrlPr>
                          </m:sSubPr>
                          <m:e>
                            <m:r>
                              <a:rPr lang="en-US" altLang="zh-CN" b="0" i="1" smtClean="0">
                                <a:latin typeface="Cambria Math"/>
                              </a:rPr>
                              <m:t>𝐾</m:t>
                            </m:r>
                          </m:e>
                          <m:sub>
                            <m:r>
                              <a:rPr lang="en-US" altLang="zh-CN" b="0" i="1" smtClean="0">
                                <a:latin typeface="Cambria Math"/>
                              </a:rPr>
                              <m:t>𝑖</m:t>
                            </m:r>
                          </m:sub>
                        </m:sSub>
                      </m:sup>
                      <m:e>
                        <m:sSubSup>
                          <m:sSubSupPr>
                            <m:ctrlPr>
                              <a:rPr lang="en-US" altLang="zh-CN" i="1">
                                <a:latin typeface="Cambria Math"/>
                              </a:rPr>
                            </m:ctrlPr>
                          </m:sSubSupPr>
                          <m:e>
                            <m:r>
                              <a:rPr lang="en-US" altLang="zh-CN" i="1">
                                <a:latin typeface="Cambria Math"/>
                              </a:rPr>
                              <m:t>𝑟</m:t>
                            </m:r>
                          </m:e>
                          <m:sub>
                            <m:r>
                              <a:rPr lang="en-US" altLang="zh-CN" i="1">
                                <a:latin typeface="Cambria Math"/>
                              </a:rPr>
                              <m:t>𝑖</m:t>
                            </m:r>
                          </m:sub>
                          <m:sup>
                            <m:r>
                              <a:rPr lang="en-US" altLang="zh-CN" i="1">
                                <a:latin typeface="Cambria Math"/>
                              </a:rPr>
                              <m:t>(</m:t>
                            </m:r>
                            <m:r>
                              <a:rPr lang="en-US" altLang="zh-CN" i="1">
                                <a:latin typeface="Cambria Math"/>
                              </a:rPr>
                              <m:t>𝜅</m:t>
                            </m:r>
                            <m:r>
                              <a:rPr lang="en-US" altLang="zh-CN" i="1">
                                <a:latin typeface="Cambria Math"/>
                              </a:rPr>
                              <m:t>)</m:t>
                            </m:r>
                          </m:sup>
                        </m:sSubSup>
                        <m:r>
                          <a:rPr lang="en-US" altLang="zh-CN" i="1">
                            <a:latin typeface="Cambria Math"/>
                          </a:rPr>
                          <m:t>⋅(</m:t>
                        </m:r>
                        <m:r>
                          <a:rPr lang="en-US" altLang="zh-CN" i="1">
                            <a:latin typeface="Cambria Math"/>
                          </a:rPr>
                          <m:t>𝑟</m:t>
                        </m:r>
                        <m:r>
                          <a:rPr lang="en-US" altLang="zh-CN" i="1">
                            <a:latin typeface="Cambria Math"/>
                          </a:rPr>
                          <m:t>−</m:t>
                        </m:r>
                        <m:sSubSup>
                          <m:sSubSupPr>
                            <m:ctrlPr>
                              <a:rPr lang="en-US" altLang="zh-CN" i="1">
                                <a:latin typeface="Cambria Math"/>
                              </a:rPr>
                            </m:ctrlPr>
                          </m:sSubSupPr>
                          <m:e>
                            <m:r>
                              <a:rPr lang="en-US" altLang="zh-CN" i="1">
                                <a:latin typeface="Cambria Math"/>
                              </a:rPr>
                              <m:t>𝑟</m:t>
                            </m:r>
                          </m:e>
                          <m:sub>
                            <m:r>
                              <a:rPr lang="en-US" altLang="zh-CN" i="1">
                                <a:latin typeface="Cambria Math"/>
                              </a:rPr>
                              <m:t>𝑖</m:t>
                            </m:r>
                          </m:sub>
                          <m:sup>
                            <m:r>
                              <a:rPr lang="en-US" altLang="zh-CN" i="1">
                                <a:latin typeface="Cambria Math"/>
                              </a:rPr>
                              <m:t>(</m:t>
                            </m:r>
                            <m:r>
                              <a:rPr lang="en-US" altLang="zh-CN" i="1">
                                <a:latin typeface="Cambria Math"/>
                              </a:rPr>
                              <m:t>𝜅</m:t>
                            </m:r>
                            <m:r>
                              <a:rPr lang="en-US" altLang="zh-CN" i="1">
                                <a:latin typeface="Cambria Math"/>
                              </a:rPr>
                              <m:t>)</m:t>
                            </m:r>
                          </m:sup>
                        </m:sSubSup>
                        <m:r>
                          <a:rPr lang="en-US" altLang="zh-CN" i="1">
                            <a:latin typeface="Cambria Math"/>
                          </a:rPr>
                          <m:t>)</m:t>
                        </m:r>
                      </m:e>
                    </m:nary>
                  </m:oMath>
                </a14:m>
                <a:endParaRPr lang="en-US" altLang="zh-CN"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blipFill rotWithShape="1">
                <a:blip r:embed="rId2"/>
                <a:stretch>
                  <a:fillRect l="-1630" t="-1752" r="-815"/>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Cost Function</a:t>
            </a:r>
            <a:endParaRPr lang="zh-CN" altLang="en-US" dirty="0"/>
          </a:p>
        </p:txBody>
      </p:sp>
      <mc:AlternateContent xmlns:mc="http://schemas.openxmlformats.org/markup-compatibility/2006" xmlns:a14="http://schemas.microsoft.com/office/drawing/2010/main">
        <mc:Choice Requires="a14">
          <p:sp>
            <p:nvSpPr>
              <p:cNvPr id="4" name="TextBox 3"/>
              <p:cNvSpPr txBox="1"/>
              <p:nvPr/>
            </p:nvSpPr>
            <p:spPr>
              <a:xfrm>
                <a:off x="467544" y="6165304"/>
                <a:ext cx="6984776" cy="523220"/>
              </a:xfrm>
              <a:prstGeom prst="rect">
                <a:avLst/>
              </a:prstGeom>
              <a:noFill/>
            </p:spPr>
            <p:txBody>
              <a:bodyPr wrap="square" rtlCol="0">
                <a:spAutoFit/>
              </a:bodyPr>
              <a:lstStyle/>
              <a:p>
                <a14:m>
                  <m:oMath xmlns:m="http://schemas.openxmlformats.org/officeDocument/2006/math">
                    <m:sSub>
                      <m:sSubPr>
                        <m:ctrlPr>
                          <a:rPr lang="en-US" altLang="zh-CN" sz="2800" b="0" i="1" smtClean="0">
                            <a:latin typeface="Cambria Math"/>
                          </a:rPr>
                        </m:ctrlPr>
                      </m:sSubPr>
                      <m:e>
                        <m:r>
                          <a:rPr lang="en-US" altLang="zh-CN" sz="2800" b="0" i="1" smtClean="0">
                            <a:latin typeface="Cambria Math"/>
                          </a:rPr>
                          <m:t>𝐾</m:t>
                        </m:r>
                      </m:e>
                      <m:sub>
                        <m:r>
                          <a:rPr lang="en-US" altLang="zh-CN" sz="2800" b="0" i="1" smtClean="0">
                            <a:latin typeface="Cambria Math"/>
                          </a:rPr>
                          <m:t>𝑖</m:t>
                        </m:r>
                      </m:sub>
                    </m:sSub>
                  </m:oMath>
                </a14:m>
                <a:r>
                  <a:rPr lang="en-US" altLang="zh-CN" sz="2800" dirty="0" smtClean="0">
                    <a:latin typeface="Times New Roman" pitchFamily="18" charset="0"/>
                    <a:cs typeface="Times New Roman" pitchFamily="18" charset="0"/>
                  </a:rPr>
                  <a:t>: the number of fractions of request </a:t>
                </a:r>
                <a14:m>
                  <m:oMath xmlns:m="http://schemas.openxmlformats.org/officeDocument/2006/math">
                    <m:r>
                      <a:rPr lang="en-US" altLang="zh-CN" sz="2800" b="0" i="1" smtClean="0">
                        <a:latin typeface="Cambria Math"/>
                      </a:rPr>
                      <m:t>𝑖</m:t>
                    </m:r>
                  </m:oMath>
                </a14:m>
                <a:r>
                  <a:rPr lang="en-US" altLang="zh-CN" sz="2800" dirty="0" smtClean="0">
                    <a:latin typeface="Times New Roman" pitchFamily="18" charset="0"/>
                    <a:cs typeface="Times New Roman" pitchFamily="18" charset="0"/>
                  </a:rPr>
                  <a:t>.</a:t>
                </a:r>
                <a:endParaRPr lang="zh-CN" altLang="en-US" sz="2800" dirty="0">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67544" y="6165304"/>
                <a:ext cx="6984776" cy="523220"/>
              </a:xfrm>
              <a:prstGeom prst="rect">
                <a:avLst/>
              </a:prstGeom>
              <a:blipFill rotWithShape="1">
                <a:blip r:embed="rId3"/>
                <a:stretch>
                  <a:fillRect t="-11628" b="-313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7810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6568</TotalTime>
  <Words>2251</Words>
  <Application>Microsoft Office PowerPoint</Application>
  <PresentationFormat>全屏显示(4:3)</PresentationFormat>
  <Paragraphs>264</Paragraphs>
  <Slides>38</Slides>
  <Notes>1</Notes>
  <HiddenSlides>0</HiddenSlides>
  <MMClips>0</MMClips>
  <ScaleCrop>false</ScaleCrop>
  <HeadingPairs>
    <vt:vector size="4" baseType="variant">
      <vt:variant>
        <vt:lpstr>主题</vt:lpstr>
      </vt:variant>
      <vt:variant>
        <vt:i4>2</vt:i4>
      </vt:variant>
      <vt:variant>
        <vt:lpstr>幻灯片标题</vt:lpstr>
      </vt:variant>
      <vt:variant>
        <vt:i4>38</vt:i4>
      </vt:variant>
    </vt:vector>
  </HeadingPairs>
  <TitlesOfParts>
    <vt:vector size="40" baseType="lpstr">
      <vt:lpstr>中性</vt:lpstr>
      <vt:lpstr>自定义设计方案</vt:lpstr>
      <vt:lpstr>Let’s Stay Together: Towards Traffic Aware Virtual Machine Placement in Data Centers</vt:lpstr>
      <vt:lpstr>Outline</vt:lpstr>
      <vt:lpstr>Background</vt:lpstr>
      <vt:lpstr>Scenario</vt:lpstr>
      <vt:lpstr>Virtual Machine Placement</vt:lpstr>
      <vt:lpstr>Communication Model</vt:lpstr>
      <vt:lpstr>Communication Cost</vt:lpstr>
      <vt:lpstr>Problem Statement</vt:lpstr>
      <vt:lpstr>Cost Function</vt:lpstr>
      <vt:lpstr>Classification</vt:lpstr>
      <vt:lpstr>Homogeneous Case</vt:lpstr>
      <vt:lpstr>Homogeneous Case - CCF</vt:lpstr>
      <vt:lpstr>Homogeneous Case - CCF</vt:lpstr>
      <vt:lpstr>Homogeneous Case - CCF</vt:lpstr>
      <vt:lpstr>Solution Structure</vt:lpstr>
      <vt:lpstr>Homogeneous Case - CCF</vt:lpstr>
      <vt:lpstr>Optimality</vt:lpstr>
      <vt:lpstr>Proof</vt:lpstr>
      <vt:lpstr>Proof (cont.)</vt:lpstr>
      <vt:lpstr>Solution Structure</vt:lpstr>
      <vt:lpstr>Homogeneous Case - DCF</vt:lpstr>
      <vt:lpstr>Homogeneous Case - Example </vt:lpstr>
      <vt:lpstr>Optimality</vt:lpstr>
      <vt:lpstr>Optimality (cont.)</vt:lpstr>
      <vt:lpstr>Optimality (cont.)</vt:lpstr>
      <vt:lpstr>Homogeneous Case – E-DCF</vt:lpstr>
      <vt:lpstr>Optimality</vt:lpstr>
      <vt:lpstr>Optimality (cont.)</vt:lpstr>
      <vt:lpstr>Optimality (cont.)</vt:lpstr>
      <vt:lpstr>Solution Structure</vt:lpstr>
      <vt:lpstr>Heterogeneous Case</vt:lpstr>
      <vt:lpstr>An Example</vt:lpstr>
      <vt:lpstr>Greedy Algorithm</vt:lpstr>
      <vt:lpstr>Approximation Ratio of GA</vt:lpstr>
      <vt:lpstr>Comparison</vt:lpstr>
      <vt:lpstr>Impact of Number of PMs</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面向能耗优化的 云数据中心资源分配问题研究</dc:title>
  <dc:creator>LX</dc:creator>
  <cp:lastModifiedBy>LX</cp:lastModifiedBy>
  <cp:revision>117</cp:revision>
  <dcterms:created xsi:type="dcterms:W3CDTF">2014-04-14T06:28:43Z</dcterms:created>
  <dcterms:modified xsi:type="dcterms:W3CDTF">2014-04-27T03:20:46Z</dcterms:modified>
</cp:coreProperties>
</file>