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5"/>
  </p:notesMasterIdLst>
  <p:sldIdLst>
    <p:sldId id="256" r:id="rId2"/>
    <p:sldId id="257" r:id="rId3"/>
    <p:sldId id="418" r:id="rId4"/>
    <p:sldId id="420" r:id="rId5"/>
    <p:sldId id="423" r:id="rId6"/>
    <p:sldId id="421" r:id="rId7"/>
    <p:sldId id="422" r:id="rId8"/>
    <p:sldId id="419" r:id="rId9"/>
    <p:sldId id="427" r:id="rId10"/>
    <p:sldId id="374" r:id="rId11"/>
    <p:sldId id="426" r:id="rId12"/>
    <p:sldId id="429" r:id="rId13"/>
    <p:sldId id="428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278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71647-005D-494E-8EC3-FC9600D4F225}" type="datetimeFigureOut">
              <a:rPr lang="zh-CN" altLang="en-US" smtClean="0"/>
              <a:pPr/>
              <a:t>2014/4/22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883D6-6717-4F06-8CE5-9AE19F4690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69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B2E20-E074-4CDC-90CC-9DC44CA386C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F79C7-0085-4BB2-ABCD-85516C37C4D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295366-0584-41C3-8935-0BA4EEC60338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05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FB6CB-0568-4743-866B-3808416B0A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 descr="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175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0" y="2006886"/>
            <a:ext cx="9144000" cy="181350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251918"/>
            <a:ext cx="7803651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Efficiently 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Collecting Histograms Over RFID Tags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76370"/>
            <a:ext cx="9144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Lei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Xie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Hao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Han,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Qun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Li,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Jie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Wu, and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Sanglu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State Key Laboratory for Novel Software Technology, Nanjing University,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China</a:t>
            </a:r>
          </a:p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Department of Computer Science, College of William and Mary, USA</a:t>
            </a: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of Computer Information and Sciences, Temple University,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pPr algn="ctr"/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Presenter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Dr.  Lei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Xie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Associate Professor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Nanjing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University, China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lxie@nju.edu.cn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Problem Formulation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395536" y="1556792"/>
            <a:ext cx="8568952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Scenario</a:t>
            </a:r>
          </a:p>
          <a:p>
            <a:pPr lvl="1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large number of tags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bout 5000 tags) with a large number of categories (about 100 categories) in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the effective scanning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area.</a:t>
            </a:r>
          </a:p>
          <a:p>
            <a:pPr lvl="1"/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The slotted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ALOHA-based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anti-collision scheme is used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The present set of category IDs cannot be predicted in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advance.</a:t>
            </a:r>
          </a:p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Objective</a:t>
            </a:r>
          </a:p>
          <a:p>
            <a:pPr lvl="1"/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ollect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the histogram over RFID tags according to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some categorized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metric,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e.g.,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the type of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merchandise. </a:t>
            </a:r>
          </a:p>
          <a:p>
            <a:pPr lvl="1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Achieve </a:t>
            </a:r>
            <a:r>
              <a:rPr lang="en-US" altLang="zh-CN" sz="2200" b="1" i="1" dirty="0" smtClean="0">
                <a:latin typeface="Times New Roman" pitchFamily="18" charset="0"/>
                <a:cs typeface="Times New Roman" pitchFamily="18" charset="0"/>
              </a:rPr>
              <a:t>time-efficiency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while satisfying the </a:t>
            </a:r>
            <a:r>
              <a:rPr lang="en-US" altLang="zh-CN" sz="2200" b="1" i="1" dirty="0" smtClean="0">
                <a:latin typeface="Times New Roman" pitchFamily="18" charset="0"/>
                <a:cs typeface="Times New Roman" pitchFamily="18" charset="0"/>
              </a:rPr>
              <a:t>accuracy /population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 smtClean="0">
                <a:latin typeface="Times New Roman" pitchFamily="18" charset="0"/>
                <a:cs typeface="Times New Roman" pitchFamily="18" charset="0"/>
              </a:rPr>
              <a:t>constraints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Basic 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Histogram Collection</a:t>
            </a: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323528" y="1124744"/>
            <a:ext cx="8352928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Objective</a:t>
            </a: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RFID system needs to collect the histogram for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categories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time-efficient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approach.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Accuracy constraint</a:t>
            </a:r>
          </a:p>
          <a:p>
            <a:pPr lvl="1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Suppose the estimated tag size for category      (1 ≤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𝑖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𝑚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 is     , then the accuracy constraint is</a:t>
            </a:r>
          </a:p>
          <a:p>
            <a:pPr lvl="1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example, if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𝜖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= 0.1,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𝛽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= 0.05, then for a category with tag size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𝑛𝑖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= 100, the estimated tag size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should be within the range [90, 110] with a probability greater than 95%.</a:t>
            </a:r>
          </a:p>
          <a:p>
            <a:pPr lvl="1"/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501645"/>
              </p:ext>
            </p:extLst>
          </p:nvPr>
        </p:nvGraphicFramePr>
        <p:xfrm>
          <a:off x="1398413" y="3645024"/>
          <a:ext cx="65579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2" name="Formula" r:id="rId4" imgW="3308400" imgH="177840" progId="Equation.Ribbit">
                  <p:embed/>
                </p:oleObj>
              </mc:Choice>
              <mc:Fallback>
                <p:oleObj name="Formula" r:id="rId4" imgW="3308400" imgH="1778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8413" y="3645024"/>
                        <a:ext cx="6557963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20151"/>
              </p:ext>
            </p:extLst>
          </p:nvPr>
        </p:nvGraphicFramePr>
        <p:xfrm>
          <a:off x="6588224" y="2898651"/>
          <a:ext cx="288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3" name="Formula" r:id="rId6" imgW="146160" imgH="158760" progId="Equation.Ribbit">
                  <p:embed/>
                </p:oleObj>
              </mc:Choice>
              <mc:Fallback>
                <p:oleObj name="Formula" r:id="rId6" imgW="146160" imgH="158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8224" y="2898651"/>
                        <a:ext cx="2889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67369"/>
              </p:ext>
            </p:extLst>
          </p:nvPr>
        </p:nvGraphicFramePr>
        <p:xfrm>
          <a:off x="1475656" y="3245991"/>
          <a:ext cx="2603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4" name="Formula" r:id="rId8" imgW="131040" imgH="165240" progId="Equation.Ribbit">
                  <p:embed/>
                </p:oleObj>
              </mc:Choice>
              <mc:Fallback>
                <p:oleObj name="Formula" r:id="rId8" imgW="131040" imgH="1652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5656" y="3245991"/>
                        <a:ext cx="260350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0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Basic Histogram Collection</a:t>
            </a: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12776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Two straightforward solutions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Basic Tag Identification</a:t>
            </a:r>
          </a:p>
          <a:p>
            <a:pPr lvl="1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Separate Counting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Both of the two solutions are not time-efficient. </a:t>
            </a:r>
          </a:p>
          <a:p>
            <a:pPr lvl="1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Basic tag identification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uniquely identifying each tag in the massive set is not scalable.</a:t>
            </a:r>
          </a:p>
          <a:p>
            <a:pPr lvl="1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Separate counting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The fixed initial frame size for each category, and the inter-cycle overhead among query cycles, make the scanning time rather large.</a:t>
            </a:r>
          </a:p>
          <a:p>
            <a:pPr lvl="2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The reader needs to scan each category with at least one query cycle, not necessarily addressed in the iceberg query or the top-</a:t>
            </a:r>
            <a:r>
              <a:rPr lang="zh-CN" altLang="en-US" sz="2200" dirty="0" smtClean="0">
                <a:latin typeface="Times New Roman" pitchFamily="18" charset="0"/>
                <a:cs typeface="Times New Roman" pitchFamily="18" charset="0"/>
              </a:rPr>
              <a:t>𝑘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query. </a:t>
            </a:r>
          </a:p>
          <a:p>
            <a:pPr lvl="2"/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Basic Histogram Collection</a:t>
            </a: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Ensemble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sampling-based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solution</a:t>
            </a:r>
          </a:p>
          <a:p>
            <a:pPr lvl="1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Issue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 query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cycle by selecting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 certain number of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categories.</a:t>
            </a: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btain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empty/singleton/collision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slots.</a:t>
            </a:r>
          </a:p>
          <a:p>
            <a:pPr lvl="1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Estimate the overall number of tags        according to the observed number of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empty/singleton/collision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slots.</a:t>
            </a: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stimate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number of tags         for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each of 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categories according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to the sampling in the singleton slots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009235"/>
              </p:ext>
            </p:extLst>
          </p:nvPr>
        </p:nvGraphicFramePr>
        <p:xfrm>
          <a:off x="3347864" y="5013176"/>
          <a:ext cx="16049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" name="Formula" r:id="rId4" imgW="809280" imgH="324000" progId="Equation.Ribbit">
                  <p:embed/>
                </p:oleObj>
              </mc:Choice>
              <mc:Fallback>
                <p:oleObj name="Formula" r:id="rId4" imgW="809280" imgH="32400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7864" y="5013176"/>
                        <a:ext cx="1604962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602301"/>
              </p:ext>
            </p:extLst>
          </p:nvPr>
        </p:nvGraphicFramePr>
        <p:xfrm>
          <a:off x="5912941" y="3265487"/>
          <a:ext cx="1984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" name="Formula" r:id="rId6" imgW="99360" imgH="165240" progId="Equation.Ribbit">
                  <p:embed/>
                </p:oleObj>
              </mc:Choice>
              <mc:Fallback>
                <p:oleObj name="Formula" r:id="rId6" imgW="99360" imgH="1652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2941" y="3265487"/>
                        <a:ext cx="198437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849771"/>
              </p:ext>
            </p:extLst>
          </p:nvPr>
        </p:nvGraphicFramePr>
        <p:xfrm>
          <a:off x="5004048" y="4038079"/>
          <a:ext cx="2603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" name="Formula" r:id="rId8" imgW="131040" imgH="165240" progId="Equation.Ribbit">
                  <p:embed/>
                </p:oleObj>
              </mc:Choice>
              <mc:Fallback>
                <p:oleObj name="Formula" r:id="rId8" imgW="131040" imgH="1652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04048" y="4038079"/>
                        <a:ext cx="260350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13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-36512" y="1079897"/>
            <a:ext cx="9180512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Basic Histogram Collection</a:t>
            </a:r>
          </a:p>
        </p:txBody>
      </p:sp>
      <p:pic>
        <p:nvPicPr>
          <p:cNvPr id="7" name="Picture 2" descr="D:\RFID\imag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8600" y="3605808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/>
              <a:t>RFID Reader</a:t>
            </a:r>
            <a:endParaRPr lang="en-US" b="1" dirty="0"/>
          </a:p>
        </p:txBody>
      </p:sp>
      <p:sp>
        <p:nvSpPr>
          <p:cNvPr id="10" name="右箭头 9"/>
          <p:cNvSpPr>
            <a:spLocks noChangeArrowheads="1"/>
          </p:cNvSpPr>
          <p:nvPr/>
        </p:nvSpPr>
        <p:spPr bwMode="auto">
          <a:xfrm>
            <a:off x="2666999" y="1383432"/>
            <a:ext cx="3321367" cy="533400"/>
          </a:xfrm>
          <a:prstGeom prst="rightArrow">
            <a:avLst>
              <a:gd name="adj1" fmla="val 50000"/>
              <a:gd name="adj2" fmla="val 49988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971799" y="1383432"/>
            <a:ext cx="2560097" cy="5334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Select C1, C3, C4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左箭头 21"/>
          <p:cNvSpPr>
            <a:spLocks noChangeArrowheads="1"/>
          </p:cNvSpPr>
          <p:nvPr/>
        </p:nvSpPr>
        <p:spPr bwMode="auto">
          <a:xfrm>
            <a:off x="1547664" y="4518251"/>
            <a:ext cx="5370494" cy="533400"/>
          </a:xfrm>
          <a:prstGeom prst="leftArrow">
            <a:avLst>
              <a:gd name="adj1" fmla="val 50000"/>
              <a:gd name="adj2" fmla="val 49988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928048" y="3717032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/>
              <a:t>RFID </a:t>
            </a:r>
            <a:r>
              <a:rPr lang="en-US" altLang="zh-CN" b="1" dirty="0" smtClean="0"/>
              <a:t>Tags</a:t>
            </a:r>
            <a:endParaRPr lang="en-US" b="1" dirty="0"/>
          </a:p>
        </p:txBody>
      </p:sp>
      <p:sp>
        <p:nvSpPr>
          <p:cNvPr id="24" name="矩形 23"/>
          <p:cNvSpPr/>
          <p:nvPr/>
        </p:nvSpPr>
        <p:spPr>
          <a:xfrm>
            <a:off x="1903262" y="4497645"/>
            <a:ext cx="436490" cy="544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6516216" y="1484784"/>
            <a:ext cx="2448272" cy="2000548"/>
          </a:xfrm>
          <a:prstGeom prst="cloudCallou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82" y="1700808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67" y="2167137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48" y="2183905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23" y="2167137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87" y="2759969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29" y="2759969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01" y="2780928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18" y="1700807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54" y="1700808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46" y="5670379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70379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46443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38" y="6246443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36" y="5691338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06" y="5691338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36" y="6267402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06" y="6267402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691338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46" y="5691338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98" y="6267402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68" y="6267402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66" y="5712297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12297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 descr="D:\RFID\imag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66" y="6288361"/>
            <a:ext cx="384462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411760" y="568204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23510" y="625811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C1</a:t>
            </a:r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4360243" y="625811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C1</a:t>
            </a:r>
            <a:endParaRPr lang="zh-CN" altLang="en-US" dirty="0"/>
          </a:p>
        </p:txBody>
      </p:sp>
      <p:sp>
        <p:nvSpPr>
          <p:cNvPr id="96" name="矩形 95"/>
          <p:cNvSpPr/>
          <p:nvPr/>
        </p:nvSpPr>
        <p:spPr>
          <a:xfrm>
            <a:off x="4809126" y="5670379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C1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339752" y="4498560"/>
            <a:ext cx="436490" cy="544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762916" y="4497645"/>
            <a:ext cx="436490" cy="544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199406" y="4498560"/>
            <a:ext cx="436490" cy="544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635896" y="4497645"/>
            <a:ext cx="436490" cy="544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072386" y="4498560"/>
            <a:ext cx="436490" cy="544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495550" y="4497645"/>
            <a:ext cx="436490" cy="544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932040" y="4498560"/>
            <a:ext cx="436490" cy="544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364088" y="4497645"/>
            <a:ext cx="436490" cy="544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800578" y="4498560"/>
            <a:ext cx="436490" cy="544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223742" y="4497645"/>
            <a:ext cx="436490" cy="544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915816" y="569133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C3</a:t>
            </a:r>
            <a:endParaRPr lang="zh-CN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2915816" y="625811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C3</a:t>
            </a:r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3860454" y="569133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C3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4796558" y="625811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C3</a:t>
            </a:r>
            <a:endParaRPr lang="zh-CN" altLang="en-US" dirty="0"/>
          </a:p>
        </p:txBody>
      </p:sp>
      <p:sp>
        <p:nvSpPr>
          <p:cNvPr id="81" name="矩形 80"/>
          <p:cNvSpPr/>
          <p:nvPr/>
        </p:nvSpPr>
        <p:spPr>
          <a:xfrm>
            <a:off x="5804670" y="569133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C3</a:t>
            </a:r>
            <a:endParaRPr lang="zh-CN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2411760" y="625811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C4</a:t>
            </a:r>
            <a:endParaRPr lang="zh-CN" altLang="en-US" dirty="0"/>
          </a:p>
        </p:txBody>
      </p:sp>
      <p:sp>
        <p:nvSpPr>
          <p:cNvPr id="84" name="矩形 83"/>
          <p:cNvSpPr/>
          <p:nvPr/>
        </p:nvSpPr>
        <p:spPr>
          <a:xfrm>
            <a:off x="3428406" y="569133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C4</a:t>
            </a:r>
            <a:endParaRPr lang="zh-CN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3860454" y="6267402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C4</a:t>
            </a:r>
            <a:endParaRPr lang="zh-CN" altLang="en-US" dirty="0"/>
          </a:p>
        </p:txBody>
      </p:sp>
      <p:sp>
        <p:nvSpPr>
          <p:cNvPr id="86" name="矩形 85"/>
          <p:cNvSpPr/>
          <p:nvPr/>
        </p:nvSpPr>
        <p:spPr>
          <a:xfrm>
            <a:off x="4364510" y="569133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C4</a:t>
            </a:r>
            <a:endParaRPr lang="zh-CN" altLang="en-US" dirty="0"/>
          </a:p>
        </p:txBody>
      </p:sp>
      <p:sp>
        <p:nvSpPr>
          <p:cNvPr id="87" name="矩形 86"/>
          <p:cNvSpPr/>
          <p:nvPr/>
        </p:nvSpPr>
        <p:spPr>
          <a:xfrm>
            <a:off x="5372622" y="6267402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C4</a:t>
            </a:r>
            <a:endParaRPr lang="zh-CN" altLang="en-US" dirty="0"/>
          </a:p>
        </p:txBody>
      </p:sp>
      <p:sp>
        <p:nvSpPr>
          <p:cNvPr id="89" name="矩形 88"/>
          <p:cNvSpPr/>
          <p:nvPr/>
        </p:nvSpPr>
        <p:spPr>
          <a:xfrm>
            <a:off x="5372622" y="569133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C4</a:t>
            </a:r>
            <a:endParaRPr lang="zh-CN" altLang="en-US" dirty="0"/>
          </a:p>
        </p:txBody>
      </p:sp>
      <p:cxnSp>
        <p:nvCxnSpPr>
          <p:cNvPr id="99" name="直接箭头连接符 98"/>
          <p:cNvCxnSpPr>
            <a:stCxn id="45" idx="0"/>
          </p:cNvCxnSpPr>
          <p:nvPr/>
        </p:nvCxnSpPr>
        <p:spPr>
          <a:xfrm flipH="1" flipV="1">
            <a:off x="2557997" y="5051651"/>
            <a:ext cx="93580" cy="618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>
            <a:endCxn id="67" idx="2"/>
          </p:cNvCxnSpPr>
          <p:nvPr/>
        </p:nvCxnSpPr>
        <p:spPr>
          <a:xfrm flipH="1" flipV="1">
            <a:off x="2981161" y="5042351"/>
            <a:ext cx="126886" cy="628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>
            <a:stCxn id="82" idx="0"/>
          </p:cNvCxnSpPr>
          <p:nvPr/>
        </p:nvCxnSpPr>
        <p:spPr>
          <a:xfrm flipH="1" flipV="1">
            <a:off x="2557997" y="5051651"/>
            <a:ext cx="65520" cy="1206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>
            <a:stCxn id="84" idx="0"/>
            <a:endCxn id="68" idx="2"/>
          </p:cNvCxnSpPr>
          <p:nvPr/>
        </p:nvCxnSpPr>
        <p:spPr>
          <a:xfrm flipH="1" flipV="1">
            <a:off x="3417651" y="5043266"/>
            <a:ext cx="2225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>
            <a:stCxn id="78" idx="0"/>
          </p:cNvCxnSpPr>
          <p:nvPr/>
        </p:nvCxnSpPr>
        <p:spPr>
          <a:xfrm flipH="1" flipV="1">
            <a:off x="2604787" y="5051651"/>
            <a:ext cx="522786" cy="1206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>
            <a:stCxn id="6" idx="0"/>
          </p:cNvCxnSpPr>
          <p:nvPr/>
        </p:nvCxnSpPr>
        <p:spPr>
          <a:xfrm flipV="1">
            <a:off x="3635267" y="5051651"/>
            <a:ext cx="211757" cy="1206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111"/>
          <p:cNvCxnSpPr>
            <a:stCxn id="79" idx="0"/>
          </p:cNvCxnSpPr>
          <p:nvPr/>
        </p:nvCxnSpPr>
        <p:spPr>
          <a:xfrm flipH="1" flipV="1">
            <a:off x="3899506" y="5051651"/>
            <a:ext cx="172705" cy="639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81" idx="0"/>
            <a:endCxn id="74" idx="2"/>
          </p:cNvCxnSpPr>
          <p:nvPr/>
        </p:nvCxnSpPr>
        <p:spPr>
          <a:xfrm flipV="1">
            <a:off x="6016427" y="5043266"/>
            <a:ext cx="23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/>
          <p:nvPr/>
        </p:nvCxnSpPr>
        <p:spPr>
          <a:xfrm flipH="1" flipV="1">
            <a:off x="4764860" y="5051651"/>
            <a:ext cx="239817" cy="603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>
            <a:stCxn id="86" idx="0"/>
          </p:cNvCxnSpPr>
          <p:nvPr/>
        </p:nvCxnSpPr>
        <p:spPr>
          <a:xfrm flipH="1" flipV="1">
            <a:off x="3985858" y="5051651"/>
            <a:ext cx="590409" cy="639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>
            <a:stCxn id="85" idx="0"/>
          </p:cNvCxnSpPr>
          <p:nvPr/>
        </p:nvCxnSpPr>
        <p:spPr>
          <a:xfrm flipH="1" flipV="1">
            <a:off x="3851920" y="5051651"/>
            <a:ext cx="220291" cy="1215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/>
          <p:cNvCxnSpPr>
            <a:stCxn id="89" idx="0"/>
          </p:cNvCxnSpPr>
          <p:nvPr/>
        </p:nvCxnSpPr>
        <p:spPr>
          <a:xfrm flipH="1" flipV="1">
            <a:off x="5220072" y="5051651"/>
            <a:ext cx="364307" cy="639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80" idx="0"/>
          </p:cNvCxnSpPr>
          <p:nvPr/>
        </p:nvCxnSpPr>
        <p:spPr>
          <a:xfrm flipV="1">
            <a:off x="5008315" y="5051651"/>
            <a:ext cx="211757" cy="1206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87" idx="0"/>
          </p:cNvCxnSpPr>
          <p:nvPr/>
        </p:nvCxnSpPr>
        <p:spPr>
          <a:xfrm flipH="1" flipV="1">
            <a:off x="5220072" y="5051651"/>
            <a:ext cx="364307" cy="1215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>
            <a:stCxn id="63" idx="0"/>
          </p:cNvCxnSpPr>
          <p:nvPr/>
        </p:nvCxnSpPr>
        <p:spPr>
          <a:xfrm flipV="1">
            <a:off x="4572000" y="5051651"/>
            <a:ext cx="660640" cy="1206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619672" y="3819130"/>
            <a:ext cx="120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Ensemble sampling 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2771800" y="4025862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C3</a:t>
            </a:r>
            <a:endParaRPr lang="zh-CN" altLang="en-US" dirty="0"/>
          </a:p>
        </p:txBody>
      </p:sp>
      <p:sp>
        <p:nvSpPr>
          <p:cNvPr id="129" name="矩形 128"/>
          <p:cNvSpPr/>
          <p:nvPr/>
        </p:nvSpPr>
        <p:spPr>
          <a:xfrm>
            <a:off x="3212382" y="4035154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C4</a:t>
            </a:r>
            <a:endParaRPr lang="zh-CN" altLang="en-US" dirty="0"/>
          </a:p>
        </p:txBody>
      </p:sp>
      <p:sp>
        <p:nvSpPr>
          <p:cNvPr id="130" name="矩形 129"/>
          <p:cNvSpPr/>
          <p:nvPr/>
        </p:nvSpPr>
        <p:spPr>
          <a:xfrm>
            <a:off x="4508526" y="4035154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C1</a:t>
            </a:r>
            <a:endParaRPr lang="zh-CN" altLang="en-US" dirty="0"/>
          </a:p>
        </p:txBody>
      </p:sp>
      <p:sp>
        <p:nvSpPr>
          <p:cNvPr id="131" name="矩形 130"/>
          <p:cNvSpPr/>
          <p:nvPr/>
        </p:nvSpPr>
        <p:spPr>
          <a:xfrm>
            <a:off x="5796136" y="4035154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C3</a:t>
            </a:r>
            <a:endParaRPr lang="zh-CN" alt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582987" y="2940070"/>
            <a:ext cx="173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Estimate the overall tag size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741145" y="3161927"/>
            <a:ext cx="149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14~17 tags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6516216" y="5229200"/>
            <a:ext cx="2448272" cy="14401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Estimated tag size for each category: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C1: 3~5 tags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C3: 4~6 tags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C4: 5~7 tags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 animBg="1"/>
      <p:bldP spid="24" grpId="0" animBg="1"/>
      <p:bldP spid="4" grpId="0"/>
      <p:bldP spid="6" grpId="0"/>
      <p:bldP spid="63" grpId="0"/>
      <p:bldP spid="96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/>
      <p:bldP spid="78" grpId="0"/>
      <p:bldP spid="79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9" grpId="0"/>
      <p:bldP spid="94" grpId="0"/>
      <p:bldP spid="128" grpId="0"/>
      <p:bldP spid="129" grpId="0"/>
      <p:bldP spid="130" grpId="0"/>
      <p:bldP spid="131" grpId="0"/>
      <p:bldP spid="95" grpId="0"/>
      <p:bldP spid="132" grpId="0"/>
      <p:bldP spid="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Basic Histogram Collection</a:t>
            </a: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Ensemble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sampling-based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solution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ensemble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sampling is more preferred than the separate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counting in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terms of reading performance.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ore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tags are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involved in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one query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cycle-&gt;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more slots amortize the cost of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inter-cycle overhead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the Select command, as well as the fixed initial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frame size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overall scanning time can be greatly reduced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In regard to iceberg query and top-k query, some optimization can be further applied with ensemble sampling to filter unqualified categories and estimate the threshold.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Basic Histogram Collection</a:t>
            </a: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Ensemble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sampling-based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solution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Accuracy Analysis</a:t>
            </a:r>
          </a:p>
          <a:p>
            <a:pPr lvl="1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variance of the estimator </a:t>
            </a:r>
          </a:p>
          <a:p>
            <a:pPr lvl="1"/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variance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repeated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ests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937495"/>
            <a:ext cx="76009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623595"/>
              </p:ext>
            </p:extLst>
          </p:nvPr>
        </p:nvGraphicFramePr>
        <p:xfrm>
          <a:off x="5004048" y="2420888"/>
          <a:ext cx="2603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Formula" r:id="rId5" imgW="131040" imgH="165240" progId="Equation.Ribbit">
                  <p:embed/>
                </p:oleObj>
              </mc:Choice>
              <mc:Fallback>
                <p:oleObj name="Formula" r:id="rId5" imgW="131040" imgH="165240" progId="Equation.Ribbit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420888"/>
                        <a:ext cx="2603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87069"/>
            <a:ext cx="75057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9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Basic Histogram Collection</a:t>
            </a: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Property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of the Ensemble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Sampling</a:t>
            </a: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uring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ensemble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sampling, </a:t>
            </a: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major categories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occupy most of the singleton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slots,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those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minor categories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cannot obtain enough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samplings in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singleton slots for accurate estimation of the tag size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chieve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accuracy requirement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categories        -&gt; the scanning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depends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the category with the smallest tag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as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other categories must still be involved in 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query cycle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until this category achieves the accuracy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requirement.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Break the overall tags into several groups for separate ensemble sampling.</a:t>
            </a:r>
            <a:endParaRPr lang="en-US" altLang="zh-CN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Basic Histogram Collection</a:t>
            </a: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Ensemble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sampling-based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solution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optimal granularity for the group size in ensemble sampling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cycle of ensemble sampling should be applied over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an appropriate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group-&gt;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variance of the tag sizes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involved categories cannot be too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categories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 the same group achieve the accuracy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requirement with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very close finishing time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Solution: </a:t>
            </a: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dynamic programming</a:t>
            </a:r>
            <a:endParaRPr lang="en-US" altLang="zh-CN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Basic Histogram Collection</a:t>
            </a: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168876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Dynamic Programming-based Solution (Example)</a:t>
            </a:r>
          </a:p>
          <a:p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517883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set of tags with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10 categories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ranked in non-increasing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order of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estimated tag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size)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5999" y="2959784"/>
            <a:ext cx="5897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80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75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41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30,  20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15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12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8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3210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C1,  C2,  C3,  C4,  C5,  C6,  C7,  C8,  C9,  C10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9216" y="2321004"/>
            <a:ext cx="190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Category: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6025" y="2928426"/>
            <a:ext cx="2123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Rough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tag size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139952" y="2248996"/>
            <a:ext cx="0" cy="12241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68144" y="2264693"/>
            <a:ext cx="0" cy="12241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34608" y="2260120"/>
            <a:ext cx="0" cy="122413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020272" y="2260120"/>
            <a:ext cx="0" cy="122413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7544" y="3473132"/>
            <a:ext cx="79492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Dynamic Programming:</a:t>
            </a:r>
          </a:p>
          <a:p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T(</a:t>
            </a:r>
            <a:r>
              <a:rPr lang="en-US" altLang="zh-CN" sz="22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200" i="1" dirty="0" err="1" smtClean="0">
                <a:latin typeface="Times New Roman" pitchFamily="18" charset="0"/>
                <a:cs typeface="Times New Roman" pitchFamily="18" charset="0"/>
              </a:rPr>
              <a:t>,j</a:t>
            </a: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as the minimum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scanning time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over the categories from </a:t>
            </a:r>
            <a:r>
              <a:rPr lang="en-US" altLang="zh-CN" sz="2200" dirty="0" err="1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zh-CN" alt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200" dirty="0" err="1" smtClean="0">
                <a:latin typeface="Times New Roman" pitchFamily="18" charset="0"/>
                <a:cs typeface="Times New Roman" pitchFamily="18" charset="0"/>
              </a:rPr>
              <a:t>Cj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among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grouping strategies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3252"/>
            <a:ext cx="6986694" cy="95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467544" y="5417348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 smtClean="0">
                <a:latin typeface="Times New Roman" pitchFamily="18" charset="0"/>
                <a:cs typeface="Times New Roman" pitchFamily="18" charset="0"/>
              </a:rPr>
              <a:t>𝑇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𝑖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𝑗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) is obtained by enumerating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each possible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combination of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𝑖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𝑘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𝑇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𝑘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𝑗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), and then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getting the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minimum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𝑖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𝑘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𝑇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𝑘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+ 1,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𝑗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052792"/>
            <a:ext cx="8496944" cy="72002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Background and Motivation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3" y="188640"/>
            <a:ext cx="18950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5108" y="1988840"/>
            <a:ext cx="8473356" cy="72008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Problem Formulation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5964" y="2924944"/>
            <a:ext cx="8472500" cy="72008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Use Ensemble Sampling to Collect Histograms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3861048"/>
            <a:ext cx="8496944" cy="72846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Iceberg Query &amp; Top-k Query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4860776"/>
            <a:ext cx="8496944" cy="72846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Performance Evaluation 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3742" y="5805264"/>
            <a:ext cx="8496944" cy="72002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Conclusion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Basic Histogram Collection</a:t>
            </a: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340768"/>
            <a:ext cx="7776864" cy="489654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Dynamic Programming-based Solution</a:t>
            </a:r>
          </a:p>
          <a:p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903788"/>
            <a:ext cx="4572000" cy="382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13392"/>
            <a:ext cx="4355976" cy="281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2636912"/>
            <a:ext cx="4464496" cy="24482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65113" y="1906587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 an initial query round to roughly estimate the tag size.  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976" y="5157192"/>
            <a:ext cx="4464496" cy="623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3568" y="5792439"/>
            <a:ext cx="3618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dynamic programming to break the tags into smaller groups for ensemble sampling.  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03685" y="2909546"/>
            <a:ext cx="4340315" cy="267969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364088" y="580526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nsemble sampling over each group for multiple cycles for the accuracy requirement.  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Iceberg 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Query Problem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12474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RFID system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needs to collect the histogram for </a:t>
            </a: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those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categories </a:t>
            </a: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with tag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size over a specified threshold </a:t>
            </a:r>
            <a:r>
              <a:rPr lang="zh-CN" altLang="en-US" sz="2400" b="1" i="1" dirty="0" smtClean="0">
                <a:latin typeface="Times New Roman" pitchFamily="18" charset="0"/>
                <a:cs typeface="Times New Roman" pitchFamily="18" charset="0"/>
              </a:rPr>
              <a:t>𝑡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time-efficient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approach.</a:t>
            </a:r>
          </a:p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Accuracy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constraint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Population constraint</a:t>
            </a: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Express population constraint in equivalent form</a:t>
            </a:r>
          </a:p>
          <a:p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213372"/>
              </p:ext>
            </p:extLst>
          </p:nvPr>
        </p:nvGraphicFramePr>
        <p:xfrm>
          <a:off x="3923928" y="2858963"/>
          <a:ext cx="37576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Formula" r:id="rId4" imgW="1896120" imgH="177840" progId="Equation.Ribbit">
                  <p:embed/>
                </p:oleObj>
              </mc:Choice>
              <mc:Fallback>
                <p:oleObj name="Formula" r:id="rId4" imgW="1896120" imgH="177840" progId="Equation.Ribbit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858963"/>
                        <a:ext cx="3757612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54197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42" y="5013176"/>
            <a:ext cx="6723994" cy="152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0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Iceberg Query Problem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107504" y="1340768"/>
            <a:ext cx="5256584" cy="489654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Key issues in Iceberg Query Problem</a:t>
            </a: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Quickly determine the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qualified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unqualified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categories according to the threshold.</a:t>
            </a:r>
          </a:p>
          <a:p>
            <a:pPr marL="0" indent="0">
              <a:buNone/>
            </a:pPr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C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77" y="1196752"/>
            <a:ext cx="4193559" cy="28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407707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Ensemble sampling-based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solution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number of repeated tests increases, the averaged variance 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𝜎𝑖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for each category decreases-&gt; the confidence interval for each category is shrinking.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After a certain number of query cycles, all categories can be determined as qualified /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unqualifed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for the population constraint.</a:t>
            </a:r>
          </a:p>
        </p:txBody>
      </p:sp>
    </p:spTree>
    <p:extLst>
      <p:ext uri="{BB962C8B-B14F-4D97-AF65-F5344CB8AC3E}">
        <p14:creationId xmlns:p14="http://schemas.microsoft.com/office/powerpoint/2010/main" val="36184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Iceberg Query Problem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395536" y="1484784"/>
            <a:ext cx="8064896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Important clues to optimize the solution</a:t>
            </a:r>
          </a:p>
          <a:p>
            <a:pPr lvl="1"/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Unqualified categories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When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estimated value              , 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required variance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population constraint is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much larger than accuracy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constraint.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They can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quickly identified as unqualified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wiped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out immediately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from ensemble sampling.</a:t>
            </a:r>
          </a:p>
          <a:p>
            <a:pPr lvl="1"/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Long tail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: those categories each of which occupies a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rather small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percentage,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but all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together they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occupy a substantial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proportion.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uickly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wipe out 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categories in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long tail.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522410"/>
              </p:ext>
            </p:extLst>
          </p:nvPr>
        </p:nvGraphicFramePr>
        <p:xfrm>
          <a:off x="1997670" y="2348880"/>
          <a:ext cx="8461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Formula" r:id="rId4" imgW="426960" imgH="165240" progId="Equation.Ribbit">
                  <p:embed/>
                </p:oleObj>
              </mc:Choice>
              <mc:Fallback>
                <p:oleObj name="Formula" r:id="rId4" imgW="426960" imgH="1652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7670" y="2348880"/>
                        <a:ext cx="846138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57184"/>
            <a:ext cx="6336704" cy="114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Iceberg Query Problem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107504" y="1124744"/>
            <a:ext cx="4176464" cy="53285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Ensemble sampling based solution for Iceberg Query</a:t>
            </a:r>
          </a:p>
          <a:p>
            <a:pPr lvl="1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Qualified categories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𝑄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Unqualified categories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𝑈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Undetermined categories 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𝑅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3219"/>
            <a:ext cx="484822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4427983" y="2348880"/>
            <a:ext cx="4704209" cy="2016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03648" y="314096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Ensemble sampling.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7982" y="4365104"/>
            <a:ext cx="4704209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439791" y="4797152"/>
            <a:ext cx="4704209" cy="8640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331640" y="422108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Wipe out unqualified categories quickly.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487090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Wipe out unqualified categories in the “long tail”.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Top-k Query Problem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Objective</a:t>
            </a: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RFID system needs to collect the histogram for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those categories </a:t>
            </a: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in the top-k list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time-efficient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approach.</a:t>
            </a:r>
          </a:p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Accuracy constraint</a:t>
            </a:r>
          </a:p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Population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constraint</a:t>
            </a: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Basic Tag Identification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Separate Counting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are not suitable.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821936"/>
              </p:ext>
            </p:extLst>
          </p:nvPr>
        </p:nvGraphicFramePr>
        <p:xfrm>
          <a:off x="3924300" y="3140968"/>
          <a:ext cx="37576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Formula" r:id="rId4" imgW="1896120" imgH="177840" progId="Equation.Ribbit">
                  <p:embed/>
                </p:oleObj>
              </mc:Choice>
              <mc:Fallback>
                <p:oleObj name="Formula" r:id="rId4" imgW="1896120" imgH="177840" progId="Equation.Ribbit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140968"/>
                        <a:ext cx="375761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56" y="4005064"/>
            <a:ext cx="7324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1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Top-k Query Problem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clues to optimize the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solution</a:t>
            </a:r>
          </a:p>
          <a:p>
            <a:pPr lvl="1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exact value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of tag size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𝑛𝑖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is unknown, in order to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zh-CN" altLang="en-US" sz="2200" dirty="0" smtClean="0">
                <a:latin typeface="Times New Roman" pitchFamily="18" charset="0"/>
                <a:cs typeface="Times New Roman" pitchFamily="18" charset="0"/>
              </a:rPr>
              <a:t>𝑃𝑟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𝐶𝑖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∈ top-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𝑘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list],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is essential to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determine a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threshold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𝑡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so that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𝑃𝑟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𝐶𝑖 ∈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top-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𝑘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list] =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𝑃𝑟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𝑛𝑖 ≥ 𝑡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lvl="1"/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Ideally,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𝑡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should be the tag size of the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𝑘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largest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category; however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, it is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difficult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to compute an exact value of </a:t>
            </a:r>
            <a:r>
              <a:rPr lang="zh-CN" altLang="en-US" sz="2200" dirty="0" smtClean="0">
                <a:latin typeface="Times New Roman" pitchFamily="18" charset="0"/>
                <a:cs typeface="Times New Roman" pitchFamily="18" charset="0"/>
              </a:rPr>
              <a:t>𝑡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the estimation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scheme.</a:t>
            </a:r>
          </a:p>
          <a:p>
            <a:pPr lvl="1"/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the threshold 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𝑡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can be accurately estimated, then the top-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𝑘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query problem is reduced to the iceberg query problem.</a:t>
            </a:r>
          </a:p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The key problem is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to quickly determine the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value of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the threshold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satisfying the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constraint.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720650"/>
              </p:ext>
            </p:extLst>
          </p:nvPr>
        </p:nvGraphicFramePr>
        <p:xfrm>
          <a:off x="2123728" y="5157192"/>
          <a:ext cx="1984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Formula" r:id="rId4" imgW="99360" imgH="193320" progId="Equation.Ribbit">
                  <p:embed/>
                </p:oleObj>
              </mc:Choice>
              <mc:Fallback>
                <p:oleObj name="Formula" r:id="rId4" imgW="99360" imgH="1933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728" y="5157192"/>
                        <a:ext cx="198437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525192"/>
              </p:ext>
            </p:extLst>
          </p:nvPr>
        </p:nvGraphicFramePr>
        <p:xfrm>
          <a:off x="2699792" y="5589240"/>
          <a:ext cx="2880320" cy="3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Formula" r:id="rId6" imgW="1629720" imgH="204480" progId="Equation.Ribbit">
                  <p:embed/>
                </p:oleObj>
              </mc:Choice>
              <mc:Fallback>
                <p:oleObj name="Formula" r:id="rId6" imgW="1629720" imgH="2044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9792" y="5589240"/>
                        <a:ext cx="2880320" cy="36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3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Top-k Query Problem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107504" y="1124744"/>
            <a:ext cx="4176464" cy="53285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Ensemble sampling based solution for Top-k Query</a:t>
            </a:r>
          </a:p>
          <a:p>
            <a:pPr lvl="1"/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140968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ensemble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sampling to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estimate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threshold </a:t>
            </a:r>
            <a:r>
              <a:rPr lang="en-US" altLang="zh-C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rapidly make  it  converge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7" y="980728"/>
            <a:ext cx="47148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4572000" y="1556792"/>
            <a:ext cx="4572000" cy="47525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115616" y="610549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the Iceberg Query method.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2000" y="6309320"/>
            <a:ext cx="4572000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Performance Evaluation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12474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Performance in Basic Histogram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Collection</a:t>
            </a: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4" y="2564904"/>
            <a:ext cx="8301038" cy="36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195736" y="1556792"/>
            <a:ext cx="5256584" cy="122413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BI: Basic Identification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SC: Separate Counting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ES: Ensemble sampling with one group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ES-g: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Ensemble sampling with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optimized grouping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5940348"/>
            <a:ext cx="3240360" cy="801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Varying the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 of categories and tag size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92080" y="5949280"/>
            <a:ext cx="3240360" cy="801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Varying the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accuracy requirement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Performance Evaluation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Performance in Basic Histogram Collection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5" y="2316935"/>
            <a:ext cx="8146531" cy="36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043608" y="5661248"/>
            <a:ext cx="324036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Varying 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inter-cycle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overhead.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0072" y="5661248"/>
            <a:ext cx="324036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arying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overall number of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categories.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8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51520" y="260648"/>
            <a:ext cx="554461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Background and Motivation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179512" y="1268760"/>
            <a:ext cx="8712968" cy="47856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Applications with Passive RFID 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026" name="Picture 2" descr="http://www.gaorfidassettracking.com/images/ware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8712968" cy="57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0080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RFID</a:t>
            </a:r>
          </a:p>
          <a:p>
            <a:pPr algn="ctr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Tag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1227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5" y="5481227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97251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5" y="5697251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13275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5" y="5913275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37211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3" y="5337211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53235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3" y="5553235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69259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3" y="5769259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65203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5" y="5265203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1227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5" y="5481227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697251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5" y="5697251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7" y="350100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7" y="3717032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7" y="393305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58112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27" y="458112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97152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27" y="4797152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1317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27" y="501317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7" y="350100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7" y="3717032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7" y="393305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1" y="4797152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1317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1" y="501317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2920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1" y="522920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3" y="450912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3" y="4725144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116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3" y="494116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1" y="3717032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1" y="393305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1" y="414908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1" y="342900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1" y="3645024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1" y="386104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59" y="3212976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59" y="342900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59" y="3645024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2920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99" y="522920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45224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99" y="5445224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6124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99" y="566124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5" y="3789040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5" y="4005064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5" y="422108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29299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39" y="6129299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345323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39" y="6345323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561347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39" y="6561347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3" y="6129299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3" y="6345323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3" y="6561347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45024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8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http://www.pro-curo.com/resources/RFID_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252029" cy="2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3573379" y="1340768"/>
            <a:ext cx="4725035" cy="187220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nly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some useful statistical information is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essential to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collected: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verall </a:t>
            </a:r>
            <a:r>
              <a:rPr lang="en-US" altLang="zh-C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tag 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Popular categories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istogram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" name="Picture 2" descr="http://www.cyber-wit.com/images/gallery/histogram1_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52" y="3398196"/>
            <a:ext cx="4086454" cy="29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Performance Evaluation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Performance in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Advanced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Histogram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Collection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079477" cy="368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971600" y="5373216"/>
            <a:ext cx="324036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Varying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values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threshold ratio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𝜃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iceberg query. 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4048" y="5373216"/>
            <a:ext cx="324036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Varying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deviation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𝜎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tags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 for various categories. 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Performance Evaluation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Performance in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Advanced Histogram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Collection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2075146"/>
            <a:ext cx="8097714" cy="349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971600" y="5373216"/>
            <a:ext cx="324036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Varying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values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in top-k query. 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8064" y="5373216"/>
            <a:ext cx="324036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Evaluate the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convergence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estimating the threshold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𝑡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top-k query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Conclusion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777686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propose a series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of protocols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to tackle the problem of efficient histogram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collection</a:t>
            </a:r>
          </a:p>
          <a:p>
            <a:pPr lvl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Basic histogram collection</a:t>
            </a:r>
          </a:p>
          <a:p>
            <a:pPr lvl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Iceberg Query</a:t>
            </a:r>
          </a:p>
          <a:p>
            <a:pPr lvl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Top-k Query</a:t>
            </a:r>
          </a:p>
          <a:p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To the best of our knowledge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, we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are the first to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collecting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histograms over RFID tags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fundamental premise for queries and analysis in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RFID applications.</a:t>
            </a:r>
          </a:p>
          <a:p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propose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a novel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, ensemble sampling-based method to simultaneously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estimate the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tag size for a number of categories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ur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solutions are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completely compatible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with current industry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standards and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do not require any modification to tags.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3" descr="绿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2786063"/>
            <a:ext cx="9144000" cy="307181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7584" y="3552528"/>
            <a:ext cx="7848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Thanks for your attention!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564" y="933400"/>
            <a:ext cx="78488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Q &amp; A</a:t>
            </a:r>
            <a:endParaRPr lang="zh-CN" alt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276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51520" y="260648"/>
            <a:ext cx="554461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Background and Motivation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179512" y="1268760"/>
            <a:ext cx="8712968" cy="47856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Histogram Collection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6" name="Picture 2" descr="http://www.cyber-wit.com/images/gallery/histogram1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" y="2348880"/>
            <a:ext cx="4086454" cy="29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496" y="5589240"/>
            <a:ext cx="4233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Basic Histogram Collection</a:t>
            </a:r>
          </a:p>
        </p:txBody>
      </p:sp>
      <p:pic>
        <p:nvPicPr>
          <p:cNvPr id="8" name="Picture 4" descr="http://www.ideaeng.com/Portals/0/newsletter/volume4/issue3/short-head_long-tai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28" y="2277078"/>
            <a:ext cx="4562672" cy="301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5652120" y="5589240"/>
            <a:ext cx="190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Long Tail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12160" y="4653136"/>
            <a:ext cx="302433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4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51520" y="260648"/>
            <a:ext cx="554461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Background and Motivation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179512" y="1268760"/>
            <a:ext cx="8712968" cy="47856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Advanced Histogram Collection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96" y="5589240"/>
            <a:ext cx="4680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Iceberg Query over Histogram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593262" cy="317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55401"/>
            <a:ext cx="4572881" cy="33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4355976" y="5589240"/>
            <a:ext cx="4466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Top-k Query over Histogram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2636912"/>
            <a:ext cx="1962596" cy="2519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60032" y="2637457"/>
            <a:ext cx="1656184" cy="2519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Background and Motivation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432048" y="980728"/>
            <a:ext cx="8244408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Application scenarios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 </a:t>
            </a:r>
          </a:p>
          <a:p>
            <a:pPr lvl="1"/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Approximately show me the number of books for each category in </a:t>
            </a:r>
            <a:r>
              <a:rPr lang="en-US" altLang="zh-CN" sz="24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 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large bookshelf?</a:t>
            </a:r>
          </a:p>
          <a:p>
            <a:pPr lvl="1"/>
            <a:endParaRPr lang="en-US" altLang="zh-CN" sz="2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1"/>
            <a:endParaRPr lang="en-US" altLang="zh-CN" sz="24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098" name="Picture 2" descr="http://ethosworld.com/library/library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9230"/>
            <a:ext cx="7272808" cy="44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26" y="2681905"/>
            <a:ext cx="4602348" cy="346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699792" y="2852936"/>
            <a:ext cx="64807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19872" y="3284984"/>
            <a:ext cx="64807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139952" y="3933056"/>
            <a:ext cx="64807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60032" y="4293096"/>
            <a:ext cx="64807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580112" y="4797152"/>
            <a:ext cx="64807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022050" y="3105834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deviation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6024" y="260648"/>
            <a:ext cx="579613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Background and Motivation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216024" y="908720"/>
            <a:ext cx="8388424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Application scenarios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 </a:t>
            </a:r>
            <a:endParaRPr lang="en-US" altLang="zh-CN" sz="24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1"/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Approximately show </a:t>
            </a:r>
            <a:r>
              <a:rPr lang="en-US" altLang="zh-CN" sz="24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me 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those categories with the quantity above 15 </a:t>
            </a:r>
            <a:r>
              <a:rPr lang="en-US" altLang="zh-CN" sz="24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in 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supermarket shelves?</a:t>
            </a:r>
            <a:endParaRPr lang="en-US" altLang="zh-CN" sz="2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" name="AutoShape 2" descr="http://upload.wikimedia.org/wikipedia/commons/a/a2/Faced_products_on_a_supermarket_shelf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http://upload.wikimedia.org/wikipedia/commons/a/a2/Faced_products_on_a_supermarket_shelf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31610"/>
            <a:ext cx="6048672" cy="450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22" y="2983106"/>
            <a:ext cx="4697475" cy="324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3635896" y="2348880"/>
            <a:ext cx="4725035" cy="187220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Find popular merchandise and control stock, e.g., automatically signaling when more products need to be put on the shelf.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51520" y="260648"/>
            <a:ext cx="554461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Background and Motivation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35496" y="1268760"/>
            <a:ext cx="4896544" cy="47856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Histogram Collection</a:t>
            </a: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most applications, the tags are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frequently moving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into and out of the effective scanning area.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Traditional tag identification is not suitable for histogram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collection</a:t>
            </a:r>
          </a:p>
          <a:p>
            <a:pPr lvl="2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canning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time is proportional to the number of tags,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order of several minutes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427984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24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51520" y="260648"/>
            <a:ext cx="5544616" cy="6235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Background and Motivation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内容占位符 96"/>
          <p:cNvSpPr>
            <a:spLocks noGrp="1"/>
          </p:cNvSpPr>
          <p:nvPr>
            <p:ph idx="1"/>
          </p:nvPr>
        </p:nvSpPr>
        <p:spPr bwMode="auto">
          <a:xfrm>
            <a:off x="179512" y="1196752"/>
            <a:ext cx="8712968" cy="46416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Histogram Collection</a:t>
            </a:r>
          </a:p>
          <a:p>
            <a:pPr lvl="1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In order to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capture the distribution statistics in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time </a:t>
            </a:r>
          </a:p>
          <a:p>
            <a:pPr lvl="2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is essential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to sacrifice 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accuracy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btain the distribution within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order of 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several seconds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Propose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estimation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scheme to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count the tag sizes of each category, while achieving the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accuracy </a:t>
            </a: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requirement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aim to propose a series of novel solutions satisfying the properties: </a:t>
            </a:r>
          </a:p>
          <a:p>
            <a:pPr lvl="2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Time-efficient. </a:t>
            </a:r>
          </a:p>
          <a:p>
            <a:pPr lvl="2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Simple for the tag side in the protocol. </a:t>
            </a:r>
          </a:p>
          <a:p>
            <a:pPr lvl="2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Complies with the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EPCglobal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C1G2 standards.</a:t>
            </a:r>
          </a:p>
          <a:p>
            <a:pPr lvl="1"/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oT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IoT</Template>
  <TotalTime>38139</TotalTime>
  <Words>1827</Words>
  <Application>Microsoft Office PowerPoint</Application>
  <PresentationFormat>全屏显示(4:3)</PresentationFormat>
  <Paragraphs>278</Paragraphs>
  <Slides>33</Slides>
  <Notes>33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36" baseType="lpstr">
      <vt:lpstr>IoT</vt:lpstr>
      <vt:lpstr>Formula</vt:lpstr>
      <vt:lpstr>Aurora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Lei</dc:creator>
  <cp:lastModifiedBy>Lei</cp:lastModifiedBy>
  <cp:revision>1746</cp:revision>
  <dcterms:created xsi:type="dcterms:W3CDTF">2011-03-20T09:16:16Z</dcterms:created>
  <dcterms:modified xsi:type="dcterms:W3CDTF">2014-04-26T04:40:24Z</dcterms:modified>
</cp:coreProperties>
</file>