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28" r:id="rId2"/>
    <p:sldId id="429" r:id="rId3"/>
    <p:sldId id="430" r:id="rId4"/>
    <p:sldId id="441" r:id="rId5"/>
    <p:sldId id="437" r:id="rId6"/>
    <p:sldId id="433" r:id="rId7"/>
    <p:sldId id="445" r:id="rId8"/>
    <p:sldId id="442" r:id="rId9"/>
    <p:sldId id="446" r:id="rId10"/>
    <p:sldId id="432" r:id="rId11"/>
    <p:sldId id="444" r:id="rId12"/>
    <p:sldId id="438" r:id="rId13"/>
    <p:sldId id="439" r:id="rId14"/>
    <p:sldId id="440" r:id="rId15"/>
    <p:sldId id="443" r:id="rId16"/>
    <p:sldId id="434" r:id="rId17"/>
    <p:sldId id="435" r:id="rId18"/>
    <p:sldId id="436" r:id="rId19"/>
    <p:sldId id="431" r:id="rId20"/>
  </p:sldIdLst>
  <p:sldSz cx="12192000" cy="6858000"/>
  <p:notesSz cx="7315200" cy="96012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3A5"/>
    <a:srgbClr val="C04F15"/>
    <a:srgbClr val="8EB4E3"/>
    <a:srgbClr val="EAD438"/>
    <a:srgbClr val="F3E78F"/>
    <a:srgbClr val="D2A000"/>
    <a:srgbClr val="F8975E"/>
    <a:srgbClr val="E7CF1F"/>
    <a:srgbClr val="8064A2"/>
    <a:srgbClr val="4EA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4C2AD-42BD-4690-832F-6121CA11ABFA}" type="datetimeFigureOut">
              <a:rPr lang="en-DK" smtClean="0"/>
              <a:t>09/10/2025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4EEF1-01BA-4C29-A35A-498D371B6A6B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5991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713DC-C52E-C13A-6176-2F05B32AB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278E1C-8B01-87C6-129D-7644A8AE0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1BFA0-EC69-1B66-3628-EA518CBC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BD2C-3539-4896-B5DC-B07E9316090A}" type="datetimeFigureOut">
              <a:rPr lang="en-DK" smtClean="0"/>
              <a:t>09/10/2025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6AA8B-F648-9396-1D75-DD07C71CB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45B76-9B59-57E1-3C62-BE8DF731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42AE-A674-465D-9202-21D4729F480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9669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D866-BAEE-3D26-05F6-BE2119008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6CCE7-265F-99EF-A99D-3495B5C67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5D726-5387-2C79-7145-BDDF7C7F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BD2C-3539-4896-B5DC-B07E9316090A}" type="datetimeFigureOut">
              <a:rPr lang="en-DK" smtClean="0"/>
              <a:t>09/10/2025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D3A35-3AA7-288C-DDC4-1C3A0490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A39EF-77EE-3318-A7B6-5FA66EA1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42AE-A674-465D-9202-21D4729F480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7355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85D42D-72EE-04F5-1AD2-3CCAD9640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289CB-A079-4AF1-AE0C-9FE807E4D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D8AB3-B89B-C556-E266-066F61DA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BD2C-3539-4896-B5DC-B07E9316090A}" type="datetimeFigureOut">
              <a:rPr lang="en-DK" smtClean="0"/>
              <a:t>09/10/2025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3382F-AEEC-9A1E-4838-E8D87F09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42685-A741-7922-1698-A461EFE0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42AE-A674-465D-9202-21D4729F480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8962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359" y="122216"/>
            <a:ext cx="10314711" cy="658085"/>
          </a:xfrm>
        </p:spPr>
        <p:txBody>
          <a:bodyPr>
            <a:noAutofit/>
          </a:bodyPr>
          <a:lstStyle>
            <a:lvl1pPr algn="l" defTabSz="1218565" rtl="0" eaLnBrk="1" latinLnBrk="0" hangingPunct="1">
              <a:spcBef>
                <a:spcPct val="0"/>
              </a:spcBef>
              <a:buNone/>
              <a:defRPr lang="zh-CN" altLang="en-US" sz="2800" b="1" kern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11757800" y="6444602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/>
            <a:fld id="{D5DDBE9D-0EAE-4BF9-9976-992BCF72F40A}" type="slidenum">
              <a:rPr lang="zh-CN" altLang="en-US" sz="16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sz="1600" dirty="0">
              <a:solidFill>
                <a:prstClr val="black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359" y="807730"/>
            <a:ext cx="11520001" cy="672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94" y="15229"/>
            <a:ext cx="1367118" cy="87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CF26-222B-6D2B-D339-8AFD285B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82ED2-9204-F008-64A7-D1C8FC57F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7DF36-9A23-3D83-F679-EC94E709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BD2C-3539-4896-B5DC-B07E9316090A}" type="datetimeFigureOut">
              <a:rPr lang="en-DK" smtClean="0"/>
              <a:t>09/10/2025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D6072-BAD1-FE67-0F7F-455E3E244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FF31C-BEA2-E3F0-AE0D-F9E2008E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42AE-A674-465D-9202-21D4729F480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5613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1076-5975-0B4A-EFBC-82DB04013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98D19-EE1D-B636-F4B2-BF0E6BFC4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52E11-F22F-C763-5AE6-1533514CD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BD2C-3539-4896-B5DC-B07E9316090A}" type="datetimeFigureOut">
              <a:rPr lang="en-DK" smtClean="0"/>
              <a:t>09/10/2025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BA12A-18E4-97EB-8E63-9C4F407C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44AD0-44DB-3F16-EB8E-1CA57D5C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42AE-A674-465D-9202-21D4729F480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1138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A1328-6063-8D61-CACB-308FAB7A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7FD22-70D5-A7F8-5317-0900930C0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641B2-6CAB-E90C-4E10-1FDE2AD07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893A3-23B7-F469-EA4E-1F626C69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BD2C-3539-4896-B5DC-B07E9316090A}" type="datetimeFigureOut">
              <a:rPr lang="en-DK" smtClean="0"/>
              <a:t>09/10/2025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66C3C-8CA4-1DAF-8881-A116CA1F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08588-7C14-0683-C284-9D2595B95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42AE-A674-465D-9202-21D4729F480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79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A9B2F-A343-941A-2617-FFA9271E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F0869-7471-A431-A620-5E8BFED20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CB08C-3CE5-B507-B73C-151346435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C642A2-6410-F9EC-4FF8-EFB445CCC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444FF-EBA0-E5A7-F5D7-324D9A0DF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953653-3B8E-2F8D-ED53-F7BBF6A9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BD2C-3539-4896-B5DC-B07E9316090A}" type="datetimeFigureOut">
              <a:rPr lang="en-DK" smtClean="0"/>
              <a:t>09/10/2025</a:t>
            </a:fld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350CE4-27E6-2C12-DAA3-2B2AC68C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536E3-D37C-9ED3-804C-5A8F0A02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42AE-A674-465D-9202-21D4729F480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1535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CB36C-7CE2-B23C-9908-7D414348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52B58-9559-F129-C990-7D65D2DDD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BD2C-3539-4896-B5DC-B07E9316090A}" type="datetimeFigureOut">
              <a:rPr lang="en-DK" smtClean="0"/>
              <a:t>09/10/2025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ABC85-706E-52CF-5586-9BF22A56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CC8DF-3358-1FF5-5435-ADD21FD9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42AE-A674-465D-9202-21D4729F480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1208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E884AC-9FB0-63A5-706B-F39BF6C93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BD2C-3539-4896-B5DC-B07E9316090A}" type="datetimeFigureOut">
              <a:rPr lang="en-DK" smtClean="0"/>
              <a:t>09/10/2025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DDF1BA-69CB-0F0B-4BC3-79FEFC033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E7423-3E92-5C49-7CB7-0651BC41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42AE-A674-465D-9202-21D4729F480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9875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8BD9F-8943-44B6-9E66-AA30D99D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816FE-ACF8-231C-1EF2-96C9EB014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E5213-9166-02D4-1AD1-BAA74DBD0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56E8-8FED-21EA-AB0D-651F97A53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BD2C-3539-4896-B5DC-B07E9316090A}" type="datetimeFigureOut">
              <a:rPr lang="en-DK" smtClean="0"/>
              <a:t>09/10/2025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F2CAE-A4D8-A7AC-57F2-1A68738A7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749C4-28A6-3581-A5F0-F54CE836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42AE-A674-465D-9202-21D4729F480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8853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ED8A-51D7-EF82-AC71-FA481DDFC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F09CD5-B69C-B5BD-EC84-DC87CC09F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8F0B0-3D99-5CF9-77F8-AB3EF0992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EBEF8-DFAE-0011-BBBA-8A72412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BD2C-3539-4896-B5DC-B07E9316090A}" type="datetimeFigureOut">
              <a:rPr lang="en-DK" smtClean="0"/>
              <a:t>09/10/2025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43F88-BAF6-6938-0FEA-C62C257E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F8616-4D7B-7937-24E4-BE3A2664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42AE-A674-465D-9202-21D4729F480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1896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C0C236-DC6F-EFAA-CDC2-C55061FE1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910D0-C9BA-29F0-7187-2AF217729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C4C75-CD98-F18C-348E-7E677777C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05BD2C-3539-4896-B5DC-B07E9316090A}" type="datetimeFigureOut">
              <a:rPr lang="en-DK" smtClean="0"/>
              <a:t>09/10/2025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280D3-2052-2774-4F0D-E5F0AEBCD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26BAC-6D2F-A850-D12C-97774FD51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E742AE-A674-465D-9202-21D4729F480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5127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0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3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3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3.e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0.sv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3.emf"/><Relationship Id="rId10" Type="http://schemas.openxmlformats.org/officeDocument/2006/relationships/image" Target="../media/image38.sv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40.sv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9.png"/><Relationship Id="rId5" Type="http://schemas.openxmlformats.org/officeDocument/2006/relationships/image" Target="../media/image33.emf"/><Relationship Id="rId10" Type="http://schemas.openxmlformats.org/officeDocument/2006/relationships/image" Target="../media/image38.sv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emf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png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emf"/><Relationship Id="rId18" Type="http://schemas.openxmlformats.org/officeDocument/2006/relationships/image" Target="../media/image21.emf"/><Relationship Id="rId3" Type="http://schemas.openxmlformats.org/officeDocument/2006/relationships/image" Target="../media/image4.png"/><Relationship Id="rId21" Type="http://schemas.openxmlformats.org/officeDocument/2006/relationships/image" Target="../media/image23.png"/><Relationship Id="rId7" Type="http://schemas.openxmlformats.org/officeDocument/2006/relationships/image" Target="../media/image8.png"/><Relationship Id="rId12" Type="http://schemas.openxmlformats.org/officeDocument/2006/relationships/image" Target="../media/image13.emf"/><Relationship Id="rId17" Type="http://schemas.openxmlformats.org/officeDocument/2006/relationships/image" Target="../media/image19.png"/><Relationship Id="rId2" Type="http://schemas.openxmlformats.org/officeDocument/2006/relationships/image" Target="../media/image3.png"/><Relationship Id="rId16" Type="http://schemas.openxmlformats.org/officeDocument/2006/relationships/image" Target="../media/image18.emf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17.emf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emf"/><Relationship Id="rId22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C063AAA-DF7A-2057-BC79-9DDE85BF9032}"/>
              </a:ext>
            </a:extLst>
          </p:cNvPr>
          <p:cNvSpPr txBox="1">
            <a:spLocks/>
          </p:cNvSpPr>
          <p:nvPr/>
        </p:nvSpPr>
        <p:spPr>
          <a:xfrm>
            <a:off x="938644" y="3686297"/>
            <a:ext cx="10314711" cy="658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Dynamic Adaptation of In-Band Network Monitoring via Meta Learning</a:t>
            </a:r>
            <a:b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zh-CN" sz="1800" b="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Mingyuan Zang</a:t>
            </a:r>
            <a:r>
              <a:rPr lang="en-GB" sz="18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∗</a:t>
            </a:r>
            <a:r>
              <a:rPr lang="en-US" altLang="zh-CN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Eder </a:t>
            </a:r>
            <a:r>
              <a:rPr lang="en-US" altLang="zh-CN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Ollora</a:t>
            </a:r>
            <a:r>
              <a:rPr lang="en-US" altLang="zh-CN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Zaballa‡, Lars Dittmann‡, Jie Wu</a:t>
            </a:r>
            <a:r>
              <a:rPr lang="en-GB" sz="18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∗†</a:t>
            </a:r>
            <a:endParaRPr lang="en-US" altLang="zh-CN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zh-CN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8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∗ </a:t>
            </a:r>
            <a:r>
              <a:rPr lang="en-US" altLang="zh-CN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China Telecom Cloud Computing Research Institute, </a:t>
            </a:r>
          </a:p>
          <a:p>
            <a:pPr algn="ctr">
              <a:lnSpc>
                <a:spcPct val="150000"/>
              </a:lnSpc>
            </a:pPr>
            <a:r>
              <a:rPr lang="en-GB" sz="18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‡</a:t>
            </a:r>
            <a:r>
              <a:rPr lang="en-US" altLang="zh-CN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Technical University of Denmark, </a:t>
            </a:r>
            <a:r>
              <a:rPr lang="en-GB" sz="18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† </a:t>
            </a:r>
            <a:r>
              <a:rPr lang="en-US" altLang="zh-CN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Temple University</a:t>
            </a:r>
            <a:b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zh-CN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en-DK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FC9D1F-0871-B672-20F4-6D3F369569C4}"/>
              </a:ext>
            </a:extLst>
          </p:cNvPr>
          <p:cNvSpPr/>
          <p:nvPr/>
        </p:nvSpPr>
        <p:spPr>
          <a:xfrm>
            <a:off x="195546" y="6489563"/>
            <a:ext cx="41764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</a:rPr>
              <a:t>IEEE 50th Conference on Local Computer Networks (LCN)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0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4">
            <a:extLst>
              <a:ext uri="{FF2B5EF4-FFF2-40B4-BE49-F238E27FC236}">
                <a16:creationId xmlns:a16="http://schemas.microsoft.com/office/drawing/2014/main" id="{6DB47707-FFC8-660E-1640-91DDC1CD2E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963" y="122238"/>
            <a:ext cx="10315575" cy="6588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GB" sz="2800" kern="0" dirty="0">
                <a:latin typeface="Verdana" panose="020B0604030504040204" pitchFamily="34" charset="0"/>
                <a:ea typeface="Verdana" panose="020B0604030504040204" pitchFamily="34" charset="0"/>
              </a:rPr>
              <a:t>Proposed Design – Meta Learning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BE0D55-8A29-C7A3-725F-CD8474BC037C}"/>
              </a:ext>
            </a:extLst>
          </p:cNvPr>
          <p:cNvSpPr/>
          <p:nvPr/>
        </p:nvSpPr>
        <p:spPr>
          <a:xfrm>
            <a:off x="6123703" y="3959353"/>
            <a:ext cx="5125130" cy="123574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id="{70F298CC-2D26-345A-CD0A-E19600B53990}"/>
              </a:ext>
            </a:extLst>
          </p:cNvPr>
          <p:cNvSpPr/>
          <p:nvPr/>
        </p:nvSpPr>
        <p:spPr>
          <a:xfrm>
            <a:off x="6203854" y="4014217"/>
            <a:ext cx="990948" cy="412674"/>
          </a:xfrm>
          <a:prstGeom prst="roundRect">
            <a:avLst/>
          </a:prstGeom>
          <a:solidFill>
            <a:srgbClr val="F1F3FA"/>
          </a:solidFill>
          <a:ln w="28575" cap="flat">
            <a:solidFill>
              <a:srgbClr val="6F8FC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2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8876FFB-EEE8-68E1-CCAF-9D8CA27E9B80}"/>
                  </a:ext>
                </a:extLst>
              </p:cNvPr>
              <p:cNvSpPr/>
              <p:nvPr/>
            </p:nvSpPr>
            <p:spPr>
              <a:xfrm>
                <a:off x="6025908" y="4096934"/>
                <a:ext cx="1346836" cy="23096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6388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Support Set</a:t>
                </a:r>
              </a:p>
              <a:p>
                <a:pPr algn="ctr" defTabSz="638838">
                  <a:spcAft>
                    <a:spcPts val="6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（</m:t>
                        </m:r>
                        <m:r>
                          <a:rPr lang="en-US" sz="14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14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14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8876FFB-EEE8-68E1-CCAF-9D8CA27E9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908" y="4096934"/>
                <a:ext cx="1346836" cy="2309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0"/>
                  </a:srgbClr>
                </a:outerShdw>
              </a:effectLst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12">
            <a:extLst>
              <a:ext uri="{FF2B5EF4-FFF2-40B4-BE49-F238E27FC236}">
                <a16:creationId xmlns:a16="http://schemas.microsoft.com/office/drawing/2014/main" id="{F05E3B99-42F8-1445-52E6-75444D7CF493}"/>
              </a:ext>
            </a:extLst>
          </p:cNvPr>
          <p:cNvSpPr/>
          <p:nvPr/>
        </p:nvSpPr>
        <p:spPr>
          <a:xfrm>
            <a:off x="6203853" y="4631493"/>
            <a:ext cx="990948" cy="412674"/>
          </a:xfrm>
          <a:prstGeom prst="roundRect">
            <a:avLst/>
          </a:prstGeom>
          <a:solidFill>
            <a:srgbClr val="F1F3FA"/>
          </a:solidFill>
          <a:ln w="28575" cap="flat">
            <a:solidFill>
              <a:srgbClr val="6F8FC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2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EF16FF3-76D6-2EA6-F5F1-0996BAD7DF3B}"/>
                  </a:ext>
                </a:extLst>
              </p:cNvPr>
              <p:cNvSpPr/>
              <p:nvPr/>
            </p:nvSpPr>
            <p:spPr>
              <a:xfrm>
                <a:off x="6087127" y="4714210"/>
                <a:ext cx="1224396" cy="23096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6388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4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Target</a:t>
                </a: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Set</a:t>
                </a:r>
              </a:p>
              <a:p>
                <a:pPr lvl="0" algn="ctr" defTabSz="638838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（</m:t>
                        </m:r>
                        <m:r>
                          <a:rPr lang="en-US" sz="1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14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EF16FF3-76D6-2EA6-F5F1-0996BAD7D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127" y="4714210"/>
                <a:ext cx="1224396" cy="2309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0"/>
                  </a:srgbClr>
                </a:outerShdw>
              </a:effectLst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12">
            <a:extLst>
              <a:ext uri="{FF2B5EF4-FFF2-40B4-BE49-F238E27FC236}">
                <a16:creationId xmlns:a16="http://schemas.microsoft.com/office/drawing/2014/main" id="{E434B1D9-CEA0-B4BC-1346-A50E157B237E}"/>
              </a:ext>
            </a:extLst>
          </p:cNvPr>
          <p:cNvSpPr/>
          <p:nvPr/>
        </p:nvSpPr>
        <p:spPr>
          <a:xfrm>
            <a:off x="7543449" y="4014217"/>
            <a:ext cx="990948" cy="1029950"/>
          </a:xfrm>
          <a:prstGeom prst="roundRect">
            <a:avLst/>
          </a:prstGeom>
          <a:solidFill>
            <a:srgbClr val="FEF1E8"/>
          </a:solidFill>
          <a:ln w="28575" cap="flat">
            <a:solidFill>
              <a:srgbClr val="F897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2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1724B4-0E61-9614-F6AF-4113B4FB3266}"/>
              </a:ext>
            </a:extLst>
          </p:cNvPr>
          <p:cNvSpPr/>
          <p:nvPr/>
        </p:nvSpPr>
        <p:spPr>
          <a:xfrm>
            <a:off x="7423870" y="4038451"/>
            <a:ext cx="1224396" cy="23096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Model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12">
            <a:extLst>
              <a:ext uri="{FF2B5EF4-FFF2-40B4-BE49-F238E27FC236}">
                <a16:creationId xmlns:a16="http://schemas.microsoft.com/office/drawing/2014/main" id="{9025C827-B570-FCB3-9CBA-EDC0872B7086}"/>
              </a:ext>
            </a:extLst>
          </p:cNvPr>
          <p:cNvSpPr/>
          <p:nvPr/>
        </p:nvSpPr>
        <p:spPr>
          <a:xfrm>
            <a:off x="8869170" y="4014217"/>
            <a:ext cx="990948" cy="4126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>
            <a:solidFill>
              <a:schemeClr val="accent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2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243EC13-7BFF-6C61-4589-35ECCDDA687F}"/>
              </a:ext>
            </a:extLst>
          </p:cNvPr>
          <p:cNvSpPr/>
          <p:nvPr/>
        </p:nvSpPr>
        <p:spPr>
          <a:xfrm>
            <a:off x="8752444" y="4096934"/>
            <a:ext cx="1224396" cy="23096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Support Set</a:t>
            </a:r>
          </a:p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Loss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22126606-1532-A40E-0F5F-38796A6DA957}"/>
              </a:ext>
            </a:extLst>
          </p:cNvPr>
          <p:cNvSpPr/>
          <p:nvPr/>
        </p:nvSpPr>
        <p:spPr>
          <a:xfrm>
            <a:off x="10185006" y="4014217"/>
            <a:ext cx="990948" cy="4126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>
            <a:solidFill>
              <a:schemeClr val="accent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2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7D5DDCC-AA96-64CB-FBB2-70F44E1807EB}"/>
              </a:ext>
            </a:extLst>
          </p:cNvPr>
          <p:cNvSpPr/>
          <p:nvPr/>
        </p:nvSpPr>
        <p:spPr>
          <a:xfrm>
            <a:off x="10068280" y="4096934"/>
            <a:ext cx="1224396" cy="23096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Optimizer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" descr="Neural Network icons for free download | Freepik">
            <a:extLst>
              <a:ext uri="{FF2B5EF4-FFF2-40B4-BE49-F238E27FC236}">
                <a16:creationId xmlns:a16="http://schemas.microsoft.com/office/drawing/2014/main" id="{95F9E1DB-E764-1AD2-3F1B-E3B802864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181" y="4317109"/>
            <a:ext cx="628069" cy="62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12">
            <a:extLst>
              <a:ext uri="{FF2B5EF4-FFF2-40B4-BE49-F238E27FC236}">
                <a16:creationId xmlns:a16="http://schemas.microsoft.com/office/drawing/2014/main" id="{B292E880-F318-1318-7C33-7F8ABDEC3CA0}"/>
              </a:ext>
            </a:extLst>
          </p:cNvPr>
          <p:cNvSpPr/>
          <p:nvPr/>
        </p:nvSpPr>
        <p:spPr>
          <a:xfrm>
            <a:off x="7580025" y="5389600"/>
            <a:ext cx="990948" cy="412674"/>
          </a:xfrm>
          <a:prstGeom prst="roundRect">
            <a:avLst/>
          </a:prstGeom>
          <a:solidFill>
            <a:srgbClr val="F1F3FA"/>
          </a:solidFill>
          <a:ln w="28575" cap="flat">
            <a:solidFill>
              <a:srgbClr val="6F8FC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2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C7423A7-4F83-B6A0-05ED-D7818385D4B1}"/>
              </a:ext>
            </a:extLst>
          </p:cNvPr>
          <p:cNvSpPr/>
          <p:nvPr/>
        </p:nvSpPr>
        <p:spPr>
          <a:xfrm>
            <a:off x="7463299" y="5472317"/>
            <a:ext cx="1224396" cy="23096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Target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Set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98041843-EF0D-4CD0-68C8-02AF4093AD5D}"/>
              </a:ext>
            </a:extLst>
          </p:cNvPr>
          <p:cNvSpPr/>
          <p:nvPr/>
        </p:nvSpPr>
        <p:spPr>
          <a:xfrm>
            <a:off x="8879979" y="5393384"/>
            <a:ext cx="990948" cy="412674"/>
          </a:xfrm>
          <a:prstGeom prst="roundRect">
            <a:avLst/>
          </a:prstGeom>
          <a:solidFill>
            <a:srgbClr val="F1F3FA"/>
          </a:solidFill>
          <a:ln w="28575" cap="flat">
            <a:solidFill>
              <a:srgbClr val="6F8FC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2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55FBF5-A493-5CE7-0931-942CFD58BCBE}"/>
                  </a:ext>
                </a:extLst>
              </p:cNvPr>
              <p:cNvSpPr/>
              <p:nvPr/>
            </p:nvSpPr>
            <p:spPr>
              <a:xfrm>
                <a:off x="8744631" y="5419503"/>
                <a:ext cx="1403266" cy="36043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6388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1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𝜮</m:t>
                      </m:r>
                      <m:r>
                        <a:rPr kumimoji="0" lang="en-US" sz="1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𝐿𝑜𝑠𝑠</m:t>
                      </m:r>
                    </m:oMath>
                  </m:oMathPara>
                </a14:m>
                <a:endParaRPr kumimoji="0" lang="en-CN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55FBF5-A493-5CE7-0931-942CFD58BC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631" y="5419503"/>
                <a:ext cx="1403266" cy="3604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0"/>
                  </a:srgbClr>
                </a:outerShdw>
              </a:effectLst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ight Arrow 213">
            <a:extLst>
              <a:ext uri="{FF2B5EF4-FFF2-40B4-BE49-F238E27FC236}">
                <a16:creationId xmlns:a16="http://schemas.microsoft.com/office/drawing/2014/main" id="{9C60960C-6954-A0AD-3AEB-DFD9B54B8774}"/>
              </a:ext>
            </a:extLst>
          </p:cNvPr>
          <p:cNvSpPr/>
          <p:nvPr/>
        </p:nvSpPr>
        <p:spPr>
          <a:xfrm>
            <a:off x="7277484" y="4075563"/>
            <a:ext cx="220010" cy="28998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ight Arrow 213">
            <a:extLst>
              <a:ext uri="{FF2B5EF4-FFF2-40B4-BE49-F238E27FC236}">
                <a16:creationId xmlns:a16="http://schemas.microsoft.com/office/drawing/2014/main" id="{5D60D404-71B9-82F3-FE8A-11DB5C287C68}"/>
              </a:ext>
            </a:extLst>
          </p:cNvPr>
          <p:cNvSpPr/>
          <p:nvPr/>
        </p:nvSpPr>
        <p:spPr>
          <a:xfrm>
            <a:off x="7256263" y="4684703"/>
            <a:ext cx="220010" cy="28998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ight Arrow 213">
            <a:extLst>
              <a:ext uri="{FF2B5EF4-FFF2-40B4-BE49-F238E27FC236}">
                <a16:creationId xmlns:a16="http://schemas.microsoft.com/office/drawing/2014/main" id="{4460E6FB-38C1-9E83-96D9-90D3D8243DF4}"/>
              </a:ext>
            </a:extLst>
          </p:cNvPr>
          <p:cNvSpPr/>
          <p:nvPr/>
        </p:nvSpPr>
        <p:spPr>
          <a:xfrm flipH="1">
            <a:off x="8603033" y="5472317"/>
            <a:ext cx="220010" cy="28998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ight Arrow 213">
            <a:extLst>
              <a:ext uri="{FF2B5EF4-FFF2-40B4-BE49-F238E27FC236}">
                <a16:creationId xmlns:a16="http://schemas.microsoft.com/office/drawing/2014/main" id="{BE33A927-C116-05BD-88C7-A2DE620CF08F}"/>
              </a:ext>
            </a:extLst>
          </p:cNvPr>
          <p:cNvSpPr/>
          <p:nvPr/>
        </p:nvSpPr>
        <p:spPr>
          <a:xfrm rot="2171108">
            <a:off x="8614867" y="5021279"/>
            <a:ext cx="220010" cy="28998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75BB2708-07C0-CA58-EFE1-10E03A8B206F}"/>
              </a:ext>
            </a:extLst>
          </p:cNvPr>
          <p:cNvCxnSpPr>
            <a:cxnSpLocks/>
            <a:stCxn id="42" idx="2"/>
          </p:cNvCxnSpPr>
          <p:nvPr/>
        </p:nvCxnSpPr>
        <p:spPr>
          <a:xfrm rot="5400000">
            <a:off x="9528751" y="3591154"/>
            <a:ext cx="315992" cy="1987467"/>
          </a:xfrm>
          <a:prstGeom prst="bentConnector2">
            <a:avLst/>
          </a:prstGeom>
          <a:ln w="38100" cap="flat" cmpd="sng" algn="ctr">
            <a:solidFill>
              <a:schemeClr val="accent2">
                <a:lumMod val="75000"/>
              </a:schemeClr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Right Arrow 213">
            <a:extLst>
              <a:ext uri="{FF2B5EF4-FFF2-40B4-BE49-F238E27FC236}">
                <a16:creationId xmlns:a16="http://schemas.microsoft.com/office/drawing/2014/main" id="{14D7F058-B1E6-F313-C0D3-9B61A13D812C}"/>
              </a:ext>
            </a:extLst>
          </p:cNvPr>
          <p:cNvSpPr/>
          <p:nvPr/>
        </p:nvSpPr>
        <p:spPr>
          <a:xfrm>
            <a:off x="8592244" y="4071682"/>
            <a:ext cx="220010" cy="28998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6DD1807-6311-9885-2E77-87A06CB6496C}"/>
              </a:ext>
            </a:extLst>
          </p:cNvPr>
          <p:cNvSpPr/>
          <p:nvPr/>
        </p:nvSpPr>
        <p:spPr>
          <a:xfrm>
            <a:off x="6053261" y="3900242"/>
            <a:ext cx="5269995" cy="2037473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E493D3F-0994-CEA2-695C-44E1814FA18B}"/>
              </a:ext>
            </a:extLst>
          </p:cNvPr>
          <p:cNvSpPr/>
          <p:nvPr/>
        </p:nvSpPr>
        <p:spPr>
          <a:xfrm>
            <a:off x="10098860" y="4945824"/>
            <a:ext cx="1224396" cy="23096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Inner Loop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17CF487-86F5-981F-AA6B-669B1452E6D5}"/>
              </a:ext>
            </a:extLst>
          </p:cNvPr>
          <p:cNvSpPr/>
          <p:nvPr/>
        </p:nvSpPr>
        <p:spPr>
          <a:xfrm>
            <a:off x="10202575" y="5723679"/>
            <a:ext cx="1224396" cy="23096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Outer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Loop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9B75490-04E4-B2D5-BDE2-735A8EC36DD2}"/>
              </a:ext>
            </a:extLst>
          </p:cNvPr>
          <p:cNvSpPr/>
          <p:nvPr/>
        </p:nvSpPr>
        <p:spPr>
          <a:xfrm>
            <a:off x="9019451" y="4512656"/>
            <a:ext cx="1388825" cy="23096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1" u="none" strike="noStrike" kern="0" cap="none" spc="0" normalizeH="0" baseline="0" noProof="0" dirty="0">
                <a:ln>
                  <a:noFill/>
                </a:ln>
                <a:solidFill>
                  <a:srgbClr val="F7955B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Weight Update</a:t>
            </a:r>
            <a:endParaRPr kumimoji="0" lang="en-CN" sz="1400" b="1" i="1" u="none" strike="noStrike" kern="0" cap="none" spc="0" normalizeH="0" baseline="0" noProof="0" dirty="0">
              <a:ln>
                <a:noFill/>
              </a:ln>
              <a:solidFill>
                <a:srgbClr val="F7955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EFF858-9D38-52C8-96F4-46AAAA9C03E7}"/>
              </a:ext>
            </a:extLst>
          </p:cNvPr>
          <p:cNvSpPr/>
          <p:nvPr/>
        </p:nvSpPr>
        <p:spPr>
          <a:xfrm>
            <a:off x="6712308" y="5168734"/>
            <a:ext cx="1388825" cy="23096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1" u="none" strike="noStrike" kern="0" cap="none" spc="0" normalizeH="0" baseline="0" noProof="0" dirty="0">
                <a:ln>
                  <a:noFill/>
                </a:ln>
                <a:solidFill>
                  <a:srgbClr val="F7955B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Weight Update</a:t>
            </a:r>
            <a:endParaRPr kumimoji="0" lang="en-CN" sz="1400" b="1" i="1" u="none" strike="noStrike" kern="0" cap="none" spc="0" normalizeH="0" baseline="0" noProof="0" dirty="0">
              <a:ln>
                <a:noFill/>
              </a:ln>
              <a:solidFill>
                <a:srgbClr val="F7955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ight Arrow 213">
            <a:extLst>
              <a:ext uri="{FF2B5EF4-FFF2-40B4-BE49-F238E27FC236}">
                <a16:creationId xmlns:a16="http://schemas.microsoft.com/office/drawing/2014/main" id="{FBD59A19-148E-AD4B-2CAC-5B4AEA6A6CB7}"/>
              </a:ext>
            </a:extLst>
          </p:cNvPr>
          <p:cNvSpPr/>
          <p:nvPr/>
        </p:nvSpPr>
        <p:spPr>
          <a:xfrm>
            <a:off x="9923751" y="4075563"/>
            <a:ext cx="220010" cy="28998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01467ED-3DE7-FB78-3CF6-092B86240FAE}"/>
              </a:ext>
            </a:extLst>
          </p:cNvPr>
          <p:cNvCxnSpPr>
            <a:stCxn id="45" idx="0"/>
          </p:cNvCxnSpPr>
          <p:nvPr/>
        </p:nvCxnSpPr>
        <p:spPr>
          <a:xfrm flipH="1" flipV="1">
            <a:off x="8075497" y="5061308"/>
            <a:ext cx="2" cy="328292"/>
          </a:xfrm>
          <a:prstGeom prst="straightConnector1">
            <a:avLst/>
          </a:prstGeom>
          <a:ln w="38100" cap="flat" cmpd="sng" algn="ctr">
            <a:solidFill>
              <a:schemeClr val="accent2">
                <a:lumMod val="75000"/>
              </a:schemeClr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5954F90B-BF4D-1327-2D6D-42EC3255F5C5}"/>
              </a:ext>
            </a:extLst>
          </p:cNvPr>
          <p:cNvSpPr/>
          <p:nvPr/>
        </p:nvSpPr>
        <p:spPr>
          <a:xfrm>
            <a:off x="195546" y="6489563"/>
            <a:ext cx="41764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</a:rPr>
              <a:t>IEEE 50th Conference on Local Computer Networks (LCN)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BA0996-6544-8C5C-49C1-8ECAF78BDCEB}"/>
              </a:ext>
            </a:extLst>
          </p:cNvPr>
          <p:cNvSpPr/>
          <p:nvPr/>
        </p:nvSpPr>
        <p:spPr>
          <a:xfrm>
            <a:off x="334963" y="1856755"/>
            <a:ext cx="112044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Rapid adaptation to new scenarios with minimal data learned</a:t>
            </a:r>
          </a:p>
          <a:p>
            <a:endParaRPr lang="en-US" altLang="zh-CN" sz="2000" dirty="0">
              <a:solidFill>
                <a:srgbClr val="000000"/>
              </a:solidFill>
              <a:latin typeface="Verdana" panose="020B0604030504040204" pitchFamily="34" charset="0"/>
              <a:ea typeface="+mj-ea"/>
              <a:cs typeface="+mj-cs"/>
            </a:endParaRPr>
          </a:p>
          <a:p>
            <a:r>
              <a:rPr lang="en-US" altLang="zh-CN" sz="2000" b="1" dirty="0">
                <a:solidFill>
                  <a:srgbClr val="C00000"/>
                </a:solidFill>
                <a:latin typeface="Verdana" panose="020B0604030504040204" pitchFamily="34" charset="0"/>
                <a:ea typeface="+mj-ea"/>
                <a:cs typeface="+mj-cs"/>
              </a:rPr>
              <a:t>Our work: </a:t>
            </a:r>
            <a:r>
              <a:rPr lang="en-US" altLang="zh-CN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Model-Agnostic Meta-Learning (MAML)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Optimization-based meta-learning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Inner loop (quick adaptation) + outer loop (stable convergence)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Stronger generalization</a:t>
            </a:r>
          </a:p>
          <a:p>
            <a:endParaRPr lang="en-US" altLang="zh-CN" sz="2000" dirty="0">
              <a:ea typeface="Verdana" panose="020B0604030504040204" pitchFamily="34" charset="0"/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E46B2AB4-5221-E4D8-C173-1693DA2DE3E9}"/>
              </a:ext>
            </a:extLst>
          </p:cNvPr>
          <p:cNvSpPr txBox="1">
            <a:spLocks/>
          </p:cNvSpPr>
          <p:nvPr/>
        </p:nvSpPr>
        <p:spPr>
          <a:xfrm>
            <a:off x="262558" y="1370188"/>
            <a:ext cx="9312374" cy="373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 “Learning to learn” </a:t>
            </a:r>
          </a:p>
        </p:txBody>
      </p:sp>
    </p:spTree>
    <p:extLst>
      <p:ext uri="{BB962C8B-B14F-4D97-AF65-F5344CB8AC3E}">
        <p14:creationId xmlns:p14="http://schemas.microsoft.com/office/powerpoint/2010/main" val="94344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48B33-B134-5686-4626-154C90119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EA125B-79A8-C73A-82D3-D85EED2E82EB}"/>
              </a:ext>
            </a:extLst>
          </p:cNvPr>
          <p:cNvCxnSpPr>
            <a:cxnSpLocks/>
            <a:endCxn id="8" idx="1"/>
          </p:cNvCxnSpPr>
          <p:nvPr/>
        </p:nvCxnSpPr>
        <p:spPr>
          <a:xfrm flipH="1">
            <a:off x="8056919" y="3397847"/>
            <a:ext cx="446420" cy="2001165"/>
          </a:xfrm>
          <a:prstGeom prst="line">
            <a:avLst/>
          </a:prstGeom>
          <a:ln w="28575" cap="flat" cmpd="sng" algn="ctr">
            <a:solidFill>
              <a:srgbClr val="D9957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rapezoid 5">
            <a:extLst>
              <a:ext uri="{FF2B5EF4-FFF2-40B4-BE49-F238E27FC236}">
                <a16:creationId xmlns:a16="http://schemas.microsoft.com/office/drawing/2014/main" id="{3874600C-F03E-BAC7-B518-F07DB4C4EE35}"/>
              </a:ext>
            </a:extLst>
          </p:cNvPr>
          <p:cNvSpPr/>
          <p:nvPr/>
        </p:nvSpPr>
        <p:spPr>
          <a:xfrm rot="9579640">
            <a:off x="7997094" y="4488664"/>
            <a:ext cx="590588" cy="901406"/>
          </a:xfrm>
          <a:prstGeom prst="trapezoid">
            <a:avLst>
              <a:gd name="adj" fmla="val 37067"/>
            </a:avLst>
          </a:prstGeom>
          <a:gradFill>
            <a:gsLst>
              <a:gs pos="0">
                <a:schemeClr val="bg1"/>
              </a:gs>
              <a:gs pos="73000">
                <a:srgbClr val="F2EFE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0C81F2-0E3B-0F79-27AA-55AC2D53F108}"/>
              </a:ext>
            </a:extLst>
          </p:cNvPr>
          <p:cNvGrpSpPr/>
          <p:nvPr/>
        </p:nvGrpSpPr>
        <p:grpSpPr>
          <a:xfrm>
            <a:off x="7936038" y="4978387"/>
            <a:ext cx="2419215" cy="841250"/>
            <a:chOff x="8297554" y="3626096"/>
            <a:chExt cx="3878283" cy="15567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96C141-CC2F-1201-7827-D35B158A6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91341" y="3626096"/>
              <a:ext cx="2384196" cy="155675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E619D5C-5613-F557-CC19-BB1593F1F122}"/>
                </a:ext>
              </a:extLst>
            </p:cNvPr>
            <p:cNvCxnSpPr/>
            <p:nvPr/>
          </p:nvCxnSpPr>
          <p:spPr>
            <a:xfrm flipH="1">
              <a:off x="8624075" y="4024683"/>
              <a:ext cx="324705" cy="40021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0CFD34D8-68E7-DEDB-CFE8-DEAC3DF00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761" y="4766696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247745F9-8600-E32E-BD02-2F14BE225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6457" y="4379623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C69EED53-4DD6-958B-B451-61E3925F69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8272" y="3957845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7C90B1-5370-88A8-61C7-572AEA27D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3053" y="4005332"/>
              <a:ext cx="862784" cy="84402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B7C7375-A235-A01D-F313-BE37ACB7F7D9}"/>
                </a:ext>
              </a:extLst>
            </p:cNvPr>
            <p:cNvCxnSpPr/>
            <p:nvPr/>
          </p:nvCxnSpPr>
          <p:spPr>
            <a:xfrm>
              <a:off x="8782086" y="4743927"/>
              <a:ext cx="2776" cy="53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B67102-E526-E05E-2647-A1B266D2FD21}"/>
                </a:ext>
              </a:extLst>
            </p:cNvPr>
            <p:cNvCxnSpPr/>
            <p:nvPr/>
          </p:nvCxnSpPr>
          <p:spPr>
            <a:xfrm flipH="1">
              <a:off x="9660928" y="4300814"/>
              <a:ext cx="203951" cy="44347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DE74C5-DA82-02A8-EC88-BD4CB18BD619}"/>
                </a:ext>
              </a:extLst>
            </p:cNvPr>
            <p:cNvCxnSpPr/>
            <p:nvPr/>
          </p:nvCxnSpPr>
          <p:spPr>
            <a:xfrm flipH="1">
              <a:off x="9801214" y="4694480"/>
              <a:ext cx="574638" cy="14854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F2F2927-B9DF-710F-C3B7-978FA704BBCF}"/>
                </a:ext>
              </a:extLst>
            </p:cNvPr>
            <p:cNvCxnSpPr/>
            <p:nvPr/>
          </p:nvCxnSpPr>
          <p:spPr>
            <a:xfrm>
              <a:off x="10273584" y="4257814"/>
              <a:ext cx="646" cy="90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DBA3F3-9EEB-9001-2A83-F53DE41F5CF9}"/>
                </a:ext>
              </a:extLst>
            </p:cNvPr>
            <p:cNvCxnSpPr>
              <a:stCxn id="12" idx="1"/>
            </p:cNvCxnSpPr>
            <p:nvPr/>
          </p:nvCxnSpPr>
          <p:spPr>
            <a:xfrm flipH="1" flipV="1">
              <a:off x="9337248" y="3996689"/>
              <a:ext cx="481024" cy="144973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D3C207-42FC-F1AA-0422-2BE25133EBFF}"/>
                </a:ext>
              </a:extLst>
            </p:cNvPr>
            <p:cNvCxnSpPr>
              <a:endCxn id="24" idx="2"/>
            </p:cNvCxnSpPr>
            <p:nvPr/>
          </p:nvCxnSpPr>
          <p:spPr>
            <a:xfrm flipH="1" flipV="1">
              <a:off x="9141731" y="4044671"/>
              <a:ext cx="274660" cy="69962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16EBE44-8C13-493F-25E8-6BD2C33DE630}"/>
                </a:ext>
              </a:extLst>
            </p:cNvPr>
            <p:cNvCxnSpPr/>
            <p:nvPr/>
          </p:nvCxnSpPr>
          <p:spPr>
            <a:xfrm>
              <a:off x="10964452" y="4509406"/>
              <a:ext cx="564643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690FC4C-198C-9BAB-CC8C-C6F0CDE2410D}"/>
                </a:ext>
              </a:extLst>
            </p:cNvPr>
            <p:cNvCxnSpPr>
              <a:stCxn id="11" idx="0"/>
              <a:endCxn id="12" idx="3"/>
            </p:cNvCxnSpPr>
            <p:nvPr/>
          </p:nvCxnSpPr>
          <p:spPr>
            <a:xfrm flipH="1" flipV="1">
              <a:off x="10375852" y="4141499"/>
              <a:ext cx="239395" cy="23812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9850203-C8B8-8176-D2AE-4BA0AACB7670}"/>
                </a:ext>
              </a:extLst>
            </p:cNvPr>
            <p:cNvCxnSpPr>
              <a:stCxn id="10" idx="1"/>
            </p:cNvCxnSpPr>
            <p:nvPr/>
          </p:nvCxnSpPr>
          <p:spPr>
            <a:xfrm flipH="1" flipV="1">
              <a:off x="8731502" y="4683715"/>
              <a:ext cx="516258" cy="26663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3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7621401B-BD10-157E-36FA-075645110E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7554" y="4406335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BEC195A4-AAE3-40E6-D264-7C7333094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2942" y="3853447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9A72F4-3B57-CE47-B178-A1F8F73945D5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8961957" y="3394812"/>
            <a:ext cx="96587" cy="1762848"/>
          </a:xfrm>
          <a:prstGeom prst="line">
            <a:avLst/>
          </a:prstGeom>
          <a:ln w="28575" cap="flat" cmpd="sng" algn="ctr">
            <a:solidFill>
              <a:srgbClr val="D9957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5EFBE8-CCB5-B6DF-2B7A-E07CA0212009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9154079" y="3378200"/>
            <a:ext cx="227701" cy="2007383"/>
          </a:xfrm>
          <a:prstGeom prst="line">
            <a:avLst/>
          </a:prstGeom>
          <a:ln w="28575" cap="flat" cmpd="sng" algn="ctr">
            <a:solidFill>
              <a:srgbClr val="D9957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F510618-3844-10D9-45EC-3A3F00BFD2F3}"/>
              </a:ext>
            </a:extLst>
          </p:cNvPr>
          <p:cNvSpPr/>
          <p:nvPr/>
        </p:nvSpPr>
        <p:spPr>
          <a:xfrm>
            <a:off x="5908553" y="3644716"/>
            <a:ext cx="3590375" cy="1011101"/>
          </a:xfrm>
          <a:prstGeom prst="rect">
            <a:avLst/>
          </a:prstGeom>
          <a:solidFill>
            <a:srgbClr val="F2EFE9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51A138-50FD-D06A-0681-18CE0B1311AD}"/>
              </a:ext>
            </a:extLst>
          </p:cNvPr>
          <p:cNvSpPr/>
          <p:nvPr/>
        </p:nvSpPr>
        <p:spPr>
          <a:xfrm>
            <a:off x="5868946" y="2608194"/>
            <a:ext cx="5537177" cy="8996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7DB81C-8E84-DDE2-807F-6D410FF28A34}"/>
              </a:ext>
            </a:extLst>
          </p:cNvPr>
          <p:cNvSpPr/>
          <p:nvPr/>
        </p:nvSpPr>
        <p:spPr>
          <a:xfrm>
            <a:off x="9491637" y="5612713"/>
            <a:ext cx="1153696" cy="152951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0" dirty="0">
                <a:solidFill>
                  <a:prstClr val="black"/>
                </a:solidFill>
                <a:latin typeface="Times" pitchFamily="2" charset="0"/>
                <a:ea typeface="宋体" panose="02010600030101010101" pitchFamily="2" charset="-122"/>
              </a:rPr>
              <a:t>Cloud/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Server</a:t>
            </a:r>
            <a:endParaRPr kumimoji="0" lang="en-CN" sz="1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96534C-72DF-F1A9-0677-89E85858216C}"/>
              </a:ext>
            </a:extLst>
          </p:cNvPr>
          <p:cNvSpPr/>
          <p:nvPr/>
        </p:nvSpPr>
        <p:spPr>
          <a:xfrm>
            <a:off x="6126517" y="4333701"/>
            <a:ext cx="912030" cy="243554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prstClr val="black"/>
                </a:solidFill>
                <a:latin typeface="Times" pitchFamily="2" charset="0"/>
                <a:ea typeface="宋体" panose="02010600030101010101" pitchFamily="2" charset="-122"/>
              </a:rPr>
              <a:t>Traffic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A8F5DB8-406C-3C9A-6901-5F1BCED7E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803" y="3751207"/>
            <a:ext cx="455295" cy="4644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CA41F81-5A91-1E01-CDE1-4C5634076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703" y="3800969"/>
            <a:ext cx="455295" cy="4644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42F6EF9-35AD-4B04-DCCF-AD1F89470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574" y="3834841"/>
            <a:ext cx="455295" cy="464425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77A5B32-3B56-124C-BF59-3EA4119B4C21}"/>
              </a:ext>
            </a:extLst>
          </p:cNvPr>
          <p:cNvSpPr/>
          <p:nvPr/>
        </p:nvSpPr>
        <p:spPr>
          <a:xfrm>
            <a:off x="5450333" y="3583699"/>
            <a:ext cx="1850042" cy="265044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Data Plane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D3684AE-0311-FD62-1309-1B561C19AC74}"/>
              </a:ext>
            </a:extLst>
          </p:cNvPr>
          <p:cNvSpPr/>
          <p:nvPr/>
        </p:nvSpPr>
        <p:spPr>
          <a:xfrm>
            <a:off x="5777188" y="3263726"/>
            <a:ext cx="1112523" cy="267091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Controller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87C9B00-7D01-9F24-278B-D6588D86E90B}"/>
              </a:ext>
            </a:extLst>
          </p:cNvPr>
          <p:cNvSpPr/>
          <p:nvPr/>
        </p:nvSpPr>
        <p:spPr>
          <a:xfrm>
            <a:off x="6031654" y="4370082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1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80E17F7-DA25-852A-6E5F-D974696FFADF}"/>
              </a:ext>
            </a:extLst>
          </p:cNvPr>
          <p:cNvSpPr/>
          <p:nvPr/>
        </p:nvSpPr>
        <p:spPr>
          <a:xfrm>
            <a:off x="7282411" y="5562056"/>
            <a:ext cx="1290111" cy="247326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Switch</a:t>
            </a:r>
            <a:endParaRPr kumimoji="0" lang="en-CN" sz="1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4DD7952-F5CE-AC7E-1743-8389A9358C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6780" y="2652904"/>
            <a:ext cx="366429" cy="481967"/>
          </a:xfrm>
          <a:prstGeom prst="rect">
            <a:avLst/>
          </a:prstGeom>
        </p:spPr>
      </p:pic>
      <p:sp>
        <p:nvSpPr>
          <p:cNvPr id="88" name="Title 4">
            <a:extLst>
              <a:ext uri="{FF2B5EF4-FFF2-40B4-BE49-F238E27FC236}">
                <a16:creationId xmlns:a16="http://schemas.microsoft.com/office/drawing/2014/main" id="{440C31C7-35F8-BED8-52B8-E90ED5A903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963" y="122238"/>
            <a:ext cx="10315575" cy="6588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GB" sz="2800" kern="0" dirty="0">
                <a:latin typeface="Verdana" panose="020B0604030504040204" pitchFamily="34" charset="0"/>
                <a:ea typeface="Verdana" panose="020B0604030504040204" pitchFamily="34" charset="0"/>
              </a:rPr>
              <a:t>Proposed Design – Framework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BC3D350-C08C-2A35-8529-BE924C579288}"/>
              </a:ext>
            </a:extLst>
          </p:cNvPr>
          <p:cNvSpPr/>
          <p:nvPr/>
        </p:nvSpPr>
        <p:spPr>
          <a:xfrm>
            <a:off x="249238" y="1600412"/>
            <a:ext cx="11502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Header fields are parsed and protocol information is extracted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E3C1CBA-4077-3A44-D062-ADDE745B7A56}"/>
              </a:ext>
            </a:extLst>
          </p:cNvPr>
          <p:cNvSpPr/>
          <p:nvPr/>
        </p:nvSpPr>
        <p:spPr>
          <a:xfrm>
            <a:off x="195546" y="6489563"/>
            <a:ext cx="41764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</a:rPr>
              <a:t>IEEE 50th Conference on Local Computer Networks (LCN)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F7F90A2E-053D-22E7-5C31-CAFA19A462BB}"/>
              </a:ext>
            </a:extLst>
          </p:cNvPr>
          <p:cNvSpPr txBox="1">
            <a:spLocks/>
          </p:cNvSpPr>
          <p:nvPr/>
        </p:nvSpPr>
        <p:spPr>
          <a:xfrm>
            <a:off x="271751" y="1052736"/>
            <a:ext cx="9874684" cy="44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Step 1 Packet Parsing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B9FBD91-1F6A-F5C6-2394-408828F2CD06}"/>
              </a:ext>
            </a:extLst>
          </p:cNvPr>
          <p:cNvGrpSpPr/>
          <p:nvPr/>
        </p:nvGrpSpPr>
        <p:grpSpPr>
          <a:xfrm>
            <a:off x="3801482" y="4816786"/>
            <a:ext cx="3147142" cy="301632"/>
            <a:chOff x="6599262" y="5185471"/>
            <a:chExt cx="4934890" cy="381000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853E36E-EF8E-9032-8F31-862A2ED4C7C3}"/>
                </a:ext>
              </a:extLst>
            </p:cNvPr>
            <p:cNvSpPr/>
            <p:nvPr/>
          </p:nvSpPr>
          <p:spPr bwMode="auto">
            <a:xfrm>
              <a:off x="6599262" y="5185471"/>
              <a:ext cx="685800" cy="381000"/>
            </a:xfrm>
            <a:prstGeom prst="rect">
              <a:avLst/>
            </a:prstGeom>
            <a:solidFill>
              <a:srgbClr val="F3E78F"/>
            </a:solidFill>
            <a:ln w="25400" cap="flat" cmpd="sng" algn="ctr">
              <a:solidFill>
                <a:srgbClr val="EAD438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43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Eth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EBA2B5E-0A5B-9D92-864A-FD379DA47039}"/>
                </a:ext>
              </a:extLst>
            </p:cNvPr>
            <p:cNvSpPr/>
            <p:nvPr/>
          </p:nvSpPr>
          <p:spPr bwMode="auto">
            <a:xfrm>
              <a:off x="7970862" y="5185471"/>
              <a:ext cx="1429690" cy="381000"/>
            </a:xfrm>
            <a:prstGeom prst="rect">
              <a:avLst/>
            </a:prstGeom>
            <a:solidFill>
              <a:srgbClr val="8EB4E3"/>
            </a:solidFill>
            <a:ln w="25400" cap="flat" cmpd="sng" algn="ctr">
              <a:solidFill>
                <a:srgbClr val="4B73A5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43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UDP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4167218-37E0-39BE-7C1C-E666D78EB1F3}"/>
                </a:ext>
              </a:extLst>
            </p:cNvPr>
            <p:cNvSpPr/>
            <p:nvPr/>
          </p:nvSpPr>
          <p:spPr bwMode="auto">
            <a:xfrm>
              <a:off x="9400552" y="5185471"/>
              <a:ext cx="2133600" cy="381000"/>
            </a:xfrm>
            <a:prstGeom prst="rect">
              <a:avLst/>
            </a:prstGeom>
            <a:solidFill>
              <a:srgbClr val="F8975E">
                <a:alpha val="50196"/>
              </a:srgbClr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432"/>
                </a:spcBef>
                <a:defRPr/>
              </a:pPr>
              <a:r>
                <a:rPr lang="en-US" sz="14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Data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FCA75B8-5279-C745-4D79-8F217B038B73}"/>
                </a:ext>
              </a:extLst>
            </p:cNvPr>
            <p:cNvSpPr/>
            <p:nvPr/>
          </p:nvSpPr>
          <p:spPr bwMode="auto">
            <a:xfrm>
              <a:off x="7285062" y="5185471"/>
              <a:ext cx="685800" cy="381000"/>
            </a:xfrm>
            <a:prstGeom prst="rect">
              <a:avLst/>
            </a:prstGeom>
            <a:solidFill>
              <a:srgbClr val="4EA72E">
                <a:alpha val="50196"/>
              </a:srgbClr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43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IP</a:t>
              </a:r>
            </a:p>
          </p:txBody>
        </p:sp>
      </p:grp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E892F166-82EF-A95B-52B3-CA541DCBBE47}"/>
              </a:ext>
            </a:extLst>
          </p:cNvPr>
          <p:cNvCxnSpPr>
            <a:cxnSpLocks/>
          </p:cNvCxnSpPr>
          <p:nvPr/>
        </p:nvCxnSpPr>
        <p:spPr>
          <a:xfrm flipV="1">
            <a:off x="5096681" y="4276237"/>
            <a:ext cx="813897" cy="435189"/>
          </a:xfrm>
          <a:prstGeom prst="bentConnector3">
            <a:avLst>
              <a:gd name="adj1" fmla="val -557"/>
            </a:avLst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3C87F265-A8C6-237E-02CF-FBD5C2BA54A2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4971152" y="4150267"/>
            <a:ext cx="937401" cy="573426"/>
          </a:xfrm>
          <a:prstGeom prst="bentConnector3">
            <a:avLst>
              <a:gd name="adj1" fmla="val 1227"/>
            </a:avLst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76E7BF92-52C9-F33E-EC1A-7A0177E11CA3}"/>
              </a:ext>
            </a:extLst>
          </p:cNvPr>
          <p:cNvCxnSpPr>
            <a:cxnSpLocks/>
          </p:cNvCxnSpPr>
          <p:nvPr/>
        </p:nvCxnSpPr>
        <p:spPr>
          <a:xfrm flipV="1">
            <a:off x="4899325" y="4033182"/>
            <a:ext cx="1010128" cy="688751"/>
          </a:xfrm>
          <a:prstGeom prst="bentConnector3">
            <a:avLst>
              <a:gd name="adj1" fmla="val -693"/>
            </a:avLst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085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0AB49-C663-58AC-A0D1-A813C4021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ACCD48-8BE0-EB98-9140-B82F4AE0B9D9}"/>
              </a:ext>
            </a:extLst>
          </p:cNvPr>
          <p:cNvCxnSpPr>
            <a:cxnSpLocks/>
            <a:endCxn id="8" idx="1"/>
          </p:cNvCxnSpPr>
          <p:nvPr/>
        </p:nvCxnSpPr>
        <p:spPr>
          <a:xfrm flipH="1">
            <a:off x="8056919" y="3397847"/>
            <a:ext cx="446420" cy="2001165"/>
          </a:xfrm>
          <a:prstGeom prst="line">
            <a:avLst/>
          </a:prstGeom>
          <a:ln w="28575" cap="flat" cmpd="sng" algn="ctr">
            <a:solidFill>
              <a:srgbClr val="D9957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rapezoid 5">
            <a:extLst>
              <a:ext uri="{FF2B5EF4-FFF2-40B4-BE49-F238E27FC236}">
                <a16:creationId xmlns:a16="http://schemas.microsoft.com/office/drawing/2014/main" id="{7EC9F836-D899-07E1-1AA4-2C42AA7C0260}"/>
              </a:ext>
            </a:extLst>
          </p:cNvPr>
          <p:cNvSpPr/>
          <p:nvPr/>
        </p:nvSpPr>
        <p:spPr>
          <a:xfrm rot="9579640">
            <a:off x="7997094" y="4488664"/>
            <a:ext cx="590588" cy="901406"/>
          </a:xfrm>
          <a:prstGeom prst="trapezoid">
            <a:avLst>
              <a:gd name="adj" fmla="val 37067"/>
            </a:avLst>
          </a:prstGeom>
          <a:gradFill>
            <a:gsLst>
              <a:gs pos="0">
                <a:schemeClr val="bg1"/>
              </a:gs>
              <a:gs pos="73000">
                <a:srgbClr val="F2EFE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AA4A61-B7EE-D9BE-1A45-2F88BA9925DE}"/>
              </a:ext>
            </a:extLst>
          </p:cNvPr>
          <p:cNvGrpSpPr/>
          <p:nvPr/>
        </p:nvGrpSpPr>
        <p:grpSpPr>
          <a:xfrm>
            <a:off x="7936038" y="4978387"/>
            <a:ext cx="2419215" cy="841250"/>
            <a:chOff x="8297554" y="3626096"/>
            <a:chExt cx="3878283" cy="15567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88C6522-3B66-EDA3-BDA3-A050BD5AB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91341" y="3626096"/>
              <a:ext cx="2384196" cy="155675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265BAAA-34A8-3E19-3D74-964E450C062E}"/>
                </a:ext>
              </a:extLst>
            </p:cNvPr>
            <p:cNvCxnSpPr/>
            <p:nvPr/>
          </p:nvCxnSpPr>
          <p:spPr>
            <a:xfrm flipH="1">
              <a:off x="8624075" y="4024683"/>
              <a:ext cx="324705" cy="40021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4C40DB9F-2579-A766-D63F-B36F95BBC4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761" y="4766696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2376A2FF-1678-961C-C040-9151FF1353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6457" y="4379623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BABB2985-533E-8CC0-8F97-90ACB7AFAA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8272" y="3957845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A76F710-A4BB-DB6B-BCCF-D87D6CB0C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3053" y="4005332"/>
              <a:ext cx="862784" cy="84402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C52F2E6-E3D6-75DD-F107-B450D890B7CD}"/>
                </a:ext>
              </a:extLst>
            </p:cNvPr>
            <p:cNvCxnSpPr/>
            <p:nvPr/>
          </p:nvCxnSpPr>
          <p:spPr>
            <a:xfrm>
              <a:off x="8782086" y="4743927"/>
              <a:ext cx="2776" cy="53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F4E524-7C1F-EDA8-F7DB-E37EEC46C3B3}"/>
                </a:ext>
              </a:extLst>
            </p:cNvPr>
            <p:cNvCxnSpPr/>
            <p:nvPr/>
          </p:nvCxnSpPr>
          <p:spPr>
            <a:xfrm flipH="1">
              <a:off x="9660928" y="4300814"/>
              <a:ext cx="203951" cy="44347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29C6512-424A-C656-0402-170EE3E95510}"/>
                </a:ext>
              </a:extLst>
            </p:cNvPr>
            <p:cNvCxnSpPr/>
            <p:nvPr/>
          </p:nvCxnSpPr>
          <p:spPr>
            <a:xfrm flipH="1">
              <a:off x="9801214" y="4694480"/>
              <a:ext cx="574638" cy="14854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3FE42D6-D1B8-9BE6-677E-041FEC19787A}"/>
                </a:ext>
              </a:extLst>
            </p:cNvPr>
            <p:cNvCxnSpPr/>
            <p:nvPr/>
          </p:nvCxnSpPr>
          <p:spPr>
            <a:xfrm>
              <a:off x="10273584" y="4257814"/>
              <a:ext cx="646" cy="90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69F672-1445-C426-9EA8-3C76227C2E2F}"/>
                </a:ext>
              </a:extLst>
            </p:cNvPr>
            <p:cNvCxnSpPr>
              <a:stCxn id="12" idx="1"/>
            </p:cNvCxnSpPr>
            <p:nvPr/>
          </p:nvCxnSpPr>
          <p:spPr>
            <a:xfrm flipH="1" flipV="1">
              <a:off x="9337248" y="3996689"/>
              <a:ext cx="481024" cy="144973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9BF6A8C-E0FA-E603-7894-A9F44F91568C}"/>
                </a:ext>
              </a:extLst>
            </p:cNvPr>
            <p:cNvCxnSpPr>
              <a:endCxn id="24" idx="2"/>
            </p:cNvCxnSpPr>
            <p:nvPr/>
          </p:nvCxnSpPr>
          <p:spPr>
            <a:xfrm flipH="1" flipV="1">
              <a:off x="9141731" y="4044671"/>
              <a:ext cx="274660" cy="69962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D46E07-4F35-4000-1BC4-C732B73EB940}"/>
                </a:ext>
              </a:extLst>
            </p:cNvPr>
            <p:cNvCxnSpPr/>
            <p:nvPr/>
          </p:nvCxnSpPr>
          <p:spPr>
            <a:xfrm>
              <a:off x="10964452" y="4509406"/>
              <a:ext cx="564643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C1BB0E1-120A-8217-C552-804F7BC512AA}"/>
                </a:ext>
              </a:extLst>
            </p:cNvPr>
            <p:cNvCxnSpPr>
              <a:stCxn id="11" idx="0"/>
              <a:endCxn id="12" idx="3"/>
            </p:cNvCxnSpPr>
            <p:nvPr/>
          </p:nvCxnSpPr>
          <p:spPr>
            <a:xfrm flipH="1" flipV="1">
              <a:off x="10375852" y="4141499"/>
              <a:ext cx="239395" cy="23812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B158646-3854-D843-1FC5-AA5DAB3DD93E}"/>
                </a:ext>
              </a:extLst>
            </p:cNvPr>
            <p:cNvCxnSpPr>
              <a:stCxn id="10" idx="1"/>
            </p:cNvCxnSpPr>
            <p:nvPr/>
          </p:nvCxnSpPr>
          <p:spPr>
            <a:xfrm flipH="1" flipV="1">
              <a:off x="8731502" y="4683715"/>
              <a:ext cx="516258" cy="26663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3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701E502B-D232-EBA9-2AB2-77DB61ED38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7554" y="4406335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A97DF2A7-77B4-65E7-106E-1147D6DC96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2942" y="3853447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A3A011-7E02-96B7-84F6-E9B800949292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9154079" y="3378200"/>
            <a:ext cx="227701" cy="2007383"/>
          </a:xfrm>
          <a:prstGeom prst="line">
            <a:avLst/>
          </a:prstGeom>
          <a:ln w="28575" cap="flat" cmpd="sng" algn="ctr">
            <a:solidFill>
              <a:srgbClr val="D9957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096162E-F51E-C239-C906-C2E1BD390272}"/>
              </a:ext>
            </a:extLst>
          </p:cNvPr>
          <p:cNvSpPr/>
          <p:nvPr/>
        </p:nvSpPr>
        <p:spPr>
          <a:xfrm>
            <a:off x="5908553" y="3644716"/>
            <a:ext cx="3590375" cy="1011101"/>
          </a:xfrm>
          <a:prstGeom prst="rect">
            <a:avLst/>
          </a:prstGeom>
          <a:solidFill>
            <a:srgbClr val="F2EFE9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05558F-8DEA-7F21-E17D-9CB152E962BB}"/>
              </a:ext>
            </a:extLst>
          </p:cNvPr>
          <p:cNvSpPr/>
          <p:nvPr/>
        </p:nvSpPr>
        <p:spPr>
          <a:xfrm>
            <a:off x="5868946" y="2608194"/>
            <a:ext cx="5537177" cy="8996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CD8A1386-EB88-41C6-0FC7-53A5E412E8B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99210" y="3013543"/>
            <a:ext cx="851367" cy="517413"/>
          </a:xfrm>
          <a:prstGeom prst="bentConnector3">
            <a:avLst>
              <a:gd name="adj1" fmla="val 1668"/>
            </a:avLst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B97B0987-A0B1-2A1B-1DC4-713DBCDEDC0A}"/>
              </a:ext>
            </a:extLst>
          </p:cNvPr>
          <p:cNvSpPr/>
          <p:nvPr/>
        </p:nvSpPr>
        <p:spPr>
          <a:xfrm>
            <a:off x="9491637" y="5612713"/>
            <a:ext cx="1153696" cy="152951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0" dirty="0">
                <a:solidFill>
                  <a:prstClr val="black"/>
                </a:solidFill>
                <a:latin typeface="Times" pitchFamily="2" charset="0"/>
                <a:ea typeface="宋体" panose="02010600030101010101" pitchFamily="2" charset="-122"/>
              </a:rPr>
              <a:t>Cloud/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Server</a:t>
            </a:r>
            <a:endParaRPr kumimoji="0" lang="en-CN" sz="1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415835-200D-4917-DFB5-8435F69D261F}"/>
              </a:ext>
            </a:extLst>
          </p:cNvPr>
          <p:cNvSpPr/>
          <p:nvPr/>
        </p:nvSpPr>
        <p:spPr>
          <a:xfrm>
            <a:off x="6126517" y="4333701"/>
            <a:ext cx="912030" cy="243554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prstClr val="black"/>
                </a:solidFill>
                <a:latin typeface="Times" pitchFamily="2" charset="0"/>
                <a:ea typeface="宋体" panose="02010600030101010101" pitchFamily="2" charset="-122"/>
              </a:rPr>
              <a:t>Traffic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Table 2">
            <a:extLst>
              <a:ext uri="{FF2B5EF4-FFF2-40B4-BE49-F238E27FC236}">
                <a16:creationId xmlns:a16="http://schemas.microsoft.com/office/drawing/2014/main" id="{67FA220E-8691-6D30-2315-E36B08B08D91}"/>
              </a:ext>
            </a:extLst>
          </p:cNvPr>
          <p:cNvGraphicFramePr>
            <a:graphicFrameLocks noGrp="1"/>
          </p:cNvGraphicFramePr>
          <p:nvPr/>
        </p:nvGraphicFramePr>
        <p:xfrm>
          <a:off x="6972081" y="3827462"/>
          <a:ext cx="615006" cy="287499"/>
        </p:xfrm>
        <a:graphic>
          <a:graphicData uri="http://schemas.openxmlformats.org/drawingml/2006/table">
            <a:tbl>
              <a:tblPr firstRow="1" bandRow="1"/>
              <a:tblGrid>
                <a:gridCol w="307503">
                  <a:extLst>
                    <a:ext uri="{9D8B030D-6E8A-4147-A177-3AD203B41FA5}">
                      <a16:colId xmlns:a16="http://schemas.microsoft.com/office/drawing/2014/main" val="2352011143"/>
                    </a:ext>
                  </a:extLst>
                </a:gridCol>
                <a:gridCol w="307503">
                  <a:extLst>
                    <a:ext uri="{9D8B030D-6E8A-4147-A177-3AD203B41FA5}">
                      <a16:colId xmlns:a16="http://schemas.microsoft.com/office/drawing/2014/main" val="436856258"/>
                    </a:ext>
                  </a:extLst>
                </a:gridCol>
              </a:tblGrid>
              <a:tr h="2874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20926"/>
                  </a:ext>
                </a:extLst>
              </a:tr>
            </a:tbl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510E12FB-D90E-6BC1-289B-D6408B102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803" y="3751207"/>
            <a:ext cx="455295" cy="4644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9742A74-0364-F610-AC86-C64AC18D0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703" y="3800969"/>
            <a:ext cx="455295" cy="4644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4498902-2D59-FCEE-4C3F-A3AAA0F2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574" y="3834841"/>
            <a:ext cx="455295" cy="464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E1A6D0F-414E-6BD1-A902-88566EF23538}"/>
                  </a:ext>
                </a:extLst>
              </p:cNvPr>
              <p:cNvSpPr txBox="1"/>
              <p:nvPr/>
            </p:nvSpPr>
            <p:spPr>
              <a:xfrm>
                <a:off x="7002462" y="3828355"/>
                <a:ext cx="615005" cy="283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38838">
                  <a:spcAft>
                    <a:spcPts val="6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prstClr val="black"/>
                    </a:solidFill>
                    <a:latin typeface="Times" pitchFamily="2" charset="0"/>
                  </a:rPr>
                  <a:t>...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200" dirty="0">
                  <a:solidFill>
                    <a:prstClr val="black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E1A6D0F-414E-6BD1-A902-88566EF23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462" y="3828355"/>
                <a:ext cx="615005" cy="283057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726E458C-8A2B-5702-739A-0FAC8D36B686}"/>
              </a:ext>
            </a:extLst>
          </p:cNvPr>
          <p:cNvSpPr/>
          <p:nvPr/>
        </p:nvSpPr>
        <p:spPr>
          <a:xfrm>
            <a:off x="7035594" y="4324928"/>
            <a:ext cx="1006991" cy="253435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Feature Extraction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A11499C-B2D6-DF1A-E2B2-08EC851AA521}"/>
              </a:ext>
            </a:extLst>
          </p:cNvPr>
          <p:cNvSpPr/>
          <p:nvPr/>
        </p:nvSpPr>
        <p:spPr>
          <a:xfrm>
            <a:off x="6868147" y="4355191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3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FC9898-D23D-9F69-ACC1-8DD308DCF3E4}"/>
              </a:ext>
            </a:extLst>
          </p:cNvPr>
          <p:cNvSpPr/>
          <p:nvPr/>
        </p:nvSpPr>
        <p:spPr>
          <a:xfrm>
            <a:off x="5450333" y="3583699"/>
            <a:ext cx="1850042" cy="265044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Data Plane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13240B7-ACBB-5A20-B343-4F1586D401B3}"/>
              </a:ext>
            </a:extLst>
          </p:cNvPr>
          <p:cNvSpPr/>
          <p:nvPr/>
        </p:nvSpPr>
        <p:spPr>
          <a:xfrm>
            <a:off x="5777188" y="3263726"/>
            <a:ext cx="1112523" cy="267091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Controller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4642729-ED57-46C3-79FF-C6256052D505}"/>
              </a:ext>
            </a:extLst>
          </p:cNvPr>
          <p:cNvSpPr/>
          <p:nvPr/>
        </p:nvSpPr>
        <p:spPr>
          <a:xfrm>
            <a:off x="6031654" y="4370082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1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A6D28B2-40BA-5164-7396-DA13E2166A2B}"/>
              </a:ext>
            </a:extLst>
          </p:cNvPr>
          <p:cNvSpPr/>
          <p:nvPr/>
        </p:nvSpPr>
        <p:spPr>
          <a:xfrm>
            <a:off x="7282045" y="2683813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2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ECE1E69-43E7-308B-062D-34996D8F9139}"/>
              </a:ext>
            </a:extLst>
          </p:cNvPr>
          <p:cNvSpPr/>
          <p:nvPr/>
        </p:nvSpPr>
        <p:spPr>
          <a:xfrm>
            <a:off x="7282411" y="5562056"/>
            <a:ext cx="1290111" cy="247326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Switch</a:t>
            </a:r>
            <a:endParaRPr kumimoji="0" lang="en-CN" sz="1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1BB0E0E5-B1F8-8C79-F7E0-FB0F02BAA3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6780" y="2652904"/>
            <a:ext cx="366429" cy="481967"/>
          </a:xfrm>
          <a:prstGeom prst="rect">
            <a:avLst/>
          </a:prstGeom>
        </p:spPr>
      </p:pic>
      <p:graphicFrame>
        <p:nvGraphicFramePr>
          <p:cNvPr id="61" name="Table 2">
            <a:extLst>
              <a:ext uri="{FF2B5EF4-FFF2-40B4-BE49-F238E27FC236}">
                <a16:creationId xmlns:a16="http://schemas.microsoft.com/office/drawing/2014/main" id="{F8D07EE8-270B-62F6-58E2-4AB2739057EB}"/>
              </a:ext>
            </a:extLst>
          </p:cNvPr>
          <p:cNvGraphicFramePr>
            <a:graphicFrameLocks noGrp="1"/>
          </p:cNvGraphicFramePr>
          <p:nvPr/>
        </p:nvGraphicFramePr>
        <p:xfrm>
          <a:off x="6935913" y="3029352"/>
          <a:ext cx="827310" cy="397686"/>
        </p:xfrm>
        <a:graphic>
          <a:graphicData uri="http://schemas.openxmlformats.org/drawingml/2006/table">
            <a:tbl>
              <a:tblPr firstRow="1" bandRow="1"/>
              <a:tblGrid>
                <a:gridCol w="413655">
                  <a:extLst>
                    <a:ext uri="{9D8B030D-6E8A-4147-A177-3AD203B41FA5}">
                      <a16:colId xmlns:a16="http://schemas.microsoft.com/office/drawing/2014/main" val="2352011143"/>
                    </a:ext>
                  </a:extLst>
                </a:gridCol>
                <a:gridCol w="413655">
                  <a:extLst>
                    <a:ext uri="{9D8B030D-6E8A-4147-A177-3AD203B41FA5}">
                      <a16:colId xmlns:a16="http://schemas.microsoft.com/office/drawing/2014/main" val="436856258"/>
                    </a:ext>
                  </a:extLst>
                </a:gridCol>
              </a:tblGrid>
              <a:tr h="397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20926"/>
                  </a:ext>
                </a:extLst>
              </a:tr>
            </a:tbl>
          </a:graphicData>
        </a:graphic>
      </p:graphicFrame>
      <p:sp>
        <p:nvSpPr>
          <p:cNvPr id="62" name="Rectangle 61">
            <a:extLst>
              <a:ext uri="{FF2B5EF4-FFF2-40B4-BE49-F238E27FC236}">
                <a16:creationId xmlns:a16="http://schemas.microsoft.com/office/drawing/2014/main" id="{0D26CFEA-A6E3-D2F9-917F-6158A6A60E1F}"/>
              </a:ext>
            </a:extLst>
          </p:cNvPr>
          <p:cNvSpPr/>
          <p:nvPr/>
        </p:nvSpPr>
        <p:spPr>
          <a:xfrm>
            <a:off x="6561098" y="3096312"/>
            <a:ext cx="1553115" cy="243500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Feature </a:t>
            </a:r>
          </a:p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Selection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ight Arrow 213">
            <a:extLst>
              <a:ext uri="{FF2B5EF4-FFF2-40B4-BE49-F238E27FC236}">
                <a16:creationId xmlns:a16="http://schemas.microsoft.com/office/drawing/2014/main" id="{AEE5226D-9773-55E7-E09E-67722C968C60}"/>
              </a:ext>
            </a:extLst>
          </p:cNvPr>
          <p:cNvSpPr/>
          <p:nvPr/>
        </p:nvSpPr>
        <p:spPr>
          <a:xfrm>
            <a:off x="6592274" y="3798050"/>
            <a:ext cx="220010" cy="28998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Title 4">
            <a:extLst>
              <a:ext uri="{FF2B5EF4-FFF2-40B4-BE49-F238E27FC236}">
                <a16:creationId xmlns:a16="http://schemas.microsoft.com/office/drawing/2014/main" id="{7AEDE478-C5D3-7047-2AF7-C7555BEC61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963" y="122238"/>
            <a:ext cx="10315575" cy="6588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GB" sz="2800" kern="0" dirty="0">
                <a:latin typeface="Verdana" panose="020B0604030504040204" pitchFamily="34" charset="0"/>
                <a:ea typeface="Verdana" panose="020B0604030504040204" pitchFamily="34" charset="0"/>
              </a:rPr>
              <a:t>Proposed Design – Framework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4B0F80-DB06-13AE-4897-0F2475B152CC}"/>
              </a:ext>
            </a:extLst>
          </p:cNvPr>
          <p:cNvSpPr/>
          <p:nvPr/>
        </p:nvSpPr>
        <p:spPr>
          <a:xfrm>
            <a:off x="195546" y="6489563"/>
            <a:ext cx="41764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</a:rPr>
              <a:t>IEEE 50th Conference on Local Computer Networks (LCN)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1CEE582-0A3E-2548-00DD-1B072FD8E4E4}"/>
              </a:ext>
            </a:extLst>
          </p:cNvPr>
          <p:cNvSpPr/>
          <p:nvPr/>
        </p:nvSpPr>
        <p:spPr>
          <a:xfrm>
            <a:off x="249238" y="1600412"/>
            <a:ext cx="11502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Stateful features are computed by hashing and updating counter registers</a:t>
            </a:r>
          </a:p>
        </p:txBody>
      </p:sp>
      <p:sp>
        <p:nvSpPr>
          <p:cNvPr id="90" name="Title 4">
            <a:extLst>
              <a:ext uri="{FF2B5EF4-FFF2-40B4-BE49-F238E27FC236}">
                <a16:creationId xmlns:a16="http://schemas.microsoft.com/office/drawing/2014/main" id="{8E87D676-1455-AB07-FA20-15A169A4500B}"/>
              </a:ext>
            </a:extLst>
          </p:cNvPr>
          <p:cNvSpPr txBox="1">
            <a:spLocks/>
          </p:cNvSpPr>
          <p:nvPr/>
        </p:nvSpPr>
        <p:spPr>
          <a:xfrm>
            <a:off x="271751" y="1052736"/>
            <a:ext cx="9874684" cy="44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Step 2 &amp; 3 Statistic Extraction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58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931A3-5A03-0A06-8DBB-75577B279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5E68E3-A96D-9A69-4057-5C8026415595}"/>
              </a:ext>
            </a:extLst>
          </p:cNvPr>
          <p:cNvCxnSpPr>
            <a:cxnSpLocks/>
            <a:endCxn id="8" idx="1"/>
          </p:cNvCxnSpPr>
          <p:nvPr/>
        </p:nvCxnSpPr>
        <p:spPr>
          <a:xfrm flipH="1">
            <a:off x="8056919" y="3397847"/>
            <a:ext cx="446420" cy="2001165"/>
          </a:xfrm>
          <a:prstGeom prst="line">
            <a:avLst/>
          </a:prstGeom>
          <a:ln w="28575" cap="flat" cmpd="sng" algn="ctr">
            <a:solidFill>
              <a:srgbClr val="D9957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rapezoid 5">
            <a:extLst>
              <a:ext uri="{FF2B5EF4-FFF2-40B4-BE49-F238E27FC236}">
                <a16:creationId xmlns:a16="http://schemas.microsoft.com/office/drawing/2014/main" id="{AEE671DB-5ED4-2282-AA7C-F73CD2CA53CB}"/>
              </a:ext>
            </a:extLst>
          </p:cNvPr>
          <p:cNvSpPr/>
          <p:nvPr/>
        </p:nvSpPr>
        <p:spPr>
          <a:xfrm rot="9579640">
            <a:off x="7997094" y="4488664"/>
            <a:ext cx="590588" cy="901406"/>
          </a:xfrm>
          <a:prstGeom prst="trapezoid">
            <a:avLst>
              <a:gd name="adj" fmla="val 37067"/>
            </a:avLst>
          </a:prstGeom>
          <a:gradFill>
            <a:gsLst>
              <a:gs pos="0">
                <a:schemeClr val="bg1"/>
              </a:gs>
              <a:gs pos="73000">
                <a:srgbClr val="F2EFE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1A0A88-21E1-EBCB-923E-FBA7B62A996C}"/>
              </a:ext>
            </a:extLst>
          </p:cNvPr>
          <p:cNvGrpSpPr/>
          <p:nvPr/>
        </p:nvGrpSpPr>
        <p:grpSpPr>
          <a:xfrm>
            <a:off x="7936038" y="4978387"/>
            <a:ext cx="2419215" cy="841250"/>
            <a:chOff x="8297554" y="3626096"/>
            <a:chExt cx="3878283" cy="15567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CF2AC4-03BE-F015-FB17-41F07466B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91341" y="3626096"/>
              <a:ext cx="2384196" cy="155675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B175E1B-10D7-D0A7-D2C1-81894CB2B315}"/>
                </a:ext>
              </a:extLst>
            </p:cNvPr>
            <p:cNvCxnSpPr/>
            <p:nvPr/>
          </p:nvCxnSpPr>
          <p:spPr>
            <a:xfrm flipH="1">
              <a:off x="8624075" y="4024683"/>
              <a:ext cx="324705" cy="40021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A8C2008B-A18E-1A6C-5D04-B158F444DE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761" y="4766696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27647B76-D29D-129C-00AC-C5BCA74D0D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6457" y="4379623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4F45DFE6-7B0E-301D-6DB0-F722E184B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8272" y="3957845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8CB1F22-938E-6341-E71B-73196E086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3053" y="4005332"/>
              <a:ext cx="862784" cy="84402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F5BCC5D-AA82-C346-6EC5-87B7D1911EED}"/>
                </a:ext>
              </a:extLst>
            </p:cNvPr>
            <p:cNvCxnSpPr/>
            <p:nvPr/>
          </p:nvCxnSpPr>
          <p:spPr>
            <a:xfrm>
              <a:off x="8782086" y="4743927"/>
              <a:ext cx="2776" cy="53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D01CA79-3B8B-A3BF-B3E1-3755D530D10E}"/>
                </a:ext>
              </a:extLst>
            </p:cNvPr>
            <p:cNvCxnSpPr/>
            <p:nvPr/>
          </p:nvCxnSpPr>
          <p:spPr>
            <a:xfrm flipH="1">
              <a:off x="9660928" y="4300814"/>
              <a:ext cx="203951" cy="44347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8E7D1F2-9A64-B7BD-57B1-D847C8B950EC}"/>
                </a:ext>
              </a:extLst>
            </p:cNvPr>
            <p:cNvCxnSpPr/>
            <p:nvPr/>
          </p:nvCxnSpPr>
          <p:spPr>
            <a:xfrm flipH="1">
              <a:off x="9801214" y="4694480"/>
              <a:ext cx="574638" cy="14854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EC268EA-4341-940C-906B-00A1F257585E}"/>
                </a:ext>
              </a:extLst>
            </p:cNvPr>
            <p:cNvCxnSpPr/>
            <p:nvPr/>
          </p:nvCxnSpPr>
          <p:spPr>
            <a:xfrm>
              <a:off x="10273584" y="4257814"/>
              <a:ext cx="646" cy="90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680A5D-0555-9188-EB2F-5DC3E21D1871}"/>
                </a:ext>
              </a:extLst>
            </p:cNvPr>
            <p:cNvCxnSpPr>
              <a:stCxn id="12" idx="1"/>
            </p:cNvCxnSpPr>
            <p:nvPr/>
          </p:nvCxnSpPr>
          <p:spPr>
            <a:xfrm flipH="1" flipV="1">
              <a:off x="9337248" y="3996689"/>
              <a:ext cx="481024" cy="144973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BC9A51-1CAF-C97F-9294-9FEA106848AD}"/>
                </a:ext>
              </a:extLst>
            </p:cNvPr>
            <p:cNvCxnSpPr>
              <a:endCxn id="24" idx="2"/>
            </p:cNvCxnSpPr>
            <p:nvPr/>
          </p:nvCxnSpPr>
          <p:spPr>
            <a:xfrm flipH="1" flipV="1">
              <a:off x="9141731" y="4044671"/>
              <a:ext cx="274660" cy="69962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B358CEE-63CE-8B6A-CEB6-83FD17241DFD}"/>
                </a:ext>
              </a:extLst>
            </p:cNvPr>
            <p:cNvCxnSpPr/>
            <p:nvPr/>
          </p:nvCxnSpPr>
          <p:spPr>
            <a:xfrm>
              <a:off x="10964452" y="4509406"/>
              <a:ext cx="564643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BF75A98-E630-AF9F-570B-5BD22E9D80F0}"/>
                </a:ext>
              </a:extLst>
            </p:cNvPr>
            <p:cNvCxnSpPr>
              <a:stCxn id="11" idx="0"/>
              <a:endCxn id="12" idx="3"/>
            </p:cNvCxnSpPr>
            <p:nvPr/>
          </p:nvCxnSpPr>
          <p:spPr>
            <a:xfrm flipH="1" flipV="1">
              <a:off x="10375852" y="4141499"/>
              <a:ext cx="239395" cy="23812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3C88894-5134-2DD3-1E5F-9B96610A3C14}"/>
                </a:ext>
              </a:extLst>
            </p:cNvPr>
            <p:cNvCxnSpPr>
              <a:stCxn id="10" idx="1"/>
            </p:cNvCxnSpPr>
            <p:nvPr/>
          </p:nvCxnSpPr>
          <p:spPr>
            <a:xfrm flipH="1" flipV="1">
              <a:off x="8731502" y="4683715"/>
              <a:ext cx="516258" cy="26663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3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35953021-B099-CF96-1C24-6BC37B365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7554" y="4406335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4C0E2258-B7C8-778A-D9DD-A765C0BA08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2942" y="3853447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B67DF0-64BB-6F97-1AF9-5CB7192F1BCA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8961957" y="3394812"/>
            <a:ext cx="96587" cy="1762848"/>
          </a:xfrm>
          <a:prstGeom prst="line">
            <a:avLst/>
          </a:prstGeom>
          <a:ln w="28575" cap="flat" cmpd="sng" algn="ctr">
            <a:solidFill>
              <a:srgbClr val="D9957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A0F00E-5254-4627-781D-369C208A7FB8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9154079" y="3378200"/>
            <a:ext cx="227701" cy="2007383"/>
          </a:xfrm>
          <a:prstGeom prst="line">
            <a:avLst/>
          </a:prstGeom>
          <a:ln w="28575" cap="flat" cmpd="sng" algn="ctr">
            <a:solidFill>
              <a:srgbClr val="D9957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6B23C99-4D35-7D12-00B9-5A3709097F03}"/>
              </a:ext>
            </a:extLst>
          </p:cNvPr>
          <p:cNvSpPr/>
          <p:nvPr/>
        </p:nvSpPr>
        <p:spPr>
          <a:xfrm>
            <a:off x="5908553" y="3644716"/>
            <a:ext cx="3590375" cy="1011101"/>
          </a:xfrm>
          <a:prstGeom prst="rect">
            <a:avLst/>
          </a:prstGeom>
          <a:solidFill>
            <a:srgbClr val="F2EFE9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71DC84-A58B-2C26-DA1C-09B86EF2E13E}"/>
              </a:ext>
            </a:extLst>
          </p:cNvPr>
          <p:cNvSpPr/>
          <p:nvPr/>
        </p:nvSpPr>
        <p:spPr>
          <a:xfrm>
            <a:off x="5868946" y="2608194"/>
            <a:ext cx="5537177" cy="8996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1C20286C-FF4E-F064-A583-42085EB457A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99210" y="3013543"/>
            <a:ext cx="851367" cy="517413"/>
          </a:xfrm>
          <a:prstGeom prst="bentConnector3">
            <a:avLst>
              <a:gd name="adj1" fmla="val 1668"/>
            </a:avLst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9FC1B98-5C34-7131-53DF-F6CBAAD5B6E7}"/>
              </a:ext>
            </a:extLst>
          </p:cNvPr>
          <p:cNvSpPr/>
          <p:nvPr/>
        </p:nvSpPr>
        <p:spPr>
          <a:xfrm>
            <a:off x="9491637" y="5612713"/>
            <a:ext cx="1153696" cy="152951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0" dirty="0">
                <a:solidFill>
                  <a:prstClr val="black"/>
                </a:solidFill>
                <a:latin typeface="Times" pitchFamily="2" charset="0"/>
                <a:ea typeface="宋体" panose="02010600030101010101" pitchFamily="2" charset="-122"/>
              </a:rPr>
              <a:t>Cloud/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Server</a:t>
            </a:r>
            <a:endParaRPr kumimoji="0" lang="en-CN" sz="1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51E23D-5FD0-FE53-C873-0F0897DC93CA}"/>
              </a:ext>
            </a:extLst>
          </p:cNvPr>
          <p:cNvSpPr/>
          <p:nvPr/>
        </p:nvSpPr>
        <p:spPr>
          <a:xfrm>
            <a:off x="6126517" y="4333701"/>
            <a:ext cx="912030" cy="243554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prstClr val="black"/>
                </a:solidFill>
                <a:latin typeface="Times" pitchFamily="2" charset="0"/>
                <a:ea typeface="宋体" panose="02010600030101010101" pitchFamily="2" charset="-122"/>
              </a:rPr>
              <a:t>Traffic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Table 2">
            <a:extLst>
              <a:ext uri="{FF2B5EF4-FFF2-40B4-BE49-F238E27FC236}">
                <a16:creationId xmlns:a16="http://schemas.microsoft.com/office/drawing/2014/main" id="{F509CD06-A26F-162F-F8C4-7A0DE63BBA48}"/>
              </a:ext>
            </a:extLst>
          </p:cNvPr>
          <p:cNvGraphicFramePr>
            <a:graphicFrameLocks noGrp="1"/>
          </p:cNvGraphicFramePr>
          <p:nvPr/>
        </p:nvGraphicFramePr>
        <p:xfrm>
          <a:off x="6972081" y="3827462"/>
          <a:ext cx="615006" cy="287499"/>
        </p:xfrm>
        <a:graphic>
          <a:graphicData uri="http://schemas.openxmlformats.org/drawingml/2006/table">
            <a:tbl>
              <a:tblPr firstRow="1" bandRow="1"/>
              <a:tblGrid>
                <a:gridCol w="307503">
                  <a:extLst>
                    <a:ext uri="{9D8B030D-6E8A-4147-A177-3AD203B41FA5}">
                      <a16:colId xmlns:a16="http://schemas.microsoft.com/office/drawing/2014/main" val="2352011143"/>
                    </a:ext>
                  </a:extLst>
                </a:gridCol>
                <a:gridCol w="307503">
                  <a:extLst>
                    <a:ext uri="{9D8B030D-6E8A-4147-A177-3AD203B41FA5}">
                      <a16:colId xmlns:a16="http://schemas.microsoft.com/office/drawing/2014/main" val="436856258"/>
                    </a:ext>
                  </a:extLst>
                </a:gridCol>
              </a:tblGrid>
              <a:tr h="2874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20926"/>
                  </a:ext>
                </a:extLst>
              </a:tr>
            </a:tbl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53AC454D-3E74-3E34-1EA3-542DD43AD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803" y="3751207"/>
            <a:ext cx="455295" cy="4644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2185694-4D13-73B4-2701-9E4275E0A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703" y="3800969"/>
            <a:ext cx="455295" cy="4644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18E5D1B-7198-70E1-0CA3-9C6BD11FA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574" y="3834841"/>
            <a:ext cx="455295" cy="464425"/>
          </a:xfrm>
          <a:prstGeom prst="rect">
            <a:avLst/>
          </a:prstGeom>
        </p:spPr>
      </p:pic>
      <p:graphicFrame>
        <p:nvGraphicFramePr>
          <p:cNvPr id="37" name="Table 2">
            <a:extLst>
              <a:ext uri="{FF2B5EF4-FFF2-40B4-BE49-F238E27FC236}">
                <a16:creationId xmlns:a16="http://schemas.microsoft.com/office/drawing/2014/main" id="{60022AC3-EF69-EE7E-BF6A-74ECA922C8D6}"/>
              </a:ext>
            </a:extLst>
          </p:cNvPr>
          <p:cNvGraphicFramePr>
            <a:graphicFrameLocks noGrp="1"/>
          </p:cNvGraphicFramePr>
          <p:nvPr/>
        </p:nvGraphicFramePr>
        <p:xfrm>
          <a:off x="7993983" y="3832069"/>
          <a:ext cx="1425509" cy="287499"/>
        </p:xfrm>
        <a:graphic>
          <a:graphicData uri="http://schemas.openxmlformats.org/drawingml/2006/table">
            <a:tbl>
              <a:tblPr firstRow="1" bandRow="1"/>
              <a:tblGrid>
                <a:gridCol w="401517">
                  <a:extLst>
                    <a:ext uri="{9D8B030D-6E8A-4147-A177-3AD203B41FA5}">
                      <a16:colId xmlns:a16="http://schemas.microsoft.com/office/drawing/2014/main" val="2352011143"/>
                    </a:ext>
                  </a:extLst>
                </a:gridCol>
                <a:gridCol w="491234">
                  <a:extLst>
                    <a:ext uri="{9D8B030D-6E8A-4147-A177-3AD203B41FA5}">
                      <a16:colId xmlns:a16="http://schemas.microsoft.com/office/drawing/2014/main" val="436856258"/>
                    </a:ext>
                  </a:extLst>
                </a:gridCol>
                <a:gridCol w="532758">
                  <a:extLst>
                    <a:ext uri="{9D8B030D-6E8A-4147-A177-3AD203B41FA5}">
                      <a16:colId xmlns:a16="http://schemas.microsoft.com/office/drawing/2014/main" val="3964139473"/>
                    </a:ext>
                  </a:extLst>
                </a:gridCol>
              </a:tblGrid>
              <a:tr h="2874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209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7901D17-C4CD-5E36-E9AF-D2235FE6BAF4}"/>
                  </a:ext>
                </a:extLst>
              </p:cNvPr>
              <p:cNvSpPr txBox="1"/>
              <p:nvPr/>
            </p:nvSpPr>
            <p:spPr>
              <a:xfrm>
                <a:off x="7002462" y="3828355"/>
                <a:ext cx="615005" cy="283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38838">
                  <a:spcAft>
                    <a:spcPts val="6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prstClr val="black"/>
                    </a:solidFill>
                    <a:latin typeface="Times" pitchFamily="2" charset="0"/>
                  </a:rPr>
                  <a:t>...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200" dirty="0">
                  <a:solidFill>
                    <a:prstClr val="black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7901D17-C4CD-5E36-E9AF-D2235FE6B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462" y="3828355"/>
                <a:ext cx="615005" cy="283057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4C5E57-A78B-E16B-FC76-74816C97DBE8}"/>
                  </a:ext>
                </a:extLst>
              </p:cNvPr>
              <p:cNvSpPr txBox="1"/>
              <p:nvPr/>
            </p:nvSpPr>
            <p:spPr>
              <a:xfrm>
                <a:off x="7925771" y="3829679"/>
                <a:ext cx="15731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38838">
                  <a:spcAft>
                    <a:spcPts val="60"/>
                  </a:spcAft>
                </a:pPr>
                <a:r>
                  <a:rPr lang="en-US" sz="1200" dirty="0">
                    <a:solidFill>
                      <a:prstClr val="black"/>
                    </a:solidFill>
                    <a:latin typeface="Times" pitchFamily="2" charset="0"/>
                  </a:rPr>
                  <a:t>UDP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prstClr val="black"/>
                    </a:solidFill>
                    <a:latin typeface="Times" pitchFamily="2" charset="0"/>
                  </a:rPr>
                  <a:t>...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2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prstClr val="black"/>
                    </a:solidFill>
                    <a:latin typeface="Times" pitchFamily="2" charset="0"/>
                  </a:rPr>
                  <a:t>Payload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4C5E57-A78B-E16B-FC76-74816C97D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771" y="3829679"/>
                <a:ext cx="1573157" cy="276999"/>
              </a:xfrm>
              <a:prstGeom prst="rect">
                <a:avLst/>
              </a:prstGeom>
              <a:blipFill>
                <a:blip r:embed="rId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1AA5EAC9-BD3F-1EC2-AA7E-AAD68ED1F948}"/>
              </a:ext>
            </a:extLst>
          </p:cNvPr>
          <p:cNvSpPr/>
          <p:nvPr/>
        </p:nvSpPr>
        <p:spPr>
          <a:xfrm>
            <a:off x="7035594" y="4324928"/>
            <a:ext cx="1006991" cy="253435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Feature Extraction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B0771E5-6CC2-4198-0080-B0E907C48D2F}"/>
              </a:ext>
            </a:extLst>
          </p:cNvPr>
          <p:cNvSpPr/>
          <p:nvPr/>
        </p:nvSpPr>
        <p:spPr>
          <a:xfrm>
            <a:off x="6868147" y="4355191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3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AA61F7A-53DA-B801-69C8-41A5BB6F246D}"/>
              </a:ext>
            </a:extLst>
          </p:cNvPr>
          <p:cNvSpPr/>
          <p:nvPr/>
        </p:nvSpPr>
        <p:spPr>
          <a:xfrm>
            <a:off x="8239021" y="4297471"/>
            <a:ext cx="1320558" cy="30354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Report Encapsulation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987C362-DBCB-523A-B2C3-414229DA068A}"/>
              </a:ext>
            </a:extLst>
          </p:cNvPr>
          <p:cNvSpPr/>
          <p:nvPr/>
        </p:nvSpPr>
        <p:spPr>
          <a:xfrm>
            <a:off x="5450333" y="3583699"/>
            <a:ext cx="1850042" cy="265044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Data Plane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7226573-3D2E-D805-A3C8-7E1D9593E39E}"/>
              </a:ext>
            </a:extLst>
          </p:cNvPr>
          <p:cNvSpPr/>
          <p:nvPr/>
        </p:nvSpPr>
        <p:spPr>
          <a:xfrm>
            <a:off x="5777188" y="3263726"/>
            <a:ext cx="1112523" cy="267091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Controller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DAC8020-2C61-D923-860D-CB8596A72B4F}"/>
              </a:ext>
            </a:extLst>
          </p:cNvPr>
          <p:cNvSpPr/>
          <p:nvPr/>
        </p:nvSpPr>
        <p:spPr>
          <a:xfrm>
            <a:off x="6031654" y="4370082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1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C7443A2-396E-8844-1DA1-D3E2BB968F20}"/>
              </a:ext>
            </a:extLst>
          </p:cNvPr>
          <p:cNvSpPr/>
          <p:nvPr/>
        </p:nvSpPr>
        <p:spPr>
          <a:xfrm>
            <a:off x="8017328" y="4345761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4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8555ADC-E94E-A1EA-646F-45DF554522CB}"/>
              </a:ext>
            </a:extLst>
          </p:cNvPr>
          <p:cNvSpPr/>
          <p:nvPr/>
        </p:nvSpPr>
        <p:spPr>
          <a:xfrm>
            <a:off x="7282045" y="2683813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2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4B4B97E-8A75-4656-11A6-ECD867CCEC7F}"/>
              </a:ext>
            </a:extLst>
          </p:cNvPr>
          <p:cNvSpPr/>
          <p:nvPr/>
        </p:nvSpPr>
        <p:spPr>
          <a:xfrm>
            <a:off x="7282411" y="5562056"/>
            <a:ext cx="1290111" cy="247326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Switch</a:t>
            </a:r>
            <a:endParaRPr kumimoji="0" lang="en-CN" sz="1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5301B24C-D08F-A702-7ADF-22FA82E542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6780" y="2652904"/>
            <a:ext cx="366429" cy="481967"/>
          </a:xfrm>
          <a:prstGeom prst="rect">
            <a:avLst/>
          </a:prstGeom>
        </p:spPr>
      </p:pic>
      <p:graphicFrame>
        <p:nvGraphicFramePr>
          <p:cNvPr id="61" name="Table 2">
            <a:extLst>
              <a:ext uri="{FF2B5EF4-FFF2-40B4-BE49-F238E27FC236}">
                <a16:creationId xmlns:a16="http://schemas.microsoft.com/office/drawing/2014/main" id="{0E57361C-A5FB-507E-F55D-ADC8E5498CA9}"/>
              </a:ext>
            </a:extLst>
          </p:cNvPr>
          <p:cNvGraphicFramePr>
            <a:graphicFrameLocks noGrp="1"/>
          </p:cNvGraphicFramePr>
          <p:nvPr/>
        </p:nvGraphicFramePr>
        <p:xfrm>
          <a:off x="6935913" y="3029352"/>
          <a:ext cx="827310" cy="397686"/>
        </p:xfrm>
        <a:graphic>
          <a:graphicData uri="http://schemas.openxmlformats.org/drawingml/2006/table">
            <a:tbl>
              <a:tblPr firstRow="1" bandRow="1"/>
              <a:tblGrid>
                <a:gridCol w="413655">
                  <a:extLst>
                    <a:ext uri="{9D8B030D-6E8A-4147-A177-3AD203B41FA5}">
                      <a16:colId xmlns:a16="http://schemas.microsoft.com/office/drawing/2014/main" val="2352011143"/>
                    </a:ext>
                  </a:extLst>
                </a:gridCol>
                <a:gridCol w="413655">
                  <a:extLst>
                    <a:ext uri="{9D8B030D-6E8A-4147-A177-3AD203B41FA5}">
                      <a16:colId xmlns:a16="http://schemas.microsoft.com/office/drawing/2014/main" val="436856258"/>
                    </a:ext>
                  </a:extLst>
                </a:gridCol>
              </a:tblGrid>
              <a:tr h="397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20926"/>
                  </a:ext>
                </a:extLst>
              </a:tr>
            </a:tbl>
          </a:graphicData>
        </a:graphic>
      </p:graphicFrame>
      <p:sp>
        <p:nvSpPr>
          <p:cNvPr id="62" name="Rectangle 61">
            <a:extLst>
              <a:ext uri="{FF2B5EF4-FFF2-40B4-BE49-F238E27FC236}">
                <a16:creationId xmlns:a16="http://schemas.microsoft.com/office/drawing/2014/main" id="{589B0C4A-D75F-F3BF-935B-A56C95C9B007}"/>
              </a:ext>
            </a:extLst>
          </p:cNvPr>
          <p:cNvSpPr/>
          <p:nvPr/>
        </p:nvSpPr>
        <p:spPr>
          <a:xfrm>
            <a:off x="6561098" y="3096312"/>
            <a:ext cx="1553115" cy="243500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Feature </a:t>
            </a:r>
          </a:p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Selection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ight Arrow 213">
            <a:extLst>
              <a:ext uri="{FF2B5EF4-FFF2-40B4-BE49-F238E27FC236}">
                <a16:creationId xmlns:a16="http://schemas.microsoft.com/office/drawing/2014/main" id="{0178BC68-FE1F-816C-0236-C6AC420A18F1}"/>
              </a:ext>
            </a:extLst>
          </p:cNvPr>
          <p:cNvSpPr/>
          <p:nvPr/>
        </p:nvSpPr>
        <p:spPr>
          <a:xfrm>
            <a:off x="6592274" y="3798050"/>
            <a:ext cx="220010" cy="28998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ight Arrow 213">
            <a:extLst>
              <a:ext uri="{FF2B5EF4-FFF2-40B4-BE49-F238E27FC236}">
                <a16:creationId xmlns:a16="http://schemas.microsoft.com/office/drawing/2014/main" id="{A21C6F23-0948-85AA-675E-E8CF3AFC994A}"/>
              </a:ext>
            </a:extLst>
          </p:cNvPr>
          <p:cNvSpPr/>
          <p:nvPr/>
        </p:nvSpPr>
        <p:spPr>
          <a:xfrm>
            <a:off x="7676891" y="3824783"/>
            <a:ext cx="220010" cy="28998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Title 4">
            <a:extLst>
              <a:ext uri="{FF2B5EF4-FFF2-40B4-BE49-F238E27FC236}">
                <a16:creationId xmlns:a16="http://schemas.microsoft.com/office/drawing/2014/main" id="{D57E1B39-F972-C73B-26DC-36A471CF65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963" y="122238"/>
            <a:ext cx="10315575" cy="6588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GB" sz="2800" kern="0" dirty="0">
                <a:latin typeface="Verdana" panose="020B0604030504040204" pitchFamily="34" charset="0"/>
                <a:ea typeface="Verdana" panose="020B0604030504040204" pitchFamily="34" charset="0"/>
              </a:rPr>
              <a:t>Proposed Design – Framework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C95CF-4E9D-AD41-B122-CA059DE3ADBB}"/>
              </a:ext>
            </a:extLst>
          </p:cNvPr>
          <p:cNvSpPr/>
          <p:nvPr/>
        </p:nvSpPr>
        <p:spPr>
          <a:xfrm>
            <a:off x="195546" y="6489563"/>
            <a:ext cx="41764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</a:rPr>
              <a:t>IEEE 50th Conference on Local Computer Networks (LCN)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7EF3D59-0750-C5B2-7027-3A23F288D568}"/>
              </a:ext>
            </a:extLst>
          </p:cNvPr>
          <p:cNvSpPr/>
          <p:nvPr/>
        </p:nvSpPr>
        <p:spPr>
          <a:xfrm>
            <a:off x="249238" y="1457537"/>
            <a:ext cx="11502740" cy="1415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When a packet arrives at the ingress port, a timestamp is recorded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Once the timestamp exceeds time window T, collected features {f1,...,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fn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} are read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Features are encapsulated in UDP report</a:t>
            </a:r>
          </a:p>
        </p:txBody>
      </p:sp>
      <p:sp>
        <p:nvSpPr>
          <p:cNvPr id="93" name="Title 4">
            <a:extLst>
              <a:ext uri="{FF2B5EF4-FFF2-40B4-BE49-F238E27FC236}">
                <a16:creationId xmlns:a16="http://schemas.microsoft.com/office/drawing/2014/main" id="{2EFAF283-3A1C-2DE7-909F-CE164A4EF182}"/>
              </a:ext>
            </a:extLst>
          </p:cNvPr>
          <p:cNvSpPr txBox="1">
            <a:spLocks/>
          </p:cNvSpPr>
          <p:nvPr/>
        </p:nvSpPr>
        <p:spPr>
          <a:xfrm>
            <a:off x="271751" y="1052736"/>
            <a:ext cx="9874684" cy="44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Step 4 Report Encapsulation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7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4562B-D00C-FCFC-9AC2-3896B7EB8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9FA30EE-4ECC-13D2-025B-60E3BFBF6C89}"/>
              </a:ext>
            </a:extLst>
          </p:cNvPr>
          <p:cNvCxnSpPr>
            <a:cxnSpLocks/>
            <a:endCxn id="8" idx="1"/>
          </p:cNvCxnSpPr>
          <p:nvPr/>
        </p:nvCxnSpPr>
        <p:spPr>
          <a:xfrm flipH="1">
            <a:off x="8056919" y="3397847"/>
            <a:ext cx="446420" cy="2001165"/>
          </a:xfrm>
          <a:prstGeom prst="line">
            <a:avLst/>
          </a:prstGeom>
          <a:ln w="28575" cap="flat" cmpd="sng" algn="ctr">
            <a:solidFill>
              <a:srgbClr val="D9957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rapezoid 5">
            <a:extLst>
              <a:ext uri="{FF2B5EF4-FFF2-40B4-BE49-F238E27FC236}">
                <a16:creationId xmlns:a16="http://schemas.microsoft.com/office/drawing/2014/main" id="{3D48D255-6930-2F40-26CB-5D74661C9BC2}"/>
              </a:ext>
            </a:extLst>
          </p:cNvPr>
          <p:cNvSpPr/>
          <p:nvPr/>
        </p:nvSpPr>
        <p:spPr>
          <a:xfrm rot="9579640">
            <a:off x="7997094" y="4488664"/>
            <a:ext cx="590588" cy="901406"/>
          </a:xfrm>
          <a:prstGeom prst="trapezoid">
            <a:avLst>
              <a:gd name="adj" fmla="val 37067"/>
            </a:avLst>
          </a:prstGeom>
          <a:gradFill>
            <a:gsLst>
              <a:gs pos="0">
                <a:schemeClr val="bg1"/>
              </a:gs>
              <a:gs pos="73000">
                <a:srgbClr val="F2EFE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0C42AE-5789-8B02-5546-781989DBC3ED}"/>
              </a:ext>
            </a:extLst>
          </p:cNvPr>
          <p:cNvGrpSpPr/>
          <p:nvPr/>
        </p:nvGrpSpPr>
        <p:grpSpPr>
          <a:xfrm>
            <a:off x="7936038" y="4978387"/>
            <a:ext cx="2419215" cy="841250"/>
            <a:chOff x="8297554" y="3626096"/>
            <a:chExt cx="3878283" cy="15567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118644-D64C-F2F7-C668-C44F2EA78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91341" y="3626096"/>
              <a:ext cx="2384196" cy="155675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C89F61F-58E8-937E-49D8-549C675392B0}"/>
                </a:ext>
              </a:extLst>
            </p:cNvPr>
            <p:cNvCxnSpPr/>
            <p:nvPr/>
          </p:nvCxnSpPr>
          <p:spPr>
            <a:xfrm flipH="1">
              <a:off x="8624075" y="4024683"/>
              <a:ext cx="324705" cy="40021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0A88255C-A955-61B6-0969-A972F0E318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761" y="4766696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299EE77A-3068-A506-BC38-118677097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6457" y="4379623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D31711B5-9FBC-49B9-208B-A490CCC3A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8272" y="3957845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512F84B-D714-00BB-3D5F-03C0B36C1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3053" y="4005332"/>
              <a:ext cx="862784" cy="84402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9C2126-DF56-A762-C8EF-647FCA9E2004}"/>
                </a:ext>
              </a:extLst>
            </p:cNvPr>
            <p:cNvCxnSpPr/>
            <p:nvPr/>
          </p:nvCxnSpPr>
          <p:spPr>
            <a:xfrm>
              <a:off x="8782086" y="4743927"/>
              <a:ext cx="2776" cy="53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EB0836-32DD-96FA-044A-CD5BD9164D01}"/>
                </a:ext>
              </a:extLst>
            </p:cNvPr>
            <p:cNvCxnSpPr/>
            <p:nvPr/>
          </p:nvCxnSpPr>
          <p:spPr>
            <a:xfrm flipH="1">
              <a:off x="9660928" y="4300814"/>
              <a:ext cx="203951" cy="44347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3C3A2F5-BBFC-9810-4AF6-54B826E762A7}"/>
                </a:ext>
              </a:extLst>
            </p:cNvPr>
            <p:cNvCxnSpPr/>
            <p:nvPr/>
          </p:nvCxnSpPr>
          <p:spPr>
            <a:xfrm flipH="1">
              <a:off x="9801214" y="4694480"/>
              <a:ext cx="574638" cy="14854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DDFC5D6-7873-1FD8-876F-5C3FCF0267C7}"/>
                </a:ext>
              </a:extLst>
            </p:cNvPr>
            <p:cNvCxnSpPr/>
            <p:nvPr/>
          </p:nvCxnSpPr>
          <p:spPr>
            <a:xfrm>
              <a:off x="10273584" y="4257814"/>
              <a:ext cx="646" cy="90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2EA1213-9894-133C-DDD5-6F60F41F1284}"/>
                </a:ext>
              </a:extLst>
            </p:cNvPr>
            <p:cNvCxnSpPr>
              <a:stCxn id="12" idx="1"/>
            </p:cNvCxnSpPr>
            <p:nvPr/>
          </p:nvCxnSpPr>
          <p:spPr>
            <a:xfrm flipH="1" flipV="1">
              <a:off x="9337248" y="3996689"/>
              <a:ext cx="481024" cy="144973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80AF8B-7B9C-8E96-4504-682C8B683F02}"/>
                </a:ext>
              </a:extLst>
            </p:cNvPr>
            <p:cNvCxnSpPr>
              <a:endCxn id="24" idx="2"/>
            </p:cNvCxnSpPr>
            <p:nvPr/>
          </p:nvCxnSpPr>
          <p:spPr>
            <a:xfrm flipH="1" flipV="1">
              <a:off x="9141731" y="4044671"/>
              <a:ext cx="274660" cy="69962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C89B1EE-A96B-5A81-A793-E7764980F532}"/>
                </a:ext>
              </a:extLst>
            </p:cNvPr>
            <p:cNvCxnSpPr/>
            <p:nvPr/>
          </p:nvCxnSpPr>
          <p:spPr>
            <a:xfrm>
              <a:off x="10964452" y="4509406"/>
              <a:ext cx="564643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CE78190-2957-982F-1920-7B6C9D796944}"/>
                </a:ext>
              </a:extLst>
            </p:cNvPr>
            <p:cNvCxnSpPr>
              <a:stCxn id="11" idx="0"/>
              <a:endCxn id="12" idx="3"/>
            </p:cNvCxnSpPr>
            <p:nvPr/>
          </p:nvCxnSpPr>
          <p:spPr>
            <a:xfrm flipH="1" flipV="1">
              <a:off x="10375852" y="4141499"/>
              <a:ext cx="239395" cy="23812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CFD59F3-504B-4E3A-752D-5BD28D644698}"/>
                </a:ext>
              </a:extLst>
            </p:cNvPr>
            <p:cNvCxnSpPr>
              <a:stCxn id="10" idx="1"/>
            </p:cNvCxnSpPr>
            <p:nvPr/>
          </p:nvCxnSpPr>
          <p:spPr>
            <a:xfrm flipH="1" flipV="1">
              <a:off x="8731502" y="4683715"/>
              <a:ext cx="516258" cy="26663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3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607D25CA-7EA8-FD55-A9DF-1C7BF6070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7554" y="4406335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93610ED2-7831-DC6F-8642-54FFA88C73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2942" y="3853447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9BEA42-E8BC-882B-BBCC-4A73E0E25A19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8961957" y="3394812"/>
            <a:ext cx="96587" cy="1762848"/>
          </a:xfrm>
          <a:prstGeom prst="line">
            <a:avLst/>
          </a:prstGeom>
          <a:ln w="28575" cap="flat" cmpd="sng" algn="ctr">
            <a:solidFill>
              <a:srgbClr val="D9957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06462E-B0D4-DD37-CAE9-F0DF1E3233E7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9154079" y="3378200"/>
            <a:ext cx="227701" cy="2007383"/>
          </a:xfrm>
          <a:prstGeom prst="line">
            <a:avLst/>
          </a:prstGeom>
          <a:ln w="28575" cap="flat" cmpd="sng" algn="ctr">
            <a:solidFill>
              <a:srgbClr val="D9957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7496AF3-5F94-7978-45C8-7ADEDB2DE8E4}"/>
              </a:ext>
            </a:extLst>
          </p:cNvPr>
          <p:cNvSpPr/>
          <p:nvPr/>
        </p:nvSpPr>
        <p:spPr>
          <a:xfrm>
            <a:off x="5908553" y="3644716"/>
            <a:ext cx="3590375" cy="1011101"/>
          </a:xfrm>
          <a:prstGeom prst="rect">
            <a:avLst/>
          </a:prstGeom>
          <a:solidFill>
            <a:srgbClr val="F2EFE9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07C41E-13B4-7319-3D78-BA3766186385}"/>
              </a:ext>
            </a:extLst>
          </p:cNvPr>
          <p:cNvSpPr/>
          <p:nvPr/>
        </p:nvSpPr>
        <p:spPr>
          <a:xfrm>
            <a:off x="5868946" y="2608194"/>
            <a:ext cx="5537177" cy="8996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16E0ADCE-762A-8B82-6FD4-AF306E87E74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99210" y="3013543"/>
            <a:ext cx="851367" cy="517413"/>
          </a:xfrm>
          <a:prstGeom prst="bentConnector3">
            <a:avLst>
              <a:gd name="adj1" fmla="val 1668"/>
            </a:avLst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83C5A42-C278-E3BD-5880-EE588682184E}"/>
              </a:ext>
            </a:extLst>
          </p:cNvPr>
          <p:cNvSpPr/>
          <p:nvPr/>
        </p:nvSpPr>
        <p:spPr>
          <a:xfrm>
            <a:off x="9491637" y="5612713"/>
            <a:ext cx="1153696" cy="152951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0" dirty="0">
                <a:solidFill>
                  <a:prstClr val="black"/>
                </a:solidFill>
                <a:latin typeface="Times" pitchFamily="2" charset="0"/>
                <a:ea typeface="宋体" panose="02010600030101010101" pitchFamily="2" charset="-122"/>
              </a:rPr>
              <a:t>Cloud/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Server</a:t>
            </a:r>
            <a:endParaRPr kumimoji="0" lang="en-CN" sz="1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0F5F29-24BE-BC92-066A-07604B5A1EC6}"/>
              </a:ext>
            </a:extLst>
          </p:cNvPr>
          <p:cNvSpPr/>
          <p:nvPr/>
        </p:nvSpPr>
        <p:spPr>
          <a:xfrm>
            <a:off x="6126517" y="4333701"/>
            <a:ext cx="912030" cy="243554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prstClr val="black"/>
                </a:solidFill>
                <a:latin typeface="Times" pitchFamily="2" charset="0"/>
                <a:ea typeface="宋体" panose="02010600030101010101" pitchFamily="2" charset="-122"/>
              </a:rPr>
              <a:t>Traffic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Table 2">
            <a:extLst>
              <a:ext uri="{FF2B5EF4-FFF2-40B4-BE49-F238E27FC236}">
                <a16:creationId xmlns:a16="http://schemas.microsoft.com/office/drawing/2014/main" id="{5AF008EA-9911-A2E7-0582-3C10022E5D1B}"/>
              </a:ext>
            </a:extLst>
          </p:cNvPr>
          <p:cNvGraphicFramePr>
            <a:graphicFrameLocks noGrp="1"/>
          </p:cNvGraphicFramePr>
          <p:nvPr/>
        </p:nvGraphicFramePr>
        <p:xfrm>
          <a:off x="6972081" y="3827462"/>
          <a:ext cx="615006" cy="287499"/>
        </p:xfrm>
        <a:graphic>
          <a:graphicData uri="http://schemas.openxmlformats.org/drawingml/2006/table">
            <a:tbl>
              <a:tblPr firstRow="1" bandRow="1"/>
              <a:tblGrid>
                <a:gridCol w="307503">
                  <a:extLst>
                    <a:ext uri="{9D8B030D-6E8A-4147-A177-3AD203B41FA5}">
                      <a16:colId xmlns:a16="http://schemas.microsoft.com/office/drawing/2014/main" val="2352011143"/>
                    </a:ext>
                  </a:extLst>
                </a:gridCol>
                <a:gridCol w="307503">
                  <a:extLst>
                    <a:ext uri="{9D8B030D-6E8A-4147-A177-3AD203B41FA5}">
                      <a16:colId xmlns:a16="http://schemas.microsoft.com/office/drawing/2014/main" val="436856258"/>
                    </a:ext>
                  </a:extLst>
                </a:gridCol>
              </a:tblGrid>
              <a:tr h="2874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20926"/>
                  </a:ext>
                </a:extLst>
              </a:tr>
            </a:tbl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190F4A7D-818E-26BC-76FB-468562852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803" y="3751207"/>
            <a:ext cx="455295" cy="4644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FD4DBE8-2B6C-51A8-151E-1C10902FA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703" y="3800969"/>
            <a:ext cx="455295" cy="4644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F07EBBC-7498-47E0-9F4F-B206AD6A6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574" y="3834841"/>
            <a:ext cx="455295" cy="464425"/>
          </a:xfrm>
          <a:prstGeom prst="rect">
            <a:avLst/>
          </a:prstGeom>
        </p:spPr>
      </p:pic>
      <p:graphicFrame>
        <p:nvGraphicFramePr>
          <p:cNvPr id="37" name="Table 2">
            <a:extLst>
              <a:ext uri="{FF2B5EF4-FFF2-40B4-BE49-F238E27FC236}">
                <a16:creationId xmlns:a16="http://schemas.microsoft.com/office/drawing/2014/main" id="{D90105FC-5ADE-42F3-0695-695184ECDF9A}"/>
              </a:ext>
            </a:extLst>
          </p:cNvPr>
          <p:cNvGraphicFramePr>
            <a:graphicFrameLocks noGrp="1"/>
          </p:cNvGraphicFramePr>
          <p:nvPr/>
        </p:nvGraphicFramePr>
        <p:xfrm>
          <a:off x="7993983" y="3832069"/>
          <a:ext cx="1425509" cy="287499"/>
        </p:xfrm>
        <a:graphic>
          <a:graphicData uri="http://schemas.openxmlformats.org/drawingml/2006/table">
            <a:tbl>
              <a:tblPr firstRow="1" bandRow="1"/>
              <a:tblGrid>
                <a:gridCol w="401517">
                  <a:extLst>
                    <a:ext uri="{9D8B030D-6E8A-4147-A177-3AD203B41FA5}">
                      <a16:colId xmlns:a16="http://schemas.microsoft.com/office/drawing/2014/main" val="2352011143"/>
                    </a:ext>
                  </a:extLst>
                </a:gridCol>
                <a:gridCol w="491234">
                  <a:extLst>
                    <a:ext uri="{9D8B030D-6E8A-4147-A177-3AD203B41FA5}">
                      <a16:colId xmlns:a16="http://schemas.microsoft.com/office/drawing/2014/main" val="436856258"/>
                    </a:ext>
                  </a:extLst>
                </a:gridCol>
                <a:gridCol w="532758">
                  <a:extLst>
                    <a:ext uri="{9D8B030D-6E8A-4147-A177-3AD203B41FA5}">
                      <a16:colId xmlns:a16="http://schemas.microsoft.com/office/drawing/2014/main" val="3964139473"/>
                    </a:ext>
                  </a:extLst>
                </a:gridCol>
              </a:tblGrid>
              <a:tr h="2874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209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B35D55F-DAC1-570A-F1F2-6F74BD509C0A}"/>
                  </a:ext>
                </a:extLst>
              </p:cNvPr>
              <p:cNvSpPr txBox="1"/>
              <p:nvPr/>
            </p:nvSpPr>
            <p:spPr>
              <a:xfrm>
                <a:off x="7002462" y="3828355"/>
                <a:ext cx="615005" cy="283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38838">
                  <a:spcAft>
                    <a:spcPts val="6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prstClr val="black"/>
                    </a:solidFill>
                    <a:latin typeface="Times" pitchFamily="2" charset="0"/>
                  </a:rPr>
                  <a:t>...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200" dirty="0">
                  <a:solidFill>
                    <a:prstClr val="black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B35D55F-DAC1-570A-F1F2-6F74BD509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462" y="3828355"/>
                <a:ext cx="615005" cy="283057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254A0C-2035-59DF-E46A-51824F8B5F09}"/>
                  </a:ext>
                </a:extLst>
              </p:cNvPr>
              <p:cNvSpPr txBox="1"/>
              <p:nvPr/>
            </p:nvSpPr>
            <p:spPr>
              <a:xfrm>
                <a:off x="7925771" y="3829679"/>
                <a:ext cx="15731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38838">
                  <a:spcAft>
                    <a:spcPts val="60"/>
                  </a:spcAft>
                </a:pPr>
                <a:r>
                  <a:rPr lang="en-US" sz="1200" dirty="0">
                    <a:solidFill>
                      <a:prstClr val="black"/>
                    </a:solidFill>
                    <a:latin typeface="Times" pitchFamily="2" charset="0"/>
                  </a:rPr>
                  <a:t>UDP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prstClr val="black"/>
                    </a:solidFill>
                    <a:latin typeface="Times" pitchFamily="2" charset="0"/>
                  </a:rPr>
                  <a:t>...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2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prstClr val="black"/>
                    </a:solidFill>
                    <a:latin typeface="Times" pitchFamily="2" charset="0"/>
                  </a:rPr>
                  <a:t>Payload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254A0C-2035-59DF-E46A-51824F8B5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771" y="3829679"/>
                <a:ext cx="1573157" cy="276999"/>
              </a:xfrm>
              <a:prstGeom prst="rect">
                <a:avLst/>
              </a:prstGeom>
              <a:blipFill>
                <a:blip r:embed="rId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FBED4D06-3DCC-EA0B-0911-2387F9F0CB5F}"/>
              </a:ext>
            </a:extLst>
          </p:cNvPr>
          <p:cNvSpPr/>
          <p:nvPr/>
        </p:nvSpPr>
        <p:spPr>
          <a:xfrm>
            <a:off x="7035594" y="4324928"/>
            <a:ext cx="1006991" cy="253435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Feature Extraction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F690900-44E3-AC73-6365-9BFE911BE1DC}"/>
              </a:ext>
            </a:extLst>
          </p:cNvPr>
          <p:cNvSpPr/>
          <p:nvPr/>
        </p:nvSpPr>
        <p:spPr>
          <a:xfrm>
            <a:off x="6868147" y="4355191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3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7E11A66-7567-4EF3-D618-3FC269D3AFAB}"/>
              </a:ext>
            </a:extLst>
          </p:cNvPr>
          <p:cNvSpPr/>
          <p:nvPr/>
        </p:nvSpPr>
        <p:spPr>
          <a:xfrm>
            <a:off x="8239021" y="4297471"/>
            <a:ext cx="1320558" cy="30354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Report Encapsulation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3" name="Table 2">
            <a:extLst>
              <a:ext uri="{FF2B5EF4-FFF2-40B4-BE49-F238E27FC236}">
                <a16:creationId xmlns:a16="http://schemas.microsoft.com/office/drawing/2014/main" id="{6644E6AB-1E15-1164-11ED-79D1BA3E5E9F}"/>
              </a:ext>
            </a:extLst>
          </p:cNvPr>
          <p:cNvGraphicFramePr>
            <a:graphicFrameLocks noGrp="1"/>
          </p:cNvGraphicFramePr>
          <p:nvPr/>
        </p:nvGraphicFramePr>
        <p:xfrm>
          <a:off x="7917524" y="2846320"/>
          <a:ext cx="990948" cy="412673"/>
        </p:xfrm>
        <a:graphic>
          <a:graphicData uri="http://schemas.openxmlformats.org/drawingml/2006/table">
            <a:tbl>
              <a:tblPr firstRow="1" bandRow="1"/>
              <a:tblGrid>
                <a:gridCol w="495474">
                  <a:extLst>
                    <a:ext uri="{9D8B030D-6E8A-4147-A177-3AD203B41FA5}">
                      <a16:colId xmlns:a16="http://schemas.microsoft.com/office/drawing/2014/main" val="2352011143"/>
                    </a:ext>
                  </a:extLst>
                </a:gridCol>
                <a:gridCol w="495474">
                  <a:extLst>
                    <a:ext uri="{9D8B030D-6E8A-4147-A177-3AD203B41FA5}">
                      <a16:colId xmlns:a16="http://schemas.microsoft.com/office/drawing/2014/main" val="436856258"/>
                    </a:ext>
                  </a:extLst>
                </a:gridCol>
              </a:tblGrid>
              <a:tr h="412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20926"/>
                  </a:ext>
                </a:extLst>
              </a:tr>
            </a:tbl>
          </a:graphicData>
        </a:graphic>
      </p:graphicFrame>
      <p:sp>
        <p:nvSpPr>
          <p:cNvPr id="44" name="Rectangle 43">
            <a:extLst>
              <a:ext uri="{FF2B5EF4-FFF2-40B4-BE49-F238E27FC236}">
                <a16:creationId xmlns:a16="http://schemas.microsoft.com/office/drawing/2014/main" id="{A06DC731-BA0B-CE79-6AA3-90CA07262A90}"/>
              </a:ext>
            </a:extLst>
          </p:cNvPr>
          <p:cNvSpPr/>
          <p:nvPr/>
        </p:nvSpPr>
        <p:spPr>
          <a:xfrm>
            <a:off x="7773095" y="2927208"/>
            <a:ext cx="1224396" cy="23096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Feature Alignment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E0369FE-A361-2A48-0B50-2EB224C8A1C1}"/>
              </a:ext>
            </a:extLst>
          </p:cNvPr>
          <p:cNvSpPr/>
          <p:nvPr/>
        </p:nvSpPr>
        <p:spPr>
          <a:xfrm>
            <a:off x="5450333" y="3583699"/>
            <a:ext cx="1850042" cy="265044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Data Plane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8DBA215-97E2-3BE2-C1B0-80030E808B79}"/>
              </a:ext>
            </a:extLst>
          </p:cNvPr>
          <p:cNvSpPr/>
          <p:nvPr/>
        </p:nvSpPr>
        <p:spPr>
          <a:xfrm>
            <a:off x="5777188" y="3263726"/>
            <a:ext cx="1112523" cy="267091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Controller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BE07BE5-7734-0CA5-FC25-70F980EE2A65}"/>
              </a:ext>
            </a:extLst>
          </p:cNvPr>
          <p:cNvSpPr/>
          <p:nvPr/>
        </p:nvSpPr>
        <p:spPr>
          <a:xfrm>
            <a:off x="6031654" y="4370082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1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ABEEBCA-339C-9A34-04EB-CA34AB569DAE}"/>
              </a:ext>
            </a:extLst>
          </p:cNvPr>
          <p:cNvSpPr/>
          <p:nvPr/>
        </p:nvSpPr>
        <p:spPr>
          <a:xfrm>
            <a:off x="8017328" y="4345761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4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F96D2A0-0FFB-CADE-B1E6-4F401A3D0363}"/>
              </a:ext>
            </a:extLst>
          </p:cNvPr>
          <p:cNvSpPr/>
          <p:nvPr/>
        </p:nvSpPr>
        <p:spPr>
          <a:xfrm>
            <a:off x="7750348" y="2707202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5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39C2447-26CD-8D3C-1E74-1EF75E691EBA}"/>
              </a:ext>
            </a:extLst>
          </p:cNvPr>
          <p:cNvSpPr/>
          <p:nvPr/>
        </p:nvSpPr>
        <p:spPr>
          <a:xfrm>
            <a:off x="7282045" y="2683813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2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BA5667C-04C6-7ECC-C952-9E37CDC5A105}"/>
              </a:ext>
            </a:extLst>
          </p:cNvPr>
          <p:cNvSpPr/>
          <p:nvPr/>
        </p:nvSpPr>
        <p:spPr>
          <a:xfrm>
            <a:off x="7282411" y="5562056"/>
            <a:ext cx="1290111" cy="247326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Switch</a:t>
            </a:r>
            <a:endParaRPr kumimoji="0" lang="en-CN" sz="1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803C58A3-FE8F-EB2D-C795-3AF533D6CA99}"/>
              </a:ext>
            </a:extLst>
          </p:cNvPr>
          <p:cNvCxnSpPr>
            <a:cxnSpLocks/>
            <a:endCxn id="43" idx="2"/>
          </p:cNvCxnSpPr>
          <p:nvPr/>
        </p:nvCxnSpPr>
        <p:spPr>
          <a:xfrm rot="16200000" flipV="1">
            <a:off x="8124686" y="3547306"/>
            <a:ext cx="576627" cy="1"/>
          </a:xfrm>
          <a:prstGeom prst="bentConnector3">
            <a:avLst>
              <a:gd name="adj1" fmla="val 50000"/>
            </a:avLst>
          </a:prstGeom>
          <a:ln w="317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47950B99-371B-1138-DF78-462A72BDF2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6780" y="2652904"/>
            <a:ext cx="366429" cy="481967"/>
          </a:xfrm>
          <a:prstGeom prst="rect">
            <a:avLst/>
          </a:prstGeom>
        </p:spPr>
      </p:pic>
      <p:graphicFrame>
        <p:nvGraphicFramePr>
          <p:cNvPr id="61" name="Table 2">
            <a:extLst>
              <a:ext uri="{FF2B5EF4-FFF2-40B4-BE49-F238E27FC236}">
                <a16:creationId xmlns:a16="http://schemas.microsoft.com/office/drawing/2014/main" id="{E8B1C4A1-7A85-6381-D5CA-3FC163B456C0}"/>
              </a:ext>
            </a:extLst>
          </p:cNvPr>
          <p:cNvGraphicFramePr>
            <a:graphicFrameLocks noGrp="1"/>
          </p:cNvGraphicFramePr>
          <p:nvPr/>
        </p:nvGraphicFramePr>
        <p:xfrm>
          <a:off x="6935913" y="3029352"/>
          <a:ext cx="827310" cy="397686"/>
        </p:xfrm>
        <a:graphic>
          <a:graphicData uri="http://schemas.openxmlformats.org/drawingml/2006/table">
            <a:tbl>
              <a:tblPr firstRow="1" bandRow="1"/>
              <a:tblGrid>
                <a:gridCol w="413655">
                  <a:extLst>
                    <a:ext uri="{9D8B030D-6E8A-4147-A177-3AD203B41FA5}">
                      <a16:colId xmlns:a16="http://schemas.microsoft.com/office/drawing/2014/main" val="2352011143"/>
                    </a:ext>
                  </a:extLst>
                </a:gridCol>
                <a:gridCol w="413655">
                  <a:extLst>
                    <a:ext uri="{9D8B030D-6E8A-4147-A177-3AD203B41FA5}">
                      <a16:colId xmlns:a16="http://schemas.microsoft.com/office/drawing/2014/main" val="436856258"/>
                    </a:ext>
                  </a:extLst>
                </a:gridCol>
              </a:tblGrid>
              <a:tr h="397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20926"/>
                  </a:ext>
                </a:extLst>
              </a:tr>
            </a:tbl>
          </a:graphicData>
        </a:graphic>
      </p:graphicFrame>
      <p:sp>
        <p:nvSpPr>
          <p:cNvPr id="62" name="Rectangle 61">
            <a:extLst>
              <a:ext uri="{FF2B5EF4-FFF2-40B4-BE49-F238E27FC236}">
                <a16:creationId xmlns:a16="http://schemas.microsoft.com/office/drawing/2014/main" id="{9173701F-63A2-C7F2-7917-03450D39E759}"/>
              </a:ext>
            </a:extLst>
          </p:cNvPr>
          <p:cNvSpPr/>
          <p:nvPr/>
        </p:nvSpPr>
        <p:spPr>
          <a:xfrm>
            <a:off x="6561098" y="3096312"/>
            <a:ext cx="1553115" cy="243500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Feature </a:t>
            </a:r>
          </a:p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Selection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ight Arrow 213">
            <a:extLst>
              <a:ext uri="{FF2B5EF4-FFF2-40B4-BE49-F238E27FC236}">
                <a16:creationId xmlns:a16="http://schemas.microsoft.com/office/drawing/2014/main" id="{1DEBF49B-ED27-61FD-31F3-BED147F088CF}"/>
              </a:ext>
            </a:extLst>
          </p:cNvPr>
          <p:cNvSpPr/>
          <p:nvPr/>
        </p:nvSpPr>
        <p:spPr>
          <a:xfrm>
            <a:off x="6592274" y="3798050"/>
            <a:ext cx="220010" cy="28998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ight Arrow 213">
            <a:extLst>
              <a:ext uri="{FF2B5EF4-FFF2-40B4-BE49-F238E27FC236}">
                <a16:creationId xmlns:a16="http://schemas.microsoft.com/office/drawing/2014/main" id="{C7211C5E-B085-95D8-526F-EF39CD3F24CA}"/>
              </a:ext>
            </a:extLst>
          </p:cNvPr>
          <p:cNvSpPr/>
          <p:nvPr/>
        </p:nvSpPr>
        <p:spPr>
          <a:xfrm>
            <a:off x="7676891" y="3824783"/>
            <a:ext cx="220010" cy="28998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Title 4">
            <a:extLst>
              <a:ext uri="{FF2B5EF4-FFF2-40B4-BE49-F238E27FC236}">
                <a16:creationId xmlns:a16="http://schemas.microsoft.com/office/drawing/2014/main" id="{85CD579B-02EA-B313-080C-4849F72245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963" y="122238"/>
            <a:ext cx="10315575" cy="6588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GB" sz="2800" kern="0" dirty="0">
                <a:latin typeface="Verdana" panose="020B0604030504040204" pitchFamily="34" charset="0"/>
                <a:ea typeface="Verdana" panose="020B0604030504040204" pitchFamily="34" charset="0"/>
              </a:rPr>
              <a:t>Proposed Design – Framework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4CE71B-5D36-2082-837D-A71FEE200905}"/>
              </a:ext>
            </a:extLst>
          </p:cNvPr>
          <p:cNvSpPr/>
          <p:nvPr/>
        </p:nvSpPr>
        <p:spPr>
          <a:xfrm>
            <a:off x="195546" y="6489563"/>
            <a:ext cx="41764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</a:rPr>
              <a:t>IEEE 50th Conference on Local Computer Networks (LCN)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A920364-0BCA-4AB0-F970-0B3A6192F3DC}"/>
              </a:ext>
            </a:extLst>
          </p:cNvPr>
          <p:cNvSpPr/>
          <p:nvPr/>
        </p:nvSpPr>
        <p:spPr>
          <a:xfrm>
            <a:off x="249238" y="1600412"/>
            <a:ext cx="11502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Feature alignment is performed to adapt to new feature sets</a:t>
            </a:r>
          </a:p>
        </p:txBody>
      </p:sp>
      <p:sp>
        <p:nvSpPr>
          <p:cNvPr id="90" name="Title 4">
            <a:extLst>
              <a:ext uri="{FF2B5EF4-FFF2-40B4-BE49-F238E27FC236}">
                <a16:creationId xmlns:a16="http://schemas.microsoft.com/office/drawing/2014/main" id="{ADB9D884-C8CF-31F9-D149-6367292128D8}"/>
              </a:ext>
            </a:extLst>
          </p:cNvPr>
          <p:cNvSpPr txBox="1">
            <a:spLocks/>
          </p:cNvSpPr>
          <p:nvPr/>
        </p:nvSpPr>
        <p:spPr>
          <a:xfrm>
            <a:off x="271751" y="1052736"/>
            <a:ext cx="9874684" cy="44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Step 5 Feature Alignment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63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DD4A5-A202-EFDB-F693-B467D3E30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939FB47-C70C-22D5-4DD9-71710B9796AA}"/>
              </a:ext>
            </a:extLst>
          </p:cNvPr>
          <p:cNvCxnSpPr>
            <a:cxnSpLocks/>
            <a:endCxn id="8" idx="1"/>
          </p:cNvCxnSpPr>
          <p:nvPr/>
        </p:nvCxnSpPr>
        <p:spPr>
          <a:xfrm flipH="1">
            <a:off x="8056919" y="3397847"/>
            <a:ext cx="446420" cy="2001165"/>
          </a:xfrm>
          <a:prstGeom prst="line">
            <a:avLst/>
          </a:prstGeom>
          <a:ln w="28575" cap="flat" cmpd="sng" algn="ctr">
            <a:solidFill>
              <a:srgbClr val="D9957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rapezoid 5">
            <a:extLst>
              <a:ext uri="{FF2B5EF4-FFF2-40B4-BE49-F238E27FC236}">
                <a16:creationId xmlns:a16="http://schemas.microsoft.com/office/drawing/2014/main" id="{E87247F9-55D2-D120-04BE-087F981D726F}"/>
              </a:ext>
            </a:extLst>
          </p:cNvPr>
          <p:cNvSpPr/>
          <p:nvPr/>
        </p:nvSpPr>
        <p:spPr>
          <a:xfrm rot="9579640">
            <a:off x="7997094" y="4488664"/>
            <a:ext cx="590588" cy="901406"/>
          </a:xfrm>
          <a:prstGeom prst="trapezoid">
            <a:avLst>
              <a:gd name="adj" fmla="val 37067"/>
            </a:avLst>
          </a:prstGeom>
          <a:gradFill>
            <a:gsLst>
              <a:gs pos="0">
                <a:schemeClr val="bg1"/>
              </a:gs>
              <a:gs pos="73000">
                <a:srgbClr val="F2EFE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70032F-570D-08EC-4D52-337A1D79F2BC}"/>
              </a:ext>
            </a:extLst>
          </p:cNvPr>
          <p:cNvGrpSpPr/>
          <p:nvPr/>
        </p:nvGrpSpPr>
        <p:grpSpPr>
          <a:xfrm>
            <a:off x="7936038" y="4978387"/>
            <a:ext cx="2419215" cy="841250"/>
            <a:chOff x="8297554" y="3626096"/>
            <a:chExt cx="3878283" cy="15567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84A9F8-D3D8-122F-573D-FFFBE58C9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91341" y="3626096"/>
              <a:ext cx="2384196" cy="155675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927F04-3119-E66F-ABDD-930C417B2A9C}"/>
                </a:ext>
              </a:extLst>
            </p:cNvPr>
            <p:cNvCxnSpPr/>
            <p:nvPr/>
          </p:nvCxnSpPr>
          <p:spPr>
            <a:xfrm flipH="1">
              <a:off x="8624075" y="4024683"/>
              <a:ext cx="324705" cy="40021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E7D00823-014C-3701-851E-9C1127BAE9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761" y="4766696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B0E77186-FA2C-C748-0F62-405C7F3DFC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6457" y="4379623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27F9CEFC-CF0F-51B0-6D5F-D667411CC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8272" y="3957845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BFA1672-240F-003D-341D-6B80F7ABF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3053" y="4005332"/>
              <a:ext cx="862784" cy="84402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CC24B1E-F4CD-79BE-F668-020A3A85B496}"/>
                </a:ext>
              </a:extLst>
            </p:cNvPr>
            <p:cNvCxnSpPr/>
            <p:nvPr/>
          </p:nvCxnSpPr>
          <p:spPr>
            <a:xfrm>
              <a:off x="8782086" y="4743927"/>
              <a:ext cx="2776" cy="53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90565FF-38E5-3A1C-1EB9-4B3241FE66D5}"/>
                </a:ext>
              </a:extLst>
            </p:cNvPr>
            <p:cNvCxnSpPr/>
            <p:nvPr/>
          </p:nvCxnSpPr>
          <p:spPr>
            <a:xfrm flipH="1">
              <a:off x="9660928" y="4300814"/>
              <a:ext cx="203951" cy="44347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E755BF4-393B-DA2A-2A19-47C3B39B3CE0}"/>
                </a:ext>
              </a:extLst>
            </p:cNvPr>
            <p:cNvCxnSpPr/>
            <p:nvPr/>
          </p:nvCxnSpPr>
          <p:spPr>
            <a:xfrm flipH="1">
              <a:off x="9801214" y="4694480"/>
              <a:ext cx="574638" cy="14854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CA4A3E-9357-C56D-7BF1-8463E7940DAA}"/>
                </a:ext>
              </a:extLst>
            </p:cNvPr>
            <p:cNvCxnSpPr/>
            <p:nvPr/>
          </p:nvCxnSpPr>
          <p:spPr>
            <a:xfrm>
              <a:off x="10273584" y="4257814"/>
              <a:ext cx="646" cy="90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B1A3A0-AFA8-C0F0-5DBB-0EFB37782E1A}"/>
                </a:ext>
              </a:extLst>
            </p:cNvPr>
            <p:cNvCxnSpPr>
              <a:stCxn id="12" idx="1"/>
            </p:cNvCxnSpPr>
            <p:nvPr/>
          </p:nvCxnSpPr>
          <p:spPr>
            <a:xfrm flipH="1" flipV="1">
              <a:off x="9337248" y="3996689"/>
              <a:ext cx="481024" cy="144973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D9BE711-283C-1084-EBFE-A07B2F7F6DE7}"/>
                </a:ext>
              </a:extLst>
            </p:cNvPr>
            <p:cNvCxnSpPr>
              <a:endCxn id="24" idx="2"/>
            </p:cNvCxnSpPr>
            <p:nvPr/>
          </p:nvCxnSpPr>
          <p:spPr>
            <a:xfrm flipH="1" flipV="1">
              <a:off x="9141731" y="4044671"/>
              <a:ext cx="274660" cy="69962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E5913B-8D3C-3FB5-6E7D-CCC9B632B0F9}"/>
                </a:ext>
              </a:extLst>
            </p:cNvPr>
            <p:cNvCxnSpPr/>
            <p:nvPr/>
          </p:nvCxnSpPr>
          <p:spPr>
            <a:xfrm>
              <a:off x="10964452" y="4509406"/>
              <a:ext cx="564643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C55907A-9064-7CE6-BA9A-D78A6E8AD707}"/>
                </a:ext>
              </a:extLst>
            </p:cNvPr>
            <p:cNvCxnSpPr>
              <a:stCxn id="11" idx="0"/>
              <a:endCxn id="12" idx="3"/>
            </p:cNvCxnSpPr>
            <p:nvPr/>
          </p:nvCxnSpPr>
          <p:spPr>
            <a:xfrm flipH="1" flipV="1">
              <a:off x="10375852" y="4141499"/>
              <a:ext cx="239395" cy="23812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E97844F-8098-76B6-A4AB-7011F71F8F87}"/>
                </a:ext>
              </a:extLst>
            </p:cNvPr>
            <p:cNvCxnSpPr>
              <a:stCxn id="10" idx="1"/>
            </p:cNvCxnSpPr>
            <p:nvPr/>
          </p:nvCxnSpPr>
          <p:spPr>
            <a:xfrm flipH="1" flipV="1">
              <a:off x="8731502" y="4683715"/>
              <a:ext cx="516258" cy="26663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3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923FDCD7-B3D3-0339-58BD-485B6F4E88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7554" y="4406335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2B61A635-5C4F-0CE6-1035-ACAAA3E28E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2942" y="3853447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5FE27D-A0E9-4A3E-6CFE-0A6FB67D18C3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8961957" y="3394812"/>
            <a:ext cx="96587" cy="1762848"/>
          </a:xfrm>
          <a:prstGeom prst="line">
            <a:avLst/>
          </a:prstGeom>
          <a:ln w="28575" cap="flat" cmpd="sng" algn="ctr">
            <a:solidFill>
              <a:srgbClr val="D9957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D9AE1C0-9829-AD7A-5188-BD18B7F71CEB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9154079" y="3378200"/>
            <a:ext cx="227701" cy="2007383"/>
          </a:xfrm>
          <a:prstGeom prst="line">
            <a:avLst/>
          </a:prstGeom>
          <a:ln w="28575" cap="flat" cmpd="sng" algn="ctr">
            <a:solidFill>
              <a:srgbClr val="D9957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80C92CA-8BA8-6CDF-863D-9F413DC72F21}"/>
              </a:ext>
            </a:extLst>
          </p:cNvPr>
          <p:cNvSpPr/>
          <p:nvPr/>
        </p:nvSpPr>
        <p:spPr>
          <a:xfrm>
            <a:off x="5908553" y="3644716"/>
            <a:ext cx="3590375" cy="1011101"/>
          </a:xfrm>
          <a:prstGeom prst="rect">
            <a:avLst/>
          </a:prstGeom>
          <a:solidFill>
            <a:srgbClr val="F2EFE9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CA70A5-FC3B-364F-B6DF-A79A3ACC206F}"/>
              </a:ext>
            </a:extLst>
          </p:cNvPr>
          <p:cNvSpPr/>
          <p:nvPr/>
        </p:nvSpPr>
        <p:spPr>
          <a:xfrm>
            <a:off x="5868946" y="2608194"/>
            <a:ext cx="5537177" cy="8996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D725A9E-54A5-25B3-BCF5-7834CD377498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99210" y="3013543"/>
            <a:ext cx="851367" cy="517413"/>
          </a:xfrm>
          <a:prstGeom prst="bentConnector3">
            <a:avLst>
              <a:gd name="adj1" fmla="val 1668"/>
            </a:avLst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B4D38571-D7CF-40BF-6769-A6C06E1F8614}"/>
              </a:ext>
            </a:extLst>
          </p:cNvPr>
          <p:cNvSpPr/>
          <p:nvPr/>
        </p:nvSpPr>
        <p:spPr>
          <a:xfrm>
            <a:off x="9491637" y="5612713"/>
            <a:ext cx="1153696" cy="152951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0" dirty="0">
                <a:solidFill>
                  <a:prstClr val="black"/>
                </a:solidFill>
                <a:latin typeface="Times" pitchFamily="2" charset="0"/>
                <a:ea typeface="宋体" panose="02010600030101010101" pitchFamily="2" charset="-122"/>
              </a:rPr>
              <a:t>Cloud/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Server</a:t>
            </a:r>
            <a:endParaRPr kumimoji="0" lang="en-CN" sz="1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0F4E56-5D5B-5993-FDED-DB80D3B768A4}"/>
              </a:ext>
            </a:extLst>
          </p:cNvPr>
          <p:cNvSpPr/>
          <p:nvPr/>
        </p:nvSpPr>
        <p:spPr>
          <a:xfrm>
            <a:off x="6126517" y="4333701"/>
            <a:ext cx="912030" cy="243554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prstClr val="black"/>
                </a:solidFill>
                <a:latin typeface="Times" pitchFamily="2" charset="0"/>
                <a:ea typeface="宋体" panose="02010600030101010101" pitchFamily="2" charset="-122"/>
              </a:rPr>
              <a:t>Traffic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Table 2">
            <a:extLst>
              <a:ext uri="{FF2B5EF4-FFF2-40B4-BE49-F238E27FC236}">
                <a16:creationId xmlns:a16="http://schemas.microsoft.com/office/drawing/2014/main" id="{252ABAAE-644E-3405-8DC5-DA18B8BB674C}"/>
              </a:ext>
            </a:extLst>
          </p:cNvPr>
          <p:cNvGraphicFramePr>
            <a:graphicFrameLocks noGrp="1"/>
          </p:cNvGraphicFramePr>
          <p:nvPr/>
        </p:nvGraphicFramePr>
        <p:xfrm>
          <a:off x="6972081" y="3827462"/>
          <a:ext cx="615006" cy="287499"/>
        </p:xfrm>
        <a:graphic>
          <a:graphicData uri="http://schemas.openxmlformats.org/drawingml/2006/table">
            <a:tbl>
              <a:tblPr firstRow="1" bandRow="1"/>
              <a:tblGrid>
                <a:gridCol w="307503">
                  <a:extLst>
                    <a:ext uri="{9D8B030D-6E8A-4147-A177-3AD203B41FA5}">
                      <a16:colId xmlns:a16="http://schemas.microsoft.com/office/drawing/2014/main" val="2352011143"/>
                    </a:ext>
                  </a:extLst>
                </a:gridCol>
                <a:gridCol w="307503">
                  <a:extLst>
                    <a:ext uri="{9D8B030D-6E8A-4147-A177-3AD203B41FA5}">
                      <a16:colId xmlns:a16="http://schemas.microsoft.com/office/drawing/2014/main" val="436856258"/>
                    </a:ext>
                  </a:extLst>
                </a:gridCol>
              </a:tblGrid>
              <a:tr h="2874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20926"/>
                  </a:ext>
                </a:extLst>
              </a:tr>
            </a:tbl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0635437D-BC8A-1A42-62F3-E357C49D1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803" y="3751207"/>
            <a:ext cx="455295" cy="4644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856EC94-2D46-51EE-727A-4DB27BA60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703" y="3800969"/>
            <a:ext cx="455295" cy="4644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7C3887F-5C7A-0B77-770A-E1A3567B5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574" y="3834841"/>
            <a:ext cx="455295" cy="464425"/>
          </a:xfrm>
          <a:prstGeom prst="rect">
            <a:avLst/>
          </a:prstGeom>
        </p:spPr>
      </p:pic>
      <p:graphicFrame>
        <p:nvGraphicFramePr>
          <p:cNvPr id="37" name="Table 2">
            <a:extLst>
              <a:ext uri="{FF2B5EF4-FFF2-40B4-BE49-F238E27FC236}">
                <a16:creationId xmlns:a16="http://schemas.microsoft.com/office/drawing/2014/main" id="{57CFB49D-1C65-7928-6AF8-BDB385FB76C1}"/>
              </a:ext>
            </a:extLst>
          </p:cNvPr>
          <p:cNvGraphicFramePr>
            <a:graphicFrameLocks noGrp="1"/>
          </p:cNvGraphicFramePr>
          <p:nvPr/>
        </p:nvGraphicFramePr>
        <p:xfrm>
          <a:off x="7993983" y="3832069"/>
          <a:ext cx="1425509" cy="287499"/>
        </p:xfrm>
        <a:graphic>
          <a:graphicData uri="http://schemas.openxmlformats.org/drawingml/2006/table">
            <a:tbl>
              <a:tblPr firstRow="1" bandRow="1"/>
              <a:tblGrid>
                <a:gridCol w="401517">
                  <a:extLst>
                    <a:ext uri="{9D8B030D-6E8A-4147-A177-3AD203B41FA5}">
                      <a16:colId xmlns:a16="http://schemas.microsoft.com/office/drawing/2014/main" val="2352011143"/>
                    </a:ext>
                  </a:extLst>
                </a:gridCol>
                <a:gridCol w="491234">
                  <a:extLst>
                    <a:ext uri="{9D8B030D-6E8A-4147-A177-3AD203B41FA5}">
                      <a16:colId xmlns:a16="http://schemas.microsoft.com/office/drawing/2014/main" val="436856258"/>
                    </a:ext>
                  </a:extLst>
                </a:gridCol>
                <a:gridCol w="532758">
                  <a:extLst>
                    <a:ext uri="{9D8B030D-6E8A-4147-A177-3AD203B41FA5}">
                      <a16:colId xmlns:a16="http://schemas.microsoft.com/office/drawing/2014/main" val="3964139473"/>
                    </a:ext>
                  </a:extLst>
                </a:gridCol>
              </a:tblGrid>
              <a:tr h="2874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2092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69EC303-B24D-1383-B8F3-E4BC656EC26B}"/>
                  </a:ext>
                </a:extLst>
              </p:cNvPr>
              <p:cNvSpPr txBox="1"/>
              <p:nvPr/>
            </p:nvSpPr>
            <p:spPr>
              <a:xfrm>
                <a:off x="7002462" y="3828355"/>
                <a:ext cx="615005" cy="283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38838">
                  <a:spcAft>
                    <a:spcPts val="6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prstClr val="black"/>
                    </a:solidFill>
                    <a:latin typeface="Times" pitchFamily="2" charset="0"/>
                  </a:rPr>
                  <a:t>...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200" dirty="0">
                  <a:solidFill>
                    <a:prstClr val="black"/>
                  </a:solidFill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69EC303-B24D-1383-B8F3-E4BC656EC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462" y="3828355"/>
                <a:ext cx="615005" cy="283057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95BA6F6-A298-0EE3-18E3-E324A4FBFEC1}"/>
                  </a:ext>
                </a:extLst>
              </p:cNvPr>
              <p:cNvSpPr txBox="1"/>
              <p:nvPr/>
            </p:nvSpPr>
            <p:spPr>
              <a:xfrm>
                <a:off x="7925771" y="3829679"/>
                <a:ext cx="15731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38838">
                  <a:spcAft>
                    <a:spcPts val="60"/>
                  </a:spcAft>
                </a:pPr>
                <a:r>
                  <a:rPr lang="en-US" sz="1200" dirty="0">
                    <a:solidFill>
                      <a:prstClr val="black"/>
                    </a:solidFill>
                    <a:latin typeface="Times" pitchFamily="2" charset="0"/>
                  </a:rPr>
                  <a:t>UDP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prstClr val="black"/>
                    </a:solidFill>
                    <a:latin typeface="Times" pitchFamily="2" charset="0"/>
                  </a:rPr>
                  <a:t>...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2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prstClr val="black"/>
                    </a:solidFill>
                    <a:latin typeface="Times" pitchFamily="2" charset="0"/>
                  </a:rPr>
                  <a:t>Payload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95BA6F6-A298-0EE3-18E3-E324A4FBF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771" y="3829679"/>
                <a:ext cx="1573157" cy="276999"/>
              </a:xfrm>
              <a:prstGeom prst="rect">
                <a:avLst/>
              </a:prstGeom>
              <a:blipFill>
                <a:blip r:embed="rId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91A28B87-3E93-1747-A9BB-C51A1335B330}"/>
              </a:ext>
            </a:extLst>
          </p:cNvPr>
          <p:cNvSpPr/>
          <p:nvPr/>
        </p:nvSpPr>
        <p:spPr>
          <a:xfrm>
            <a:off x="7035594" y="4324928"/>
            <a:ext cx="1006991" cy="253435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Feature Extraction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75565A4-432A-E7B9-3593-3271018581AE}"/>
              </a:ext>
            </a:extLst>
          </p:cNvPr>
          <p:cNvSpPr/>
          <p:nvPr/>
        </p:nvSpPr>
        <p:spPr>
          <a:xfrm>
            <a:off x="6868147" y="4355191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3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4B9695B-E632-20A2-DD47-3C186A5A6594}"/>
              </a:ext>
            </a:extLst>
          </p:cNvPr>
          <p:cNvSpPr/>
          <p:nvPr/>
        </p:nvSpPr>
        <p:spPr>
          <a:xfrm>
            <a:off x="8239021" y="4297471"/>
            <a:ext cx="1320558" cy="30354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Report Encapsulation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3" name="Table 2">
            <a:extLst>
              <a:ext uri="{FF2B5EF4-FFF2-40B4-BE49-F238E27FC236}">
                <a16:creationId xmlns:a16="http://schemas.microsoft.com/office/drawing/2014/main" id="{9B625899-5C1E-7E1C-BF17-DDEFD3752A7E}"/>
              </a:ext>
            </a:extLst>
          </p:cNvPr>
          <p:cNvGraphicFramePr>
            <a:graphicFrameLocks noGrp="1"/>
          </p:cNvGraphicFramePr>
          <p:nvPr/>
        </p:nvGraphicFramePr>
        <p:xfrm>
          <a:off x="7917524" y="2846320"/>
          <a:ext cx="990948" cy="412673"/>
        </p:xfrm>
        <a:graphic>
          <a:graphicData uri="http://schemas.openxmlformats.org/drawingml/2006/table">
            <a:tbl>
              <a:tblPr firstRow="1" bandRow="1"/>
              <a:tblGrid>
                <a:gridCol w="495474">
                  <a:extLst>
                    <a:ext uri="{9D8B030D-6E8A-4147-A177-3AD203B41FA5}">
                      <a16:colId xmlns:a16="http://schemas.microsoft.com/office/drawing/2014/main" val="2352011143"/>
                    </a:ext>
                  </a:extLst>
                </a:gridCol>
                <a:gridCol w="495474">
                  <a:extLst>
                    <a:ext uri="{9D8B030D-6E8A-4147-A177-3AD203B41FA5}">
                      <a16:colId xmlns:a16="http://schemas.microsoft.com/office/drawing/2014/main" val="436856258"/>
                    </a:ext>
                  </a:extLst>
                </a:gridCol>
              </a:tblGrid>
              <a:tr h="412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20926"/>
                  </a:ext>
                </a:extLst>
              </a:tr>
            </a:tbl>
          </a:graphicData>
        </a:graphic>
      </p:graphicFrame>
      <p:sp>
        <p:nvSpPr>
          <p:cNvPr id="44" name="Rectangle 43">
            <a:extLst>
              <a:ext uri="{FF2B5EF4-FFF2-40B4-BE49-F238E27FC236}">
                <a16:creationId xmlns:a16="http://schemas.microsoft.com/office/drawing/2014/main" id="{4991AB29-3883-644A-91C2-4930C5EAEB0C}"/>
              </a:ext>
            </a:extLst>
          </p:cNvPr>
          <p:cNvSpPr/>
          <p:nvPr/>
        </p:nvSpPr>
        <p:spPr>
          <a:xfrm>
            <a:off x="7773095" y="2927208"/>
            <a:ext cx="1224396" cy="23096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Feature Alignment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ight Arrow 213">
            <a:extLst>
              <a:ext uri="{FF2B5EF4-FFF2-40B4-BE49-F238E27FC236}">
                <a16:creationId xmlns:a16="http://schemas.microsoft.com/office/drawing/2014/main" id="{794189EF-DE38-EF3C-4487-A750EECEF609}"/>
              </a:ext>
            </a:extLst>
          </p:cNvPr>
          <p:cNvSpPr/>
          <p:nvPr/>
        </p:nvSpPr>
        <p:spPr>
          <a:xfrm>
            <a:off x="8998256" y="2914622"/>
            <a:ext cx="220010" cy="28998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7FDD8D8-BF1D-2634-14F8-17B112680649}"/>
              </a:ext>
            </a:extLst>
          </p:cNvPr>
          <p:cNvSpPr/>
          <p:nvPr/>
        </p:nvSpPr>
        <p:spPr>
          <a:xfrm>
            <a:off x="5450333" y="3583699"/>
            <a:ext cx="1850042" cy="265044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Data Plane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7F471BC-1BA7-FE34-FF93-02D8AB33BF81}"/>
              </a:ext>
            </a:extLst>
          </p:cNvPr>
          <p:cNvSpPr/>
          <p:nvPr/>
        </p:nvSpPr>
        <p:spPr>
          <a:xfrm>
            <a:off x="5777188" y="3263726"/>
            <a:ext cx="1112523" cy="267091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Controller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003F6E0-5A86-3796-A08D-6A693A87894E}"/>
              </a:ext>
            </a:extLst>
          </p:cNvPr>
          <p:cNvSpPr/>
          <p:nvPr/>
        </p:nvSpPr>
        <p:spPr>
          <a:xfrm>
            <a:off x="6031654" y="4370082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1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E12DE35-804D-A488-9CC8-000AD3F02E7B}"/>
              </a:ext>
            </a:extLst>
          </p:cNvPr>
          <p:cNvSpPr/>
          <p:nvPr/>
        </p:nvSpPr>
        <p:spPr>
          <a:xfrm>
            <a:off x="8017328" y="4345761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4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22BC7A7-1BE3-39F1-893C-8FDF8C6AB594}"/>
              </a:ext>
            </a:extLst>
          </p:cNvPr>
          <p:cNvSpPr/>
          <p:nvPr/>
        </p:nvSpPr>
        <p:spPr>
          <a:xfrm>
            <a:off x="7750348" y="2707202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5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E9258E7-3500-4325-6B2C-F6BDB0AF93CB}"/>
              </a:ext>
            </a:extLst>
          </p:cNvPr>
          <p:cNvSpPr/>
          <p:nvPr/>
        </p:nvSpPr>
        <p:spPr>
          <a:xfrm>
            <a:off x="7282045" y="2683813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2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9ABC87-3BED-C42B-929A-805C0ACC2DBA}"/>
              </a:ext>
            </a:extLst>
          </p:cNvPr>
          <p:cNvSpPr/>
          <p:nvPr/>
        </p:nvSpPr>
        <p:spPr>
          <a:xfrm>
            <a:off x="7282411" y="5562056"/>
            <a:ext cx="1290111" cy="247326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Switch</a:t>
            </a:r>
            <a:endParaRPr kumimoji="0" lang="en-CN" sz="1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3FEBF8D7-ED5B-9773-9BF8-CFC46ED96A40}"/>
              </a:ext>
            </a:extLst>
          </p:cNvPr>
          <p:cNvCxnSpPr>
            <a:cxnSpLocks/>
            <a:endCxn id="43" idx="2"/>
          </p:cNvCxnSpPr>
          <p:nvPr/>
        </p:nvCxnSpPr>
        <p:spPr>
          <a:xfrm rot="16200000" flipV="1">
            <a:off x="8124686" y="3547306"/>
            <a:ext cx="576627" cy="1"/>
          </a:xfrm>
          <a:prstGeom prst="bentConnector3">
            <a:avLst>
              <a:gd name="adj1" fmla="val 50000"/>
            </a:avLst>
          </a:prstGeom>
          <a:ln w="317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Table 2">
            <a:extLst>
              <a:ext uri="{FF2B5EF4-FFF2-40B4-BE49-F238E27FC236}">
                <a16:creationId xmlns:a16="http://schemas.microsoft.com/office/drawing/2014/main" id="{AE68079A-26F2-91EF-7B65-D3DCD3D03444}"/>
              </a:ext>
            </a:extLst>
          </p:cNvPr>
          <p:cNvGraphicFramePr>
            <a:graphicFrameLocks noGrp="1"/>
          </p:cNvGraphicFramePr>
          <p:nvPr/>
        </p:nvGraphicFramePr>
        <p:xfrm>
          <a:off x="9420780" y="2853075"/>
          <a:ext cx="1075024" cy="412673"/>
        </p:xfrm>
        <a:graphic>
          <a:graphicData uri="http://schemas.openxmlformats.org/drawingml/2006/table">
            <a:tbl>
              <a:tblPr firstRow="1" bandRow="1"/>
              <a:tblGrid>
                <a:gridCol w="537512">
                  <a:extLst>
                    <a:ext uri="{9D8B030D-6E8A-4147-A177-3AD203B41FA5}">
                      <a16:colId xmlns:a16="http://schemas.microsoft.com/office/drawing/2014/main" val="2352011143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436856258"/>
                    </a:ext>
                  </a:extLst>
                </a:gridCol>
              </a:tblGrid>
              <a:tr h="412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20926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1EC320DD-CFAD-4DFE-6FCA-74D4139623C6}"/>
              </a:ext>
            </a:extLst>
          </p:cNvPr>
          <p:cNvSpPr/>
          <p:nvPr/>
        </p:nvSpPr>
        <p:spPr>
          <a:xfrm>
            <a:off x="9350529" y="2934471"/>
            <a:ext cx="1224396" cy="23096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F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ew-shot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 Classification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D0EF968-74F3-67E9-613E-84CD7DC7F091}"/>
              </a:ext>
            </a:extLst>
          </p:cNvPr>
          <p:cNvSpPr/>
          <p:nvPr/>
        </p:nvSpPr>
        <p:spPr>
          <a:xfrm>
            <a:off x="9228834" y="2741224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6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F2589B5-2A01-7524-45B0-DCE4F03434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6780" y="2652904"/>
            <a:ext cx="366429" cy="481967"/>
          </a:xfrm>
          <a:prstGeom prst="rect">
            <a:avLst/>
          </a:prstGeom>
        </p:spPr>
      </p:pic>
      <p:sp>
        <p:nvSpPr>
          <p:cNvPr id="58" name="Left Brace 57">
            <a:extLst>
              <a:ext uri="{FF2B5EF4-FFF2-40B4-BE49-F238E27FC236}">
                <a16:creationId xmlns:a16="http://schemas.microsoft.com/office/drawing/2014/main" id="{782E2BA6-650B-B7CD-D2FA-87858C6F35A5}"/>
              </a:ext>
            </a:extLst>
          </p:cNvPr>
          <p:cNvSpPr/>
          <p:nvPr/>
        </p:nvSpPr>
        <p:spPr>
          <a:xfrm>
            <a:off x="10653701" y="2790401"/>
            <a:ext cx="173114" cy="449058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59" name="Graphic 58" descr="Badge Tick1 with solid fill">
            <a:extLst>
              <a:ext uri="{FF2B5EF4-FFF2-40B4-BE49-F238E27FC236}">
                <a16:creationId xmlns:a16="http://schemas.microsoft.com/office/drawing/2014/main" id="{835EE8FA-1953-227B-9488-927E182CC1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49675" y="2679249"/>
            <a:ext cx="263898" cy="263898"/>
          </a:xfrm>
          <a:prstGeom prst="rect">
            <a:avLst/>
          </a:prstGeom>
        </p:spPr>
      </p:pic>
      <p:pic>
        <p:nvPicPr>
          <p:cNvPr id="60" name="Graphic 59" descr="Badge Cross with solid fill">
            <a:extLst>
              <a:ext uri="{FF2B5EF4-FFF2-40B4-BE49-F238E27FC236}">
                <a16:creationId xmlns:a16="http://schemas.microsoft.com/office/drawing/2014/main" id="{7227BF20-F005-BFFA-7A12-F5F3B0F974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35950" y="3094220"/>
            <a:ext cx="263898" cy="263898"/>
          </a:xfrm>
          <a:prstGeom prst="rect">
            <a:avLst/>
          </a:prstGeom>
        </p:spPr>
      </p:pic>
      <p:graphicFrame>
        <p:nvGraphicFramePr>
          <p:cNvPr id="61" name="Table 2">
            <a:extLst>
              <a:ext uri="{FF2B5EF4-FFF2-40B4-BE49-F238E27FC236}">
                <a16:creationId xmlns:a16="http://schemas.microsoft.com/office/drawing/2014/main" id="{285D5AC8-3F05-A43B-D4C1-AED3F919AB83}"/>
              </a:ext>
            </a:extLst>
          </p:cNvPr>
          <p:cNvGraphicFramePr>
            <a:graphicFrameLocks noGrp="1"/>
          </p:cNvGraphicFramePr>
          <p:nvPr/>
        </p:nvGraphicFramePr>
        <p:xfrm>
          <a:off x="6935913" y="3029352"/>
          <a:ext cx="827310" cy="397686"/>
        </p:xfrm>
        <a:graphic>
          <a:graphicData uri="http://schemas.openxmlformats.org/drawingml/2006/table">
            <a:tbl>
              <a:tblPr firstRow="1" bandRow="1"/>
              <a:tblGrid>
                <a:gridCol w="413655">
                  <a:extLst>
                    <a:ext uri="{9D8B030D-6E8A-4147-A177-3AD203B41FA5}">
                      <a16:colId xmlns:a16="http://schemas.microsoft.com/office/drawing/2014/main" val="2352011143"/>
                    </a:ext>
                  </a:extLst>
                </a:gridCol>
                <a:gridCol w="413655">
                  <a:extLst>
                    <a:ext uri="{9D8B030D-6E8A-4147-A177-3AD203B41FA5}">
                      <a16:colId xmlns:a16="http://schemas.microsoft.com/office/drawing/2014/main" val="436856258"/>
                    </a:ext>
                  </a:extLst>
                </a:gridCol>
              </a:tblGrid>
              <a:tr h="397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20926"/>
                  </a:ext>
                </a:extLst>
              </a:tr>
            </a:tbl>
          </a:graphicData>
        </a:graphic>
      </p:graphicFrame>
      <p:sp>
        <p:nvSpPr>
          <p:cNvPr id="62" name="Rectangle 61">
            <a:extLst>
              <a:ext uri="{FF2B5EF4-FFF2-40B4-BE49-F238E27FC236}">
                <a16:creationId xmlns:a16="http://schemas.microsoft.com/office/drawing/2014/main" id="{F86EA5EC-2B6E-7233-7293-235ACAE9BB48}"/>
              </a:ext>
            </a:extLst>
          </p:cNvPr>
          <p:cNvSpPr/>
          <p:nvPr/>
        </p:nvSpPr>
        <p:spPr>
          <a:xfrm>
            <a:off x="6561098" y="3096312"/>
            <a:ext cx="1553115" cy="243500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Feature </a:t>
            </a:r>
          </a:p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Selection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ight Arrow 213">
            <a:extLst>
              <a:ext uri="{FF2B5EF4-FFF2-40B4-BE49-F238E27FC236}">
                <a16:creationId xmlns:a16="http://schemas.microsoft.com/office/drawing/2014/main" id="{4A0133EE-126E-4AD1-09C3-4C849D149182}"/>
              </a:ext>
            </a:extLst>
          </p:cNvPr>
          <p:cNvSpPr/>
          <p:nvPr/>
        </p:nvSpPr>
        <p:spPr>
          <a:xfrm>
            <a:off x="6592274" y="3798050"/>
            <a:ext cx="220010" cy="28998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ight Arrow 213">
            <a:extLst>
              <a:ext uri="{FF2B5EF4-FFF2-40B4-BE49-F238E27FC236}">
                <a16:creationId xmlns:a16="http://schemas.microsoft.com/office/drawing/2014/main" id="{3A2A6D7E-3A17-CE1F-C851-A76687EF9495}"/>
              </a:ext>
            </a:extLst>
          </p:cNvPr>
          <p:cNvSpPr/>
          <p:nvPr/>
        </p:nvSpPr>
        <p:spPr>
          <a:xfrm>
            <a:off x="7676891" y="3824783"/>
            <a:ext cx="220010" cy="28998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Title 4">
            <a:extLst>
              <a:ext uri="{FF2B5EF4-FFF2-40B4-BE49-F238E27FC236}">
                <a16:creationId xmlns:a16="http://schemas.microsoft.com/office/drawing/2014/main" id="{AD4B3BA5-734F-3AEE-DDFA-FC03C48424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963" y="122238"/>
            <a:ext cx="10315575" cy="6588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GB" sz="2800" kern="0" dirty="0">
                <a:latin typeface="Verdana" panose="020B0604030504040204" pitchFamily="34" charset="0"/>
                <a:ea typeface="Verdana" panose="020B0604030504040204" pitchFamily="34" charset="0"/>
              </a:rPr>
              <a:t>Proposed Design – Framework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C3B26F-6E0A-0D92-BBB6-C20BAB3A5A70}"/>
              </a:ext>
            </a:extLst>
          </p:cNvPr>
          <p:cNvSpPr/>
          <p:nvPr/>
        </p:nvSpPr>
        <p:spPr>
          <a:xfrm>
            <a:off x="195546" y="6489563"/>
            <a:ext cx="41764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</a:rPr>
              <a:t>IEEE 50th Conference on Local Computer Networks (LCN)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EA4FBF0-3716-6A48-3C08-437BCE43614C}"/>
              </a:ext>
            </a:extLst>
          </p:cNvPr>
          <p:cNvSpPr/>
          <p:nvPr/>
        </p:nvSpPr>
        <p:spPr>
          <a:xfrm>
            <a:off x="249238" y="1457537"/>
            <a:ext cx="11502740" cy="1415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Features are parsed and labeled by a pre-trained meta-learning model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The model is trained offline and then loaded for real-time inference on a small number of examples </a:t>
            </a:r>
          </a:p>
        </p:txBody>
      </p:sp>
      <p:sp>
        <p:nvSpPr>
          <p:cNvPr id="90" name="Title 4">
            <a:extLst>
              <a:ext uri="{FF2B5EF4-FFF2-40B4-BE49-F238E27FC236}">
                <a16:creationId xmlns:a16="http://schemas.microsoft.com/office/drawing/2014/main" id="{D514DD26-B40D-18F3-2E86-AEB54C2A55AB}"/>
              </a:ext>
            </a:extLst>
          </p:cNvPr>
          <p:cNvSpPr txBox="1">
            <a:spLocks/>
          </p:cNvSpPr>
          <p:nvPr/>
        </p:nvSpPr>
        <p:spPr>
          <a:xfrm>
            <a:off x="271751" y="1052736"/>
            <a:ext cx="9874684" cy="44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Step 6 Few-Shot Classification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61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46A934-9B1C-C77C-B550-7ABA387A7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49076"/>
            <a:ext cx="5724144" cy="1964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8906D4-2EA9-8BC6-AA84-3979A88A1241}"/>
              </a:ext>
            </a:extLst>
          </p:cNvPr>
          <p:cNvSpPr/>
          <p:nvPr/>
        </p:nvSpPr>
        <p:spPr>
          <a:xfrm>
            <a:off x="285883" y="1019969"/>
            <a:ext cx="1182991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Public Dataset: 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public dataset CICIDS 2017, IoT Sentinel, MQTT2020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ML Baseline: 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Autoencoder,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PotoNet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OnlineML</a:t>
            </a:r>
            <a:endParaRPr lang="en-US" sz="2000" dirty="0">
              <a:solidFill>
                <a:srgbClr val="000000"/>
              </a:solidFill>
              <a:latin typeface="Verdana" pitchFamily="34" charset="0"/>
              <a:ea typeface="ＭＳ Ｐゴシック" pitchFamily="-80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Prototype: 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BMv2 programmable switch + topology emulated in Mininet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Verdana" pitchFamily="34" charset="0"/>
              <a:ea typeface="ＭＳ Ｐゴシック" pitchFamily="-8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Performance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    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&gt;70% accuracy, better trade-off between accuracy/inference time, 1.5× faster latency</a:t>
            </a:r>
            <a:endParaRPr lang="en-GB" sz="2000" dirty="0">
              <a:solidFill>
                <a:srgbClr val="000000"/>
              </a:solidFill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1501DD-C21C-81BD-5CD6-71A8F5F0576A}"/>
              </a:ext>
            </a:extLst>
          </p:cNvPr>
          <p:cNvSpPr/>
          <p:nvPr/>
        </p:nvSpPr>
        <p:spPr>
          <a:xfrm>
            <a:off x="195546" y="6489563"/>
            <a:ext cx="41764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</a:rPr>
              <a:t>IEEE 50th Conference on Local Computer Networks (LCN)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9FD92DC-B37D-E2D9-7355-C1088E724E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963" y="122238"/>
            <a:ext cx="10315575" cy="6588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GB" sz="2800" kern="0" dirty="0">
                <a:latin typeface="Verdana" panose="020B0604030504040204" pitchFamily="34" charset="0"/>
                <a:ea typeface="Verdana" panose="020B0604030504040204" pitchFamily="34" charset="0"/>
              </a:rPr>
              <a:t>Evaluation Results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0B1CC5-DAA1-9A73-5CBA-E2917A604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274" y="3552559"/>
            <a:ext cx="6266526" cy="23017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22A433-22F5-7A8B-8A73-27A58A73F407}"/>
              </a:ext>
            </a:extLst>
          </p:cNvPr>
          <p:cNvSpPr/>
          <p:nvPr/>
        </p:nvSpPr>
        <p:spPr>
          <a:xfrm>
            <a:off x="76200" y="5433099"/>
            <a:ext cx="5647945" cy="172174"/>
          </a:xfrm>
          <a:prstGeom prst="rect">
            <a:avLst/>
          </a:prstGeom>
          <a:noFill/>
          <a:ln w="38100">
            <a:solidFill>
              <a:srgbClr val="F8975E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3203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920274-9C3E-92B3-7CF8-AF89374547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865"/>
          <a:stretch>
            <a:fillRect/>
          </a:stretch>
        </p:blipFill>
        <p:spPr>
          <a:xfrm>
            <a:off x="1380647" y="2294245"/>
            <a:ext cx="4347521" cy="3640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8C9BC5-CC25-72B6-3DED-E4F985CF28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885"/>
          <a:stretch>
            <a:fillRect/>
          </a:stretch>
        </p:blipFill>
        <p:spPr>
          <a:xfrm>
            <a:off x="7209593" y="1759710"/>
            <a:ext cx="3906930" cy="2025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798B44-0A0C-6F15-758F-3977AD7D9A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938"/>
          <a:stretch>
            <a:fillRect/>
          </a:stretch>
        </p:blipFill>
        <p:spPr>
          <a:xfrm>
            <a:off x="7084328" y="4266617"/>
            <a:ext cx="4032195" cy="21510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F33B8C-75B4-E1B0-68DB-55F5CCEDDF39}"/>
              </a:ext>
            </a:extLst>
          </p:cNvPr>
          <p:cNvSpPr/>
          <p:nvPr/>
        </p:nvSpPr>
        <p:spPr>
          <a:xfrm>
            <a:off x="195546" y="6489563"/>
            <a:ext cx="41764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</a:rPr>
              <a:t>IEEE 50th Conference on Local Computer Networks (LCN)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D45743F6-A26B-5F42-6AD0-BEE87AF281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963" y="122238"/>
            <a:ext cx="10315575" cy="6588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GB" sz="2800" kern="0" dirty="0">
                <a:latin typeface="Verdana" panose="020B0604030504040204" pitchFamily="34" charset="0"/>
                <a:ea typeface="Verdana" panose="020B0604030504040204" pitchFamily="34" charset="0"/>
              </a:rPr>
              <a:t>Evaluation Results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CBA581-A003-8F9A-63A2-E1E45077CE6F}"/>
              </a:ext>
            </a:extLst>
          </p:cNvPr>
          <p:cNvSpPr/>
          <p:nvPr/>
        </p:nvSpPr>
        <p:spPr>
          <a:xfrm>
            <a:off x="285883" y="886619"/>
            <a:ext cx="11829917" cy="95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Performance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    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outperform baseline algorithms by 8%-17% higher accuracy across few-shot samples</a:t>
            </a:r>
            <a:endParaRPr lang="en-GB" sz="2000" dirty="0">
              <a:solidFill>
                <a:srgbClr val="000000"/>
              </a:solidFill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FB4127-5B16-2DC9-6714-A48C6941102F}"/>
              </a:ext>
            </a:extLst>
          </p:cNvPr>
          <p:cNvSpPr txBox="1">
            <a:spLocks/>
          </p:cNvSpPr>
          <p:nvPr/>
        </p:nvSpPr>
        <p:spPr>
          <a:xfrm>
            <a:off x="2283777" y="5856248"/>
            <a:ext cx="3179970" cy="53982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sz="2000" b="0" kern="0" dirty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US" altLang="zh-CN" sz="2000" b="0" kern="0" dirty="0">
                <a:latin typeface="Verdana" panose="020B0604030504040204" pitchFamily="34" charset="0"/>
                <a:ea typeface="Verdana" panose="020B0604030504040204" pitchFamily="34" charset="0"/>
              </a:rPr>
              <a:t>ataset: </a:t>
            </a:r>
            <a:r>
              <a:rPr lang="en-US" sz="2000" b="0" kern="0" dirty="0">
                <a:latin typeface="Verdana" panose="020B0604030504040204" pitchFamily="34" charset="0"/>
                <a:ea typeface="Verdana" panose="020B0604030504040204" pitchFamily="34" charset="0"/>
              </a:rPr>
              <a:t>CICIDS2017</a:t>
            </a:r>
            <a:endParaRPr lang="en-GB" sz="2000" b="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769F0F9-BC0E-E438-845E-C965C28915F0}"/>
              </a:ext>
            </a:extLst>
          </p:cNvPr>
          <p:cNvSpPr txBox="1">
            <a:spLocks/>
          </p:cNvSpPr>
          <p:nvPr/>
        </p:nvSpPr>
        <p:spPr>
          <a:xfrm>
            <a:off x="7703121" y="3785616"/>
            <a:ext cx="3179970" cy="53982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sz="2000" b="0" kern="0" dirty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US" altLang="zh-CN" sz="2000" b="0" kern="0" dirty="0">
                <a:latin typeface="Verdana" panose="020B0604030504040204" pitchFamily="34" charset="0"/>
                <a:ea typeface="Verdana" panose="020B0604030504040204" pitchFamily="34" charset="0"/>
              </a:rPr>
              <a:t>ataset: </a:t>
            </a:r>
            <a:r>
              <a:rPr lang="en-US" sz="2000" b="0" kern="0" dirty="0" err="1">
                <a:latin typeface="Verdana" panose="020B0604030504040204" pitchFamily="34" charset="0"/>
                <a:ea typeface="Verdana" panose="020B0604030504040204" pitchFamily="34" charset="0"/>
              </a:rPr>
              <a:t>IoTSentinel</a:t>
            </a:r>
            <a:endParaRPr lang="en-GB" sz="2000" b="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8675B9A8-DC8D-4598-FAE7-D77C45ED1994}"/>
              </a:ext>
            </a:extLst>
          </p:cNvPr>
          <p:cNvSpPr txBox="1">
            <a:spLocks/>
          </p:cNvSpPr>
          <p:nvPr/>
        </p:nvSpPr>
        <p:spPr>
          <a:xfrm>
            <a:off x="7640489" y="6342434"/>
            <a:ext cx="3179970" cy="53982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sz="2000" b="0" kern="0" dirty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US" altLang="zh-CN" sz="2000" b="0" kern="0" dirty="0">
                <a:latin typeface="Verdana" panose="020B0604030504040204" pitchFamily="34" charset="0"/>
                <a:ea typeface="Verdana" panose="020B0604030504040204" pitchFamily="34" charset="0"/>
              </a:rPr>
              <a:t>ataset: </a:t>
            </a:r>
            <a:r>
              <a:rPr lang="en-US" sz="2000" b="0" kern="0" dirty="0">
                <a:latin typeface="Verdana" panose="020B0604030504040204" pitchFamily="34" charset="0"/>
                <a:ea typeface="Verdana" panose="020B0604030504040204" pitchFamily="34" charset="0"/>
              </a:rPr>
              <a:t>MQTT2020 </a:t>
            </a:r>
            <a:endParaRPr lang="en-GB" sz="2000" b="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40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0BCB0059-F59C-6B0B-8542-F069E62CD99F}"/>
              </a:ext>
            </a:extLst>
          </p:cNvPr>
          <p:cNvSpPr txBox="1">
            <a:spLocks/>
          </p:cNvSpPr>
          <p:nvPr/>
        </p:nvSpPr>
        <p:spPr bwMode="auto">
          <a:xfrm>
            <a:off x="766614" y="1262013"/>
            <a:ext cx="1008112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We present a framework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 to adaptively collect the new feature sets and promptly learn from them: 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rgbClr val="FF6600"/>
                </a:solidFill>
                <a:latin typeface="Verdana" panose="020B0604030504040204" pitchFamily="34" charset="0"/>
                <a:ea typeface="+mj-ea"/>
                <a:cs typeface="+mj-cs"/>
              </a:rPr>
              <a:t>Accurate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 ML-based traffic analysis with reconfigurable feature parsing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rgbClr val="FF6600"/>
                </a:solidFill>
                <a:latin typeface="Verdana" panose="020B0604030504040204" pitchFamily="34" charset="0"/>
                <a:ea typeface="+mj-ea"/>
                <a:cs typeface="+mj-cs"/>
              </a:rPr>
              <a:t>Generalizable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 performance with reasonable learning time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FF6600"/>
                </a:solidFill>
                <a:latin typeface="Verdana" panose="020B0604030504040204" pitchFamily="34" charset="0"/>
                <a:ea typeface="+mj-ea"/>
                <a:cs typeface="+mj-cs"/>
              </a:rPr>
              <a:t>- Lower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manual recompilation overhead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03AECD1-801D-EE03-ABCC-07F8CD1C0257}"/>
              </a:ext>
            </a:extLst>
          </p:cNvPr>
          <p:cNvSpPr txBox="1">
            <a:spLocks/>
          </p:cNvSpPr>
          <p:nvPr/>
        </p:nvSpPr>
        <p:spPr bwMode="auto">
          <a:xfrm>
            <a:off x="766614" y="4189958"/>
            <a:ext cx="987404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latin typeface="Verdana" panose="020B0604030504040204" pitchFamily="34" charset="0"/>
                <a:ea typeface="+mj-ea"/>
                <a:cs typeface="+mj-cs"/>
              </a:rPr>
              <a:t>Further work: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2000" dirty="0">
                <a:latin typeface="Verdana" panose="020B0604030504040204" pitchFamily="34" charset="0"/>
                <a:ea typeface="+mj-ea"/>
                <a:cs typeface="+mj-cs"/>
              </a:rPr>
              <a:t> Scalable deployment scheme on hardware</a:t>
            </a:r>
            <a:endParaRPr lang="en-GB" sz="2000" baseline="30000" dirty="0">
              <a:latin typeface="Verdana" panose="020B0604030504040204" pitchFamily="34" charset="0"/>
              <a:ea typeface="+mj-ea"/>
              <a:cs typeface="+mj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47EF2A-2458-49DF-699A-3E8DDC0B3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Conclusion</a:t>
            </a:r>
            <a:endParaRPr lang="en-DK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56DE8A-3BC6-248E-7472-D734148C215C}"/>
              </a:ext>
            </a:extLst>
          </p:cNvPr>
          <p:cNvSpPr/>
          <p:nvPr/>
        </p:nvSpPr>
        <p:spPr>
          <a:xfrm>
            <a:off x="195546" y="6489563"/>
            <a:ext cx="41764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</a:rPr>
              <a:t>IEEE 50th Conference on Local Computer Networks (LCN)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ound Diagonal Corner Rectangle 2">
            <a:extLst>
              <a:ext uri="{FF2B5EF4-FFF2-40B4-BE49-F238E27FC236}">
                <a16:creationId xmlns:a16="http://schemas.microsoft.com/office/drawing/2014/main" id="{F6293D1D-CB05-4A0E-DD6B-A7A7D3981480}"/>
              </a:ext>
            </a:extLst>
          </p:cNvPr>
          <p:cNvSpPr/>
          <p:nvPr/>
        </p:nvSpPr>
        <p:spPr bwMode="auto">
          <a:xfrm>
            <a:off x="9482567" y="4731891"/>
            <a:ext cx="1974865" cy="864096"/>
          </a:xfrm>
          <a:prstGeom prst="wedgeRoundRectCallout">
            <a:avLst>
              <a:gd name="adj1" fmla="val -32227"/>
              <a:gd name="adj2" fmla="val 94147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B1C95-B9D9-0742-B00A-20E5CF7B42EB}"/>
              </a:ext>
            </a:extLst>
          </p:cNvPr>
          <p:cNvSpPr txBox="1"/>
          <p:nvPr/>
        </p:nvSpPr>
        <p:spPr>
          <a:xfrm>
            <a:off x="9658970" y="4362919"/>
            <a:ext cx="1798462" cy="11592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algn="ctr">
              <a:spcBef>
                <a:spcPts val="432"/>
              </a:spcBef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Thanks! Questions?</a:t>
            </a:r>
            <a:endParaRPr lang="da-DK" sz="2400" dirty="0" err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8584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68D8CD-EEC5-0DE3-8DEE-28B452859B0D}"/>
              </a:ext>
            </a:extLst>
          </p:cNvPr>
          <p:cNvCxnSpPr>
            <a:cxnSpLocks/>
            <a:endCxn id="8" idx="1"/>
          </p:cNvCxnSpPr>
          <p:nvPr/>
        </p:nvCxnSpPr>
        <p:spPr>
          <a:xfrm flipH="1">
            <a:off x="8056919" y="3397847"/>
            <a:ext cx="446420" cy="2001165"/>
          </a:xfrm>
          <a:prstGeom prst="line">
            <a:avLst/>
          </a:prstGeom>
          <a:ln w="28575" cap="flat" cmpd="sng" algn="ctr">
            <a:solidFill>
              <a:srgbClr val="D9957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rapezoid 3">
            <a:extLst>
              <a:ext uri="{FF2B5EF4-FFF2-40B4-BE49-F238E27FC236}">
                <a16:creationId xmlns:a16="http://schemas.microsoft.com/office/drawing/2014/main" id="{0931CC76-EA79-8938-645F-AC76CDB4D654}"/>
              </a:ext>
            </a:extLst>
          </p:cNvPr>
          <p:cNvSpPr/>
          <p:nvPr/>
        </p:nvSpPr>
        <p:spPr>
          <a:xfrm rot="12724215">
            <a:off x="10309242" y="4504521"/>
            <a:ext cx="206670" cy="1011393"/>
          </a:xfrm>
          <a:prstGeom prst="trapezoid">
            <a:avLst>
              <a:gd name="adj" fmla="val 37067"/>
            </a:avLst>
          </a:prstGeom>
          <a:gradFill>
            <a:gsLst>
              <a:gs pos="0">
                <a:schemeClr val="bg1"/>
              </a:gs>
              <a:gs pos="73000">
                <a:srgbClr val="F2EFE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23037290-10E1-B06C-E691-5A12C7A30777}"/>
              </a:ext>
            </a:extLst>
          </p:cNvPr>
          <p:cNvSpPr/>
          <p:nvPr/>
        </p:nvSpPr>
        <p:spPr>
          <a:xfrm rot="12154218">
            <a:off x="9436518" y="4299271"/>
            <a:ext cx="590588" cy="1225259"/>
          </a:xfrm>
          <a:prstGeom prst="trapezoid">
            <a:avLst>
              <a:gd name="adj" fmla="val 37067"/>
            </a:avLst>
          </a:prstGeom>
          <a:gradFill>
            <a:gsLst>
              <a:gs pos="0">
                <a:schemeClr val="bg1"/>
              </a:gs>
              <a:gs pos="73000">
                <a:srgbClr val="F2EFE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19F1AFCC-F2DB-4EE4-9E7A-158BC2031EB0}"/>
              </a:ext>
            </a:extLst>
          </p:cNvPr>
          <p:cNvSpPr/>
          <p:nvPr/>
        </p:nvSpPr>
        <p:spPr>
          <a:xfrm rot="9579640">
            <a:off x="7997094" y="4488664"/>
            <a:ext cx="590588" cy="901406"/>
          </a:xfrm>
          <a:prstGeom prst="trapezoid">
            <a:avLst>
              <a:gd name="adj" fmla="val 37067"/>
            </a:avLst>
          </a:prstGeom>
          <a:gradFill>
            <a:gsLst>
              <a:gs pos="0">
                <a:schemeClr val="bg1"/>
              </a:gs>
              <a:gs pos="73000">
                <a:srgbClr val="F2EFE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4F57C0-50B8-7ED2-131B-188ACA636BC7}"/>
              </a:ext>
            </a:extLst>
          </p:cNvPr>
          <p:cNvGrpSpPr/>
          <p:nvPr/>
        </p:nvGrpSpPr>
        <p:grpSpPr>
          <a:xfrm>
            <a:off x="7936038" y="4978387"/>
            <a:ext cx="2419215" cy="841250"/>
            <a:chOff x="8297554" y="3626096"/>
            <a:chExt cx="3878283" cy="15567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2019A7E-909C-3DE8-07C8-9329DF2EB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91341" y="3626096"/>
              <a:ext cx="2384196" cy="155675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8185D3-F053-B439-3428-F4F26DD733EA}"/>
                </a:ext>
              </a:extLst>
            </p:cNvPr>
            <p:cNvCxnSpPr/>
            <p:nvPr/>
          </p:nvCxnSpPr>
          <p:spPr>
            <a:xfrm flipH="1">
              <a:off x="8624075" y="4024683"/>
              <a:ext cx="324705" cy="40021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49E5A402-48A8-DF06-8D7E-7BD0F00EE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761" y="4766696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0530C04A-9416-B7C1-B4AA-BCFE6F06E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6457" y="4379623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5BAE2AE8-8CC8-17DD-5494-9E87CE2EF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8272" y="3957845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C1F4B4C-AD74-C6F4-C6DA-5A8B2011B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3053" y="4005332"/>
              <a:ext cx="862784" cy="84402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183F12-B038-6237-2E62-53A34DC2A690}"/>
                </a:ext>
              </a:extLst>
            </p:cNvPr>
            <p:cNvCxnSpPr/>
            <p:nvPr/>
          </p:nvCxnSpPr>
          <p:spPr>
            <a:xfrm>
              <a:off x="8782086" y="4743927"/>
              <a:ext cx="2776" cy="53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53A5188-50B0-1F31-74DF-A243F7233686}"/>
                </a:ext>
              </a:extLst>
            </p:cNvPr>
            <p:cNvCxnSpPr/>
            <p:nvPr/>
          </p:nvCxnSpPr>
          <p:spPr>
            <a:xfrm flipH="1">
              <a:off x="9660928" y="4300814"/>
              <a:ext cx="203951" cy="44347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9FFAB2A-B178-6D6C-72DB-9BB60601C5CA}"/>
                </a:ext>
              </a:extLst>
            </p:cNvPr>
            <p:cNvCxnSpPr/>
            <p:nvPr/>
          </p:nvCxnSpPr>
          <p:spPr>
            <a:xfrm flipH="1">
              <a:off x="9801214" y="4694480"/>
              <a:ext cx="574638" cy="14854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8C8A200-2438-08DF-6D7C-29857242971C}"/>
                </a:ext>
              </a:extLst>
            </p:cNvPr>
            <p:cNvCxnSpPr/>
            <p:nvPr/>
          </p:nvCxnSpPr>
          <p:spPr>
            <a:xfrm>
              <a:off x="10273584" y="4257814"/>
              <a:ext cx="646" cy="90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5B72DE-8F03-125D-908F-06B88BAC3E0F}"/>
                </a:ext>
              </a:extLst>
            </p:cNvPr>
            <p:cNvCxnSpPr>
              <a:stCxn id="12" idx="1"/>
            </p:cNvCxnSpPr>
            <p:nvPr/>
          </p:nvCxnSpPr>
          <p:spPr>
            <a:xfrm flipH="1" flipV="1">
              <a:off x="9337248" y="3996689"/>
              <a:ext cx="481024" cy="144973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7D06CD6-3F78-5598-6383-A5E14189AB5F}"/>
                </a:ext>
              </a:extLst>
            </p:cNvPr>
            <p:cNvCxnSpPr>
              <a:endCxn id="24" idx="2"/>
            </p:cNvCxnSpPr>
            <p:nvPr/>
          </p:nvCxnSpPr>
          <p:spPr>
            <a:xfrm flipH="1" flipV="1">
              <a:off x="9141731" y="4044671"/>
              <a:ext cx="274660" cy="69962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7511C0-0B8D-2D2F-4E97-FE3806FF6F40}"/>
                </a:ext>
              </a:extLst>
            </p:cNvPr>
            <p:cNvCxnSpPr/>
            <p:nvPr/>
          </p:nvCxnSpPr>
          <p:spPr>
            <a:xfrm>
              <a:off x="10964452" y="4509406"/>
              <a:ext cx="564643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27B14D2-EBC6-E675-10A2-2DE9ECEF6C10}"/>
                </a:ext>
              </a:extLst>
            </p:cNvPr>
            <p:cNvCxnSpPr>
              <a:stCxn id="11" idx="0"/>
              <a:endCxn id="12" idx="3"/>
            </p:cNvCxnSpPr>
            <p:nvPr/>
          </p:nvCxnSpPr>
          <p:spPr>
            <a:xfrm flipH="1" flipV="1">
              <a:off x="10375852" y="4141499"/>
              <a:ext cx="239395" cy="23812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930C5A2-3738-8140-AEF1-FF78CF732C3B}"/>
                </a:ext>
              </a:extLst>
            </p:cNvPr>
            <p:cNvCxnSpPr>
              <a:stCxn id="10" idx="1"/>
            </p:cNvCxnSpPr>
            <p:nvPr/>
          </p:nvCxnSpPr>
          <p:spPr>
            <a:xfrm flipH="1" flipV="1">
              <a:off x="8731502" y="4683715"/>
              <a:ext cx="516258" cy="26663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3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7C217043-3FBF-EAA9-065D-C8C12F417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7554" y="4406335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Router Icon Transparent #396425 - Free Icons Library">
              <a:extLst>
                <a:ext uri="{FF2B5EF4-FFF2-40B4-BE49-F238E27FC236}">
                  <a16:creationId xmlns:a16="http://schemas.microsoft.com/office/drawing/2014/main" id="{C0E6FDB3-647F-B75D-0A34-F0EE0BC4B8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2942" y="3853447"/>
              <a:ext cx="557580" cy="3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414F1CB-98C2-A543-D936-C3698A9BFFFF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8961957" y="3394812"/>
            <a:ext cx="96587" cy="1762848"/>
          </a:xfrm>
          <a:prstGeom prst="line">
            <a:avLst/>
          </a:prstGeom>
          <a:ln w="28575" cap="flat" cmpd="sng" algn="ctr">
            <a:solidFill>
              <a:srgbClr val="D9957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6012EA-910E-F762-ED86-2E67D2399537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9154079" y="3378200"/>
            <a:ext cx="227701" cy="2007383"/>
          </a:xfrm>
          <a:prstGeom prst="line">
            <a:avLst/>
          </a:prstGeom>
          <a:ln w="28575" cap="flat" cmpd="sng" algn="ctr">
            <a:solidFill>
              <a:srgbClr val="D9957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D79E33D-0D01-585F-906C-05EC9CA304F4}"/>
              </a:ext>
            </a:extLst>
          </p:cNvPr>
          <p:cNvSpPr/>
          <p:nvPr/>
        </p:nvSpPr>
        <p:spPr>
          <a:xfrm>
            <a:off x="9537073" y="3642224"/>
            <a:ext cx="913204" cy="1011101"/>
          </a:xfrm>
          <a:prstGeom prst="rect">
            <a:avLst/>
          </a:prstGeom>
          <a:solidFill>
            <a:srgbClr val="F2EFE9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682A59-AFF4-B6D2-7EDF-7D5359DD4F75}"/>
              </a:ext>
            </a:extLst>
          </p:cNvPr>
          <p:cNvSpPr/>
          <p:nvPr/>
        </p:nvSpPr>
        <p:spPr>
          <a:xfrm>
            <a:off x="5908553" y="3644716"/>
            <a:ext cx="3590375" cy="1011101"/>
          </a:xfrm>
          <a:prstGeom prst="rect">
            <a:avLst/>
          </a:prstGeom>
          <a:solidFill>
            <a:srgbClr val="F2EFE9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F7A44D-07F5-79B3-4AFC-63FD9AEB6427}"/>
              </a:ext>
            </a:extLst>
          </p:cNvPr>
          <p:cNvSpPr/>
          <p:nvPr/>
        </p:nvSpPr>
        <p:spPr>
          <a:xfrm>
            <a:off x="5868946" y="2608194"/>
            <a:ext cx="5537177" cy="8996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0B124CF1-50E7-8C45-1B91-4E7C8CA1369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99210" y="3013543"/>
            <a:ext cx="851367" cy="517413"/>
          </a:xfrm>
          <a:prstGeom prst="bentConnector3">
            <a:avLst>
              <a:gd name="adj1" fmla="val 1668"/>
            </a:avLst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34834A4-9FDC-B229-423E-F580CABBC724}"/>
              </a:ext>
            </a:extLst>
          </p:cNvPr>
          <p:cNvSpPr/>
          <p:nvPr/>
        </p:nvSpPr>
        <p:spPr>
          <a:xfrm>
            <a:off x="9491637" y="5612713"/>
            <a:ext cx="1153696" cy="152951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0" dirty="0">
                <a:solidFill>
                  <a:prstClr val="black"/>
                </a:solidFill>
                <a:latin typeface="Times" pitchFamily="2" charset="0"/>
                <a:ea typeface="宋体" panose="02010600030101010101" pitchFamily="2" charset="-122"/>
              </a:rPr>
              <a:t>Cloud/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Server</a:t>
            </a:r>
            <a:endParaRPr kumimoji="0" lang="en-CN" sz="1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C3736B-006B-98F7-FC35-5A8827168082}"/>
              </a:ext>
            </a:extLst>
          </p:cNvPr>
          <p:cNvSpPr/>
          <p:nvPr/>
        </p:nvSpPr>
        <p:spPr>
          <a:xfrm>
            <a:off x="6126517" y="4333701"/>
            <a:ext cx="912030" cy="243554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prstClr val="black"/>
                </a:solidFill>
                <a:latin typeface="Times" pitchFamily="2" charset="0"/>
                <a:ea typeface="宋体" panose="02010600030101010101" pitchFamily="2" charset="-122"/>
              </a:rPr>
              <a:t>Traffic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Table 2">
            <a:extLst>
              <a:ext uri="{FF2B5EF4-FFF2-40B4-BE49-F238E27FC236}">
                <a16:creationId xmlns:a16="http://schemas.microsoft.com/office/drawing/2014/main" id="{C6F5DA1A-4B10-22AE-B4B1-F52265A9C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936310"/>
              </p:ext>
            </p:extLst>
          </p:nvPr>
        </p:nvGraphicFramePr>
        <p:xfrm>
          <a:off x="6972081" y="3827462"/>
          <a:ext cx="615006" cy="287499"/>
        </p:xfrm>
        <a:graphic>
          <a:graphicData uri="http://schemas.openxmlformats.org/drawingml/2006/table">
            <a:tbl>
              <a:tblPr firstRow="1" bandRow="1"/>
              <a:tblGrid>
                <a:gridCol w="307503">
                  <a:extLst>
                    <a:ext uri="{9D8B030D-6E8A-4147-A177-3AD203B41FA5}">
                      <a16:colId xmlns:a16="http://schemas.microsoft.com/office/drawing/2014/main" val="2352011143"/>
                    </a:ext>
                  </a:extLst>
                </a:gridCol>
                <a:gridCol w="307503">
                  <a:extLst>
                    <a:ext uri="{9D8B030D-6E8A-4147-A177-3AD203B41FA5}">
                      <a16:colId xmlns:a16="http://schemas.microsoft.com/office/drawing/2014/main" val="436856258"/>
                    </a:ext>
                  </a:extLst>
                </a:gridCol>
              </a:tblGrid>
              <a:tr h="2874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20926"/>
                  </a:ext>
                </a:extLst>
              </a:tr>
            </a:tbl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C8741D03-D990-59B1-6338-D7EE19EEF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803" y="3751207"/>
            <a:ext cx="455295" cy="4644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158BFAC-119E-F4E6-CD59-9F6545CBF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703" y="3800969"/>
            <a:ext cx="455295" cy="4644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D4F38DE-9BE4-78FB-4B19-BEBF2DE7B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574" y="3834841"/>
            <a:ext cx="455295" cy="464425"/>
          </a:xfrm>
          <a:prstGeom prst="rect">
            <a:avLst/>
          </a:prstGeom>
        </p:spPr>
      </p:pic>
      <p:graphicFrame>
        <p:nvGraphicFramePr>
          <p:cNvPr id="37" name="Table 2">
            <a:extLst>
              <a:ext uri="{FF2B5EF4-FFF2-40B4-BE49-F238E27FC236}">
                <a16:creationId xmlns:a16="http://schemas.microsoft.com/office/drawing/2014/main" id="{2ADE34D2-0F38-2E03-2918-9F225CCCD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547758"/>
              </p:ext>
            </p:extLst>
          </p:nvPr>
        </p:nvGraphicFramePr>
        <p:xfrm>
          <a:off x="7993983" y="3832069"/>
          <a:ext cx="1425509" cy="287499"/>
        </p:xfrm>
        <a:graphic>
          <a:graphicData uri="http://schemas.openxmlformats.org/drawingml/2006/table">
            <a:tbl>
              <a:tblPr firstRow="1" bandRow="1"/>
              <a:tblGrid>
                <a:gridCol w="401517">
                  <a:extLst>
                    <a:ext uri="{9D8B030D-6E8A-4147-A177-3AD203B41FA5}">
                      <a16:colId xmlns:a16="http://schemas.microsoft.com/office/drawing/2014/main" val="2352011143"/>
                    </a:ext>
                  </a:extLst>
                </a:gridCol>
                <a:gridCol w="491234">
                  <a:extLst>
                    <a:ext uri="{9D8B030D-6E8A-4147-A177-3AD203B41FA5}">
                      <a16:colId xmlns:a16="http://schemas.microsoft.com/office/drawing/2014/main" val="436856258"/>
                    </a:ext>
                  </a:extLst>
                </a:gridCol>
                <a:gridCol w="532758">
                  <a:extLst>
                    <a:ext uri="{9D8B030D-6E8A-4147-A177-3AD203B41FA5}">
                      <a16:colId xmlns:a16="http://schemas.microsoft.com/office/drawing/2014/main" val="3964139473"/>
                    </a:ext>
                  </a:extLst>
                </a:gridCol>
              </a:tblGrid>
              <a:tr h="2874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209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8667B5D-9D7C-610B-CF15-476761AC207E}"/>
                  </a:ext>
                </a:extLst>
              </p:cNvPr>
              <p:cNvSpPr txBox="1"/>
              <p:nvPr/>
            </p:nvSpPr>
            <p:spPr>
              <a:xfrm>
                <a:off x="7002462" y="3828355"/>
                <a:ext cx="615005" cy="283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38838">
                  <a:spcAft>
                    <a:spcPts val="6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prstClr val="black"/>
                    </a:solidFill>
                    <a:latin typeface="Times" pitchFamily="2" charset="0"/>
                  </a:rPr>
                  <a:t>...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200" dirty="0">
                  <a:solidFill>
                    <a:prstClr val="black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8667B5D-9D7C-610B-CF15-476761AC2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462" y="3828355"/>
                <a:ext cx="615005" cy="283057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E567AC1-5813-B966-4B6E-700CB5DB2150}"/>
                  </a:ext>
                </a:extLst>
              </p:cNvPr>
              <p:cNvSpPr txBox="1"/>
              <p:nvPr/>
            </p:nvSpPr>
            <p:spPr>
              <a:xfrm>
                <a:off x="7925771" y="3829679"/>
                <a:ext cx="15731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38838">
                  <a:spcAft>
                    <a:spcPts val="60"/>
                  </a:spcAft>
                </a:pPr>
                <a:r>
                  <a:rPr lang="en-US" sz="1200" dirty="0">
                    <a:solidFill>
                      <a:prstClr val="black"/>
                    </a:solidFill>
                    <a:latin typeface="Times" pitchFamily="2" charset="0"/>
                  </a:rPr>
                  <a:t>UDP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prstClr val="black"/>
                    </a:solidFill>
                    <a:latin typeface="Times" pitchFamily="2" charset="0"/>
                  </a:rPr>
                  <a:t>...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2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prstClr val="black"/>
                    </a:solidFill>
                    <a:latin typeface="Times" pitchFamily="2" charset="0"/>
                  </a:rPr>
                  <a:t>Payload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E567AC1-5813-B966-4B6E-700CB5DB2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771" y="3829679"/>
                <a:ext cx="1573157" cy="276999"/>
              </a:xfrm>
              <a:prstGeom prst="rect">
                <a:avLst/>
              </a:prstGeom>
              <a:blipFill>
                <a:blip r:embed="rId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8C2A0619-75CB-D47B-B716-111AF22043BD}"/>
              </a:ext>
            </a:extLst>
          </p:cNvPr>
          <p:cNvSpPr/>
          <p:nvPr/>
        </p:nvSpPr>
        <p:spPr>
          <a:xfrm>
            <a:off x="7035594" y="4324928"/>
            <a:ext cx="1006991" cy="253435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Feature Extraction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3F7A27F-ED13-7F2C-68FA-C711E4C370E8}"/>
              </a:ext>
            </a:extLst>
          </p:cNvPr>
          <p:cNvSpPr/>
          <p:nvPr/>
        </p:nvSpPr>
        <p:spPr>
          <a:xfrm>
            <a:off x="6868147" y="4355191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3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C9349CF-4D8C-D066-C770-0542725F6EFF}"/>
              </a:ext>
            </a:extLst>
          </p:cNvPr>
          <p:cNvSpPr/>
          <p:nvPr/>
        </p:nvSpPr>
        <p:spPr>
          <a:xfrm>
            <a:off x="8239021" y="4297471"/>
            <a:ext cx="1320558" cy="30354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Report Encapsulation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3" name="Table 2">
            <a:extLst>
              <a:ext uri="{FF2B5EF4-FFF2-40B4-BE49-F238E27FC236}">
                <a16:creationId xmlns:a16="http://schemas.microsoft.com/office/drawing/2014/main" id="{C079B3C4-17F2-0F62-392C-8F24AB99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785260"/>
              </p:ext>
            </p:extLst>
          </p:nvPr>
        </p:nvGraphicFramePr>
        <p:xfrm>
          <a:off x="7917524" y="2846320"/>
          <a:ext cx="990948" cy="412673"/>
        </p:xfrm>
        <a:graphic>
          <a:graphicData uri="http://schemas.openxmlformats.org/drawingml/2006/table">
            <a:tbl>
              <a:tblPr firstRow="1" bandRow="1"/>
              <a:tblGrid>
                <a:gridCol w="495474">
                  <a:extLst>
                    <a:ext uri="{9D8B030D-6E8A-4147-A177-3AD203B41FA5}">
                      <a16:colId xmlns:a16="http://schemas.microsoft.com/office/drawing/2014/main" val="2352011143"/>
                    </a:ext>
                  </a:extLst>
                </a:gridCol>
                <a:gridCol w="495474">
                  <a:extLst>
                    <a:ext uri="{9D8B030D-6E8A-4147-A177-3AD203B41FA5}">
                      <a16:colId xmlns:a16="http://schemas.microsoft.com/office/drawing/2014/main" val="436856258"/>
                    </a:ext>
                  </a:extLst>
                </a:gridCol>
              </a:tblGrid>
              <a:tr h="412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20926"/>
                  </a:ext>
                </a:extLst>
              </a:tr>
            </a:tbl>
          </a:graphicData>
        </a:graphic>
      </p:graphicFrame>
      <p:sp>
        <p:nvSpPr>
          <p:cNvPr id="44" name="Rectangle 43">
            <a:extLst>
              <a:ext uri="{FF2B5EF4-FFF2-40B4-BE49-F238E27FC236}">
                <a16:creationId xmlns:a16="http://schemas.microsoft.com/office/drawing/2014/main" id="{3C8576CD-EA37-3BA0-1C29-50BC0DBCEB25}"/>
              </a:ext>
            </a:extLst>
          </p:cNvPr>
          <p:cNvSpPr/>
          <p:nvPr/>
        </p:nvSpPr>
        <p:spPr>
          <a:xfrm>
            <a:off x="7773095" y="2927208"/>
            <a:ext cx="1224396" cy="23096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Feature Alignment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ight Arrow 213">
            <a:extLst>
              <a:ext uri="{FF2B5EF4-FFF2-40B4-BE49-F238E27FC236}">
                <a16:creationId xmlns:a16="http://schemas.microsoft.com/office/drawing/2014/main" id="{C45C98CA-FFBC-91CB-416B-215CC1D6C8E2}"/>
              </a:ext>
            </a:extLst>
          </p:cNvPr>
          <p:cNvSpPr/>
          <p:nvPr/>
        </p:nvSpPr>
        <p:spPr>
          <a:xfrm>
            <a:off x="8998256" y="2914622"/>
            <a:ext cx="220010" cy="28998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7A4B846-2542-F90A-F8B2-FA0B0DCB19DE}"/>
              </a:ext>
            </a:extLst>
          </p:cNvPr>
          <p:cNvSpPr/>
          <p:nvPr/>
        </p:nvSpPr>
        <p:spPr>
          <a:xfrm>
            <a:off x="5450333" y="3583699"/>
            <a:ext cx="1850042" cy="265044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Data Plane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931DDFE-1A42-F969-05A0-B58AB9C1FE15}"/>
              </a:ext>
            </a:extLst>
          </p:cNvPr>
          <p:cNvSpPr/>
          <p:nvPr/>
        </p:nvSpPr>
        <p:spPr>
          <a:xfrm>
            <a:off x="5777188" y="3263726"/>
            <a:ext cx="1112523" cy="267091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Controller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3A73F77-3FC6-21B8-850F-73A7CCD29B51}"/>
              </a:ext>
            </a:extLst>
          </p:cNvPr>
          <p:cNvSpPr/>
          <p:nvPr/>
        </p:nvSpPr>
        <p:spPr>
          <a:xfrm>
            <a:off x="6031654" y="4370082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1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87FA6E8-EAF7-17D3-9924-3E45E6F2285E}"/>
              </a:ext>
            </a:extLst>
          </p:cNvPr>
          <p:cNvSpPr/>
          <p:nvPr/>
        </p:nvSpPr>
        <p:spPr>
          <a:xfrm>
            <a:off x="8017328" y="4345761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4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74FC320-FAEF-07C8-CB6F-E1181F51737B}"/>
              </a:ext>
            </a:extLst>
          </p:cNvPr>
          <p:cNvSpPr/>
          <p:nvPr/>
        </p:nvSpPr>
        <p:spPr>
          <a:xfrm>
            <a:off x="7750348" y="2707202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5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5E39B22-AAEA-6D98-9259-812F7F77B6A8}"/>
              </a:ext>
            </a:extLst>
          </p:cNvPr>
          <p:cNvSpPr/>
          <p:nvPr/>
        </p:nvSpPr>
        <p:spPr>
          <a:xfrm>
            <a:off x="7282045" y="2683813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2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B4D1CE7-25E4-6F35-0B03-2CF21FDE2D34}"/>
              </a:ext>
            </a:extLst>
          </p:cNvPr>
          <p:cNvSpPr/>
          <p:nvPr/>
        </p:nvSpPr>
        <p:spPr>
          <a:xfrm>
            <a:off x="7282411" y="5562056"/>
            <a:ext cx="1290111" cy="247326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Switch</a:t>
            </a:r>
            <a:endParaRPr kumimoji="0" lang="en-CN" sz="1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D3D7095B-44E7-E2F8-F2CA-B58DE7EA8C0B}"/>
              </a:ext>
            </a:extLst>
          </p:cNvPr>
          <p:cNvCxnSpPr>
            <a:cxnSpLocks/>
            <a:endCxn id="43" idx="2"/>
          </p:cNvCxnSpPr>
          <p:nvPr/>
        </p:nvCxnSpPr>
        <p:spPr>
          <a:xfrm rot="16200000" flipV="1">
            <a:off x="8124686" y="3547306"/>
            <a:ext cx="576627" cy="1"/>
          </a:xfrm>
          <a:prstGeom prst="bentConnector3">
            <a:avLst>
              <a:gd name="adj1" fmla="val 50000"/>
            </a:avLst>
          </a:prstGeom>
          <a:ln w="317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Table 2">
            <a:extLst>
              <a:ext uri="{FF2B5EF4-FFF2-40B4-BE49-F238E27FC236}">
                <a16:creationId xmlns:a16="http://schemas.microsoft.com/office/drawing/2014/main" id="{A86BC8F1-27E4-2304-0176-5B6E35E38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175756"/>
              </p:ext>
            </p:extLst>
          </p:nvPr>
        </p:nvGraphicFramePr>
        <p:xfrm>
          <a:off x="9420780" y="2853075"/>
          <a:ext cx="1075024" cy="412673"/>
        </p:xfrm>
        <a:graphic>
          <a:graphicData uri="http://schemas.openxmlformats.org/drawingml/2006/table">
            <a:tbl>
              <a:tblPr firstRow="1" bandRow="1"/>
              <a:tblGrid>
                <a:gridCol w="537512">
                  <a:extLst>
                    <a:ext uri="{9D8B030D-6E8A-4147-A177-3AD203B41FA5}">
                      <a16:colId xmlns:a16="http://schemas.microsoft.com/office/drawing/2014/main" val="2352011143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436856258"/>
                    </a:ext>
                  </a:extLst>
                </a:gridCol>
              </a:tblGrid>
              <a:tr h="412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20926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823879E-0EB2-07AF-2DA6-3E2A2B52F2FA}"/>
              </a:ext>
            </a:extLst>
          </p:cNvPr>
          <p:cNvSpPr/>
          <p:nvPr/>
        </p:nvSpPr>
        <p:spPr>
          <a:xfrm>
            <a:off x="9350529" y="2934471"/>
            <a:ext cx="1224396" cy="23096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F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ew-shot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 Classification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2BADE7A-6848-5FC5-C900-7B29EDCFDCAD}"/>
              </a:ext>
            </a:extLst>
          </p:cNvPr>
          <p:cNvSpPr/>
          <p:nvPr/>
        </p:nvSpPr>
        <p:spPr>
          <a:xfrm>
            <a:off x="9228834" y="2741224"/>
            <a:ext cx="248166" cy="24355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6</a:t>
            </a:r>
            <a:endParaRPr kumimoji="0" lang="en-CN" sz="1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547A32E7-2360-71D1-DF95-C9ABCABF84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6780" y="2652904"/>
            <a:ext cx="366429" cy="481967"/>
          </a:xfrm>
          <a:prstGeom prst="rect">
            <a:avLst/>
          </a:prstGeom>
        </p:spPr>
      </p:pic>
      <p:sp>
        <p:nvSpPr>
          <p:cNvPr id="58" name="Left Brace 57">
            <a:extLst>
              <a:ext uri="{FF2B5EF4-FFF2-40B4-BE49-F238E27FC236}">
                <a16:creationId xmlns:a16="http://schemas.microsoft.com/office/drawing/2014/main" id="{6FFF73CB-49DD-AC30-C0D2-17D71055C5E9}"/>
              </a:ext>
            </a:extLst>
          </p:cNvPr>
          <p:cNvSpPr/>
          <p:nvPr/>
        </p:nvSpPr>
        <p:spPr>
          <a:xfrm>
            <a:off x="10653701" y="2790401"/>
            <a:ext cx="173114" cy="449058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59" name="Graphic 58" descr="Badge Tick1 with solid fill">
            <a:extLst>
              <a:ext uri="{FF2B5EF4-FFF2-40B4-BE49-F238E27FC236}">
                <a16:creationId xmlns:a16="http://schemas.microsoft.com/office/drawing/2014/main" id="{BA199C4A-69FC-9BC1-1B2F-66AF429E12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49675" y="2679249"/>
            <a:ext cx="263898" cy="263898"/>
          </a:xfrm>
          <a:prstGeom prst="rect">
            <a:avLst/>
          </a:prstGeom>
        </p:spPr>
      </p:pic>
      <p:pic>
        <p:nvPicPr>
          <p:cNvPr id="60" name="Graphic 59" descr="Badge Cross with solid fill">
            <a:extLst>
              <a:ext uri="{FF2B5EF4-FFF2-40B4-BE49-F238E27FC236}">
                <a16:creationId xmlns:a16="http://schemas.microsoft.com/office/drawing/2014/main" id="{F382F044-6139-711A-716D-EDF598079E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35950" y="3094220"/>
            <a:ext cx="263898" cy="263898"/>
          </a:xfrm>
          <a:prstGeom prst="rect">
            <a:avLst/>
          </a:prstGeom>
        </p:spPr>
      </p:pic>
      <p:graphicFrame>
        <p:nvGraphicFramePr>
          <p:cNvPr id="61" name="Table 2">
            <a:extLst>
              <a:ext uri="{FF2B5EF4-FFF2-40B4-BE49-F238E27FC236}">
                <a16:creationId xmlns:a16="http://schemas.microsoft.com/office/drawing/2014/main" id="{878F29FE-6EA8-DC33-D3F9-469725876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734729"/>
              </p:ext>
            </p:extLst>
          </p:nvPr>
        </p:nvGraphicFramePr>
        <p:xfrm>
          <a:off x="6935913" y="3029352"/>
          <a:ext cx="827310" cy="397686"/>
        </p:xfrm>
        <a:graphic>
          <a:graphicData uri="http://schemas.openxmlformats.org/drawingml/2006/table">
            <a:tbl>
              <a:tblPr firstRow="1" bandRow="1"/>
              <a:tblGrid>
                <a:gridCol w="413655">
                  <a:extLst>
                    <a:ext uri="{9D8B030D-6E8A-4147-A177-3AD203B41FA5}">
                      <a16:colId xmlns:a16="http://schemas.microsoft.com/office/drawing/2014/main" val="2352011143"/>
                    </a:ext>
                  </a:extLst>
                </a:gridCol>
                <a:gridCol w="413655">
                  <a:extLst>
                    <a:ext uri="{9D8B030D-6E8A-4147-A177-3AD203B41FA5}">
                      <a16:colId xmlns:a16="http://schemas.microsoft.com/office/drawing/2014/main" val="436856258"/>
                    </a:ext>
                  </a:extLst>
                </a:gridCol>
              </a:tblGrid>
              <a:tr h="397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20926"/>
                  </a:ext>
                </a:extLst>
              </a:tr>
            </a:tbl>
          </a:graphicData>
        </a:graphic>
      </p:graphicFrame>
      <p:sp>
        <p:nvSpPr>
          <p:cNvPr id="62" name="Rectangle 61">
            <a:extLst>
              <a:ext uri="{FF2B5EF4-FFF2-40B4-BE49-F238E27FC236}">
                <a16:creationId xmlns:a16="http://schemas.microsoft.com/office/drawing/2014/main" id="{E2D6915C-8D41-C367-82D3-A404EDE6BC21}"/>
              </a:ext>
            </a:extLst>
          </p:cNvPr>
          <p:cNvSpPr/>
          <p:nvPr/>
        </p:nvSpPr>
        <p:spPr>
          <a:xfrm>
            <a:off x="6561098" y="3096312"/>
            <a:ext cx="1553115" cy="243500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Feature </a:t>
            </a:r>
          </a:p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Selection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ight Arrow 213">
            <a:extLst>
              <a:ext uri="{FF2B5EF4-FFF2-40B4-BE49-F238E27FC236}">
                <a16:creationId xmlns:a16="http://schemas.microsoft.com/office/drawing/2014/main" id="{7979FD74-F182-3841-C88F-D2769F25358C}"/>
              </a:ext>
            </a:extLst>
          </p:cNvPr>
          <p:cNvSpPr/>
          <p:nvPr/>
        </p:nvSpPr>
        <p:spPr>
          <a:xfrm>
            <a:off x="6592274" y="3798050"/>
            <a:ext cx="220010" cy="28998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ight Arrow 213">
            <a:extLst>
              <a:ext uri="{FF2B5EF4-FFF2-40B4-BE49-F238E27FC236}">
                <a16:creationId xmlns:a16="http://schemas.microsoft.com/office/drawing/2014/main" id="{46C60671-95F8-381C-706C-36031294A004}"/>
              </a:ext>
            </a:extLst>
          </p:cNvPr>
          <p:cNvSpPr/>
          <p:nvPr/>
        </p:nvSpPr>
        <p:spPr>
          <a:xfrm>
            <a:off x="7676891" y="3824783"/>
            <a:ext cx="220010" cy="28998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9AA4C6-E2F0-6E74-4ABC-3F2C1875080B}"/>
              </a:ext>
            </a:extLst>
          </p:cNvPr>
          <p:cNvSpPr/>
          <p:nvPr/>
        </p:nvSpPr>
        <p:spPr>
          <a:xfrm>
            <a:off x="9061963" y="3589107"/>
            <a:ext cx="1850042" cy="265044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Data Plane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6" name="Table 2">
            <a:extLst>
              <a:ext uri="{FF2B5EF4-FFF2-40B4-BE49-F238E27FC236}">
                <a16:creationId xmlns:a16="http://schemas.microsoft.com/office/drawing/2014/main" id="{FADFED91-EF93-3A63-074D-C370A955F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756217"/>
              </p:ext>
            </p:extLst>
          </p:nvPr>
        </p:nvGraphicFramePr>
        <p:xfrm>
          <a:off x="9924445" y="3905649"/>
          <a:ext cx="474382" cy="202491"/>
        </p:xfrm>
        <a:graphic>
          <a:graphicData uri="http://schemas.openxmlformats.org/drawingml/2006/table">
            <a:tbl>
              <a:tblPr firstRow="1" bandRow="1"/>
              <a:tblGrid>
                <a:gridCol w="237191">
                  <a:extLst>
                    <a:ext uri="{9D8B030D-6E8A-4147-A177-3AD203B41FA5}">
                      <a16:colId xmlns:a16="http://schemas.microsoft.com/office/drawing/2014/main" val="2352011143"/>
                    </a:ext>
                  </a:extLst>
                </a:gridCol>
                <a:gridCol w="237191">
                  <a:extLst>
                    <a:ext uri="{9D8B030D-6E8A-4147-A177-3AD203B41FA5}">
                      <a16:colId xmlns:a16="http://schemas.microsoft.com/office/drawing/2014/main" val="436856258"/>
                    </a:ext>
                  </a:extLst>
                </a:gridCol>
              </a:tblGrid>
              <a:tr h="202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20926"/>
                  </a:ext>
                </a:extLst>
              </a:tr>
            </a:tbl>
          </a:graphicData>
        </a:graphic>
      </p:graphicFrame>
      <p:grpSp>
        <p:nvGrpSpPr>
          <p:cNvPr id="67" name="Group 66">
            <a:extLst>
              <a:ext uri="{FF2B5EF4-FFF2-40B4-BE49-F238E27FC236}">
                <a16:creationId xmlns:a16="http://schemas.microsoft.com/office/drawing/2014/main" id="{2AA622AE-805A-E388-1CCB-15EB4F5A6003}"/>
              </a:ext>
            </a:extLst>
          </p:cNvPr>
          <p:cNvGrpSpPr/>
          <p:nvPr/>
        </p:nvGrpSpPr>
        <p:grpSpPr>
          <a:xfrm>
            <a:off x="9534014" y="3832069"/>
            <a:ext cx="323224" cy="312012"/>
            <a:chOff x="8269835" y="2622527"/>
            <a:chExt cx="551066" cy="548059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0529AF3-82D8-AD06-F079-A4E5E3A68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69835" y="2622527"/>
              <a:ext cx="455295" cy="464425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984EDE5D-1AE8-A441-7E0D-B0DEF52DB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4735" y="2672289"/>
              <a:ext cx="455295" cy="464425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0E6F92F-4F21-A137-6CE8-89D343D7C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65606" y="2706161"/>
              <a:ext cx="455295" cy="464425"/>
            </a:xfrm>
            <a:prstGeom prst="rect">
              <a:avLst/>
            </a:prstGeom>
          </p:spPr>
        </p:pic>
      </p:grpSp>
      <p:graphicFrame>
        <p:nvGraphicFramePr>
          <p:cNvPr id="71" name="Table 2">
            <a:extLst>
              <a:ext uri="{FF2B5EF4-FFF2-40B4-BE49-F238E27FC236}">
                <a16:creationId xmlns:a16="http://schemas.microsoft.com/office/drawing/2014/main" id="{678ED401-AC9A-CF35-AC61-DA7B2C39F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004686"/>
              </p:ext>
            </p:extLst>
          </p:nvPr>
        </p:nvGraphicFramePr>
        <p:xfrm>
          <a:off x="9582013" y="4302097"/>
          <a:ext cx="843500" cy="198122"/>
        </p:xfrm>
        <a:graphic>
          <a:graphicData uri="http://schemas.openxmlformats.org/drawingml/2006/table">
            <a:tbl>
              <a:tblPr firstRow="1" bandRow="1"/>
              <a:tblGrid>
                <a:gridCol w="319979">
                  <a:extLst>
                    <a:ext uri="{9D8B030D-6E8A-4147-A177-3AD203B41FA5}">
                      <a16:colId xmlns:a16="http://schemas.microsoft.com/office/drawing/2014/main" val="2352011143"/>
                    </a:ext>
                  </a:extLst>
                </a:gridCol>
                <a:gridCol w="229629">
                  <a:extLst>
                    <a:ext uri="{9D8B030D-6E8A-4147-A177-3AD203B41FA5}">
                      <a16:colId xmlns:a16="http://schemas.microsoft.com/office/drawing/2014/main" val="436856258"/>
                    </a:ext>
                  </a:extLst>
                </a:gridCol>
                <a:gridCol w="293892">
                  <a:extLst>
                    <a:ext uri="{9D8B030D-6E8A-4147-A177-3AD203B41FA5}">
                      <a16:colId xmlns:a16="http://schemas.microsoft.com/office/drawing/2014/main" val="3964139473"/>
                    </a:ext>
                  </a:extLst>
                </a:gridCol>
              </a:tblGrid>
              <a:tr h="1398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209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5A3745B-1E20-32D3-FC38-DF69E51C4BAE}"/>
                  </a:ext>
                </a:extLst>
              </p:cNvPr>
              <p:cNvSpPr txBox="1"/>
              <p:nvPr/>
            </p:nvSpPr>
            <p:spPr>
              <a:xfrm>
                <a:off x="9864898" y="3854292"/>
                <a:ext cx="6230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38838">
                  <a:spcAft>
                    <a:spcPts val="6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prstClr val="black"/>
                    </a:solidFill>
                    <a:latin typeface="Times" pitchFamily="2" charset="0"/>
                  </a:rPr>
                  <a:t>...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200" dirty="0">
                  <a:solidFill>
                    <a:prstClr val="black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5A3745B-1E20-32D3-FC38-DF69E51C4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4898" y="3854292"/>
                <a:ext cx="623046" cy="276999"/>
              </a:xfrm>
              <a:prstGeom prst="rect">
                <a:avLst/>
              </a:prstGeom>
              <a:blipFill>
                <a:blip r:embed="rId1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87C6DE4E-D163-C09B-C640-567CD8C69253}"/>
              </a:ext>
            </a:extLst>
          </p:cNvPr>
          <p:cNvSpPr txBox="1"/>
          <p:nvPr/>
        </p:nvSpPr>
        <p:spPr>
          <a:xfrm>
            <a:off x="9506858" y="4248572"/>
            <a:ext cx="1061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8838">
              <a:spcAft>
                <a:spcPts val="60"/>
              </a:spcAft>
            </a:pPr>
            <a:r>
              <a:rPr lang="en-US" sz="1200" dirty="0">
                <a:solidFill>
                  <a:prstClr val="black"/>
                </a:solidFill>
                <a:latin typeface="Times" pitchFamily="2" charset="0"/>
              </a:rPr>
              <a:t>UDP</a:t>
            </a:r>
          </a:p>
        </p:txBody>
      </p:sp>
      <p:sp>
        <p:nvSpPr>
          <p:cNvPr id="74" name="Right Arrow 213">
            <a:extLst>
              <a:ext uri="{FF2B5EF4-FFF2-40B4-BE49-F238E27FC236}">
                <a16:creationId xmlns:a16="http://schemas.microsoft.com/office/drawing/2014/main" id="{4ACD0ED0-514F-C66C-880E-749CA4676671}"/>
              </a:ext>
            </a:extLst>
          </p:cNvPr>
          <p:cNvSpPr/>
          <p:nvPr/>
        </p:nvSpPr>
        <p:spPr>
          <a:xfrm>
            <a:off x="9798722" y="3912954"/>
            <a:ext cx="105836" cy="156126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ight Arrow 213">
            <a:extLst>
              <a:ext uri="{FF2B5EF4-FFF2-40B4-BE49-F238E27FC236}">
                <a16:creationId xmlns:a16="http://schemas.microsoft.com/office/drawing/2014/main" id="{751B2DBC-EFB7-C607-8902-D20E902CFE55}"/>
              </a:ext>
            </a:extLst>
          </p:cNvPr>
          <p:cNvSpPr/>
          <p:nvPr/>
        </p:nvSpPr>
        <p:spPr>
          <a:xfrm rot="5400000">
            <a:off x="10124858" y="4129362"/>
            <a:ext cx="105836" cy="156126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C67CF1B-3B04-BE73-CD4B-7B8BCFBDD87F}"/>
              </a:ext>
            </a:extLst>
          </p:cNvPr>
          <p:cNvSpPr/>
          <p:nvPr/>
        </p:nvSpPr>
        <p:spPr>
          <a:xfrm>
            <a:off x="10467198" y="3647472"/>
            <a:ext cx="913204" cy="1011101"/>
          </a:xfrm>
          <a:prstGeom prst="rect">
            <a:avLst/>
          </a:prstGeom>
          <a:solidFill>
            <a:srgbClr val="F2EFE9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7" name="Table 2">
            <a:extLst>
              <a:ext uri="{FF2B5EF4-FFF2-40B4-BE49-F238E27FC236}">
                <a16:creationId xmlns:a16="http://schemas.microsoft.com/office/drawing/2014/main" id="{9D66BD8C-DDDF-0CF1-8564-021D2F47F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78928"/>
              </p:ext>
            </p:extLst>
          </p:nvPr>
        </p:nvGraphicFramePr>
        <p:xfrm>
          <a:off x="10854570" y="3910897"/>
          <a:ext cx="474382" cy="202491"/>
        </p:xfrm>
        <a:graphic>
          <a:graphicData uri="http://schemas.openxmlformats.org/drawingml/2006/table">
            <a:tbl>
              <a:tblPr firstRow="1" bandRow="1"/>
              <a:tblGrid>
                <a:gridCol w="237191">
                  <a:extLst>
                    <a:ext uri="{9D8B030D-6E8A-4147-A177-3AD203B41FA5}">
                      <a16:colId xmlns:a16="http://schemas.microsoft.com/office/drawing/2014/main" val="2352011143"/>
                    </a:ext>
                  </a:extLst>
                </a:gridCol>
                <a:gridCol w="237191">
                  <a:extLst>
                    <a:ext uri="{9D8B030D-6E8A-4147-A177-3AD203B41FA5}">
                      <a16:colId xmlns:a16="http://schemas.microsoft.com/office/drawing/2014/main" val="436856258"/>
                    </a:ext>
                  </a:extLst>
                </a:gridCol>
              </a:tblGrid>
              <a:tr h="202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20926"/>
                  </a:ext>
                </a:extLst>
              </a:tr>
            </a:tbl>
          </a:graphicData>
        </a:graphic>
      </p:graphicFrame>
      <p:grpSp>
        <p:nvGrpSpPr>
          <p:cNvPr id="78" name="Group 77">
            <a:extLst>
              <a:ext uri="{FF2B5EF4-FFF2-40B4-BE49-F238E27FC236}">
                <a16:creationId xmlns:a16="http://schemas.microsoft.com/office/drawing/2014/main" id="{49DFF74C-90B2-7DCF-D095-F094014332DE}"/>
              </a:ext>
            </a:extLst>
          </p:cNvPr>
          <p:cNvGrpSpPr/>
          <p:nvPr/>
        </p:nvGrpSpPr>
        <p:grpSpPr>
          <a:xfrm>
            <a:off x="10464139" y="3837317"/>
            <a:ext cx="323224" cy="312012"/>
            <a:chOff x="8269835" y="2622527"/>
            <a:chExt cx="551066" cy="548059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18668F61-A147-0732-6867-9567E400C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69835" y="2622527"/>
              <a:ext cx="455295" cy="464425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D9D31A67-DBD2-85AB-5059-7D61D249C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4735" y="2672289"/>
              <a:ext cx="455295" cy="464425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19637408-D0BD-FFF1-037E-52B3AFA10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65606" y="2706161"/>
              <a:ext cx="455295" cy="464425"/>
            </a:xfrm>
            <a:prstGeom prst="rect">
              <a:avLst/>
            </a:prstGeom>
          </p:spPr>
        </p:pic>
      </p:grpSp>
      <p:graphicFrame>
        <p:nvGraphicFramePr>
          <p:cNvPr id="82" name="Table 2">
            <a:extLst>
              <a:ext uri="{FF2B5EF4-FFF2-40B4-BE49-F238E27FC236}">
                <a16:creationId xmlns:a16="http://schemas.microsoft.com/office/drawing/2014/main" id="{3E79A24B-403B-46B1-2BBE-893380FBF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434643"/>
              </p:ext>
            </p:extLst>
          </p:nvPr>
        </p:nvGraphicFramePr>
        <p:xfrm>
          <a:off x="10512138" y="4307345"/>
          <a:ext cx="843500" cy="198122"/>
        </p:xfrm>
        <a:graphic>
          <a:graphicData uri="http://schemas.openxmlformats.org/drawingml/2006/table">
            <a:tbl>
              <a:tblPr firstRow="1" bandRow="1"/>
              <a:tblGrid>
                <a:gridCol w="319979">
                  <a:extLst>
                    <a:ext uri="{9D8B030D-6E8A-4147-A177-3AD203B41FA5}">
                      <a16:colId xmlns:a16="http://schemas.microsoft.com/office/drawing/2014/main" val="2352011143"/>
                    </a:ext>
                  </a:extLst>
                </a:gridCol>
                <a:gridCol w="229629">
                  <a:extLst>
                    <a:ext uri="{9D8B030D-6E8A-4147-A177-3AD203B41FA5}">
                      <a16:colId xmlns:a16="http://schemas.microsoft.com/office/drawing/2014/main" val="436856258"/>
                    </a:ext>
                  </a:extLst>
                </a:gridCol>
                <a:gridCol w="293892">
                  <a:extLst>
                    <a:ext uri="{9D8B030D-6E8A-4147-A177-3AD203B41FA5}">
                      <a16:colId xmlns:a16="http://schemas.microsoft.com/office/drawing/2014/main" val="3964139473"/>
                    </a:ext>
                  </a:extLst>
                </a:gridCol>
              </a:tblGrid>
              <a:tr h="1398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>
                        <a:latin typeface="Times" pitchFamily="2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209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707545E-5207-9222-FBF1-4F2813D36A66}"/>
                  </a:ext>
                </a:extLst>
              </p:cNvPr>
              <p:cNvSpPr txBox="1"/>
              <p:nvPr/>
            </p:nvSpPr>
            <p:spPr>
              <a:xfrm>
                <a:off x="10795023" y="3859540"/>
                <a:ext cx="6230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38838">
                  <a:spcAft>
                    <a:spcPts val="6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prstClr val="black"/>
                    </a:solidFill>
                    <a:latin typeface="Times" pitchFamily="2" charset="0"/>
                  </a:rPr>
                  <a:t>...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200" dirty="0">
                  <a:solidFill>
                    <a:prstClr val="black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707545E-5207-9222-FBF1-4F2813D36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023" y="3859540"/>
                <a:ext cx="623046" cy="276999"/>
              </a:xfrm>
              <a:prstGeom prst="rect">
                <a:avLst/>
              </a:prstGeom>
              <a:blipFill>
                <a:blip r:embed="rId1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CB55CFBE-BBFC-CC28-3FE6-1E18FCA888FE}"/>
              </a:ext>
            </a:extLst>
          </p:cNvPr>
          <p:cNvSpPr txBox="1"/>
          <p:nvPr/>
        </p:nvSpPr>
        <p:spPr>
          <a:xfrm>
            <a:off x="10436983" y="4253820"/>
            <a:ext cx="1061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8838">
              <a:spcAft>
                <a:spcPts val="60"/>
              </a:spcAft>
            </a:pPr>
            <a:r>
              <a:rPr lang="en-US" sz="1200" dirty="0">
                <a:solidFill>
                  <a:prstClr val="black"/>
                </a:solidFill>
                <a:latin typeface="Times" pitchFamily="2" charset="0"/>
              </a:rPr>
              <a:t>UDP</a:t>
            </a:r>
          </a:p>
        </p:txBody>
      </p:sp>
      <p:sp>
        <p:nvSpPr>
          <p:cNvPr id="85" name="Right Arrow 213">
            <a:extLst>
              <a:ext uri="{FF2B5EF4-FFF2-40B4-BE49-F238E27FC236}">
                <a16:creationId xmlns:a16="http://schemas.microsoft.com/office/drawing/2014/main" id="{4A033894-5964-9911-81F4-A91830A81684}"/>
              </a:ext>
            </a:extLst>
          </p:cNvPr>
          <p:cNvSpPr/>
          <p:nvPr/>
        </p:nvSpPr>
        <p:spPr>
          <a:xfrm>
            <a:off x="10728847" y="3918202"/>
            <a:ext cx="105836" cy="156126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ight Arrow 213">
            <a:extLst>
              <a:ext uri="{FF2B5EF4-FFF2-40B4-BE49-F238E27FC236}">
                <a16:creationId xmlns:a16="http://schemas.microsoft.com/office/drawing/2014/main" id="{057EFD64-8A4D-01A7-EABE-660721AB35BF}"/>
              </a:ext>
            </a:extLst>
          </p:cNvPr>
          <p:cNvSpPr/>
          <p:nvPr/>
        </p:nvSpPr>
        <p:spPr>
          <a:xfrm rot="5400000">
            <a:off x="11054983" y="4134610"/>
            <a:ext cx="105836" cy="156126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7A255E6-B886-AEC9-E34A-82CDF4352420}"/>
              </a:ext>
            </a:extLst>
          </p:cNvPr>
          <p:cNvSpPr/>
          <p:nvPr/>
        </p:nvSpPr>
        <p:spPr>
          <a:xfrm>
            <a:off x="10399887" y="3642008"/>
            <a:ext cx="1047825" cy="182264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38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Data Plane</a:t>
            </a:r>
            <a:endParaRPr kumimoji="0" lang="en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Title 4">
            <a:extLst>
              <a:ext uri="{FF2B5EF4-FFF2-40B4-BE49-F238E27FC236}">
                <a16:creationId xmlns:a16="http://schemas.microsoft.com/office/drawing/2014/main" id="{A29CAAC1-369E-CEB7-B467-F5669DF908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963" y="122238"/>
            <a:ext cx="10315575" cy="6588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GB" sz="2800" kern="0" dirty="0">
                <a:latin typeface="Verdana" panose="020B0604030504040204" pitchFamily="34" charset="0"/>
                <a:ea typeface="Verdana" panose="020B0604030504040204" pitchFamily="34" charset="0"/>
              </a:rPr>
              <a:t>Proposed Design – Framework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DB022DC-48A0-2EA8-3841-8DC854E7E91C}"/>
              </a:ext>
            </a:extLst>
          </p:cNvPr>
          <p:cNvSpPr/>
          <p:nvPr/>
        </p:nvSpPr>
        <p:spPr>
          <a:xfrm>
            <a:off x="334963" y="1600412"/>
            <a:ext cx="11502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t>Header fields are parsed and protocol information is extracted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56F29C8-0EBF-6D50-6250-99333A6DB5F5}"/>
              </a:ext>
            </a:extLst>
          </p:cNvPr>
          <p:cNvSpPr/>
          <p:nvPr/>
        </p:nvSpPr>
        <p:spPr>
          <a:xfrm>
            <a:off x="195546" y="6489563"/>
            <a:ext cx="41764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</a:rPr>
              <a:t>IEEE 50th Conference on Local Computer Networks (LCN)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28C53B-3476-47B4-91FD-03E8806E7036}"/>
              </a:ext>
            </a:extLst>
          </p:cNvPr>
          <p:cNvSpPr txBox="1">
            <a:spLocks/>
          </p:cNvSpPr>
          <p:nvPr/>
        </p:nvSpPr>
        <p:spPr>
          <a:xfrm>
            <a:off x="271751" y="1052736"/>
            <a:ext cx="9874684" cy="44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Step 1 Packet Parsing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B390C60-AFB5-9739-2A93-963DD71213B3}"/>
              </a:ext>
            </a:extLst>
          </p:cNvPr>
          <p:cNvGrpSpPr/>
          <p:nvPr/>
        </p:nvGrpSpPr>
        <p:grpSpPr>
          <a:xfrm>
            <a:off x="3801482" y="4816786"/>
            <a:ext cx="3147142" cy="301632"/>
            <a:chOff x="6599262" y="5185471"/>
            <a:chExt cx="4934890" cy="381000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C2C4B8D-7576-CA91-7E55-6E03194A0F8A}"/>
                </a:ext>
              </a:extLst>
            </p:cNvPr>
            <p:cNvSpPr/>
            <p:nvPr/>
          </p:nvSpPr>
          <p:spPr bwMode="auto">
            <a:xfrm>
              <a:off x="6599262" y="5185471"/>
              <a:ext cx="685800" cy="381000"/>
            </a:xfrm>
            <a:prstGeom prst="rect">
              <a:avLst/>
            </a:prstGeom>
            <a:solidFill>
              <a:srgbClr val="F3E78F"/>
            </a:solidFill>
            <a:ln w="25400" cap="flat" cmpd="sng" algn="ctr">
              <a:solidFill>
                <a:srgbClr val="EAD438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43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Eth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95BA042-2D61-5F88-689C-9863AC022FB3}"/>
                </a:ext>
              </a:extLst>
            </p:cNvPr>
            <p:cNvSpPr/>
            <p:nvPr/>
          </p:nvSpPr>
          <p:spPr bwMode="auto">
            <a:xfrm>
              <a:off x="7970862" y="5185471"/>
              <a:ext cx="1429690" cy="381000"/>
            </a:xfrm>
            <a:prstGeom prst="rect">
              <a:avLst/>
            </a:prstGeom>
            <a:solidFill>
              <a:srgbClr val="8EB4E3"/>
            </a:solidFill>
            <a:ln w="25400" cap="flat" cmpd="sng" algn="ctr">
              <a:solidFill>
                <a:srgbClr val="4B73A5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43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UDP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F6F1E0C-858F-B202-BED7-5AE8A47340A3}"/>
                </a:ext>
              </a:extLst>
            </p:cNvPr>
            <p:cNvSpPr/>
            <p:nvPr/>
          </p:nvSpPr>
          <p:spPr bwMode="auto">
            <a:xfrm>
              <a:off x="9400552" y="5185471"/>
              <a:ext cx="2133600" cy="381000"/>
            </a:xfrm>
            <a:prstGeom prst="rect">
              <a:avLst/>
            </a:prstGeom>
            <a:solidFill>
              <a:srgbClr val="F8975E">
                <a:alpha val="50196"/>
              </a:srgbClr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432"/>
                </a:spcBef>
                <a:defRPr/>
              </a:pPr>
              <a:r>
                <a:rPr lang="en-US" sz="14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Data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5D74BFCF-F169-C864-8438-C1BC39EB8002}"/>
                </a:ext>
              </a:extLst>
            </p:cNvPr>
            <p:cNvSpPr/>
            <p:nvPr/>
          </p:nvSpPr>
          <p:spPr bwMode="auto">
            <a:xfrm>
              <a:off x="7285062" y="5185471"/>
              <a:ext cx="685800" cy="381000"/>
            </a:xfrm>
            <a:prstGeom prst="rect">
              <a:avLst/>
            </a:prstGeom>
            <a:solidFill>
              <a:srgbClr val="4EA72E">
                <a:alpha val="50196"/>
              </a:srgbClr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43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IP</a:t>
              </a:r>
            </a:p>
          </p:txBody>
        </p:sp>
      </p:grp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A8EF47E6-9F66-0C35-A6F5-0810A513208C}"/>
              </a:ext>
            </a:extLst>
          </p:cNvPr>
          <p:cNvCxnSpPr>
            <a:cxnSpLocks/>
          </p:cNvCxnSpPr>
          <p:nvPr/>
        </p:nvCxnSpPr>
        <p:spPr>
          <a:xfrm flipV="1">
            <a:off x="5096681" y="4276237"/>
            <a:ext cx="813897" cy="435189"/>
          </a:xfrm>
          <a:prstGeom prst="bentConnector3">
            <a:avLst>
              <a:gd name="adj1" fmla="val -557"/>
            </a:avLst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2AC321B1-0064-B715-B264-B43EF8323B03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4971152" y="4150267"/>
            <a:ext cx="937401" cy="573426"/>
          </a:xfrm>
          <a:prstGeom prst="bentConnector3">
            <a:avLst>
              <a:gd name="adj1" fmla="val 1227"/>
            </a:avLst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EE891F78-BF36-CF32-28FC-9E4124B99B42}"/>
              </a:ext>
            </a:extLst>
          </p:cNvPr>
          <p:cNvCxnSpPr>
            <a:cxnSpLocks/>
          </p:cNvCxnSpPr>
          <p:nvPr/>
        </p:nvCxnSpPr>
        <p:spPr>
          <a:xfrm flipV="1">
            <a:off x="4899325" y="4033182"/>
            <a:ext cx="1010128" cy="688751"/>
          </a:xfrm>
          <a:prstGeom prst="bentConnector3">
            <a:avLst>
              <a:gd name="adj1" fmla="val -693"/>
            </a:avLst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99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5390F74C-2A13-AB06-849D-D5EE4F0333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963" y="122238"/>
            <a:ext cx="10315575" cy="6588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GB" sz="2800" kern="0" dirty="0">
                <a:latin typeface="Verdana" panose="020B0604030504040204" pitchFamily="34" charset="0"/>
                <a:ea typeface="Verdana" panose="020B0604030504040204" pitchFamily="34" charset="0"/>
              </a:rPr>
              <a:t>Internet of Things (</a:t>
            </a:r>
            <a:r>
              <a:rPr lang="en-GB" sz="2800" kern="0" dirty="0" err="1">
                <a:latin typeface="Verdana" panose="020B0604030504040204" pitchFamily="34" charset="0"/>
                <a:ea typeface="Verdana" panose="020B0604030504040204" pitchFamily="34" charset="0"/>
              </a:rPr>
              <a:t>IoT</a:t>
            </a:r>
            <a:r>
              <a:rPr lang="en-GB" sz="2800" kern="0" dirty="0">
                <a:latin typeface="Verdana" panose="020B0604030504040204" pitchFamily="34" charset="0"/>
                <a:ea typeface="Verdana" panose="020B0604030504040204" pitchFamily="34" charset="0"/>
              </a:rPr>
              <a:t>) Network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980628-3CA8-9102-2467-7C8B8E9A2427}"/>
              </a:ext>
            </a:extLst>
          </p:cNvPr>
          <p:cNvGrpSpPr/>
          <p:nvPr/>
        </p:nvGrpSpPr>
        <p:grpSpPr>
          <a:xfrm>
            <a:off x="9520318" y="2702014"/>
            <a:ext cx="1308585" cy="715089"/>
            <a:chOff x="10627597" y="2863995"/>
            <a:chExt cx="1485772" cy="814330"/>
          </a:xfrm>
        </p:grpSpPr>
        <p:sp>
          <p:nvSpPr>
            <p:cNvPr id="5" name="Rounded Rectangle 65">
              <a:extLst>
                <a:ext uri="{FF2B5EF4-FFF2-40B4-BE49-F238E27FC236}">
                  <a16:creationId xmlns:a16="http://schemas.microsoft.com/office/drawing/2014/main" id="{F30B6325-78F1-3DF1-20C5-CC0D5D1B63B4}"/>
                </a:ext>
              </a:extLst>
            </p:cNvPr>
            <p:cNvSpPr/>
            <p:nvPr/>
          </p:nvSpPr>
          <p:spPr bwMode="auto">
            <a:xfrm>
              <a:off x="10756778" y="2994078"/>
              <a:ext cx="1239628" cy="576064"/>
            </a:xfrm>
            <a:prstGeom prst="roundRect">
              <a:avLst/>
            </a:prstGeom>
            <a:solidFill>
              <a:srgbClr val="EEECE1"/>
            </a:solidFill>
            <a:ln w="19050" cap="flat" cmpd="sng" algn="ctr">
              <a:solidFill>
                <a:srgbClr val="E2DF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6" name="Rounded Rectangle 66">
              <a:extLst>
                <a:ext uri="{FF2B5EF4-FFF2-40B4-BE49-F238E27FC236}">
                  <a16:creationId xmlns:a16="http://schemas.microsoft.com/office/drawing/2014/main" id="{B0F823C4-63F3-A7AF-FD9D-2088B95C2648}"/>
                </a:ext>
              </a:extLst>
            </p:cNvPr>
            <p:cNvSpPr/>
            <p:nvPr/>
          </p:nvSpPr>
          <p:spPr>
            <a:xfrm>
              <a:off x="10627597" y="2863995"/>
              <a:ext cx="1485772" cy="814330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18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ML-based Analysis</a:t>
              </a:r>
              <a:endPara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66E19DC-2C32-6E2C-D3EC-355694A03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370" y="3212463"/>
            <a:ext cx="800617" cy="780888"/>
          </a:xfrm>
          <a:prstGeom prst="rect">
            <a:avLst/>
          </a:prstGeom>
        </p:spPr>
      </p:pic>
      <p:sp>
        <p:nvSpPr>
          <p:cNvPr id="8" name="Rounded Rectangle 211">
            <a:extLst>
              <a:ext uri="{FF2B5EF4-FFF2-40B4-BE49-F238E27FC236}">
                <a16:creationId xmlns:a16="http://schemas.microsoft.com/office/drawing/2014/main" id="{34532A9A-99C3-6F25-F80A-0924BF4509CA}"/>
              </a:ext>
            </a:extLst>
          </p:cNvPr>
          <p:cNvSpPr/>
          <p:nvPr/>
        </p:nvSpPr>
        <p:spPr>
          <a:xfrm>
            <a:off x="5906021" y="1534849"/>
            <a:ext cx="3525504" cy="3555630"/>
          </a:xfrm>
          <a:prstGeom prst="roundRect">
            <a:avLst/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64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212">
            <a:extLst>
              <a:ext uri="{FF2B5EF4-FFF2-40B4-BE49-F238E27FC236}">
                <a16:creationId xmlns:a16="http://schemas.microsoft.com/office/drawing/2014/main" id="{226C5AF2-8245-3A8B-4543-36400BD86FAB}"/>
              </a:ext>
            </a:extLst>
          </p:cNvPr>
          <p:cNvSpPr/>
          <p:nvPr/>
        </p:nvSpPr>
        <p:spPr>
          <a:xfrm>
            <a:off x="3549789" y="1534849"/>
            <a:ext cx="2281687" cy="3551127"/>
          </a:xfrm>
          <a:prstGeom prst="roundRect">
            <a:avLst/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64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A5E848-2C2C-AD79-E48F-13C1C648AF31}"/>
              </a:ext>
            </a:extLst>
          </p:cNvPr>
          <p:cNvCxnSpPr>
            <a:stCxn id="43" idx="3"/>
          </p:cNvCxnSpPr>
          <p:nvPr/>
        </p:nvCxnSpPr>
        <p:spPr>
          <a:xfrm>
            <a:off x="6162647" y="2419157"/>
            <a:ext cx="1086149" cy="641834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511C37-D311-0287-5FDE-D5EFEC62E419}"/>
              </a:ext>
            </a:extLst>
          </p:cNvPr>
          <p:cNvCxnSpPr>
            <a:stCxn id="44" idx="3"/>
          </p:cNvCxnSpPr>
          <p:nvPr/>
        </p:nvCxnSpPr>
        <p:spPr>
          <a:xfrm>
            <a:off x="6162646" y="3391198"/>
            <a:ext cx="953386" cy="265702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6447FD51-85BF-7552-874C-9860CD87F4D9}"/>
              </a:ext>
            </a:extLst>
          </p:cNvPr>
          <p:cNvSpPr/>
          <p:nvPr/>
        </p:nvSpPr>
        <p:spPr>
          <a:xfrm rot="1800000">
            <a:off x="1716478" y="1714315"/>
            <a:ext cx="1191221" cy="1097108"/>
          </a:xfrm>
          <a:prstGeom prst="parallelogram">
            <a:avLst>
              <a:gd name="adj" fmla="val 62946"/>
            </a:avLst>
          </a:prstGeom>
          <a:solidFill>
            <a:srgbClr val="EEECE1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4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5915D0-A2AB-C308-EB3E-22A58820E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97" y="1727905"/>
            <a:ext cx="365667" cy="551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4065AE-2B82-9297-D4FB-3A2486BF2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6193">
            <a:off x="1455477" y="1858083"/>
            <a:ext cx="1109854" cy="760566"/>
          </a:xfrm>
          <a:prstGeom prst="rect">
            <a:avLst/>
          </a:prstGeom>
        </p:spPr>
      </p:pic>
      <p:sp>
        <p:nvSpPr>
          <p:cNvPr id="15" name="Parallelogram 14">
            <a:extLst>
              <a:ext uri="{FF2B5EF4-FFF2-40B4-BE49-F238E27FC236}">
                <a16:creationId xmlns:a16="http://schemas.microsoft.com/office/drawing/2014/main" id="{CA887C9D-532B-8E43-3760-7BC22AA9832D}"/>
              </a:ext>
            </a:extLst>
          </p:cNvPr>
          <p:cNvSpPr/>
          <p:nvPr/>
        </p:nvSpPr>
        <p:spPr>
          <a:xfrm rot="1800000">
            <a:off x="1958069" y="2951323"/>
            <a:ext cx="1191221" cy="1097108"/>
          </a:xfrm>
          <a:prstGeom prst="parallelogram">
            <a:avLst>
              <a:gd name="adj" fmla="val 62946"/>
            </a:avLst>
          </a:prstGeom>
          <a:solidFill>
            <a:srgbClr val="EEECE1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4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EA47D0-DB03-FABA-1384-8631D4130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8339" y="3047773"/>
            <a:ext cx="456870" cy="4290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FDE8CD-36BD-96EC-1D71-5FF8C95F6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236" y="3189564"/>
            <a:ext cx="456870" cy="429094"/>
          </a:xfrm>
          <a:prstGeom prst="rect">
            <a:avLst/>
          </a:prstGeom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5ED00D0C-EDCB-F12D-0F7A-344E38E4786C}"/>
              </a:ext>
            </a:extLst>
          </p:cNvPr>
          <p:cNvSpPr/>
          <p:nvPr/>
        </p:nvSpPr>
        <p:spPr>
          <a:xfrm rot="1800000">
            <a:off x="1978334" y="3695744"/>
            <a:ext cx="1191221" cy="1097108"/>
          </a:xfrm>
          <a:prstGeom prst="parallelogram">
            <a:avLst>
              <a:gd name="adj" fmla="val 62946"/>
            </a:avLst>
          </a:prstGeom>
          <a:solidFill>
            <a:srgbClr val="EEECE1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4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771C3339-732C-E706-0830-606E394E458F}"/>
              </a:ext>
            </a:extLst>
          </p:cNvPr>
          <p:cNvSpPr/>
          <p:nvPr/>
        </p:nvSpPr>
        <p:spPr>
          <a:xfrm rot="1800000">
            <a:off x="1826489" y="2336106"/>
            <a:ext cx="1191221" cy="1097108"/>
          </a:xfrm>
          <a:prstGeom prst="parallelogram">
            <a:avLst>
              <a:gd name="adj" fmla="val 62946"/>
            </a:avLst>
          </a:prstGeom>
          <a:solidFill>
            <a:srgbClr val="EEECE1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4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4" descr="Securing the Smart Factory | WatchGuard Technologies">
            <a:extLst>
              <a:ext uri="{FF2B5EF4-FFF2-40B4-BE49-F238E27FC236}">
                <a16:creationId xmlns:a16="http://schemas.microsoft.com/office/drawing/2014/main" id="{B0AD4B06-8BB4-0E8C-93B6-3290D0C14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91" y="2519891"/>
            <a:ext cx="724204" cy="6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Securing the Smart Factory | WatchGuard Technologies">
            <a:extLst>
              <a:ext uri="{FF2B5EF4-FFF2-40B4-BE49-F238E27FC236}">
                <a16:creationId xmlns:a16="http://schemas.microsoft.com/office/drawing/2014/main" id="{FB4B7DDF-E109-937D-C991-F002AF592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98" y="2205952"/>
            <a:ext cx="692095" cy="67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E88A7D-D48C-5C87-577F-545C1AB20A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5846" y="3895018"/>
            <a:ext cx="559903" cy="3942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2AEE15-82C9-9840-A7C5-4FB35FB235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6052" y="3824031"/>
            <a:ext cx="957194" cy="6620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38795B7-9620-3EB1-1400-D6BB4F27E8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2954" y="3755792"/>
            <a:ext cx="517405" cy="827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CBFFD0-3372-E677-880F-7837720FF1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6511" y="3013428"/>
            <a:ext cx="881952" cy="867302"/>
          </a:xfrm>
          <a:prstGeom prst="rect">
            <a:avLst/>
          </a:prstGeom>
        </p:spPr>
      </p:pic>
      <p:sp>
        <p:nvSpPr>
          <p:cNvPr id="26" name="Rounded Rectangle 232">
            <a:extLst>
              <a:ext uri="{FF2B5EF4-FFF2-40B4-BE49-F238E27FC236}">
                <a16:creationId xmlns:a16="http://schemas.microsoft.com/office/drawing/2014/main" id="{0D12C775-A20F-CF0E-B95A-9B3F9912E971}"/>
              </a:ext>
            </a:extLst>
          </p:cNvPr>
          <p:cNvSpPr/>
          <p:nvPr/>
        </p:nvSpPr>
        <p:spPr>
          <a:xfrm>
            <a:off x="1342678" y="1534849"/>
            <a:ext cx="2112722" cy="3551128"/>
          </a:xfrm>
          <a:prstGeom prst="roundRect">
            <a:avLst/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64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B9C4170-DBCF-A128-6A8B-A6ADA433A39E}"/>
              </a:ext>
            </a:extLst>
          </p:cNvPr>
          <p:cNvSpPr/>
          <p:nvPr/>
        </p:nvSpPr>
        <p:spPr>
          <a:xfrm>
            <a:off x="1358059" y="4537922"/>
            <a:ext cx="1903478" cy="547482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4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Diverse use cases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B901F4A-B241-9A2A-4C3C-4B68E0DC83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8274" y="1807048"/>
            <a:ext cx="370344" cy="8939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ACE16F4-C27F-1533-0BCA-C7700A497C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78274" y="3006363"/>
            <a:ext cx="413805" cy="7934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9FB7B46-D7D5-D91B-9656-BB2B6192D9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34484" y="2623544"/>
            <a:ext cx="2334355" cy="151969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AA243C-2AB9-BEAE-469A-448B7F368D19}"/>
              </a:ext>
            </a:extLst>
          </p:cNvPr>
          <p:cNvCxnSpPr/>
          <p:nvPr/>
        </p:nvCxnSpPr>
        <p:spPr>
          <a:xfrm flipH="1">
            <a:off x="7250652" y="3101910"/>
            <a:ext cx="250526" cy="390444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32" name="Picture 2" descr="Router Icon Transparent #396425 - Free Icons Library">
            <a:extLst>
              <a:ext uri="{FF2B5EF4-FFF2-40B4-BE49-F238E27FC236}">
                <a16:creationId xmlns:a16="http://schemas.microsoft.com/office/drawing/2014/main" id="{C306083C-6BB0-EF71-A1EF-6A8EEA2B3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49" y="3772821"/>
            <a:ext cx="517405" cy="33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outer Icon Transparent #396425 - Free Icons Library">
            <a:extLst>
              <a:ext uri="{FF2B5EF4-FFF2-40B4-BE49-F238E27FC236}">
                <a16:creationId xmlns:a16="http://schemas.microsoft.com/office/drawing/2014/main" id="{1D3457AB-34C6-518E-B4D5-639D61ADA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884" y="3432993"/>
            <a:ext cx="517405" cy="33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outer Icon Transparent #396425 - Free Icons Library">
            <a:extLst>
              <a:ext uri="{FF2B5EF4-FFF2-40B4-BE49-F238E27FC236}">
                <a16:creationId xmlns:a16="http://schemas.microsoft.com/office/drawing/2014/main" id="{5D0B67A6-421E-CEB0-2FC4-6A4C22605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625" y="3062545"/>
            <a:ext cx="517405" cy="339829"/>
          </a:xfrm>
          <a:prstGeom prst="rect">
            <a:avLst/>
          </a:prstGeom>
          <a:noFill/>
        </p:spPr>
      </p:pic>
      <p:pic>
        <p:nvPicPr>
          <p:cNvPr id="35" name="Picture 2" descr="Router Icon Transparent #396425 - Free Icons Library">
            <a:extLst>
              <a:ext uri="{FF2B5EF4-FFF2-40B4-BE49-F238E27FC236}">
                <a16:creationId xmlns:a16="http://schemas.microsoft.com/office/drawing/2014/main" id="{03706940-7D93-8F4C-EC1B-5CA5F52C0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219" y="2816243"/>
            <a:ext cx="517405" cy="33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797F074-9316-E40D-8129-BB8B9471A364}"/>
              </a:ext>
            </a:extLst>
          </p:cNvPr>
          <p:cNvCxnSpPr/>
          <p:nvPr/>
        </p:nvCxnSpPr>
        <p:spPr>
          <a:xfrm flipH="1" flipV="1">
            <a:off x="7392409" y="3772821"/>
            <a:ext cx="377741" cy="86703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97B187D-0CB8-7D1C-B378-3AAB25C925BF}"/>
              </a:ext>
            </a:extLst>
          </p:cNvPr>
          <p:cNvCxnSpPr/>
          <p:nvPr/>
        </p:nvCxnSpPr>
        <p:spPr>
          <a:xfrm flipH="1">
            <a:off x="8163855" y="3402373"/>
            <a:ext cx="227138" cy="370448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019326-36DA-F431-B0B8-10FD3C348489}"/>
              </a:ext>
            </a:extLst>
          </p:cNvPr>
          <p:cNvCxnSpPr/>
          <p:nvPr/>
        </p:nvCxnSpPr>
        <p:spPr>
          <a:xfrm flipH="1">
            <a:off x="8287554" y="3719183"/>
            <a:ext cx="504331" cy="14034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E320108-3A65-5EE8-3820-D8CD1B11A51E}"/>
              </a:ext>
            </a:extLst>
          </p:cNvPr>
          <p:cNvCxnSpPr/>
          <p:nvPr/>
        </p:nvCxnSpPr>
        <p:spPr>
          <a:xfrm flipH="1" flipV="1">
            <a:off x="8704160" y="3346290"/>
            <a:ext cx="87725" cy="14606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05C040F-4F45-D36D-774F-ECC7D1AE514C}"/>
              </a:ext>
            </a:extLst>
          </p:cNvPr>
          <p:cNvCxnSpPr>
            <a:stCxn id="34" idx="1"/>
          </p:cNvCxnSpPr>
          <p:nvPr/>
        </p:nvCxnSpPr>
        <p:spPr>
          <a:xfrm flipH="1" flipV="1">
            <a:off x="7878919" y="3116183"/>
            <a:ext cx="393706" cy="116276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F75AEFA-5098-877D-17DB-25FF0544F255}"/>
              </a:ext>
            </a:extLst>
          </p:cNvPr>
          <p:cNvCxnSpPr>
            <a:endCxn id="35" idx="2"/>
          </p:cNvCxnSpPr>
          <p:nvPr/>
        </p:nvCxnSpPr>
        <p:spPr>
          <a:xfrm flipH="1" flipV="1">
            <a:off x="7689922" y="3156072"/>
            <a:ext cx="258702" cy="61675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42" name="Picture 2" descr="Router Icon Transparent #396425 - Free Icons Library">
            <a:extLst>
              <a:ext uri="{FF2B5EF4-FFF2-40B4-BE49-F238E27FC236}">
                <a16:creationId xmlns:a16="http://schemas.microsoft.com/office/drawing/2014/main" id="{69DD6535-5C33-A62C-9175-8D22BB935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261" y="3456377"/>
            <a:ext cx="517405" cy="33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9CFBF3B-56C9-7819-25CC-93654136ADB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61404" y="2254028"/>
            <a:ext cx="501243" cy="33025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AB662F1-0167-E9B0-7B1B-57E111B972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61403" y="3226070"/>
            <a:ext cx="501243" cy="330255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864D3EB-CA4E-D264-508B-DBB1F33DEB24}"/>
              </a:ext>
            </a:extLst>
          </p:cNvPr>
          <p:cNvCxnSpPr/>
          <p:nvPr/>
        </p:nvCxnSpPr>
        <p:spPr>
          <a:xfrm flipV="1">
            <a:off x="4633226" y="2419157"/>
            <a:ext cx="1028178" cy="2646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75CA92B6-DC05-DD14-9EC6-3624B88C827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0602347">
            <a:off x="2988392" y="2117426"/>
            <a:ext cx="1208885" cy="170023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89D16CF-119C-A157-A0F8-86505B77D2F8}"/>
              </a:ext>
            </a:extLst>
          </p:cNvPr>
          <p:cNvSpPr/>
          <p:nvPr/>
        </p:nvSpPr>
        <p:spPr>
          <a:xfrm>
            <a:off x="3459241" y="4540051"/>
            <a:ext cx="2473404" cy="547482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4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Heterogeneous Access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0E6DA67-E587-9B68-70A8-F2D746393CE7}"/>
              </a:ext>
            </a:extLst>
          </p:cNvPr>
          <p:cNvSpPr/>
          <p:nvPr/>
        </p:nvSpPr>
        <p:spPr>
          <a:xfrm>
            <a:off x="6933261" y="4607386"/>
            <a:ext cx="1865735" cy="547482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4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Internet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A781D2-8174-1E8C-DBA9-4D95EF716F3B}"/>
              </a:ext>
            </a:extLst>
          </p:cNvPr>
          <p:cNvCxnSpPr/>
          <p:nvPr/>
        </p:nvCxnSpPr>
        <p:spPr>
          <a:xfrm>
            <a:off x="4578457" y="3388902"/>
            <a:ext cx="1082946" cy="2296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81C43CB2-E4EA-38A2-90B0-77689CF48BB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0602347">
            <a:off x="3081005" y="3384077"/>
            <a:ext cx="1208885" cy="17002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E4D2481-8968-C2B2-204E-C3DCAE035BE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93" y="2425185"/>
            <a:ext cx="676274" cy="689782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3CAA340-BF6B-F0B4-6B78-21B12F1DC084}"/>
              </a:ext>
            </a:extLst>
          </p:cNvPr>
          <p:cNvCxnSpPr/>
          <p:nvPr/>
        </p:nvCxnSpPr>
        <p:spPr>
          <a:xfrm>
            <a:off x="3519714" y="3087224"/>
            <a:ext cx="704914" cy="177129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0AE2302-03C9-5A8B-2731-9B2A50B232E4}"/>
              </a:ext>
            </a:extLst>
          </p:cNvPr>
          <p:cNvCxnSpPr/>
          <p:nvPr/>
        </p:nvCxnSpPr>
        <p:spPr>
          <a:xfrm>
            <a:off x="4703972" y="3232459"/>
            <a:ext cx="493211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2AFDD33-3C65-7617-AACF-40DE1760E231}"/>
              </a:ext>
            </a:extLst>
          </p:cNvPr>
          <p:cNvCxnSpPr/>
          <p:nvPr/>
        </p:nvCxnSpPr>
        <p:spPr>
          <a:xfrm>
            <a:off x="6308196" y="3293214"/>
            <a:ext cx="608416" cy="164932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5" name="Picture 6" descr="Warning Icon transparent PNG - StickPNG">
            <a:extLst>
              <a:ext uri="{FF2B5EF4-FFF2-40B4-BE49-F238E27FC236}">
                <a16:creationId xmlns:a16="http://schemas.microsoft.com/office/drawing/2014/main" id="{CB08F973-543B-F06E-A441-EB22C14E4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81359" y="2465307"/>
            <a:ext cx="466375" cy="45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F4227E9-02FD-EFB7-7AC2-4F6B36F59B70}"/>
              </a:ext>
            </a:extLst>
          </p:cNvPr>
          <p:cNvCxnSpPr>
            <a:stCxn id="33" idx="3"/>
          </p:cNvCxnSpPr>
          <p:nvPr/>
        </p:nvCxnSpPr>
        <p:spPr>
          <a:xfrm>
            <a:off x="9309289" y="3602908"/>
            <a:ext cx="523128" cy="15751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72448D1-E22F-54DC-8715-6CCC58B485E0}"/>
              </a:ext>
            </a:extLst>
          </p:cNvPr>
          <p:cNvCxnSpPr/>
          <p:nvPr/>
        </p:nvCxnSpPr>
        <p:spPr>
          <a:xfrm flipV="1">
            <a:off x="3344587" y="2579321"/>
            <a:ext cx="835380" cy="129336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17ECD46-EFFA-7FB0-A8C8-58BF8BFE7D4E}"/>
              </a:ext>
            </a:extLst>
          </p:cNvPr>
          <p:cNvCxnSpPr/>
          <p:nvPr/>
        </p:nvCxnSpPr>
        <p:spPr>
          <a:xfrm flipV="1">
            <a:off x="4681741" y="2547429"/>
            <a:ext cx="470783" cy="9814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23814D0-6680-A993-33C6-7D39D1487E18}"/>
              </a:ext>
            </a:extLst>
          </p:cNvPr>
          <p:cNvCxnSpPr/>
          <p:nvPr/>
        </p:nvCxnSpPr>
        <p:spPr>
          <a:xfrm>
            <a:off x="6263537" y="2608182"/>
            <a:ext cx="570947" cy="341715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Title 4">
            <a:extLst>
              <a:ext uri="{FF2B5EF4-FFF2-40B4-BE49-F238E27FC236}">
                <a16:creationId xmlns:a16="http://schemas.microsoft.com/office/drawing/2014/main" id="{5758CB82-B026-85B6-6D5F-870E08490556}"/>
              </a:ext>
            </a:extLst>
          </p:cNvPr>
          <p:cNvSpPr txBox="1">
            <a:spLocks/>
          </p:cNvSpPr>
          <p:nvPr/>
        </p:nvSpPr>
        <p:spPr>
          <a:xfrm>
            <a:off x="1010010" y="5310321"/>
            <a:ext cx="10596372" cy="53982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000" b="0" kern="0" dirty="0">
                <a:latin typeface="Verdana" panose="020B0604030504040204" pitchFamily="34" charset="0"/>
                <a:ea typeface="Verdana" panose="020B0604030504040204" pitchFamily="34" charset="0"/>
              </a:rPr>
              <a:t>5G/6G’s extremely low latency requirements + emerging attack variants in </a:t>
            </a:r>
            <a:r>
              <a:rPr lang="en-GB" sz="2000" b="0" kern="0" dirty="0" err="1">
                <a:latin typeface="Verdana" panose="020B0604030504040204" pitchFamily="34" charset="0"/>
                <a:ea typeface="Verdana" panose="020B0604030504040204" pitchFamily="34" charset="0"/>
              </a:rPr>
              <a:t>IoT</a:t>
            </a:r>
            <a:r>
              <a:rPr lang="en-GB" sz="2000" b="0" kern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000" b="0" kern="0" dirty="0">
                <a:latin typeface="Verdana" panose="020B0604030504040204" pitchFamily="34" charset="0"/>
                <a:ea typeface="Verdana" panose="020B0604030504040204" pitchFamily="34" charset="0"/>
              </a:rPr>
              <a:t>→ Fast spreading threats with changing patterns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484966-FCE3-A453-6D1C-7DB128B4CDA4}"/>
              </a:ext>
            </a:extLst>
          </p:cNvPr>
          <p:cNvSpPr/>
          <p:nvPr/>
        </p:nvSpPr>
        <p:spPr>
          <a:xfrm>
            <a:off x="195546" y="6489563"/>
            <a:ext cx="41764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</a:rPr>
              <a:t>IEEE 50th Conference on Local Computer Networks (LCN)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B19EE5B-2523-BBF5-AFCF-F25F90D631AC}"/>
              </a:ext>
            </a:extLst>
          </p:cNvPr>
          <p:cNvSpPr txBox="1">
            <a:spLocks/>
          </p:cNvSpPr>
          <p:nvPr/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3EA872-A674-449B-A120-B97244F8E91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74F11B-2D75-4DEC-D8DA-38E83B46B31F}"/>
              </a:ext>
            </a:extLst>
          </p:cNvPr>
          <p:cNvSpPr txBox="1">
            <a:spLocks/>
          </p:cNvSpPr>
          <p:nvPr/>
        </p:nvSpPr>
        <p:spPr>
          <a:xfrm>
            <a:off x="1355455" y="5613802"/>
            <a:ext cx="10596372" cy="53982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GB" sz="2000" b="0" kern="0" dirty="0">
                <a:latin typeface="Verdana" panose="020B0604030504040204" pitchFamily="34" charset="0"/>
                <a:ea typeface="Verdana" panose="020B0604030504040204" pitchFamily="34" charset="0"/>
              </a:rPr>
              <a:t>Programmable data planes enable </a:t>
            </a:r>
            <a:r>
              <a:rPr lang="en-GB" sz="2000" b="0" kern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flexible</a:t>
            </a:r>
            <a:r>
              <a:rPr lang="en-GB" sz="2000" b="0" kern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kern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in-network </a:t>
            </a:r>
            <a:r>
              <a:rPr lang="en-US" altLang="zh-CN" sz="2000" b="0" kern="0" dirty="0">
                <a:latin typeface="Verdana" panose="020B0604030504040204" pitchFamily="34" charset="0"/>
                <a:ea typeface="Verdana" panose="020B0604030504040204" pitchFamily="34" charset="0"/>
              </a:rPr>
              <a:t>traffic processing</a:t>
            </a:r>
            <a:endParaRPr lang="en-GB" sz="2000" b="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027FE2-D78F-AA69-E2CA-8EBC3C681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42" y="3229913"/>
            <a:ext cx="802289" cy="796411"/>
          </a:xfrm>
          <a:prstGeom prst="rect">
            <a:avLst/>
          </a:prstGeom>
        </p:spPr>
      </p:pic>
      <p:sp>
        <p:nvSpPr>
          <p:cNvPr id="7" name="Rounded Rectangle 211">
            <a:extLst>
              <a:ext uri="{FF2B5EF4-FFF2-40B4-BE49-F238E27FC236}">
                <a16:creationId xmlns:a16="http://schemas.microsoft.com/office/drawing/2014/main" id="{66E35A99-4C47-3342-AA6B-AEA9B5977283}"/>
              </a:ext>
            </a:extLst>
          </p:cNvPr>
          <p:cNvSpPr/>
          <p:nvPr/>
        </p:nvSpPr>
        <p:spPr>
          <a:xfrm>
            <a:off x="5909364" y="1518950"/>
            <a:ext cx="3532866" cy="3626311"/>
          </a:xfrm>
          <a:prstGeom prst="roundRect">
            <a:avLst/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64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212">
            <a:extLst>
              <a:ext uri="{FF2B5EF4-FFF2-40B4-BE49-F238E27FC236}">
                <a16:creationId xmlns:a16="http://schemas.microsoft.com/office/drawing/2014/main" id="{5DF36E43-2D44-EA39-33C5-1F90050BD82E}"/>
              </a:ext>
            </a:extLst>
          </p:cNvPr>
          <p:cNvSpPr/>
          <p:nvPr/>
        </p:nvSpPr>
        <p:spPr>
          <a:xfrm>
            <a:off x="3481111" y="1518950"/>
            <a:ext cx="2353553" cy="3621719"/>
          </a:xfrm>
          <a:prstGeom prst="roundRect">
            <a:avLst/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64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355AF5-144F-B2AF-0626-55BF94394118}"/>
              </a:ext>
            </a:extLst>
          </p:cNvPr>
          <p:cNvCxnSpPr>
            <a:stCxn id="57" idx="3"/>
          </p:cNvCxnSpPr>
          <p:nvPr/>
        </p:nvCxnSpPr>
        <p:spPr>
          <a:xfrm>
            <a:off x="6166526" y="2420836"/>
            <a:ext cx="1088417" cy="654593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D4F410-9814-3B10-3F78-1F7A973BA7DB}"/>
              </a:ext>
            </a:extLst>
          </p:cNvPr>
          <p:cNvCxnSpPr>
            <a:stCxn id="54" idx="3"/>
          </p:cNvCxnSpPr>
          <p:nvPr/>
        </p:nvCxnSpPr>
        <p:spPr>
          <a:xfrm>
            <a:off x="6166525" y="3412201"/>
            <a:ext cx="955377" cy="270984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406D5519-795F-E4AF-C8E6-EA657740A366}"/>
              </a:ext>
            </a:extLst>
          </p:cNvPr>
          <p:cNvSpPr/>
          <p:nvPr/>
        </p:nvSpPr>
        <p:spPr>
          <a:xfrm rot="1800000">
            <a:off x="1711072" y="1701984"/>
            <a:ext cx="1193709" cy="1118918"/>
          </a:xfrm>
          <a:prstGeom prst="parallelogram">
            <a:avLst>
              <a:gd name="adj" fmla="val 62946"/>
            </a:avLst>
          </a:prstGeom>
          <a:solidFill>
            <a:srgbClr val="EEECE1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4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C4FA31-283A-BF56-EA84-0175400F1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488" y="1715844"/>
            <a:ext cx="366431" cy="5627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647222-7C33-4069-FF6B-5275FBD12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6193">
            <a:off x="1449525" y="1848609"/>
            <a:ext cx="1112172" cy="775685"/>
          </a:xfrm>
          <a:prstGeom prst="rect">
            <a:avLst/>
          </a:prstGeom>
        </p:spPr>
      </p:pic>
      <p:sp>
        <p:nvSpPr>
          <p:cNvPr id="14" name="Parallelogram 13">
            <a:extLst>
              <a:ext uri="{FF2B5EF4-FFF2-40B4-BE49-F238E27FC236}">
                <a16:creationId xmlns:a16="http://schemas.microsoft.com/office/drawing/2014/main" id="{65169BF3-C327-1767-A236-EAD4395C838B}"/>
              </a:ext>
            </a:extLst>
          </p:cNvPr>
          <p:cNvSpPr/>
          <p:nvPr/>
        </p:nvSpPr>
        <p:spPr>
          <a:xfrm rot="1800000">
            <a:off x="1953167" y="2963582"/>
            <a:ext cx="1193709" cy="1118918"/>
          </a:xfrm>
          <a:prstGeom prst="parallelogram">
            <a:avLst>
              <a:gd name="adj" fmla="val 62946"/>
            </a:avLst>
          </a:prstGeom>
          <a:solidFill>
            <a:srgbClr val="EEECE1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4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1D9E1D-1F1A-AE2C-EF4B-E64229A9C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816" y="3061950"/>
            <a:ext cx="457824" cy="4376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E6D572-9855-E6F7-692D-035E097C9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5234" y="3206559"/>
            <a:ext cx="457824" cy="437624"/>
          </a:xfrm>
          <a:prstGeom prst="rect">
            <a:avLst/>
          </a:prstGeom>
        </p:spPr>
      </p:pic>
      <p:sp>
        <p:nvSpPr>
          <p:cNvPr id="17" name="Parallelogram 16">
            <a:extLst>
              <a:ext uri="{FF2B5EF4-FFF2-40B4-BE49-F238E27FC236}">
                <a16:creationId xmlns:a16="http://schemas.microsoft.com/office/drawing/2014/main" id="{FB06F38E-E443-1891-451D-C5190E3ACAC8}"/>
              </a:ext>
            </a:extLst>
          </p:cNvPr>
          <p:cNvSpPr/>
          <p:nvPr/>
        </p:nvSpPr>
        <p:spPr>
          <a:xfrm rot="1800000">
            <a:off x="1973475" y="3722801"/>
            <a:ext cx="1193709" cy="1118918"/>
          </a:xfrm>
          <a:prstGeom prst="parallelogram">
            <a:avLst>
              <a:gd name="adj" fmla="val 62946"/>
            </a:avLst>
          </a:prstGeom>
          <a:solidFill>
            <a:srgbClr val="EEECE1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4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A59E136D-C791-18DF-25F6-252CED2FB1BC}"/>
              </a:ext>
            </a:extLst>
          </p:cNvPr>
          <p:cNvSpPr/>
          <p:nvPr/>
        </p:nvSpPr>
        <p:spPr>
          <a:xfrm rot="1800000">
            <a:off x="1821313" y="2336135"/>
            <a:ext cx="1193709" cy="1118918"/>
          </a:xfrm>
          <a:prstGeom prst="parallelogram">
            <a:avLst>
              <a:gd name="adj" fmla="val 62946"/>
            </a:avLst>
          </a:prstGeom>
          <a:solidFill>
            <a:srgbClr val="EEECE1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4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4" descr="Securing the Smart Factory | WatchGuard Technologies">
            <a:extLst>
              <a:ext uri="{FF2B5EF4-FFF2-40B4-BE49-F238E27FC236}">
                <a16:creationId xmlns:a16="http://schemas.microsoft.com/office/drawing/2014/main" id="{92BE11E9-E69A-DFD8-30E1-F87B235A2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91" y="2523574"/>
            <a:ext cx="725716" cy="65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Securing the Smart Factory | WatchGuard Technologies">
            <a:extLst>
              <a:ext uri="{FF2B5EF4-FFF2-40B4-BE49-F238E27FC236}">
                <a16:creationId xmlns:a16="http://schemas.microsoft.com/office/drawing/2014/main" id="{C6531159-516C-5CB8-B0EB-0F2BAFCC8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31" y="2203393"/>
            <a:ext cx="693540" cy="6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3B89C2-C651-331C-59F3-03462D2BEB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2401" y="3926036"/>
            <a:ext cx="561073" cy="4020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D1EE216-3397-19C9-9B7B-DF7380FEA6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0999" y="3853638"/>
            <a:ext cx="959193" cy="6752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E06F52-73FD-BD45-7D1D-CA7B61EEDC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8334" y="3784042"/>
            <a:ext cx="518485" cy="8438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39B0CE-4426-42B5-0EF0-B1B74CF8F2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1271" y="3026921"/>
            <a:ext cx="883794" cy="884543"/>
          </a:xfrm>
          <a:prstGeom prst="rect">
            <a:avLst/>
          </a:prstGeom>
        </p:spPr>
      </p:pic>
      <p:sp>
        <p:nvSpPr>
          <p:cNvPr id="25" name="AutoShape 10" descr="Planter Logo">
            <a:extLst>
              <a:ext uri="{FF2B5EF4-FFF2-40B4-BE49-F238E27FC236}">
                <a16:creationId xmlns:a16="http://schemas.microsoft.com/office/drawing/2014/main" id="{5448286B-B0C8-2E36-8D59-F9CA3DE5AF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30383" y="2198604"/>
            <a:ext cx="269012" cy="27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4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5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6" name="Rounded Rectangle 232">
            <a:extLst>
              <a:ext uri="{FF2B5EF4-FFF2-40B4-BE49-F238E27FC236}">
                <a16:creationId xmlns:a16="http://schemas.microsoft.com/office/drawing/2014/main" id="{13CFA354-3817-D38C-5692-61E11A90DB9D}"/>
              </a:ext>
            </a:extLst>
          </p:cNvPr>
          <p:cNvSpPr/>
          <p:nvPr/>
        </p:nvSpPr>
        <p:spPr>
          <a:xfrm>
            <a:off x="1336491" y="1518950"/>
            <a:ext cx="2061666" cy="3621720"/>
          </a:xfrm>
          <a:prstGeom prst="roundRect">
            <a:avLst/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64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5AF77C-8547-35D4-A909-00B6860256BB}"/>
              </a:ext>
            </a:extLst>
          </p:cNvPr>
          <p:cNvSpPr/>
          <p:nvPr/>
        </p:nvSpPr>
        <p:spPr>
          <a:xfrm>
            <a:off x="1438752" y="4652565"/>
            <a:ext cx="1888206" cy="558365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4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宋体" panose="02010600030101010101" pitchFamily="2" charset="-122"/>
                <a:cs typeface="+mn-cs"/>
              </a:rPr>
              <a:t>Diverse use cases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BBFD12D-BFF4-6013-EF45-B033AAA29A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8009" y="1796560"/>
            <a:ext cx="371118" cy="9117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B1E8A8-7677-0C2A-C859-484704B69B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78009" y="3019715"/>
            <a:ext cx="414669" cy="8091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3A739A-126A-0536-52B5-3B4BB57550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86616" y="2598096"/>
            <a:ext cx="2339230" cy="154989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C74231C-7082-C7B1-CFA9-E03C820BA68F}"/>
              </a:ext>
            </a:extLst>
          </p:cNvPr>
          <p:cNvCxnSpPr/>
          <p:nvPr/>
        </p:nvCxnSpPr>
        <p:spPr>
          <a:xfrm flipH="1">
            <a:off x="7256802" y="3117162"/>
            <a:ext cx="251049" cy="398206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32" name="Picture 2" descr="Router Icon Transparent #396425 - Free Icons Library">
            <a:extLst>
              <a:ext uri="{FF2B5EF4-FFF2-40B4-BE49-F238E27FC236}">
                <a16:creationId xmlns:a16="http://schemas.microsoft.com/office/drawing/2014/main" id="{C5101366-BC75-DD3C-7C66-CF9BB2178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385" y="3801411"/>
            <a:ext cx="518485" cy="34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outer Icon Transparent #396425 - Free Icons Library">
            <a:extLst>
              <a:ext uri="{FF2B5EF4-FFF2-40B4-BE49-F238E27FC236}">
                <a16:creationId xmlns:a16="http://schemas.microsoft.com/office/drawing/2014/main" id="{425410E6-C8CA-5C8E-C07E-9C1D09C47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253" y="3454826"/>
            <a:ext cx="518485" cy="34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outer Icon Transparent #396425 - Free Icons Library">
            <a:extLst>
              <a:ext uri="{FF2B5EF4-FFF2-40B4-BE49-F238E27FC236}">
                <a16:creationId xmlns:a16="http://schemas.microsoft.com/office/drawing/2014/main" id="{2AC4746F-7716-9B38-4797-A426962AF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09" y="3077014"/>
            <a:ext cx="518485" cy="346584"/>
          </a:xfrm>
          <a:prstGeom prst="rect">
            <a:avLst/>
          </a:prstGeom>
          <a:noFill/>
        </p:spPr>
      </p:pic>
      <p:pic>
        <p:nvPicPr>
          <p:cNvPr id="35" name="Picture 2" descr="Router Icon Transparent #396425 - Free Icons Library">
            <a:extLst>
              <a:ext uri="{FF2B5EF4-FFF2-40B4-BE49-F238E27FC236}">
                <a16:creationId xmlns:a16="http://schemas.microsoft.com/office/drawing/2014/main" id="{4E6E6EA0-C750-59DF-4644-56F95A7EE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746" y="2825816"/>
            <a:ext cx="518485" cy="34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E3F675-A5C8-00B4-61FD-6FF1CC919047}"/>
              </a:ext>
            </a:extLst>
          </p:cNvPr>
          <p:cNvCxnSpPr/>
          <p:nvPr/>
        </p:nvCxnSpPr>
        <p:spPr>
          <a:xfrm flipH="1" flipV="1">
            <a:off x="7398855" y="3801411"/>
            <a:ext cx="378530" cy="88427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F2BA830-DE50-6DC8-8D77-FD0B55AFEE9A}"/>
              </a:ext>
            </a:extLst>
          </p:cNvPr>
          <p:cNvCxnSpPr/>
          <p:nvPr/>
        </p:nvCxnSpPr>
        <p:spPr>
          <a:xfrm flipH="1">
            <a:off x="8171912" y="3423598"/>
            <a:ext cx="227612" cy="37781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F8E5E7B-C823-A88D-F348-0F639A000A69}"/>
              </a:ext>
            </a:extLst>
          </p:cNvPr>
          <p:cNvCxnSpPr/>
          <p:nvPr/>
        </p:nvCxnSpPr>
        <p:spPr>
          <a:xfrm flipH="1">
            <a:off x="8295870" y="3746705"/>
            <a:ext cx="505384" cy="14313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D064BBD-4898-1A44-2FD4-AEEB78A1450A}"/>
              </a:ext>
            </a:extLst>
          </p:cNvPr>
          <p:cNvCxnSpPr/>
          <p:nvPr/>
        </p:nvCxnSpPr>
        <p:spPr>
          <a:xfrm flipH="1" flipV="1">
            <a:off x="8713346" y="3366400"/>
            <a:ext cx="87908" cy="148968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EC1A1C3-7853-A7E9-8623-848191F51988}"/>
              </a:ext>
            </a:extLst>
          </p:cNvPr>
          <p:cNvCxnSpPr>
            <a:stCxn id="34" idx="1"/>
          </p:cNvCxnSpPr>
          <p:nvPr/>
        </p:nvCxnSpPr>
        <p:spPr>
          <a:xfrm flipH="1" flipV="1">
            <a:off x="7886381" y="3131719"/>
            <a:ext cx="394528" cy="118587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A6F781E-4BC6-BD13-B369-A94291C8AE78}"/>
              </a:ext>
            </a:extLst>
          </p:cNvPr>
          <p:cNvCxnSpPr>
            <a:endCxn id="35" idx="2"/>
          </p:cNvCxnSpPr>
          <p:nvPr/>
        </p:nvCxnSpPr>
        <p:spPr>
          <a:xfrm flipH="1" flipV="1">
            <a:off x="7696989" y="3172400"/>
            <a:ext cx="259242" cy="62901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42" name="Picture 2" descr="Router Icon Transparent #396425 - Free Icons Library">
            <a:extLst>
              <a:ext uri="{FF2B5EF4-FFF2-40B4-BE49-F238E27FC236}">
                <a16:creationId xmlns:a16="http://schemas.microsoft.com/office/drawing/2014/main" id="{D46BCD2B-5929-031D-A236-D34086C20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48" y="3478676"/>
            <a:ext cx="518485" cy="34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7B704B-90DB-8EE1-3B07-CD29E0FFD148}"/>
              </a:ext>
            </a:extLst>
          </p:cNvPr>
          <p:cNvCxnSpPr>
            <a:endCxn id="57" idx="1"/>
          </p:cNvCxnSpPr>
          <p:nvPr/>
        </p:nvCxnSpPr>
        <p:spPr>
          <a:xfrm>
            <a:off x="4579029" y="2420836"/>
            <a:ext cx="1085207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58C73494-6C28-0751-77C5-9BD7346D0A4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602347">
            <a:off x="2985642" y="2113108"/>
            <a:ext cx="1211410" cy="17340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CDE06D6-FE9A-2EB5-C130-1922550F3CB4}"/>
              </a:ext>
            </a:extLst>
          </p:cNvPr>
          <p:cNvSpPr/>
          <p:nvPr/>
        </p:nvSpPr>
        <p:spPr>
          <a:xfrm>
            <a:off x="3453297" y="4646292"/>
            <a:ext cx="2389466" cy="558365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4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Heterogeneous Access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98AAEB4-4C8E-DF8E-C8C9-9F5076DD7DC1}"/>
              </a:ext>
            </a:extLst>
          </p:cNvPr>
          <p:cNvSpPr/>
          <p:nvPr/>
        </p:nvSpPr>
        <p:spPr>
          <a:xfrm>
            <a:off x="6938748" y="4652565"/>
            <a:ext cx="1869631" cy="558365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4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Internet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9706A0F-7BAF-6786-B349-C1E38429A347}"/>
              </a:ext>
            </a:extLst>
          </p:cNvPr>
          <p:cNvCxnSpPr>
            <a:endCxn id="54" idx="1"/>
          </p:cNvCxnSpPr>
          <p:nvPr/>
        </p:nvCxnSpPr>
        <p:spPr>
          <a:xfrm>
            <a:off x="4579028" y="3409859"/>
            <a:ext cx="1085207" cy="2342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D7079585-6265-931C-184E-5F10FB36CC5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602347">
            <a:off x="3078448" y="3404939"/>
            <a:ext cx="1211410" cy="17340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D686AD8-DCB0-4424-9C42-6AABCE6B8A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28" y="2426985"/>
            <a:ext cx="677687" cy="703494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CB5968E-8DDA-3FA3-C39B-99971D492213}"/>
              </a:ext>
            </a:extLst>
          </p:cNvPr>
          <p:cNvCxnSpPr/>
          <p:nvPr/>
        </p:nvCxnSpPr>
        <p:spPr>
          <a:xfrm>
            <a:off x="3518073" y="3102185"/>
            <a:ext cx="706386" cy="18065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B5D3CCC-37B2-FF5E-0CD2-E6CFF9EEDB26}"/>
              </a:ext>
            </a:extLst>
          </p:cNvPr>
          <p:cNvCxnSpPr/>
          <p:nvPr/>
        </p:nvCxnSpPr>
        <p:spPr>
          <a:xfrm>
            <a:off x="4704805" y="3250307"/>
            <a:ext cx="494241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EA70EF2-06AD-A693-F56F-3D53403B7D33}"/>
              </a:ext>
            </a:extLst>
          </p:cNvPr>
          <p:cNvCxnSpPr>
            <a:stCxn id="33" idx="3"/>
          </p:cNvCxnSpPr>
          <p:nvPr/>
        </p:nvCxnSpPr>
        <p:spPr>
          <a:xfrm>
            <a:off x="9319739" y="3628119"/>
            <a:ext cx="524220" cy="16064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F07BD3C7-18A4-248D-614E-BBBA57A035C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59741" t="126" r="23821" b="8081"/>
          <a:stretch/>
        </p:blipFill>
        <p:spPr>
          <a:xfrm>
            <a:off x="5253255" y="2938012"/>
            <a:ext cx="613325" cy="38940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82DF3BC-3C28-2744-49C9-70DCFAD9E94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64235" y="3243790"/>
            <a:ext cx="502290" cy="33682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F6666F0-ABC0-94F3-C9F5-6F6BD00C88E1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59741" t="126" r="23821" b="8081"/>
          <a:stretch/>
        </p:blipFill>
        <p:spPr>
          <a:xfrm>
            <a:off x="5275403" y="1989091"/>
            <a:ext cx="613325" cy="38940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23784EE-CBF3-2E3F-63D1-008DC49804A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64236" y="2252426"/>
            <a:ext cx="502290" cy="336820"/>
          </a:xfrm>
          <a:prstGeom prst="rect">
            <a:avLst/>
          </a:prstGeom>
        </p:spPr>
      </p:pic>
      <p:pic>
        <p:nvPicPr>
          <p:cNvPr id="58" name="Picture 8" descr="Set Of Black Thin Isolated Arrows Stock Illustration - Download Image Now -  iStock">
            <a:extLst>
              <a:ext uri="{FF2B5EF4-FFF2-40B4-BE49-F238E27FC236}">
                <a16:creationId xmlns:a16="http://schemas.microsoft.com/office/drawing/2014/main" id="{54484FEA-B67D-40EF-3B08-B14093BE4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0" t="2479" r="25336" b="75916"/>
          <a:stretch/>
        </p:blipFill>
        <p:spPr bwMode="auto">
          <a:xfrm rot="4330928">
            <a:off x="6410883" y="3691778"/>
            <a:ext cx="96433" cy="7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E328F015-9EC8-94A0-FC0C-A574F58DE2AE}"/>
              </a:ext>
            </a:extLst>
          </p:cNvPr>
          <p:cNvSpPr/>
          <p:nvPr/>
        </p:nvSpPr>
        <p:spPr>
          <a:xfrm>
            <a:off x="6285150" y="3668097"/>
            <a:ext cx="40351" cy="4094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309233C-7C26-8915-873D-698C35073495}"/>
              </a:ext>
            </a:extLst>
          </p:cNvPr>
          <p:cNvSpPr/>
          <p:nvPr/>
        </p:nvSpPr>
        <p:spPr>
          <a:xfrm>
            <a:off x="6352497" y="3668097"/>
            <a:ext cx="40351" cy="4094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4C0A3C4-B61C-BC6C-5D2A-31DF73EAB633}"/>
              </a:ext>
            </a:extLst>
          </p:cNvPr>
          <p:cNvSpPr/>
          <p:nvPr/>
        </p:nvSpPr>
        <p:spPr>
          <a:xfrm>
            <a:off x="6408124" y="3751371"/>
            <a:ext cx="40351" cy="40945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0F944D9-2F4C-9C4A-C42B-295792B7AE99}"/>
              </a:ext>
            </a:extLst>
          </p:cNvPr>
          <p:cNvSpPr/>
          <p:nvPr/>
        </p:nvSpPr>
        <p:spPr>
          <a:xfrm>
            <a:off x="6486903" y="3666753"/>
            <a:ext cx="40351" cy="4094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87E028D-0465-A877-D32B-98CDBA79A8B6}"/>
              </a:ext>
            </a:extLst>
          </p:cNvPr>
          <p:cNvSpPr/>
          <p:nvPr/>
        </p:nvSpPr>
        <p:spPr>
          <a:xfrm>
            <a:off x="5352445" y="3625807"/>
            <a:ext cx="40351" cy="4094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B0D86DE-0DC9-76B1-1E6B-C7EBDE6AC292}"/>
              </a:ext>
            </a:extLst>
          </p:cNvPr>
          <p:cNvSpPr/>
          <p:nvPr/>
        </p:nvSpPr>
        <p:spPr>
          <a:xfrm>
            <a:off x="5419792" y="3625807"/>
            <a:ext cx="40351" cy="4094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185708C-5EF5-87FA-A053-8616B4E10A4A}"/>
              </a:ext>
            </a:extLst>
          </p:cNvPr>
          <p:cNvSpPr/>
          <p:nvPr/>
        </p:nvSpPr>
        <p:spPr>
          <a:xfrm>
            <a:off x="5486994" y="3624463"/>
            <a:ext cx="40351" cy="40945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C5784ED-06B3-D06F-B13B-194DB465615A}"/>
              </a:ext>
            </a:extLst>
          </p:cNvPr>
          <p:cNvSpPr/>
          <p:nvPr/>
        </p:nvSpPr>
        <p:spPr>
          <a:xfrm>
            <a:off x="5554197" y="3624463"/>
            <a:ext cx="40351" cy="4094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1878ADC-BC29-ACDF-913E-28A595CDB7C7}"/>
              </a:ext>
            </a:extLst>
          </p:cNvPr>
          <p:cNvCxnSpPr/>
          <p:nvPr/>
        </p:nvCxnSpPr>
        <p:spPr>
          <a:xfrm flipV="1">
            <a:off x="3342581" y="2584185"/>
            <a:ext cx="837124" cy="131907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06AD8FB-5C30-7A16-6A42-8AB7A690513A}"/>
              </a:ext>
            </a:extLst>
          </p:cNvPr>
          <p:cNvCxnSpPr/>
          <p:nvPr/>
        </p:nvCxnSpPr>
        <p:spPr>
          <a:xfrm>
            <a:off x="4660051" y="2551658"/>
            <a:ext cx="494241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Title 4">
            <a:extLst>
              <a:ext uri="{FF2B5EF4-FFF2-40B4-BE49-F238E27FC236}">
                <a16:creationId xmlns:a16="http://schemas.microsoft.com/office/drawing/2014/main" id="{BEA75AFD-213B-7D74-B316-85434AC63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963" y="122238"/>
            <a:ext cx="10315575" cy="6588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GB" sz="2800" kern="0" dirty="0">
                <a:latin typeface="Verdana" panose="020B0604030504040204" pitchFamily="34" charset="0"/>
                <a:ea typeface="Verdana" panose="020B0604030504040204" pitchFamily="34" charset="0"/>
              </a:rPr>
              <a:t>Internet of Things (</a:t>
            </a:r>
            <a:r>
              <a:rPr lang="en-GB" sz="2800" kern="0" dirty="0" err="1">
                <a:latin typeface="Verdana" panose="020B0604030504040204" pitchFamily="34" charset="0"/>
                <a:ea typeface="Verdana" panose="020B0604030504040204" pitchFamily="34" charset="0"/>
              </a:rPr>
              <a:t>IoT</a:t>
            </a:r>
            <a:r>
              <a:rPr lang="en-GB" sz="2800" kern="0" dirty="0">
                <a:latin typeface="Verdana" panose="020B0604030504040204" pitchFamily="34" charset="0"/>
                <a:ea typeface="Verdana" panose="020B0604030504040204" pitchFamily="34" charset="0"/>
              </a:rPr>
              <a:t>) Network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92EAA25-A05C-B1DC-9822-5A57179AAE06}"/>
              </a:ext>
            </a:extLst>
          </p:cNvPr>
          <p:cNvSpPr/>
          <p:nvPr/>
        </p:nvSpPr>
        <p:spPr>
          <a:xfrm>
            <a:off x="195546" y="6489563"/>
            <a:ext cx="41764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</a:rPr>
              <a:t>IEEE 50th Conference on Local Computer Networks (LCN)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Graphic 3" descr="Filter with solid fill">
            <a:extLst>
              <a:ext uri="{FF2B5EF4-FFF2-40B4-BE49-F238E27FC236}">
                <a16:creationId xmlns:a16="http://schemas.microsoft.com/office/drawing/2014/main" id="{57ECB5A4-307F-BFF1-F816-9CB179F605E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941622" y="3492822"/>
            <a:ext cx="336821" cy="33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6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647C2-FD20-AD72-945B-49A4E5FFE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6691D-0821-BA38-40BC-FAC374092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Dynamic Traffic Pattern</a:t>
            </a:r>
            <a:endParaRPr lang="en-DK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0EC39EF-50FA-60F1-290B-390C9BEC458C}"/>
              </a:ext>
            </a:extLst>
          </p:cNvPr>
          <p:cNvSpPr txBox="1">
            <a:spLocks/>
          </p:cNvSpPr>
          <p:nvPr/>
        </p:nvSpPr>
        <p:spPr>
          <a:xfrm>
            <a:off x="262558" y="1370188"/>
            <a:ext cx="9312374" cy="373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en-GB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In-Band Feature Collection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186C30D-EFFB-8280-59F5-797BA6AB3572}"/>
              </a:ext>
            </a:extLst>
          </p:cNvPr>
          <p:cNvSpPr txBox="1">
            <a:spLocks/>
          </p:cNvSpPr>
          <p:nvPr/>
        </p:nvSpPr>
        <p:spPr bwMode="auto">
          <a:xfrm>
            <a:off x="243089" y="4153489"/>
            <a:ext cx="721203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Collected Features: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Number of UDP packets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Number of unique port pairs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Max/min packet length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A0B17-C8E5-1A2B-9713-93EF68AB5010}"/>
              </a:ext>
            </a:extLst>
          </p:cNvPr>
          <p:cNvSpPr txBox="1">
            <a:spLocks/>
          </p:cNvSpPr>
          <p:nvPr/>
        </p:nvSpPr>
        <p:spPr bwMode="auto">
          <a:xfrm>
            <a:off x="262558" y="1988840"/>
            <a:ext cx="746258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Port Scan attack as an example: 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A UDP packet sent to all ports and response from the target port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reflected by port, length distribution in packets</a:t>
            </a:r>
          </a:p>
        </p:txBody>
      </p:sp>
      <p:sp>
        <p:nvSpPr>
          <p:cNvPr id="7" name="Right Arrow 8">
            <a:extLst>
              <a:ext uri="{FF2B5EF4-FFF2-40B4-BE49-F238E27FC236}">
                <a16:creationId xmlns:a16="http://schemas.microsoft.com/office/drawing/2014/main" id="{DB617FE7-3E18-C427-81AB-42FF085677CD}"/>
              </a:ext>
            </a:extLst>
          </p:cNvPr>
          <p:cNvSpPr/>
          <p:nvPr/>
        </p:nvSpPr>
        <p:spPr bwMode="auto">
          <a:xfrm rot="5400000">
            <a:off x="3062790" y="3439764"/>
            <a:ext cx="432048" cy="504056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7C4B64-32DB-63FC-8506-5563E4CD3CE8}"/>
              </a:ext>
            </a:extLst>
          </p:cNvPr>
          <p:cNvSpPr/>
          <p:nvPr/>
        </p:nvSpPr>
        <p:spPr>
          <a:xfrm>
            <a:off x="195546" y="6489563"/>
            <a:ext cx="41764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</a:rPr>
              <a:t>IEEE 50th Conference on Local Computer Networks (LCN)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Graphic 12" descr="Computer with solid fill">
            <a:extLst>
              <a:ext uri="{FF2B5EF4-FFF2-40B4-BE49-F238E27FC236}">
                <a16:creationId xmlns:a16="http://schemas.microsoft.com/office/drawing/2014/main" id="{3EEA6BA9-2BDA-9AEA-A8F0-C418600E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961" t="17554" b="17480"/>
          <a:stretch>
            <a:fillRect/>
          </a:stretch>
        </p:blipFill>
        <p:spPr>
          <a:xfrm>
            <a:off x="11275627" y="3691792"/>
            <a:ext cx="338625" cy="68664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3A30C1-4CCA-BB39-240E-10A12DD87814}"/>
              </a:ext>
            </a:extLst>
          </p:cNvPr>
          <p:cNvCxnSpPr>
            <a:cxnSpLocks/>
          </p:cNvCxnSpPr>
          <p:nvPr/>
        </p:nvCxnSpPr>
        <p:spPr>
          <a:xfrm>
            <a:off x="8830912" y="3428899"/>
            <a:ext cx="2105312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83A074-DF3E-6CC1-9309-A69334B4C8A9}"/>
              </a:ext>
            </a:extLst>
          </p:cNvPr>
          <p:cNvCxnSpPr>
            <a:cxnSpLocks/>
          </p:cNvCxnSpPr>
          <p:nvPr/>
        </p:nvCxnSpPr>
        <p:spPr>
          <a:xfrm>
            <a:off x="8830912" y="3776518"/>
            <a:ext cx="2105312" cy="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F1C6FAF-320F-50C3-5D10-DCB25DECE50A}"/>
              </a:ext>
            </a:extLst>
          </p:cNvPr>
          <p:cNvSpPr txBox="1"/>
          <p:nvPr/>
        </p:nvSpPr>
        <p:spPr>
          <a:xfrm>
            <a:off x="9170315" y="3093897"/>
            <a:ext cx="1546577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UDP + Port 53</a:t>
            </a:r>
            <a:endParaRPr lang="en-D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64378E-2476-72EC-AF33-47C2FF6E2ABC}"/>
              </a:ext>
            </a:extLst>
          </p:cNvPr>
          <p:cNvSpPr txBox="1"/>
          <p:nvPr/>
        </p:nvSpPr>
        <p:spPr>
          <a:xfrm>
            <a:off x="8909827" y="3456038"/>
            <a:ext cx="2067554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UDP + Port 53 Data</a:t>
            </a:r>
            <a:endParaRPr lang="en-DK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06F85C-F880-4D4E-C996-B984495BD536}"/>
              </a:ext>
            </a:extLst>
          </p:cNvPr>
          <p:cNvCxnSpPr>
            <a:cxnSpLocks/>
          </p:cNvCxnSpPr>
          <p:nvPr/>
        </p:nvCxnSpPr>
        <p:spPr>
          <a:xfrm>
            <a:off x="8899836" y="4137897"/>
            <a:ext cx="2105312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2223B4-2F9E-1FA8-EBE0-063B1648C6FB}"/>
              </a:ext>
            </a:extLst>
          </p:cNvPr>
          <p:cNvCxnSpPr>
            <a:cxnSpLocks/>
          </p:cNvCxnSpPr>
          <p:nvPr/>
        </p:nvCxnSpPr>
        <p:spPr>
          <a:xfrm>
            <a:off x="8899836" y="4485516"/>
            <a:ext cx="2105312" cy="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96CD1C6-50EA-EF7C-FDCF-A1219CAD48A7}"/>
              </a:ext>
            </a:extLst>
          </p:cNvPr>
          <p:cNvSpPr txBox="1"/>
          <p:nvPr/>
        </p:nvSpPr>
        <p:spPr>
          <a:xfrm>
            <a:off x="9239239" y="3802895"/>
            <a:ext cx="154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UDP + Port 54</a:t>
            </a:r>
            <a:endParaRPr lang="en-DK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1C20A8-4EBE-0A66-4E2B-32134238C4E7}"/>
              </a:ext>
            </a:extLst>
          </p:cNvPr>
          <p:cNvSpPr txBox="1"/>
          <p:nvPr/>
        </p:nvSpPr>
        <p:spPr>
          <a:xfrm>
            <a:off x="9821609" y="419860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DK" dirty="0"/>
          </a:p>
        </p:txBody>
      </p:sp>
      <p:grpSp>
        <p:nvGrpSpPr>
          <p:cNvPr id="22" name="Graphic 7" descr="Programmer male with solid fill">
            <a:extLst>
              <a:ext uri="{FF2B5EF4-FFF2-40B4-BE49-F238E27FC236}">
                <a16:creationId xmlns:a16="http://schemas.microsoft.com/office/drawing/2014/main" id="{D9583531-F691-A6AB-D23C-7FECC1BEAF2E}"/>
              </a:ext>
            </a:extLst>
          </p:cNvPr>
          <p:cNvGrpSpPr/>
          <p:nvPr/>
        </p:nvGrpSpPr>
        <p:grpSpPr>
          <a:xfrm>
            <a:off x="8019124" y="3620098"/>
            <a:ext cx="642036" cy="809625"/>
            <a:chOff x="2878905" y="3057524"/>
            <a:chExt cx="642036" cy="809625"/>
          </a:xfrm>
          <a:solidFill>
            <a:srgbClr val="7BA0BD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75D28ED-9527-6D24-3A6C-F0A5D1E7E452}"/>
                </a:ext>
              </a:extLst>
            </p:cNvPr>
            <p:cNvSpPr/>
            <p:nvPr/>
          </p:nvSpPr>
          <p:spPr>
            <a:xfrm>
              <a:off x="2878905" y="3057524"/>
              <a:ext cx="642036" cy="753427"/>
            </a:xfrm>
            <a:custGeom>
              <a:avLst/>
              <a:gdLst>
                <a:gd name="connsiteX0" fmla="*/ 456750 w 642036"/>
                <a:gd name="connsiteY0" fmla="*/ 434340 h 753427"/>
                <a:gd name="connsiteX1" fmla="*/ 566287 w 642036"/>
                <a:gd name="connsiteY1" fmla="*/ 490538 h 753427"/>
                <a:gd name="connsiteX2" fmla="*/ 587242 w 642036"/>
                <a:gd name="connsiteY2" fmla="*/ 533400 h 753427"/>
                <a:gd name="connsiteX3" fmla="*/ 604387 w 642036"/>
                <a:gd name="connsiteY3" fmla="*/ 681038 h 753427"/>
                <a:gd name="connsiteX4" fmla="*/ 596767 w 642036"/>
                <a:gd name="connsiteY4" fmla="*/ 698183 h 753427"/>
                <a:gd name="connsiteX5" fmla="*/ 596767 w 642036"/>
                <a:gd name="connsiteY5" fmla="*/ 698183 h 753427"/>
                <a:gd name="connsiteX6" fmla="*/ 545332 w 642036"/>
                <a:gd name="connsiteY6" fmla="*/ 722948 h 753427"/>
                <a:gd name="connsiteX7" fmla="*/ 545332 w 642036"/>
                <a:gd name="connsiteY7" fmla="*/ 753428 h 753427"/>
                <a:gd name="connsiteX8" fmla="*/ 571050 w 642036"/>
                <a:gd name="connsiteY8" fmla="*/ 753428 h 753427"/>
                <a:gd name="connsiteX9" fmla="*/ 617722 w 642036"/>
                <a:gd name="connsiteY9" fmla="*/ 729615 h 753427"/>
                <a:gd name="connsiteX10" fmla="*/ 617722 w 642036"/>
                <a:gd name="connsiteY10" fmla="*/ 729615 h 753427"/>
                <a:gd name="connsiteX11" fmla="*/ 641535 w 642036"/>
                <a:gd name="connsiteY11" fmla="*/ 676275 h 753427"/>
                <a:gd name="connsiteX12" fmla="*/ 626295 w 642036"/>
                <a:gd name="connsiteY12" fmla="*/ 532448 h 753427"/>
                <a:gd name="connsiteX13" fmla="*/ 591052 w 642036"/>
                <a:gd name="connsiteY13" fmla="*/ 461963 h 753427"/>
                <a:gd name="connsiteX14" fmla="*/ 470085 w 642036"/>
                <a:gd name="connsiteY14" fmla="*/ 399098 h 753427"/>
                <a:gd name="connsiteX15" fmla="*/ 423412 w 642036"/>
                <a:gd name="connsiteY15" fmla="*/ 380048 h 753427"/>
                <a:gd name="connsiteX16" fmla="*/ 417697 w 642036"/>
                <a:gd name="connsiteY16" fmla="*/ 371475 h 753427"/>
                <a:gd name="connsiteX17" fmla="*/ 417697 w 642036"/>
                <a:gd name="connsiteY17" fmla="*/ 348615 h 753427"/>
                <a:gd name="connsiteX18" fmla="*/ 474847 w 642036"/>
                <a:gd name="connsiteY18" fmla="*/ 229552 h 753427"/>
                <a:gd name="connsiteX19" fmla="*/ 474847 w 642036"/>
                <a:gd name="connsiteY19" fmla="*/ 195263 h 753427"/>
                <a:gd name="connsiteX20" fmla="*/ 493897 w 642036"/>
                <a:gd name="connsiteY20" fmla="*/ 200978 h 753427"/>
                <a:gd name="connsiteX21" fmla="*/ 477705 w 642036"/>
                <a:gd name="connsiteY21" fmla="*/ 153353 h 753427"/>
                <a:gd name="connsiteX22" fmla="*/ 472942 w 642036"/>
                <a:gd name="connsiteY22" fmla="*/ 133350 h 753427"/>
                <a:gd name="connsiteX23" fmla="*/ 388170 w 642036"/>
                <a:gd name="connsiteY23" fmla="*/ 17145 h 753427"/>
                <a:gd name="connsiteX24" fmla="*/ 375787 w 642036"/>
                <a:gd name="connsiteY24" fmla="*/ 18097 h 753427"/>
                <a:gd name="connsiteX25" fmla="*/ 367215 w 642036"/>
                <a:gd name="connsiteY25" fmla="*/ 24765 h 753427"/>
                <a:gd name="connsiteX26" fmla="*/ 357690 w 642036"/>
                <a:gd name="connsiteY26" fmla="*/ 11430 h 753427"/>
                <a:gd name="connsiteX27" fmla="*/ 346260 w 642036"/>
                <a:gd name="connsiteY27" fmla="*/ 2858 h 753427"/>
                <a:gd name="connsiteX28" fmla="*/ 320542 w 642036"/>
                <a:gd name="connsiteY28" fmla="*/ 0 h 753427"/>
                <a:gd name="connsiteX29" fmla="*/ 169095 w 642036"/>
                <a:gd name="connsiteY29" fmla="*/ 136208 h 753427"/>
                <a:gd name="connsiteX30" fmla="*/ 169095 w 642036"/>
                <a:gd name="connsiteY30" fmla="*/ 142875 h 753427"/>
                <a:gd name="connsiteX31" fmla="*/ 169095 w 642036"/>
                <a:gd name="connsiteY31" fmla="*/ 142875 h 753427"/>
                <a:gd name="connsiteX32" fmla="*/ 169095 w 642036"/>
                <a:gd name="connsiteY32" fmla="*/ 159068 h 753427"/>
                <a:gd name="connsiteX33" fmla="*/ 156712 w 642036"/>
                <a:gd name="connsiteY33" fmla="*/ 219075 h 753427"/>
                <a:gd name="connsiteX34" fmla="*/ 140520 w 642036"/>
                <a:gd name="connsiteY34" fmla="*/ 257175 h 753427"/>
                <a:gd name="connsiteX35" fmla="*/ 171000 w 642036"/>
                <a:gd name="connsiteY35" fmla="*/ 248602 h 753427"/>
                <a:gd name="connsiteX36" fmla="*/ 226245 w 642036"/>
                <a:gd name="connsiteY36" fmla="*/ 346710 h 753427"/>
                <a:gd name="connsiteX37" fmla="*/ 226245 w 642036"/>
                <a:gd name="connsiteY37" fmla="*/ 370523 h 753427"/>
                <a:gd name="connsiteX38" fmla="*/ 220530 w 642036"/>
                <a:gd name="connsiteY38" fmla="*/ 379095 h 753427"/>
                <a:gd name="connsiteX39" fmla="*/ 173857 w 642036"/>
                <a:gd name="connsiteY39" fmla="*/ 398145 h 753427"/>
                <a:gd name="connsiteX40" fmla="*/ 52890 w 642036"/>
                <a:gd name="connsiteY40" fmla="*/ 461010 h 753427"/>
                <a:gd name="connsiteX41" fmla="*/ 16695 w 642036"/>
                <a:gd name="connsiteY41" fmla="*/ 531495 h 753427"/>
                <a:gd name="connsiteX42" fmla="*/ 502 w 642036"/>
                <a:gd name="connsiteY42" fmla="*/ 676275 h 753427"/>
                <a:gd name="connsiteX43" fmla="*/ 24315 w 642036"/>
                <a:gd name="connsiteY43" fmla="*/ 729615 h 753427"/>
                <a:gd name="connsiteX44" fmla="*/ 70987 w 642036"/>
                <a:gd name="connsiteY44" fmla="*/ 753428 h 753427"/>
                <a:gd name="connsiteX45" fmla="*/ 97657 w 642036"/>
                <a:gd name="connsiteY45" fmla="*/ 753428 h 753427"/>
                <a:gd name="connsiteX46" fmla="*/ 97657 w 642036"/>
                <a:gd name="connsiteY46" fmla="*/ 723900 h 753427"/>
                <a:gd name="connsiteX47" fmla="*/ 46222 w 642036"/>
                <a:gd name="connsiteY47" fmla="*/ 699135 h 753427"/>
                <a:gd name="connsiteX48" fmla="*/ 38602 w 642036"/>
                <a:gd name="connsiteY48" fmla="*/ 681990 h 753427"/>
                <a:gd name="connsiteX49" fmla="*/ 54795 w 642036"/>
                <a:gd name="connsiteY49" fmla="*/ 535305 h 753427"/>
                <a:gd name="connsiteX50" fmla="*/ 54795 w 642036"/>
                <a:gd name="connsiteY50" fmla="*/ 533400 h 753427"/>
                <a:gd name="connsiteX51" fmla="*/ 76702 w 642036"/>
                <a:gd name="connsiteY51" fmla="*/ 490538 h 753427"/>
                <a:gd name="connsiteX52" fmla="*/ 186240 w 642036"/>
                <a:gd name="connsiteY52" fmla="*/ 434340 h 753427"/>
                <a:gd name="connsiteX53" fmla="*/ 201480 w 642036"/>
                <a:gd name="connsiteY53" fmla="*/ 429578 h 753427"/>
                <a:gd name="connsiteX54" fmla="*/ 321495 w 642036"/>
                <a:gd name="connsiteY54" fmla="*/ 457200 h 753427"/>
                <a:gd name="connsiteX55" fmla="*/ 442462 w 642036"/>
                <a:gd name="connsiteY55" fmla="*/ 429578 h 753427"/>
                <a:gd name="connsiteX56" fmla="*/ 456750 w 642036"/>
                <a:gd name="connsiteY56" fmla="*/ 434340 h 753427"/>
                <a:gd name="connsiteX57" fmla="*/ 207195 w 642036"/>
                <a:gd name="connsiteY57" fmla="*/ 237173 h 753427"/>
                <a:gd name="connsiteX58" fmla="*/ 407220 w 642036"/>
                <a:gd name="connsiteY58" fmla="*/ 123825 h 753427"/>
                <a:gd name="connsiteX59" fmla="*/ 435795 w 642036"/>
                <a:gd name="connsiteY59" fmla="*/ 161925 h 753427"/>
                <a:gd name="connsiteX60" fmla="*/ 435795 w 642036"/>
                <a:gd name="connsiteY60" fmla="*/ 228600 h 753427"/>
                <a:gd name="connsiteX61" fmla="*/ 321495 w 642036"/>
                <a:gd name="connsiteY61" fmla="*/ 342900 h 753427"/>
                <a:gd name="connsiteX62" fmla="*/ 207195 w 642036"/>
                <a:gd name="connsiteY62" fmla="*/ 237173 h 753427"/>
                <a:gd name="connsiteX63" fmla="*/ 245295 w 642036"/>
                <a:gd name="connsiteY63" fmla="*/ 408623 h 753427"/>
                <a:gd name="connsiteX64" fmla="*/ 264345 w 642036"/>
                <a:gd name="connsiteY64" fmla="*/ 370523 h 753427"/>
                <a:gd name="connsiteX65" fmla="*/ 264345 w 642036"/>
                <a:gd name="connsiteY65" fmla="*/ 369570 h 753427"/>
                <a:gd name="connsiteX66" fmla="*/ 378645 w 642036"/>
                <a:gd name="connsiteY66" fmla="*/ 369570 h 753427"/>
                <a:gd name="connsiteX67" fmla="*/ 378645 w 642036"/>
                <a:gd name="connsiteY67" fmla="*/ 370523 h 753427"/>
                <a:gd name="connsiteX68" fmla="*/ 396742 w 642036"/>
                <a:gd name="connsiteY68" fmla="*/ 408623 h 753427"/>
                <a:gd name="connsiteX69" fmla="*/ 320542 w 642036"/>
                <a:gd name="connsiteY69" fmla="*/ 419100 h 753427"/>
                <a:gd name="connsiteX70" fmla="*/ 245295 w 642036"/>
                <a:gd name="connsiteY70" fmla="*/ 408623 h 75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42036" h="753427">
                  <a:moveTo>
                    <a:pt x="456750" y="434340"/>
                  </a:moveTo>
                  <a:cubicBezTo>
                    <a:pt x="496755" y="448628"/>
                    <a:pt x="534855" y="464820"/>
                    <a:pt x="566287" y="490538"/>
                  </a:cubicBezTo>
                  <a:cubicBezTo>
                    <a:pt x="579622" y="501015"/>
                    <a:pt x="587242" y="516255"/>
                    <a:pt x="587242" y="533400"/>
                  </a:cubicBezTo>
                  <a:lnTo>
                    <a:pt x="604387" y="681038"/>
                  </a:lnTo>
                  <a:cubicBezTo>
                    <a:pt x="605340" y="687705"/>
                    <a:pt x="602482" y="694373"/>
                    <a:pt x="596767" y="698183"/>
                  </a:cubicBezTo>
                  <a:lnTo>
                    <a:pt x="596767" y="698183"/>
                  </a:lnTo>
                  <a:cubicBezTo>
                    <a:pt x="580575" y="708660"/>
                    <a:pt x="563430" y="717233"/>
                    <a:pt x="545332" y="722948"/>
                  </a:cubicBezTo>
                  <a:lnTo>
                    <a:pt x="545332" y="753428"/>
                  </a:lnTo>
                  <a:lnTo>
                    <a:pt x="571050" y="753428"/>
                  </a:lnTo>
                  <a:cubicBezTo>
                    <a:pt x="587242" y="746760"/>
                    <a:pt x="603435" y="739140"/>
                    <a:pt x="617722" y="729615"/>
                  </a:cubicBezTo>
                  <a:lnTo>
                    <a:pt x="617722" y="729615"/>
                  </a:lnTo>
                  <a:cubicBezTo>
                    <a:pt x="634867" y="718185"/>
                    <a:pt x="644392" y="697230"/>
                    <a:pt x="641535" y="676275"/>
                  </a:cubicBezTo>
                  <a:lnTo>
                    <a:pt x="626295" y="532448"/>
                  </a:lnTo>
                  <a:cubicBezTo>
                    <a:pt x="625342" y="504825"/>
                    <a:pt x="612960" y="479108"/>
                    <a:pt x="591052" y="461963"/>
                  </a:cubicBezTo>
                  <a:cubicBezTo>
                    <a:pt x="555810" y="432435"/>
                    <a:pt x="513900" y="414338"/>
                    <a:pt x="470085" y="399098"/>
                  </a:cubicBezTo>
                  <a:lnTo>
                    <a:pt x="423412" y="380048"/>
                  </a:lnTo>
                  <a:cubicBezTo>
                    <a:pt x="419602" y="378143"/>
                    <a:pt x="417697" y="375285"/>
                    <a:pt x="417697" y="371475"/>
                  </a:cubicBezTo>
                  <a:lnTo>
                    <a:pt x="417697" y="348615"/>
                  </a:lnTo>
                  <a:cubicBezTo>
                    <a:pt x="453892" y="320040"/>
                    <a:pt x="474847" y="276225"/>
                    <a:pt x="474847" y="229552"/>
                  </a:cubicBezTo>
                  <a:lnTo>
                    <a:pt x="474847" y="195263"/>
                  </a:lnTo>
                  <a:cubicBezTo>
                    <a:pt x="480562" y="199073"/>
                    <a:pt x="487230" y="200025"/>
                    <a:pt x="493897" y="200978"/>
                  </a:cubicBezTo>
                  <a:lnTo>
                    <a:pt x="477705" y="153353"/>
                  </a:lnTo>
                  <a:cubicBezTo>
                    <a:pt x="475800" y="146685"/>
                    <a:pt x="473895" y="140018"/>
                    <a:pt x="472942" y="133350"/>
                  </a:cubicBezTo>
                  <a:cubicBezTo>
                    <a:pt x="465322" y="79057"/>
                    <a:pt x="432937" y="40958"/>
                    <a:pt x="388170" y="17145"/>
                  </a:cubicBezTo>
                  <a:cubicBezTo>
                    <a:pt x="384360" y="15240"/>
                    <a:pt x="379597" y="15240"/>
                    <a:pt x="375787" y="18097"/>
                  </a:cubicBezTo>
                  <a:lnTo>
                    <a:pt x="367215" y="24765"/>
                  </a:lnTo>
                  <a:lnTo>
                    <a:pt x="357690" y="11430"/>
                  </a:lnTo>
                  <a:cubicBezTo>
                    <a:pt x="354832" y="7620"/>
                    <a:pt x="351022" y="3810"/>
                    <a:pt x="346260" y="2858"/>
                  </a:cubicBezTo>
                  <a:cubicBezTo>
                    <a:pt x="337687" y="953"/>
                    <a:pt x="329115" y="0"/>
                    <a:pt x="320542" y="0"/>
                  </a:cubicBezTo>
                  <a:cubicBezTo>
                    <a:pt x="245295" y="0"/>
                    <a:pt x="182430" y="59055"/>
                    <a:pt x="169095" y="136208"/>
                  </a:cubicBezTo>
                  <a:lnTo>
                    <a:pt x="169095" y="142875"/>
                  </a:lnTo>
                  <a:lnTo>
                    <a:pt x="169095" y="142875"/>
                  </a:lnTo>
                  <a:lnTo>
                    <a:pt x="169095" y="159068"/>
                  </a:lnTo>
                  <a:cubicBezTo>
                    <a:pt x="169095" y="180023"/>
                    <a:pt x="165285" y="200025"/>
                    <a:pt x="156712" y="219075"/>
                  </a:cubicBezTo>
                  <a:lnTo>
                    <a:pt x="140520" y="257175"/>
                  </a:lnTo>
                  <a:cubicBezTo>
                    <a:pt x="140520" y="257175"/>
                    <a:pt x="151950" y="254318"/>
                    <a:pt x="171000" y="248602"/>
                  </a:cubicBezTo>
                  <a:cubicBezTo>
                    <a:pt x="175762" y="287655"/>
                    <a:pt x="195765" y="322898"/>
                    <a:pt x="226245" y="346710"/>
                  </a:cubicBezTo>
                  <a:lnTo>
                    <a:pt x="226245" y="370523"/>
                  </a:lnTo>
                  <a:cubicBezTo>
                    <a:pt x="226245" y="374333"/>
                    <a:pt x="224340" y="378143"/>
                    <a:pt x="220530" y="379095"/>
                  </a:cubicBezTo>
                  <a:lnTo>
                    <a:pt x="173857" y="398145"/>
                  </a:lnTo>
                  <a:cubicBezTo>
                    <a:pt x="130042" y="413385"/>
                    <a:pt x="88132" y="431483"/>
                    <a:pt x="52890" y="461010"/>
                  </a:cubicBezTo>
                  <a:cubicBezTo>
                    <a:pt x="30982" y="478155"/>
                    <a:pt x="17647" y="503873"/>
                    <a:pt x="16695" y="531495"/>
                  </a:cubicBezTo>
                  <a:lnTo>
                    <a:pt x="502" y="676275"/>
                  </a:lnTo>
                  <a:cubicBezTo>
                    <a:pt x="-2355" y="697230"/>
                    <a:pt x="7170" y="718185"/>
                    <a:pt x="24315" y="729615"/>
                  </a:cubicBezTo>
                  <a:cubicBezTo>
                    <a:pt x="38602" y="739140"/>
                    <a:pt x="54795" y="746760"/>
                    <a:pt x="70987" y="753428"/>
                  </a:cubicBezTo>
                  <a:lnTo>
                    <a:pt x="97657" y="753428"/>
                  </a:lnTo>
                  <a:lnTo>
                    <a:pt x="97657" y="723900"/>
                  </a:lnTo>
                  <a:cubicBezTo>
                    <a:pt x="79560" y="717233"/>
                    <a:pt x="62415" y="709613"/>
                    <a:pt x="46222" y="699135"/>
                  </a:cubicBezTo>
                  <a:cubicBezTo>
                    <a:pt x="40507" y="695325"/>
                    <a:pt x="37650" y="688658"/>
                    <a:pt x="38602" y="681990"/>
                  </a:cubicBezTo>
                  <a:lnTo>
                    <a:pt x="54795" y="535305"/>
                  </a:lnTo>
                  <a:lnTo>
                    <a:pt x="54795" y="533400"/>
                  </a:lnTo>
                  <a:cubicBezTo>
                    <a:pt x="54795" y="516255"/>
                    <a:pt x="63367" y="501015"/>
                    <a:pt x="76702" y="490538"/>
                  </a:cubicBezTo>
                  <a:cubicBezTo>
                    <a:pt x="108135" y="464820"/>
                    <a:pt x="146235" y="448628"/>
                    <a:pt x="186240" y="434340"/>
                  </a:cubicBezTo>
                  <a:lnTo>
                    <a:pt x="201480" y="429578"/>
                  </a:lnTo>
                  <a:cubicBezTo>
                    <a:pt x="229102" y="446723"/>
                    <a:pt x="272917" y="457200"/>
                    <a:pt x="321495" y="457200"/>
                  </a:cubicBezTo>
                  <a:cubicBezTo>
                    <a:pt x="370072" y="457200"/>
                    <a:pt x="413887" y="446723"/>
                    <a:pt x="442462" y="429578"/>
                  </a:cubicBezTo>
                  <a:lnTo>
                    <a:pt x="456750" y="434340"/>
                  </a:lnTo>
                  <a:close/>
                  <a:moveTo>
                    <a:pt x="207195" y="237173"/>
                  </a:moveTo>
                  <a:cubicBezTo>
                    <a:pt x="271965" y="215265"/>
                    <a:pt x="365310" y="177165"/>
                    <a:pt x="407220" y="123825"/>
                  </a:cubicBezTo>
                  <a:cubicBezTo>
                    <a:pt x="415792" y="137160"/>
                    <a:pt x="425317" y="149543"/>
                    <a:pt x="435795" y="161925"/>
                  </a:cubicBezTo>
                  <a:lnTo>
                    <a:pt x="435795" y="228600"/>
                  </a:lnTo>
                  <a:cubicBezTo>
                    <a:pt x="435795" y="291465"/>
                    <a:pt x="384360" y="342900"/>
                    <a:pt x="321495" y="342900"/>
                  </a:cubicBezTo>
                  <a:cubicBezTo>
                    <a:pt x="261487" y="342900"/>
                    <a:pt x="211957" y="297180"/>
                    <a:pt x="207195" y="237173"/>
                  </a:cubicBezTo>
                  <a:close/>
                  <a:moveTo>
                    <a:pt x="245295" y="408623"/>
                  </a:moveTo>
                  <a:cubicBezTo>
                    <a:pt x="256725" y="400050"/>
                    <a:pt x="264345" y="385763"/>
                    <a:pt x="264345" y="370523"/>
                  </a:cubicBezTo>
                  <a:lnTo>
                    <a:pt x="264345" y="369570"/>
                  </a:lnTo>
                  <a:cubicBezTo>
                    <a:pt x="300540" y="384810"/>
                    <a:pt x="342450" y="384810"/>
                    <a:pt x="378645" y="369570"/>
                  </a:cubicBezTo>
                  <a:lnTo>
                    <a:pt x="378645" y="370523"/>
                  </a:lnTo>
                  <a:cubicBezTo>
                    <a:pt x="378645" y="384810"/>
                    <a:pt x="385312" y="399098"/>
                    <a:pt x="396742" y="408623"/>
                  </a:cubicBezTo>
                  <a:cubicBezTo>
                    <a:pt x="371977" y="416243"/>
                    <a:pt x="346260" y="420053"/>
                    <a:pt x="320542" y="419100"/>
                  </a:cubicBezTo>
                  <a:cubicBezTo>
                    <a:pt x="295777" y="419100"/>
                    <a:pt x="270060" y="415290"/>
                    <a:pt x="245295" y="408623"/>
                  </a:cubicBezTo>
                  <a:close/>
                </a:path>
              </a:pathLst>
            </a:custGeom>
            <a:grpFill/>
            <a:ln w="19050" cap="flat">
              <a:solidFill>
                <a:srgbClr val="4B73A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9FA861-CD0E-0247-F1A7-7E0DCEA78125}"/>
                </a:ext>
              </a:extLst>
            </p:cNvPr>
            <p:cNvSpPr/>
            <p:nvPr/>
          </p:nvSpPr>
          <p:spPr>
            <a:xfrm>
              <a:off x="2923222" y="3569968"/>
              <a:ext cx="555307" cy="297180"/>
            </a:xfrm>
            <a:custGeom>
              <a:avLst/>
              <a:gdLst>
                <a:gd name="connsiteX0" fmla="*/ 482918 w 555307"/>
                <a:gd name="connsiteY0" fmla="*/ 23813 h 297180"/>
                <a:gd name="connsiteX1" fmla="*/ 459105 w 555307"/>
                <a:gd name="connsiteY1" fmla="*/ 0 h 297180"/>
                <a:gd name="connsiteX2" fmla="*/ 459105 w 555307"/>
                <a:gd name="connsiteY2" fmla="*/ 0 h 297180"/>
                <a:gd name="connsiteX3" fmla="*/ 96203 w 555307"/>
                <a:gd name="connsiteY3" fmla="*/ 0 h 297180"/>
                <a:gd name="connsiteX4" fmla="*/ 72390 w 555307"/>
                <a:gd name="connsiteY4" fmla="*/ 23813 h 297180"/>
                <a:gd name="connsiteX5" fmla="*/ 72390 w 555307"/>
                <a:gd name="connsiteY5" fmla="*/ 23813 h 297180"/>
                <a:gd name="connsiteX6" fmla="*/ 72390 w 555307"/>
                <a:gd name="connsiteY6" fmla="*/ 260985 h 297180"/>
                <a:gd name="connsiteX7" fmla="*/ 0 w 555307"/>
                <a:gd name="connsiteY7" fmla="*/ 260985 h 297180"/>
                <a:gd name="connsiteX8" fmla="*/ 0 w 555307"/>
                <a:gd name="connsiteY8" fmla="*/ 273368 h 297180"/>
                <a:gd name="connsiteX9" fmla="*/ 23813 w 555307"/>
                <a:gd name="connsiteY9" fmla="*/ 297180 h 297180"/>
                <a:gd name="connsiteX10" fmla="*/ 531495 w 555307"/>
                <a:gd name="connsiteY10" fmla="*/ 297180 h 297180"/>
                <a:gd name="connsiteX11" fmla="*/ 555308 w 555307"/>
                <a:gd name="connsiteY11" fmla="*/ 273368 h 297180"/>
                <a:gd name="connsiteX12" fmla="*/ 555308 w 555307"/>
                <a:gd name="connsiteY12" fmla="*/ 260985 h 297180"/>
                <a:gd name="connsiteX13" fmla="*/ 482918 w 555307"/>
                <a:gd name="connsiteY13" fmla="*/ 260985 h 297180"/>
                <a:gd name="connsiteX14" fmla="*/ 482918 w 555307"/>
                <a:gd name="connsiteY14" fmla="*/ 23813 h 297180"/>
                <a:gd name="connsiteX15" fmla="*/ 227648 w 555307"/>
                <a:gd name="connsiteY15" fmla="*/ 180975 h 297180"/>
                <a:gd name="connsiteX16" fmla="*/ 214313 w 555307"/>
                <a:gd name="connsiteY16" fmla="*/ 194310 h 297180"/>
                <a:gd name="connsiteX17" fmla="*/ 160973 w 555307"/>
                <a:gd name="connsiteY17" fmla="*/ 140970 h 297180"/>
                <a:gd name="connsiteX18" fmla="*/ 214313 w 555307"/>
                <a:gd name="connsiteY18" fmla="*/ 87630 h 297180"/>
                <a:gd name="connsiteX19" fmla="*/ 227648 w 555307"/>
                <a:gd name="connsiteY19" fmla="*/ 100965 h 297180"/>
                <a:gd name="connsiteX20" fmla="*/ 187642 w 555307"/>
                <a:gd name="connsiteY20" fmla="*/ 140970 h 297180"/>
                <a:gd name="connsiteX21" fmla="*/ 227648 w 555307"/>
                <a:gd name="connsiteY21" fmla="*/ 180975 h 297180"/>
                <a:gd name="connsiteX22" fmla="*/ 263843 w 555307"/>
                <a:gd name="connsiteY22" fmla="*/ 200978 h 297180"/>
                <a:gd name="connsiteX23" fmla="*/ 246698 w 555307"/>
                <a:gd name="connsiteY23" fmla="*/ 193358 h 297180"/>
                <a:gd name="connsiteX24" fmla="*/ 291465 w 555307"/>
                <a:gd name="connsiteY24" fmla="*/ 85725 h 297180"/>
                <a:gd name="connsiteX25" fmla="*/ 308610 w 555307"/>
                <a:gd name="connsiteY25" fmla="*/ 93345 h 297180"/>
                <a:gd name="connsiteX26" fmla="*/ 263843 w 555307"/>
                <a:gd name="connsiteY26" fmla="*/ 200978 h 297180"/>
                <a:gd name="connsiteX27" fmla="*/ 340043 w 555307"/>
                <a:gd name="connsiteY27" fmla="*/ 195263 h 297180"/>
                <a:gd name="connsiteX28" fmla="*/ 326708 w 555307"/>
                <a:gd name="connsiteY28" fmla="*/ 181928 h 297180"/>
                <a:gd name="connsiteX29" fmla="*/ 366713 w 555307"/>
                <a:gd name="connsiteY29" fmla="*/ 141922 h 297180"/>
                <a:gd name="connsiteX30" fmla="*/ 326708 w 555307"/>
                <a:gd name="connsiteY30" fmla="*/ 101918 h 297180"/>
                <a:gd name="connsiteX31" fmla="*/ 340043 w 555307"/>
                <a:gd name="connsiteY31" fmla="*/ 88582 h 297180"/>
                <a:gd name="connsiteX32" fmla="*/ 393383 w 555307"/>
                <a:gd name="connsiteY32" fmla="*/ 141922 h 297180"/>
                <a:gd name="connsiteX33" fmla="*/ 340043 w 555307"/>
                <a:gd name="connsiteY33" fmla="*/ 195263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55307" h="297180">
                  <a:moveTo>
                    <a:pt x="482918" y="23813"/>
                  </a:moveTo>
                  <a:cubicBezTo>
                    <a:pt x="482918" y="10478"/>
                    <a:pt x="472440" y="0"/>
                    <a:pt x="459105" y="0"/>
                  </a:cubicBezTo>
                  <a:lnTo>
                    <a:pt x="459105" y="0"/>
                  </a:lnTo>
                  <a:lnTo>
                    <a:pt x="96203" y="0"/>
                  </a:lnTo>
                  <a:cubicBezTo>
                    <a:pt x="82868" y="0"/>
                    <a:pt x="72390" y="10478"/>
                    <a:pt x="72390" y="23813"/>
                  </a:cubicBezTo>
                  <a:lnTo>
                    <a:pt x="72390" y="23813"/>
                  </a:lnTo>
                  <a:lnTo>
                    <a:pt x="72390" y="260985"/>
                  </a:lnTo>
                  <a:lnTo>
                    <a:pt x="0" y="260985"/>
                  </a:lnTo>
                  <a:lnTo>
                    <a:pt x="0" y="273368"/>
                  </a:lnTo>
                  <a:cubicBezTo>
                    <a:pt x="0" y="286703"/>
                    <a:pt x="10478" y="297180"/>
                    <a:pt x="23813" y="297180"/>
                  </a:cubicBezTo>
                  <a:lnTo>
                    <a:pt x="531495" y="297180"/>
                  </a:lnTo>
                  <a:cubicBezTo>
                    <a:pt x="544830" y="297180"/>
                    <a:pt x="555308" y="286703"/>
                    <a:pt x="555308" y="273368"/>
                  </a:cubicBezTo>
                  <a:lnTo>
                    <a:pt x="555308" y="260985"/>
                  </a:lnTo>
                  <a:lnTo>
                    <a:pt x="482918" y="260985"/>
                  </a:lnTo>
                  <a:lnTo>
                    <a:pt x="482918" y="23813"/>
                  </a:lnTo>
                  <a:close/>
                  <a:moveTo>
                    <a:pt x="227648" y="180975"/>
                  </a:moveTo>
                  <a:lnTo>
                    <a:pt x="214313" y="194310"/>
                  </a:lnTo>
                  <a:lnTo>
                    <a:pt x="160973" y="140970"/>
                  </a:lnTo>
                  <a:lnTo>
                    <a:pt x="214313" y="87630"/>
                  </a:lnTo>
                  <a:lnTo>
                    <a:pt x="227648" y="100965"/>
                  </a:lnTo>
                  <a:lnTo>
                    <a:pt x="187642" y="140970"/>
                  </a:lnTo>
                  <a:lnTo>
                    <a:pt x="227648" y="180975"/>
                  </a:lnTo>
                  <a:close/>
                  <a:moveTo>
                    <a:pt x="263843" y="200978"/>
                  </a:moveTo>
                  <a:lnTo>
                    <a:pt x="246698" y="193358"/>
                  </a:lnTo>
                  <a:lnTo>
                    <a:pt x="291465" y="85725"/>
                  </a:lnTo>
                  <a:lnTo>
                    <a:pt x="308610" y="93345"/>
                  </a:lnTo>
                  <a:lnTo>
                    <a:pt x="263843" y="200978"/>
                  </a:lnTo>
                  <a:close/>
                  <a:moveTo>
                    <a:pt x="340043" y="195263"/>
                  </a:moveTo>
                  <a:lnTo>
                    <a:pt x="326708" y="181928"/>
                  </a:lnTo>
                  <a:lnTo>
                    <a:pt x="366713" y="141922"/>
                  </a:lnTo>
                  <a:lnTo>
                    <a:pt x="326708" y="101918"/>
                  </a:lnTo>
                  <a:lnTo>
                    <a:pt x="340043" y="88582"/>
                  </a:lnTo>
                  <a:lnTo>
                    <a:pt x="393383" y="141922"/>
                  </a:lnTo>
                  <a:lnTo>
                    <a:pt x="340043" y="195263"/>
                  </a:lnTo>
                  <a:close/>
                </a:path>
              </a:pathLst>
            </a:custGeom>
            <a:grpFill/>
            <a:ln w="19050" cap="flat">
              <a:solidFill>
                <a:srgbClr val="4B73A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</p:grpSp>
      <p:pic>
        <p:nvPicPr>
          <p:cNvPr id="25" name="Graphic 24" descr="Warning with solid fill">
            <a:extLst>
              <a:ext uri="{FF2B5EF4-FFF2-40B4-BE49-F238E27FC236}">
                <a16:creationId xmlns:a16="http://schemas.microsoft.com/office/drawing/2014/main" id="{DCD84BBD-8C15-6F94-82F4-04D5E7C46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0756" y="3402885"/>
            <a:ext cx="389386" cy="38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B8DB3-FF95-0C62-C1BC-CF9BB4A5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Dynamic Traffic Pattern</a:t>
            </a:r>
            <a:endParaRPr lang="en-DK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38D08856-DB2F-2212-DCC6-B2B15ACBB987}"/>
              </a:ext>
            </a:extLst>
          </p:cNvPr>
          <p:cNvSpPr txBox="1">
            <a:spLocks/>
          </p:cNvSpPr>
          <p:nvPr/>
        </p:nvSpPr>
        <p:spPr>
          <a:xfrm>
            <a:off x="262558" y="1370188"/>
            <a:ext cx="9312374" cy="373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In-Band Feature Collection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A47E481-C964-FC14-E4CA-18A71D7F6441}"/>
              </a:ext>
            </a:extLst>
          </p:cNvPr>
          <p:cNvSpPr txBox="1">
            <a:spLocks/>
          </p:cNvSpPr>
          <p:nvPr/>
        </p:nvSpPr>
        <p:spPr bwMode="auto">
          <a:xfrm>
            <a:off x="243089" y="4153489"/>
            <a:ext cx="721203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Collected Features: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Number of TCP packets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Number of TCP SYN flags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Inter-Arrival Time (IAT)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3707CA-0B59-C0BE-1BBB-293B51C4EBF6}"/>
              </a:ext>
            </a:extLst>
          </p:cNvPr>
          <p:cNvSpPr txBox="1">
            <a:spLocks/>
          </p:cNvSpPr>
          <p:nvPr/>
        </p:nvSpPr>
        <p:spPr bwMode="auto">
          <a:xfrm>
            <a:off x="262558" y="1988840"/>
            <a:ext cx="746258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DD</a:t>
            </a:r>
            <a:r>
              <a:rPr lang="en-US" altLang="zh-CN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oS LOIT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as an example: 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Halfway handshakes triggered by numerous SYN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Reflected by the number, rate and TCP flags of packets within a time window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88A47B-6934-9F7A-AF61-7DB6F4B353B7}"/>
              </a:ext>
            </a:extLst>
          </p:cNvPr>
          <p:cNvSpPr/>
          <p:nvPr/>
        </p:nvSpPr>
        <p:spPr>
          <a:xfrm>
            <a:off x="195546" y="6489563"/>
            <a:ext cx="41764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</a:rPr>
              <a:t>IEEE 50th Conference on Local Computer Networks (LCN)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ight Arrow 8">
            <a:extLst>
              <a:ext uri="{FF2B5EF4-FFF2-40B4-BE49-F238E27FC236}">
                <a16:creationId xmlns:a16="http://schemas.microsoft.com/office/drawing/2014/main" id="{7A2AAF7C-2E6A-CA7F-4D6A-55F30E60E8F8}"/>
              </a:ext>
            </a:extLst>
          </p:cNvPr>
          <p:cNvSpPr/>
          <p:nvPr/>
        </p:nvSpPr>
        <p:spPr bwMode="auto">
          <a:xfrm rot="5400000">
            <a:off x="3062790" y="3439764"/>
            <a:ext cx="432048" cy="504056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pic>
        <p:nvPicPr>
          <p:cNvPr id="14" name="Graphic 13" descr="Computer with solid fill">
            <a:extLst>
              <a:ext uri="{FF2B5EF4-FFF2-40B4-BE49-F238E27FC236}">
                <a16:creationId xmlns:a16="http://schemas.microsoft.com/office/drawing/2014/main" id="{A4A6E780-9974-E736-951B-9893B2E89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961" t="17554" b="17480"/>
          <a:stretch>
            <a:fillRect/>
          </a:stretch>
        </p:blipFill>
        <p:spPr>
          <a:xfrm>
            <a:off x="11325432" y="3794436"/>
            <a:ext cx="338625" cy="68664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7C90423-F95D-24E8-A06E-5CD26F5DDCA9}"/>
              </a:ext>
            </a:extLst>
          </p:cNvPr>
          <p:cNvCxnSpPr>
            <a:cxnSpLocks/>
          </p:cNvCxnSpPr>
          <p:nvPr/>
        </p:nvCxnSpPr>
        <p:spPr>
          <a:xfrm>
            <a:off x="8940640" y="3503794"/>
            <a:ext cx="2105312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1876991-73C7-B5CB-5E5A-709ED3708DED}"/>
              </a:ext>
            </a:extLst>
          </p:cNvPr>
          <p:cNvCxnSpPr>
            <a:cxnSpLocks/>
          </p:cNvCxnSpPr>
          <p:nvPr/>
        </p:nvCxnSpPr>
        <p:spPr>
          <a:xfrm>
            <a:off x="8940640" y="3851413"/>
            <a:ext cx="2105312" cy="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91DEFA9-F962-1887-8FAC-80A5CF091FDB}"/>
              </a:ext>
            </a:extLst>
          </p:cNvPr>
          <p:cNvSpPr txBox="1"/>
          <p:nvPr/>
        </p:nvSpPr>
        <p:spPr>
          <a:xfrm>
            <a:off x="9753954" y="3180596"/>
            <a:ext cx="598754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</a:t>
            </a:r>
            <a:endParaRPr lang="en-DK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3F42BF6-BE43-5EC4-8E9A-BC8799A16F06}"/>
              </a:ext>
            </a:extLst>
          </p:cNvPr>
          <p:cNvCxnSpPr>
            <a:cxnSpLocks/>
          </p:cNvCxnSpPr>
          <p:nvPr/>
        </p:nvCxnSpPr>
        <p:spPr>
          <a:xfrm>
            <a:off x="8940640" y="4173784"/>
            <a:ext cx="2105312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7038D4-A15E-B0B7-30B3-23B20E036A4C}"/>
              </a:ext>
            </a:extLst>
          </p:cNvPr>
          <p:cNvCxnSpPr>
            <a:cxnSpLocks/>
          </p:cNvCxnSpPr>
          <p:nvPr/>
        </p:nvCxnSpPr>
        <p:spPr>
          <a:xfrm>
            <a:off x="8940640" y="4521403"/>
            <a:ext cx="2105312" cy="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1A72D2D-876D-10B3-E5C6-DF6C2F37AFBE}"/>
              </a:ext>
            </a:extLst>
          </p:cNvPr>
          <p:cNvSpPr txBox="1"/>
          <p:nvPr/>
        </p:nvSpPr>
        <p:spPr>
          <a:xfrm>
            <a:off x="9753954" y="3862280"/>
            <a:ext cx="598754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</a:t>
            </a:r>
            <a:endParaRPr lang="en-DK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49666-A3E4-AEE4-3EAF-64816F159CAE}"/>
              </a:ext>
            </a:extLst>
          </p:cNvPr>
          <p:cNvSpPr txBox="1"/>
          <p:nvPr/>
        </p:nvSpPr>
        <p:spPr>
          <a:xfrm>
            <a:off x="9519018" y="4209824"/>
            <a:ext cx="1068626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 ACK</a:t>
            </a:r>
            <a:endParaRPr lang="en-DK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85CE00-2A4B-1CF8-4C49-D133226F099D}"/>
              </a:ext>
            </a:extLst>
          </p:cNvPr>
          <p:cNvSpPr txBox="1"/>
          <p:nvPr/>
        </p:nvSpPr>
        <p:spPr>
          <a:xfrm>
            <a:off x="9519018" y="3539007"/>
            <a:ext cx="1068626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 ACK</a:t>
            </a:r>
            <a:endParaRPr lang="en-DK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4E5C11-2F64-DD14-5E1C-845B9F405003}"/>
              </a:ext>
            </a:extLst>
          </p:cNvPr>
          <p:cNvSpPr txBox="1"/>
          <p:nvPr/>
        </p:nvSpPr>
        <p:spPr>
          <a:xfrm>
            <a:off x="9862413" y="4648381"/>
            <a:ext cx="381836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DK" dirty="0"/>
          </a:p>
        </p:txBody>
      </p:sp>
      <p:grpSp>
        <p:nvGrpSpPr>
          <p:cNvPr id="26" name="Graphic 7" descr="Programmer male with solid fill">
            <a:extLst>
              <a:ext uri="{FF2B5EF4-FFF2-40B4-BE49-F238E27FC236}">
                <a16:creationId xmlns:a16="http://schemas.microsoft.com/office/drawing/2014/main" id="{FFAE87D5-0F56-3F9C-CCC2-5E91588342AA}"/>
              </a:ext>
            </a:extLst>
          </p:cNvPr>
          <p:cNvGrpSpPr/>
          <p:nvPr/>
        </p:nvGrpSpPr>
        <p:grpSpPr>
          <a:xfrm>
            <a:off x="8019124" y="3620098"/>
            <a:ext cx="642036" cy="809625"/>
            <a:chOff x="2878905" y="3057524"/>
            <a:chExt cx="642036" cy="809625"/>
          </a:xfrm>
          <a:solidFill>
            <a:srgbClr val="7BA0BD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99476DA-D54B-7095-5A6E-E2B7ECBD604B}"/>
                </a:ext>
              </a:extLst>
            </p:cNvPr>
            <p:cNvSpPr/>
            <p:nvPr/>
          </p:nvSpPr>
          <p:spPr>
            <a:xfrm>
              <a:off x="2878905" y="3057524"/>
              <a:ext cx="642036" cy="753427"/>
            </a:xfrm>
            <a:custGeom>
              <a:avLst/>
              <a:gdLst>
                <a:gd name="connsiteX0" fmla="*/ 456750 w 642036"/>
                <a:gd name="connsiteY0" fmla="*/ 434340 h 753427"/>
                <a:gd name="connsiteX1" fmla="*/ 566287 w 642036"/>
                <a:gd name="connsiteY1" fmla="*/ 490538 h 753427"/>
                <a:gd name="connsiteX2" fmla="*/ 587242 w 642036"/>
                <a:gd name="connsiteY2" fmla="*/ 533400 h 753427"/>
                <a:gd name="connsiteX3" fmla="*/ 604387 w 642036"/>
                <a:gd name="connsiteY3" fmla="*/ 681038 h 753427"/>
                <a:gd name="connsiteX4" fmla="*/ 596767 w 642036"/>
                <a:gd name="connsiteY4" fmla="*/ 698183 h 753427"/>
                <a:gd name="connsiteX5" fmla="*/ 596767 w 642036"/>
                <a:gd name="connsiteY5" fmla="*/ 698183 h 753427"/>
                <a:gd name="connsiteX6" fmla="*/ 545332 w 642036"/>
                <a:gd name="connsiteY6" fmla="*/ 722948 h 753427"/>
                <a:gd name="connsiteX7" fmla="*/ 545332 w 642036"/>
                <a:gd name="connsiteY7" fmla="*/ 753428 h 753427"/>
                <a:gd name="connsiteX8" fmla="*/ 571050 w 642036"/>
                <a:gd name="connsiteY8" fmla="*/ 753428 h 753427"/>
                <a:gd name="connsiteX9" fmla="*/ 617722 w 642036"/>
                <a:gd name="connsiteY9" fmla="*/ 729615 h 753427"/>
                <a:gd name="connsiteX10" fmla="*/ 617722 w 642036"/>
                <a:gd name="connsiteY10" fmla="*/ 729615 h 753427"/>
                <a:gd name="connsiteX11" fmla="*/ 641535 w 642036"/>
                <a:gd name="connsiteY11" fmla="*/ 676275 h 753427"/>
                <a:gd name="connsiteX12" fmla="*/ 626295 w 642036"/>
                <a:gd name="connsiteY12" fmla="*/ 532448 h 753427"/>
                <a:gd name="connsiteX13" fmla="*/ 591052 w 642036"/>
                <a:gd name="connsiteY13" fmla="*/ 461963 h 753427"/>
                <a:gd name="connsiteX14" fmla="*/ 470085 w 642036"/>
                <a:gd name="connsiteY14" fmla="*/ 399098 h 753427"/>
                <a:gd name="connsiteX15" fmla="*/ 423412 w 642036"/>
                <a:gd name="connsiteY15" fmla="*/ 380048 h 753427"/>
                <a:gd name="connsiteX16" fmla="*/ 417697 w 642036"/>
                <a:gd name="connsiteY16" fmla="*/ 371475 h 753427"/>
                <a:gd name="connsiteX17" fmla="*/ 417697 w 642036"/>
                <a:gd name="connsiteY17" fmla="*/ 348615 h 753427"/>
                <a:gd name="connsiteX18" fmla="*/ 474847 w 642036"/>
                <a:gd name="connsiteY18" fmla="*/ 229552 h 753427"/>
                <a:gd name="connsiteX19" fmla="*/ 474847 w 642036"/>
                <a:gd name="connsiteY19" fmla="*/ 195263 h 753427"/>
                <a:gd name="connsiteX20" fmla="*/ 493897 w 642036"/>
                <a:gd name="connsiteY20" fmla="*/ 200978 h 753427"/>
                <a:gd name="connsiteX21" fmla="*/ 477705 w 642036"/>
                <a:gd name="connsiteY21" fmla="*/ 153353 h 753427"/>
                <a:gd name="connsiteX22" fmla="*/ 472942 w 642036"/>
                <a:gd name="connsiteY22" fmla="*/ 133350 h 753427"/>
                <a:gd name="connsiteX23" fmla="*/ 388170 w 642036"/>
                <a:gd name="connsiteY23" fmla="*/ 17145 h 753427"/>
                <a:gd name="connsiteX24" fmla="*/ 375787 w 642036"/>
                <a:gd name="connsiteY24" fmla="*/ 18097 h 753427"/>
                <a:gd name="connsiteX25" fmla="*/ 367215 w 642036"/>
                <a:gd name="connsiteY25" fmla="*/ 24765 h 753427"/>
                <a:gd name="connsiteX26" fmla="*/ 357690 w 642036"/>
                <a:gd name="connsiteY26" fmla="*/ 11430 h 753427"/>
                <a:gd name="connsiteX27" fmla="*/ 346260 w 642036"/>
                <a:gd name="connsiteY27" fmla="*/ 2858 h 753427"/>
                <a:gd name="connsiteX28" fmla="*/ 320542 w 642036"/>
                <a:gd name="connsiteY28" fmla="*/ 0 h 753427"/>
                <a:gd name="connsiteX29" fmla="*/ 169095 w 642036"/>
                <a:gd name="connsiteY29" fmla="*/ 136208 h 753427"/>
                <a:gd name="connsiteX30" fmla="*/ 169095 w 642036"/>
                <a:gd name="connsiteY30" fmla="*/ 142875 h 753427"/>
                <a:gd name="connsiteX31" fmla="*/ 169095 w 642036"/>
                <a:gd name="connsiteY31" fmla="*/ 142875 h 753427"/>
                <a:gd name="connsiteX32" fmla="*/ 169095 w 642036"/>
                <a:gd name="connsiteY32" fmla="*/ 159068 h 753427"/>
                <a:gd name="connsiteX33" fmla="*/ 156712 w 642036"/>
                <a:gd name="connsiteY33" fmla="*/ 219075 h 753427"/>
                <a:gd name="connsiteX34" fmla="*/ 140520 w 642036"/>
                <a:gd name="connsiteY34" fmla="*/ 257175 h 753427"/>
                <a:gd name="connsiteX35" fmla="*/ 171000 w 642036"/>
                <a:gd name="connsiteY35" fmla="*/ 248602 h 753427"/>
                <a:gd name="connsiteX36" fmla="*/ 226245 w 642036"/>
                <a:gd name="connsiteY36" fmla="*/ 346710 h 753427"/>
                <a:gd name="connsiteX37" fmla="*/ 226245 w 642036"/>
                <a:gd name="connsiteY37" fmla="*/ 370523 h 753427"/>
                <a:gd name="connsiteX38" fmla="*/ 220530 w 642036"/>
                <a:gd name="connsiteY38" fmla="*/ 379095 h 753427"/>
                <a:gd name="connsiteX39" fmla="*/ 173857 w 642036"/>
                <a:gd name="connsiteY39" fmla="*/ 398145 h 753427"/>
                <a:gd name="connsiteX40" fmla="*/ 52890 w 642036"/>
                <a:gd name="connsiteY40" fmla="*/ 461010 h 753427"/>
                <a:gd name="connsiteX41" fmla="*/ 16695 w 642036"/>
                <a:gd name="connsiteY41" fmla="*/ 531495 h 753427"/>
                <a:gd name="connsiteX42" fmla="*/ 502 w 642036"/>
                <a:gd name="connsiteY42" fmla="*/ 676275 h 753427"/>
                <a:gd name="connsiteX43" fmla="*/ 24315 w 642036"/>
                <a:gd name="connsiteY43" fmla="*/ 729615 h 753427"/>
                <a:gd name="connsiteX44" fmla="*/ 70987 w 642036"/>
                <a:gd name="connsiteY44" fmla="*/ 753428 h 753427"/>
                <a:gd name="connsiteX45" fmla="*/ 97657 w 642036"/>
                <a:gd name="connsiteY45" fmla="*/ 753428 h 753427"/>
                <a:gd name="connsiteX46" fmla="*/ 97657 w 642036"/>
                <a:gd name="connsiteY46" fmla="*/ 723900 h 753427"/>
                <a:gd name="connsiteX47" fmla="*/ 46222 w 642036"/>
                <a:gd name="connsiteY47" fmla="*/ 699135 h 753427"/>
                <a:gd name="connsiteX48" fmla="*/ 38602 w 642036"/>
                <a:gd name="connsiteY48" fmla="*/ 681990 h 753427"/>
                <a:gd name="connsiteX49" fmla="*/ 54795 w 642036"/>
                <a:gd name="connsiteY49" fmla="*/ 535305 h 753427"/>
                <a:gd name="connsiteX50" fmla="*/ 54795 w 642036"/>
                <a:gd name="connsiteY50" fmla="*/ 533400 h 753427"/>
                <a:gd name="connsiteX51" fmla="*/ 76702 w 642036"/>
                <a:gd name="connsiteY51" fmla="*/ 490538 h 753427"/>
                <a:gd name="connsiteX52" fmla="*/ 186240 w 642036"/>
                <a:gd name="connsiteY52" fmla="*/ 434340 h 753427"/>
                <a:gd name="connsiteX53" fmla="*/ 201480 w 642036"/>
                <a:gd name="connsiteY53" fmla="*/ 429578 h 753427"/>
                <a:gd name="connsiteX54" fmla="*/ 321495 w 642036"/>
                <a:gd name="connsiteY54" fmla="*/ 457200 h 753427"/>
                <a:gd name="connsiteX55" fmla="*/ 442462 w 642036"/>
                <a:gd name="connsiteY55" fmla="*/ 429578 h 753427"/>
                <a:gd name="connsiteX56" fmla="*/ 456750 w 642036"/>
                <a:gd name="connsiteY56" fmla="*/ 434340 h 753427"/>
                <a:gd name="connsiteX57" fmla="*/ 207195 w 642036"/>
                <a:gd name="connsiteY57" fmla="*/ 237173 h 753427"/>
                <a:gd name="connsiteX58" fmla="*/ 407220 w 642036"/>
                <a:gd name="connsiteY58" fmla="*/ 123825 h 753427"/>
                <a:gd name="connsiteX59" fmla="*/ 435795 w 642036"/>
                <a:gd name="connsiteY59" fmla="*/ 161925 h 753427"/>
                <a:gd name="connsiteX60" fmla="*/ 435795 w 642036"/>
                <a:gd name="connsiteY60" fmla="*/ 228600 h 753427"/>
                <a:gd name="connsiteX61" fmla="*/ 321495 w 642036"/>
                <a:gd name="connsiteY61" fmla="*/ 342900 h 753427"/>
                <a:gd name="connsiteX62" fmla="*/ 207195 w 642036"/>
                <a:gd name="connsiteY62" fmla="*/ 237173 h 753427"/>
                <a:gd name="connsiteX63" fmla="*/ 245295 w 642036"/>
                <a:gd name="connsiteY63" fmla="*/ 408623 h 753427"/>
                <a:gd name="connsiteX64" fmla="*/ 264345 w 642036"/>
                <a:gd name="connsiteY64" fmla="*/ 370523 h 753427"/>
                <a:gd name="connsiteX65" fmla="*/ 264345 w 642036"/>
                <a:gd name="connsiteY65" fmla="*/ 369570 h 753427"/>
                <a:gd name="connsiteX66" fmla="*/ 378645 w 642036"/>
                <a:gd name="connsiteY66" fmla="*/ 369570 h 753427"/>
                <a:gd name="connsiteX67" fmla="*/ 378645 w 642036"/>
                <a:gd name="connsiteY67" fmla="*/ 370523 h 753427"/>
                <a:gd name="connsiteX68" fmla="*/ 396742 w 642036"/>
                <a:gd name="connsiteY68" fmla="*/ 408623 h 753427"/>
                <a:gd name="connsiteX69" fmla="*/ 320542 w 642036"/>
                <a:gd name="connsiteY69" fmla="*/ 419100 h 753427"/>
                <a:gd name="connsiteX70" fmla="*/ 245295 w 642036"/>
                <a:gd name="connsiteY70" fmla="*/ 408623 h 75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42036" h="753427">
                  <a:moveTo>
                    <a:pt x="456750" y="434340"/>
                  </a:moveTo>
                  <a:cubicBezTo>
                    <a:pt x="496755" y="448628"/>
                    <a:pt x="534855" y="464820"/>
                    <a:pt x="566287" y="490538"/>
                  </a:cubicBezTo>
                  <a:cubicBezTo>
                    <a:pt x="579622" y="501015"/>
                    <a:pt x="587242" y="516255"/>
                    <a:pt x="587242" y="533400"/>
                  </a:cubicBezTo>
                  <a:lnTo>
                    <a:pt x="604387" y="681038"/>
                  </a:lnTo>
                  <a:cubicBezTo>
                    <a:pt x="605340" y="687705"/>
                    <a:pt x="602482" y="694373"/>
                    <a:pt x="596767" y="698183"/>
                  </a:cubicBezTo>
                  <a:lnTo>
                    <a:pt x="596767" y="698183"/>
                  </a:lnTo>
                  <a:cubicBezTo>
                    <a:pt x="580575" y="708660"/>
                    <a:pt x="563430" y="717233"/>
                    <a:pt x="545332" y="722948"/>
                  </a:cubicBezTo>
                  <a:lnTo>
                    <a:pt x="545332" y="753428"/>
                  </a:lnTo>
                  <a:lnTo>
                    <a:pt x="571050" y="753428"/>
                  </a:lnTo>
                  <a:cubicBezTo>
                    <a:pt x="587242" y="746760"/>
                    <a:pt x="603435" y="739140"/>
                    <a:pt x="617722" y="729615"/>
                  </a:cubicBezTo>
                  <a:lnTo>
                    <a:pt x="617722" y="729615"/>
                  </a:lnTo>
                  <a:cubicBezTo>
                    <a:pt x="634867" y="718185"/>
                    <a:pt x="644392" y="697230"/>
                    <a:pt x="641535" y="676275"/>
                  </a:cubicBezTo>
                  <a:lnTo>
                    <a:pt x="626295" y="532448"/>
                  </a:lnTo>
                  <a:cubicBezTo>
                    <a:pt x="625342" y="504825"/>
                    <a:pt x="612960" y="479108"/>
                    <a:pt x="591052" y="461963"/>
                  </a:cubicBezTo>
                  <a:cubicBezTo>
                    <a:pt x="555810" y="432435"/>
                    <a:pt x="513900" y="414338"/>
                    <a:pt x="470085" y="399098"/>
                  </a:cubicBezTo>
                  <a:lnTo>
                    <a:pt x="423412" y="380048"/>
                  </a:lnTo>
                  <a:cubicBezTo>
                    <a:pt x="419602" y="378143"/>
                    <a:pt x="417697" y="375285"/>
                    <a:pt x="417697" y="371475"/>
                  </a:cubicBezTo>
                  <a:lnTo>
                    <a:pt x="417697" y="348615"/>
                  </a:lnTo>
                  <a:cubicBezTo>
                    <a:pt x="453892" y="320040"/>
                    <a:pt x="474847" y="276225"/>
                    <a:pt x="474847" y="229552"/>
                  </a:cubicBezTo>
                  <a:lnTo>
                    <a:pt x="474847" y="195263"/>
                  </a:lnTo>
                  <a:cubicBezTo>
                    <a:pt x="480562" y="199073"/>
                    <a:pt x="487230" y="200025"/>
                    <a:pt x="493897" y="200978"/>
                  </a:cubicBezTo>
                  <a:lnTo>
                    <a:pt x="477705" y="153353"/>
                  </a:lnTo>
                  <a:cubicBezTo>
                    <a:pt x="475800" y="146685"/>
                    <a:pt x="473895" y="140018"/>
                    <a:pt x="472942" y="133350"/>
                  </a:cubicBezTo>
                  <a:cubicBezTo>
                    <a:pt x="465322" y="79057"/>
                    <a:pt x="432937" y="40958"/>
                    <a:pt x="388170" y="17145"/>
                  </a:cubicBezTo>
                  <a:cubicBezTo>
                    <a:pt x="384360" y="15240"/>
                    <a:pt x="379597" y="15240"/>
                    <a:pt x="375787" y="18097"/>
                  </a:cubicBezTo>
                  <a:lnTo>
                    <a:pt x="367215" y="24765"/>
                  </a:lnTo>
                  <a:lnTo>
                    <a:pt x="357690" y="11430"/>
                  </a:lnTo>
                  <a:cubicBezTo>
                    <a:pt x="354832" y="7620"/>
                    <a:pt x="351022" y="3810"/>
                    <a:pt x="346260" y="2858"/>
                  </a:cubicBezTo>
                  <a:cubicBezTo>
                    <a:pt x="337687" y="953"/>
                    <a:pt x="329115" y="0"/>
                    <a:pt x="320542" y="0"/>
                  </a:cubicBezTo>
                  <a:cubicBezTo>
                    <a:pt x="245295" y="0"/>
                    <a:pt x="182430" y="59055"/>
                    <a:pt x="169095" y="136208"/>
                  </a:cubicBezTo>
                  <a:lnTo>
                    <a:pt x="169095" y="142875"/>
                  </a:lnTo>
                  <a:lnTo>
                    <a:pt x="169095" y="142875"/>
                  </a:lnTo>
                  <a:lnTo>
                    <a:pt x="169095" y="159068"/>
                  </a:lnTo>
                  <a:cubicBezTo>
                    <a:pt x="169095" y="180023"/>
                    <a:pt x="165285" y="200025"/>
                    <a:pt x="156712" y="219075"/>
                  </a:cubicBezTo>
                  <a:lnTo>
                    <a:pt x="140520" y="257175"/>
                  </a:lnTo>
                  <a:cubicBezTo>
                    <a:pt x="140520" y="257175"/>
                    <a:pt x="151950" y="254318"/>
                    <a:pt x="171000" y="248602"/>
                  </a:cubicBezTo>
                  <a:cubicBezTo>
                    <a:pt x="175762" y="287655"/>
                    <a:pt x="195765" y="322898"/>
                    <a:pt x="226245" y="346710"/>
                  </a:cubicBezTo>
                  <a:lnTo>
                    <a:pt x="226245" y="370523"/>
                  </a:lnTo>
                  <a:cubicBezTo>
                    <a:pt x="226245" y="374333"/>
                    <a:pt x="224340" y="378143"/>
                    <a:pt x="220530" y="379095"/>
                  </a:cubicBezTo>
                  <a:lnTo>
                    <a:pt x="173857" y="398145"/>
                  </a:lnTo>
                  <a:cubicBezTo>
                    <a:pt x="130042" y="413385"/>
                    <a:pt x="88132" y="431483"/>
                    <a:pt x="52890" y="461010"/>
                  </a:cubicBezTo>
                  <a:cubicBezTo>
                    <a:pt x="30982" y="478155"/>
                    <a:pt x="17647" y="503873"/>
                    <a:pt x="16695" y="531495"/>
                  </a:cubicBezTo>
                  <a:lnTo>
                    <a:pt x="502" y="676275"/>
                  </a:lnTo>
                  <a:cubicBezTo>
                    <a:pt x="-2355" y="697230"/>
                    <a:pt x="7170" y="718185"/>
                    <a:pt x="24315" y="729615"/>
                  </a:cubicBezTo>
                  <a:cubicBezTo>
                    <a:pt x="38602" y="739140"/>
                    <a:pt x="54795" y="746760"/>
                    <a:pt x="70987" y="753428"/>
                  </a:cubicBezTo>
                  <a:lnTo>
                    <a:pt x="97657" y="753428"/>
                  </a:lnTo>
                  <a:lnTo>
                    <a:pt x="97657" y="723900"/>
                  </a:lnTo>
                  <a:cubicBezTo>
                    <a:pt x="79560" y="717233"/>
                    <a:pt x="62415" y="709613"/>
                    <a:pt x="46222" y="699135"/>
                  </a:cubicBezTo>
                  <a:cubicBezTo>
                    <a:pt x="40507" y="695325"/>
                    <a:pt x="37650" y="688658"/>
                    <a:pt x="38602" y="681990"/>
                  </a:cubicBezTo>
                  <a:lnTo>
                    <a:pt x="54795" y="535305"/>
                  </a:lnTo>
                  <a:lnTo>
                    <a:pt x="54795" y="533400"/>
                  </a:lnTo>
                  <a:cubicBezTo>
                    <a:pt x="54795" y="516255"/>
                    <a:pt x="63367" y="501015"/>
                    <a:pt x="76702" y="490538"/>
                  </a:cubicBezTo>
                  <a:cubicBezTo>
                    <a:pt x="108135" y="464820"/>
                    <a:pt x="146235" y="448628"/>
                    <a:pt x="186240" y="434340"/>
                  </a:cubicBezTo>
                  <a:lnTo>
                    <a:pt x="201480" y="429578"/>
                  </a:lnTo>
                  <a:cubicBezTo>
                    <a:pt x="229102" y="446723"/>
                    <a:pt x="272917" y="457200"/>
                    <a:pt x="321495" y="457200"/>
                  </a:cubicBezTo>
                  <a:cubicBezTo>
                    <a:pt x="370072" y="457200"/>
                    <a:pt x="413887" y="446723"/>
                    <a:pt x="442462" y="429578"/>
                  </a:cubicBezTo>
                  <a:lnTo>
                    <a:pt x="456750" y="434340"/>
                  </a:lnTo>
                  <a:close/>
                  <a:moveTo>
                    <a:pt x="207195" y="237173"/>
                  </a:moveTo>
                  <a:cubicBezTo>
                    <a:pt x="271965" y="215265"/>
                    <a:pt x="365310" y="177165"/>
                    <a:pt x="407220" y="123825"/>
                  </a:cubicBezTo>
                  <a:cubicBezTo>
                    <a:pt x="415792" y="137160"/>
                    <a:pt x="425317" y="149543"/>
                    <a:pt x="435795" y="161925"/>
                  </a:cubicBezTo>
                  <a:lnTo>
                    <a:pt x="435795" y="228600"/>
                  </a:lnTo>
                  <a:cubicBezTo>
                    <a:pt x="435795" y="291465"/>
                    <a:pt x="384360" y="342900"/>
                    <a:pt x="321495" y="342900"/>
                  </a:cubicBezTo>
                  <a:cubicBezTo>
                    <a:pt x="261487" y="342900"/>
                    <a:pt x="211957" y="297180"/>
                    <a:pt x="207195" y="237173"/>
                  </a:cubicBezTo>
                  <a:close/>
                  <a:moveTo>
                    <a:pt x="245295" y="408623"/>
                  </a:moveTo>
                  <a:cubicBezTo>
                    <a:pt x="256725" y="400050"/>
                    <a:pt x="264345" y="385763"/>
                    <a:pt x="264345" y="370523"/>
                  </a:cubicBezTo>
                  <a:lnTo>
                    <a:pt x="264345" y="369570"/>
                  </a:lnTo>
                  <a:cubicBezTo>
                    <a:pt x="300540" y="384810"/>
                    <a:pt x="342450" y="384810"/>
                    <a:pt x="378645" y="369570"/>
                  </a:cubicBezTo>
                  <a:lnTo>
                    <a:pt x="378645" y="370523"/>
                  </a:lnTo>
                  <a:cubicBezTo>
                    <a:pt x="378645" y="384810"/>
                    <a:pt x="385312" y="399098"/>
                    <a:pt x="396742" y="408623"/>
                  </a:cubicBezTo>
                  <a:cubicBezTo>
                    <a:pt x="371977" y="416243"/>
                    <a:pt x="346260" y="420053"/>
                    <a:pt x="320542" y="419100"/>
                  </a:cubicBezTo>
                  <a:cubicBezTo>
                    <a:pt x="295777" y="419100"/>
                    <a:pt x="270060" y="415290"/>
                    <a:pt x="245295" y="408623"/>
                  </a:cubicBezTo>
                  <a:close/>
                </a:path>
              </a:pathLst>
            </a:custGeom>
            <a:grpFill/>
            <a:ln w="19050" cap="flat">
              <a:solidFill>
                <a:srgbClr val="4B73A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764A8CD-414C-F984-741E-8AA7A24AEB23}"/>
                </a:ext>
              </a:extLst>
            </p:cNvPr>
            <p:cNvSpPr/>
            <p:nvPr/>
          </p:nvSpPr>
          <p:spPr>
            <a:xfrm>
              <a:off x="2923222" y="3569968"/>
              <a:ext cx="555307" cy="297180"/>
            </a:xfrm>
            <a:custGeom>
              <a:avLst/>
              <a:gdLst>
                <a:gd name="connsiteX0" fmla="*/ 482918 w 555307"/>
                <a:gd name="connsiteY0" fmla="*/ 23813 h 297180"/>
                <a:gd name="connsiteX1" fmla="*/ 459105 w 555307"/>
                <a:gd name="connsiteY1" fmla="*/ 0 h 297180"/>
                <a:gd name="connsiteX2" fmla="*/ 459105 w 555307"/>
                <a:gd name="connsiteY2" fmla="*/ 0 h 297180"/>
                <a:gd name="connsiteX3" fmla="*/ 96203 w 555307"/>
                <a:gd name="connsiteY3" fmla="*/ 0 h 297180"/>
                <a:gd name="connsiteX4" fmla="*/ 72390 w 555307"/>
                <a:gd name="connsiteY4" fmla="*/ 23813 h 297180"/>
                <a:gd name="connsiteX5" fmla="*/ 72390 w 555307"/>
                <a:gd name="connsiteY5" fmla="*/ 23813 h 297180"/>
                <a:gd name="connsiteX6" fmla="*/ 72390 w 555307"/>
                <a:gd name="connsiteY6" fmla="*/ 260985 h 297180"/>
                <a:gd name="connsiteX7" fmla="*/ 0 w 555307"/>
                <a:gd name="connsiteY7" fmla="*/ 260985 h 297180"/>
                <a:gd name="connsiteX8" fmla="*/ 0 w 555307"/>
                <a:gd name="connsiteY8" fmla="*/ 273368 h 297180"/>
                <a:gd name="connsiteX9" fmla="*/ 23813 w 555307"/>
                <a:gd name="connsiteY9" fmla="*/ 297180 h 297180"/>
                <a:gd name="connsiteX10" fmla="*/ 531495 w 555307"/>
                <a:gd name="connsiteY10" fmla="*/ 297180 h 297180"/>
                <a:gd name="connsiteX11" fmla="*/ 555308 w 555307"/>
                <a:gd name="connsiteY11" fmla="*/ 273368 h 297180"/>
                <a:gd name="connsiteX12" fmla="*/ 555308 w 555307"/>
                <a:gd name="connsiteY12" fmla="*/ 260985 h 297180"/>
                <a:gd name="connsiteX13" fmla="*/ 482918 w 555307"/>
                <a:gd name="connsiteY13" fmla="*/ 260985 h 297180"/>
                <a:gd name="connsiteX14" fmla="*/ 482918 w 555307"/>
                <a:gd name="connsiteY14" fmla="*/ 23813 h 297180"/>
                <a:gd name="connsiteX15" fmla="*/ 227648 w 555307"/>
                <a:gd name="connsiteY15" fmla="*/ 180975 h 297180"/>
                <a:gd name="connsiteX16" fmla="*/ 214313 w 555307"/>
                <a:gd name="connsiteY16" fmla="*/ 194310 h 297180"/>
                <a:gd name="connsiteX17" fmla="*/ 160973 w 555307"/>
                <a:gd name="connsiteY17" fmla="*/ 140970 h 297180"/>
                <a:gd name="connsiteX18" fmla="*/ 214313 w 555307"/>
                <a:gd name="connsiteY18" fmla="*/ 87630 h 297180"/>
                <a:gd name="connsiteX19" fmla="*/ 227648 w 555307"/>
                <a:gd name="connsiteY19" fmla="*/ 100965 h 297180"/>
                <a:gd name="connsiteX20" fmla="*/ 187642 w 555307"/>
                <a:gd name="connsiteY20" fmla="*/ 140970 h 297180"/>
                <a:gd name="connsiteX21" fmla="*/ 227648 w 555307"/>
                <a:gd name="connsiteY21" fmla="*/ 180975 h 297180"/>
                <a:gd name="connsiteX22" fmla="*/ 263843 w 555307"/>
                <a:gd name="connsiteY22" fmla="*/ 200978 h 297180"/>
                <a:gd name="connsiteX23" fmla="*/ 246698 w 555307"/>
                <a:gd name="connsiteY23" fmla="*/ 193358 h 297180"/>
                <a:gd name="connsiteX24" fmla="*/ 291465 w 555307"/>
                <a:gd name="connsiteY24" fmla="*/ 85725 h 297180"/>
                <a:gd name="connsiteX25" fmla="*/ 308610 w 555307"/>
                <a:gd name="connsiteY25" fmla="*/ 93345 h 297180"/>
                <a:gd name="connsiteX26" fmla="*/ 263843 w 555307"/>
                <a:gd name="connsiteY26" fmla="*/ 200978 h 297180"/>
                <a:gd name="connsiteX27" fmla="*/ 340043 w 555307"/>
                <a:gd name="connsiteY27" fmla="*/ 195263 h 297180"/>
                <a:gd name="connsiteX28" fmla="*/ 326708 w 555307"/>
                <a:gd name="connsiteY28" fmla="*/ 181928 h 297180"/>
                <a:gd name="connsiteX29" fmla="*/ 366713 w 555307"/>
                <a:gd name="connsiteY29" fmla="*/ 141922 h 297180"/>
                <a:gd name="connsiteX30" fmla="*/ 326708 w 555307"/>
                <a:gd name="connsiteY30" fmla="*/ 101918 h 297180"/>
                <a:gd name="connsiteX31" fmla="*/ 340043 w 555307"/>
                <a:gd name="connsiteY31" fmla="*/ 88582 h 297180"/>
                <a:gd name="connsiteX32" fmla="*/ 393383 w 555307"/>
                <a:gd name="connsiteY32" fmla="*/ 141922 h 297180"/>
                <a:gd name="connsiteX33" fmla="*/ 340043 w 555307"/>
                <a:gd name="connsiteY33" fmla="*/ 195263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55307" h="297180">
                  <a:moveTo>
                    <a:pt x="482918" y="23813"/>
                  </a:moveTo>
                  <a:cubicBezTo>
                    <a:pt x="482918" y="10478"/>
                    <a:pt x="472440" y="0"/>
                    <a:pt x="459105" y="0"/>
                  </a:cubicBezTo>
                  <a:lnTo>
                    <a:pt x="459105" y="0"/>
                  </a:lnTo>
                  <a:lnTo>
                    <a:pt x="96203" y="0"/>
                  </a:lnTo>
                  <a:cubicBezTo>
                    <a:pt x="82868" y="0"/>
                    <a:pt x="72390" y="10478"/>
                    <a:pt x="72390" y="23813"/>
                  </a:cubicBezTo>
                  <a:lnTo>
                    <a:pt x="72390" y="23813"/>
                  </a:lnTo>
                  <a:lnTo>
                    <a:pt x="72390" y="260985"/>
                  </a:lnTo>
                  <a:lnTo>
                    <a:pt x="0" y="260985"/>
                  </a:lnTo>
                  <a:lnTo>
                    <a:pt x="0" y="273368"/>
                  </a:lnTo>
                  <a:cubicBezTo>
                    <a:pt x="0" y="286703"/>
                    <a:pt x="10478" y="297180"/>
                    <a:pt x="23813" y="297180"/>
                  </a:cubicBezTo>
                  <a:lnTo>
                    <a:pt x="531495" y="297180"/>
                  </a:lnTo>
                  <a:cubicBezTo>
                    <a:pt x="544830" y="297180"/>
                    <a:pt x="555308" y="286703"/>
                    <a:pt x="555308" y="273368"/>
                  </a:cubicBezTo>
                  <a:lnTo>
                    <a:pt x="555308" y="260985"/>
                  </a:lnTo>
                  <a:lnTo>
                    <a:pt x="482918" y="260985"/>
                  </a:lnTo>
                  <a:lnTo>
                    <a:pt x="482918" y="23813"/>
                  </a:lnTo>
                  <a:close/>
                  <a:moveTo>
                    <a:pt x="227648" y="180975"/>
                  </a:moveTo>
                  <a:lnTo>
                    <a:pt x="214313" y="194310"/>
                  </a:lnTo>
                  <a:lnTo>
                    <a:pt x="160973" y="140970"/>
                  </a:lnTo>
                  <a:lnTo>
                    <a:pt x="214313" y="87630"/>
                  </a:lnTo>
                  <a:lnTo>
                    <a:pt x="227648" y="100965"/>
                  </a:lnTo>
                  <a:lnTo>
                    <a:pt x="187642" y="140970"/>
                  </a:lnTo>
                  <a:lnTo>
                    <a:pt x="227648" y="180975"/>
                  </a:lnTo>
                  <a:close/>
                  <a:moveTo>
                    <a:pt x="263843" y="200978"/>
                  </a:moveTo>
                  <a:lnTo>
                    <a:pt x="246698" y="193358"/>
                  </a:lnTo>
                  <a:lnTo>
                    <a:pt x="291465" y="85725"/>
                  </a:lnTo>
                  <a:lnTo>
                    <a:pt x="308610" y="93345"/>
                  </a:lnTo>
                  <a:lnTo>
                    <a:pt x="263843" y="200978"/>
                  </a:lnTo>
                  <a:close/>
                  <a:moveTo>
                    <a:pt x="340043" y="195263"/>
                  </a:moveTo>
                  <a:lnTo>
                    <a:pt x="326708" y="181928"/>
                  </a:lnTo>
                  <a:lnTo>
                    <a:pt x="366713" y="141922"/>
                  </a:lnTo>
                  <a:lnTo>
                    <a:pt x="326708" y="101918"/>
                  </a:lnTo>
                  <a:lnTo>
                    <a:pt x="340043" y="88582"/>
                  </a:lnTo>
                  <a:lnTo>
                    <a:pt x="393383" y="141922"/>
                  </a:lnTo>
                  <a:lnTo>
                    <a:pt x="340043" y="195263"/>
                  </a:lnTo>
                  <a:close/>
                </a:path>
              </a:pathLst>
            </a:custGeom>
            <a:grpFill/>
            <a:ln w="19050" cap="flat">
              <a:solidFill>
                <a:srgbClr val="4B73A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</p:grpSp>
      <p:pic>
        <p:nvPicPr>
          <p:cNvPr id="29" name="Graphic 28" descr="Warning with solid fill">
            <a:extLst>
              <a:ext uri="{FF2B5EF4-FFF2-40B4-BE49-F238E27FC236}">
                <a16:creationId xmlns:a16="http://schemas.microsoft.com/office/drawing/2014/main" id="{23109189-F7A2-2730-2259-1871E1393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0756" y="3402885"/>
            <a:ext cx="389386" cy="38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2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A723-55A4-B900-6172-55E38A1E7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Dynamic Feature Importance</a:t>
            </a:r>
            <a:endParaRPr lang="en-DK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37E196-FC5F-A079-FBA2-ED03F9DEC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333" y="4559246"/>
            <a:ext cx="8340966" cy="1930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33C9BC-32F4-3031-D0AB-6AF3273F2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333" y="2067297"/>
            <a:ext cx="8340966" cy="1943107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08E17F25-D06A-7F03-C988-54BDDE7A409E}"/>
              </a:ext>
            </a:extLst>
          </p:cNvPr>
          <p:cNvSpPr txBox="1">
            <a:spLocks/>
          </p:cNvSpPr>
          <p:nvPr/>
        </p:nvSpPr>
        <p:spPr>
          <a:xfrm>
            <a:off x="6832416" y="4093222"/>
            <a:ext cx="2841641" cy="53982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sz="2000" b="0" kern="0" dirty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US" altLang="zh-CN" sz="2000" b="0" kern="0" dirty="0">
                <a:latin typeface="Verdana" panose="020B0604030504040204" pitchFamily="34" charset="0"/>
                <a:ea typeface="Verdana" panose="020B0604030504040204" pitchFamily="34" charset="0"/>
              </a:rPr>
              <a:t>ataset: </a:t>
            </a:r>
            <a:r>
              <a:rPr lang="en-US" sz="2000" b="0" kern="0" dirty="0">
                <a:latin typeface="Verdana" panose="020B0604030504040204" pitchFamily="34" charset="0"/>
                <a:ea typeface="Verdana" panose="020B0604030504040204" pitchFamily="34" charset="0"/>
              </a:rPr>
              <a:t>MQTT2020</a:t>
            </a:r>
            <a:endParaRPr lang="en-GB" sz="2000" b="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758E4EA-8274-2851-C865-F81E2A992730}"/>
              </a:ext>
            </a:extLst>
          </p:cNvPr>
          <p:cNvSpPr txBox="1">
            <a:spLocks/>
          </p:cNvSpPr>
          <p:nvPr/>
        </p:nvSpPr>
        <p:spPr>
          <a:xfrm>
            <a:off x="6832415" y="1613176"/>
            <a:ext cx="3179970" cy="53982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sz="2000" b="0" kern="0" dirty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US" altLang="zh-CN" sz="2000" b="0" kern="0" dirty="0">
                <a:latin typeface="Verdana" panose="020B0604030504040204" pitchFamily="34" charset="0"/>
                <a:ea typeface="Verdana" panose="020B0604030504040204" pitchFamily="34" charset="0"/>
              </a:rPr>
              <a:t>ataset: </a:t>
            </a:r>
            <a:r>
              <a:rPr lang="en-US" sz="2000" b="0" kern="0" dirty="0">
                <a:latin typeface="Verdana" panose="020B0604030504040204" pitchFamily="34" charset="0"/>
                <a:ea typeface="Verdana" panose="020B0604030504040204" pitchFamily="34" charset="0"/>
              </a:rPr>
              <a:t>CICIDS2017</a:t>
            </a:r>
            <a:endParaRPr lang="en-GB" sz="2000" b="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072A60-8ABD-1E95-C92C-4BDF34CD39AA}"/>
              </a:ext>
            </a:extLst>
          </p:cNvPr>
          <p:cNvSpPr/>
          <p:nvPr/>
        </p:nvSpPr>
        <p:spPr>
          <a:xfrm>
            <a:off x="195546" y="6489563"/>
            <a:ext cx="41764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</a:rPr>
              <a:t>IEEE 50th Conference on Local Computer Networks (LCN)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75FA2B0-51F4-1233-6C95-3EA857F782AD}"/>
              </a:ext>
            </a:extLst>
          </p:cNvPr>
          <p:cNvSpPr txBox="1">
            <a:spLocks/>
          </p:cNvSpPr>
          <p:nvPr/>
        </p:nvSpPr>
        <p:spPr>
          <a:xfrm>
            <a:off x="262558" y="1370188"/>
            <a:ext cx="9312374" cy="373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Distribution of Feature Importance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F49B6CE-7D32-F20F-7EF2-62EFB11E4ED4}"/>
              </a:ext>
            </a:extLst>
          </p:cNvPr>
          <p:cNvSpPr txBox="1">
            <a:spLocks/>
          </p:cNvSpPr>
          <p:nvPr/>
        </p:nvSpPr>
        <p:spPr bwMode="auto">
          <a:xfrm>
            <a:off x="262558" y="1988840"/>
            <a:ext cx="349577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Same group of features shows different levels of importance in attack identification</a:t>
            </a: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+mj-ea"/>
              <a:cs typeface="+mj-cs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e.g. Inter-arrival 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193394-C505-4618-2A5A-038685DC3133}"/>
              </a:ext>
            </a:extLst>
          </p:cNvPr>
          <p:cNvSpPr/>
          <p:nvPr/>
        </p:nvSpPr>
        <p:spPr>
          <a:xfrm>
            <a:off x="3867912" y="2333283"/>
            <a:ext cx="8231387" cy="143618"/>
          </a:xfrm>
          <a:prstGeom prst="rect">
            <a:avLst/>
          </a:prstGeom>
          <a:noFill/>
          <a:ln w="38100">
            <a:solidFill>
              <a:srgbClr val="F8975E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2278C3-EF60-E750-3C4B-A6FBECE380E4}"/>
              </a:ext>
            </a:extLst>
          </p:cNvPr>
          <p:cNvSpPr/>
          <p:nvPr/>
        </p:nvSpPr>
        <p:spPr>
          <a:xfrm>
            <a:off x="3813122" y="5763538"/>
            <a:ext cx="8231387" cy="143618"/>
          </a:xfrm>
          <a:prstGeom prst="rect">
            <a:avLst/>
          </a:prstGeom>
          <a:noFill/>
          <a:ln w="38100">
            <a:solidFill>
              <a:srgbClr val="F8975E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630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823AA2C3-8E97-5034-D8AB-926E6A596CFD}"/>
              </a:ext>
            </a:extLst>
          </p:cNvPr>
          <p:cNvSpPr txBox="1">
            <a:spLocks/>
          </p:cNvSpPr>
          <p:nvPr/>
        </p:nvSpPr>
        <p:spPr>
          <a:xfrm>
            <a:off x="1054646" y="2492896"/>
            <a:ext cx="9649072" cy="972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to </a:t>
            </a:r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  <a:t>adaptively</a:t>
            </a:r>
            <a:r>
              <a:rPr lang="en-US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collect the new feature sets?</a:t>
            </a:r>
            <a:endParaRPr lang="en-GB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9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10049-BE99-0C48-693C-42DB0DC6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Programmable Data Plane</a:t>
            </a:r>
            <a:endParaRPr lang="en-DK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91E4E6-22F0-A5FC-03FD-3D33B8B7370E}"/>
              </a:ext>
            </a:extLst>
          </p:cNvPr>
          <p:cNvSpPr/>
          <p:nvPr/>
        </p:nvSpPr>
        <p:spPr>
          <a:xfrm>
            <a:off x="195546" y="6489563"/>
            <a:ext cx="41764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</a:rPr>
              <a:t>IEEE 50th Conference on Local Computer Networks (LCN)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01AED2-3D98-6765-22A3-E8CDB0CE797A}"/>
              </a:ext>
            </a:extLst>
          </p:cNvPr>
          <p:cNvSpPr/>
          <p:nvPr/>
        </p:nvSpPr>
        <p:spPr>
          <a:xfrm>
            <a:off x="383230" y="4226312"/>
            <a:ext cx="7069129" cy="95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- Apply P4 for in-band feature collection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- ML algorithm for accurate &amp; generalizable detection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D93050-CE8D-F4B1-CD81-DFF226206990}"/>
              </a:ext>
            </a:extLst>
          </p:cNvPr>
          <p:cNvSpPr/>
          <p:nvPr/>
        </p:nvSpPr>
        <p:spPr>
          <a:xfrm>
            <a:off x="222569" y="1086583"/>
            <a:ext cx="8280919" cy="1876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Programmable data plane with P4 language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Protocol-Independent architecture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Custom packet header &amp; processing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Verdana" panose="020B0604030504040204" pitchFamily="34" charset="0"/>
                <a:ea typeface="+mj-ea"/>
                <a:cs typeface="+mj-cs"/>
              </a:rPr>
              <a:t>More flexibility on the data plane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+mj-ea"/>
              <a:cs typeface="+mj-cs"/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84F85F8E-B19E-0929-3214-6BFA30964344}"/>
              </a:ext>
            </a:extLst>
          </p:cNvPr>
          <p:cNvSpPr txBox="1">
            <a:spLocks/>
          </p:cNvSpPr>
          <p:nvPr/>
        </p:nvSpPr>
        <p:spPr bwMode="auto">
          <a:xfrm>
            <a:off x="383231" y="3850735"/>
            <a:ext cx="9312374" cy="37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GB" altLang="en-US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Design Target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377CF7-13C9-0537-C6EF-9405B635C06D}"/>
              </a:ext>
            </a:extLst>
          </p:cNvPr>
          <p:cNvGrpSpPr/>
          <p:nvPr/>
        </p:nvGrpSpPr>
        <p:grpSpPr>
          <a:xfrm>
            <a:off x="7543800" y="3982886"/>
            <a:ext cx="4432506" cy="369332"/>
            <a:chOff x="6599262" y="5185471"/>
            <a:chExt cx="4934890" cy="381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1B2335F-8678-7FCB-B524-8F5147E81394}"/>
                </a:ext>
              </a:extLst>
            </p:cNvPr>
            <p:cNvSpPr/>
            <p:nvPr/>
          </p:nvSpPr>
          <p:spPr bwMode="auto">
            <a:xfrm>
              <a:off x="6599262" y="5185471"/>
              <a:ext cx="685800" cy="381000"/>
            </a:xfrm>
            <a:prstGeom prst="rect">
              <a:avLst/>
            </a:prstGeom>
            <a:solidFill>
              <a:srgbClr val="6F8FCC">
                <a:alpha val="50196"/>
              </a:srgbClr>
            </a:solidFill>
            <a:ln w="25400" cap="flat" cmpd="sng" algn="ctr">
              <a:solidFill>
                <a:srgbClr val="6F8FCC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43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Eth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F960731-2467-56C4-3228-9A2BE75416A2}"/>
                </a:ext>
              </a:extLst>
            </p:cNvPr>
            <p:cNvSpPr/>
            <p:nvPr/>
          </p:nvSpPr>
          <p:spPr bwMode="auto">
            <a:xfrm>
              <a:off x="7970862" y="5185471"/>
              <a:ext cx="1429690" cy="381000"/>
            </a:xfrm>
            <a:prstGeom prst="rect">
              <a:avLst/>
            </a:prstGeom>
            <a:solidFill>
              <a:srgbClr val="E7CF1F">
                <a:alpha val="49804"/>
              </a:srgbClr>
            </a:solidFill>
            <a:ln w="25400" cap="flat" cmpd="sng" algn="ctr">
              <a:solidFill>
                <a:srgbClr val="E7CF1F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43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Custom </a:t>
              </a:r>
              <a:r>
                <a:rPr lang="en-US" dirty="0" err="1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hdr</a:t>
              </a:r>
              <a:endParaRPr lang="en-US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059A4C9-A4C7-D707-3DF0-76C42C76E5A2}"/>
                </a:ext>
              </a:extLst>
            </p:cNvPr>
            <p:cNvSpPr/>
            <p:nvPr/>
          </p:nvSpPr>
          <p:spPr bwMode="auto">
            <a:xfrm>
              <a:off x="9400552" y="5185471"/>
              <a:ext cx="2133600" cy="381000"/>
            </a:xfrm>
            <a:prstGeom prst="rect">
              <a:avLst/>
            </a:prstGeom>
            <a:solidFill>
              <a:srgbClr val="F8975E">
                <a:alpha val="50196"/>
              </a:srgbClr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432"/>
                </a:spcBef>
                <a:defRPr/>
              </a:pPr>
              <a:r>
                <a:rPr lang="en-US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Data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2AD3C68-4C24-A4E7-C4BB-C97C2A259EB1}"/>
                </a:ext>
              </a:extLst>
            </p:cNvPr>
            <p:cNvSpPr/>
            <p:nvPr/>
          </p:nvSpPr>
          <p:spPr bwMode="auto">
            <a:xfrm>
              <a:off x="7285062" y="5185471"/>
              <a:ext cx="685800" cy="381000"/>
            </a:xfrm>
            <a:prstGeom prst="rect">
              <a:avLst/>
            </a:prstGeom>
            <a:solidFill>
              <a:srgbClr val="4EA72E">
                <a:alpha val="50196"/>
              </a:srgbClr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43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IP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839A7D-850F-3ECB-D5C5-3D029B3A8F2F}"/>
              </a:ext>
            </a:extLst>
          </p:cNvPr>
          <p:cNvGrpSpPr/>
          <p:nvPr/>
        </p:nvGrpSpPr>
        <p:grpSpPr>
          <a:xfrm>
            <a:off x="7114056" y="1583375"/>
            <a:ext cx="5077944" cy="2165580"/>
            <a:chOff x="3030123" y="1644895"/>
            <a:chExt cx="5077944" cy="21655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EA0D4E-7C28-EFC4-A532-FE7D701B8DDF}"/>
                </a:ext>
              </a:extLst>
            </p:cNvPr>
            <p:cNvSpPr/>
            <p:nvPr/>
          </p:nvSpPr>
          <p:spPr>
            <a:xfrm>
              <a:off x="5181653" y="2808565"/>
              <a:ext cx="806286" cy="362108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>
              <a:outerShdw blurRad="40000" dist="23000" dir="5400000" rotWithShape="0">
                <a:sysClr val="window" lastClr="FFFFFF">
                  <a:alpha val="3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64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N" sz="272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6BEEE1-DFEA-74AF-6D67-186E8101E705}"/>
                </a:ext>
              </a:extLst>
            </p:cNvPr>
            <p:cNvSpPr/>
            <p:nvPr/>
          </p:nvSpPr>
          <p:spPr>
            <a:xfrm>
              <a:off x="5239282" y="2862733"/>
              <a:ext cx="518557" cy="106231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762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ysClr val="window" lastClr="FFFFFF">
                  <a:alpha val="3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64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N" sz="272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3D105DF7-1CCD-0183-CC2D-E8D0F36E594F}"/>
                </a:ext>
              </a:extLst>
            </p:cNvPr>
            <p:cNvSpPr/>
            <p:nvPr/>
          </p:nvSpPr>
          <p:spPr>
            <a:xfrm rot="5400000">
              <a:off x="5814171" y="2854516"/>
              <a:ext cx="106230" cy="123144"/>
            </a:xfrm>
            <a:prstGeom prst="trapezoid">
              <a:avLst/>
            </a:prstGeom>
            <a:solidFill>
              <a:srgbClr val="E7B9B8"/>
            </a:solidFill>
            <a:ln w="762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ysClr val="window" lastClr="FFFFFF">
                  <a:alpha val="3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64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N" sz="272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7C23E8-C495-06BE-C6E2-A56C60EE48FE}"/>
                </a:ext>
              </a:extLst>
            </p:cNvPr>
            <p:cNvSpPr/>
            <p:nvPr/>
          </p:nvSpPr>
          <p:spPr>
            <a:xfrm>
              <a:off x="5240791" y="3018435"/>
              <a:ext cx="518557" cy="106232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762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ysClr val="window" lastClr="FFFFFF">
                  <a:alpha val="3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64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N" sz="272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229B5D14-B761-CF99-95E6-453FC8552DE8}"/>
                </a:ext>
              </a:extLst>
            </p:cNvPr>
            <p:cNvSpPr/>
            <p:nvPr/>
          </p:nvSpPr>
          <p:spPr>
            <a:xfrm rot="5400000">
              <a:off x="5816289" y="3007983"/>
              <a:ext cx="106230" cy="123144"/>
            </a:xfrm>
            <a:prstGeom prst="trapezoid">
              <a:avLst/>
            </a:prstGeom>
            <a:solidFill>
              <a:srgbClr val="E7B9B8"/>
            </a:solidFill>
            <a:ln w="762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ysClr val="window" lastClr="FFFFFF">
                  <a:alpha val="3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64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N" sz="272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F48D2A9-33D5-B31D-6E70-8C14F22874FD}"/>
                </a:ext>
              </a:extLst>
            </p:cNvPr>
            <p:cNvSpPr/>
            <p:nvPr/>
          </p:nvSpPr>
          <p:spPr>
            <a:xfrm>
              <a:off x="6093942" y="2803799"/>
              <a:ext cx="806287" cy="362022"/>
            </a:xfrm>
            <a:prstGeom prst="rect">
              <a:avLst/>
            </a:prstGeom>
            <a:solidFill>
              <a:srgbClr val="DDD9C3"/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>
              <a:outerShdw blurRad="40000" dist="23000" dir="5400000" rotWithShape="0">
                <a:sysClr val="window" lastClr="FFFFFF">
                  <a:alpha val="3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64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N" sz="272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DD5FB3-05C7-963A-B411-5FD31CBC6E36}"/>
                </a:ext>
              </a:extLst>
            </p:cNvPr>
            <p:cNvSpPr/>
            <p:nvPr/>
          </p:nvSpPr>
          <p:spPr>
            <a:xfrm>
              <a:off x="4299338" y="2803799"/>
              <a:ext cx="772428" cy="366874"/>
            </a:xfrm>
            <a:prstGeom prst="rect">
              <a:avLst/>
            </a:prstGeom>
            <a:solidFill>
              <a:srgbClr val="DDD9C3"/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>
              <a:outerShdw blurRad="40000" dist="23000" dir="5400000" rotWithShape="0">
                <a:sysClr val="window" lastClr="FFFFFF">
                  <a:alpha val="3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64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N" sz="272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Curved Connector 245">
              <a:extLst>
                <a:ext uri="{FF2B5EF4-FFF2-40B4-BE49-F238E27FC236}">
                  <a16:creationId xmlns:a16="http://schemas.microsoft.com/office/drawing/2014/main" id="{CD9AE31B-37FF-155C-9FAB-36BFE3A78E51}"/>
                </a:ext>
              </a:extLst>
            </p:cNvPr>
            <p:cNvCxnSpPr>
              <a:cxnSpLocks/>
              <a:stCxn id="37" idx="7"/>
              <a:endCxn id="35" idx="1"/>
            </p:cNvCxnSpPr>
            <p:nvPr/>
          </p:nvCxnSpPr>
          <p:spPr>
            <a:xfrm rot="5400000" flipH="1" flipV="1">
              <a:off x="4629097" y="2727372"/>
              <a:ext cx="44686" cy="303845"/>
            </a:xfrm>
            <a:prstGeom prst="curvedConnector3">
              <a:avLst>
                <a:gd name="adj1" fmla="val 120217"/>
              </a:avLst>
            </a:prstGeom>
            <a:noFill/>
            <a:ln w="6350" cap="flat" cmpd="sng" algn="ctr">
              <a:solidFill>
                <a:srgbClr val="C00000"/>
              </a:solidFill>
              <a:prstDash val="solid"/>
              <a:tailEnd type="stealth" w="sm" len="sm"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</p:cxnSp>
        <p:cxnSp>
          <p:nvCxnSpPr>
            <p:cNvPr id="12" name="Curved Connector 246">
              <a:extLst>
                <a:ext uri="{FF2B5EF4-FFF2-40B4-BE49-F238E27FC236}">
                  <a16:creationId xmlns:a16="http://schemas.microsoft.com/office/drawing/2014/main" id="{5AA5D19A-4162-0826-D245-B4DFCA441FA2}"/>
                </a:ext>
              </a:extLst>
            </p:cNvPr>
            <p:cNvCxnSpPr>
              <a:cxnSpLocks/>
              <a:stCxn id="37" idx="4"/>
              <a:endCxn id="36" idx="2"/>
            </p:cNvCxnSpPr>
            <p:nvPr/>
          </p:nvCxnSpPr>
          <p:spPr>
            <a:xfrm rot="16200000" flipH="1">
              <a:off x="4462506" y="2991711"/>
              <a:ext cx="80648" cy="79845"/>
            </a:xfrm>
            <a:prstGeom prst="curvedConnector2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tailEnd type="stealth" w="sm" len="sm"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</p:cxnSp>
        <p:cxnSp>
          <p:nvCxnSpPr>
            <p:cNvPr id="13" name="Curved Connector 247">
              <a:extLst>
                <a:ext uri="{FF2B5EF4-FFF2-40B4-BE49-F238E27FC236}">
                  <a16:creationId xmlns:a16="http://schemas.microsoft.com/office/drawing/2014/main" id="{62D3143F-7C63-A7EA-0670-9230B4C462E8}"/>
                </a:ext>
              </a:extLst>
            </p:cNvPr>
            <p:cNvCxnSpPr>
              <a:cxnSpLocks/>
              <a:stCxn id="35" idx="4"/>
              <a:endCxn id="36" idx="6"/>
            </p:cNvCxnSpPr>
            <p:nvPr/>
          </p:nvCxnSpPr>
          <p:spPr>
            <a:xfrm rot="5400000">
              <a:off x="4680471" y="2912455"/>
              <a:ext cx="125334" cy="193672"/>
            </a:xfrm>
            <a:prstGeom prst="curvedConnector2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tailEnd type="stealth" w="sm" len="sm"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</p:cxnSp>
        <p:cxnSp>
          <p:nvCxnSpPr>
            <p:cNvPr id="14" name="Curved Connector 248">
              <a:extLst>
                <a:ext uri="{FF2B5EF4-FFF2-40B4-BE49-F238E27FC236}">
                  <a16:creationId xmlns:a16="http://schemas.microsoft.com/office/drawing/2014/main" id="{E99FDA0D-1C5A-8E80-7C62-1C14566FCB25}"/>
                </a:ext>
              </a:extLst>
            </p:cNvPr>
            <p:cNvCxnSpPr>
              <a:cxnSpLocks/>
              <a:stCxn id="37" idx="6"/>
              <a:endCxn id="34" idx="1"/>
            </p:cNvCxnSpPr>
            <p:nvPr/>
          </p:nvCxnSpPr>
          <p:spPr>
            <a:xfrm>
              <a:off x="4514682" y="2938781"/>
              <a:ext cx="373950" cy="77104"/>
            </a:xfrm>
            <a:prstGeom prst="curvedConnector2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tailEnd type="stealth" w="sm" len="sm"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</p:cxnSp>
        <p:cxnSp>
          <p:nvCxnSpPr>
            <p:cNvPr id="15" name="Curved Connector 249">
              <a:extLst>
                <a:ext uri="{FF2B5EF4-FFF2-40B4-BE49-F238E27FC236}">
                  <a16:creationId xmlns:a16="http://schemas.microsoft.com/office/drawing/2014/main" id="{DC051704-1ED8-BB7D-B7B0-427563D33B2F}"/>
                </a:ext>
              </a:extLst>
            </p:cNvPr>
            <p:cNvCxnSpPr>
              <a:cxnSpLocks/>
              <a:stCxn id="36" idx="5"/>
              <a:endCxn id="34" idx="3"/>
            </p:cNvCxnSpPr>
            <p:nvPr/>
          </p:nvCxnSpPr>
          <p:spPr>
            <a:xfrm rot="5400000" flipH="1" flipV="1">
              <a:off x="4750420" y="2970890"/>
              <a:ext cx="18929" cy="257494"/>
            </a:xfrm>
            <a:prstGeom prst="curvedConnector3">
              <a:avLst>
                <a:gd name="adj1" fmla="val -98056"/>
              </a:avLst>
            </a:prstGeom>
            <a:noFill/>
            <a:ln w="6350" cap="flat" cmpd="sng" algn="ctr">
              <a:solidFill>
                <a:srgbClr val="C00000"/>
              </a:solidFill>
              <a:prstDash val="solid"/>
              <a:tailEnd type="stealth" w="sm" len="sm"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EF44115-C9AF-E30B-FDF5-D017DD357825}"/>
                </a:ext>
              </a:extLst>
            </p:cNvPr>
            <p:cNvCxnSpPr>
              <a:cxnSpLocks/>
              <a:stCxn id="10" idx="3"/>
              <a:endCxn id="4" idx="1"/>
            </p:cNvCxnSpPr>
            <p:nvPr/>
          </p:nvCxnSpPr>
          <p:spPr>
            <a:xfrm>
              <a:off x="5071766" y="2987236"/>
              <a:ext cx="109887" cy="2383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 w="sm" len="med"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43A8164-568D-242D-DEA3-986CE5E4DFE9}"/>
                </a:ext>
              </a:extLst>
            </p:cNvPr>
            <p:cNvGrpSpPr/>
            <p:nvPr/>
          </p:nvGrpSpPr>
          <p:grpSpPr>
            <a:xfrm>
              <a:off x="6336566" y="2855892"/>
              <a:ext cx="354311" cy="102970"/>
              <a:chOff x="6538732" y="2251679"/>
              <a:chExt cx="424198" cy="140356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71B03EDD-927C-EAE9-0E13-AEFEE0ED11E7}"/>
                  </a:ext>
                </a:extLst>
              </p:cNvPr>
              <p:cNvCxnSpPr/>
              <p:nvPr/>
            </p:nvCxnSpPr>
            <p:spPr>
              <a:xfrm>
                <a:off x="6884807" y="2251679"/>
                <a:ext cx="0" cy="1382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1CF42EE-5DE9-AB74-5A10-E0B387D00212}"/>
                  </a:ext>
                </a:extLst>
              </p:cNvPr>
              <p:cNvCxnSpPr/>
              <p:nvPr/>
            </p:nvCxnSpPr>
            <p:spPr>
              <a:xfrm>
                <a:off x="6962930" y="2253745"/>
                <a:ext cx="0" cy="13829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8388FDE-9A49-84A8-C95D-ED932A9DBE66}"/>
                  </a:ext>
                </a:extLst>
              </p:cNvPr>
              <p:cNvCxnSpPr/>
              <p:nvPr/>
            </p:nvCxnSpPr>
            <p:spPr>
              <a:xfrm>
                <a:off x="6795907" y="2251679"/>
                <a:ext cx="0" cy="1382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639D903-6F98-B362-8704-D62C84EADF87}"/>
                  </a:ext>
                </a:extLst>
              </p:cNvPr>
              <p:cNvCxnSpPr/>
              <p:nvPr/>
            </p:nvCxnSpPr>
            <p:spPr>
              <a:xfrm>
                <a:off x="6710182" y="2251679"/>
                <a:ext cx="0" cy="1382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4B30697-698B-EB3D-3D71-A304A4C65314}"/>
                  </a:ext>
                </a:extLst>
              </p:cNvPr>
              <p:cNvCxnSpPr/>
              <p:nvPr/>
            </p:nvCxnSpPr>
            <p:spPr>
              <a:xfrm>
                <a:off x="6624457" y="2251679"/>
                <a:ext cx="0" cy="1382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063B8BDA-A0D1-F419-3A77-63375C2D0E6B}"/>
                  </a:ext>
                </a:extLst>
              </p:cNvPr>
              <p:cNvCxnSpPr/>
              <p:nvPr/>
            </p:nvCxnSpPr>
            <p:spPr>
              <a:xfrm>
                <a:off x="6538732" y="2251679"/>
                <a:ext cx="0" cy="1382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</p:cxn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26F9EC5-3EB3-9808-DF45-6B5FB077C625}"/>
                </a:ext>
              </a:extLst>
            </p:cNvPr>
            <p:cNvSpPr/>
            <p:nvPr/>
          </p:nvSpPr>
          <p:spPr>
            <a:xfrm>
              <a:off x="6211634" y="2855895"/>
              <a:ext cx="537360" cy="101454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ysClr val="window" lastClr="FFFFFF">
                  <a:alpha val="3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64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N" sz="272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BD25960-A77F-68A0-8845-62F3E2A0D995}"/>
                </a:ext>
              </a:extLst>
            </p:cNvPr>
            <p:cNvGrpSpPr/>
            <p:nvPr/>
          </p:nvGrpSpPr>
          <p:grpSpPr>
            <a:xfrm>
              <a:off x="6336566" y="3012680"/>
              <a:ext cx="354311" cy="102970"/>
              <a:chOff x="6538732" y="2251679"/>
              <a:chExt cx="424198" cy="140356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BCCF2DD-0EA5-C12E-2F73-7E2F0E850058}"/>
                  </a:ext>
                </a:extLst>
              </p:cNvPr>
              <p:cNvCxnSpPr/>
              <p:nvPr/>
            </p:nvCxnSpPr>
            <p:spPr>
              <a:xfrm>
                <a:off x="6884807" y="2251679"/>
                <a:ext cx="0" cy="1382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B793723-6A60-FD97-0ABC-E70B46A95E6A}"/>
                  </a:ext>
                </a:extLst>
              </p:cNvPr>
              <p:cNvCxnSpPr/>
              <p:nvPr/>
            </p:nvCxnSpPr>
            <p:spPr>
              <a:xfrm>
                <a:off x="6962930" y="2253745"/>
                <a:ext cx="0" cy="13829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F6DBF22-414C-F2F7-DCD6-0000334A6FB3}"/>
                  </a:ext>
                </a:extLst>
              </p:cNvPr>
              <p:cNvCxnSpPr/>
              <p:nvPr/>
            </p:nvCxnSpPr>
            <p:spPr>
              <a:xfrm>
                <a:off x="6795907" y="2251679"/>
                <a:ext cx="0" cy="1382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EB4F743-8087-01E2-D487-8189A147191C}"/>
                  </a:ext>
                </a:extLst>
              </p:cNvPr>
              <p:cNvCxnSpPr/>
              <p:nvPr/>
            </p:nvCxnSpPr>
            <p:spPr>
              <a:xfrm>
                <a:off x="6710182" y="2251679"/>
                <a:ext cx="0" cy="1382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CBF65D6-4955-9BED-434A-760AA3483BE0}"/>
                  </a:ext>
                </a:extLst>
              </p:cNvPr>
              <p:cNvCxnSpPr/>
              <p:nvPr/>
            </p:nvCxnSpPr>
            <p:spPr>
              <a:xfrm>
                <a:off x="6624457" y="2251679"/>
                <a:ext cx="0" cy="1382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F2D9956-B01B-3E22-9FBF-9D8EC6F3A9AC}"/>
                  </a:ext>
                </a:extLst>
              </p:cNvPr>
              <p:cNvCxnSpPr/>
              <p:nvPr/>
            </p:nvCxnSpPr>
            <p:spPr>
              <a:xfrm>
                <a:off x="6538732" y="2251679"/>
                <a:ext cx="0" cy="1382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</p:cxn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1E939D2-B963-BB9B-0212-2C8EADE388AD}"/>
                </a:ext>
              </a:extLst>
            </p:cNvPr>
            <p:cNvSpPr/>
            <p:nvPr/>
          </p:nvSpPr>
          <p:spPr>
            <a:xfrm>
              <a:off x="6211634" y="3013716"/>
              <a:ext cx="537360" cy="101454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ysClr val="window" lastClr="FFFFFF">
                  <a:alpha val="3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64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N" sz="272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7D725A8-8CFD-C048-B5FA-BE8B0452E057}"/>
                </a:ext>
              </a:extLst>
            </p:cNvPr>
            <p:cNvSpPr/>
            <p:nvPr/>
          </p:nvSpPr>
          <p:spPr>
            <a:xfrm flipH="1">
              <a:off x="6186412" y="2847848"/>
              <a:ext cx="84462" cy="292575"/>
            </a:xfrm>
            <a:prstGeom prst="rect">
              <a:avLst/>
            </a:prstGeom>
            <a:solidFill>
              <a:srgbClr val="DDD9C3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ysClr val="window" lastClr="FFFFFF">
                  <a:alpha val="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64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N" sz="272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AF83C71-02A8-0272-B37A-FA8DC6A159C0}"/>
                </a:ext>
              </a:extLst>
            </p:cNvPr>
            <p:cNvSpPr/>
            <p:nvPr/>
          </p:nvSpPr>
          <p:spPr>
            <a:xfrm>
              <a:off x="4873468" y="3000499"/>
              <a:ext cx="103549" cy="105059"/>
            </a:xfrm>
            <a:prstGeom prst="ellipse">
              <a:avLst/>
            </a:prstGeom>
            <a:noFill/>
            <a:ln w="762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4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N" sz="272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E4882D7-FBC2-EBF1-1BE0-10680E325F09}"/>
                </a:ext>
              </a:extLst>
            </p:cNvPr>
            <p:cNvSpPr/>
            <p:nvPr/>
          </p:nvSpPr>
          <p:spPr>
            <a:xfrm>
              <a:off x="4788199" y="2841565"/>
              <a:ext cx="103549" cy="105059"/>
            </a:xfrm>
            <a:prstGeom prst="ellipse">
              <a:avLst/>
            </a:prstGeom>
            <a:noFill/>
            <a:ln w="762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4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N" sz="272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BD3AACA-0874-7DA5-DDD8-53BE7BC036B6}"/>
                </a:ext>
              </a:extLst>
            </p:cNvPr>
            <p:cNvSpPr/>
            <p:nvPr/>
          </p:nvSpPr>
          <p:spPr>
            <a:xfrm>
              <a:off x="4542753" y="3019428"/>
              <a:ext cx="103549" cy="105059"/>
            </a:xfrm>
            <a:prstGeom prst="ellipse">
              <a:avLst/>
            </a:prstGeom>
            <a:noFill/>
            <a:ln w="762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4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N" sz="272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49E93F6-E68B-7D28-DE4B-C8CF3835BCC3}"/>
                </a:ext>
              </a:extLst>
            </p:cNvPr>
            <p:cNvSpPr/>
            <p:nvPr/>
          </p:nvSpPr>
          <p:spPr>
            <a:xfrm>
              <a:off x="4411133" y="2886251"/>
              <a:ext cx="103549" cy="105059"/>
            </a:xfrm>
            <a:prstGeom prst="ellipse">
              <a:avLst/>
            </a:prstGeom>
            <a:noFill/>
            <a:ln w="762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4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N" sz="272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0AC789C-459E-7BAA-14E9-D2FC2D90BFE3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V="1">
              <a:off x="5987939" y="2984853"/>
              <a:ext cx="113731" cy="476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 w="sm" len="med"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445B3CF-8CAB-DF46-4653-005253B83EE3}"/>
                </a:ext>
              </a:extLst>
            </p:cNvPr>
            <p:cNvSpPr/>
            <p:nvPr/>
          </p:nvSpPr>
          <p:spPr>
            <a:xfrm>
              <a:off x="4174893" y="2573706"/>
              <a:ext cx="2829223" cy="1181185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4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5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7E65896-0079-A49A-A0AC-8CE3A7488EAA}"/>
                </a:ext>
              </a:extLst>
            </p:cNvPr>
            <p:cNvSpPr/>
            <p:nvPr/>
          </p:nvSpPr>
          <p:spPr>
            <a:xfrm>
              <a:off x="4873468" y="2005097"/>
              <a:ext cx="1452569" cy="263710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4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4223B03-FD69-576C-9026-DA1EF821DA44}"/>
                </a:ext>
              </a:extLst>
            </p:cNvPr>
            <p:cNvSpPr txBox="1"/>
            <p:nvPr/>
          </p:nvSpPr>
          <p:spPr>
            <a:xfrm>
              <a:off x="4839973" y="1967526"/>
              <a:ext cx="14401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4799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" pitchFamily="2" charset="0"/>
                  <a:ea typeface="+mn-ea"/>
                </a:rPr>
                <a:t>Control plane</a:t>
              </a:r>
              <a:endParaRPr lang="en-CN" dirty="0">
                <a:solidFill>
                  <a:prstClr val="black"/>
                </a:solidFill>
                <a:latin typeface="Times" pitchFamily="2" charset="0"/>
                <a:ea typeface="+mn-ea"/>
              </a:endParaRPr>
            </a:p>
          </p:txBody>
        </p:sp>
        <p:sp>
          <p:nvSpPr>
            <p:cNvPr id="42" name="Right Arrow 276">
              <a:extLst>
                <a:ext uri="{FF2B5EF4-FFF2-40B4-BE49-F238E27FC236}">
                  <a16:creationId xmlns:a16="http://schemas.microsoft.com/office/drawing/2014/main" id="{CA550A39-C9AF-843E-127E-2B269409E202}"/>
                </a:ext>
              </a:extLst>
            </p:cNvPr>
            <p:cNvSpPr/>
            <p:nvPr/>
          </p:nvSpPr>
          <p:spPr>
            <a:xfrm rot="5400000">
              <a:off x="5232746" y="2467518"/>
              <a:ext cx="439784" cy="192049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4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5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0DE6A41-FF41-FAF0-0973-4E49AC61EA55}"/>
                </a:ext>
              </a:extLst>
            </p:cNvPr>
            <p:cNvSpPr txBox="1"/>
            <p:nvPr/>
          </p:nvSpPr>
          <p:spPr>
            <a:xfrm>
              <a:off x="3030123" y="2771019"/>
              <a:ext cx="1161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4799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" pitchFamily="2" charset="0"/>
                  <a:ea typeface="+mn-ea"/>
                </a:rPr>
                <a:t>Incoming traffic</a:t>
              </a:r>
              <a:endParaRPr lang="en-CN" dirty="0">
                <a:solidFill>
                  <a:prstClr val="black"/>
                </a:solidFill>
                <a:latin typeface="Times" pitchFamily="2" charset="0"/>
                <a:ea typeface="+mn-ea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889B83A-1E39-283F-8E9E-25DCF26E630E}"/>
                </a:ext>
              </a:extLst>
            </p:cNvPr>
            <p:cNvSpPr txBox="1"/>
            <p:nvPr/>
          </p:nvSpPr>
          <p:spPr>
            <a:xfrm>
              <a:off x="4434280" y="2284191"/>
              <a:ext cx="1161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4799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" pitchFamily="2" charset="0"/>
                  <a:ea typeface="+mn-ea"/>
                </a:rPr>
                <a:t>Update</a:t>
              </a:r>
              <a:endParaRPr lang="en-CN" dirty="0">
                <a:solidFill>
                  <a:prstClr val="black"/>
                </a:solidFill>
                <a:latin typeface="Times" pitchFamily="2" charset="0"/>
                <a:ea typeface="+mn-ea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8B6F2FB-ED9D-74E8-A5E6-14646E188B8C}"/>
                </a:ext>
              </a:extLst>
            </p:cNvPr>
            <p:cNvSpPr txBox="1"/>
            <p:nvPr/>
          </p:nvSpPr>
          <p:spPr>
            <a:xfrm>
              <a:off x="5852575" y="3441143"/>
              <a:ext cx="1241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4799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" pitchFamily="2" charset="0"/>
                  <a:ea typeface="+mn-ea"/>
                </a:rPr>
                <a:t>Data plane</a:t>
              </a:r>
              <a:endParaRPr lang="en-CN" dirty="0">
                <a:solidFill>
                  <a:prstClr val="black"/>
                </a:solidFill>
                <a:latin typeface="Times" pitchFamily="2" charset="0"/>
                <a:ea typeface="+mn-ea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BF6B7DE-8CA2-BE69-DB29-7A9FDA5F7756}"/>
                </a:ext>
              </a:extLst>
            </p:cNvPr>
            <p:cNvCxnSpPr>
              <a:cxnSpLocks/>
            </p:cNvCxnSpPr>
            <p:nvPr/>
          </p:nvCxnSpPr>
          <p:spPr>
            <a:xfrm>
              <a:off x="6906003" y="2872004"/>
              <a:ext cx="22612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triangle" w="sm" len="med"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8CAB904-25FC-9F2C-8731-09CB71B93E08}"/>
                </a:ext>
              </a:extLst>
            </p:cNvPr>
            <p:cNvCxnSpPr>
              <a:cxnSpLocks/>
            </p:cNvCxnSpPr>
            <p:nvPr/>
          </p:nvCxnSpPr>
          <p:spPr>
            <a:xfrm>
              <a:off x="6906003" y="2983503"/>
              <a:ext cx="22612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triangle" w="sm" len="med"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F4BDD81-084F-10F7-F168-4CB5D304C4E8}"/>
                </a:ext>
              </a:extLst>
            </p:cNvPr>
            <p:cNvCxnSpPr>
              <a:cxnSpLocks/>
            </p:cNvCxnSpPr>
            <p:nvPr/>
          </p:nvCxnSpPr>
          <p:spPr>
            <a:xfrm>
              <a:off x="6906003" y="3094672"/>
              <a:ext cx="22612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triangle" w="sm" len="med"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32A8846-AE1E-03D1-AAE3-233C17EE7FF9}"/>
                </a:ext>
              </a:extLst>
            </p:cNvPr>
            <p:cNvCxnSpPr>
              <a:cxnSpLocks/>
            </p:cNvCxnSpPr>
            <p:nvPr/>
          </p:nvCxnSpPr>
          <p:spPr>
            <a:xfrm>
              <a:off x="4075691" y="2884079"/>
              <a:ext cx="22612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triangle" w="sm" len="med"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B910DB4-839F-79D1-ECFF-8C02A5757FFB}"/>
                </a:ext>
              </a:extLst>
            </p:cNvPr>
            <p:cNvCxnSpPr>
              <a:cxnSpLocks/>
            </p:cNvCxnSpPr>
            <p:nvPr/>
          </p:nvCxnSpPr>
          <p:spPr>
            <a:xfrm>
              <a:off x="4075691" y="2995578"/>
              <a:ext cx="22612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triangle" w="sm" len="med"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864A9E0-E10D-A9AA-AD29-423F48790185}"/>
                </a:ext>
              </a:extLst>
            </p:cNvPr>
            <p:cNvCxnSpPr>
              <a:cxnSpLocks/>
            </p:cNvCxnSpPr>
            <p:nvPr/>
          </p:nvCxnSpPr>
          <p:spPr>
            <a:xfrm>
              <a:off x="4075691" y="3106747"/>
              <a:ext cx="22612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triangle" w="sm" len="med"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49F629E-8499-FAA3-437F-CCC2D91E3521}"/>
                </a:ext>
              </a:extLst>
            </p:cNvPr>
            <p:cNvSpPr txBox="1"/>
            <p:nvPr/>
          </p:nvSpPr>
          <p:spPr>
            <a:xfrm>
              <a:off x="6946715" y="2769198"/>
              <a:ext cx="1161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4799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" pitchFamily="2" charset="0"/>
                  <a:ea typeface="+mn-ea"/>
                </a:rPr>
                <a:t>Forward</a:t>
              </a:r>
            </a:p>
            <a:p>
              <a:pPr algn="ctr" defTabSz="64799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" pitchFamily="2" charset="0"/>
                  <a:ea typeface="+mn-ea"/>
                </a:rPr>
                <a:t>traffic</a:t>
              </a:r>
              <a:endParaRPr lang="en-CN" dirty="0">
                <a:solidFill>
                  <a:prstClr val="black"/>
                </a:solidFill>
                <a:latin typeface="Times" pitchFamily="2" charset="0"/>
                <a:ea typeface="+mn-ea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61DFA4A-8AAB-1A83-0BF7-46C8F2B36B29}"/>
                </a:ext>
              </a:extLst>
            </p:cNvPr>
            <p:cNvGrpSpPr/>
            <p:nvPr/>
          </p:nvGrpSpPr>
          <p:grpSpPr>
            <a:xfrm>
              <a:off x="4732058" y="3225470"/>
              <a:ext cx="1440605" cy="369332"/>
              <a:chOff x="4732058" y="3225470"/>
              <a:chExt cx="1440605" cy="369332"/>
            </a:xfrm>
          </p:grpSpPr>
          <p:sp>
            <p:nvSpPr>
              <p:cNvPr id="56" name="Rounded Rectangle 45">
                <a:extLst>
                  <a:ext uri="{FF2B5EF4-FFF2-40B4-BE49-F238E27FC236}">
                    <a16:creationId xmlns:a16="http://schemas.microsoft.com/office/drawing/2014/main" id="{5582A69E-4B20-C847-E2D5-D17ABE44DF6E}"/>
                  </a:ext>
                </a:extLst>
              </p:cNvPr>
              <p:cNvSpPr/>
              <p:nvPr/>
            </p:nvSpPr>
            <p:spPr bwMode="auto">
              <a:xfrm>
                <a:off x="4822333" y="3290133"/>
                <a:ext cx="1241817" cy="232685"/>
              </a:xfrm>
              <a:prstGeom prst="rect">
                <a:avLst/>
              </a:prstGeom>
              <a:solidFill>
                <a:srgbClr val="E2F0D9"/>
              </a:solidFill>
              <a:ln w="19050" cap="flat" cmpd="sng" algn="ctr">
                <a:solidFill>
                  <a:srgbClr val="E2DFCC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432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ＭＳ Ｐゴシック" pitchFamily="-80" charset="-128"/>
                </a:endParaRPr>
              </a:p>
            </p:txBody>
          </p:sp>
          <p:sp>
            <p:nvSpPr>
              <p:cNvPr id="57" name="Rounded Rectangle 46">
                <a:extLst>
                  <a:ext uri="{FF2B5EF4-FFF2-40B4-BE49-F238E27FC236}">
                    <a16:creationId xmlns:a16="http://schemas.microsoft.com/office/drawing/2014/main" id="{3CD98E9C-5271-F88B-E10D-046A11A73400}"/>
                  </a:ext>
                </a:extLst>
              </p:cNvPr>
              <p:cNvSpPr/>
              <p:nvPr/>
            </p:nvSpPr>
            <p:spPr>
              <a:xfrm>
                <a:off x="4732058" y="3225470"/>
                <a:ext cx="144060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800" dirty="0"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Feature Parse</a:t>
                </a:r>
                <a:endPara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Rounded Rectangle 45">
              <a:extLst>
                <a:ext uri="{FF2B5EF4-FFF2-40B4-BE49-F238E27FC236}">
                  <a16:creationId xmlns:a16="http://schemas.microsoft.com/office/drawing/2014/main" id="{55E03509-D682-2B98-024F-A6568F2ECCA0}"/>
                </a:ext>
              </a:extLst>
            </p:cNvPr>
            <p:cNvSpPr/>
            <p:nvPr/>
          </p:nvSpPr>
          <p:spPr bwMode="auto">
            <a:xfrm>
              <a:off x="4766983" y="1731584"/>
              <a:ext cx="1586130" cy="230475"/>
            </a:xfrm>
            <a:prstGeom prst="rect">
              <a:avLst/>
            </a:prstGeom>
            <a:solidFill>
              <a:srgbClr val="E2F0D9"/>
            </a:solidFill>
            <a:ln w="19050" cap="flat" cmpd="sng" algn="ctr">
              <a:solidFill>
                <a:srgbClr val="E2DF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55" name="Rounded Rectangle 46">
              <a:extLst>
                <a:ext uri="{FF2B5EF4-FFF2-40B4-BE49-F238E27FC236}">
                  <a16:creationId xmlns:a16="http://schemas.microsoft.com/office/drawing/2014/main" id="{C9D4074D-8A82-C6D8-93C8-E969A7F33F21}"/>
                </a:ext>
              </a:extLst>
            </p:cNvPr>
            <p:cNvSpPr/>
            <p:nvPr/>
          </p:nvSpPr>
          <p:spPr>
            <a:xfrm>
              <a:off x="4576468" y="1644895"/>
              <a:ext cx="19564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18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Feature Analysis</a:t>
              </a:r>
              <a:endPara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73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30745-FCB3-F7F2-6290-0FB140193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669DF366-D060-F6D9-0192-96F18AC7B0BB}"/>
              </a:ext>
            </a:extLst>
          </p:cNvPr>
          <p:cNvSpPr txBox="1">
            <a:spLocks/>
          </p:cNvSpPr>
          <p:nvPr/>
        </p:nvSpPr>
        <p:spPr>
          <a:xfrm>
            <a:off x="1054646" y="2492896"/>
            <a:ext cx="10051504" cy="972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to </a:t>
            </a:r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  <a:t>adaptively</a:t>
            </a:r>
            <a:r>
              <a:rPr lang="en-US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learn from new traffic patterns?</a:t>
            </a:r>
            <a:endParaRPr lang="en-GB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970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1021</Words>
  <Application>Microsoft Office PowerPoint</Application>
  <PresentationFormat>Widescreen</PresentationFormat>
  <Paragraphs>259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微软雅黑</vt:lpstr>
      <vt:lpstr>Aptos</vt:lpstr>
      <vt:lpstr>Aptos Display</vt:lpstr>
      <vt:lpstr>Arial</vt:lpstr>
      <vt:lpstr>Calibri</vt:lpstr>
      <vt:lpstr>Cambria Math</vt:lpstr>
      <vt:lpstr>Lato</vt:lpstr>
      <vt:lpstr>Times</vt:lpstr>
      <vt:lpstr>Times New Roman</vt:lpstr>
      <vt:lpstr>Verdana</vt:lpstr>
      <vt:lpstr>Office Theme</vt:lpstr>
      <vt:lpstr>PowerPoint Presentation</vt:lpstr>
      <vt:lpstr>Internet of Things (IoT) Network</vt:lpstr>
      <vt:lpstr>Internet of Things (IoT) Network</vt:lpstr>
      <vt:lpstr>Dynamic Traffic Pattern</vt:lpstr>
      <vt:lpstr>Dynamic Traffic Pattern</vt:lpstr>
      <vt:lpstr>Dynamic Feature Importance</vt:lpstr>
      <vt:lpstr>PowerPoint Presentation</vt:lpstr>
      <vt:lpstr>Programmable Data Plane</vt:lpstr>
      <vt:lpstr>PowerPoint Presentation</vt:lpstr>
      <vt:lpstr>Proposed Design – Meta Learning</vt:lpstr>
      <vt:lpstr>Proposed Design – Framework</vt:lpstr>
      <vt:lpstr>Proposed Design – Framework</vt:lpstr>
      <vt:lpstr>Proposed Design – Framework</vt:lpstr>
      <vt:lpstr>Proposed Design – Framework</vt:lpstr>
      <vt:lpstr>Proposed Design – Framework</vt:lpstr>
      <vt:lpstr>Evaluation Results</vt:lpstr>
      <vt:lpstr>Evaluation Results</vt:lpstr>
      <vt:lpstr>Conclusion</vt:lpstr>
      <vt:lpstr>Proposed Design – Framework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Mingyuan Zang</dc:creator>
  <cp:lastModifiedBy>Mingyuan Zang</cp:lastModifiedBy>
  <cp:revision>28</cp:revision>
  <dcterms:created xsi:type="dcterms:W3CDTF">2025-09-17T06:47:25Z</dcterms:created>
  <dcterms:modified xsi:type="dcterms:W3CDTF">2025-10-10T09:20:09Z</dcterms:modified>
</cp:coreProperties>
</file>