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79" r:id="rId14"/>
    <p:sldId id="267" r:id="rId15"/>
    <p:sldId id="268" r:id="rId16"/>
    <p:sldId id="277" r:id="rId17"/>
    <p:sldId id="269" r:id="rId18"/>
    <p:sldId id="270" r:id="rId19"/>
    <p:sldId id="271" r:id="rId20"/>
    <p:sldId id="272" r:id="rId21"/>
    <p:sldId id="274" r:id="rId22"/>
    <p:sldId id="278" r:id="rId23"/>
    <p:sldId id="273" r:id="rId24"/>
    <p:sldId id="275" r:id="rId25"/>
    <p:sldId id="276" r:id="rId2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7CF9-06D6-4A68-BF28-F5D9B722ED1F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7F9B1-7362-4BCD-904C-3EBC484A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7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010400" cy="9296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1179512" y="696912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439816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181100" y="696912"/>
            <a:ext cx="4648198" cy="3486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8637" cy="4183060"/>
          </a:xfrm>
          <a:prstGeom prst="rect">
            <a:avLst/>
          </a:prstGeom>
          <a:noFill/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804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762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74244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7583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2783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4209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07225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46098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89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98311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6035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8257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6246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11433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59779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6441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808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1109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410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978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6974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8216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1625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4646612" y="3940175"/>
            <a:ext cx="4038597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57200" y="3940175"/>
            <a:ext cx="8228013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729955" y="2174081"/>
            <a:ext cx="5854700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539749" y="192087"/>
            <a:ext cx="585470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29137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5202236" y="2646361"/>
            <a:ext cx="4910138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1012030" y="664368"/>
            <a:ext cx="4910138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309016" y="-246856"/>
            <a:ext cx="4524374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7013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46612" y="1604962"/>
            <a:ext cx="4038597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1658934" y="1600200"/>
            <a:ext cx="6837364" cy="3200400"/>
            <a:chOff x="1658934" y="1600200"/>
            <a:chExt cx="6837364" cy="3200400"/>
          </a:xfrm>
        </p:grpSpPr>
        <p:sp>
          <p:nvSpPr>
            <p:cNvPr id="12" name="Shape 12"/>
            <p:cNvSpPr/>
            <p:nvPr/>
          </p:nvSpPr>
          <p:spPr>
            <a:xfrm flipH="1">
              <a:off x="69722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flipH="1">
              <a:off x="51815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flipH="1">
              <a:off x="3390897" y="16002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3390897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 flipH="1">
              <a:off x="1658934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flipH="1">
              <a:off x="6972299" y="32766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1071562" y="304800"/>
            <a:ext cx="7613648" cy="1106485"/>
            <a:chOff x="1071562" y="304800"/>
            <a:chExt cx="7613648" cy="1106485"/>
          </a:xfrm>
        </p:grpSpPr>
        <p:sp>
          <p:nvSpPr>
            <p:cNvPr id="99" name="Shape 99"/>
            <p:cNvSpPr/>
            <p:nvPr/>
          </p:nvSpPr>
          <p:spPr>
            <a:xfrm flipH="1">
              <a:off x="4868860" y="304800"/>
              <a:ext cx="1104898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flipH="1">
              <a:off x="7581898" y="304800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 flipH="1">
              <a:off x="1071562" y="306387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6323012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flipH="1">
              <a:off x="2359025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771525" y="931862"/>
            <a:ext cx="8001000" cy="19335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Balancing Teaching, Research, Service, and </a:t>
            </a: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Administration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4294967295"/>
          </p:nvPr>
        </p:nvSpPr>
        <p:spPr>
          <a:xfrm>
            <a:off x="798512" y="3646487"/>
            <a:ext cx="7543800" cy="18208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Jie Wu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Dept. of Computer and Info. Sciences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Temple University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894262"/>
            <a:ext cx="1036637" cy="11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Abstraction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Imagination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610599" cy="452595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Fibonacci seq.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(F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F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i-1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F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i-2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1, 2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3, 5, 8, 13,…)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3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2, 4,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6, 10, 16, 26, 42,…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3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4, 8,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12, 20, 32, 54, 86,…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3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8, 16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24, 40, 64, 104, 168, …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Fibonacci seq. in </a:t>
            </a:r>
            <a:r>
              <a:rPr lang="en-US" sz="28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Last Supper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6" descr="https://upload.wikimedia.org/wikipedia/commons/2/23/Leonardo_da_Vinci_-_Last_Supper_(copy)_-_WGA12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51" y="4031303"/>
            <a:ext cx="4912518" cy="267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970949" y="1837851"/>
            <a:ext cx="3579812" cy="2286000"/>
          </a:xfrm>
          <a:prstGeom prst="roundRect">
            <a:avLst>
              <a:gd name="adj" fmla="val 16667"/>
            </a:avLst>
          </a:prstGeom>
          <a:solidFill>
            <a:srgbClr val="DDF3EA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Can Be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566218" y="1719262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lang="en-US" sz="1600" i="0" u="none" strike="noStrike" cap="none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1600" b="1" i="0" u="none" strike="noStrike" cap="none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Problem</a:t>
            </a:r>
            <a:r>
              <a:rPr lang="en-US" sz="1600" b="0" i="0" u="none" strike="noStrike" cap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Washington, DC </a:t>
            </a:r>
            <a:r>
              <a:rPr lang="en-US" sz="15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subway system charges fees based on travelling distance. For example, a passenger enters station A, stays there for X (say, 10) hours, and exits station B. The charge is proportional to the distance between A and B and is irrelevant to X.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are the potential flaws? Provide possible solutions. </a:t>
            </a:r>
            <a:endParaRPr lang="en-US" sz="16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happen if X is limited to 4 hours as in Nanjing, P. R. China?</a:t>
            </a:r>
          </a:p>
          <a:p>
            <a:pPr marL="341312" marR="0" lvl="0" indent="-341312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9880" y="5632111"/>
            <a:ext cx="2901950" cy="54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03880" y="1297622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Mobile computing: cost optimization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4856165" y="1830386"/>
            <a:ext cx="4038597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A			B</a:t>
            </a:r>
          </a:p>
          <a:p>
            <a:pPr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1, 2 (in)</a:t>
            </a: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	</a:t>
            </a:r>
            <a:r>
              <a:rPr lang="en-US" sz="2000" dirty="0" smtClean="0">
                <a:latin typeface="Comic Sans MS" panose="030F0702030302020204" pitchFamily="66" charset="0"/>
              </a:rPr>
              <a:t>		2 (out)</a:t>
            </a: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	</a:t>
            </a:r>
            <a:r>
              <a:rPr lang="en-US" sz="2000" dirty="0" smtClean="0">
                <a:latin typeface="Comic Sans MS" panose="030F0702030302020204" pitchFamily="66" charset="0"/>
              </a:rPr>
              <a:t>		2 (in)</a:t>
            </a:r>
          </a:p>
          <a:p>
            <a:pPr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1 (out)</a:t>
            </a:r>
          </a:p>
          <a:p>
            <a:pPr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1 (in)</a:t>
            </a: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	</a:t>
            </a:r>
            <a:r>
              <a:rPr lang="en-US" sz="2000" dirty="0" smtClean="0">
                <a:latin typeface="Comic Sans MS" panose="030F0702030302020204" pitchFamily="66" charset="0"/>
              </a:rPr>
              <a:t>		2 (out)</a:t>
            </a: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	</a:t>
            </a:r>
            <a:r>
              <a:rPr lang="en-US" sz="2000" dirty="0" smtClean="0">
                <a:latin typeface="Comic Sans MS" panose="030F0702030302020204" pitchFamily="66" charset="0"/>
              </a:rPr>
              <a:t>		2 (in)</a:t>
            </a:r>
          </a:p>
          <a:p>
            <a:pPr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1 (out)</a:t>
            </a:r>
          </a:p>
          <a:p>
            <a:pPr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1 (in)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6"/>
          <p:cNvSpPr/>
          <p:nvPr/>
        </p:nvSpPr>
        <p:spPr>
          <a:xfrm>
            <a:off x="316752" y="2056000"/>
            <a:ext cx="3906370" cy="2288100"/>
          </a:xfrm>
          <a:prstGeom prst="roundRect">
            <a:avLst>
              <a:gd name="adj" fmla="val 16667"/>
            </a:avLst>
          </a:prstGeom>
          <a:solidFill>
            <a:srgbClr val="DDF3EA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Can Be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(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con’t</a:t>
            </a:r>
            <a: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566218" y="1719262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lang="en-US" sz="1600" i="0" u="none" strike="noStrike" cap="none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2"/>
          </p:nvPr>
        </p:nvSpPr>
        <p:spPr>
          <a:xfrm>
            <a:off x="316752" y="20560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lang="en-US" sz="1600" b="1" i="0" u="none" strike="noStrike" cap="none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1600" b="1" i="0" u="none" strike="noStrike" cap="none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Problem</a:t>
            </a:r>
            <a:r>
              <a:rPr lang="en-US" sz="1600" b="0" i="0" u="none" strike="noStrike" cap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the Shanghai int’l airport, taxi drivers have to wait for at least 4 hours.  It is unfair to a driver if a passenger’s destination is the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Industrial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Park, which is about 20 minutes away. Others will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go to downtown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which is 50 minutes away.</a:t>
            </a:r>
          </a:p>
          <a:p>
            <a:pPr marL="0" marR="0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9937" y="4952067"/>
            <a:ext cx="4103687" cy="7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19122" y="221240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800"/>
              </a:spcBef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1600" dirty="0" smtClean="0">
                <a:latin typeface="Comic Sans MS"/>
                <a:ea typeface="Comic Sans MS"/>
                <a:cs typeface="Comic Sans MS"/>
                <a:sym typeface="Comic Sans MS"/>
              </a:rPr>
              <a:t> Find 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a solution so that the interests of both the drivers and the customers are protected. </a:t>
            </a:r>
            <a:endParaRPr lang="en-US" sz="16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spcBef>
                <a:spcPts val="800"/>
              </a:spcBef>
              <a:buClr>
                <a:srgbClr val="CCCCFF"/>
              </a:buClr>
              <a:buSzPct val="79999"/>
              <a:buFont typeface="Noto Sans Symbols"/>
              <a:buChar char="●"/>
            </a:pPr>
            <a:endParaRPr lang="en-US" sz="16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spcBef>
                <a:spcPts val="800"/>
              </a:spcBef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smtClean="0">
                <a:latin typeface="Comic Sans MS"/>
                <a:ea typeface="Comic Sans MS"/>
                <a:cs typeface="Comic Sans MS"/>
                <a:sym typeface="Comic Sans MS"/>
              </a:rPr>
              <a:t> Find 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potential flaws with the current solution at the Shanghai International Airport.</a:t>
            </a:r>
          </a:p>
          <a:p>
            <a:pPr marL="341313" lvl="0" indent="-341313">
              <a:spcBef>
                <a:spcPts val="800"/>
              </a:spcBef>
              <a:buClr>
                <a:srgbClr val="CCCCFF"/>
              </a:buClr>
              <a:buSzPct val="25000"/>
            </a:pPr>
            <a:endParaRPr lang="en-US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070439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 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Internal vs. external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Department, college, university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Reviewer, TPC, panelist,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editor,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invited speaker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External larger role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Conference GC and PC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Journal EIC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PDs in various agencies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Major roles in IEEE/ACM 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19258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choose?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 taste/judgement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General rule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Assis. professor (&lt;35): department and limited external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professor (&lt;40):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college and external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Full professor (&gt;40):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university and larger role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 Can Be Fun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NSF PD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Task/time management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Mobilizing the community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Teamwork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GC and TC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Optimal resource allocation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Best service with limited resources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Balancing quality (paper) and quantity (revenue)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Coordinating various chairs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2"/>
          </p:nvPr>
        </p:nvSpPr>
        <p:spPr>
          <a:xfrm>
            <a:off x="4746703" y="1324633"/>
            <a:ext cx="419258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IEEE HPCA ’99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Hotel selection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●"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NSF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PI meeting ’07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Effective program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IEEE IPDPS ’08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Keynote selection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IEEE INFOCOM ’11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Devils in details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IEEE ICDCS ’13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Dealing with the hotel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ACM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MobiHoc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’14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Restaurant selection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Administration 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434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Graduate PD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Assoc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/Vice Chair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Chair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Assis/</a:t>
            </a:r>
            <a:r>
              <a:rPr lang="en-US" sz="2400" b="0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/Vice Dean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Dean</a:t>
            </a:r>
          </a:p>
          <a:p>
            <a:pPr marL="741362" lvl="1" indent="-341312">
              <a:spcBef>
                <a:spcPts val="0"/>
              </a:spcBef>
              <a:buSzPct val="80000"/>
              <a:buFont typeface="Noto Sans Symbols"/>
              <a:buChar char="●"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College, graduate, undergrad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uate,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Assis/</a:t>
            </a:r>
            <a:r>
              <a:rPr lang="en-US" sz="2400" b="0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/Vice Provost and President</a:t>
            </a:r>
          </a:p>
          <a:p>
            <a:pPr marL="741362" lvl="1" indent="-341312">
              <a:spcBef>
                <a:spcPts val="0"/>
              </a:spcBef>
              <a:buSzPct val="80000"/>
              <a:buFont typeface="Noto Sans Symbols"/>
              <a:buChar char="●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Research, Faculty Affairs,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CIO,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Int’l Affairs, …</a:t>
            </a:r>
            <a:endParaRPr lang="en-US" sz="20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Provost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President</a:t>
            </a:r>
            <a:endParaRPr lang="en-US" sz="24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body" idx="2"/>
          </p:nvPr>
        </p:nvSpPr>
        <p:spPr>
          <a:xfrm>
            <a:off x="4787900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Faculty vs. Administration</a:t>
            </a:r>
          </a:p>
          <a:p>
            <a:pPr marL="342900" indent="-342900">
              <a:buSzPct val="25000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Most faculty felt that relationships are fair or poor</a:t>
            </a:r>
          </a:p>
          <a:p>
            <a:pPr marL="342900" indent="-342900">
              <a:buSzPct val="25000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Less than 5% of faculty felt that they were influential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Almost no Chinese 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as provost and president in Carnegie R1 universities</a:t>
            </a: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215491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Administration (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con’t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434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Importance of being a chair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Shape-up department direction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General starts from a solider (e.g., chair) 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important function of a chair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Faculty recruitment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Secure resources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2"/>
          </p:nvPr>
        </p:nvSpPr>
        <p:spPr>
          <a:xfrm>
            <a:off x="4787900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Qualities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Vision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Knowledge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Commitment</a:t>
            </a:r>
            <a:endParaRPr lang="en-US"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Responsiveness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Fairness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Efficiency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Priority setting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Judgment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Becoming A Good Administrator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434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Music director in an orchestra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Sum of all its musicians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type="body" idx="2"/>
          </p:nvPr>
        </p:nvSpPr>
        <p:spPr>
          <a:xfrm>
            <a:off x="4787900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Manager of a football team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Former MU manager: Sir Alex Ferguson 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0812" y="3335337"/>
            <a:ext cx="345439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https://openartsphilly.com/sites/default/files/styles/featured_image/public/main%20image.jpg?itok=tqreDJ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15408"/>
            <a:ext cx="3901481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Administration Can Be Fun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434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Best approximation 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(in impossible crises)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Judgment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Timing </a:t>
            </a:r>
            <a:endParaRPr lang="en-US" sz="2000" b="0" i="0" u="none" strike="noStrike" cap="none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endParaRPr sz="2000" b="0" i="0" u="none" strike="noStrike" cap="none" dirty="0">
              <a:solidFill>
                <a:srgbClr val="7F7F7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Trust management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Direct trust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Indirect trust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2"/>
          </p:nvPr>
        </p:nvSpPr>
        <p:spPr>
          <a:xfrm>
            <a:off x="4787900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Mechanism design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Tie-in individual interests with societal (departmental) interests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6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TA assignment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Matching with a credit system and a slide window</a:t>
            </a:r>
          </a:p>
        </p:txBody>
      </p:sp>
      <p:pic>
        <p:nvPicPr>
          <p:cNvPr id="5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6516" y="4538742"/>
            <a:ext cx="2027237" cy="1774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Additional Note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434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Nothing can replace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 work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Dealing with new “task/opportunity”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Prioritize tasks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Leave some room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 vs. emergent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800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Optimize online/offline schedule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1" name="Shape 361"/>
          <p:cNvSpPr txBox="1">
            <a:spLocks noGrp="1"/>
          </p:cNvSpPr>
          <p:nvPr>
            <p:ph type="body" idx="2"/>
          </p:nvPr>
        </p:nvSpPr>
        <p:spPr>
          <a:xfrm>
            <a:off x="4787900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get more time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 sleep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exercise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Parallelism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Quick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content switch 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17" y="3758588"/>
            <a:ext cx="2429415" cy="208929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 Map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741362" marR="0" lvl="1" indent="-2841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</a:p>
          <a:p>
            <a:pPr marL="741362" marR="0" lvl="1" indent="-2841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 Experience</a:t>
            </a:r>
          </a:p>
          <a:p>
            <a:pPr marL="741362" marR="0" lvl="1" indent="-2841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</a:t>
            </a:r>
          </a:p>
          <a:p>
            <a:pPr marL="741362" marR="0" lvl="1" indent="-2841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</a:t>
            </a:r>
          </a:p>
          <a:p>
            <a:pPr marL="741362" marR="0" lvl="1" indent="-2841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</a:t>
            </a:r>
          </a:p>
          <a:p>
            <a:pPr marL="741362" marR="0" lvl="1" indent="-2841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Administration</a:t>
            </a:r>
          </a:p>
          <a:p>
            <a:pPr marL="741362" marR="0" lvl="1" indent="-2841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</a:t>
            </a: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3148009"/>
            <a:ext cx="3124199" cy="203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Balancing the Big Picture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4219575" y="2174875"/>
            <a:ext cx="4572000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Attending conference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Experience local culture (e.g. food) and shopping.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 museum and attend a concert or sport event.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634201" y="1145513"/>
            <a:ext cx="4194179" cy="5198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altLang="zh-CN" sz="2800" dirty="0">
              <a:solidFill>
                <a:schemeClr val="dk1"/>
              </a:solidFill>
              <a:latin typeface="Comic Sans MS"/>
              <a:ea typeface="宋体" panose="02010600030101010101" pitchFamily="2" charset="-122"/>
              <a:sym typeface="Comic Sans MS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Success</a:t>
            </a:r>
          </a:p>
          <a:p>
            <a:pPr lvl="0">
              <a:buClr>
                <a:schemeClr val="dk1"/>
              </a:buClr>
              <a:buSzPct val="100000"/>
            </a:pPr>
            <a:endParaRPr lang="en-US" altLang="zh-CN" sz="20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342900" lvl="4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Outer achievements</a:t>
            </a:r>
          </a:p>
          <a:p>
            <a:pPr marL="342900" lvl="2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Inner satisfaction/fulfillment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altLang="zh-CN" sz="28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Science and humanism</a:t>
            </a:r>
            <a:endParaRPr lang="en-US" altLang="zh-CN" sz="28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sz="2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2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Attending a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conference</a:t>
            </a:r>
          </a:p>
          <a:p>
            <a:pPr lvl="2">
              <a:buClr>
                <a:schemeClr val="dk1"/>
              </a:buClr>
              <a:buSzPct val="100000"/>
            </a:pP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Experience local culture (e.g. food) and shopping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 museums and attend a concert or sporting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Arial"/>
              <a:buChar char="•"/>
            </a:pPr>
            <a:endParaRPr lang="en-US" altLang="en-US" sz="2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2549" y="1416048"/>
            <a:ext cx="3159125" cy="484346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3" marR="0" lvl="0" indent="-341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Success vs. Happiness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4219575" y="2174875"/>
            <a:ext cx="4572000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Attending conference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Experience local culture (e.g. food) and shopping.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 museum and attend a concert or sport event.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634201" y="1145513"/>
            <a:ext cx="4375948" cy="5198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altLang="zh-CN" sz="2800" dirty="0">
              <a:solidFill>
                <a:schemeClr val="dk1"/>
              </a:solidFill>
              <a:latin typeface="Comic Sans MS"/>
              <a:ea typeface="宋体" panose="02010600030101010101" pitchFamily="2" charset="-122"/>
              <a:sym typeface="Comic Sans MS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Success ≠ Happiness</a:t>
            </a:r>
          </a:p>
          <a:p>
            <a:pPr lvl="0">
              <a:buClr>
                <a:schemeClr val="dk1"/>
              </a:buClr>
              <a:buSzPct val="100000"/>
            </a:pPr>
            <a:endParaRPr lang="en-US" altLang="zh-CN" sz="20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342900" lvl="4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Meaningful work, love, and good health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altLang="zh-CN" sz="28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evels of happiness</a:t>
            </a:r>
            <a:endParaRPr lang="en-US" altLang="zh-CN" sz="28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Momentary (avoiding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happiness dream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Overall (be aware of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expectation gap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Spiritual (serving a purpose larger than yourself)</a:t>
            </a:r>
            <a:endParaRPr lang="en-US"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Arial"/>
              <a:buChar char="•"/>
            </a:pPr>
            <a:endParaRPr lang="en-US" altLang="en-US" sz="2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3" marR="0" lvl="0" indent="-341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49" y="1145513"/>
            <a:ext cx="3527479" cy="55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17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Assistant professor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 + R + </a:t>
            </a:r>
            <a:r>
              <a:rPr lang="en-US" sz="2200" b="0" i="0" u="none" strike="noStrike" cap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Associate professor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 + R + S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Full professor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 + R + S + </a:t>
            </a:r>
            <a:r>
              <a:rPr lang="en-US" sz="2200" b="0" i="0" u="none" strike="noStrike" cap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Chair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T + R +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+ A 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Dean (and up)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+ A 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4219575" y="2174875"/>
            <a:ext cx="4572000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Attending conference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Experience local culture (e.g. food) and shopping.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 museum and attend a concert or sport event.</a:t>
            </a:r>
          </a:p>
        </p:txBody>
      </p:sp>
      <p:pic>
        <p:nvPicPr>
          <p:cNvPr id="372" name="Shape 37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49825" y="2743200"/>
            <a:ext cx="2582861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http://besocialworldwide.com/wp-content/uploads/2011/04/Balancing-Act-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51" y="2286000"/>
            <a:ext cx="3891686" cy="25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 (cont’d) 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Quality, style, and taste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Show passion and enjoy what you do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not cut corners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“You can fool all the people some of the time; you fool some of the people all the time; but you can’t fool all the people all the time.”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Balancing the big picture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Career, family, and health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3">
            <a:alphaModFix/>
          </a:blip>
          <a:srcRect b="4343"/>
          <a:stretch/>
        </p:blipFill>
        <p:spPr>
          <a:xfrm>
            <a:off x="5867400" y="4081462"/>
            <a:ext cx="2114550" cy="211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Future Events in Philadelphia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97" name="Shape 3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8162" y="1449387"/>
            <a:ext cx="3811587" cy="503078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4219575" y="2174875"/>
            <a:ext cx="4572000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Attending conference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Experience local culture (e.g. food) and shopping.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 museum and attend a concert or sport event.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3" marR="0" lvl="0" indent="-341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8175" y="1449387"/>
            <a:ext cx="4244974" cy="5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188909" y="1600200"/>
            <a:ext cx="8763000" cy="533399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 (T), Research (R), Service (S), and Administration (A)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expected of you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Reevaluate periodically (e.g., yearly)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allocation in career path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SIAT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l="32893" t="44663" r="8037" b="21250"/>
          <a:stretch/>
        </p:blipFill>
        <p:spPr>
          <a:xfrm>
            <a:off x="457200" y="4195762"/>
            <a:ext cx="7966074" cy="248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04800" y="65405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 Experience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188909" y="1676400"/>
            <a:ext cx="8763000" cy="533399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8563"/>
              <a:buFont typeface="Noto Sans Symbols"/>
              <a:buChar char="●"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“Poor” education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741362" marR="0" lvl="1" indent="-3222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 years of middle school (1975-78)</a:t>
            </a:r>
          </a:p>
          <a:p>
            <a:pPr marL="741362" marR="0" lvl="1" indent="-3222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BS/MS, Shanghai U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of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Sci. &amp; Tech. (SUST), 1982/1985</a:t>
            </a:r>
          </a:p>
          <a:p>
            <a:pPr marL="741362" marR="0" lvl="1" indent="-3222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PhD, Florida Atlantic University (FAU), 1989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“Small” school experience</a:t>
            </a:r>
          </a:p>
          <a:p>
            <a:pPr marL="741362" marR="0" lvl="1" indent="-3222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SUST (1985), FAU (1989),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Temple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U. (2009)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“First”</a:t>
            </a:r>
          </a:p>
          <a:p>
            <a:pPr marL="741362" marR="0" lvl="1" indent="-309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Programming language: Algol 60 (1976)</a:t>
            </a:r>
          </a:p>
          <a:p>
            <a:pPr marL="741362" marR="0" lvl="1" indent="-309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 book: </a:t>
            </a:r>
            <a:r>
              <a:rPr lang="en-US" sz="20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Discipline of Programming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(1982)</a:t>
            </a:r>
          </a:p>
          <a:p>
            <a:pPr marL="741362" marR="0" lvl="1" indent="-309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taught: Pascal (1985) 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3123400" y="6278325"/>
            <a:ext cx="2894099" cy="45569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180" y="3256967"/>
            <a:ext cx="2231620" cy="323819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228600" y="8382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305799" cy="4572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High-quality learning experience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5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Professor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Depth and breadth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areas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General topics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 and research relationship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teaching early in your career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09" y="2405612"/>
            <a:ext cx="2471941" cy="280536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85470" y="631164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 Can Be Fun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69652" y="1690778"/>
            <a:ext cx="8839199" cy="53268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Algorithm: seating problem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Several couples are seated in a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table. Each neighbor of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should be of the same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gender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A or the spouse of A.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400" b="0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hhhhwwww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hhwwhhww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b="0" i="0" u="none" strike="noStrike" cap="none" dirty="0" err="1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hwwhwwhh</a:t>
            </a:r>
            <a:r>
              <a:rPr lang="en-US" sz="24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b="0" i="0" u="none" strike="noStrike" cap="none" dirty="0" err="1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hwhwhwhw</a:t>
            </a:r>
            <a:endParaRPr lang="en-US" sz="2400" b="0" i="0" u="none" strike="noStrike" cap="none" dirty="0">
              <a:solidFill>
                <a:srgbClr val="7F7F7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 program that can quickly generate all “legal” streams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Results in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paper and an international research collaboration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" name="Picture 5" descr="http://ccl.northwestern.edu/netlogo/models/models/Sample%20Models/Computer%20Science/Dining%20Philosoph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3" y="935963"/>
            <a:ext cx="2582457" cy="25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altLang="zh-CN" sz="4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Scholar:</a:t>
            </a:r>
            <a:r>
              <a:rPr lang="en-US" sz="4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Serious Teacher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7413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Ken Batcher      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Sartaj Sahni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2390" y="2961346"/>
            <a:ext cx="2300600" cy="30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3805" y="2961347"/>
            <a:ext cx="2413967" cy="30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534399" cy="452595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 decisions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Publication vs. grant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Individual research vs. collaborative research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Quantity vs. quality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 recommendation: </a:t>
            </a:r>
            <a:r>
              <a:rPr lang="en-US" sz="2400" b="0" i="0" u="none" strike="noStrike" cap="none" dirty="0" smtClean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quality </a:t>
            </a:r>
            <a:r>
              <a:rPr lang="en-US" sz="24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impact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Top 3 to 5 </a:t>
            </a:r>
            <a:r>
              <a:rPr lang="en-US" sz="19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publications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900" dirty="0" smtClean="0">
                <a:latin typeface="Comic Sans MS"/>
                <a:ea typeface="Comic Sans MS"/>
                <a:cs typeface="Comic Sans MS"/>
                <a:sym typeface="Comic Sans MS"/>
              </a:rPr>
              <a:t>Extended h-index?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9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measure intangible quality?</a:t>
            </a:r>
            <a:endParaRPr lang="en-US" sz="19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Quality comes from quantity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900" dirty="0" smtClean="0">
                <a:latin typeface="Comic Sans MS"/>
                <a:ea typeface="Comic Sans MS"/>
                <a:cs typeface="Comic Sans MS"/>
                <a:sym typeface="Comic Sans MS"/>
              </a:rPr>
              <a:t>Analogy: l</a:t>
            </a:r>
            <a:r>
              <a:rPr lang="en-US" sz="19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eaves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flowers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Mozart and Beethoven: high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&amp; high qual.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Orff (Carmina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Burana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and Holst </a:t>
            </a:r>
            <a:r>
              <a:rPr lang="en-US" sz="19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(Planets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): low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&amp; high qual.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Quality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Originality</a:t>
            </a:r>
          </a:p>
          <a:p>
            <a:pPr marL="741362" marR="0" lvl="1" indent="-3349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Balancing reading literature and writing your own paper(s)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4301486" y="1527353"/>
            <a:ext cx="4383726" cy="4529138"/>
          </a:xfrm>
        </p:spPr>
        <p:txBody>
          <a:bodyPr/>
          <a:lstStyle/>
          <a:p>
            <a:pPr marL="341312" lvl="0" indent="-341312"/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Learn from artists</a:t>
            </a:r>
          </a:p>
          <a:p>
            <a:pPr marL="741362" lvl="1" indent="-334962">
              <a:spcBef>
                <a:spcPts val="600"/>
              </a:spcBef>
              <a:buSzPct val="100000"/>
            </a:pPr>
            <a:r>
              <a:rPr lang="en-US" sz="2600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Abstraction + imagination</a:t>
            </a:r>
          </a:p>
          <a:p>
            <a:endParaRPr lang="en-US" dirty="0"/>
          </a:p>
        </p:txBody>
      </p:sp>
      <p:sp>
        <p:nvSpPr>
          <p:cNvPr id="299" name="Shape 299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1736" y="3864769"/>
            <a:ext cx="3348347" cy="221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68" y="3494881"/>
            <a:ext cx="3343275" cy="298132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1210</Words>
  <Application>Microsoft Office PowerPoint</Application>
  <PresentationFormat>On-screen Show (4:3)</PresentationFormat>
  <Paragraphs>281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宋体</vt:lpstr>
      <vt:lpstr>Arial</vt:lpstr>
      <vt:lpstr>Comic Sans MS</vt:lpstr>
      <vt:lpstr>Noto Sans Symbols</vt:lpstr>
      <vt:lpstr>Times New Roman</vt:lpstr>
      <vt:lpstr>1_Default Design</vt:lpstr>
      <vt:lpstr>Default Design</vt:lpstr>
      <vt:lpstr>Balancing Teaching, Research, Service, and Administration</vt:lpstr>
      <vt:lpstr>Road Map</vt:lpstr>
      <vt:lpstr>  Introduction</vt:lpstr>
      <vt:lpstr>  Personal Experience</vt:lpstr>
      <vt:lpstr>  Teaching</vt:lpstr>
      <vt:lpstr>  Teaching Can Be Fun</vt:lpstr>
      <vt:lpstr>  Scholar: A Serious Teacher</vt:lpstr>
      <vt:lpstr>Research</vt:lpstr>
      <vt:lpstr>Research Quality</vt:lpstr>
      <vt:lpstr>Abstraction and Imagination</vt:lpstr>
      <vt:lpstr>Research Can Be Fun</vt:lpstr>
      <vt:lpstr>Research Can Be Fun (con’t)</vt:lpstr>
      <vt:lpstr>Service </vt:lpstr>
      <vt:lpstr>Service Can Be Fun</vt:lpstr>
      <vt:lpstr>Administration </vt:lpstr>
      <vt:lpstr>Administration (con’t) </vt:lpstr>
      <vt:lpstr>Becoming A Good Administrator</vt:lpstr>
      <vt:lpstr>Administration Can Be Fun</vt:lpstr>
      <vt:lpstr>Additional Note</vt:lpstr>
      <vt:lpstr> Balancing the Big Picture</vt:lpstr>
      <vt:lpstr> Success vs. Happiness</vt:lpstr>
      <vt:lpstr> Conclusion</vt:lpstr>
      <vt:lpstr> Conclusion (cont’d) </vt:lpstr>
      <vt:lpstr>Future Events in Philadelphia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Teaching, Research, Service, and Administration</dc:title>
  <dc:creator>Emily Lanthier</dc:creator>
  <cp:lastModifiedBy>Jie Wu</cp:lastModifiedBy>
  <cp:revision>31</cp:revision>
  <cp:lastPrinted>2016-05-02T18:53:57Z</cp:lastPrinted>
  <dcterms:modified xsi:type="dcterms:W3CDTF">2016-05-05T21:25:41Z</dcterms:modified>
</cp:coreProperties>
</file>