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7" r:id="rId1"/>
  </p:sldMasterIdLst>
  <p:notesMasterIdLst>
    <p:notesMasterId r:id="rId37"/>
  </p:notesMasterIdLst>
  <p:handoutMasterIdLst>
    <p:handoutMasterId r:id="rId38"/>
  </p:handoutMasterIdLst>
  <p:sldIdLst>
    <p:sldId id="256" r:id="rId2"/>
    <p:sldId id="1402" r:id="rId3"/>
    <p:sldId id="1584" r:id="rId4"/>
    <p:sldId id="1585" r:id="rId5"/>
    <p:sldId id="1586" r:id="rId6"/>
    <p:sldId id="1587" r:id="rId7"/>
    <p:sldId id="1588" r:id="rId8"/>
    <p:sldId id="1589" r:id="rId9"/>
    <p:sldId id="1590" r:id="rId10"/>
    <p:sldId id="1591" r:id="rId11"/>
    <p:sldId id="1592" r:id="rId12"/>
    <p:sldId id="1657" r:id="rId13"/>
    <p:sldId id="1658" r:id="rId14"/>
    <p:sldId id="1605" r:id="rId15"/>
    <p:sldId id="1656" r:id="rId16"/>
    <p:sldId id="1574" r:id="rId17"/>
    <p:sldId id="1581" r:id="rId18"/>
    <p:sldId id="1653" r:id="rId19"/>
    <p:sldId id="1654" r:id="rId20"/>
    <p:sldId id="1630" r:id="rId21"/>
    <p:sldId id="1627" r:id="rId22"/>
    <p:sldId id="1651" r:id="rId23"/>
    <p:sldId id="1628" r:id="rId24"/>
    <p:sldId id="1597" r:id="rId25"/>
    <p:sldId id="1631" r:id="rId26"/>
    <p:sldId id="1636" r:id="rId27"/>
    <p:sldId id="1632" r:id="rId28"/>
    <p:sldId id="1640" r:id="rId29"/>
    <p:sldId id="1652" r:id="rId30"/>
    <p:sldId id="1635" r:id="rId31"/>
    <p:sldId id="1648" r:id="rId32"/>
    <p:sldId id="1641" r:id="rId33"/>
    <p:sldId id="1642" r:id="rId34"/>
    <p:sldId id="1643" r:id="rId35"/>
    <p:sldId id="1649" r:id="rId36"/>
  </p:sldIdLst>
  <p:sldSz cx="9144000" cy="6858000" type="screen4x3"/>
  <p:notesSz cx="7045325" cy="9345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>
          <p15:clr>
            <a:srgbClr val="A4A3A4"/>
          </p15:clr>
        </p15:guide>
        <p15:guide id="2" pos="221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9" autoAdjust="0"/>
    <p:restoredTop sz="89608" autoAdjust="0"/>
  </p:normalViewPr>
  <p:slideViewPr>
    <p:cSldViewPr>
      <p:cViewPr>
        <p:scale>
          <a:sx n="75" d="100"/>
          <a:sy n="75" d="100"/>
        </p:scale>
        <p:origin x="1440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>
      <p:cViewPr varScale="1">
        <p:scale>
          <a:sx n="55" d="100"/>
          <a:sy n="55" d="100"/>
        </p:scale>
        <p:origin x="-1950" y="-102"/>
      </p:cViewPr>
      <p:guideLst>
        <p:guide orient="horz" pos="2943"/>
        <p:guide pos="221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3653" tIns="46827" rIns="93653" bIns="46827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>
                <a:latin typeface="Times New Roman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2563" y="0"/>
            <a:ext cx="30527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3653" tIns="46827" rIns="93653" bIns="46827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200">
                <a:latin typeface="Times New Roman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78888"/>
            <a:ext cx="30527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3653" tIns="46827" rIns="93653" bIns="46827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>
                <a:latin typeface="Times New Roman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2563" y="8878888"/>
            <a:ext cx="30527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3653" tIns="46827" rIns="93653" bIns="46827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 smtClean="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0A8F069C-CDE1-4CAB-8748-C86F0BA8104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022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53" tIns="46827" rIns="93653" bIns="46827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>
                <a:latin typeface="Times New Roman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2563" y="0"/>
            <a:ext cx="30527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53" tIns="46827" rIns="93653" bIns="46827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200">
                <a:latin typeface="Times New Roman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72013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38650"/>
            <a:ext cx="5165725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53" tIns="46827" rIns="93653" bIns="468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8888"/>
            <a:ext cx="30527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53" tIns="46827" rIns="93653" bIns="46827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>
                <a:latin typeface="Times New Roman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2563" y="8878888"/>
            <a:ext cx="30527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53" tIns="46827" rIns="93653" bIns="46827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 smtClean="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8537F7E0-FB93-4D9A-A03C-315C2DAFF50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064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defTabSz="9366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defTabSz="9366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defTabSz="9366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5813" indent="-227013" defTabSz="9366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3013" indent="-227013" defTabSz="9366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0213" indent="-227013" defTabSz="9366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7413" indent="-227013" defTabSz="9366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4613" indent="-227013" defTabSz="9366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B7CBD0E-1D49-47F1-B5D9-8E200A3E78E5}" type="slidenum">
              <a:rPr kumimoji="0" lang="ar-SA" altLang="en-US">
                <a:cs typeface="Times New Roman" charset="0"/>
              </a:rPr>
              <a:pPr>
                <a:spcBef>
                  <a:spcPct val="0"/>
                </a:spcBef>
              </a:pPr>
              <a:t>1</a:t>
            </a:fld>
            <a:endParaRPr kumimoji="0" lang="en-US" altLang="en-US">
              <a:cs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1675"/>
            <a:ext cx="4670425" cy="3503613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9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990975" y="8875713"/>
            <a:ext cx="30527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13" tIns="47457" rIns="94913" bIns="47457" anchor="b"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17550" indent="-274638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08075" indent="-2222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550988" indent="-2222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1993900" indent="-2222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451100" indent="-22225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08300" indent="-22225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365500" indent="-22225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22700" indent="-22225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61D6710-6341-4F9F-B284-BF0CD2A0294B}" type="slidenum">
              <a:rPr kumimoji="0" lang="ko-KR" altLang="en-US" sz="1300">
                <a:latin typeface="Arial" charset="0"/>
                <a:ea typeface="굴림" charset="-127"/>
              </a:rPr>
              <a:pPr algn="r" eaLnBrk="1" hangingPunct="1">
                <a:spcBef>
                  <a:spcPct val="0"/>
                </a:spcBef>
              </a:pPr>
              <a:t>4</a:t>
            </a:fld>
            <a:endParaRPr kumimoji="0" lang="en-US" altLang="ko-KR" sz="1300">
              <a:latin typeface="Arial" charset="0"/>
              <a:ea typeface="굴림" charset="-127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0088"/>
            <a:ext cx="4673600" cy="35052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4440238"/>
            <a:ext cx="5634037" cy="4205287"/>
          </a:xfrm>
          <a:noFill/>
        </p:spPr>
        <p:txBody>
          <a:bodyPr lIns="94913" tIns="47457" rIns="94913" bIns="47457"/>
          <a:lstStyle/>
          <a:p>
            <a:pPr eaLnBrk="1" hangingPunct="1"/>
            <a:endParaRPr lang="ko-KR" altLang="en-US" smtClean="0">
              <a:latin typeface="Times New Roman" charset="0"/>
              <a:ea typeface="굴림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990975" y="8875713"/>
            <a:ext cx="30527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13" tIns="47457" rIns="94913" bIns="47457" anchor="b"/>
          <a:lstStyle>
            <a:lvl1pPr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17550" indent="-274638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08075" indent="-2222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550988" indent="-2222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1993900" indent="-222250" defTabSz="9493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451100" indent="-22225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08300" indent="-22225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365500" indent="-22225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22700" indent="-22225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77F43D-E370-4BB0-AFC9-C868788020C7}" type="slidenum">
              <a:rPr kumimoji="0" lang="ko-KR" altLang="en-US" sz="1300">
                <a:latin typeface="Arial" charset="0"/>
                <a:ea typeface="굴림" charset="-127"/>
              </a:rPr>
              <a:pPr algn="r" eaLnBrk="1" hangingPunct="1">
                <a:spcBef>
                  <a:spcPct val="0"/>
                </a:spcBef>
              </a:pPr>
              <a:t>5</a:t>
            </a:fld>
            <a:endParaRPr kumimoji="0" lang="en-US" altLang="ko-KR" sz="1300">
              <a:latin typeface="Arial" charset="0"/>
              <a:ea typeface="굴림" charset="-127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0088"/>
            <a:ext cx="4673600" cy="35052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4440238"/>
            <a:ext cx="5634037" cy="4205287"/>
          </a:xfrm>
          <a:noFill/>
        </p:spPr>
        <p:txBody>
          <a:bodyPr lIns="94913" tIns="47457" rIns="94913" bIns="47457"/>
          <a:lstStyle/>
          <a:p>
            <a:pPr eaLnBrk="1" hangingPunct="1"/>
            <a:endParaRPr lang="ko-KR" altLang="en-US" smtClean="0">
              <a:latin typeface="Times New Roman" charset="0"/>
              <a:ea typeface="굴림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22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7F7E0-FB93-4D9A-A03C-315C2DAFF50F}" type="slidenum">
              <a:rPr lang="ar-SA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18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86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8BA338-96A7-4CFB-AB3A-493481F711D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20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4996F-EBD8-4BA6-8BB2-AD89924EDFA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43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0E40F-75C6-4E64-96AE-1328462912B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1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E714C-0357-4A02-94CC-3D27DCBB264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44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23576-F726-4C90-B4CD-0E5B0702172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65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6ECF-0D92-4745-872E-F2C7236983C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92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92AC3-1DF3-45F2-9496-EAF076C424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61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6E12C-174F-498C-AFBB-B19A82C85D5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07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B3FD-0674-494C-BE5E-A5DA10280E0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6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93E4F-1B30-4FB5-ACD3-AAC5A4D4A34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62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055CE-7137-4756-8B07-34422B88E88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06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0E71-ACA1-4F26-827F-EB752CB2C79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38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854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854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854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854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DB20F406-70F2-4DFF-B067-9DC54DF0839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85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85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85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85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43" grpId="0"/>
      <p:bldP spid="1085444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5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854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5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854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5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854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5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854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5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854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/imgres?imgurl=http://www.pft-alexander.com/Industries_Served_files/Oil_Pipeline.jpg&amp;imgrefurl=http://www.pft-alexander.com/industries_served.htm&amp;h=571&amp;w=900&amp;sz=51&amp;tbnid=TRbQtopujW6ZoM:&amp;tbnh=93&amp;tbnw=146&amp;prev=/images?q%3Dpicture%2Bof%2Boil%2Bpipeline%26um%3D1&amp;start=1&amp;ei=hdJiRruVKoPM-QK2xazxBg&amp;sig2=8bEJX0fCxDDNQOfX-l81hQ&amp;sa=X&amp;oi=images&amp;ct=image&amp;cd=1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images.google.com/imgres?imgurl=http://news.bbc.co.uk/olmedia/1625000/images/_1626889_pipieline_ap300.jpg&amp;imgrefurl=http://news.bbc.co.uk/2/hi/americas/1644813.stm&amp;h=180&amp;w=315&amp;sz=14&amp;tbnid=ycJdoM-JFQhN4M:&amp;tbnh=67&amp;tbnw=117&amp;prev=/images?q%3Dpicture%2Bof%2Boil%2Bpipeline%26um%3D1&amp;start=2&amp;ei=hdJiRruVKoPM-QK2xazxBg&amp;sig2=zIRG0WM6kDRYeOV4MuhO1w&amp;sa=X&amp;oi=images&amp;ct=image&amp;cd=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m/imgres?imgurl=http://www.geog.ucsb.edu/~ted/Alaska/050828_104-Alaskan-Oil-Pipeline-near-Fairbanks.jpg&amp;imgrefurl=http://www.geog.ucsb.edu/~ted/Alaska/index.html&amp;h=934&amp;w=1325&amp;sz=256&amp;tbnid=f0h_0e9o26o3WM:&amp;tbnh=106&amp;tbnw=150&amp;prev=/images?q%3Dpicture%2Bof%2Boil%2Bpipeline%26um%3D1&amp;start=3&amp;ei=hdJiRruVKoPM-QK2xazxBg&amp;sig2=yQMZMq7k_3tdLPCc1Zbo7Q&amp;sa=X&amp;oi=images&amp;ct=image&amp;cd=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905000"/>
            <a:ext cx="8991600" cy="838200"/>
          </a:xfrm>
        </p:spPr>
        <p:txBody>
          <a:bodyPr/>
          <a:lstStyle/>
          <a:p>
            <a:pPr algn="l" eaLnBrk="1" hangingPunct="1"/>
            <a:r>
              <a:rPr lang="en-US" altLang="en-US" sz="3600" smtClean="0"/>
              <a:t>Backbone Discovery In Thick Wireless Linear Sensor Netorks</a:t>
            </a:r>
            <a:endParaRPr lang="en-US" altLang="en-US" sz="3900" smtClean="0">
              <a:ea typeface="굴림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4950" y="3048000"/>
            <a:ext cx="8915400" cy="36576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October 28, 2014</a:t>
            </a:r>
          </a:p>
          <a:p>
            <a:pPr algn="l" eaLnBrk="1" hangingPunct="1"/>
            <a:r>
              <a:rPr lang="en-US" altLang="en-US" smtClean="0"/>
              <a:t>Imad Jawhar</a:t>
            </a:r>
            <a:r>
              <a:rPr lang="en-US" altLang="en-US" baseline="30000" smtClean="0"/>
              <a:t>1</a:t>
            </a:r>
            <a:r>
              <a:rPr lang="en-US" altLang="en-US" smtClean="0"/>
              <a:t>, Xin Li</a:t>
            </a:r>
            <a:r>
              <a:rPr lang="en-US" altLang="en-US" baseline="30000" smtClean="0"/>
              <a:t>2</a:t>
            </a:r>
            <a:r>
              <a:rPr lang="en-US" altLang="en-US" smtClean="0"/>
              <a:t>, Jie Wu</a:t>
            </a:r>
            <a:r>
              <a:rPr lang="en-US" altLang="en-US" baseline="30000" smtClean="0"/>
              <a:t>3</a:t>
            </a:r>
            <a:r>
              <a:rPr lang="en-US" altLang="en-US" smtClean="0"/>
              <a:t>, and Nader Mohamed</a:t>
            </a:r>
            <a:r>
              <a:rPr lang="en-US" altLang="en-US" baseline="30000" smtClean="0"/>
              <a:t>1</a:t>
            </a:r>
          </a:p>
          <a:p>
            <a:pPr algn="l" eaLnBrk="1" hangingPunct="1"/>
            <a:r>
              <a:rPr lang="en-US" altLang="en-US" sz="1800" i="1" baseline="30000" smtClean="0"/>
              <a:t>1</a:t>
            </a:r>
            <a:r>
              <a:rPr lang="en-US" altLang="en-US" sz="1800" i="1" smtClean="0"/>
              <a:t>College of Information Technology, United Arab Emirates University, Al Ain, UAE</a:t>
            </a:r>
          </a:p>
          <a:p>
            <a:pPr algn="l" eaLnBrk="1" hangingPunct="1"/>
            <a:r>
              <a:rPr lang="en-US" altLang="en-US" sz="1800" i="1" baseline="30000" smtClean="0"/>
              <a:t>2</a:t>
            </a:r>
            <a:r>
              <a:rPr lang="en-US" altLang="en-US" sz="1800" i="1" smtClean="0"/>
              <a:t>College of Computer Science and Technology, Nanjing University of Aeronautics and Astronautics, China</a:t>
            </a:r>
          </a:p>
          <a:p>
            <a:pPr algn="l" eaLnBrk="1" hangingPunct="1"/>
            <a:r>
              <a:rPr lang="en-US" altLang="en-US" sz="1800" i="1" baseline="30000" smtClean="0"/>
              <a:t>3</a:t>
            </a:r>
            <a:r>
              <a:rPr lang="en-US" altLang="en-US" sz="1800" i="1" smtClean="0"/>
              <a:t>Department of Computer and Information Sciences, Temple University, Philadelphia, PA,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IVC Network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800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Roadside networks used to monitor vehicular activities.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Vehicle-to-Vehicle (V2V) via infrastructure.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Vehicles-to-Infrastructure (V2I) communication.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Internet access of vehicles (gateways on road side).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Alert to potential problems ahead, traffic conditions, accidents, road blockages, emergency braking, dangerous crossings,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Vehicle controls can even take critical actions before the driver can respond in time.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600200"/>
            <a:ext cx="3662362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72063"/>
            <a:ext cx="38862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Railroad/subway monitoring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724400" cy="4605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Sensors to monitor fatigue-critical components in structure of a railroad bridge.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Sensors can monitor dynamic strains caused by the passing of trains.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Provide early detection of critical and dangerous cracks.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LSNs can be used to improve deployment cost, maintenance, and scalability.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Research: investigate the optimal parameters for such systems: density and distance of nodes, data rates, sensor technology.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 smtClean="0"/>
              <a:t>Other applications: River, and sea cost monitoring, etc.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2286000"/>
            <a:ext cx="39878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Classification of LSNs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3276600" cy="50292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Classification depends on deployment strategy and node types.</a:t>
            </a:r>
          </a:p>
          <a:p>
            <a:pPr lvl="1" eaLnBrk="1" hangingPunct="1"/>
            <a:r>
              <a:rPr lang="en-US" altLang="en-US" sz="2000" dirty="0" smtClean="0"/>
              <a:t>Thin LSNs:</a:t>
            </a:r>
          </a:p>
          <a:p>
            <a:pPr lvl="2" eaLnBrk="1" hangingPunct="1"/>
            <a:r>
              <a:rPr lang="en-US" altLang="en-US" sz="1700" dirty="0" smtClean="0"/>
              <a:t>Nodes along a line</a:t>
            </a:r>
          </a:p>
          <a:p>
            <a:pPr lvl="1" eaLnBrk="1" hangingPunct="1"/>
            <a:r>
              <a:rPr lang="en-US" altLang="en-US" sz="2000" dirty="0" smtClean="0"/>
              <a:t>Thick LSNs:</a:t>
            </a:r>
          </a:p>
          <a:p>
            <a:pPr lvl="2" eaLnBrk="1" hangingPunct="1"/>
            <a:r>
              <a:rPr lang="en-US" altLang="en-US" sz="1600" dirty="0"/>
              <a:t>SNs scattered in </a:t>
            </a:r>
            <a:r>
              <a:rPr lang="en-US" altLang="en-US" sz="1600" b="1" dirty="0"/>
              <a:t>2-D</a:t>
            </a:r>
            <a:r>
              <a:rPr lang="en-US" altLang="en-US" sz="1600" dirty="0"/>
              <a:t> random form between two </a:t>
            </a:r>
            <a:r>
              <a:rPr lang="en-US" altLang="en-US" sz="1600" b="1" dirty="0"/>
              <a:t>parallel lines </a:t>
            </a:r>
            <a:r>
              <a:rPr lang="en-US" altLang="en-US" sz="1600" dirty="0"/>
              <a:t>extending for </a:t>
            </a:r>
            <a:r>
              <a:rPr lang="en-US" altLang="en-US" sz="1600" b="1" dirty="0"/>
              <a:t>long distance</a:t>
            </a:r>
          </a:p>
          <a:p>
            <a:pPr lvl="2" eaLnBrk="1" hangingPunct="1"/>
            <a:r>
              <a:rPr lang="en-US" altLang="en-US" sz="1500" b="1" dirty="0" smtClean="0"/>
              <a:t>Backbone </a:t>
            </a:r>
            <a:r>
              <a:rPr lang="en-US" altLang="en-US" sz="1500" b="1" dirty="0"/>
              <a:t>nodes</a:t>
            </a:r>
            <a:r>
              <a:rPr lang="en-US" altLang="en-US" sz="1500" dirty="0"/>
              <a:t> have </a:t>
            </a:r>
            <a:r>
              <a:rPr lang="en-US" altLang="en-US" sz="1500" b="1" dirty="0"/>
              <a:t>aggregation</a:t>
            </a:r>
            <a:r>
              <a:rPr lang="en-US" altLang="en-US" sz="1500" dirty="0"/>
              <a:t>, </a:t>
            </a:r>
            <a:r>
              <a:rPr lang="en-US" altLang="en-US" sz="1500" b="1" dirty="0"/>
              <a:t>compression</a:t>
            </a:r>
            <a:r>
              <a:rPr lang="en-US" altLang="en-US" sz="1500" dirty="0"/>
              <a:t>, and </a:t>
            </a:r>
            <a:r>
              <a:rPr lang="en-US" altLang="en-US" sz="1500" b="1" dirty="0"/>
              <a:t>routing</a:t>
            </a:r>
            <a:r>
              <a:rPr lang="en-US" altLang="en-US" sz="1500" dirty="0"/>
              <a:t> </a:t>
            </a:r>
            <a:r>
              <a:rPr lang="en-US" altLang="en-US" sz="1500" dirty="0" smtClean="0"/>
              <a:t>responsibilities</a:t>
            </a:r>
            <a:r>
              <a:rPr lang="en-US" altLang="en-US" sz="1700" dirty="0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608660"/>
              </p:ext>
            </p:extLst>
          </p:nvPr>
        </p:nvGraphicFramePr>
        <p:xfrm>
          <a:off x="3886200" y="4361625"/>
          <a:ext cx="4925565" cy="203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3" imgW="6939810" imgH="2873944" progId="Visio.Drawing.11">
                  <p:embed/>
                </p:oleObj>
              </mc:Choice>
              <mc:Fallback>
                <p:oleObj name="Visio" r:id="rId3" imgW="6939810" imgH="28739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4361625"/>
                        <a:ext cx="4925565" cy="203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2209800"/>
            <a:ext cx="492942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295400"/>
          </a:xfrm>
        </p:spPr>
        <p:txBody>
          <a:bodyPr/>
          <a:lstStyle/>
          <a:p>
            <a:r>
              <a:rPr lang="en-US" altLang="en-US" dirty="0" smtClean="0"/>
              <a:t>Why New Protocols Needed for Thick LSNs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700337"/>
          </a:xfrm>
        </p:spPr>
        <p:txBody>
          <a:bodyPr/>
          <a:lstStyle/>
          <a:p>
            <a:r>
              <a:rPr lang="en-US" altLang="en-US" sz="2400" b="1" dirty="0" smtClean="0"/>
              <a:t>Speed-up</a:t>
            </a:r>
            <a:r>
              <a:rPr lang="en-US" altLang="en-US" sz="2400" dirty="0" smtClean="0"/>
              <a:t> route the </a:t>
            </a:r>
            <a:r>
              <a:rPr lang="en-US" altLang="en-US" sz="2400" b="1" dirty="0" smtClean="0"/>
              <a:t>route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discovery</a:t>
            </a:r>
            <a:r>
              <a:rPr lang="en-US" altLang="en-US" sz="2400" dirty="0" smtClean="0"/>
              <a:t> and </a:t>
            </a:r>
            <a:r>
              <a:rPr lang="en-US" altLang="en-US" sz="2400" b="1" dirty="0" smtClean="0"/>
              <a:t>maintenance</a:t>
            </a:r>
          </a:p>
          <a:p>
            <a:r>
              <a:rPr lang="en-US" altLang="en-US" sz="2400" b="1" dirty="0" smtClean="0"/>
              <a:t>Reduce</a:t>
            </a:r>
            <a:r>
              <a:rPr lang="en-US" altLang="en-US" sz="2400" dirty="0" smtClean="0"/>
              <a:t> control </a:t>
            </a:r>
            <a:r>
              <a:rPr lang="en-US" altLang="en-US" sz="2400" b="1" dirty="0" smtClean="0"/>
              <a:t>overhead</a:t>
            </a:r>
            <a:r>
              <a:rPr lang="en-US" altLang="en-US" sz="2400" dirty="0" smtClean="0"/>
              <a:t> and </a:t>
            </a:r>
            <a:r>
              <a:rPr lang="en-US" altLang="en-US" sz="2400" b="1" dirty="0" smtClean="0"/>
              <a:t>bandwidth</a:t>
            </a:r>
            <a:r>
              <a:rPr lang="en-US" altLang="en-US" sz="2400" dirty="0" smtClean="0"/>
              <a:t> utilization for route discovery</a:t>
            </a:r>
          </a:p>
          <a:p>
            <a:r>
              <a:rPr lang="en-US" altLang="en-US" sz="2400" dirty="0" smtClean="0"/>
              <a:t>Increased </a:t>
            </a:r>
            <a:r>
              <a:rPr lang="en-US" altLang="en-US" sz="2400" b="1" dirty="0" smtClean="0"/>
              <a:t>routing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fault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tolerance</a:t>
            </a:r>
            <a:r>
              <a:rPr lang="en-US" altLang="en-US" sz="2400" dirty="0" smtClean="0"/>
              <a:t> and </a:t>
            </a:r>
            <a:r>
              <a:rPr lang="en-US" altLang="en-US" sz="2400" b="1" dirty="0" smtClean="0"/>
              <a:t>reliability</a:t>
            </a:r>
          </a:p>
          <a:p>
            <a:r>
              <a:rPr lang="en-US" altLang="en-US" sz="2400" dirty="0" smtClean="0"/>
              <a:t>Reduce control </a:t>
            </a:r>
            <a:r>
              <a:rPr lang="en-US" altLang="en-US" sz="2400" b="1" dirty="0" smtClean="0"/>
              <a:t>overhead</a:t>
            </a:r>
            <a:r>
              <a:rPr lang="en-US" altLang="en-US" sz="2400" dirty="0" smtClean="0"/>
              <a:t> for route </a:t>
            </a:r>
            <a:r>
              <a:rPr lang="en-US" altLang="en-US" sz="2400" b="1" dirty="0" smtClean="0"/>
              <a:t>maintenance</a:t>
            </a:r>
          </a:p>
          <a:p>
            <a:r>
              <a:rPr lang="en-US" altLang="en-US" sz="2400" dirty="0" smtClean="0"/>
              <a:t>Increased efficiency of </a:t>
            </a:r>
            <a:r>
              <a:rPr lang="en-US" altLang="en-US" sz="2400" b="1" dirty="0" smtClean="0"/>
              <a:t>location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management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674505"/>
              </p:ext>
            </p:extLst>
          </p:nvPr>
        </p:nvGraphicFramePr>
        <p:xfrm>
          <a:off x="2057400" y="4572000"/>
          <a:ext cx="5029200" cy="208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3" imgW="6939810" imgH="2873944" progId="Visio.Drawing.11">
                  <p:embed/>
                </p:oleObj>
              </mc:Choice>
              <mc:Fallback>
                <p:oleObj name="Visio" r:id="rId3" imgW="6939810" imgH="28739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4572000"/>
                        <a:ext cx="5029200" cy="2082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5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295400"/>
          </a:xfrm>
        </p:spPr>
        <p:txBody>
          <a:bodyPr/>
          <a:lstStyle/>
          <a:p>
            <a:r>
              <a:rPr lang="en-US" altLang="en-US" dirty="0" smtClean="0"/>
              <a:t>Why New Protocols Needed for Thick LSNs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700337"/>
          </a:xfrm>
        </p:spPr>
        <p:txBody>
          <a:bodyPr/>
          <a:lstStyle/>
          <a:p>
            <a:r>
              <a:rPr lang="en-US" altLang="en-US" sz="2400" b="1" dirty="0" smtClean="0"/>
              <a:t>Speed-up</a:t>
            </a:r>
            <a:r>
              <a:rPr lang="en-US" altLang="en-US" sz="2400" dirty="0" smtClean="0"/>
              <a:t> route the </a:t>
            </a:r>
            <a:r>
              <a:rPr lang="en-US" altLang="en-US" sz="2400" b="1" dirty="0" smtClean="0"/>
              <a:t>route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discovery</a:t>
            </a:r>
            <a:r>
              <a:rPr lang="en-US" altLang="en-US" sz="2400" dirty="0" smtClean="0"/>
              <a:t> and </a:t>
            </a:r>
            <a:r>
              <a:rPr lang="en-US" altLang="en-US" sz="2400" b="1" dirty="0" smtClean="0"/>
              <a:t>maintenance</a:t>
            </a:r>
          </a:p>
          <a:p>
            <a:r>
              <a:rPr lang="en-US" altLang="en-US" sz="2400" b="1" dirty="0" smtClean="0"/>
              <a:t>Reduce</a:t>
            </a:r>
            <a:r>
              <a:rPr lang="en-US" altLang="en-US" sz="2400" dirty="0" smtClean="0"/>
              <a:t> control </a:t>
            </a:r>
            <a:r>
              <a:rPr lang="en-US" altLang="en-US" sz="2400" b="1" dirty="0" smtClean="0"/>
              <a:t>overhead</a:t>
            </a:r>
            <a:r>
              <a:rPr lang="en-US" altLang="en-US" sz="2400" dirty="0" smtClean="0"/>
              <a:t> and </a:t>
            </a:r>
            <a:r>
              <a:rPr lang="en-US" altLang="en-US" sz="2400" b="1" dirty="0" smtClean="0"/>
              <a:t>bandwidth</a:t>
            </a:r>
            <a:r>
              <a:rPr lang="en-US" altLang="en-US" sz="2400" dirty="0" smtClean="0"/>
              <a:t> utilization for route discovery</a:t>
            </a:r>
          </a:p>
          <a:p>
            <a:r>
              <a:rPr lang="en-US" altLang="en-US" sz="2400" dirty="0" smtClean="0"/>
              <a:t>Increased </a:t>
            </a:r>
            <a:r>
              <a:rPr lang="en-US" altLang="en-US" sz="2400" b="1" dirty="0" smtClean="0"/>
              <a:t>routing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fault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tolerance</a:t>
            </a:r>
            <a:r>
              <a:rPr lang="en-US" altLang="en-US" sz="2400" dirty="0" smtClean="0"/>
              <a:t> and </a:t>
            </a:r>
            <a:r>
              <a:rPr lang="en-US" altLang="en-US" sz="2400" b="1" dirty="0" smtClean="0"/>
              <a:t>reliability</a:t>
            </a:r>
          </a:p>
          <a:p>
            <a:r>
              <a:rPr lang="en-US" altLang="en-US" sz="2400" dirty="0" smtClean="0"/>
              <a:t>Reduce control </a:t>
            </a:r>
            <a:r>
              <a:rPr lang="en-US" altLang="en-US" sz="2400" b="1" dirty="0" smtClean="0"/>
              <a:t>overhead</a:t>
            </a:r>
            <a:r>
              <a:rPr lang="en-US" altLang="en-US" sz="2400" dirty="0" smtClean="0"/>
              <a:t> for route </a:t>
            </a:r>
            <a:r>
              <a:rPr lang="en-US" altLang="en-US" sz="2400" b="1" dirty="0" smtClean="0"/>
              <a:t>maintenance</a:t>
            </a:r>
          </a:p>
          <a:p>
            <a:r>
              <a:rPr lang="en-US" altLang="en-US" sz="2400" dirty="0" smtClean="0"/>
              <a:t>Increased efficiency of </a:t>
            </a:r>
            <a:r>
              <a:rPr lang="en-US" altLang="en-US" sz="2400" b="1" dirty="0" smtClean="0"/>
              <a:t>location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management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54753"/>
            <a:ext cx="5334000" cy="218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Network Model - Area Partition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r>
              <a:rPr lang="en-US" altLang="en-US" sz="2400" b="1" dirty="0" smtClean="0"/>
              <a:t>Area divided into blocks (squares): </a:t>
            </a:r>
            <a:r>
              <a:rPr lang="en-US" altLang="en-US" sz="2400" dirty="0" smtClean="0"/>
              <a:t>nodes located randomly in the area of [0</a:t>
            </a:r>
            <a:r>
              <a:rPr lang="en-US" altLang="en-US" sz="2400" i="1" dirty="0" smtClean="0"/>
              <a:t>, </a:t>
            </a:r>
            <a:r>
              <a:rPr lang="en-US" altLang="en-US" sz="2400" dirty="0" smtClean="0"/>
              <a:t>0] x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[10, 1]. </a:t>
            </a:r>
          </a:p>
          <a:p>
            <a:r>
              <a:rPr lang="en-US" altLang="en-US" sz="2400" b="1" dirty="0" smtClean="0"/>
              <a:t>Layer: </a:t>
            </a:r>
            <a:r>
              <a:rPr lang="en-US" altLang="en-US" sz="2400" dirty="0" smtClean="0"/>
              <a:t>Set of </a:t>
            </a:r>
            <a:r>
              <a:rPr lang="en-US" altLang="en-US" sz="2400" b="1" dirty="0" smtClean="0"/>
              <a:t>vertically</a:t>
            </a:r>
            <a:r>
              <a:rPr lang="en-US" altLang="en-US" sz="2400" dirty="0" smtClean="0"/>
              <a:t> aligned </a:t>
            </a:r>
            <a:r>
              <a:rPr lang="en-US" altLang="en-US" sz="2400" b="1" dirty="0" smtClean="0"/>
              <a:t>blocks</a:t>
            </a:r>
            <a:r>
              <a:rPr lang="en-US" altLang="en-US" sz="2400" dirty="0" smtClean="0"/>
              <a:t>.  Considered a cluster.</a:t>
            </a:r>
            <a:endParaRPr lang="en-US" altLang="en-US" sz="2400" b="1" dirty="0" smtClean="0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399"/>
            <a:ext cx="4343400" cy="325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6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Network Model - Area Partition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r>
              <a:rPr lang="en-US" altLang="en-US" sz="2400" b="1" dirty="0" smtClean="0"/>
              <a:t>Area divided into blocks (squares): </a:t>
            </a:r>
            <a:r>
              <a:rPr lang="en-US" altLang="en-US" sz="2400" dirty="0" smtClean="0"/>
              <a:t>nodes located randomly in the area of [0</a:t>
            </a:r>
            <a:r>
              <a:rPr lang="en-US" altLang="en-US" sz="2400" i="1" dirty="0" smtClean="0"/>
              <a:t>, </a:t>
            </a:r>
            <a:r>
              <a:rPr lang="en-US" altLang="en-US" sz="2400" dirty="0" smtClean="0"/>
              <a:t>0] x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[10, 1]. </a:t>
            </a:r>
          </a:p>
          <a:p>
            <a:r>
              <a:rPr lang="en-US" altLang="en-US" sz="2400" b="1" dirty="0" smtClean="0"/>
              <a:t>Layer: </a:t>
            </a:r>
            <a:r>
              <a:rPr lang="en-US" altLang="en-US" sz="2400" dirty="0" smtClean="0"/>
              <a:t>Set of </a:t>
            </a:r>
            <a:r>
              <a:rPr lang="en-US" altLang="en-US" sz="2400" b="1" dirty="0" smtClean="0"/>
              <a:t>vertically</a:t>
            </a:r>
            <a:r>
              <a:rPr lang="en-US" altLang="en-US" sz="2400" dirty="0" smtClean="0"/>
              <a:t> aligned </a:t>
            </a:r>
            <a:r>
              <a:rPr lang="en-US" altLang="en-US" sz="2400" b="1" dirty="0" smtClean="0"/>
              <a:t>blocks</a:t>
            </a:r>
            <a:r>
              <a:rPr lang="en-US" altLang="en-US" sz="2400" dirty="0" smtClean="0"/>
              <a:t>.  Considered a cluster.</a:t>
            </a:r>
            <a:endParaRPr lang="en-US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53520" y="685800"/>
            <a:ext cx="8001000" cy="731838"/>
          </a:xfrm>
        </p:spPr>
        <p:txBody>
          <a:bodyPr/>
          <a:lstStyle/>
          <a:p>
            <a:r>
              <a:rPr lang="en-US" altLang="en-US" dirty="0"/>
              <a:t>Network Model - Received </a:t>
            </a:r>
            <a:r>
              <a:rPr lang="en-US" altLang="en-US" dirty="0" smtClean="0"/>
              <a:t>Signal Strength (RSS)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6407150" cy="443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543800" cy="731838"/>
          </a:xfrm>
        </p:spPr>
        <p:txBody>
          <a:bodyPr/>
          <a:lstStyle/>
          <a:p>
            <a:r>
              <a:rPr lang="en-US" altLang="en-US" dirty="0"/>
              <a:t>Network Model </a:t>
            </a:r>
            <a:r>
              <a:rPr lang="en-US" altLang="en-US" dirty="0" smtClean="0"/>
              <a:t>-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447800"/>
                <a:ext cx="5212080" cy="5257800"/>
              </a:xfrm>
            </p:spPr>
            <p:txBody>
              <a:bodyPr/>
              <a:lstStyle/>
              <a:p>
                <a:r>
                  <a:rPr lang="en-US" altLang="en-US" sz="2000" b="1" dirty="0"/>
                  <a:t>Node Density:</a:t>
                </a:r>
                <a:r>
                  <a:rPr lang="en-US" altLang="en-US" sz="2000" dirty="0"/>
                  <a:t>  </a:t>
                </a:r>
                <a:r>
                  <a:rPr lang="en-US" altLang="en-US" sz="2000" b="1" i="1" dirty="0" smtClean="0"/>
                  <a:t>d</a:t>
                </a:r>
                <a:r>
                  <a:rPr lang="en-US" altLang="en-US" sz="2000" i="1" dirty="0" smtClean="0"/>
                  <a:t> </a:t>
                </a:r>
                <a:r>
                  <a:rPr lang="en-US" altLang="en-US" sz="2000" dirty="0" smtClean="0"/>
                  <a:t>(</a:t>
                </a:r>
                <a:r>
                  <a:rPr lang="en-US" altLang="en-US" sz="2000" dirty="0"/>
                  <a:t>in our example in a square of length 0.1)</a:t>
                </a:r>
              </a:p>
              <a:p>
                <a:r>
                  <a:rPr lang="en-US" altLang="en-US" sz="2000" b="1" i="1" dirty="0" smtClean="0"/>
                  <a:t>Neighborhood, and Threshold </a:t>
                </a:r>
                <a:r>
                  <a:rPr lang="el-GR" altLang="en-US" sz="2000" b="1" dirty="0"/>
                  <a:t>θ </a:t>
                </a:r>
                <a:r>
                  <a:rPr lang="en-US" altLang="en-US" sz="2000" dirty="0" smtClean="0"/>
                  <a:t>: Define neighborhood </a:t>
                </a:r>
                <a:r>
                  <a:rPr lang="en-US" altLang="en-US" sz="2000" dirty="0"/>
                  <a:t>as </a:t>
                </a:r>
                <a:r>
                  <a:rPr lang="en-US" altLang="en-US" sz="2000" dirty="0" smtClean="0"/>
                  <a:t>area </a:t>
                </a:r>
                <a:r>
                  <a:rPr lang="en-US" altLang="en-US" sz="2000" dirty="0"/>
                  <a:t>where  </a:t>
                </a:r>
                <a:r>
                  <a:rPr lang="en-US" altLang="en-US" sz="2000" b="1" dirty="0"/>
                  <a:t>RSS</a:t>
                </a:r>
                <a:r>
                  <a:rPr lang="en-US" altLang="en-US" sz="2000" dirty="0"/>
                  <a:t> strength </a:t>
                </a:r>
                <a:r>
                  <a:rPr lang="en-US" altLang="en-US" sz="2000" b="1" dirty="0" smtClean="0"/>
                  <a:t>stronger</a:t>
                </a:r>
                <a:r>
                  <a:rPr lang="en-US" altLang="en-US" sz="2000" dirty="0" smtClean="0"/>
                  <a:t> than </a:t>
                </a:r>
                <a:r>
                  <a:rPr lang="en-US" altLang="en-US" sz="2000" b="1" dirty="0" smtClean="0"/>
                  <a:t>threshold </a:t>
                </a:r>
                <a:r>
                  <a:rPr lang="el-GR" altLang="en-US" sz="2000" b="1" dirty="0" smtClean="0"/>
                  <a:t>θ</a:t>
                </a:r>
                <a:r>
                  <a:rPr lang="en-US" altLang="en-US" sz="2000" dirty="0" smtClean="0"/>
                  <a:t>.  </a:t>
                </a:r>
              </a:p>
              <a:p>
                <a:r>
                  <a:rPr lang="en-US" sz="2000" b="1" dirty="0" smtClean="0"/>
                  <a:t>More intuitive </a:t>
                </a:r>
                <a:r>
                  <a:rPr lang="en-US" sz="2000" dirty="0" smtClean="0"/>
                  <a:t>to express transmission range by </a:t>
                </a:r>
                <a:r>
                  <a:rPr lang="en-US" sz="2000" b="1" i="1" dirty="0" smtClean="0"/>
                  <a:t>θ</a:t>
                </a:r>
                <a:r>
                  <a:rPr lang="en-US" sz="2000" dirty="0" smtClean="0"/>
                  <a:t>. </a:t>
                </a:r>
              </a:p>
              <a:p>
                <a:r>
                  <a:rPr lang="en-US" sz="2000" dirty="0"/>
                  <a:t>If </a:t>
                </a:r>
                <a:r>
                  <a:rPr lang="en-US" sz="2000" b="1" dirty="0"/>
                  <a:t>r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indicates </a:t>
                </a:r>
                <a:r>
                  <a:rPr lang="en-US" sz="2000" b="1" dirty="0" smtClean="0"/>
                  <a:t>actual </a:t>
                </a:r>
                <a:r>
                  <a:rPr lang="en-US" sz="2000" b="1" dirty="0"/>
                  <a:t>transmission range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of SNs, then: </a:t>
                </a:r>
              </a:p>
              <a:p>
                <a:pPr lvl="1"/>
                <a:r>
                  <a:rPr lang="en-US" altLang="en-US" sz="1800" b="1" i="1" dirty="0" smtClean="0"/>
                  <a:t>r</a:t>
                </a:r>
                <a:r>
                  <a:rPr lang="en-US" altLang="en-US" sz="1800" b="1" dirty="0" smtClean="0"/>
                  <a:t> </a:t>
                </a:r>
                <a:r>
                  <a:rPr lang="en-US" altLang="en-US" sz="1800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1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sz="1800" b="1" i="1" dirty="0"/>
                          <m:t>0.02 </m:t>
                        </m:r>
                      </m:e>
                    </m:rad>
                  </m:oMath>
                </a14:m>
                <a:r>
                  <a:rPr lang="en-US" altLang="en-US" sz="1800" b="1" i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latin typeface="Cambria Math"/>
                      </a:rPr>
                      <m:t>𝒙</m:t>
                    </m:r>
                    <m:r>
                      <a:rPr lang="en-US" altLang="en-US" sz="1800" b="1" i="1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altLang="en-US" sz="1800" b="1" i="1" dirty="0"/>
                      <m:t>θ</m:t>
                    </m:r>
                  </m:oMath>
                </a14:m>
                <a:r>
                  <a:rPr lang="en-US" altLang="en-US" sz="1800" b="1" i="1" dirty="0" smtClean="0"/>
                  <a:t>, </a:t>
                </a:r>
                <a:r>
                  <a:rPr lang="en-US" sz="1800" dirty="0"/>
                  <a:t>when the edge of the block is 0.1 </a:t>
                </a:r>
                <a:endParaRPr lang="en-US" altLang="en-US" sz="1800" b="1" dirty="0"/>
              </a:p>
              <a:p>
                <a:r>
                  <a:rPr lang="en-US" sz="2000" b="1" i="1" dirty="0" smtClean="0"/>
                  <a:t>θ=2</a:t>
                </a:r>
                <a:r>
                  <a:rPr lang="en-US" sz="2000" dirty="0" smtClean="0"/>
                  <a:t>:  nodes </a:t>
                </a:r>
                <a:r>
                  <a:rPr lang="en-US" sz="2000" dirty="0"/>
                  <a:t>in </a:t>
                </a:r>
                <a:r>
                  <a:rPr lang="en-US" sz="2000" b="1" dirty="0"/>
                  <a:t>adjacent 2 blocks</a:t>
                </a:r>
                <a:r>
                  <a:rPr lang="en-US" sz="2000" dirty="0"/>
                  <a:t> can </a:t>
                </a:r>
                <a:r>
                  <a:rPr lang="en-US" sz="2000" dirty="0" smtClean="0"/>
                  <a:t>exchange messages.</a:t>
                </a:r>
              </a:p>
              <a:p>
                <a:pPr lvl="1"/>
                <a:r>
                  <a:rPr lang="en-US" sz="1800" dirty="0"/>
                  <a:t>In this case: r</a:t>
                </a:r>
                <a:r>
                  <a:rPr lang="en-US" altLang="en-US" sz="1800" dirty="0"/>
                  <a:t> =2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sz="1800" dirty="0"/>
                          <m:t>0.02 </m:t>
                        </m:r>
                      </m:e>
                    </m:rad>
                  </m:oMath>
                </a14:m>
                <a:endParaRPr lang="en-US" altLang="en-US" sz="1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447800"/>
                <a:ext cx="5212080" cy="5257800"/>
              </a:xfrm>
              <a:blipFill rotWithShape="1">
                <a:blip r:embed="rId2"/>
                <a:stretch>
                  <a:fillRect l="-234" t="-464" r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10" y="2362200"/>
            <a:ext cx="291369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Backbone Discovery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2743200" cy="4411662"/>
          </a:xfrm>
        </p:spPr>
        <p:txBody>
          <a:bodyPr/>
          <a:lstStyle/>
          <a:p>
            <a:r>
              <a:rPr lang="en-US" altLang="en-US" sz="2400" dirty="0"/>
              <a:t>Two </a:t>
            </a:r>
            <a:r>
              <a:rPr lang="en-US" altLang="en-US" sz="2400" b="1" dirty="0"/>
              <a:t>next-hop</a:t>
            </a:r>
            <a:r>
              <a:rPr lang="en-US" altLang="en-US" sz="2400" dirty="0"/>
              <a:t> selection </a:t>
            </a:r>
            <a:r>
              <a:rPr lang="en-US" altLang="en-US" sz="2400" b="1" dirty="0"/>
              <a:t>strategies</a:t>
            </a:r>
          </a:p>
          <a:p>
            <a:pPr lvl="1"/>
            <a:r>
              <a:rPr lang="en-US" altLang="en-US" sz="2000" b="1" dirty="0"/>
              <a:t>Weakest RSS </a:t>
            </a:r>
            <a:r>
              <a:rPr lang="en-US" altLang="en-US" sz="2000" dirty="0"/>
              <a:t>(</a:t>
            </a:r>
            <a:r>
              <a:rPr lang="en-US" altLang="en-US" sz="2000" b="1" dirty="0"/>
              <a:t>WR</a:t>
            </a:r>
            <a:r>
              <a:rPr lang="en-US" altLang="en-US" sz="2000" dirty="0"/>
              <a:t>) Strategy.</a:t>
            </a:r>
          </a:p>
          <a:p>
            <a:pPr lvl="1"/>
            <a:r>
              <a:rPr lang="en-US" altLang="en-US" sz="2000" b="1" dirty="0"/>
              <a:t>Strongest RSS </a:t>
            </a:r>
            <a:r>
              <a:rPr lang="en-US" altLang="en-US" sz="2000" dirty="0"/>
              <a:t>(</a:t>
            </a:r>
            <a:r>
              <a:rPr lang="en-US" altLang="en-US" sz="2000" b="1" dirty="0"/>
              <a:t>SR</a:t>
            </a:r>
            <a:r>
              <a:rPr lang="en-US" altLang="en-US" sz="2000" dirty="0"/>
              <a:t>) Strategy.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19263"/>
            <a:ext cx="4724400" cy="47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Introduction</a:t>
            </a:r>
            <a:r>
              <a:rPr lang="en-US" altLang="en-US" dirty="0" smtClean="0"/>
              <a:t>: Linear Sensor Networks (</a:t>
            </a:r>
            <a:r>
              <a:rPr lang="en-US" altLang="en-US" b="1" dirty="0" smtClean="0"/>
              <a:t>LSNs</a:t>
            </a:r>
            <a:r>
              <a:rPr lang="en-US" altLang="en-US" dirty="0" smtClean="0"/>
              <a:t>).  </a:t>
            </a:r>
            <a:r>
              <a:rPr lang="en-US" altLang="en-US" b="1" dirty="0" smtClean="0"/>
              <a:t>Applications</a:t>
            </a:r>
            <a:r>
              <a:rPr lang="en-US" altLang="en-US" dirty="0" smtClean="0"/>
              <a:t> and  </a:t>
            </a:r>
            <a:r>
              <a:rPr lang="en-US" altLang="en-US" b="1" dirty="0" smtClean="0"/>
              <a:t>architectures</a:t>
            </a:r>
          </a:p>
          <a:p>
            <a:pPr eaLnBrk="1" hangingPunct="1"/>
            <a:r>
              <a:rPr lang="en-US" altLang="en-US" b="1" dirty="0" smtClean="0"/>
              <a:t>Thick LSN model</a:t>
            </a:r>
            <a:r>
              <a:rPr lang="en-US" altLang="en-US" dirty="0" smtClean="0"/>
              <a:t> and </a:t>
            </a:r>
            <a:r>
              <a:rPr lang="en-US" altLang="en-US" b="1" dirty="0"/>
              <a:t>d</a:t>
            </a:r>
            <a:r>
              <a:rPr lang="en-US" altLang="en-US" b="1" dirty="0" smtClean="0"/>
              <a:t>efinitions</a:t>
            </a:r>
          </a:p>
          <a:p>
            <a:pPr eaLnBrk="1" hangingPunct="1"/>
            <a:r>
              <a:rPr lang="en-US" altLang="en-US" b="1" dirty="0" smtClean="0"/>
              <a:t>Algorithms</a:t>
            </a:r>
            <a:r>
              <a:rPr lang="en-US" altLang="en-US" dirty="0" smtClean="0"/>
              <a:t> for </a:t>
            </a:r>
            <a:r>
              <a:rPr lang="en-US" altLang="en-US" b="1" dirty="0" smtClean="0"/>
              <a:t>backbone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discovery</a:t>
            </a:r>
            <a:r>
              <a:rPr lang="en-US" altLang="en-US" dirty="0" smtClean="0"/>
              <a:t> in thick LSNs</a:t>
            </a:r>
          </a:p>
          <a:p>
            <a:pPr eaLnBrk="1" hangingPunct="1"/>
            <a:r>
              <a:rPr lang="en-US" altLang="en-US" dirty="0" smtClean="0"/>
              <a:t>Related </a:t>
            </a:r>
            <a:r>
              <a:rPr lang="en-US" altLang="en-US" b="1" dirty="0" smtClean="0"/>
              <a:t>caching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routing</a:t>
            </a:r>
            <a:r>
              <a:rPr lang="en-US" altLang="en-US" dirty="0" smtClean="0"/>
              <a:t> strategies</a:t>
            </a:r>
          </a:p>
          <a:p>
            <a:pPr eaLnBrk="1" hangingPunct="1"/>
            <a:r>
              <a:rPr lang="en-US" altLang="en-US" b="1" dirty="0" smtClean="0"/>
              <a:t>Conclusions</a:t>
            </a:r>
            <a:r>
              <a:rPr lang="en-US" altLang="en-US" dirty="0" smtClean="0"/>
              <a:t> and future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Weakest RSS (WR) Strategy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605337"/>
          </a:xfrm>
        </p:spPr>
        <p:txBody>
          <a:bodyPr/>
          <a:lstStyle/>
          <a:p>
            <a:r>
              <a:rPr lang="en-US" altLang="en-US" sz="2400" b="1" dirty="0" smtClean="0"/>
              <a:t>Next hop neighbor </a:t>
            </a:r>
            <a:r>
              <a:rPr lang="en-US" altLang="en-US" sz="2400" dirty="0" smtClean="0"/>
              <a:t>with the </a:t>
            </a:r>
            <a:r>
              <a:rPr lang="en-US" altLang="en-US" sz="2400" b="1" dirty="0" smtClean="0"/>
              <a:t>weakest RSS </a:t>
            </a:r>
            <a:r>
              <a:rPr lang="en-US" altLang="en-US" sz="2400" dirty="0" smtClean="0"/>
              <a:t>is selected. </a:t>
            </a:r>
          </a:p>
          <a:p>
            <a:r>
              <a:rPr lang="en-US" altLang="en-US" sz="2400" dirty="0" smtClean="0"/>
              <a:t>Leads to the selection of the neighbor that is </a:t>
            </a:r>
            <a:r>
              <a:rPr lang="en-US" altLang="en-US" sz="2400" b="1" dirty="0" smtClean="0"/>
              <a:t>farthest</a:t>
            </a:r>
            <a:r>
              <a:rPr lang="en-US" altLang="en-US" sz="2400" dirty="0" smtClean="0"/>
              <a:t> from the current node with the </a:t>
            </a:r>
            <a:r>
              <a:rPr lang="en-US" altLang="en-US" sz="2400" b="1" dirty="0" smtClean="0"/>
              <a:t>most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progress</a:t>
            </a:r>
            <a:r>
              <a:rPr lang="en-US" altLang="en-US" sz="2400" dirty="0" smtClean="0"/>
              <a:t> towards the sink. </a:t>
            </a:r>
          </a:p>
          <a:p>
            <a:r>
              <a:rPr lang="en-US" altLang="en-US" sz="2400" b="1" dirty="0" smtClean="0"/>
              <a:t>Advantage</a:t>
            </a:r>
            <a:r>
              <a:rPr lang="en-US" altLang="en-US" sz="2400" dirty="0" smtClean="0"/>
              <a:t>: Data can be transferred from the source node to destination node (sink) as fast as possible leading to </a:t>
            </a:r>
            <a:r>
              <a:rPr lang="en-US" altLang="en-US" sz="2400" b="1" dirty="0" smtClean="0"/>
              <a:t>lower end-to-end delay. </a:t>
            </a:r>
          </a:p>
          <a:p>
            <a:r>
              <a:rPr lang="en-US" altLang="en-US" sz="2400" b="1" dirty="0" smtClean="0"/>
              <a:t>Limitations</a:t>
            </a:r>
            <a:r>
              <a:rPr lang="en-US" altLang="en-US" sz="2400" dirty="0" smtClean="0"/>
              <a:t>: </a:t>
            </a:r>
          </a:p>
          <a:p>
            <a:pPr lvl="1"/>
            <a:r>
              <a:rPr lang="en-US" altLang="en-US" sz="2000" b="1" dirty="0" smtClean="0"/>
              <a:t>Weaker  link</a:t>
            </a:r>
            <a:r>
              <a:rPr lang="en-US" altLang="en-US" sz="2000" dirty="0" smtClean="0"/>
              <a:t>, so might have more </a:t>
            </a:r>
            <a:r>
              <a:rPr lang="en-US" altLang="en-US" sz="2000" b="1" dirty="0" smtClean="0"/>
              <a:t>errors</a:t>
            </a:r>
            <a:r>
              <a:rPr lang="en-US" altLang="en-US" sz="2000" dirty="0" smtClean="0"/>
              <a:t> at the MAC level or need to use </a:t>
            </a:r>
            <a:r>
              <a:rPr lang="en-US" altLang="en-US" sz="2000" b="1" dirty="0" smtClean="0"/>
              <a:t>lower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data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rate</a:t>
            </a:r>
            <a:r>
              <a:rPr lang="en-US" altLang="en-US" sz="2000" dirty="0" smtClean="0"/>
              <a:t> to avoid errors (for energy per bit)</a:t>
            </a:r>
          </a:p>
          <a:p>
            <a:pPr lvl="1"/>
            <a:r>
              <a:rPr lang="en-US" altLang="en-US" sz="2000" dirty="0" smtClean="0"/>
              <a:t>If we use </a:t>
            </a:r>
            <a:r>
              <a:rPr lang="en-US" altLang="en-US" sz="2000" b="1" dirty="0" smtClean="0"/>
              <a:t>more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power</a:t>
            </a:r>
            <a:r>
              <a:rPr lang="en-US" altLang="en-US" sz="2000" dirty="0" smtClean="0"/>
              <a:t> in data transmission we can go to higher data rate with </a:t>
            </a:r>
            <a:r>
              <a:rPr lang="en-US" altLang="en-US" sz="2000" b="1" dirty="0" smtClean="0"/>
              <a:t>less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errors</a:t>
            </a:r>
            <a:r>
              <a:rPr lang="en-US" altLang="en-US" sz="2000" dirty="0" smtClean="0"/>
              <a:t> but consume </a:t>
            </a:r>
            <a:r>
              <a:rPr lang="en-US" altLang="en-US" sz="2000" b="1" dirty="0" smtClean="0"/>
              <a:t>more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energy</a:t>
            </a:r>
            <a:r>
              <a:rPr lang="en-US" altLang="en-U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884238"/>
          </a:xfrm>
        </p:spPr>
        <p:txBody>
          <a:bodyPr/>
          <a:lstStyle/>
          <a:p>
            <a:r>
              <a:rPr lang="en-US" altLang="en-US" dirty="0" smtClean="0"/>
              <a:t>Strongest RSS (SR) Strategy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r>
              <a:rPr lang="en-US" altLang="en-US" sz="2800" dirty="0" smtClean="0"/>
              <a:t>Node selects neighbor with </a:t>
            </a:r>
            <a:r>
              <a:rPr lang="en-US" altLang="en-US" sz="2800" b="1" dirty="0" smtClean="0"/>
              <a:t>strongest RSS </a:t>
            </a:r>
            <a:r>
              <a:rPr lang="en-US" altLang="en-US" sz="2800" dirty="0" smtClean="0"/>
              <a:t>as next-hop node. </a:t>
            </a:r>
          </a:p>
          <a:p>
            <a:r>
              <a:rPr lang="en-US" altLang="en-US" sz="2800" dirty="0" smtClean="0"/>
              <a:t>Leads to </a:t>
            </a:r>
            <a:r>
              <a:rPr lang="en-US" altLang="en-US" sz="2800" b="1" dirty="0" smtClean="0"/>
              <a:t>selection</a:t>
            </a:r>
            <a:r>
              <a:rPr lang="en-US" altLang="en-US" sz="2800" dirty="0" smtClean="0"/>
              <a:t> of nodes with </a:t>
            </a:r>
            <a:r>
              <a:rPr lang="en-US" altLang="en-US" sz="2800" b="1" dirty="0" smtClean="0"/>
              <a:t>smaller distance </a:t>
            </a:r>
            <a:r>
              <a:rPr lang="en-US" altLang="en-US" sz="2800" dirty="0" smtClean="0"/>
              <a:t>from transmitting node. </a:t>
            </a:r>
          </a:p>
          <a:p>
            <a:r>
              <a:rPr lang="en-US" altLang="en-US" sz="2800" b="1" dirty="0" smtClean="0"/>
              <a:t>Advantage</a:t>
            </a:r>
            <a:r>
              <a:rPr lang="en-US" altLang="en-US" sz="2800" dirty="0" smtClean="0"/>
              <a:t>: </a:t>
            </a:r>
          </a:p>
          <a:p>
            <a:pPr lvl="1"/>
            <a:r>
              <a:rPr lang="en-US" altLang="en-US" sz="2400" b="1" dirty="0" smtClean="0"/>
              <a:t>Stronger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link</a:t>
            </a:r>
            <a:r>
              <a:rPr lang="en-US" altLang="en-US" sz="2400" dirty="0" smtClean="0"/>
              <a:t>.  With same transmission power.  </a:t>
            </a:r>
          </a:p>
          <a:p>
            <a:pPr lvl="1"/>
            <a:r>
              <a:rPr lang="en-US" altLang="en-US" sz="2400" dirty="0" smtClean="0"/>
              <a:t>Can </a:t>
            </a:r>
            <a:r>
              <a:rPr lang="en-US" altLang="en-US" sz="2400" b="1" dirty="0" smtClean="0"/>
              <a:t>reduce</a:t>
            </a:r>
            <a:r>
              <a:rPr lang="en-US" altLang="en-US" sz="2400" dirty="0" smtClean="0"/>
              <a:t> data </a:t>
            </a:r>
            <a:r>
              <a:rPr lang="en-US" altLang="en-US" sz="2400" b="1" dirty="0" smtClean="0"/>
              <a:t>transmission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range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resulting in </a:t>
            </a:r>
            <a:r>
              <a:rPr lang="en-US" altLang="en-US" sz="2400" b="1" dirty="0" smtClean="0"/>
              <a:t>lower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energy</a:t>
            </a:r>
            <a:r>
              <a:rPr lang="en-US" altLang="en-US" sz="2400" dirty="0" smtClean="0"/>
              <a:t> consumption. </a:t>
            </a:r>
          </a:p>
          <a:p>
            <a:r>
              <a:rPr lang="en-US" altLang="en-US" sz="2800" dirty="0" smtClean="0"/>
              <a:t>Comes at the price of </a:t>
            </a:r>
            <a:r>
              <a:rPr lang="en-US" altLang="en-US" sz="2800" b="1" dirty="0" smtClean="0"/>
              <a:t>increased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end-to-end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delay</a:t>
            </a:r>
            <a:r>
              <a:rPr lang="en-US" altLang="en-US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Information to Avoid Backward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767137"/>
          </a:xfrm>
        </p:spPr>
        <p:txBody>
          <a:bodyPr/>
          <a:lstStyle/>
          <a:p>
            <a:r>
              <a:rPr lang="en-US" altLang="en-US" sz="3200" b="1" dirty="0" smtClean="0"/>
              <a:t>Layer</a:t>
            </a:r>
            <a:r>
              <a:rPr lang="en-US" altLang="en-US" sz="3200" dirty="0" smtClean="0"/>
              <a:t> is taken into account to </a:t>
            </a:r>
            <a:r>
              <a:rPr lang="en-US" altLang="en-US" sz="3200" b="1" dirty="0"/>
              <a:t>avoid</a:t>
            </a:r>
            <a:r>
              <a:rPr lang="en-US" altLang="en-US" sz="3200" dirty="0"/>
              <a:t> the selection of nodes in the </a:t>
            </a:r>
            <a:r>
              <a:rPr lang="en-US" altLang="en-US" sz="3200" b="1" dirty="0"/>
              <a:t>backward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direction.</a:t>
            </a:r>
            <a:endParaRPr lang="en-US" altLang="en-US" sz="3200" dirty="0"/>
          </a:p>
          <a:p>
            <a:pPr lvl="1"/>
            <a:r>
              <a:rPr lang="en-US" altLang="en-US" sz="2800" dirty="0" smtClean="0"/>
              <a:t>Algorithms do </a:t>
            </a:r>
            <a:r>
              <a:rPr lang="en-US" altLang="en-US" sz="2800" b="1" dirty="0"/>
              <a:t>not</a:t>
            </a:r>
            <a:r>
              <a:rPr lang="en-US" altLang="en-US" sz="2800" dirty="0"/>
              <a:t> select the neighbors with </a:t>
            </a:r>
            <a:r>
              <a:rPr lang="en-US" altLang="en-US" sz="2800" b="1" dirty="0" smtClean="0"/>
              <a:t>lower number</a:t>
            </a:r>
            <a:r>
              <a:rPr lang="en-US" altLang="en-US" sz="2800" dirty="0" smtClean="0"/>
              <a:t> </a:t>
            </a:r>
            <a:r>
              <a:rPr lang="en-US" altLang="en-US" sz="2800" b="1" dirty="0"/>
              <a:t>layers</a:t>
            </a:r>
            <a:r>
              <a:rPr lang="en-US" altLang="en-US" sz="2800" dirty="0"/>
              <a:t> as the next-hop node.</a:t>
            </a:r>
          </a:p>
          <a:p>
            <a:pPr lvl="1"/>
            <a:r>
              <a:rPr lang="en-US" altLang="en-US" sz="2800" b="1" dirty="0" smtClean="0"/>
              <a:t>Layer</a:t>
            </a:r>
            <a:r>
              <a:rPr lang="en-US" altLang="en-US" sz="2800" dirty="0" smtClean="0"/>
              <a:t> </a:t>
            </a:r>
            <a:r>
              <a:rPr lang="en-US" altLang="en-US" sz="2800" b="1" dirty="0"/>
              <a:t>information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is included in broadcasted </a:t>
            </a:r>
            <a:r>
              <a:rPr lang="en-US" altLang="en-US" sz="2800" b="1" dirty="0"/>
              <a:t>messages</a:t>
            </a:r>
            <a:r>
              <a:rPr lang="en-US" altLang="en-US" sz="2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543800" cy="808038"/>
          </a:xfrm>
        </p:spPr>
        <p:txBody>
          <a:bodyPr/>
          <a:lstStyle/>
          <a:p>
            <a:r>
              <a:rPr lang="en-US" altLang="en-US" dirty="0" smtClean="0"/>
              <a:t>Discovered Backbone Caching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r>
              <a:rPr lang="en-US" altLang="en-US" sz="2800" b="1" dirty="0" smtClean="0"/>
              <a:t>Discovery Completed (DCOP) Message: </a:t>
            </a:r>
            <a:r>
              <a:rPr lang="en-US" altLang="en-US" sz="2800" dirty="0" smtClean="0"/>
              <a:t>When discovery reaches </a:t>
            </a:r>
            <a:r>
              <a:rPr lang="en-US" altLang="en-US" sz="2800" b="1" dirty="0" smtClean="0"/>
              <a:t>end node</a:t>
            </a:r>
            <a:r>
              <a:rPr lang="en-US" altLang="en-US" sz="2800" dirty="0"/>
              <a:t> </a:t>
            </a:r>
            <a:r>
              <a:rPr lang="en-US" altLang="en-US" sz="2800" b="1" dirty="0" smtClean="0"/>
              <a:t>DCOMP</a:t>
            </a:r>
            <a:r>
              <a:rPr lang="en-US" altLang="en-US" sz="2800" dirty="0" smtClean="0"/>
              <a:t> message sent along </a:t>
            </a:r>
            <a:r>
              <a:rPr lang="en-US" altLang="en-US" sz="2800" b="1" dirty="0" smtClean="0"/>
              <a:t>discovered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backbone</a:t>
            </a:r>
            <a:r>
              <a:rPr lang="en-US" altLang="en-US" sz="2800" dirty="0" smtClean="0"/>
              <a:t>.</a:t>
            </a:r>
          </a:p>
          <a:p>
            <a:r>
              <a:rPr lang="en-US" altLang="en-US" sz="2800" b="1" dirty="0" smtClean="0"/>
              <a:t>Backbone Caching:</a:t>
            </a:r>
            <a:r>
              <a:rPr lang="en-US" altLang="en-US" sz="2800" dirty="0" smtClean="0"/>
              <a:t>  As </a:t>
            </a:r>
            <a:r>
              <a:rPr lang="en-US" altLang="en-US" sz="2800" b="1" dirty="0" smtClean="0"/>
              <a:t>DCOMP</a:t>
            </a:r>
            <a:r>
              <a:rPr lang="en-US" altLang="en-US" sz="2800" dirty="0" smtClean="0"/>
              <a:t> message </a:t>
            </a:r>
            <a:r>
              <a:rPr lang="en-US" altLang="en-US" sz="2800" b="1" dirty="0" smtClean="0"/>
              <a:t>propagates </a:t>
            </a:r>
            <a:r>
              <a:rPr lang="en-US" altLang="en-US" sz="2800" dirty="0" smtClean="0"/>
              <a:t>nodes </a:t>
            </a:r>
            <a:r>
              <a:rPr lang="en-US" altLang="en-US" sz="2800" b="1" dirty="0" smtClean="0"/>
              <a:t>caches</a:t>
            </a:r>
            <a:r>
              <a:rPr lang="en-US" altLang="en-US" sz="2800" dirty="0" smtClean="0"/>
              <a:t> backbone node </a:t>
            </a:r>
            <a:r>
              <a:rPr lang="en-US" altLang="en-US" sz="2800" b="1" dirty="0" smtClean="0"/>
              <a:t>IDs</a:t>
            </a:r>
            <a:r>
              <a:rPr lang="en-US" altLang="en-US" sz="2800" dirty="0" smtClean="0"/>
              <a:t>.</a:t>
            </a:r>
          </a:p>
          <a:p>
            <a:r>
              <a:rPr lang="en-US" altLang="en-US" sz="2800" b="1" dirty="0" smtClean="0"/>
              <a:t>Two strategies:</a:t>
            </a:r>
          </a:p>
          <a:p>
            <a:pPr lvl="1"/>
            <a:r>
              <a:rPr lang="en-US" altLang="en-US" sz="2400" b="1" dirty="0" smtClean="0"/>
              <a:t>Partial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backbone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caching</a:t>
            </a:r>
            <a:r>
              <a:rPr lang="en-US" altLang="en-US" sz="2400" dirty="0" smtClean="0"/>
              <a:t>:  </a:t>
            </a:r>
            <a:r>
              <a:rPr lang="en-US" altLang="en-US" sz="2400" i="1" dirty="0" smtClean="0"/>
              <a:t>k</a:t>
            </a:r>
            <a:r>
              <a:rPr lang="en-US" altLang="en-US" sz="2400" dirty="0" smtClean="0"/>
              <a:t> neighbor in each direction. </a:t>
            </a:r>
          </a:p>
          <a:p>
            <a:pPr lvl="2"/>
            <a:r>
              <a:rPr lang="en-US" altLang="en-US" sz="2000" b="1" dirty="0" smtClean="0"/>
              <a:t>Less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memory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overhead</a:t>
            </a:r>
          </a:p>
          <a:p>
            <a:pPr lvl="2"/>
            <a:r>
              <a:rPr lang="en-US" altLang="en-US" sz="2000" b="1" dirty="0" smtClean="0"/>
              <a:t>Less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information</a:t>
            </a:r>
            <a:r>
              <a:rPr lang="en-US" altLang="en-US" sz="2000" dirty="0" smtClean="0"/>
              <a:t> for </a:t>
            </a:r>
            <a:r>
              <a:rPr lang="en-US" altLang="en-US" sz="2000" b="1" dirty="0" smtClean="0"/>
              <a:t>routing</a:t>
            </a:r>
            <a:r>
              <a:rPr lang="en-US" altLang="en-US" sz="2000" dirty="0" smtClean="0"/>
              <a:t> protocol</a:t>
            </a:r>
          </a:p>
          <a:p>
            <a:pPr lvl="1"/>
            <a:r>
              <a:rPr lang="en-US" altLang="en-US" sz="2400" b="1" dirty="0" smtClean="0"/>
              <a:t>Full backbone caching</a:t>
            </a:r>
            <a:r>
              <a:rPr lang="en-US" altLang="en-US" sz="2400" dirty="0" smtClean="0"/>
              <a:t>:  All backbone nodes cached. </a:t>
            </a:r>
          </a:p>
          <a:p>
            <a:pPr lvl="2"/>
            <a:r>
              <a:rPr lang="en-US" altLang="en-US" sz="2000" b="1" dirty="0" smtClean="0"/>
              <a:t>More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memory overhead</a:t>
            </a:r>
            <a:r>
              <a:rPr lang="en-US" altLang="en-US" sz="2000" dirty="0" smtClean="0"/>
              <a:t> but more information for routing.</a:t>
            </a:r>
          </a:p>
          <a:p>
            <a:pPr lvl="2"/>
            <a:r>
              <a:rPr lang="en-US" altLang="en-US" sz="2000" dirty="0" smtClean="0"/>
              <a:t>Can help choosing direction with lower energy (</a:t>
            </a:r>
            <a:r>
              <a:rPr lang="en-US" altLang="en-US" sz="2000" b="1" dirty="0" smtClean="0"/>
              <a:t>smart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routing</a:t>
            </a:r>
            <a:r>
              <a:rPr lang="en-US" altLang="en-US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of Routing Process and Reaction to Node Failures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00" b="1" dirty="0" smtClean="0"/>
              <a:t>Jump Always (JA) Algorithm: 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 smtClean="0"/>
              <a:t>If message encounters a </a:t>
            </a:r>
            <a:r>
              <a:rPr lang="en-US" altLang="en-US" sz="2100" b="1" dirty="0" smtClean="0"/>
              <a:t>failed</a:t>
            </a:r>
            <a:r>
              <a:rPr lang="en-US" altLang="en-US" sz="2100" dirty="0" smtClean="0"/>
              <a:t> </a:t>
            </a:r>
            <a:r>
              <a:rPr lang="en-US" altLang="en-US" sz="2100" b="1" dirty="0" smtClean="0"/>
              <a:t>node</a:t>
            </a:r>
            <a:r>
              <a:rPr lang="en-US" altLang="en-US" sz="2100" dirty="0" smtClean="0"/>
              <a:t> it </a:t>
            </a:r>
            <a:r>
              <a:rPr lang="en-US" altLang="en-US" sz="2100" b="1" dirty="0" smtClean="0"/>
              <a:t>increases</a:t>
            </a:r>
            <a:r>
              <a:rPr lang="en-US" altLang="en-US" sz="2100" dirty="0" smtClean="0"/>
              <a:t> its transmission </a:t>
            </a:r>
            <a:r>
              <a:rPr lang="en-US" altLang="en-US" sz="2100" b="1" dirty="0" smtClean="0"/>
              <a:t>range</a:t>
            </a:r>
            <a:r>
              <a:rPr lang="en-US" altLang="en-US" sz="2100" dirty="0" smtClean="0"/>
              <a:t> to reach the node following current one. 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 smtClean="0"/>
              <a:t>If </a:t>
            </a:r>
            <a:r>
              <a:rPr lang="en-US" altLang="en-US" sz="2100" b="1" dirty="0" smtClean="0"/>
              <a:t>MAX_JUMP_FACTOR</a:t>
            </a:r>
            <a:r>
              <a:rPr lang="en-US" altLang="en-US" sz="2100" dirty="0" smtClean="0"/>
              <a:t> is reached and message is dropped.</a:t>
            </a:r>
          </a:p>
          <a:p>
            <a:pPr>
              <a:lnSpc>
                <a:spcPct val="80000"/>
              </a:lnSpc>
            </a:pPr>
            <a:r>
              <a:rPr lang="en-US" altLang="en-US" sz="2500" b="1" dirty="0" smtClean="0"/>
              <a:t>Redirect Always (RA) Algorithm: 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 smtClean="0"/>
              <a:t>Good when </a:t>
            </a:r>
            <a:r>
              <a:rPr lang="en-US" altLang="en-US" sz="2100" b="1" dirty="0" smtClean="0"/>
              <a:t>no</a:t>
            </a:r>
            <a:r>
              <a:rPr lang="en-US" altLang="en-US" sz="2100" dirty="0" smtClean="0"/>
              <a:t> </a:t>
            </a:r>
            <a:r>
              <a:rPr lang="en-US" altLang="en-US" sz="2100" b="1" dirty="0" smtClean="0"/>
              <a:t>range</a:t>
            </a:r>
            <a:r>
              <a:rPr lang="en-US" altLang="en-US" sz="2100" dirty="0" smtClean="0"/>
              <a:t> extension is possible.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 smtClean="0"/>
              <a:t>If message reaches a </a:t>
            </a:r>
            <a:r>
              <a:rPr lang="en-US" altLang="en-US" sz="2100" b="1" dirty="0" smtClean="0"/>
              <a:t>failed</a:t>
            </a:r>
            <a:r>
              <a:rPr lang="en-US" altLang="en-US" sz="2100" dirty="0" smtClean="0"/>
              <a:t> </a:t>
            </a:r>
            <a:r>
              <a:rPr lang="en-US" altLang="en-US" sz="2100" b="1" dirty="0" smtClean="0"/>
              <a:t>node</a:t>
            </a:r>
            <a:r>
              <a:rPr lang="en-US" altLang="en-US" sz="2100" dirty="0" smtClean="0"/>
              <a:t>, it is redirected in the </a:t>
            </a:r>
            <a:r>
              <a:rPr lang="en-US" altLang="en-US" sz="2100" b="1" dirty="0" smtClean="0"/>
              <a:t>opposite</a:t>
            </a:r>
            <a:r>
              <a:rPr lang="en-US" altLang="en-US" sz="2100" dirty="0" smtClean="0"/>
              <a:t> </a:t>
            </a:r>
            <a:r>
              <a:rPr lang="en-US" altLang="en-US" sz="2100" b="1" dirty="0" smtClean="0"/>
              <a:t>direction</a:t>
            </a:r>
            <a:r>
              <a:rPr lang="en-US" altLang="en-US" sz="2100" dirty="0" smtClean="0"/>
              <a:t>.  If already redirected it is dropped (redirection flag inside message is used).</a:t>
            </a:r>
          </a:p>
          <a:p>
            <a:pPr>
              <a:lnSpc>
                <a:spcPct val="80000"/>
              </a:lnSpc>
            </a:pPr>
            <a:r>
              <a:rPr lang="en-US" altLang="en-US" sz="2500" b="1" dirty="0" smtClean="0"/>
              <a:t>Smart Redirect and Jump (SRJ) Algorithm: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 smtClean="0"/>
              <a:t>A </a:t>
            </a:r>
            <a:r>
              <a:rPr lang="en-US" altLang="en-US" sz="2100" b="1" dirty="0" smtClean="0"/>
              <a:t>combination</a:t>
            </a:r>
            <a:r>
              <a:rPr lang="en-US" altLang="en-US" sz="2100" dirty="0" smtClean="0"/>
              <a:t> of the first two algorithms </a:t>
            </a:r>
            <a:r>
              <a:rPr lang="en-US" altLang="en-US" sz="2100" b="1" dirty="0" smtClean="0"/>
              <a:t>JA and RA.</a:t>
            </a:r>
            <a:r>
              <a:rPr lang="en-US" altLang="en-US" sz="21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 smtClean="0"/>
              <a:t>Node calculates total necessary energy to reach each of the sinks on both sides and transmits in the </a:t>
            </a:r>
            <a:r>
              <a:rPr lang="en-US" altLang="en-US" sz="2100" b="1" dirty="0" smtClean="0"/>
              <a:t>least</a:t>
            </a:r>
            <a:r>
              <a:rPr lang="en-US" altLang="en-US" sz="2100" dirty="0" smtClean="0"/>
              <a:t> necessary </a:t>
            </a:r>
            <a:r>
              <a:rPr lang="en-US" altLang="en-US" sz="2100" b="1" dirty="0" smtClean="0"/>
              <a:t>energy</a:t>
            </a:r>
            <a:r>
              <a:rPr lang="en-US" altLang="en-US" sz="2100" dirty="0" smtClean="0"/>
              <a:t> direction.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Analysis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We </a:t>
            </a:r>
            <a:r>
              <a:rPr lang="en-US" altLang="en-US" sz="2800" b="1" dirty="0" smtClean="0"/>
              <a:t>analyze</a:t>
            </a:r>
            <a:r>
              <a:rPr lang="en-US" altLang="en-US" sz="2800" dirty="0" smtClean="0"/>
              <a:t> the algorithms from the following </a:t>
            </a:r>
            <a:r>
              <a:rPr lang="en-US" altLang="en-US" sz="2800" b="1" dirty="0" smtClean="0"/>
              <a:t>aspects</a:t>
            </a:r>
            <a:r>
              <a:rPr lang="en-US" altLang="en-US" sz="2800" dirty="0" smtClean="0"/>
              <a:t>: </a:t>
            </a:r>
          </a:p>
          <a:p>
            <a:pPr lvl="1"/>
            <a:r>
              <a:rPr lang="en-US" altLang="en-US" sz="2400" dirty="0"/>
              <a:t>Node </a:t>
            </a:r>
            <a:r>
              <a:rPr lang="en-US" altLang="en-US" sz="2400" b="1" dirty="0"/>
              <a:t>Selection</a:t>
            </a:r>
            <a:r>
              <a:rPr lang="en-US" altLang="en-US" sz="2400" dirty="0"/>
              <a:t> strategy</a:t>
            </a:r>
          </a:p>
          <a:p>
            <a:pPr lvl="1"/>
            <a:r>
              <a:rPr lang="en-US" altLang="en-US" sz="2400" dirty="0" smtClean="0"/>
              <a:t>Total number of </a:t>
            </a:r>
            <a:r>
              <a:rPr lang="en-US" altLang="en-US" sz="2400" b="1" dirty="0" smtClean="0"/>
              <a:t>hops</a:t>
            </a:r>
            <a:r>
              <a:rPr lang="en-US" altLang="en-US" sz="2400" dirty="0" smtClean="0"/>
              <a:t> in backbone</a:t>
            </a:r>
          </a:p>
          <a:p>
            <a:pPr lvl="1"/>
            <a:r>
              <a:rPr lang="en-US" altLang="en-US" sz="2400" dirty="0" smtClean="0"/>
              <a:t>Transmission</a:t>
            </a:r>
            <a:r>
              <a:rPr lang="en-US" altLang="en-US" sz="2400" b="1" dirty="0" smtClean="0"/>
              <a:t> threshold</a:t>
            </a:r>
          </a:p>
          <a:p>
            <a:pPr lvl="1"/>
            <a:r>
              <a:rPr lang="en-US" altLang="en-US" sz="2400" dirty="0" smtClean="0"/>
              <a:t>Node </a:t>
            </a:r>
            <a:r>
              <a:rPr lang="en-US" altLang="en-US" sz="2400" b="1" dirty="0" smtClean="0"/>
              <a:t>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1066800"/>
          </a:xfrm>
        </p:spPr>
        <p:txBody>
          <a:bodyPr/>
          <a:lstStyle/>
          <a:p>
            <a:r>
              <a:rPr lang="en-US" altLang="en-US" sz="3200" dirty="0" smtClean="0"/>
              <a:t>Backbone Selection: WR Strategy (Smaller Number of Hops)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3627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Weakest RSS (WR) Algorithm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 smtClean="0"/>
              <a:t>WR Strategy</a:t>
            </a:r>
            <a:r>
              <a:rPr lang="en-US" altLang="en-US" sz="2800" dirty="0" smtClean="0"/>
              <a:t>: Neighbor longer </a:t>
            </a:r>
            <a:r>
              <a:rPr lang="en-US" altLang="en-US" sz="2800" dirty="0"/>
              <a:t>distance is selected.  </a:t>
            </a:r>
            <a:r>
              <a:rPr lang="en-US" altLang="en-US" sz="2800" b="1" dirty="0" smtClean="0"/>
              <a:t>Less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hops</a:t>
            </a:r>
            <a:r>
              <a:rPr lang="en-US" altLang="en-US" sz="2800" dirty="0" smtClean="0"/>
              <a:t> to </a:t>
            </a:r>
            <a:r>
              <a:rPr lang="en-US" altLang="en-US" sz="2800" dirty="0"/>
              <a:t>destination</a:t>
            </a:r>
          </a:p>
          <a:p>
            <a:r>
              <a:rPr lang="en-US" altLang="en-US" sz="2800" b="1" dirty="0" smtClean="0"/>
              <a:t>Density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reduced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effect</a:t>
            </a:r>
            <a:r>
              <a:rPr lang="en-US" altLang="en-US" sz="2800" dirty="0" smtClean="0"/>
              <a:t> on minimal number of </a:t>
            </a:r>
            <a:r>
              <a:rPr lang="en-US" altLang="en-US" sz="2800" b="1" dirty="0" smtClean="0"/>
              <a:t>hops</a:t>
            </a:r>
            <a:r>
              <a:rPr lang="en-US" altLang="en-US" sz="2800" dirty="0" smtClean="0"/>
              <a:t> in backbone.  Though there are </a:t>
            </a:r>
            <a:r>
              <a:rPr lang="en-US" altLang="en-US" sz="2800" b="1" dirty="0" smtClean="0"/>
              <a:t>more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neighbors</a:t>
            </a:r>
            <a:r>
              <a:rPr lang="en-US" altLang="en-US" sz="2800" dirty="0" smtClean="0"/>
              <a:t> when the </a:t>
            </a:r>
            <a:r>
              <a:rPr lang="en-US" altLang="en-US" sz="2800" b="1" dirty="0" smtClean="0"/>
              <a:t>density</a:t>
            </a:r>
            <a:r>
              <a:rPr lang="en-US" altLang="en-US" sz="2800" dirty="0" smtClean="0"/>
              <a:t> is </a:t>
            </a:r>
            <a:r>
              <a:rPr lang="en-US" altLang="en-US" sz="2800" b="1" dirty="0" smtClean="0"/>
              <a:t>high</a:t>
            </a:r>
          </a:p>
          <a:p>
            <a:r>
              <a:rPr lang="en-US" altLang="en-US" sz="2800" dirty="0" smtClean="0"/>
              <a:t>As </a:t>
            </a:r>
            <a:r>
              <a:rPr lang="en-US" altLang="en-US" sz="2800" dirty="0"/>
              <a:t>threshold </a:t>
            </a:r>
            <a:r>
              <a:rPr lang="el-GR" altLang="en-US" sz="2800" b="1" dirty="0"/>
              <a:t>θ </a:t>
            </a:r>
            <a:r>
              <a:rPr lang="en-US" altLang="en-US" sz="2800" b="1" dirty="0"/>
              <a:t>increases </a:t>
            </a:r>
            <a:r>
              <a:rPr lang="en-US" altLang="en-US" sz="2800" dirty="0"/>
              <a:t>number of </a:t>
            </a:r>
            <a:r>
              <a:rPr lang="en-US" altLang="en-US" sz="2800" b="1" dirty="0"/>
              <a:t>hops</a:t>
            </a:r>
            <a:r>
              <a:rPr lang="en-US" altLang="en-US" sz="2800" dirty="0"/>
              <a:t> in the backbone </a:t>
            </a:r>
            <a:r>
              <a:rPr lang="en-US" altLang="en-US" sz="2800" b="1" dirty="0"/>
              <a:t>decreases (inversely</a:t>
            </a:r>
            <a:r>
              <a:rPr lang="en-US" altLang="en-US" sz="2800" dirty="0"/>
              <a:t> </a:t>
            </a:r>
            <a:r>
              <a:rPr lang="en-US" altLang="en-US" sz="2800" b="1" dirty="0"/>
              <a:t>proportional).</a:t>
            </a:r>
            <a:r>
              <a:rPr lang="en-US" altLang="en-US" sz="2800" dirty="0"/>
              <a:t> </a:t>
            </a:r>
          </a:p>
          <a:p>
            <a:r>
              <a:rPr lang="en-US" altLang="en-US" sz="2800" dirty="0" smtClean="0"/>
              <a:t>But results in </a:t>
            </a:r>
            <a:r>
              <a:rPr lang="en-US" altLang="en-US" sz="2800" b="1" dirty="0" smtClean="0"/>
              <a:t>higher</a:t>
            </a:r>
            <a:r>
              <a:rPr lang="en-US" altLang="en-US" sz="2800" dirty="0" smtClean="0"/>
              <a:t> </a:t>
            </a:r>
            <a:r>
              <a:rPr lang="en-US" altLang="en-US" sz="2800" b="1" dirty="0"/>
              <a:t>energy</a:t>
            </a:r>
            <a:r>
              <a:rPr lang="en-US" altLang="en-US" sz="2800" dirty="0"/>
              <a:t> </a:t>
            </a:r>
            <a:r>
              <a:rPr lang="en-US" altLang="en-US" sz="2800" b="1" dirty="0"/>
              <a:t>consumption</a:t>
            </a:r>
            <a:r>
              <a:rPr lang="en-US" altLang="en-US" sz="2800" dirty="0"/>
              <a:t> resulting in </a:t>
            </a:r>
            <a:r>
              <a:rPr lang="en-US" altLang="en-US" sz="2800" dirty="0" smtClean="0"/>
              <a:t>earlier </a:t>
            </a:r>
            <a:r>
              <a:rPr lang="en-US" altLang="en-US" sz="2800" dirty="0"/>
              <a:t>expected </a:t>
            </a:r>
            <a:r>
              <a:rPr lang="en-US" altLang="en-US" sz="2800" b="1" dirty="0"/>
              <a:t>failure</a:t>
            </a:r>
            <a:r>
              <a:rPr lang="en-US" altLang="en-US" sz="2800" dirty="0"/>
              <a:t> of </a:t>
            </a:r>
            <a:r>
              <a:rPr lang="en-US" altLang="en-US" sz="2800" dirty="0" smtClean="0"/>
              <a:t>discovered </a:t>
            </a:r>
            <a:r>
              <a:rPr lang="en-US" altLang="en-US" sz="2800" dirty="0"/>
              <a:t>backbone.</a:t>
            </a:r>
          </a:p>
          <a:p>
            <a:endParaRPr lang="en-US" altLang="en-US" sz="2400" b="1" dirty="0" smtClean="0"/>
          </a:p>
          <a:p>
            <a:pPr lvl="1"/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Illustration of Backbone Selection with WR Strategy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642937"/>
          </a:xfrm>
        </p:spPr>
        <p:txBody>
          <a:bodyPr/>
          <a:lstStyle/>
          <a:p>
            <a:r>
              <a:rPr lang="en-US" altLang="en-US" dirty="0" smtClean="0"/>
              <a:t>With density </a:t>
            </a:r>
            <a:r>
              <a:rPr lang="en-US" altLang="en-US" b="1" i="1" dirty="0" smtClean="0"/>
              <a:t>d </a:t>
            </a:r>
            <a:r>
              <a:rPr lang="en-US" altLang="en-US" b="1" dirty="0" smtClean="0"/>
              <a:t>= 1</a:t>
            </a: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2" y="2590800"/>
            <a:ext cx="82153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41148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2800" kern="0" dirty="0" smtClean="0"/>
              <a:t>For </a:t>
            </a:r>
            <a:r>
              <a:rPr lang="en-US" altLang="en-US" sz="2800" b="1" kern="0" dirty="0" smtClean="0"/>
              <a:t>red line</a:t>
            </a:r>
            <a:r>
              <a:rPr lang="en-US" altLang="en-US" sz="2800" kern="0" dirty="0" smtClean="0"/>
              <a:t>: </a:t>
            </a:r>
            <a:r>
              <a:rPr lang="el-GR" altLang="en-US" sz="2800" b="1" kern="0" dirty="0" smtClean="0"/>
              <a:t>θ</a:t>
            </a:r>
            <a:r>
              <a:rPr lang="en-US" altLang="en-US" sz="2800" b="1" i="1" kern="0" dirty="0" smtClean="0"/>
              <a:t> </a:t>
            </a:r>
            <a:r>
              <a:rPr lang="en-US" altLang="en-US" sz="2800" b="1" kern="0" dirty="0" smtClean="0"/>
              <a:t>= 3</a:t>
            </a:r>
            <a:r>
              <a:rPr lang="en-US" altLang="en-US" sz="2800" kern="0" dirty="0" smtClean="0"/>
              <a:t> =&gt; </a:t>
            </a:r>
            <a:r>
              <a:rPr lang="en-US" altLang="en-US" sz="2800" b="1" kern="0" dirty="0" smtClean="0"/>
              <a:t>28 nodes </a:t>
            </a:r>
            <a:r>
              <a:rPr lang="en-US" altLang="en-US" sz="2800" kern="0" dirty="0" smtClean="0"/>
              <a:t>in </a:t>
            </a:r>
            <a:r>
              <a:rPr lang="en-US" altLang="en-US" sz="2800" b="1" kern="0" dirty="0" smtClean="0"/>
              <a:t>backbone</a:t>
            </a:r>
            <a:r>
              <a:rPr lang="en-US" altLang="en-US" sz="2800" kern="0" dirty="0" smtClean="0"/>
              <a:t>. </a:t>
            </a:r>
          </a:p>
          <a:p>
            <a:r>
              <a:rPr lang="en-US" altLang="en-US" sz="2800" kern="0" dirty="0" smtClean="0"/>
              <a:t>For </a:t>
            </a:r>
            <a:r>
              <a:rPr lang="en-US" altLang="en-US" sz="2800" b="1" kern="0" dirty="0" smtClean="0"/>
              <a:t>blue line: </a:t>
            </a:r>
            <a:r>
              <a:rPr lang="el-GR" altLang="en-US" sz="2800" b="1" kern="0" dirty="0" smtClean="0"/>
              <a:t>θ</a:t>
            </a:r>
            <a:r>
              <a:rPr lang="en-US" altLang="en-US" sz="2800" b="1" i="1" kern="0" dirty="0" smtClean="0"/>
              <a:t> </a:t>
            </a:r>
            <a:r>
              <a:rPr lang="en-US" altLang="en-US" sz="2800" b="1" kern="0" dirty="0" smtClean="0"/>
              <a:t>= 10</a:t>
            </a:r>
            <a:r>
              <a:rPr lang="en-US" altLang="en-US" sz="2800" kern="0" dirty="0"/>
              <a:t> </a:t>
            </a:r>
            <a:r>
              <a:rPr lang="en-US" altLang="en-US" sz="2800" kern="0" dirty="0" smtClean="0"/>
              <a:t>=&gt; </a:t>
            </a:r>
            <a:r>
              <a:rPr lang="en-US" altLang="en-US" sz="2800" b="1" kern="0" dirty="0" smtClean="0"/>
              <a:t>9 nodes</a:t>
            </a:r>
            <a:r>
              <a:rPr lang="en-US" altLang="en-US" sz="2800" kern="0" dirty="0" smtClean="0"/>
              <a:t> in </a:t>
            </a:r>
            <a:r>
              <a:rPr lang="en-US" altLang="en-US" sz="2800" b="1" kern="0" dirty="0" smtClean="0"/>
              <a:t>backbone</a:t>
            </a:r>
            <a:r>
              <a:rPr lang="en-US" altLang="en-US" sz="2800" kern="0" dirty="0" smtClean="0"/>
              <a:t>. </a:t>
            </a:r>
          </a:p>
          <a:p>
            <a:r>
              <a:rPr lang="en-US" altLang="en-US" sz="2800" kern="0" dirty="0" smtClean="0"/>
              <a:t>When transmission</a:t>
            </a:r>
            <a:r>
              <a:rPr lang="en-US" altLang="en-US" sz="2800" b="1" kern="0" dirty="0" smtClean="0"/>
              <a:t> range</a:t>
            </a:r>
            <a:r>
              <a:rPr lang="en-US" altLang="en-US" sz="2800" kern="0" dirty="0" smtClean="0"/>
              <a:t> is </a:t>
            </a:r>
            <a:r>
              <a:rPr lang="en-US" altLang="en-US" sz="2800" b="1" kern="0" dirty="0" smtClean="0"/>
              <a:t>large</a:t>
            </a:r>
            <a:r>
              <a:rPr lang="en-US" altLang="en-US" sz="2800" kern="0" dirty="0" smtClean="0"/>
              <a:t> enough, path tends to be a </a:t>
            </a:r>
            <a:r>
              <a:rPr lang="en-US" altLang="en-US" sz="2800" b="1" kern="0" dirty="0" smtClean="0"/>
              <a:t>straight</a:t>
            </a:r>
            <a:r>
              <a:rPr lang="en-US" altLang="en-US" sz="2800" kern="0" dirty="0" smtClean="0"/>
              <a:t> 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458200" cy="1295400"/>
          </a:xfrm>
        </p:spPr>
        <p:txBody>
          <a:bodyPr/>
          <a:lstStyle/>
          <a:p>
            <a:r>
              <a:rPr lang="en-US" altLang="en-US" sz="3200" dirty="0" smtClean="0"/>
              <a:t>Backbone Selection: SR Strategy </a:t>
            </a:r>
            <a:br>
              <a:rPr lang="en-US" altLang="en-US" sz="3200" dirty="0" smtClean="0"/>
            </a:br>
            <a:r>
              <a:rPr lang="en-US" altLang="en-US" sz="3200" dirty="0" smtClean="0"/>
              <a:t>(Higher Number of Hops)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1976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8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60960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Wireless Sensor Networks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19263"/>
            <a:ext cx="5638800" cy="2624137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Wireless sensor networks (</a:t>
            </a:r>
            <a:r>
              <a:rPr lang="en-US" altLang="en-US" sz="2600" b="1" dirty="0" smtClean="0"/>
              <a:t>WSN</a:t>
            </a:r>
            <a:r>
              <a:rPr lang="en-US" altLang="en-US" sz="2600" dirty="0" smtClean="0"/>
              <a:t>) advancements in technology </a:t>
            </a:r>
          </a:p>
          <a:p>
            <a:pPr eaLnBrk="1" hangingPunct="1"/>
            <a:r>
              <a:rPr lang="en-US" altLang="en-US" sz="2600" dirty="0" smtClean="0"/>
              <a:t>Sensor networks </a:t>
            </a:r>
            <a:r>
              <a:rPr lang="en-US" altLang="en-US" sz="2600" b="1" dirty="0" smtClean="0"/>
              <a:t>application</a:t>
            </a:r>
            <a:r>
              <a:rPr lang="en-US" altLang="en-US" sz="2600" dirty="0" smtClean="0"/>
              <a:t>: environmental, military, agriculture, inventory control, healthcare, etc.</a:t>
            </a:r>
          </a:p>
          <a:p>
            <a:pPr eaLnBrk="1" hangingPunct="1"/>
            <a:endParaRPr lang="en-US" altLang="en-US" sz="2600" dirty="0" smtClean="0"/>
          </a:p>
        </p:txBody>
      </p:sp>
      <p:pic>
        <p:nvPicPr>
          <p:cNvPr id="5124" name="Picture 4" descr="d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14493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w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2936875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m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6400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re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18272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620000" cy="1295400"/>
          </a:xfrm>
        </p:spPr>
        <p:txBody>
          <a:bodyPr/>
          <a:lstStyle/>
          <a:p>
            <a:r>
              <a:rPr lang="en-US" altLang="en-US" dirty="0" smtClean="0"/>
              <a:t>Backbone Selection – SR Strategy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410200"/>
          </a:xfrm>
        </p:spPr>
        <p:txBody>
          <a:bodyPr/>
          <a:lstStyle/>
          <a:p>
            <a:r>
              <a:rPr lang="en-US" altLang="en-US" sz="2800" b="1" dirty="0" smtClean="0"/>
              <a:t>Shorter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distance neighbor </a:t>
            </a:r>
            <a:r>
              <a:rPr lang="en-US" altLang="en-US" sz="2800" dirty="0" smtClean="0"/>
              <a:t>selected and number of </a:t>
            </a:r>
            <a:r>
              <a:rPr lang="en-US" altLang="en-US" sz="2800" b="1" dirty="0" smtClean="0"/>
              <a:t>hops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increases</a:t>
            </a:r>
            <a:r>
              <a:rPr lang="en-US" altLang="en-US" sz="2800" dirty="0" smtClean="0"/>
              <a:t>. </a:t>
            </a:r>
          </a:p>
          <a:p>
            <a:r>
              <a:rPr lang="en-US" altLang="en-US" sz="2800" dirty="0" smtClean="0"/>
              <a:t>Node </a:t>
            </a:r>
            <a:r>
              <a:rPr lang="en-US" altLang="en-US" sz="2800" b="1" dirty="0" smtClean="0"/>
              <a:t>transmission</a:t>
            </a:r>
            <a:r>
              <a:rPr lang="en-US" altLang="en-US" sz="2800" dirty="0" smtClean="0"/>
              <a:t> range </a:t>
            </a:r>
            <a:r>
              <a:rPr lang="el-GR" altLang="en-US" sz="2800" b="1" dirty="0" smtClean="0"/>
              <a:t>θ</a:t>
            </a:r>
            <a:r>
              <a:rPr lang="en-US" altLang="en-US" sz="2800" dirty="0" smtClean="0"/>
              <a:t> has </a:t>
            </a:r>
            <a:r>
              <a:rPr lang="en-US" altLang="en-US" sz="2800" b="1" dirty="0" smtClean="0"/>
              <a:t>less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effect</a:t>
            </a:r>
            <a:r>
              <a:rPr lang="en-US" altLang="en-US" sz="2800" dirty="0" smtClean="0"/>
              <a:t> on number of </a:t>
            </a:r>
            <a:r>
              <a:rPr lang="en-US" altLang="en-US" sz="2800" b="1" dirty="0" smtClean="0"/>
              <a:t>nodes</a:t>
            </a:r>
            <a:r>
              <a:rPr lang="en-US" altLang="en-US" sz="2800" dirty="0" smtClean="0"/>
              <a:t> in backbone. </a:t>
            </a:r>
          </a:p>
          <a:p>
            <a:r>
              <a:rPr lang="en-US" altLang="en-US" sz="2800" dirty="0" smtClean="0"/>
              <a:t>Implies we can adjust trans. </a:t>
            </a:r>
            <a:r>
              <a:rPr lang="en-US" altLang="en-US" sz="2800" b="1" dirty="0" smtClean="0"/>
              <a:t>range</a:t>
            </a:r>
            <a:r>
              <a:rPr lang="en-US" altLang="en-US" sz="2800" dirty="0" smtClean="0"/>
              <a:t> to be </a:t>
            </a:r>
            <a:r>
              <a:rPr lang="en-US" altLang="en-US" sz="2800" b="1" dirty="0" smtClean="0"/>
              <a:t>shorter</a:t>
            </a:r>
            <a:r>
              <a:rPr lang="en-US" altLang="en-US" sz="2800" dirty="0" smtClean="0"/>
              <a:t>.  </a:t>
            </a:r>
          </a:p>
          <a:p>
            <a:pPr lvl="1"/>
            <a:r>
              <a:rPr lang="en-US" altLang="en-US" sz="2400" dirty="0" smtClean="0"/>
              <a:t>Effective way to </a:t>
            </a:r>
            <a:r>
              <a:rPr lang="en-US" altLang="en-US" sz="2400" b="1" dirty="0" smtClean="0"/>
              <a:t>save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energy</a:t>
            </a:r>
            <a:r>
              <a:rPr lang="en-US" altLang="en-US" sz="2400" dirty="0" smtClean="0"/>
              <a:t> for nodes in backbone, and reduce interference. But </a:t>
            </a:r>
            <a:r>
              <a:rPr lang="en-US" altLang="en-US" sz="2400" b="1" dirty="0" smtClean="0"/>
              <a:t>more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end-to-end</a:t>
            </a:r>
            <a:r>
              <a:rPr lang="en-US" altLang="en-US" sz="2400" dirty="0" smtClean="0"/>
              <a:t> delay</a:t>
            </a:r>
          </a:p>
          <a:p>
            <a:r>
              <a:rPr lang="en-US" altLang="en-US" sz="2800" dirty="0" smtClean="0"/>
              <a:t>When </a:t>
            </a:r>
            <a:r>
              <a:rPr lang="en-US" altLang="en-US" sz="2800" b="1" dirty="0" smtClean="0"/>
              <a:t>density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increases</a:t>
            </a:r>
            <a:r>
              <a:rPr lang="en-US" altLang="en-US" sz="2800" dirty="0" smtClean="0"/>
              <a:t>, there are more nodes in area, and </a:t>
            </a:r>
            <a:r>
              <a:rPr lang="en-US" altLang="en-US" sz="2800" b="1" dirty="0" smtClean="0"/>
              <a:t>more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nodes</a:t>
            </a:r>
            <a:r>
              <a:rPr lang="en-US" altLang="en-US" sz="2800" dirty="0" smtClean="0"/>
              <a:t> are selected.</a:t>
            </a:r>
          </a:p>
          <a:p>
            <a:pPr lvl="1"/>
            <a:r>
              <a:rPr lang="en-US" altLang="en-US" sz="2400" b="1" dirty="0" smtClean="0"/>
              <a:t>Large</a:t>
            </a:r>
            <a:r>
              <a:rPr lang="en-US" altLang="en-US" sz="2400" dirty="0" smtClean="0"/>
              <a:t> number of </a:t>
            </a:r>
            <a:r>
              <a:rPr lang="en-US" altLang="en-US" sz="2400" b="1" dirty="0" smtClean="0"/>
              <a:t>nodes</a:t>
            </a:r>
            <a:r>
              <a:rPr lang="en-US" altLang="en-US" sz="2400" dirty="0" smtClean="0"/>
              <a:t> in backbone </a:t>
            </a:r>
            <a:r>
              <a:rPr lang="en-US" altLang="en-US" sz="2400" b="1" dirty="0" smtClean="0"/>
              <a:t>unnecessary</a:t>
            </a:r>
            <a:r>
              <a:rPr lang="en-US" altLang="en-US" sz="2400" dirty="0" smtClean="0"/>
              <a:t>.  </a:t>
            </a:r>
          </a:p>
          <a:p>
            <a:pPr lvl="1"/>
            <a:r>
              <a:rPr lang="en-US" altLang="en-US" sz="2400" dirty="0" smtClean="0"/>
              <a:t>Motivates us to let </a:t>
            </a:r>
            <a:r>
              <a:rPr lang="en-US" altLang="en-US" sz="2400" b="1" dirty="0" smtClean="0"/>
              <a:t>more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nodes</a:t>
            </a:r>
            <a:r>
              <a:rPr lang="en-US" altLang="en-US" sz="2400" dirty="0" smtClean="0"/>
              <a:t> switch to </a:t>
            </a:r>
            <a:r>
              <a:rPr lang="en-US" altLang="en-US" sz="2400" b="1" dirty="0" smtClean="0"/>
              <a:t>sleep</a:t>
            </a:r>
            <a:r>
              <a:rPr lang="en-US" altLang="en-US" sz="2400" dirty="0" smtClean="0"/>
              <a:t> mode to save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Backbone Selection – SR Strategy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72440" y="2895600"/>
            <a:ext cx="8229600" cy="3505200"/>
          </a:xfrm>
        </p:spPr>
        <p:txBody>
          <a:bodyPr/>
          <a:lstStyle/>
          <a:p>
            <a:r>
              <a:rPr lang="en-US" altLang="en-US" sz="2400" dirty="0" smtClean="0"/>
              <a:t>We </a:t>
            </a:r>
            <a:r>
              <a:rPr lang="en-US" altLang="en-US" sz="2400" dirty="0"/>
              <a:t>let </a:t>
            </a:r>
            <a:r>
              <a:rPr lang="en-US" altLang="en-US" sz="2400" b="1" i="1" dirty="0"/>
              <a:t>d </a:t>
            </a:r>
            <a:r>
              <a:rPr lang="en-US" altLang="en-US" sz="2400" b="1" dirty="0"/>
              <a:t>= 1 and </a:t>
            </a:r>
            <a:r>
              <a:rPr lang="en-US" altLang="en-US" sz="2400" b="1" i="1" dirty="0"/>
              <a:t> </a:t>
            </a:r>
            <a:r>
              <a:rPr lang="el-GR" altLang="en-US" sz="2400" b="1" i="1" dirty="0"/>
              <a:t>θ</a:t>
            </a:r>
            <a:r>
              <a:rPr lang="en-US" altLang="en-US" sz="2400" b="1" i="1" dirty="0"/>
              <a:t> </a:t>
            </a:r>
            <a:r>
              <a:rPr lang="en-US" altLang="en-US" sz="2400" b="1" dirty="0"/>
              <a:t>= 1</a:t>
            </a:r>
            <a:r>
              <a:rPr lang="en-US" altLang="en-US" sz="2400" b="1" i="1" dirty="0"/>
              <a:t>.</a:t>
            </a:r>
            <a:r>
              <a:rPr lang="en-US" altLang="en-US" sz="2400" b="1" dirty="0"/>
              <a:t>2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to </a:t>
            </a:r>
            <a:r>
              <a:rPr lang="en-US" altLang="en-US" sz="2400" b="1" dirty="0"/>
              <a:t>save</a:t>
            </a:r>
            <a:r>
              <a:rPr lang="en-US" altLang="en-US" sz="2400" dirty="0"/>
              <a:t> </a:t>
            </a:r>
            <a:r>
              <a:rPr lang="en-US" altLang="en-US" sz="2400" b="1" dirty="0"/>
              <a:t>energy</a:t>
            </a:r>
            <a:r>
              <a:rPr lang="en-US" altLang="en-US" sz="2400" dirty="0"/>
              <a:t> consumption </a:t>
            </a:r>
            <a:r>
              <a:rPr lang="en-US" altLang="en-US" sz="2400" dirty="0" smtClean="0"/>
              <a:t>(TX </a:t>
            </a:r>
            <a:r>
              <a:rPr lang="en-US" altLang="en-US" sz="2400" dirty="0"/>
              <a:t>power exponentially proportional to </a:t>
            </a:r>
            <a:r>
              <a:rPr lang="en-US" altLang="en-US" sz="2400" dirty="0" smtClean="0"/>
              <a:t>TX </a:t>
            </a:r>
            <a:r>
              <a:rPr lang="en-US" altLang="en-US" sz="2400" dirty="0"/>
              <a:t>range). </a:t>
            </a:r>
          </a:p>
          <a:p>
            <a:r>
              <a:rPr lang="en-US" altLang="en-US" sz="2400" b="1" dirty="0" smtClean="0"/>
              <a:t>Red-colored</a:t>
            </a:r>
            <a:r>
              <a:rPr lang="en-US" altLang="en-US" sz="2400" dirty="0" smtClean="0"/>
              <a:t> backbone =&gt; </a:t>
            </a:r>
            <a:r>
              <a:rPr lang="en-US" altLang="en-US" sz="2400" b="1" dirty="0" smtClean="0"/>
              <a:t>195 </a:t>
            </a:r>
            <a:r>
              <a:rPr lang="en-US" altLang="en-US" sz="2400" b="1" dirty="0"/>
              <a:t>nodes</a:t>
            </a:r>
            <a:r>
              <a:rPr lang="en-US" altLang="en-US" sz="2400" dirty="0"/>
              <a:t>. </a:t>
            </a:r>
            <a:r>
              <a:rPr lang="en-US" altLang="en-US" sz="2400" dirty="0" smtClean="0"/>
              <a:t>N</a:t>
            </a:r>
            <a:r>
              <a:rPr lang="en-US" altLang="en-US" sz="2400" b="1" dirty="0" smtClean="0"/>
              <a:t>ext-hop</a:t>
            </a:r>
            <a:r>
              <a:rPr lang="en-US" altLang="en-US" sz="2400" dirty="0" smtClean="0"/>
              <a:t> node </a:t>
            </a:r>
            <a:r>
              <a:rPr lang="en-US" altLang="en-US" sz="2400" dirty="0"/>
              <a:t>is </a:t>
            </a:r>
            <a:r>
              <a:rPr lang="en-US" altLang="en-US" sz="2400" dirty="0" smtClean="0"/>
              <a:t>in layer </a:t>
            </a:r>
            <a:r>
              <a:rPr lang="en-US" altLang="en-US" sz="2400" b="1" i="1" dirty="0" smtClean="0"/>
              <a:t>more </a:t>
            </a:r>
            <a:r>
              <a:rPr lang="en-US" altLang="en-US" sz="2400" b="1" i="1" dirty="0"/>
              <a:t>than or equal </a:t>
            </a:r>
            <a:r>
              <a:rPr lang="en-US" altLang="en-US" sz="2400" dirty="0"/>
              <a:t>to that of </a:t>
            </a:r>
            <a:r>
              <a:rPr lang="en-US" altLang="en-US" sz="2400" dirty="0" smtClean="0"/>
              <a:t>sending node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(can choose next-hop nodes in same layer)</a:t>
            </a:r>
            <a:endParaRPr lang="en-US" altLang="en-US" sz="2400" dirty="0"/>
          </a:p>
          <a:p>
            <a:r>
              <a:rPr lang="en-US" altLang="en-US" sz="2400" b="1" dirty="0"/>
              <a:t>Blue-colored </a:t>
            </a:r>
            <a:r>
              <a:rPr lang="en-US" altLang="en-US" sz="2400" dirty="0" smtClean="0"/>
              <a:t>backbone =&gt;  </a:t>
            </a:r>
            <a:r>
              <a:rPr lang="en-US" altLang="en-US" sz="2400" b="1" dirty="0" smtClean="0"/>
              <a:t>100 nodes. Next-hop</a:t>
            </a:r>
            <a:r>
              <a:rPr lang="en-US" altLang="en-US" sz="2400" dirty="0" smtClean="0"/>
              <a:t> node </a:t>
            </a:r>
            <a:r>
              <a:rPr lang="en-US" altLang="en-US" sz="2400" dirty="0"/>
              <a:t>is </a:t>
            </a:r>
            <a:r>
              <a:rPr lang="en-US" altLang="en-US" sz="2400" dirty="0" smtClean="0"/>
              <a:t>in </a:t>
            </a:r>
            <a:r>
              <a:rPr lang="en-US" altLang="en-US" sz="2400" dirty="0"/>
              <a:t>layer </a:t>
            </a:r>
            <a:r>
              <a:rPr lang="en-US" altLang="en-US" sz="2400" b="1" i="1" dirty="0" smtClean="0"/>
              <a:t>strictly </a:t>
            </a:r>
            <a:r>
              <a:rPr lang="en-US" altLang="en-US" sz="2400" b="1" i="1" dirty="0"/>
              <a:t>more than </a:t>
            </a:r>
            <a:r>
              <a:rPr lang="en-US" altLang="en-US" sz="2400" dirty="0"/>
              <a:t>that of </a:t>
            </a:r>
            <a:r>
              <a:rPr lang="en-US" altLang="en-US" sz="2400" dirty="0" smtClean="0"/>
              <a:t>sending </a:t>
            </a:r>
            <a:r>
              <a:rPr lang="en-US" altLang="en-US" sz="2400" dirty="0"/>
              <a:t>node. </a:t>
            </a:r>
          </a:p>
          <a:p>
            <a:r>
              <a:rPr lang="en-US" altLang="en-US" sz="2400" b="1" i="1" dirty="0" smtClean="0"/>
              <a:t>Strictly </a:t>
            </a:r>
            <a:r>
              <a:rPr lang="en-US" altLang="en-US" sz="2400" b="1" i="1" dirty="0"/>
              <a:t>more than </a:t>
            </a:r>
            <a:r>
              <a:rPr lang="en-US" altLang="en-US" sz="2400" dirty="0"/>
              <a:t>is a </a:t>
            </a:r>
            <a:r>
              <a:rPr lang="en-US" altLang="en-US" sz="2400" b="1" dirty="0"/>
              <a:t>frequently</a:t>
            </a:r>
            <a:r>
              <a:rPr lang="en-US" altLang="en-US" sz="2400" dirty="0"/>
              <a:t> used method to select </a:t>
            </a:r>
            <a:r>
              <a:rPr lang="en-US" altLang="en-US" sz="2400" b="1" dirty="0"/>
              <a:t>one</a:t>
            </a:r>
            <a:r>
              <a:rPr lang="en-US" altLang="en-US" sz="2400" dirty="0"/>
              <a:t> </a:t>
            </a:r>
            <a:r>
              <a:rPr lang="en-US" altLang="en-US" sz="2400" b="1" dirty="0"/>
              <a:t>node</a:t>
            </a:r>
            <a:r>
              <a:rPr lang="en-US" altLang="en-US" sz="2400" dirty="0"/>
              <a:t> from each </a:t>
            </a:r>
            <a:r>
              <a:rPr lang="en-US" altLang="en-US" sz="2400" b="1" dirty="0" smtClean="0"/>
              <a:t>cluster </a:t>
            </a:r>
            <a:r>
              <a:rPr lang="en-US" altLang="en-US" sz="2400" dirty="0" smtClean="0"/>
              <a:t>(</a:t>
            </a:r>
            <a:r>
              <a:rPr lang="en-US" altLang="en-US" sz="2400" b="1" dirty="0" smtClean="0"/>
              <a:t>layer</a:t>
            </a:r>
            <a:r>
              <a:rPr lang="en-US" altLang="en-US" sz="2400" dirty="0" smtClean="0"/>
              <a:t> in our paper).</a:t>
            </a:r>
            <a:endParaRPr lang="en-US" altLang="en-US" sz="2400" dirty="0"/>
          </a:p>
          <a:p>
            <a:endParaRPr lang="en-US" altLang="en-US" sz="2400" dirty="0" smtClean="0"/>
          </a:p>
        </p:txBody>
      </p:sp>
      <p:pic>
        <p:nvPicPr>
          <p:cNvPr id="3994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1600200"/>
            <a:ext cx="8229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More Analysis – Some Final Notes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148137"/>
          </a:xfrm>
        </p:spPr>
        <p:txBody>
          <a:bodyPr/>
          <a:lstStyle/>
          <a:p>
            <a:r>
              <a:rPr lang="en-US" altLang="en-US" sz="2800" dirty="0" smtClean="0"/>
              <a:t>Same algorithms work for the case of </a:t>
            </a:r>
            <a:r>
              <a:rPr lang="en-US" altLang="en-US" sz="2800" b="1" dirty="0" smtClean="0"/>
              <a:t>thin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LSNs</a:t>
            </a:r>
            <a:r>
              <a:rPr lang="en-US" altLang="en-US" sz="2800" dirty="0" smtClean="0"/>
              <a:t>. </a:t>
            </a:r>
          </a:p>
          <a:p>
            <a:r>
              <a:rPr lang="en-US" altLang="en-US" sz="2800" b="1" dirty="0" smtClean="0"/>
              <a:t>Thickness</a:t>
            </a:r>
            <a:r>
              <a:rPr lang="en-US" altLang="en-US" sz="2800" dirty="0" smtClean="0"/>
              <a:t> of the </a:t>
            </a:r>
            <a:r>
              <a:rPr lang="en-US" altLang="en-US" sz="2800" b="1" dirty="0" smtClean="0"/>
              <a:t>LSN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varies</a:t>
            </a:r>
            <a:r>
              <a:rPr lang="en-US" altLang="en-US" sz="2800" dirty="0" smtClean="0"/>
              <a:t> according to the requirements of the corresponding </a:t>
            </a:r>
            <a:r>
              <a:rPr lang="en-US" altLang="en-US" sz="2800" b="1" dirty="0" smtClean="0"/>
              <a:t>application</a:t>
            </a:r>
            <a:r>
              <a:rPr lang="en-US" altLang="en-US" sz="2800" dirty="0" smtClean="0"/>
              <a:t>.</a:t>
            </a:r>
          </a:p>
          <a:p>
            <a:r>
              <a:rPr lang="en-US" altLang="en-US" sz="2800" dirty="0" smtClean="0"/>
              <a:t>Energy consumption, </a:t>
            </a:r>
            <a:r>
              <a:rPr lang="en-US" altLang="en-US" sz="2800" b="1" i="1" dirty="0" smtClean="0"/>
              <a:t>P</a:t>
            </a:r>
            <a:r>
              <a:rPr lang="en-US" altLang="en-US" sz="2800" b="1" dirty="0" smtClean="0"/>
              <a:t>, is proportional </a:t>
            </a:r>
            <a:r>
              <a:rPr lang="en-US" altLang="en-US" sz="2800" dirty="0" smtClean="0"/>
              <a:t>to transmission range, </a:t>
            </a:r>
            <a:r>
              <a:rPr lang="en-US" altLang="en-US" sz="2800" b="1" i="1" dirty="0" smtClean="0"/>
              <a:t>r</a:t>
            </a:r>
            <a:r>
              <a:rPr lang="en-US" altLang="en-US" sz="2800" b="1" baseline="30000" dirty="0" smtClean="0"/>
              <a:t>α</a:t>
            </a:r>
            <a:r>
              <a:rPr lang="en-US" altLang="en-US" sz="2800" dirty="0" smtClean="0"/>
              <a:t>, where(2 ≤ </a:t>
            </a:r>
            <a:r>
              <a:rPr lang="el-GR" altLang="en-US" sz="2800" dirty="0" smtClean="0"/>
              <a:t>α</a:t>
            </a:r>
            <a:r>
              <a:rPr lang="en-US" altLang="en-US" sz="2800" dirty="0" smtClean="0"/>
              <a:t> ≤</a:t>
            </a:r>
            <a:r>
              <a:rPr lang="en-US" altLang="en-US" sz="2800" i="1" dirty="0" smtClean="0"/>
              <a:t>  </a:t>
            </a:r>
            <a:r>
              <a:rPr lang="en-US" altLang="en-US" sz="2800" dirty="0" smtClean="0"/>
              <a:t>4)</a:t>
            </a:r>
          </a:p>
          <a:p>
            <a:r>
              <a:rPr lang="en-US" altLang="en-US" sz="2800" dirty="0" smtClean="0"/>
              <a:t>We can easily get result for how </a:t>
            </a:r>
            <a:r>
              <a:rPr lang="en-US" altLang="en-US" sz="2800" b="1" dirty="0" smtClean="0"/>
              <a:t>energy is consumed as</a:t>
            </a:r>
            <a:r>
              <a:rPr lang="en-US" altLang="en-US" sz="2800" dirty="0" smtClean="0"/>
              <a:t> transmission range </a:t>
            </a:r>
            <a:r>
              <a:rPr lang="en-US" altLang="en-US" sz="2800" b="1" i="1" dirty="0" smtClean="0"/>
              <a:t>r </a:t>
            </a:r>
            <a:r>
              <a:rPr lang="en-US" altLang="en-US" sz="2800" b="1" dirty="0" smtClean="0"/>
              <a:t>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731838"/>
          </a:xfrm>
        </p:spPr>
        <p:txBody>
          <a:bodyPr/>
          <a:lstStyle/>
          <a:p>
            <a:r>
              <a:rPr lang="en-US" altLang="en-US" smtClean="0"/>
              <a:t>Conclusions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altLang="en-US" sz="2800" dirty="0" smtClean="0"/>
              <a:t>Stated some of the </a:t>
            </a:r>
            <a:r>
              <a:rPr lang="en-US" altLang="en-US" sz="2800" b="1" dirty="0" smtClean="0"/>
              <a:t>applications</a:t>
            </a:r>
            <a:r>
              <a:rPr lang="en-US" altLang="en-US" sz="2800" dirty="0" smtClean="0"/>
              <a:t> for </a:t>
            </a:r>
            <a:r>
              <a:rPr lang="en-US" altLang="en-US" sz="2800" b="1" dirty="0" smtClean="0"/>
              <a:t>thick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LSNs</a:t>
            </a:r>
            <a:r>
              <a:rPr lang="en-US" altLang="en-US" sz="2800" dirty="0" smtClean="0"/>
              <a:t> in order to </a:t>
            </a:r>
            <a:r>
              <a:rPr lang="en-US" altLang="en-US" sz="2800" b="1" dirty="0" smtClean="0"/>
              <a:t>motivate</a:t>
            </a:r>
            <a:r>
              <a:rPr lang="en-US" altLang="en-US" sz="2800" dirty="0" smtClean="0"/>
              <a:t> the research</a:t>
            </a:r>
          </a:p>
          <a:p>
            <a:r>
              <a:rPr lang="en-US" altLang="en-US" sz="2800" dirty="0" smtClean="0"/>
              <a:t>Presented </a:t>
            </a:r>
            <a:r>
              <a:rPr lang="en-US" altLang="en-US" sz="2800" b="1" dirty="0"/>
              <a:t>b</a:t>
            </a:r>
            <a:r>
              <a:rPr lang="en-US" altLang="en-US" sz="2800" b="1" dirty="0" smtClean="0"/>
              <a:t>ackbone discovery algorithms</a:t>
            </a:r>
            <a:r>
              <a:rPr lang="en-US" altLang="en-US" sz="2800" dirty="0" smtClean="0"/>
              <a:t> for thick LSNs. </a:t>
            </a:r>
          </a:p>
          <a:p>
            <a:r>
              <a:rPr lang="en-US" altLang="en-US" sz="2800" b="1" dirty="0" smtClean="0"/>
              <a:t>Backbone</a:t>
            </a:r>
            <a:r>
              <a:rPr lang="en-US" altLang="en-US" sz="2800" dirty="0" smtClean="0"/>
              <a:t> can later be </a:t>
            </a:r>
            <a:r>
              <a:rPr lang="en-US" altLang="en-US" sz="2800" b="1" dirty="0" smtClean="0"/>
              <a:t>used</a:t>
            </a:r>
            <a:r>
              <a:rPr lang="en-US" altLang="en-US" sz="2800" dirty="0" smtClean="0"/>
              <a:t> for </a:t>
            </a:r>
            <a:r>
              <a:rPr lang="en-US" altLang="en-US" sz="2800" b="1" dirty="0" smtClean="0"/>
              <a:t>efficient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routing</a:t>
            </a:r>
            <a:r>
              <a:rPr lang="en-US" altLang="en-US" sz="2800" dirty="0" smtClean="0"/>
              <a:t> of messages between </a:t>
            </a:r>
            <a:r>
              <a:rPr lang="en-US" altLang="en-US" sz="2800" b="1" dirty="0" smtClean="0"/>
              <a:t>nodes</a:t>
            </a:r>
            <a:r>
              <a:rPr lang="en-US" altLang="en-US" sz="2800" dirty="0" smtClean="0"/>
              <a:t> and </a:t>
            </a:r>
            <a:r>
              <a:rPr lang="en-US" altLang="en-US" sz="2800" b="1" dirty="0" smtClean="0"/>
              <a:t>sinks</a:t>
            </a:r>
            <a:r>
              <a:rPr lang="en-US" altLang="en-US" sz="2800" dirty="0" smtClean="0"/>
              <a:t> at either or both ends of the network. </a:t>
            </a:r>
          </a:p>
          <a:p>
            <a:r>
              <a:rPr lang="en-US" altLang="en-US" sz="2800" b="1" dirty="0" smtClean="0"/>
              <a:t>Two</a:t>
            </a:r>
            <a:r>
              <a:rPr lang="en-US" altLang="en-US" sz="2800" dirty="0" smtClean="0"/>
              <a:t> different </a:t>
            </a:r>
            <a:r>
              <a:rPr lang="en-US" altLang="en-US" sz="2800" b="1" dirty="0" smtClean="0"/>
              <a:t>strategies</a:t>
            </a:r>
            <a:r>
              <a:rPr lang="en-US" altLang="en-US" sz="2800" dirty="0" smtClean="0"/>
              <a:t> for backbone discovery are presented and analyzed. Based on c</a:t>
            </a:r>
            <a:r>
              <a:rPr lang="en-US" altLang="en-US" sz="2800" b="1" dirty="0" smtClean="0"/>
              <a:t>riteria</a:t>
            </a:r>
            <a:r>
              <a:rPr lang="en-US" altLang="en-US" sz="2800" dirty="0" smtClean="0"/>
              <a:t> for </a:t>
            </a:r>
            <a:r>
              <a:rPr lang="en-US" altLang="en-US" sz="2800" b="1" dirty="0" smtClean="0"/>
              <a:t>next-hop</a:t>
            </a:r>
            <a:r>
              <a:rPr lang="en-US" altLang="en-US" sz="2800" dirty="0" smtClean="0"/>
              <a:t> neighbor selection using </a:t>
            </a:r>
            <a:r>
              <a:rPr lang="en-US" altLang="en-US" sz="2800" b="1" dirty="0" smtClean="0"/>
              <a:t>RSS</a:t>
            </a:r>
            <a:r>
              <a:rPr lang="en-US" altLang="en-US" sz="2800" dirty="0" smtClean="0"/>
              <a:t> by sending node.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543800" cy="762000"/>
          </a:xfrm>
        </p:spPr>
        <p:txBody>
          <a:bodyPr/>
          <a:lstStyle/>
          <a:p>
            <a:r>
              <a:rPr lang="en-US" altLang="en-US" smtClean="0"/>
              <a:t>Conclusions – Cont’d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en-US" altLang="en-US" sz="2600" dirty="0" smtClean="0"/>
              <a:t>Proposed algorithms can constitute a </a:t>
            </a:r>
            <a:r>
              <a:rPr lang="en-US" altLang="en-US" sz="2600" b="1" dirty="0" smtClean="0"/>
              <a:t>good foundation</a:t>
            </a:r>
            <a:r>
              <a:rPr lang="en-US" altLang="en-US" sz="2600" dirty="0" smtClean="0"/>
              <a:t> for further </a:t>
            </a:r>
            <a:r>
              <a:rPr lang="en-US" altLang="en-US" sz="2600" b="1" dirty="0" smtClean="0"/>
              <a:t>future</a:t>
            </a:r>
            <a:r>
              <a:rPr lang="en-US" altLang="en-US" sz="2600" dirty="0" smtClean="0"/>
              <a:t> research in this area.</a:t>
            </a:r>
          </a:p>
          <a:p>
            <a:r>
              <a:rPr lang="en-US" altLang="en-US" sz="2600" dirty="0" smtClean="0"/>
              <a:t>For </a:t>
            </a:r>
            <a:r>
              <a:rPr lang="en-US" altLang="en-US" sz="2600" b="1" dirty="0" smtClean="0"/>
              <a:t>long thick LSNs</a:t>
            </a:r>
            <a:r>
              <a:rPr lang="en-US" altLang="en-US" sz="2600" dirty="0" smtClean="0"/>
              <a:t>, which might extend for tens or hundreds of kilometers, </a:t>
            </a:r>
            <a:r>
              <a:rPr lang="en-US" altLang="en-US" sz="2600" b="1" dirty="0" smtClean="0"/>
              <a:t>multiple segments </a:t>
            </a:r>
            <a:r>
              <a:rPr lang="en-US" altLang="en-US" sz="2600" dirty="0" smtClean="0"/>
              <a:t>separated by sinks can be used to provide added </a:t>
            </a:r>
            <a:r>
              <a:rPr lang="en-US" altLang="en-US" sz="2600" b="1" dirty="0" smtClean="0"/>
              <a:t>efficiency</a:t>
            </a:r>
            <a:r>
              <a:rPr lang="en-US" altLang="en-US" sz="2600" dirty="0" smtClean="0"/>
              <a:t>, </a:t>
            </a:r>
            <a:r>
              <a:rPr lang="en-US" altLang="en-US" sz="2600" b="1" dirty="0" smtClean="0"/>
              <a:t>reliability</a:t>
            </a:r>
            <a:r>
              <a:rPr lang="en-US" altLang="en-US" sz="2600" dirty="0" smtClean="0"/>
              <a:t>, and </a:t>
            </a:r>
            <a:r>
              <a:rPr lang="en-US" altLang="en-US" sz="2600" b="1" dirty="0" smtClean="0"/>
              <a:t>scalability</a:t>
            </a:r>
            <a:r>
              <a:rPr lang="en-US" altLang="en-US" sz="2600" dirty="0" smtClean="0"/>
              <a:t> to the network and  associated routing protocol. </a:t>
            </a:r>
          </a:p>
          <a:p>
            <a:r>
              <a:rPr lang="en-US" altLang="en-US" sz="2600" b="1" dirty="0"/>
              <a:t>Thick</a:t>
            </a:r>
            <a:r>
              <a:rPr lang="en-US" altLang="en-US" sz="2600" dirty="0"/>
              <a:t> </a:t>
            </a:r>
            <a:r>
              <a:rPr lang="en-US" altLang="en-US" sz="2600" b="1" dirty="0"/>
              <a:t>LSNs</a:t>
            </a:r>
            <a:r>
              <a:rPr lang="en-US" altLang="en-US" sz="2600" dirty="0"/>
              <a:t> offer a good amount of </a:t>
            </a:r>
            <a:r>
              <a:rPr lang="en-US" altLang="en-US" sz="2600" b="1" dirty="0"/>
              <a:t>issues</a:t>
            </a:r>
            <a:r>
              <a:rPr lang="en-US" altLang="en-US" sz="2600" dirty="0"/>
              <a:t> and </a:t>
            </a:r>
            <a:r>
              <a:rPr lang="en-US" altLang="en-US" sz="2600" b="1" dirty="0"/>
              <a:t>challenges</a:t>
            </a:r>
            <a:r>
              <a:rPr lang="en-US" altLang="en-US" sz="2600" dirty="0"/>
              <a:t> that need further investigation. </a:t>
            </a:r>
          </a:p>
          <a:p>
            <a:r>
              <a:rPr lang="en-US" altLang="en-US" sz="2600" dirty="0" smtClean="0"/>
              <a:t>Can </a:t>
            </a:r>
            <a:r>
              <a:rPr lang="en-US" altLang="en-US" sz="2600" b="1" dirty="0" smtClean="0"/>
              <a:t>work</a:t>
            </a:r>
            <a:r>
              <a:rPr lang="en-US" altLang="en-US" sz="2600" dirty="0" smtClean="0"/>
              <a:t> </a:t>
            </a:r>
            <a:r>
              <a:rPr lang="en-US" altLang="en-US" sz="2600" dirty="0"/>
              <a:t>on more </a:t>
            </a:r>
            <a:r>
              <a:rPr lang="en-US" altLang="en-US" sz="2600" b="1" dirty="0"/>
              <a:t>optimizations</a:t>
            </a:r>
            <a:r>
              <a:rPr lang="en-US" altLang="en-US" sz="2600" dirty="0"/>
              <a:t> to enhance the </a:t>
            </a:r>
            <a:r>
              <a:rPr lang="en-US" altLang="en-US" sz="2600" b="1" dirty="0"/>
              <a:t>routing</a:t>
            </a:r>
            <a:r>
              <a:rPr lang="en-US" altLang="en-US" sz="2600" dirty="0"/>
              <a:t>, </a:t>
            </a:r>
            <a:r>
              <a:rPr lang="en-US" altLang="en-US" sz="2600" b="1" dirty="0"/>
              <a:t>reliability</a:t>
            </a:r>
            <a:r>
              <a:rPr lang="en-US" altLang="en-US" sz="2600" dirty="0"/>
              <a:t>, and </a:t>
            </a:r>
            <a:r>
              <a:rPr lang="en-US" altLang="en-US" sz="2600" b="1" dirty="0"/>
              <a:t>energy</a:t>
            </a:r>
            <a:r>
              <a:rPr lang="en-US" altLang="en-US" sz="2600" dirty="0"/>
              <a:t> efficiency</a:t>
            </a:r>
            <a:r>
              <a:rPr lang="en-US" altLang="en-US" sz="2600" dirty="0" smtClean="0"/>
              <a:t>.</a:t>
            </a:r>
            <a:endParaRPr lang="en-US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z="72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7100" smtClean="0"/>
              <a:t>Thank</a:t>
            </a:r>
            <a:r>
              <a:rPr lang="en-US" altLang="en-US" sz="6400" smtClean="0"/>
              <a:t> you.</a:t>
            </a:r>
            <a:r>
              <a:rPr lang="en-US" altLang="en-US" sz="5800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5800" smtClean="0"/>
              <a:t>Questions?</a:t>
            </a:r>
          </a:p>
        </p:txBody>
      </p:sp>
      <p:pic>
        <p:nvPicPr>
          <p:cNvPr id="45060" name="Picture 4" descr="MCj013454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1489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47800" y="228600"/>
            <a:ext cx="655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3900" b="1">
                <a:solidFill>
                  <a:schemeClr val="tx2"/>
                </a:solidFill>
                <a:ea typeface="굴림" charset="-127"/>
              </a:rPr>
              <a:t>Applications of WSNs</a:t>
            </a:r>
          </a:p>
        </p:txBody>
      </p:sp>
      <p:grpSp>
        <p:nvGrpSpPr>
          <p:cNvPr id="6147" name="Group 47"/>
          <p:cNvGrpSpPr>
            <a:grpSpLocks/>
          </p:cNvGrpSpPr>
          <p:nvPr/>
        </p:nvGrpSpPr>
        <p:grpSpPr bwMode="auto">
          <a:xfrm>
            <a:off x="762000" y="1295400"/>
            <a:ext cx="7239000" cy="5105400"/>
            <a:chOff x="480" y="816"/>
            <a:chExt cx="4560" cy="3216"/>
          </a:xfrm>
        </p:grpSpPr>
        <p:grpSp>
          <p:nvGrpSpPr>
            <p:cNvPr id="6148" name="Group 38"/>
            <p:cNvGrpSpPr>
              <a:grpSpLocks/>
            </p:cNvGrpSpPr>
            <p:nvPr/>
          </p:nvGrpSpPr>
          <p:grpSpPr bwMode="auto">
            <a:xfrm>
              <a:off x="2064" y="2112"/>
              <a:ext cx="1152" cy="767"/>
              <a:chOff x="3200400" y="2971800"/>
              <a:chExt cx="1828800" cy="1217726"/>
            </a:xfrm>
          </p:grpSpPr>
          <p:sp>
            <p:nvSpPr>
              <p:cNvPr id="6190" name="Oval 3"/>
              <p:cNvSpPr>
                <a:spLocks noChangeArrowheads="1"/>
              </p:cNvSpPr>
              <p:nvPr/>
            </p:nvSpPr>
            <p:spPr bwMode="auto">
              <a:xfrm>
                <a:off x="3200400" y="2971800"/>
                <a:ext cx="1828800" cy="1217726"/>
              </a:xfrm>
              <a:prstGeom prst="ellipse">
                <a:avLst/>
              </a:prstGeom>
              <a:solidFill>
                <a:srgbClr val="008000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6191" name="TextBox 4"/>
              <p:cNvSpPr txBox="1">
                <a:spLocks noChangeArrowheads="1"/>
              </p:cNvSpPr>
              <p:nvPr/>
            </p:nvSpPr>
            <p:spPr bwMode="auto">
              <a:xfrm>
                <a:off x="3352800" y="3124214"/>
                <a:ext cx="1524000" cy="968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latin typeface="Times New Roman" charset="0"/>
                    <a:cs typeface="Times New Roman" charset="0"/>
                  </a:rPr>
                  <a:t>Applications of  Wireless Sensor Networks</a:t>
                </a:r>
              </a:p>
            </p:txBody>
          </p:sp>
        </p:grpSp>
        <p:grpSp>
          <p:nvGrpSpPr>
            <p:cNvPr id="6149" name="Group 61"/>
            <p:cNvGrpSpPr>
              <a:grpSpLocks/>
            </p:cNvGrpSpPr>
            <p:nvPr/>
          </p:nvGrpSpPr>
          <p:grpSpPr bwMode="auto">
            <a:xfrm>
              <a:off x="3888" y="1632"/>
              <a:ext cx="1152" cy="672"/>
              <a:chOff x="6096000" y="2209800"/>
              <a:chExt cx="1828800" cy="1066800"/>
            </a:xfrm>
          </p:grpSpPr>
          <p:sp>
            <p:nvSpPr>
              <p:cNvPr id="6188" name="Oval 8"/>
              <p:cNvSpPr>
                <a:spLocks noChangeArrowheads="1"/>
              </p:cNvSpPr>
              <p:nvPr/>
            </p:nvSpPr>
            <p:spPr bwMode="auto">
              <a:xfrm>
                <a:off x="6096000" y="2209800"/>
                <a:ext cx="1828800" cy="1066800"/>
              </a:xfrm>
              <a:prstGeom prst="ellipse">
                <a:avLst/>
              </a:prstGeom>
              <a:solidFill>
                <a:srgbClr val="CC00FF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89" name="TextBox 9"/>
              <p:cNvSpPr txBox="1">
                <a:spLocks noChangeArrowheads="1"/>
              </p:cNvSpPr>
              <p:nvPr/>
            </p:nvSpPr>
            <p:spPr bwMode="auto">
              <a:xfrm>
                <a:off x="6248400" y="2438400"/>
                <a:ext cx="1447800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 i="1"/>
                  <a:t>Greenhouse Monitoring</a:t>
                </a:r>
                <a:endParaRPr lang="en-US" altLang="en-US" sz="1400">
                  <a:latin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6150" name="Group 54276"/>
            <p:cNvGrpSpPr>
              <a:grpSpLocks/>
            </p:cNvGrpSpPr>
            <p:nvPr/>
          </p:nvGrpSpPr>
          <p:grpSpPr bwMode="auto">
            <a:xfrm>
              <a:off x="528" y="1632"/>
              <a:ext cx="1152" cy="672"/>
              <a:chOff x="762000" y="2209800"/>
              <a:chExt cx="1828800" cy="1066800"/>
            </a:xfrm>
          </p:grpSpPr>
          <p:sp>
            <p:nvSpPr>
              <p:cNvPr id="6186" name="Oval 20"/>
              <p:cNvSpPr>
                <a:spLocks noChangeArrowheads="1"/>
              </p:cNvSpPr>
              <p:nvPr/>
            </p:nvSpPr>
            <p:spPr bwMode="auto">
              <a:xfrm>
                <a:off x="762000" y="2209800"/>
                <a:ext cx="1828800" cy="1066800"/>
              </a:xfrm>
              <a:prstGeom prst="ellipse">
                <a:avLst/>
              </a:prstGeom>
              <a:solidFill>
                <a:srgbClr val="CCCC0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87" name="TextBox 21"/>
              <p:cNvSpPr txBox="1">
                <a:spLocks noChangeArrowheads="1"/>
              </p:cNvSpPr>
              <p:nvPr/>
            </p:nvSpPr>
            <p:spPr bwMode="auto">
              <a:xfrm>
                <a:off x="1066800" y="2438400"/>
                <a:ext cx="1219200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/>
                  <a:t>Body Area Network</a:t>
                </a:r>
                <a:endParaRPr lang="en-US" altLang="en-US" sz="1400" b="1">
                  <a:latin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6151" name="Group 54271"/>
            <p:cNvGrpSpPr>
              <a:grpSpLocks/>
            </p:cNvGrpSpPr>
            <p:nvPr/>
          </p:nvGrpSpPr>
          <p:grpSpPr bwMode="auto">
            <a:xfrm>
              <a:off x="3504" y="3216"/>
              <a:ext cx="1152" cy="672"/>
              <a:chOff x="5486400" y="4724400"/>
              <a:chExt cx="1828800" cy="1066800"/>
            </a:xfrm>
          </p:grpSpPr>
          <p:sp>
            <p:nvSpPr>
              <p:cNvPr id="6184" name="Oval 23"/>
              <p:cNvSpPr>
                <a:spLocks noChangeArrowheads="1"/>
              </p:cNvSpPr>
              <p:nvPr/>
            </p:nvSpPr>
            <p:spPr bwMode="auto">
              <a:xfrm>
                <a:off x="5486400" y="4724400"/>
                <a:ext cx="1828800" cy="1066800"/>
              </a:xfrm>
              <a:prstGeom prst="ellipse">
                <a:avLst/>
              </a:prstGeom>
              <a:solidFill>
                <a:srgbClr val="CC33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85" name="TextBox 24"/>
              <p:cNvSpPr txBox="1">
                <a:spLocks noChangeArrowheads="1"/>
              </p:cNvSpPr>
              <p:nvPr/>
            </p:nvSpPr>
            <p:spPr bwMode="auto">
              <a:xfrm>
                <a:off x="5867400" y="4724400"/>
                <a:ext cx="1219200" cy="942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/>
                  <a:t>Building, Bridge and Structural Monitoring</a:t>
                </a:r>
                <a:endParaRPr lang="en-US" altLang="en-US" sz="1400" b="1">
                  <a:latin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6152" name="Group 54273"/>
            <p:cNvGrpSpPr>
              <a:grpSpLocks/>
            </p:cNvGrpSpPr>
            <p:nvPr/>
          </p:nvGrpSpPr>
          <p:grpSpPr bwMode="auto">
            <a:xfrm>
              <a:off x="624" y="3216"/>
              <a:ext cx="1152" cy="672"/>
              <a:chOff x="914400" y="4724400"/>
              <a:chExt cx="1828800" cy="1066800"/>
            </a:xfrm>
          </p:grpSpPr>
          <p:sp>
            <p:nvSpPr>
              <p:cNvPr id="6182" name="Oval 26"/>
              <p:cNvSpPr>
                <a:spLocks noChangeArrowheads="1"/>
              </p:cNvSpPr>
              <p:nvPr/>
            </p:nvSpPr>
            <p:spPr bwMode="auto">
              <a:xfrm>
                <a:off x="914400" y="4724400"/>
                <a:ext cx="1828800" cy="1066800"/>
              </a:xfrm>
              <a:prstGeom prst="ellipse">
                <a:avLst/>
              </a:prstGeom>
              <a:solidFill>
                <a:srgbClr val="00FF0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83" name="TextBox 27"/>
              <p:cNvSpPr txBox="1">
                <a:spLocks noChangeArrowheads="1"/>
              </p:cNvSpPr>
              <p:nvPr/>
            </p:nvSpPr>
            <p:spPr bwMode="auto">
              <a:xfrm>
                <a:off x="1219200" y="4800600"/>
                <a:ext cx="1219200" cy="942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/>
                  <a:t>Grand Duck Island Monitoring Network</a:t>
                </a:r>
                <a:endParaRPr lang="en-US" altLang="en-US" sz="1400" b="1">
                  <a:latin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6153" name="Group 62"/>
            <p:cNvGrpSpPr>
              <a:grpSpLocks/>
            </p:cNvGrpSpPr>
            <p:nvPr/>
          </p:nvGrpSpPr>
          <p:grpSpPr bwMode="auto">
            <a:xfrm>
              <a:off x="3888" y="2400"/>
              <a:ext cx="1152" cy="672"/>
              <a:chOff x="6096000" y="3429000"/>
              <a:chExt cx="1828800" cy="1066800"/>
            </a:xfrm>
          </p:grpSpPr>
          <p:sp>
            <p:nvSpPr>
              <p:cNvPr id="6180" name="Oval 29"/>
              <p:cNvSpPr>
                <a:spLocks noChangeArrowheads="1"/>
              </p:cNvSpPr>
              <p:nvPr/>
            </p:nvSpPr>
            <p:spPr bwMode="auto">
              <a:xfrm>
                <a:off x="6096000" y="3429000"/>
                <a:ext cx="1828800" cy="1066800"/>
              </a:xfrm>
              <a:prstGeom prst="ellipse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81" name="TextBox 30"/>
              <p:cNvSpPr txBox="1">
                <a:spLocks noChangeArrowheads="1"/>
              </p:cNvSpPr>
              <p:nvPr/>
            </p:nvSpPr>
            <p:spPr bwMode="auto">
              <a:xfrm>
                <a:off x="6172200" y="3429000"/>
                <a:ext cx="1676400" cy="942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/>
                  <a:t>Smart Energy and Home/Office and Industrial Assembly Lines</a:t>
                </a:r>
                <a:endParaRPr lang="en-US" altLang="en-US" sz="1400" b="1">
                  <a:latin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6154" name="Group 54275"/>
            <p:cNvGrpSpPr>
              <a:grpSpLocks/>
            </p:cNvGrpSpPr>
            <p:nvPr/>
          </p:nvGrpSpPr>
          <p:grpSpPr bwMode="auto">
            <a:xfrm>
              <a:off x="480" y="2448"/>
              <a:ext cx="1152" cy="672"/>
              <a:chOff x="685800" y="3505200"/>
              <a:chExt cx="1828800" cy="1066800"/>
            </a:xfrm>
          </p:grpSpPr>
          <p:sp>
            <p:nvSpPr>
              <p:cNvPr id="6178" name="Oval 32"/>
              <p:cNvSpPr>
                <a:spLocks noChangeArrowheads="1"/>
              </p:cNvSpPr>
              <p:nvPr/>
            </p:nvSpPr>
            <p:spPr bwMode="auto">
              <a:xfrm>
                <a:off x="685800" y="3505200"/>
                <a:ext cx="1828800" cy="1066800"/>
              </a:xfrm>
              <a:prstGeom prst="ellipse">
                <a:avLst/>
              </a:prstGeom>
              <a:solidFill>
                <a:srgbClr val="00CC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79" name="TextBox 33"/>
              <p:cNvSpPr txBox="1">
                <a:spLocks noChangeArrowheads="1"/>
              </p:cNvSpPr>
              <p:nvPr/>
            </p:nvSpPr>
            <p:spPr bwMode="auto">
              <a:xfrm>
                <a:off x="990600" y="3733800"/>
                <a:ext cx="1219200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/>
                  <a:t>Habitat Monitoring</a:t>
                </a:r>
                <a:endParaRPr lang="en-US" altLang="en-US" sz="1400" b="1">
                  <a:latin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6155" name="Group 54272"/>
            <p:cNvGrpSpPr>
              <a:grpSpLocks/>
            </p:cNvGrpSpPr>
            <p:nvPr/>
          </p:nvGrpSpPr>
          <p:grpSpPr bwMode="auto">
            <a:xfrm>
              <a:off x="2064" y="3360"/>
              <a:ext cx="1152" cy="672"/>
              <a:chOff x="3200400" y="4953000"/>
              <a:chExt cx="1828800" cy="1066800"/>
            </a:xfrm>
          </p:grpSpPr>
          <p:sp>
            <p:nvSpPr>
              <p:cNvPr id="6176" name="Oval 35"/>
              <p:cNvSpPr>
                <a:spLocks noChangeArrowheads="1"/>
              </p:cNvSpPr>
              <p:nvPr/>
            </p:nvSpPr>
            <p:spPr bwMode="auto">
              <a:xfrm>
                <a:off x="3200400" y="4953000"/>
                <a:ext cx="1828800" cy="1066800"/>
              </a:xfrm>
              <a:prstGeom prst="ellipse">
                <a:avLst/>
              </a:prstGeom>
              <a:solidFill>
                <a:srgbClr val="9966FF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77" name="TextBox 36"/>
              <p:cNvSpPr txBox="1">
                <a:spLocks noChangeArrowheads="1"/>
              </p:cNvSpPr>
              <p:nvPr/>
            </p:nvSpPr>
            <p:spPr bwMode="auto">
              <a:xfrm>
                <a:off x="3429000" y="5257800"/>
                <a:ext cx="1219200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/>
                  <a:t>Health Care Monitoring</a:t>
                </a:r>
                <a:endParaRPr lang="en-US" altLang="en-US" sz="1400" b="1">
                  <a:latin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6156" name="Group 59"/>
            <p:cNvGrpSpPr>
              <a:grpSpLocks/>
            </p:cNvGrpSpPr>
            <p:nvPr/>
          </p:nvGrpSpPr>
          <p:grpSpPr bwMode="auto">
            <a:xfrm>
              <a:off x="2016" y="912"/>
              <a:ext cx="1152" cy="672"/>
              <a:chOff x="3124200" y="1066800"/>
              <a:chExt cx="1828800" cy="1066800"/>
            </a:xfrm>
          </p:grpSpPr>
          <p:sp>
            <p:nvSpPr>
              <p:cNvPr id="6174" name="Oval 38"/>
              <p:cNvSpPr>
                <a:spLocks noChangeArrowheads="1"/>
              </p:cNvSpPr>
              <p:nvPr/>
            </p:nvSpPr>
            <p:spPr bwMode="auto">
              <a:xfrm>
                <a:off x="3124200" y="1066800"/>
                <a:ext cx="1828800" cy="1066800"/>
              </a:xfrm>
              <a:prstGeom prst="ellipse">
                <a:avLst/>
              </a:prstGeom>
              <a:solidFill>
                <a:srgbClr val="FFC00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75" name="TextBox 39"/>
              <p:cNvSpPr txBox="1">
                <a:spLocks noChangeArrowheads="1"/>
              </p:cNvSpPr>
              <p:nvPr/>
            </p:nvSpPr>
            <p:spPr bwMode="auto">
              <a:xfrm>
                <a:off x="3429000" y="1295400"/>
                <a:ext cx="1219200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Times New Roman" charset="0"/>
                    <a:cs typeface="Times New Roman" charset="0"/>
                  </a:rPr>
                  <a:t>Defense Applications</a:t>
                </a:r>
              </a:p>
            </p:txBody>
          </p:sp>
        </p:grpSp>
        <p:grpSp>
          <p:nvGrpSpPr>
            <p:cNvPr id="6157" name="Group 58"/>
            <p:cNvGrpSpPr>
              <a:grpSpLocks/>
            </p:cNvGrpSpPr>
            <p:nvPr/>
          </p:nvGrpSpPr>
          <p:grpSpPr bwMode="auto">
            <a:xfrm>
              <a:off x="624" y="912"/>
              <a:ext cx="1152" cy="672"/>
              <a:chOff x="914400" y="1066800"/>
              <a:chExt cx="1828800" cy="1066800"/>
            </a:xfrm>
          </p:grpSpPr>
          <p:sp>
            <p:nvSpPr>
              <p:cNvPr id="6172" name="Oval 41"/>
              <p:cNvSpPr>
                <a:spLocks noChangeArrowheads="1"/>
              </p:cNvSpPr>
              <p:nvPr/>
            </p:nvSpPr>
            <p:spPr bwMode="auto">
              <a:xfrm>
                <a:off x="914400" y="1066800"/>
                <a:ext cx="1828800" cy="1066800"/>
              </a:xfrm>
              <a:prstGeom prst="ellipse">
                <a:avLst/>
              </a:prstGeom>
              <a:solidFill>
                <a:srgbClr val="66CCFF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73" name="TextBox 42"/>
              <p:cNvSpPr txBox="1">
                <a:spLocks noChangeArrowheads="1"/>
              </p:cNvSpPr>
              <p:nvPr/>
            </p:nvSpPr>
            <p:spPr bwMode="auto">
              <a:xfrm>
                <a:off x="1066800" y="1371600"/>
                <a:ext cx="16002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/>
                  <a:t>DARPA Efforts</a:t>
                </a:r>
                <a:endParaRPr lang="en-US" altLang="en-US" sz="1400" b="1">
                  <a:latin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6158" name="Group 60"/>
            <p:cNvGrpSpPr>
              <a:grpSpLocks/>
            </p:cNvGrpSpPr>
            <p:nvPr/>
          </p:nvGrpSpPr>
          <p:grpSpPr bwMode="auto">
            <a:xfrm>
              <a:off x="3648" y="816"/>
              <a:ext cx="1152" cy="672"/>
              <a:chOff x="5715000" y="914400"/>
              <a:chExt cx="1828800" cy="1066800"/>
            </a:xfrm>
          </p:grpSpPr>
          <p:sp>
            <p:nvSpPr>
              <p:cNvPr id="6170" name="Oval 50"/>
              <p:cNvSpPr>
                <a:spLocks noChangeArrowheads="1"/>
              </p:cNvSpPr>
              <p:nvPr/>
            </p:nvSpPr>
            <p:spPr bwMode="auto">
              <a:xfrm>
                <a:off x="5715000" y="914400"/>
                <a:ext cx="1828800" cy="1066800"/>
              </a:xfrm>
              <a:prstGeom prst="ellipse">
                <a:avLst/>
              </a:prstGeom>
              <a:solidFill>
                <a:srgbClr val="99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71" name="TextBox 51"/>
              <p:cNvSpPr txBox="1">
                <a:spLocks noChangeArrowheads="1"/>
              </p:cNvSpPr>
              <p:nvPr/>
            </p:nvSpPr>
            <p:spPr bwMode="auto">
              <a:xfrm>
                <a:off x="5943600" y="1143000"/>
                <a:ext cx="1371600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/>
                  <a:t>Unusual Applications</a:t>
                </a:r>
                <a:endParaRPr lang="en-US" altLang="en-US" sz="1400" b="1">
                  <a:latin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6159" name="Group 57"/>
            <p:cNvGrpSpPr>
              <a:grpSpLocks/>
            </p:cNvGrpSpPr>
            <p:nvPr/>
          </p:nvGrpSpPr>
          <p:grpSpPr bwMode="auto">
            <a:xfrm>
              <a:off x="1632" y="1390"/>
              <a:ext cx="2352" cy="1971"/>
              <a:chOff x="2514600" y="1824970"/>
              <a:chExt cx="3733800" cy="3128824"/>
            </a:xfrm>
          </p:grpSpPr>
          <p:cxnSp>
            <p:nvCxnSpPr>
              <p:cNvPr id="6160" name="Straight Arrow Connector 5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696494" y="2551906"/>
                <a:ext cx="838200" cy="1588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1" name="Straight Arrow Connector 55"/>
              <p:cNvCxnSpPr>
                <a:cxnSpLocks noChangeShapeType="1"/>
              </p:cNvCxnSpPr>
              <p:nvPr/>
            </p:nvCxnSpPr>
            <p:spPr bwMode="auto">
              <a:xfrm flipH="1">
                <a:off x="2590800" y="4038601"/>
                <a:ext cx="990600" cy="914399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2" name="Straight Arrow Connector 56"/>
              <p:cNvCxnSpPr>
                <a:cxnSpLocks noChangeShapeType="1"/>
                <a:endCxn id="6178" idx="6"/>
              </p:cNvCxnSpPr>
              <p:nvPr/>
            </p:nvCxnSpPr>
            <p:spPr bwMode="auto">
              <a:xfrm rot="10800000" flipV="1">
                <a:off x="2514600" y="3810000"/>
                <a:ext cx="762000" cy="2286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3" name="Straight Arrow Connector 57"/>
              <p:cNvCxnSpPr>
                <a:cxnSpLocks noChangeShapeType="1"/>
              </p:cNvCxnSpPr>
              <p:nvPr/>
            </p:nvCxnSpPr>
            <p:spPr bwMode="auto">
              <a:xfrm rot="10800000">
                <a:off x="2514600" y="2971800"/>
                <a:ext cx="762000" cy="3810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4" name="Straight Arrow Connector 58"/>
              <p:cNvCxnSpPr>
                <a:cxnSpLocks noChangeShapeType="1"/>
              </p:cNvCxnSpPr>
              <p:nvPr/>
            </p:nvCxnSpPr>
            <p:spPr bwMode="auto">
              <a:xfrm flipH="1" flipV="1">
                <a:off x="2667000" y="1828805"/>
                <a:ext cx="914400" cy="1295395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5" name="Straight Arrow Connector 59"/>
              <p:cNvCxnSpPr>
                <a:cxnSpLocks noChangeShapeType="1"/>
                <a:stCxn id="6184" idx="1"/>
              </p:cNvCxnSpPr>
              <p:nvPr/>
            </p:nvCxnSpPr>
            <p:spPr bwMode="auto">
              <a:xfrm flipH="1" flipV="1">
                <a:off x="4724400" y="4038600"/>
                <a:ext cx="1029822" cy="842029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6" name="Straight Arrow Connector 60"/>
              <p:cNvCxnSpPr>
                <a:cxnSpLocks noChangeShapeType="1"/>
                <a:stCxn id="6180" idx="2"/>
              </p:cNvCxnSpPr>
              <p:nvPr/>
            </p:nvCxnSpPr>
            <p:spPr bwMode="auto">
              <a:xfrm rot="10800000">
                <a:off x="4953000" y="3810000"/>
                <a:ext cx="1143000" cy="1524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7" name="Straight Arrow Connector 61"/>
              <p:cNvCxnSpPr>
                <a:cxnSpLocks noChangeShapeType="1"/>
                <a:endCxn id="6190" idx="6"/>
              </p:cNvCxnSpPr>
              <p:nvPr/>
            </p:nvCxnSpPr>
            <p:spPr bwMode="auto">
              <a:xfrm flipH="1">
                <a:off x="5029200" y="2971800"/>
                <a:ext cx="1219200" cy="608863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8" name="Straight Arrow Connector 62"/>
              <p:cNvCxnSpPr>
                <a:cxnSpLocks noChangeShapeType="1"/>
                <a:stCxn id="6170" idx="3"/>
              </p:cNvCxnSpPr>
              <p:nvPr/>
            </p:nvCxnSpPr>
            <p:spPr bwMode="auto">
              <a:xfrm rot="5400000">
                <a:off x="4703997" y="1921574"/>
                <a:ext cx="1375429" cy="1182222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69" name="Straight Arrow Connector 63"/>
              <p:cNvCxnSpPr>
                <a:cxnSpLocks noChangeShapeType="1"/>
                <a:endCxn id="6176" idx="0"/>
              </p:cNvCxnSpPr>
              <p:nvPr/>
            </p:nvCxnSpPr>
            <p:spPr bwMode="auto">
              <a:xfrm rot="5400000">
                <a:off x="3733800" y="4572000"/>
                <a:ext cx="762000" cy="1588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47800" y="228600"/>
            <a:ext cx="655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3900" b="1">
                <a:solidFill>
                  <a:schemeClr val="tx2"/>
                </a:solidFill>
                <a:ea typeface="굴림" charset="-127"/>
              </a:rPr>
              <a:t>Applications of WSNs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1143000"/>
            <a:ext cx="70866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01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ea typeface="굴림" charset="-127"/>
              </a:rPr>
              <a:t>Judging by the interest shown by military, academia, and the media, innumerable applications do exist for WSNs:</a:t>
            </a:r>
          </a:p>
          <a:p>
            <a:pPr lvl="1">
              <a:lnSpc>
                <a:spcPts val="2000"/>
              </a:lnSpc>
              <a:spcBef>
                <a:spcPct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en-US" altLang="en-US" sz="2000">
                <a:ea typeface="굴림" charset="-127"/>
              </a:rPr>
              <a:t>Weather monitoring</a:t>
            </a:r>
          </a:p>
          <a:p>
            <a:pPr lvl="1">
              <a:lnSpc>
                <a:spcPts val="2000"/>
              </a:lnSpc>
              <a:spcBef>
                <a:spcPct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en-US" altLang="en-US" sz="2000">
                <a:ea typeface="굴림" charset="-127"/>
              </a:rPr>
              <a:t>Security and tactical surveillance</a:t>
            </a:r>
          </a:p>
          <a:p>
            <a:pPr lvl="1">
              <a:lnSpc>
                <a:spcPts val="2000"/>
              </a:lnSpc>
              <a:spcBef>
                <a:spcPct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en-US" altLang="en-US" sz="2000">
                <a:ea typeface="굴림" charset="-127"/>
              </a:rPr>
              <a:t>Distributed computing</a:t>
            </a:r>
          </a:p>
          <a:p>
            <a:pPr lvl="1">
              <a:lnSpc>
                <a:spcPts val="2000"/>
              </a:lnSpc>
              <a:spcBef>
                <a:spcPct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en-US" altLang="en-US" sz="2000">
                <a:ea typeface="굴림" charset="-127"/>
              </a:rPr>
              <a:t>Fault detection and diagnosis in:</a:t>
            </a:r>
          </a:p>
          <a:p>
            <a:pPr lvl="2">
              <a:lnSpc>
                <a:spcPts val="2000"/>
              </a:lnSpc>
              <a:spcBef>
                <a:spcPct val="0"/>
              </a:spcBef>
              <a:buClr>
                <a:srgbClr val="C00000"/>
              </a:buClr>
              <a:buSzPct val="75000"/>
              <a:buFont typeface="Wingdings" pitchFamily="2" charset="2"/>
              <a:buChar char="q"/>
            </a:pPr>
            <a:r>
              <a:rPr lang="en-US" altLang="en-US" sz="2000">
                <a:ea typeface="굴림" charset="-127"/>
              </a:rPr>
              <a:t>Machinery</a:t>
            </a:r>
          </a:p>
          <a:p>
            <a:pPr lvl="2">
              <a:lnSpc>
                <a:spcPts val="2000"/>
              </a:lnSpc>
              <a:spcBef>
                <a:spcPct val="0"/>
              </a:spcBef>
              <a:buClr>
                <a:srgbClr val="C00000"/>
              </a:buClr>
              <a:buSzPct val="75000"/>
              <a:buFont typeface="Wingdings" pitchFamily="2" charset="2"/>
              <a:buChar char="q"/>
            </a:pPr>
            <a:r>
              <a:rPr lang="en-US" altLang="en-US" sz="2000">
                <a:ea typeface="굴림" charset="-127"/>
              </a:rPr>
              <a:t>Large bridges</a:t>
            </a:r>
          </a:p>
          <a:p>
            <a:pPr lvl="2">
              <a:lnSpc>
                <a:spcPts val="2000"/>
              </a:lnSpc>
              <a:spcBef>
                <a:spcPct val="0"/>
              </a:spcBef>
              <a:buClr>
                <a:srgbClr val="C00000"/>
              </a:buClr>
              <a:buSzPct val="75000"/>
              <a:buFont typeface="Wingdings" pitchFamily="2" charset="2"/>
              <a:buChar char="q"/>
            </a:pPr>
            <a:r>
              <a:rPr lang="en-US" altLang="en-US" sz="2000">
                <a:ea typeface="굴림" charset="-127"/>
              </a:rPr>
              <a:t>Tall structures</a:t>
            </a:r>
          </a:p>
          <a:p>
            <a:pPr lvl="1">
              <a:lnSpc>
                <a:spcPts val="2000"/>
              </a:lnSpc>
              <a:spcBef>
                <a:spcPct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en-US" altLang="en-US" sz="2000">
                <a:ea typeface="굴림" charset="-127"/>
              </a:rPr>
              <a:t>Detecting ambient conditions such as:</a:t>
            </a:r>
          </a:p>
          <a:p>
            <a:pPr lvl="2">
              <a:lnSpc>
                <a:spcPts val="2000"/>
              </a:lnSpc>
              <a:spcBef>
                <a:spcPct val="0"/>
              </a:spcBef>
              <a:buClr>
                <a:srgbClr val="C00000"/>
              </a:buClr>
              <a:buSzPct val="75000"/>
              <a:buFont typeface="Wingdings" pitchFamily="2" charset="2"/>
              <a:buChar char="q"/>
            </a:pPr>
            <a:r>
              <a:rPr lang="en-US" altLang="en-US" sz="2000">
                <a:ea typeface="굴림" charset="-127"/>
              </a:rPr>
              <a:t>Temperature</a:t>
            </a:r>
          </a:p>
          <a:p>
            <a:pPr lvl="2">
              <a:lnSpc>
                <a:spcPts val="2000"/>
              </a:lnSpc>
              <a:spcBef>
                <a:spcPct val="0"/>
              </a:spcBef>
              <a:buClr>
                <a:srgbClr val="C00000"/>
              </a:buClr>
              <a:buSzPct val="75000"/>
              <a:buFont typeface="Wingdings" pitchFamily="2" charset="2"/>
              <a:buChar char="q"/>
            </a:pPr>
            <a:r>
              <a:rPr lang="en-US" altLang="en-US" sz="2000">
                <a:ea typeface="굴림" charset="-127"/>
              </a:rPr>
              <a:t>Movement</a:t>
            </a:r>
          </a:p>
          <a:p>
            <a:pPr lvl="2">
              <a:lnSpc>
                <a:spcPts val="2000"/>
              </a:lnSpc>
              <a:spcBef>
                <a:spcPct val="0"/>
              </a:spcBef>
              <a:buClr>
                <a:srgbClr val="C00000"/>
              </a:buClr>
              <a:buSzPct val="75000"/>
              <a:buFont typeface="Wingdings" pitchFamily="2" charset="2"/>
              <a:buChar char="q"/>
            </a:pPr>
            <a:r>
              <a:rPr lang="en-US" altLang="en-US" sz="2000">
                <a:ea typeface="굴림" charset="-127"/>
              </a:rPr>
              <a:t>Sound</a:t>
            </a:r>
          </a:p>
          <a:p>
            <a:pPr lvl="2">
              <a:lnSpc>
                <a:spcPts val="2000"/>
              </a:lnSpc>
              <a:spcBef>
                <a:spcPct val="0"/>
              </a:spcBef>
              <a:buClr>
                <a:srgbClr val="C00000"/>
              </a:buClr>
              <a:buSzPct val="75000"/>
              <a:buFont typeface="Wingdings" pitchFamily="2" charset="2"/>
              <a:buChar char="q"/>
            </a:pPr>
            <a:r>
              <a:rPr lang="en-US" altLang="en-US" sz="2000">
                <a:ea typeface="굴림" charset="-127"/>
              </a:rPr>
              <a:t>Light</a:t>
            </a:r>
          </a:p>
          <a:p>
            <a:pPr lvl="2">
              <a:lnSpc>
                <a:spcPts val="2000"/>
              </a:lnSpc>
              <a:spcBef>
                <a:spcPct val="0"/>
              </a:spcBef>
              <a:buClr>
                <a:srgbClr val="C00000"/>
              </a:buClr>
              <a:buSzPct val="75000"/>
              <a:buFont typeface="Wingdings" pitchFamily="2" charset="2"/>
              <a:buChar char="q"/>
            </a:pPr>
            <a:r>
              <a:rPr lang="en-US" altLang="en-US" sz="2000">
                <a:ea typeface="굴림" charset="-127"/>
              </a:rPr>
              <a:t>Radiation</a:t>
            </a:r>
          </a:p>
          <a:p>
            <a:pPr lvl="2">
              <a:lnSpc>
                <a:spcPts val="2000"/>
              </a:lnSpc>
              <a:spcBef>
                <a:spcPct val="0"/>
              </a:spcBef>
              <a:buClr>
                <a:srgbClr val="C00000"/>
              </a:buClr>
              <a:buSzPct val="75000"/>
              <a:buFont typeface="Wingdings" pitchFamily="2" charset="2"/>
              <a:buChar char="q"/>
            </a:pPr>
            <a:r>
              <a:rPr lang="en-US" altLang="en-US" sz="2000">
                <a:ea typeface="굴림" charset="-127"/>
              </a:rPr>
              <a:t>Stress</a:t>
            </a:r>
          </a:p>
          <a:p>
            <a:pPr lvl="2">
              <a:lnSpc>
                <a:spcPts val="2000"/>
              </a:lnSpc>
              <a:spcBef>
                <a:spcPct val="0"/>
              </a:spcBef>
              <a:buClr>
                <a:srgbClr val="C00000"/>
              </a:buClr>
              <a:buSzPct val="75000"/>
              <a:buFont typeface="Wingdings" pitchFamily="2" charset="2"/>
              <a:buChar char="q"/>
            </a:pPr>
            <a:r>
              <a:rPr lang="en-US" altLang="en-US" sz="2000">
                <a:ea typeface="굴림" charset="-127"/>
              </a:rPr>
              <a:t>Vibration</a:t>
            </a:r>
          </a:p>
          <a:p>
            <a:pPr lvl="2">
              <a:lnSpc>
                <a:spcPts val="2000"/>
              </a:lnSpc>
              <a:spcBef>
                <a:spcPct val="0"/>
              </a:spcBef>
              <a:buClr>
                <a:srgbClr val="C00000"/>
              </a:buClr>
              <a:buSzPct val="75000"/>
              <a:buFont typeface="Wingdings" pitchFamily="2" charset="2"/>
              <a:buChar char="q"/>
            </a:pPr>
            <a:r>
              <a:rPr lang="en-US" altLang="en-US" sz="2000">
                <a:ea typeface="굴림" charset="-127"/>
              </a:rPr>
              <a:t>Smoke</a:t>
            </a:r>
          </a:p>
          <a:p>
            <a:pPr lvl="2">
              <a:lnSpc>
                <a:spcPts val="2000"/>
              </a:lnSpc>
              <a:spcBef>
                <a:spcPct val="0"/>
              </a:spcBef>
              <a:buClr>
                <a:srgbClr val="C00000"/>
              </a:buClr>
              <a:buSzPct val="75000"/>
              <a:buFont typeface="Wingdings" pitchFamily="2" charset="2"/>
              <a:buChar char="q"/>
            </a:pPr>
            <a:r>
              <a:rPr lang="en-US" altLang="en-US" sz="2000">
                <a:ea typeface="굴림" charset="-127"/>
              </a:rPr>
              <a:t>Gases</a:t>
            </a:r>
          </a:p>
          <a:p>
            <a:pPr lvl="2">
              <a:lnSpc>
                <a:spcPts val="2000"/>
              </a:lnSpc>
              <a:spcBef>
                <a:spcPct val="0"/>
              </a:spcBef>
              <a:buClr>
                <a:srgbClr val="C00000"/>
              </a:buClr>
              <a:buSzPct val="75000"/>
              <a:buFont typeface="Wingdings" pitchFamily="2" charset="2"/>
              <a:buChar char="q"/>
            </a:pPr>
            <a:r>
              <a:rPr lang="en-US" altLang="en-US" sz="2000">
                <a:ea typeface="굴림" charset="-127"/>
              </a:rPr>
              <a:t>impurities</a:t>
            </a:r>
          </a:p>
          <a:p>
            <a:pPr lvl="1">
              <a:lnSpc>
                <a:spcPts val="2000"/>
              </a:lnSpc>
              <a:spcBef>
                <a:spcPct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en-US" altLang="en-US" sz="2000">
                <a:ea typeface="굴림" charset="-127"/>
              </a:rPr>
              <a:t>Presence of certain biological and chemical agents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Linear Sensor Networks (LSNs)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pPr eaLnBrk="1" hangingPunct="1"/>
            <a:r>
              <a:rPr lang="en-US" altLang="en-US" sz="2500" b="1" dirty="0" smtClean="0"/>
              <a:t>Existing</a:t>
            </a:r>
            <a:r>
              <a:rPr lang="en-US" altLang="en-US" sz="2500" dirty="0" smtClean="0"/>
              <a:t> </a:t>
            </a:r>
            <a:r>
              <a:rPr lang="en-US" altLang="en-US" sz="2500" b="1" dirty="0" smtClean="0"/>
              <a:t>WSN</a:t>
            </a:r>
            <a:r>
              <a:rPr lang="en-US" altLang="en-US" sz="2500" dirty="0" smtClean="0"/>
              <a:t> research is 2-D or 3-D deployment.</a:t>
            </a:r>
          </a:p>
          <a:p>
            <a:pPr eaLnBrk="1" hangingPunct="1"/>
            <a:r>
              <a:rPr lang="en-US" altLang="en-US" sz="2500" dirty="0" smtClean="0"/>
              <a:t>Assumption that the network used for sensors does </a:t>
            </a:r>
            <a:r>
              <a:rPr lang="en-US" altLang="en-US" sz="2500" b="1" dirty="0" smtClean="0"/>
              <a:t>not</a:t>
            </a:r>
            <a:r>
              <a:rPr lang="en-US" altLang="en-US" sz="2500" dirty="0" smtClean="0"/>
              <a:t> have a </a:t>
            </a:r>
            <a:r>
              <a:rPr lang="en-US" altLang="en-US" sz="2500" b="1" dirty="0" smtClean="0"/>
              <a:t>predetermined</a:t>
            </a:r>
            <a:r>
              <a:rPr lang="en-US" altLang="en-US" sz="2500" dirty="0" smtClean="0"/>
              <a:t> </a:t>
            </a:r>
            <a:r>
              <a:rPr lang="en-US" altLang="en-US" sz="2500" b="1" dirty="0" smtClean="0"/>
              <a:t>structure</a:t>
            </a:r>
            <a:r>
              <a:rPr lang="en-US" altLang="en-US" sz="2500" dirty="0" smtClean="0"/>
              <a:t>. </a:t>
            </a:r>
          </a:p>
          <a:p>
            <a:pPr eaLnBrk="1" hangingPunct="1"/>
            <a:r>
              <a:rPr lang="en-US" altLang="en-US" sz="2500" b="1" dirty="0" smtClean="0"/>
              <a:t>Linear</a:t>
            </a:r>
            <a:r>
              <a:rPr lang="en-US" altLang="en-US" sz="2500" dirty="0" smtClean="0"/>
              <a:t> </a:t>
            </a:r>
            <a:r>
              <a:rPr lang="en-US" altLang="en-US" sz="2500" b="1" dirty="0" smtClean="0"/>
              <a:t>alignment</a:t>
            </a:r>
            <a:r>
              <a:rPr lang="en-US" altLang="en-US" sz="2500" dirty="0" smtClean="0"/>
              <a:t> of sensors can arise in many </a:t>
            </a:r>
            <a:r>
              <a:rPr lang="en-US" altLang="en-US" sz="2500" b="1" dirty="0" smtClean="0"/>
              <a:t>applications</a:t>
            </a:r>
          </a:p>
          <a:p>
            <a:pPr eaLnBrk="1" hangingPunct="1"/>
            <a:r>
              <a:rPr lang="en-US" altLang="en-US" sz="2500" b="1" dirty="0" smtClean="0"/>
              <a:t>Linear</a:t>
            </a:r>
            <a:r>
              <a:rPr lang="en-US" altLang="en-US" sz="2500" dirty="0" smtClean="0"/>
              <a:t> characteristic can be utilized for </a:t>
            </a:r>
            <a:r>
              <a:rPr lang="en-US" altLang="en-US" sz="2500" b="1" dirty="0" smtClean="0"/>
              <a:t>enhancing</a:t>
            </a:r>
            <a:r>
              <a:rPr lang="en-US" altLang="en-US" sz="2500" dirty="0" smtClean="0"/>
              <a:t> the </a:t>
            </a:r>
            <a:r>
              <a:rPr lang="en-US" altLang="en-US" sz="2500" b="1" dirty="0" smtClean="0"/>
              <a:t>routing </a:t>
            </a:r>
            <a:r>
              <a:rPr lang="en-US" altLang="en-US" sz="2500" dirty="0" smtClean="0"/>
              <a:t>and </a:t>
            </a:r>
            <a:r>
              <a:rPr lang="en-US" altLang="en-US" sz="2500" b="1" dirty="0" smtClean="0"/>
              <a:t>reliability</a:t>
            </a:r>
            <a:r>
              <a:rPr lang="en-US" altLang="en-US" sz="2500" dirty="0" smtClean="0"/>
              <a:t> in the such systems. </a:t>
            </a:r>
          </a:p>
          <a:p>
            <a:pPr eaLnBrk="1" hangingPunct="1"/>
            <a:r>
              <a:rPr lang="en-US" altLang="en-US" sz="2500" dirty="0" smtClean="0"/>
              <a:t>We can design </a:t>
            </a:r>
            <a:r>
              <a:rPr lang="en-US" altLang="en-US" sz="2500" b="1" dirty="0" smtClean="0"/>
              <a:t>adapted</a:t>
            </a:r>
            <a:r>
              <a:rPr lang="en-US" altLang="en-US" sz="2500" dirty="0" smtClean="0"/>
              <a:t> </a:t>
            </a:r>
            <a:r>
              <a:rPr lang="en-US" altLang="en-US" sz="2500" b="1" dirty="0" smtClean="0"/>
              <a:t>protocols</a:t>
            </a:r>
            <a:r>
              <a:rPr lang="en-US" altLang="en-US" sz="2500" dirty="0" smtClean="0"/>
              <a:t> for this special kind of sensor networks.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7543800" cy="960438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Applications of LSNs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4572000" cy="2362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Monitoring and protection of </a:t>
            </a:r>
            <a:r>
              <a:rPr lang="en-US" altLang="en-US" sz="2800" b="1" dirty="0" smtClean="0"/>
              <a:t>oil, gas, and water pipeline</a:t>
            </a:r>
            <a:r>
              <a:rPr lang="en-US" altLang="en-US" sz="2800" dirty="0" smtClean="0"/>
              <a:t> infrastructure using wireless sensor networks.</a:t>
            </a:r>
          </a:p>
        </p:txBody>
      </p:sp>
      <p:pic>
        <p:nvPicPr>
          <p:cNvPr id="9220" name="Picture 4" descr="http://www.pft-alexander.com/industries_served.ht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64172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http://news.bbc.co.uk/2/hi/americas/1644813.st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7338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Picture of Oil Pipeline"/>
          <p:cNvPicPr>
            <a:picLocks noGrp="1" noChangeAspect="1" noChangeArrowheads="1"/>
          </p:cNvPicPr>
          <p:nvPr>
            <p:ph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191000"/>
            <a:ext cx="3505200" cy="233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Oil, Gas, and Water Pipeline Use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724400" cy="3005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UAE (2006):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2,580 Km of gas pipelines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2,950 Km of oil pipelines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156 Km of refined products pipelines.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Desalinated water.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Saudi Arabia: 3,800 Km.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pic>
        <p:nvPicPr>
          <p:cNvPr id="10244" name="Picture 4" descr="http://www.geog.ucsb.edu/~ted/Alaska/index.htm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81000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81000" y="41148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600"/>
              <a:t>Use pipelines for transportation from plants to cities and populated areas. </a:t>
            </a:r>
          </a:p>
          <a:p>
            <a:pPr eaLnBrk="1" hangingPunct="1"/>
            <a:r>
              <a:rPr lang="en-US" altLang="en-US" sz="2600"/>
              <a:t>Oil and gas industries heavily depend on pipelines for connecting shipping ports, refineries, and wells.</a:t>
            </a:r>
          </a:p>
          <a:p>
            <a:pPr eaLnBrk="1" hangingPunct="1"/>
            <a:r>
              <a:rPr lang="en-US" altLang="en-US" sz="2600"/>
              <a:t>Types of pipelines: above ground, underground, under-water.</a:t>
            </a:r>
          </a:p>
          <a:p>
            <a:pPr eaLnBrk="1" hangingPunct="1"/>
            <a:endParaRPr lang="en-US" alt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7543800" cy="639763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Border Monitoring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3058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 dirty="0" smtClean="0"/>
              <a:t>Monitoring international borders for different activities.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 smtClean="0"/>
              <a:t>Illegal smuggling of goods, or drugs, unauthorized border crossings by civilian or military vehicles or persons, or any other kind of activities.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 smtClean="0"/>
              <a:t>Different deployment strategies.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 smtClean="0"/>
              <a:t>Deploy sensors by dropping them in a measured and controlled fashion from a low-flying airplane, installing them on a fence, etc.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 smtClean="0"/>
              <a:t>Resulting topology: linear sensor network with a relatively uniform node density distribution.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 smtClean="0"/>
              <a:t>Issues: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Distance/density of different nodes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Considering nature of the terrain.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Available infrastructure.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Desired level of performance and reliability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20" y="387959"/>
            <a:ext cx="3276600" cy="185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819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76462</TotalTime>
  <Words>1980</Words>
  <Application>Microsoft Office PowerPoint</Application>
  <PresentationFormat>On-screen Show (4:3)</PresentationFormat>
  <Paragraphs>219</Paragraphs>
  <Slides>35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Gulim</vt:lpstr>
      <vt:lpstr>Arial</vt:lpstr>
      <vt:lpstr>Cambria Math</vt:lpstr>
      <vt:lpstr>Times New Roman</vt:lpstr>
      <vt:lpstr>Wingdings</vt:lpstr>
      <vt:lpstr>Network</vt:lpstr>
      <vt:lpstr>Microsoft Visio Drawing</vt:lpstr>
      <vt:lpstr>Backbone Discovery In Thick Wireless Linear Sensor Netorks</vt:lpstr>
      <vt:lpstr>Outline</vt:lpstr>
      <vt:lpstr>Wireless Sensor Networks</vt:lpstr>
      <vt:lpstr>PowerPoint Presentation</vt:lpstr>
      <vt:lpstr>PowerPoint Presentation</vt:lpstr>
      <vt:lpstr>Linear Sensor Networks (LSNs)</vt:lpstr>
      <vt:lpstr>Applications of LSNs</vt:lpstr>
      <vt:lpstr>Oil, Gas, and Water Pipeline Use</vt:lpstr>
      <vt:lpstr>Border Monitoring</vt:lpstr>
      <vt:lpstr>IVC Network</vt:lpstr>
      <vt:lpstr>Railroad/subway monitoring</vt:lpstr>
      <vt:lpstr>Classification of LSNs</vt:lpstr>
      <vt:lpstr>Why New Protocols Needed for Thick LSNs</vt:lpstr>
      <vt:lpstr>Why New Protocols Needed for Thick LSNs</vt:lpstr>
      <vt:lpstr>Network Model - Area Partition</vt:lpstr>
      <vt:lpstr>Network Model - Area Partition</vt:lpstr>
      <vt:lpstr>Network Model - Received Signal Strength (RSS)</vt:lpstr>
      <vt:lpstr>Network Model - Definitions</vt:lpstr>
      <vt:lpstr>Two Backbone Discovery Strategies</vt:lpstr>
      <vt:lpstr>Weakest RSS (WR) Strategy</vt:lpstr>
      <vt:lpstr>Strongest RSS (SR) Strategy</vt:lpstr>
      <vt:lpstr>Layer Information to Avoid Backward Selection</vt:lpstr>
      <vt:lpstr>Discovered Backbone Caching</vt:lpstr>
      <vt:lpstr>Example of Routing Process and Reaction to Node Failures</vt:lpstr>
      <vt:lpstr>Analysis</vt:lpstr>
      <vt:lpstr>Backbone Selection: WR Strategy (Smaller Number of Hops)</vt:lpstr>
      <vt:lpstr>Weakest RSS (WR) Algorithm</vt:lpstr>
      <vt:lpstr>Illustration of Backbone Selection with WR Strategy</vt:lpstr>
      <vt:lpstr>Backbone Selection: SR Strategy  (Higher Number of Hops)</vt:lpstr>
      <vt:lpstr>Backbone Selection – SR Strategy</vt:lpstr>
      <vt:lpstr>Backbone Selection – SR Strategy</vt:lpstr>
      <vt:lpstr>More Analysis – Some Final Notes</vt:lpstr>
      <vt:lpstr>Conclusions</vt:lpstr>
      <vt:lpstr>Conclusions – Cont’d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.</dc:creator>
  <cp:lastModifiedBy>Imad Hussein Jawhar</cp:lastModifiedBy>
  <cp:revision>1181</cp:revision>
  <cp:lastPrinted>2014-12-17T06:50:07Z</cp:lastPrinted>
  <dcterms:created xsi:type="dcterms:W3CDTF">2000-08-13T04:21:57Z</dcterms:created>
  <dcterms:modified xsi:type="dcterms:W3CDTF">2014-12-17T07:29:33Z</dcterms:modified>
</cp:coreProperties>
</file>