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29"/>
  </p:notesMasterIdLst>
  <p:handoutMasterIdLst>
    <p:handoutMasterId r:id="rId30"/>
  </p:handoutMasterIdLst>
  <p:sldIdLst>
    <p:sldId id="256" r:id="rId3"/>
    <p:sldId id="314" r:id="rId4"/>
    <p:sldId id="258" r:id="rId5"/>
    <p:sldId id="282" r:id="rId6"/>
    <p:sldId id="283" r:id="rId7"/>
    <p:sldId id="312" r:id="rId8"/>
    <p:sldId id="284" r:id="rId9"/>
    <p:sldId id="285" r:id="rId10"/>
    <p:sldId id="286" r:id="rId11"/>
    <p:sldId id="308" r:id="rId12"/>
    <p:sldId id="287" r:id="rId13"/>
    <p:sldId id="289" r:id="rId14"/>
    <p:sldId id="290" r:id="rId15"/>
    <p:sldId id="291" r:id="rId16"/>
    <p:sldId id="292" r:id="rId17"/>
    <p:sldId id="309" r:id="rId18"/>
    <p:sldId id="296" r:id="rId19"/>
    <p:sldId id="297" r:id="rId20"/>
    <p:sldId id="299" r:id="rId21"/>
    <p:sldId id="310" r:id="rId22"/>
    <p:sldId id="298" r:id="rId23"/>
    <p:sldId id="300" r:id="rId24"/>
    <p:sldId id="301" r:id="rId25"/>
    <p:sldId id="302" r:id="rId26"/>
    <p:sldId id="303" r:id="rId27"/>
    <p:sldId id="305" r:id="rId2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0" autoAdjust="0"/>
  </p:normalViewPr>
  <p:slideViewPr>
    <p:cSldViewPr snapToGrid="0"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41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6612" y="3940175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wipe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ipe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966158" y="1663700"/>
            <a:ext cx="8032695" cy="12017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r>
              <a:rPr lang="en-US" sz="4000" dirty="0" smtClean="0">
                <a:latin typeface="Comic Sans MS"/>
                <a:ea typeface="Comic Sans MS"/>
                <a:cs typeface="Comic Sans MS"/>
                <a:sym typeface="Comic Sans MS"/>
              </a:rPr>
              <a:t>Coverage and Distinguishability in Traffic Flow Monitoring </a:t>
            </a:r>
            <a:endParaRPr lang="en-US" sz="4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595086" y="3646487"/>
            <a:ext cx="7747226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lvl="0" indent="0" algn="r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Huanyang Zheng, Wei Chang</a:t>
            </a:r>
            <a:r>
              <a:rPr lang="en-US" sz="28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 sz="2800" b="0" i="0" u="none" strike="noStrike" cap="none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</a:t>
            </a:r>
            <a:r>
              <a:rPr lang="en-US" sz="2800" b="0" i="0" u="none" strike="noStrike" cap="none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Wu</a:t>
            </a:r>
            <a:endParaRPr lang="en-US" sz="2400" b="0" i="0" u="none" strike="noStrike" cap="none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of Computer and Info.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Sciences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  <a:endParaRPr lang="en-US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57" y="5257119"/>
            <a:ext cx="1036637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3600" dirty="0" smtClean="0">
                <a:latin typeface="Comic Sans MS" panose="030F0702030302020204" pitchFamily="66" charset="0"/>
              </a:rPr>
              <a:t>Related Work: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 Cover Problem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altLang="zh-CN" sz="2200" dirty="0" smtClean="0">
                <a:latin typeface="Comic Sans MS" pitchFamily="66" charset="0"/>
                <a:ea typeface="宋体" pitchFamily="2" charset="-122"/>
              </a:rPr>
              <a:t>Use minimal sets to cover all elements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altLang="zh-CN" sz="2200" dirty="0" smtClean="0">
              <a:latin typeface="Comic Sans MS" pitchFamily="66" charset="0"/>
              <a:ea typeface="宋体" pitchFamily="2" charset="-122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altLang="zh-CN" sz="2200" dirty="0" smtClean="0">
                <a:latin typeface="Comic Sans MS" pitchFamily="66" charset="0"/>
                <a:ea typeface="宋体" pitchFamily="2" charset="-122"/>
              </a:rPr>
              <a:t>Greedy algorithm with max marginal coverage has a ratio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altLang="zh-CN" sz="2200" dirty="0" smtClean="0">
                <a:latin typeface="Comic Sans MS" pitchFamily="66" charset="0"/>
                <a:ea typeface="宋体" pitchFamily="2" charset="-122"/>
              </a:rPr>
              <a:t>of </a:t>
            </a:r>
            <a:r>
              <a:rPr lang="en-US" altLang="zh-CN" sz="2200" dirty="0" smtClean="0">
                <a:solidFill>
                  <a:srgbClr val="00B0F0"/>
                </a:solidFill>
                <a:latin typeface="Comic Sans MS" pitchFamily="66" charset="0"/>
                <a:ea typeface="宋体" pitchFamily="2" charset="-122"/>
              </a:rPr>
              <a:t>log n</a:t>
            </a:r>
            <a:r>
              <a:rPr lang="en-US" altLang="zh-CN" sz="2200" dirty="0" smtClean="0">
                <a:latin typeface="Comic Sans MS" pitchFamily="66" charset="0"/>
                <a:ea typeface="宋体" pitchFamily="2" charset="-122"/>
              </a:rPr>
              <a:t> due to submodularity</a:t>
            </a:r>
            <a:endParaRPr lang="en-US" altLang="zh-CN" sz="2200" dirty="0" smtClean="0">
              <a:latin typeface="Comic Sans MS"/>
              <a:ea typeface="宋体" pitchFamily="2" charset="-122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200" dirty="0" smtClean="0">
              <a:solidFill>
                <a:schemeClr val="tx1"/>
              </a:solidFill>
              <a:latin typeface="Comic Sans MS"/>
              <a:ea typeface="宋体" pitchFamily="2" charset="-122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 smtClean="0">
                <a:latin typeface="Comic Sans MS" pitchFamily="66" charset="0"/>
                <a:ea typeface="宋体" pitchFamily="2" charset="-122"/>
                <a:cs typeface="Comic Sans MS"/>
                <a:sym typeface="Comic Sans MS"/>
              </a:rPr>
              <a:t>Complexity: O(p</a:t>
            </a:r>
            <a:r>
              <a:rPr lang="en-US" sz="2200" baseline="30000" dirty="0" smtClean="0">
                <a:latin typeface="Comic Sans MS" pitchFamily="66" charset="0"/>
                <a:ea typeface="宋体" pitchFamily="2" charset="-122"/>
                <a:cs typeface="Comic Sans MS"/>
                <a:sym typeface="Comic Sans MS"/>
              </a:rPr>
              <a:t>2</a:t>
            </a:r>
            <a:r>
              <a:rPr lang="en-US" sz="2200" dirty="0" smtClean="0">
                <a:latin typeface="Comic Sans MS" pitchFamily="66" charset="0"/>
                <a:ea typeface="宋体" pitchFamily="2" charset="-122"/>
                <a:cs typeface="Comic Sans MS"/>
                <a:sym typeface="Comic Sans MS"/>
              </a:rPr>
              <a:t>q)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 smtClean="0">
                <a:latin typeface="Comic Sans MS" pitchFamily="66" charset="0"/>
                <a:ea typeface="宋体" pitchFamily="2" charset="-122"/>
                <a:cs typeface="Comic Sans MS"/>
                <a:sym typeface="Comic Sans MS"/>
              </a:rPr>
              <a:t>p: # of sets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200" dirty="0" smtClean="0">
                <a:latin typeface="Comic Sans MS" pitchFamily="66" charset="0"/>
                <a:ea typeface="宋体" pitchFamily="2" charset="-122"/>
                <a:cs typeface="Comic Sans MS"/>
                <a:sym typeface="Comic Sans MS"/>
              </a:rPr>
              <a:t>q: # of elements</a:t>
            </a:r>
            <a:endParaRPr lang="en-US" sz="22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122" name="Picture 2" descr="F:\Study\Projects\No. 29 - Flow Distinguishability\ppt\set_cover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693" y="3703183"/>
            <a:ext cx="5817875" cy="21849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err="1" smtClean="0">
                <a:solidFill>
                  <a:schemeClr val="dk1"/>
                </a:solidFill>
                <a:latin typeface="Comic Sans MS"/>
                <a:sym typeface="Comic Sans MS"/>
              </a:rPr>
              <a:t>Submodularity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N(S): # of covered (and distinguishable) flows under 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Monotonicity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N(S) ≤ N(S’) for ∀S ⊆ S’, S’ ⊆ 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lang="en-US" sz="2400" dirty="0" smtClean="0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Submodularity: 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N(S∪{e})−N(S)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≥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N(S’∪{e})−N(S’) for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∀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e∈E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Monotonicity enables greedy approaches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Submodularity ensures bounds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182" y="2634503"/>
            <a:ext cx="5360759" cy="19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Problem Analysis and Algorithms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 smtClean="0">
                <a:latin typeface="Comic Sans MS"/>
                <a:ea typeface="Comic Sans MS"/>
                <a:cs typeface="Comic Sans MS"/>
                <a:sym typeface="Comic Sans MS"/>
              </a:rPr>
              <a:t>NP-hard: reduction from the set cover problem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 smtClean="0">
                <a:latin typeface="Comic Sans MS"/>
                <a:ea typeface="Comic Sans MS"/>
                <a:cs typeface="Comic Sans MS"/>
                <a:sym typeface="Comic Sans MS"/>
              </a:rPr>
              <a:t>Counter-example of submodularity using traditional coverage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2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3000" dirty="0" smtClean="0">
                <a:latin typeface="Comic Sans MS"/>
                <a:sym typeface="Comic Sans MS"/>
              </a:rPr>
              <a:t>		</a:t>
            </a:r>
            <a:endParaRPr lang="pt-BR" sz="3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pt-BR" sz="3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pt-BR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pt-BR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Existence case: S = {e</a:t>
            </a:r>
            <a:r>
              <a:rPr lang="pt-BR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pt-BR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 and S’ = {e</a:t>
            </a:r>
            <a:r>
              <a:rPr lang="pt-BR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pt-BR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pt-BR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lang="pt-BR" sz="2200" baseline="-25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N(S) = N(S ∪ {e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}) = N(S’) = 1, only f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covered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N(S’ ∪ {e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}) = 4, all flows are covered/distinguishable</a:t>
            </a: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N(S ∪ {e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}) − N(S) = 0 &lt; N(S’ ∪ {e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}) − N(S’) = 3 </a:t>
            </a:r>
            <a:endParaRPr lang="pt-BR" sz="22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/>
        </p:nvSpPr>
        <p:spPr>
          <a:xfrm>
            <a:off x="739852" y="2426968"/>
            <a:ext cx="7892895" cy="12337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304800" y="1508743"/>
            <a:ext cx="9144000" cy="424503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Key idea: place pairwise distinguishability in coverage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cover and distinguish an arbitrary pair of traffic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flows (f and f′), two RSUs should be placed on streets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two different subsets of f\f′, f′\f, and f ∩ f′.</a:t>
            </a:r>
            <a:endParaRPr lang="de-DE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pt-BR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2-out-of-3 principle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5" name="Picture 1" descr="F:\Study\Projects\No. 29 - Flow Distinguishability\ppt\figset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3742" y="3874028"/>
            <a:ext cx="5759159" cy="2713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6734" y="1426035"/>
            <a:ext cx="645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Subsets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satisfy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≠ ∅,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≠ ∅, and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≠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can have 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or 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cannot have 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or 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sym typeface="Comic Sans MS"/>
              </a:rPr>
              <a:t>2-out-of-3 Example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95" y="3315291"/>
            <a:ext cx="8755517" cy="105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783769" y="2801260"/>
            <a:ext cx="8171545" cy="2670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Pair-Based Greedy (PBG)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Idea: place a pair of RSUs in each greedy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iteration</a:t>
            </a:r>
            <a:endParaRPr lang="en-US" sz="8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Initialize S = ∅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while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there exists a pair of traffic flows 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 Update S to place a pair of RSUs that cover and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 distinguish maximum pairs of traffic flows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 Remove corresponding pairs of traffic flows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Element in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submodular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coverage: a pair of RSUs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8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hape 242"/>
          <p:cNvSpPr txBox="1">
            <a:spLocks/>
          </p:cNvSpPr>
          <p:nvPr/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/>
                <a:ea typeface="Arial"/>
                <a:cs typeface="Arial"/>
                <a:sym typeface="Comic Sans MS"/>
              </a:rPr>
              <a:t>Simple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Algorithm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Approximation ratio: </a:t>
            </a:r>
            <a:r>
              <a:rPr lang="en-US" sz="24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n * </a:t>
            </a:r>
            <a:r>
              <a:rPr lang="en-US" sz="2400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ln</a:t>
            </a:r>
            <a:r>
              <a:rPr lang="en-US" sz="24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[n(n-1)/2]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n is the number of traffic flows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 by converting to set cover problems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Pair conversion brings a loss ratio of n, and set cover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has a ratio of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[n(n-1)/2] with n(n-1)/2 sets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complexity: 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O(n</a:t>
            </a:r>
            <a:r>
              <a:rPr lang="en-US" sz="2400" baseline="300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|E|</a:t>
            </a:r>
            <a:r>
              <a:rPr lang="en-US" sz="2400" baseline="300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Each greedy iteration visits |E|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pairs of RSUs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for n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pairs of traffic flows, with |E| iterations.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sym typeface="Comic Sans MS"/>
              </a:rPr>
              <a:t>PBG Performance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754741" y="1814295"/>
            <a:ext cx="8053613" cy="14804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None/>
            </a:pPr>
            <a:r>
              <a:rPr lang="en-US" sz="1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cover and distinguish an arbitrary pair of traffic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flows (f and f′), each of f, f′, and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f△f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′ = (f\f′)∪(f′\f)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should include a street with a placed RSU.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sym typeface="Comic Sans MS"/>
              </a:rPr>
              <a:t>3-out-of-3 Principle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559" name="Picture 7" descr="F:\Study\Projects\No. 29 - Flow Distinguishability\ppt\figset1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208" y="3306309"/>
            <a:ext cx="4105540" cy="1946119"/>
          </a:xfrm>
          <a:prstGeom prst="rect">
            <a:avLst/>
          </a:prstGeom>
          <a:noFill/>
        </p:spPr>
      </p:pic>
      <p:pic>
        <p:nvPicPr>
          <p:cNvPr id="23560" name="Picture 8" descr="F:\Study\Projects\No. 29 - Flow Distinguishability\ppt\figset2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148" y="3306310"/>
            <a:ext cx="4105540" cy="1946119"/>
          </a:xfrm>
          <a:prstGeom prst="rect">
            <a:avLst/>
          </a:prstGeom>
          <a:noFill/>
        </p:spPr>
      </p:pic>
      <p:pic>
        <p:nvPicPr>
          <p:cNvPr id="23561" name="Picture 9" descr="F:\Study\Projects\No. 29 - Flow Distinguishability\ppt\figset3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891" y="4853825"/>
            <a:ext cx="4105540" cy="19461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9" y="3338285"/>
            <a:ext cx="8276253" cy="109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9932" y="1426052"/>
            <a:ext cx="645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Subsets</a:t>
            </a:r>
          </a:p>
          <a:p>
            <a:pPr marL="341313" lvl="1" indent="126046">
              <a:spcBef>
                <a:spcPts val="800"/>
              </a:spcBef>
              <a:buSzPct val="80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126046">
              <a:spcBef>
                <a:spcPts val="800"/>
              </a:spcBef>
              <a:buSzPct val="80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126046">
              <a:spcBef>
                <a:spcPts val="800"/>
              </a:spcBef>
              <a:buSzPct val="80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lvl="1" indent="126046">
              <a:spcBef>
                <a:spcPts val="800"/>
              </a:spcBef>
              <a:buSzPct val="80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satisfy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≠ ∅,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≠ ∅, and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≠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S can have {e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{e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or {e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cannot have {e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or {e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sym typeface="Comic Sans MS"/>
              </a:rPr>
              <a:t>3-out-of-3 Example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/>
          <p:nvPr/>
        </p:nvSpPr>
        <p:spPr>
          <a:xfrm>
            <a:off x="787792" y="3062340"/>
            <a:ext cx="8171545" cy="32947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114300" y="1413118"/>
            <a:ext cx="9144000" cy="473971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Improved Subset-Based Greedy (ISBG)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Idea: in each greedy iteration, place an RSU that is in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maximal subsets of f, f′, and f △ f′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Initialize S = ∅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each pair of traffic flows (say f and f’) 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Generate subsets of f, f′, and f △ f′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while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there exists a subset 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 Update S to place an RSU that is in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 maximal subsets, remove corresponding subsets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Elements in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submodular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coverage: each RSU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sym typeface="Comic Sans MS"/>
              </a:rPr>
              <a:t>Improved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Algorithm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Model and Formulation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Related Work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Problem Analysis and Algorithms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Experiments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Conclusion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0469" y="1344058"/>
            <a:ext cx="2454812" cy="1152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3036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Approximation ratio: </a:t>
            </a:r>
            <a:r>
              <a:rPr lang="en-US" sz="2400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ln</a:t>
            </a:r>
            <a:r>
              <a:rPr lang="en-US" sz="24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[n(n+1)/2]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n is the number of traffic flows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Prove by converting to set cover problems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Perfect conversion, and set cover has a ratio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of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[n(n+1)/2] with n(n+1)/2 sets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complexity: 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O(n</a:t>
            </a:r>
            <a:r>
              <a:rPr lang="en-US" sz="2400" baseline="300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|E|</a:t>
            </a:r>
            <a:r>
              <a:rPr lang="en-US" sz="2400" baseline="300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Each greedy iteration visits |E| RSUs for n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pairs of traffic flows, with |E| iterations</a:t>
            </a: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sym typeface="Comic Sans MS"/>
              </a:rPr>
              <a:t>ISBG Performance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iteration, 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pt-BR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added to S (appears in 4 subsets)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baseline="300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iteration,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added to S</a:t>
            </a:r>
            <a:endParaRPr lang="pt-BR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Terminate when S = {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e1, e2</a:t>
            </a:r>
            <a:r>
              <a:rPr lang="pt-BR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{e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{e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}, and S(f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{e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lang="pt-BR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809" y="159654"/>
            <a:ext cx="4034249" cy="22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071" y="2438400"/>
            <a:ext cx="7639474" cy="192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ISBG Example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Real data-driven: Dublin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80,000 × 80,000 square foot area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sym typeface="Comic Sans MS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628 given traffic flows on 3,657 streets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Experiments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1" y="3310413"/>
            <a:ext cx="7503884" cy="324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Real data-driven: Seattle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10,000 × 10,000 square foot area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sym typeface="Comic Sans MS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135 given traffic flows on 2,283 streets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Experiments (</a:t>
            </a:r>
            <a:r>
              <a:rPr lang="en-US" sz="400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con’t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618" y="3359497"/>
            <a:ext cx="7549696" cy="32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Coverage-Oriented Greedy (COG)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greedily covers all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traffic flows, and then uniform-randomly place RSUs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distinguish them. O(n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|E|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Stage Placement (TSP)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greedily covers all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traffic flows in the 1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stage, and then, greedily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distinguishes all traffic flows in the 2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stage. O(n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|E|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8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err="1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Distinguishability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-Oriented Greedy (DOG)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greedily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distinguishes pairs of traffic flows by placing an RSU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f △ f′ until all flows are distinguishable. O(n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|E|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Comparison Algorithms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Dublin (left) and Seattle (right)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Smaller is the better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flow patterns in Dublin and Seattle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Experiments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71" y="2525486"/>
            <a:ext cx="4050112" cy="269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955" y="2496457"/>
            <a:ext cx="4067167" cy="274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 rot="21301458">
            <a:off x="877152" y="4222255"/>
            <a:ext cx="3740710" cy="42179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 rot="21301458">
            <a:off x="5062350" y="4302176"/>
            <a:ext cx="3740710" cy="3724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Minimize the number of RSUs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 coverage and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distinguishability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requirements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NP-hard, </a:t>
            </a:r>
            <a:r>
              <a:rPr lang="en-US" sz="2800" dirty="0" err="1" smtClean="0">
                <a:latin typeface="Comic Sans MS"/>
                <a:ea typeface="Comic Sans MS"/>
                <a:cs typeface="Comic Sans MS"/>
                <a:sym typeface="Comic Sans MS"/>
              </a:rPr>
              <a:t>monotonicity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, but non-submodularity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from classic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submodular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set cover problems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Approximation algorithms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intuitions and time complexities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Conclusion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latin typeface="Comic Sans MS"/>
                <a:ea typeface="Comic Sans MS"/>
                <a:cs typeface="Comic Sans MS"/>
              </a:rPr>
              <a:t>1. </a:t>
            </a:r>
            <a:r>
              <a:rPr lang="en-US" sz="4000" dirty="0" smtClean="0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 lang="en-US" sz="4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655964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Traffic flow monitoring system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Camera and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WiFi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based monitor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Roadside Unit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(RSU) deployment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Multiple applications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Outdoor flow rate with flow trajectory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Indoor tracking with beacon messages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General network (SDN) monitoring</a:t>
            </a:r>
          </a:p>
        </p:txBody>
      </p:sp>
      <p:pic>
        <p:nvPicPr>
          <p:cNvPr id="21506" name="Picture 2" descr="http://www.flir.com/uploadedImages/Traffic/road-trafficD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658" y="869612"/>
            <a:ext cx="2823015" cy="2086191"/>
          </a:xfrm>
          <a:prstGeom prst="rect">
            <a:avLst/>
          </a:prstGeom>
          <a:noFill/>
        </p:spPr>
      </p:pic>
      <p:pic>
        <p:nvPicPr>
          <p:cNvPr id="21508" name="Picture 4" descr="http://i.dailymail.co.uk/i/pix/2015/01/29/251EFE2500000578-2930654-image-a-57_1422490275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5958" y="3454599"/>
            <a:ext cx="1458770" cy="931865"/>
          </a:xfrm>
          <a:prstGeom prst="rect">
            <a:avLst/>
          </a:prstGeom>
          <a:noFill/>
        </p:spPr>
      </p:pic>
      <p:pic>
        <p:nvPicPr>
          <p:cNvPr id="54274" name="Picture 2" descr="https://upload.wikimedia.org/wikipedia/commons/thumb/9/9e/Wifi.svg/2000px-Wifi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8026" y="5013168"/>
            <a:ext cx="1081618" cy="11719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latin typeface="Comic Sans MS"/>
                <a:ea typeface="Comic Sans MS"/>
                <a:cs typeface="Comic Sans MS"/>
              </a:rPr>
              <a:t>RSU placement</a:t>
            </a:r>
            <a:endParaRPr lang="en-US" sz="4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154236" y="1611541"/>
            <a:ext cx="9222036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RSU placement problem (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given traffic flows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Coverage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Each traffic flow goes through at least one RSU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Distinguishability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The set of bypassed RSUs is 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each flow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Objective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Minimize the number of placed RSUs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smtClean="0">
                <a:latin typeface="Comic Sans MS"/>
                <a:ea typeface="Comic Sans MS"/>
                <a:cs typeface="Comic Sans MS"/>
              </a:rPr>
              <a:t>Example 1</a:t>
            </a:r>
            <a:endParaRPr lang="en-US" sz="4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6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 and f</a:t>
            </a:r>
            <a:r>
              <a:rPr lang="en-US" sz="26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 are covered, but not distinguishable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      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: {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{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}     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}		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7" name="Picture 3" descr="F:\Study\Projects\No. 29 - Flow Distinguishability\ppt\model_1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215" y="2989944"/>
            <a:ext cx="6878558" cy="35886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smtClean="0">
                <a:latin typeface="Comic Sans MS"/>
                <a:ea typeface="Comic Sans MS"/>
                <a:cs typeface="Comic Sans MS"/>
              </a:rPr>
              <a:t>Example 2</a:t>
            </a:r>
            <a:endParaRPr lang="en-US" sz="4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6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, f</a:t>
            </a:r>
            <a:r>
              <a:rPr lang="en-US" sz="26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 and f</a:t>
            </a:r>
            <a:r>
              <a:rPr lang="en-US" sz="26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 are distinguishable, but f</a:t>
            </a:r>
            <a:r>
              <a:rPr lang="en-US" sz="26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600" dirty="0" smtClean="0">
                <a:latin typeface="Comic Sans MS"/>
                <a:ea typeface="Comic Sans MS"/>
                <a:cs typeface="Comic Sans MS"/>
                <a:sym typeface="Comic Sans MS"/>
              </a:rPr>
              <a:t> is uncovered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      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: {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{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}     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400" baseline="-250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}		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F:\Study\Projects\No. 29 - Flow Distinguishability\ppt\model_2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221" y="2991077"/>
            <a:ext cx="6878558" cy="35886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 smtClean="0">
                <a:latin typeface="Comic Sans MS"/>
                <a:ea typeface="Comic Sans MS"/>
                <a:cs typeface="Comic Sans MS"/>
              </a:rPr>
              <a:t>2. </a:t>
            </a:r>
            <a:r>
              <a:rPr lang="en-US" sz="4000" dirty="0" smtClean="0">
                <a:latin typeface="Comic Sans MS"/>
                <a:ea typeface="Comic Sans MS"/>
                <a:cs typeface="Comic Sans MS"/>
                <a:sym typeface="Comic Sans MS"/>
              </a:rPr>
              <a:t>Model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Formulation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613708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Graph G = (V, E)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V: street intersections, and E: streets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	F = {f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, f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, …, f</a:t>
            </a:r>
            <a:r>
              <a:rPr lang="en-US" sz="24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} is a set of n known traffic flows on G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	S is a subset of E on which RSUs are placed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endParaRPr lang="en-US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	S(f) is a subset of S that covers f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smtClean="0">
                <a:latin typeface="Comic Sans MS"/>
                <a:ea typeface="Comic Sans MS"/>
                <a:cs typeface="Comic Sans MS"/>
              </a:rPr>
              <a:t>Another Example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S = {</a:t>
            </a:r>
            <a:r>
              <a:rPr lang="en-US" sz="28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800" baseline="-250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sz="2800" baseline="-250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} with F = {f</a:t>
            </a:r>
            <a:r>
              <a:rPr lang="en-US" sz="28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, f</a:t>
            </a:r>
            <a:r>
              <a:rPr lang="en-US" sz="28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, f</a:t>
            </a:r>
            <a:r>
              <a:rPr lang="en-US" sz="28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Shape 266"/>
          <p:cNvSpPr txBox="1">
            <a:spLocks/>
          </p:cNvSpPr>
          <p:nvPr/>
        </p:nvSpPr>
        <p:spPr>
          <a:xfrm>
            <a:off x="5943630" y="5485600"/>
            <a:ext cx="2997174" cy="108937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All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traffic flows are covered and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  <a:tabLst/>
              <a:defRPr/>
            </a:pPr>
            <a:r>
              <a:rPr lang="en-US" sz="2400" noProof="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distinguishable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74" name="Picture 2" descr="F:\Study\Projects\No. 29 - Flow Distinguishability\ppt\model_3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907" y="3439886"/>
            <a:ext cx="6273509" cy="3272972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43429" y="2481941"/>
          <a:ext cx="750389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1297"/>
                <a:gridCol w="2501297"/>
                <a:gridCol w="2501297"/>
              </a:tblGrid>
              <a:tr h="7830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</a:t>
                      </a:r>
                      <a:r>
                        <a:rPr lang="en-US" sz="2400" baseline="-25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: {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, e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}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S(f</a:t>
                      </a:r>
                      <a:r>
                        <a:rPr lang="en-US" sz="2400" baseline="-25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 = {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}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: {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}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S(f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= {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}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</a:t>
                      </a:r>
                      <a:r>
                        <a:rPr lang="en-US" sz="2400" baseline="-25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: {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, e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}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S(f</a:t>
                      </a:r>
                      <a:r>
                        <a:rPr lang="en-US" sz="2400" baseline="-250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4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 = {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}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Formulation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0" y="1820742"/>
            <a:ext cx="9144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Objective is minimizing the number of RSUs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Coverage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Each traffic flow goes through at least one RSU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Distinguishability</a:t>
            </a:r>
          </a:p>
          <a:p>
            <a:pPr marL="800100" lvl="1" indent="-342900">
              <a:spcBef>
                <a:spcPts val="600"/>
              </a:spcBef>
              <a:buSzPct val="25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The set of bypassed RSUs is </a:t>
            </a:r>
            <a:r>
              <a:rPr lang="en-US" sz="2400" dirty="0" smtClean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 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each flow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minimize 	|S|    				 (# of RSUs)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s.t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.	     S(f) ≠ ∅ for ∀f ∈ F                 (coverage)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 S(f) ≠ S(f′) for f ≠ f′              (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distinguishability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1" indent="0">
              <a:spcBef>
                <a:spcPts val="600"/>
              </a:spcBef>
              <a:buSzPct val="25000"/>
              <a:buNone/>
            </a:pPr>
            <a:r>
              <a:rPr lang="en-US" sz="2800" dirty="0" smtClean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lang="en-US" sz="24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6625</TotalTime>
  <Words>559</Words>
  <Application>Microsoft Office PowerPoint</Application>
  <PresentationFormat>On-screen Show (4:3)</PresentationFormat>
  <Paragraphs>241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Noto Sans Symbols</vt:lpstr>
      <vt:lpstr>宋体</vt:lpstr>
      <vt:lpstr>Arial</vt:lpstr>
      <vt:lpstr>Comic Sans MS</vt:lpstr>
      <vt:lpstr>Times New Roman</vt:lpstr>
      <vt:lpstr>1_Default Design</vt:lpstr>
      <vt:lpstr>Default Design</vt:lpstr>
      <vt:lpstr>Coverage and Distinguishability in Traffic Flow Monitoring </vt:lpstr>
      <vt:lpstr>Road Map</vt:lpstr>
      <vt:lpstr>  1. Introduction</vt:lpstr>
      <vt:lpstr>  RSU placement</vt:lpstr>
      <vt:lpstr>  Example 1</vt:lpstr>
      <vt:lpstr>  Example 2</vt:lpstr>
      <vt:lpstr>  2. Model and Formulation</vt:lpstr>
      <vt:lpstr>  Another Example</vt:lpstr>
      <vt:lpstr>  Formulation</vt:lpstr>
      <vt:lpstr>  3. Related Work: Set Cover Problem</vt:lpstr>
      <vt:lpstr>  Submodularity</vt:lpstr>
      <vt:lpstr>  4. Problem Analysis and Algorithms</vt:lpstr>
      <vt:lpstr>  2-out-of-3 principle</vt:lpstr>
      <vt:lpstr>  2-out-of-3 Example</vt:lpstr>
      <vt:lpstr>PowerPoint Presentation</vt:lpstr>
      <vt:lpstr>  PBG Performance</vt:lpstr>
      <vt:lpstr>  3-out-of-3 Principle</vt:lpstr>
      <vt:lpstr>  3-out-of-3 Example</vt:lpstr>
      <vt:lpstr>  Improved Algorithm</vt:lpstr>
      <vt:lpstr>  ISBG Performance</vt:lpstr>
      <vt:lpstr>  ISBG Example</vt:lpstr>
      <vt:lpstr>  5. Experiments</vt:lpstr>
      <vt:lpstr>  Experiments (con’t)</vt:lpstr>
      <vt:lpstr>  Comparison Algorithms</vt:lpstr>
      <vt:lpstr>  5. Experiments</vt:lpstr>
      <vt:lpstr>  6.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wu</cp:lastModifiedBy>
  <cp:revision>444</cp:revision>
  <cp:lastPrinted>2016-05-02T18:53:57Z</cp:lastPrinted>
  <dcterms:modified xsi:type="dcterms:W3CDTF">2016-06-20T22:33:54Z</dcterms:modified>
</cp:coreProperties>
</file>