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7"/>
  </p:notesMasterIdLst>
  <p:handoutMasterIdLst>
    <p:handoutMasterId r:id="rId38"/>
  </p:handoutMasterIdLst>
  <p:sldIdLst>
    <p:sldId id="256" r:id="rId3"/>
    <p:sldId id="676" r:id="rId4"/>
    <p:sldId id="715" r:id="rId5"/>
    <p:sldId id="500" r:id="rId6"/>
    <p:sldId id="740" r:id="rId7"/>
    <p:sldId id="709" r:id="rId8"/>
    <p:sldId id="710" r:id="rId9"/>
    <p:sldId id="711" r:id="rId10"/>
    <p:sldId id="734" r:id="rId11"/>
    <p:sldId id="537" r:id="rId12"/>
    <p:sldId id="713" r:id="rId13"/>
    <p:sldId id="716" r:id="rId14"/>
    <p:sldId id="735" r:id="rId15"/>
    <p:sldId id="696" r:id="rId16"/>
    <p:sldId id="712" r:id="rId17"/>
    <p:sldId id="720" r:id="rId18"/>
    <p:sldId id="723" r:id="rId19"/>
    <p:sldId id="717" r:id="rId20"/>
    <p:sldId id="702" r:id="rId21"/>
    <p:sldId id="736" r:id="rId22"/>
    <p:sldId id="719" r:id="rId23"/>
    <p:sldId id="721" r:id="rId24"/>
    <p:sldId id="703" r:id="rId25"/>
    <p:sldId id="725" r:id="rId26"/>
    <p:sldId id="726" r:id="rId27"/>
    <p:sldId id="727" r:id="rId28"/>
    <p:sldId id="728" r:id="rId29"/>
    <p:sldId id="744" r:id="rId30"/>
    <p:sldId id="743" r:id="rId31"/>
    <p:sldId id="730" r:id="rId32"/>
    <p:sldId id="739" r:id="rId33"/>
    <p:sldId id="731" r:id="rId34"/>
    <p:sldId id="733" r:id="rId35"/>
    <p:sldId id="699" r:id="rId36"/>
  </p:sldIdLst>
  <p:sldSz cx="9144000" cy="6858000" type="screen4x3"/>
  <p:notesSz cx="9296400" cy="7010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70">
          <p15:clr>
            <a:srgbClr val="A4A3A4"/>
          </p15:clr>
        </p15:guide>
        <p15:guide id="2" pos="286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nh Phuong Tran" initials="TPT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0000"/>
    <a:srgbClr val="E5E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84884" autoAdjust="0"/>
  </p:normalViewPr>
  <p:slideViewPr>
    <p:cSldViewPr>
      <p:cViewPr varScale="1">
        <p:scale>
          <a:sx n="73" d="100"/>
          <a:sy n="73" d="100"/>
        </p:scale>
        <p:origin x="1771" y="58"/>
      </p:cViewPr>
      <p:guideLst>
        <p:guide pos="2880"/>
        <p:guide orient="horz" pos="2160"/>
      </p:guideLst>
    </p:cSldViewPr>
  </p:slideViewPr>
  <p:outlineViewPr>
    <p:cViewPr varScale="1">
      <p:scale>
        <a:sx n="170" d="200"/>
        <a:sy n="170" d="200"/>
      </p:scale>
      <p:origin x="0" y="-10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6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170"/>
        <p:guide pos="286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488" cy="350838"/>
          </a:xfrm>
          <a:prstGeom prst="rect">
            <a:avLst/>
          </a:prstGeom>
        </p:spPr>
        <p:txBody>
          <a:bodyPr vert="horz" wrap="square" lIns="90596" tIns="45298" rIns="90596" bIns="45298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Arial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7325" y="0"/>
            <a:ext cx="4027488" cy="350838"/>
          </a:xfrm>
          <a:prstGeom prst="rect">
            <a:avLst/>
          </a:prstGeom>
        </p:spPr>
        <p:txBody>
          <a:bodyPr vert="horz" wrap="square" lIns="90596" tIns="45298" rIns="90596" bIns="45298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fld id="{20934B1F-D9F3-4960-A904-283E30F1F341}" type="datetimeFigureOut">
              <a:rPr lang="en-US" altLang="zh-CN"/>
              <a:pPr>
                <a:defRPr/>
              </a:pPr>
              <a:t>6/17/2021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7488" cy="350838"/>
          </a:xfrm>
          <a:prstGeom prst="rect">
            <a:avLst/>
          </a:prstGeom>
        </p:spPr>
        <p:txBody>
          <a:bodyPr vert="horz" wrap="square" lIns="90596" tIns="45298" rIns="90596" bIns="45298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Arial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7325" y="6657975"/>
            <a:ext cx="4027488" cy="350838"/>
          </a:xfrm>
          <a:prstGeom prst="rect">
            <a:avLst/>
          </a:prstGeom>
        </p:spPr>
        <p:txBody>
          <a:bodyPr vert="horz" wrap="square" lIns="90596" tIns="45298" rIns="90596" bIns="45298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100"/>
            </a:lvl1pPr>
          </a:lstStyle>
          <a:p>
            <a:pPr>
              <a:defRPr/>
            </a:pPr>
            <a:fld id="{A79C2080-0242-4C2B-8385-7D05F04B86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6924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1"/>
          <p:cNvSpPr>
            <a:spLocks noChangeArrowheads="1"/>
          </p:cNvSpPr>
          <p:nvPr/>
        </p:nvSpPr>
        <p:spPr bwMode="auto">
          <a:xfrm>
            <a:off x="0" y="0"/>
            <a:ext cx="9296400" cy="7010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596" tIns="45298" rIns="90596" bIns="45298" anchor="ctr"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altLang="zh-CN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4027488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t" anchorCtr="0" compatLnSpc="1">
            <a:prstTxWarp prst="textNoShape">
              <a:avLst/>
            </a:prstTxWarp>
          </a:bodyPr>
          <a:lstStyle>
            <a:lvl1pPr eaLnBrk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14375" algn="l"/>
                <a:tab pos="1431925" algn="l"/>
                <a:tab pos="2149475" algn="l"/>
                <a:tab pos="2865438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265738" y="0"/>
            <a:ext cx="40259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t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14375" algn="l"/>
                <a:tab pos="1431925" algn="l"/>
                <a:tab pos="2149475" algn="l"/>
                <a:tab pos="2865438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10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94013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0275" y="3330575"/>
            <a:ext cx="7435850" cy="315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6657975"/>
            <a:ext cx="4027488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b" anchorCtr="0" compatLnSpc="1">
            <a:prstTxWarp prst="textNoShape">
              <a:avLst/>
            </a:prstTxWarp>
          </a:bodyPr>
          <a:lstStyle>
            <a:lvl1pPr eaLnBrk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14375" algn="l"/>
                <a:tab pos="1431925" algn="l"/>
                <a:tab pos="2149475" algn="l"/>
                <a:tab pos="2865438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5265738" y="6657975"/>
            <a:ext cx="40259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b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14375" algn="l"/>
                <a:tab pos="1431925" algn="l"/>
                <a:tab pos="2149475" algn="l"/>
                <a:tab pos="28654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6CD1E71-5E1F-43A1-846E-9804E68D7EF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642382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92E69C2-2F52-412E-B84A-C84E6F9594E5}" type="slidenum">
              <a:rPr lang="zh-CN" altLang="en-GB" sz="1100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</a:t>
            </a:fld>
            <a:endParaRPr lang="en-GB" altLang="zh-CN" sz="1100" dirty="0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1566863" y="525463"/>
            <a:ext cx="6162675" cy="262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596" tIns="45298" rIns="90596" bIns="45298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/>
          </p:nvPr>
        </p:nvSpPr>
        <p:spPr>
          <a:xfrm>
            <a:off x="930275" y="3330575"/>
            <a:ext cx="7437438" cy="3154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89" tIns="45294" rIns="90589" bIns="45294" anchor="ctr"/>
          <a:lstStyle/>
          <a:p>
            <a:r>
              <a:rPr lang="zh-CN" dirty="0"/>
              <a:t>可扩展性</a:t>
            </a:r>
            <a:r>
              <a:rPr lang="en-US" altLang="zh-CN" dirty="0"/>
              <a:t>,</a:t>
            </a:r>
            <a:r>
              <a:rPr lang="zh-CN" dirty="0"/>
              <a:t>清算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99631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10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564700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 depends on N and ESP capacity </a:t>
            </a:r>
          </a:p>
          <a:p>
            <a:endParaRPr lang="en-US" b="1" dirty="0"/>
          </a:p>
          <a:p>
            <a:r>
              <a:rPr lang="zh-CN" dirty="0"/>
              <a:t>簇头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11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007915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zh-CN" dirty="0"/>
              <a:t>汇集</a:t>
            </a:r>
            <a:r>
              <a:rPr lang="en-US" altLang="zh-CN" dirty="0"/>
              <a:t>,</a:t>
            </a:r>
            <a:r>
              <a:rPr lang="zh-CN" dirty="0"/>
              <a:t>修剪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12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223599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zh-CN" dirty="0"/>
              <a:t>代管账户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13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940589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34975" y="925513"/>
            <a:ext cx="6159500" cy="4621212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5111" y="5856564"/>
            <a:ext cx="3876311" cy="5544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Ants in swam </a:t>
            </a:r>
            <a:r>
              <a:rPr lang="en-US" altLang="en-US" dirty="0" err="1"/>
              <a:t>intellegence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7861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15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57199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16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022811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17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606913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18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731131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19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08539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529132" y="5856564"/>
            <a:ext cx="4228266" cy="554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CN" sz="2800" dirty="0"/>
              <a:t>汇集</a:t>
            </a:r>
            <a:r>
              <a:rPr lang="en-US" altLang="zh-CN" sz="2800" dirty="0"/>
              <a:t>, </a:t>
            </a:r>
            <a:r>
              <a:rPr lang="zh-CN" sz="4000" dirty="0"/>
              <a:t>修剪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-438150" y="923925"/>
            <a:ext cx="6161088" cy="4622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2863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20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192022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 depends on N and ESP capacity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21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6463584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22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3526293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b="1" i="0" dirty="0">
                <a:solidFill>
                  <a:srgbClr val="202124"/>
                </a:solidFill>
                <a:effectLst/>
                <a:latin typeface="Roboto"/>
              </a:rPr>
              <a:t>Internet service provider</a:t>
            </a:r>
            <a:r>
              <a:rPr lang="en-US" b="0" i="0" dirty="0">
                <a:solidFill>
                  <a:srgbClr val="202124"/>
                </a:solidFill>
                <a:effectLst/>
                <a:latin typeface="Roboto"/>
              </a:rPr>
              <a:t>: power-law,  Watts-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/>
              </a:rPr>
              <a:t>Strogatz</a:t>
            </a:r>
            <a:r>
              <a:rPr lang="en-US" b="0" i="0" dirty="0">
                <a:solidFill>
                  <a:srgbClr val="202124"/>
                </a:solidFill>
                <a:effectLst/>
                <a:latin typeface="Roboto"/>
              </a:rPr>
              <a:t> (WS): small world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sz="1200" b="0" i="0" dirty="0" err="1">
                <a:solidFill>
                  <a:srgbClr val="202124"/>
                </a:solidFill>
                <a:effectLst/>
                <a:latin typeface="Roboto"/>
              </a:rPr>
              <a:t>Stro’gatz</a:t>
            </a:r>
            <a:endParaRPr lang="en-U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23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554660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Randomly balanced vs. Perfectly balanced: channel balance?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en-U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CLoTH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simulator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24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681625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en-U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25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904718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Model the relation between winning probability and delay 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</a:rPr>
              <a:t>with</a:t>
            </a:r>
            <a:r>
              <a:rPr lang="en-US" sz="1200" baseline="0" dirty="0">
                <a:solidFill>
                  <a:srgbClr val="000000"/>
                </a:solidFill>
                <a:latin typeface="Times New Roman" pitchFamily="18" charset="0"/>
              </a:rPr>
              <a:t> a exponential function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sz="1200" baseline="0" dirty="0">
                <a:solidFill>
                  <a:srgbClr val="000000"/>
                </a:solidFill>
                <a:latin typeface="Times New Roman" pitchFamily="18" charset="0"/>
              </a:rPr>
              <a:t>Guide service providers pricing scheme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en-US" sz="1200" baseline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sz="1200" baseline="0" dirty="0">
                <a:solidFill>
                  <a:srgbClr val="000000"/>
                </a:solidFill>
                <a:latin typeface="Times New Roman" pitchFamily="18" charset="0"/>
              </a:rPr>
              <a:t>STSR (single transaction SR), TFSR (transaction flow SR), PL (path length), ND (node degree)</a:t>
            </a:r>
            <a:endParaRPr lang="en-U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26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0758518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en-U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27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8559481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Model the relation between winning probability and delay 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</a:rPr>
              <a:t>with</a:t>
            </a:r>
            <a:r>
              <a:rPr lang="en-US" sz="1200" baseline="0" dirty="0">
                <a:solidFill>
                  <a:srgbClr val="000000"/>
                </a:solidFill>
                <a:latin typeface="Times New Roman" pitchFamily="18" charset="0"/>
              </a:rPr>
              <a:t> a exponential function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sz="1200" baseline="0" dirty="0">
                <a:solidFill>
                  <a:srgbClr val="000000"/>
                </a:solidFill>
                <a:latin typeface="Times New Roman" pitchFamily="18" charset="0"/>
              </a:rPr>
              <a:t>Guide service providers pricing scheme</a:t>
            </a:r>
            <a:endParaRPr lang="en-U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28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0631855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Model the relation between winning probability and delay 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</a:rPr>
              <a:t>with</a:t>
            </a:r>
            <a:r>
              <a:rPr lang="en-US" sz="1200" baseline="0" dirty="0">
                <a:solidFill>
                  <a:srgbClr val="000000"/>
                </a:solidFill>
                <a:latin typeface="Times New Roman" pitchFamily="18" charset="0"/>
              </a:rPr>
              <a:t> a exponential function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sz="1200" baseline="0" dirty="0">
                <a:solidFill>
                  <a:srgbClr val="000000"/>
                </a:solidFill>
                <a:latin typeface="Times New Roman" pitchFamily="18" charset="0"/>
              </a:rPr>
              <a:t>Guide service providers pricing scheme</a:t>
            </a:r>
            <a:endParaRPr lang="en-U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29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79079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dirty="0"/>
              <a:t>加密货币</a:t>
            </a:r>
            <a:r>
              <a:rPr lang="en-US" altLang="zh-CN" dirty="0"/>
              <a:t>, </a:t>
            </a:r>
            <a:r>
              <a:rPr lang="zh-CN" dirty="0"/>
              <a:t>分布式分类帐</a:t>
            </a:r>
            <a:r>
              <a:rPr lang="en-US" altLang="zh-CN" dirty="0"/>
              <a:t>, dis-association between gold and US dollars in 1971.</a:t>
            </a:r>
            <a:endParaRPr lang="en-US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3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9493388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Future, </a:t>
            </a:r>
            <a:r>
              <a:rPr lang="en-US" dirty="0" err="1"/>
              <a:t>CloTH</a:t>
            </a:r>
            <a:r>
              <a:rPr lang="en-US" dirty="0"/>
              <a:t> simulator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30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3013603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31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4394358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zh-CN" dirty="0"/>
              <a:t>数字货币电子支付</a:t>
            </a:r>
            <a:r>
              <a:rPr lang="en-US" altLang="zh-CN" dirty="0"/>
              <a:t>,  Facebook: Libra,  HTC </a:t>
            </a:r>
            <a:r>
              <a:rPr lang="zh-CN" dirty="0"/>
              <a:t>宏达电</a:t>
            </a:r>
            <a:endParaRPr lang="en-US" altLang="zh-CN" dirty="0"/>
          </a:p>
          <a:p>
            <a:r>
              <a:rPr lang="en-US" dirty="0"/>
              <a:t>Blockchain smartphones: Additional layer for security of cryptocurrency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Obviously Variable"/>
              </a:rPr>
              <a:t>Software Zion, enabling the secure storage of the major cryptocurrencies (Bitcoin, Litecoin, Ethereum) or tokens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32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7136239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zh-CN" dirty="0"/>
              <a:t>三难</a:t>
            </a:r>
            <a:r>
              <a:rPr lang="en-US" altLang="zh-CN" dirty="0"/>
              <a:t>: </a:t>
            </a:r>
            <a:r>
              <a:rPr lang="en-US" b="0" i="0" dirty="0">
                <a:solidFill>
                  <a:srgbClr val="4D5156"/>
                </a:solidFill>
                <a:effectLst/>
                <a:latin typeface="Roboto" panose="020B0604020202020204" pitchFamily="2" charset="0"/>
              </a:rPr>
              <a:t>Brewer's theorem: CAP theorem.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33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5563248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34975" y="925513"/>
            <a:ext cx="6159500" cy="4621212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5111" y="5856564"/>
            <a:ext cx="3876311" cy="5544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119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Blocks are chained to keep the right order.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Expensive broadcast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4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937127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02124"/>
                </a:solidFill>
                <a:effectLst/>
                <a:latin typeface="Roboto"/>
              </a:rPr>
              <a:t>A </a:t>
            </a:r>
            <a:r>
              <a:rPr lang="en-US" b="1" i="0" dirty="0">
                <a:solidFill>
                  <a:srgbClr val="202124"/>
                </a:solidFill>
                <a:effectLst/>
                <a:latin typeface="Roboto"/>
              </a:rPr>
              <a:t>shard</a:t>
            </a:r>
            <a:r>
              <a:rPr lang="en-US" b="0" i="0" dirty="0">
                <a:solidFill>
                  <a:srgbClr val="202124"/>
                </a:solidFill>
                <a:effectLst/>
                <a:latin typeface="Roboto"/>
              </a:rPr>
              <a:t> is a horizontal portion of a database, part of data. </a:t>
            </a:r>
            <a:r>
              <a:rPr lang="en-US" b="0" i="0" dirty="0">
                <a:solidFill>
                  <a:srgbClr val="555555"/>
                </a:solidFill>
                <a:effectLst/>
                <a:latin typeface="News Cycle"/>
              </a:rPr>
              <a:t>The scalability of </a:t>
            </a:r>
            <a:r>
              <a:rPr lang="en-US" b="0" i="0" dirty="0" err="1">
                <a:solidFill>
                  <a:srgbClr val="555555"/>
                </a:solidFill>
                <a:effectLst/>
                <a:latin typeface="News Cycle"/>
              </a:rPr>
              <a:t>sharding</a:t>
            </a:r>
            <a:r>
              <a:rPr lang="en-US" b="0" i="0" dirty="0">
                <a:solidFill>
                  <a:srgbClr val="555555"/>
                </a:solidFill>
                <a:effectLst/>
                <a:latin typeface="News Cycle"/>
              </a:rPr>
              <a:t> is achieved through the distribution of processing across multiple shards and servers in the network. 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Segregated Witness: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splitting the transaction into two segments. Segregate the signature part so more transactions can be placed.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10 minutes and the block size limit of 1 megabyte.  3.7 to 7 transactions per second. </a:t>
            </a:r>
            <a:endParaRPr lang="en-US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5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027978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dirty="0"/>
              <a:t>小额支付渠道</a:t>
            </a:r>
            <a:endParaRPr lang="en-US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6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141879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7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490694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8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953180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9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73849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25212-72F7-495A-A4DA-D0133F206D9D}" type="datetime1">
              <a:rPr lang="en-US" altLang="zh-CN" smtClean="0"/>
              <a:t>6/17/2021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IWQoS 2021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BDD95-6715-43E6-92CF-6092EA283C36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75652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F24B3-149A-4C9A-B2A7-DC37A35803E9}" type="datetime1">
              <a:rPr lang="en-US" altLang="zh-CN" smtClean="0"/>
              <a:t>6/17/2021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IWQoS 2021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328DF-ABE6-4B53-A83B-B3553B3BD80E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63236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54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4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16297-7BD2-41D0-A731-02301712F8F0}" type="datetime1">
              <a:rPr lang="en-US" altLang="zh-CN" smtClean="0"/>
              <a:t>6/17/2021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IWQoS 2021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3EB77-E985-41E7-B131-080356A7030E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245296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4552D-DA41-4358-BBE0-340EADD628EA}" type="datetime1">
              <a:rPr lang="en-US" altLang="zh-CN" smtClean="0"/>
              <a:t>6/17/2021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IWQoS 2021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48522-B685-4FEA-9ABF-2F4ADA799B2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15955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8013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0175"/>
            <a:ext cx="8228013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A220E-513D-409D-9598-2A35D011AA21}" type="datetime1">
              <a:rPr lang="en-US" altLang="zh-CN" smtClean="0"/>
              <a:t>6/17/2021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IWQoS 2021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1714F-90BE-487A-BCC0-CD1B79CFD0E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029248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40175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04BF-454F-46A0-89F5-D4FACFA12721}" type="datetime1">
              <a:rPr lang="en-US" altLang="zh-CN" smtClean="0"/>
              <a:t>6/17/2021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IWQoS 2021 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7B11F-BD0A-4A3E-A109-5F27F9598486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45068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1D64D-A273-4F13-AF33-8AFE8C88F13B}" type="datetime1">
              <a:rPr lang="en-US" altLang="zh-CN" smtClean="0"/>
              <a:t>6/17/2021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IWQoS 2021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3D3C5-529C-475B-AF41-C5E25A59D115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24202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83486-4F2C-4615-9F07-D1A6B4815FBB}" type="datetime1">
              <a:rPr lang="en-US" altLang="zh-CN" smtClean="0"/>
              <a:t>6/17/2021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IWQoS 2021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5344A-700D-4191-A7BE-A4E77826CF3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227327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CF49B-92FC-45BE-89DA-D4D276430BDE}" type="datetime1">
              <a:rPr lang="en-US" altLang="zh-CN" smtClean="0"/>
              <a:t>6/17/2021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IWQoS 2021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7DAF3-135B-4939-8DC8-4D4163081E1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03407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B27D4-D1E3-41E2-9541-C913048690B5}" type="datetime1">
              <a:rPr lang="en-US" altLang="zh-CN" smtClean="0"/>
              <a:t>6/17/2021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IWQoS 2021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0C6A7-E118-4E66-9B0F-0A50E0CB917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119496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E15EE-0045-4C60-8C24-DC57A8C47654}" type="datetime1">
              <a:rPr lang="en-US" altLang="zh-CN" smtClean="0"/>
              <a:t>6/17/2021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IWQoS 2021 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FB7BE-4841-46A5-BEC7-C0255306E37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98640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5D958-1FE9-41EF-B70C-14931671AE65}" type="datetime1">
              <a:rPr lang="en-US" altLang="zh-CN" smtClean="0"/>
              <a:t>6/17/2021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IWQoS 2021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7C84F-93C7-4F0C-91CD-6143AB2ED4AE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243364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76910-0278-41C3-A461-773D06610EA7}" type="datetime1">
              <a:rPr lang="en-US" altLang="zh-CN" smtClean="0"/>
              <a:t>6/17/2021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IWQoS 2021 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7A390-991A-4849-A62A-6886E2062010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829581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56756-7613-4225-BFD4-9478F8010719}" type="datetime1">
              <a:rPr lang="en-US" altLang="zh-CN" smtClean="0"/>
              <a:t>6/17/2021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IWQoS 2021 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12BEC-C9CF-4AAE-A701-458BA3ADF82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043591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B0C9F-5DA5-482D-81E8-967BC5A5CD44}" type="datetime1">
              <a:rPr lang="en-US" altLang="zh-CN" smtClean="0"/>
              <a:t>6/17/2021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IWQoS 2021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53703-EC48-4A19-8ED1-014937B8B972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758569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E9614-984B-4B28-B25A-5BF1106FE42B}" type="datetime1">
              <a:rPr lang="en-US" altLang="zh-CN" smtClean="0"/>
              <a:t>6/17/2021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IWQoS 2021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E9D62-4096-44B1-9BED-2AEDD6CBEFE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745248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4CB26-6E6B-4910-9302-EC131ABEE176}" type="datetime1">
              <a:rPr lang="en-US" altLang="zh-CN" smtClean="0"/>
              <a:t>6/17/2021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IWQoS 2021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8328D-729F-4D11-9FF6-D4353851C861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76084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5813" cy="49101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101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66CAE-ED91-4D0D-B0D0-574508DA250F}" type="datetime1">
              <a:rPr lang="en-US" altLang="zh-CN" smtClean="0"/>
              <a:t>6/17/2021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IWQoS 2021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13979-0197-45D6-86A8-CE978D4D5B54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018605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0813" cy="19319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77B03-13F9-4716-9B3B-8075D7D6C770}" type="datetime1">
              <a:rPr lang="en-US" altLang="zh-CN" smtClean="0"/>
              <a:t>6/17/2021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IWQoS 2021 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6B302-04C6-47CB-909D-31985DBB5DB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889220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tabLst/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43E9ABB5-398B-4E53-BF0E-A8F9F227C2D6}" type="datetime1">
              <a:rPr lang="en-US" altLang="zh-CN" smtClean="0"/>
              <a:t>6/17/2021</a:t>
            </a:fld>
            <a:endParaRPr lang="en-GB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IWQoS 2021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06E2E-1602-4DA9-A0CC-68C41D5EDFE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08980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E5308-6EF2-40F4-9F57-B57BBFD45E26}" type="datetime1">
              <a:rPr lang="en-US" altLang="zh-CN" smtClean="0"/>
              <a:t>6/17/2021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IWQoS 2021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420E8-AAEF-4CB2-B6E1-670FECC602C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38235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FC236-1C37-401F-A5AF-7E11D8717D24}" type="datetime1">
              <a:rPr lang="en-US" altLang="zh-CN" smtClean="0"/>
              <a:t>6/17/2021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IWQoS 2021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1C7C8-A3DC-467D-A00C-FF8FF9C880D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01664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79DC6-30FE-4270-8E5B-F7E85CBE16FA}" type="datetime1">
              <a:rPr lang="en-US" altLang="zh-CN" smtClean="0"/>
              <a:t>6/17/2021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IWQoS 2021 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A21FA-71C2-42E8-97F1-29136F71C63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64798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91B11-B501-49F5-8D28-BC6E1DB41670}" type="datetime1">
              <a:rPr lang="en-US" altLang="zh-CN" smtClean="0"/>
              <a:t>6/17/2021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IWQoS 2021 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3B865-A01F-417A-828D-029FC2E8075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29061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76D04-7CF8-4685-B493-AEC694C4F57A}" type="datetime1">
              <a:rPr lang="en-US" altLang="zh-CN" smtClean="0"/>
              <a:t>6/17/2021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IWQoS 2021 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FB258-317E-4763-AA4B-6CDB8EA80F72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76752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1D478-4FBA-4F9B-8461-144F76F89542}" type="datetime1">
              <a:rPr lang="en-US" altLang="zh-CN" smtClean="0"/>
              <a:t>6/17/2021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IWQoS 2021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FE23B-66F2-46F6-96F1-CE96A94CE46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61055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0EEE6-C076-47EF-AB2C-6E7B56D38A01}" type="datetime1">
              <a:rPr lang="en-US" altLang="zh-CN" smtClean="0"/>
              <a:t>6/17/2021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IWQoS 2021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66D50-43D5-4FF4-8D73-A9E6DFEBDE6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82949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1071563" y="304800"/>
            <a:ext cx="7613650" cy="1104900"/>
            <a:chOff x="675" y="192"/>
            <a:chExt cx="4796" cy="696"/>
          </a:xfrm>
        </p:grpSpPr>
        <p:sp>
          <p:nvSpPr>
            <p:cNvPr id="2" name="Oval 2"/>
            <p:cNvSpPr>
              <a:spLocks noChangeArrowheads="1"/>
            </p:cNvSpPr>
            <p:nvPr/>
          </p:nvSpPr>
          <p:spPr bwMode="auto">
            <a:xfrm flipH="1">
              <a:off x="3067" y="192"/>
              <a:ext cx="696" cy="696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" name="Oval 3"/>
            <p:cNvSpPr>
              <a:spLocks noChangeArrowheads="1"/>
            </p:cNvSpPr>
            <p:nvPr/>
          </p:nvSpPr>
          <p:spPr bwMode="auto">
            <a:xfrm flipH="1">
              <a:off x="4776" y="192"/>
              <a:ext cx="695" cy="696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auto">
            <a:xfrm flipH="1">
              <a:off x="675" y="193"/>
              <a:ext cx="695" cy="696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1035" name="Oval 5"/>
            <p:cNvSpPr>
              <a:spLocks noChangeArrowheads="1"/>
            </p:cNvSpPr>
            <p:nvPr/>
          </p:nvSpPr>
          <p:spPr bwMode="auto">
            <a:xfrm flipH="1">
              <a:off x="3983" y="192"/>
              <a:ext cx="695" cy="696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1036" name="Oval 6"/>
            <p:cNvSpPr>
              <a:spLocks noChangeArrowheads="1"/>
            </p:cNvSpPr>
            <p:nvPr/>
          </p:nvSpPr>
          <p:spPr bwMode="auto">
            <a:xfrm flipH="1">
              <a:off x="1486" y="192"/>
              <a:ext cx="695" cy="696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</p:grp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outline text format</a:t>
            </a:r>
          </a:p>
          <a:p>
            <a:pPr lvl="1"/>
            <a:r>
              <a:rPr lang="en-GB" altLang="zh-CN"/>
              <a:t>Second Outline Level</a:t>
            </a:r>
          </a:p>
          <a:p>
            <a:pPr lvl="2"/>
            <a:r>
              <a:rPr lang="en-GB" altLang="zh-CN"/>
              <a:t>Third Outline Level</a:t>
            </a:r>
          </a:p>
          <a:p>
            <a:pPr lvl="3"/>
            <a:r>
              <a:rPr lang="en-GB" altLang="zh-CN"/>
              <a:t>Fourth Outline Level</a:t>
            </a:r>
          </a:p>
          <a:p>
            <a:pPr lvl="4"/>
            <a:r>
              <a:rPr lang="en-GB" altLang="zh-CN"/>
              <a:t>Fifth Outline Level</a:t>
            </a:r>
          </a:p>
          <a:p>
            <a:pPr lvl="4"/>
            <a:r>
              <a:rPr lang="en-GB" altLang="zh-CN"/>
              <a:t>Sixth Outline Level</a:t>
            </a:r>
          </a:p>
          <a:p>
            <a:pPr lvl="4"/>
            <a:r>
              <a:rPr lang="en-GB" altLang="zh-CN"/>
              <a:t>Seventh Outline Level</a:t>
            </a:r>
          </a:p>
          <a:p>
            <a:pPr lvl="4"/>
            <a:r>
              <a:rPr lang="en-GB" altLang="zh-CN"/>
              <a:t>Eighth Outline Level</a:t>
            </a:r>
          </a:p>
          <a:p>
            <a:pPr lvl="4"/>
            <a:r>
              <a:rPr lang="en-GB" altLang="zh-CN"/>
              <a:t>Ninth Outline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C05F53A-5E94-4D5E-89E6-BEB02C1494BD}" type="datetime1">
              <a:rPr lang="en-US" altLang="zh-CN" smtClean="0"/>
              <a:t>6/17/2021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ct val="100000"/>
              <a:buFont typeface="Arial" charset="0"/>
              <a:buNone/>
              <a:defRPr sz="10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GB" altLang="zh-CN"/>
              <a:t>IWQoS 2021 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620403F-1BBD-4FBE-A4BB-64EBA3EB02F2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85537" r:id="rId12"/>
    <p:sldLayoutId id="2147485538" r:id="rId13"/>
    <p:sldLayoutId id="2147485539" r:id="rId14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9pPr>
    </p:titleStyle>
    <p:bodyStyle>
      <a:lvl1pPr marL="341313" indent="-341313" algn="l" defTabSz="457200" rtl="0" eaLnBrk="0" fontAlgn="base" hangingPunct="0">
        <a:spcBef>
          <a:spcPts val="800"/>
        </a:spcBef>
        <a:spcAft>
          <a:spcPct val="0"/>
        </a:spcAft>
        <a:buClr>
          <a:srgbClr val="CCCCFF"/>
        </a:buClr>
        <a:buSzPct val="80000"/>
        <a:buFont typeface="Wingdings" panose="05000000000000000000" pitchFamily="2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spcBef>
          <a:spcPts val="675"/>
        </a:spcBef>
        <a:spcAft>
          <a:spcPct val="0"/>
        </a:spcAft>
        <a:buClr>
          <a:srgbClr val="CCCCFF"/>
        </a:buClr>
        <a:buSzPct val="70000"/>
        <a:buFont typeface="Wingdings" panose="05000000000000000000" pitchFamily="2" charset="2"/>
        <a:buChar char=""/>
        <a:defRPr sz="27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575"/>
        </a:spcBef>
        <a:spcAft>
          <a:spcPct val="0"/>
        </a:spcAft>
        <a:buClr>
          <a:srgbClr val="CCCCFF"/>
        </a:buClr>
        <a:buSzPct val="65000"/>
        <a:buFont typeface="Wingdings" panose="05000000000000000000" pitchFamily="2" charset="2"/>
        <a:buChar char=""/>
        <a:defRPr sz="23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CCCCFF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anose="05000000000000000000" pitchFamily="2" charset="2"/>
        <a:buChar char="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1658938" y="1600200"/>
            <a:ext cx="6835775" cy="3198813"/>
            <a:chOff x="1045" y="1008"/>
            <a:chExt cx="4306" cy="2015"/>
          </a:xfrm>
        </p:grpSpPr>
        <p:sp>
          <p:nvSpPr>
            <p:cNvPr id="2" name="Oval 2"/>
            <p:cNvSpPr>
              <a:spLocks noChangeArrowheads="1"/>
            </p:cNvSpPr>
            <p:nvPr/>
          </p:nvSpPr>
          <p:spPr bwMode="auto">
            <a:xfrm flipH="1">
              <a:off x="4392" y="1008"/>
              <a:ext cx="960" cy="96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" name="Oval 3"/>
            <p:cNvSpPr>
              <a:spLocks noChangeArrowheads="1"/>
            </p:cNvSpPr>
            <p:nvPr/>
          </p:nvSpPr>
          <p:spPr bwMode="auto">
            <a:xfrm flipH="1">
              <a:off x="3264" y="1008"/>
              <a:ext cx="960" cy="96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auto">
            <a:xfrm flipH="1">
              <a:off x="2136" y="1008"/>
              <a:ext cx="960" cy="960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2059" name="Oval 5"/>
            <p:cNvSpPr>
              <a:spLocks noChangeArrowheads="1"/>
            </p:cNvSpPr>
            <p:nvPr/>
          </p:nvSpPr>
          <p:spPr bwMode="auto">
            <a:xfrm flipH="1">
              <a:off x="2136" y="2064"/>
              <a:ext cx="960" cy="96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2060" name="Oval 6"/>
            <p:cNvSpPr>
              <a:spLocks noChangeArrowheads="1"/>
            </p:cNvSpPr>
            <p:nvPr/>
          </p:nvSpPr>
          <p:spPr bwMode="auto">
            <a:xfrm flipH="1">
              <a:off x="1045" y="2064"/>
              <a:ext cx="960" cy="96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2061" name="Oval 7"/>
            <p:cNvSpPr>
              <a:spLocks noChangeArrowheads="1"/>
            </p:cNvSpPr>
            <p:nvPr/>
          </p:nvSpPr>
          <p:spPr bwMode="auto">
            <a:xfrm flipH="1">
              <a:off x="4392" y="2064"/>
              <a:ext cx="960" cy="960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0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91CF92E-DC28-4A04-A2A6-A5E2C88BFB07}" type="datetime1">
              <a:rPr lang="en-US" altLang="zh-CN" smtClean="0"/>
              <a:t>6/17/2021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GB" altLang="zh-CN"/>
              <a:t>IWQoS 2021 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5EFBFCF-64E1-4177-85FA-E8561C334E0D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  <p:sp>
        <p:nvSpPr>
          <p:cNvPr id="205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70813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title text format</a:t>
            </a:r>
          </a:p>
        </p:txBody>
      </p:sp>
      <p:sp>
        <p:nvSpPr>
          <p:cNvPr id="205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outline text format</a:t>
            </a:r>
          </a:p>
          <a:p>
            <a:pPr lvl="1"/>
            <a:r>
              <a:rPr lang="en-GB" altLang="zh-CN"/>
              <a:t>Second Outline Level</a:t>
            </a:r>
          </a:p>
          <a:p>
            <a:pPr lvl="2"/>
            <a:r>
              <a:rPr lang="en-GB" altLang="zh-CN"/>
              <a:t>Third Outline Level</a:t>
            </a:r>
          </a:p>
          <a:p>
            <a:pPr lvl="3"/>
            <a:r>
              <a:rPr lang="en-GB" altLang="zh-CN"/>
              <a:t>Fourth Outline Level</a:t>
            </a:r>
          </a:p>
          <a:p>
            <a:pPr lvl="4"/>
            <a:r>
              <a:rPr lang="en-GB" altLang="zh-CN"/>
              <a:t>Fifth Outline Level</a:t>
            </a:r>
          </a:p>
          <a:p>
            <a:pPr lvl="4"/>
            <a:r>
              <a:rPr lang="en-GB" altLang="zh-CN"/>
              <a:t>Sixth Outline Level</a:t>
            </a:r>
          </a:p>
          <a:p>
            <a:pPr lvl="4"/>
            <a:r>
              <a:rPr lang="en-GB" altLang="zh-CN"/>
              <a:t>Seventh Outline Level</a:t>
            </a:r>
          </a:p>
          <a:p>
            <a:pPr lvl="4"/>
            <a:r>
              <a:rPr lang="en-GB" altLang="zh-CN"/>
              <a:t>Eighth Outline Level</a:t>
            </a:r>
          </a:p>
          <a:p>
            <a:pPr lvl="4"/>
            <a:r>
              <a:rPr lang="en-GB" altLang="zh-CN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0" r:id="rId1"/>
    <p:sldLayoutId id="2147485541" r:id="rId2"/>
    <p:sldLayoutId id="2147485542" r:id="rId3"/>
    <p:sldLayoutId id="2147485543" r:id="rId4"/>
    <p:sldLayoutId id="2147485544" r:id="rId5"/>
    <p:sldLayoutId id="2147485545" r:id="rId6"/>
    <p:sldLayoutId id="2147485546" r:id="rId7"/>
    <p:sldLayoutId id="2147485547" r:id="rId8"/>
    <p:sldLayoutId id="2147485548" r:id="rId9"/>
    <p:sldLayoutId id="2147485549" r:id="rId10"/>
    <p:sldLayoutId id="2147485550" r:id="rId11"/>
    <p:sldLayoutId id="2147485551" r:id="rId12"/>
    <p:sldLayoutId id="2147485552" r:id="rId13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9pPr>
    </p:titleStyle>
    <p:bodyStyle>
      <a:lvl1pPr marL="341313" indent="-341313" algn="l" defTabSz="457200" rtl="0" eaLnBrk="0" fontAlgn="base" hangingPunct="0">
        <a:spcBef>
          <a:spcPts val="800"/>
        </a:spcBef>
        <a:spcAft>
          <a:spcPct val="0"/>
        </a:spcAft>
        <a:buClr>
          <a:srgbClr val="CCCCFF"/>
        </a:buClr>
        <a:buSzPct val="80000"/>
        <a:buFont typeface="Wingdings" panose="05000000000000000000" pitchFamily="2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spcBef>
          <a:spcPts val="675"/>
        </a:spcBef>
        <a:spcAft>
          <a:spcPct val="0"/>
        </a:spcAft>
        <a:buClr>
          <a:srgbClr val="CCCCFF"/>
        </a:buClr>
        <a:buSzPct val="70000"/>
        <a:buFont typeface="Wingdings" panose="05000000000000000000" pitchFamily="2" charset="2"/>
        <a:buChar char=""/>
        <a:defRPr sz="27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575"/>
        </a:spcBef>
        <a:spcAft>
          <a:spcPct val="0"/>
        </a:spcAft>
        <a:buClr>
          <a:srgbClr val="CCCCFF"/>
        </a:buClr>
        <a:buSzPct val="65000"/>
        <a:buFont typeface="Wingdings" panose="05000000000000000000" pitchFamily="2" charset="2"/>
        <a:buChar char=""/>
        <a:defRPr sz="23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CCCCFF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anose="05000000000000000000" pitchFamily="2" charset="2"/>
        <a:buChar char="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javascript:parent.parent.show(1009,1029,0,0)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-76200" y="929560"/>
            <a:ext cx="9220200" cy="2168525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spcBef>
                <a:spcPts val="600"/>
              </a:spcBef>
              <a:buClr>
                <a:srgbClr val="CCCCFF"/>
              </a:buClr>
              <a:buSzPct val="8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Enhancing Scalability and Liquidation</a:t>
            </a:r>
            <a:b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</a:b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in QoS Lightning Networks</a:t>
            </a:r>
            <a:br>
              <a:rPr lang="en-US" sz="34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</a:br>
            <a:endParaRPr lang="en-US" altLang="zh-CN" sz="34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3759915"/>
            <a:ext cx="7543800" cy="1820862"/>
          </a:xfrm>
        </p:spPr>
        <p:txBody>
          <a:bodyPr lIns="90000" tIns="46800" rIns="90000" bIns="46800"/>
          <a:lstStyle/>
          <a:p>
            <a:pPr marL="0" indent="0" algn="ctr" eaLnBrk="1" hangingPunct="1">
              <a:lnSpc>
                <a:spcPct val="110000"/>
              </a:lnSpc>
              <a:spcBef>
                <a:spcPts val="6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sz="2400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Jie Wu</a:t>
            </a:r>
          </a:p>
          <a:p>
            <a:pPr marL="0" indent="0" algn="ctr" eaLnBrk="1" hangingPunct="1">
              <a:lnSpc>
                <a:spcPct val="110000"/>
              </a:lnSpc>
              <a:spcBef>
                <a:spcPts val="6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sz="22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Department of Computer and Information Sciences </a:t>
            </a:r>
          </a:p>
          <a:p>
            <a:pPr marL="0" indent="0" algn="ctr" eaLnBrk="1" hangingPunct="1">
              <a:lnSpc>
                <a:spcPct val="110000"/>
              </a:lnSpc>
              <a:spcBef>
                <a:spcPts val="6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sz="2200" dirty="0">
                <a:latin typeface="Comic Sans MS" panose="030F0702030302020204" pitchFamily="66" charset="0"/>
                <a:ea typeface="宋体" panose="02010600030101010101" pitchFamily="2" charset="-122"/>
              </a:rPr>
              <a:t>Temple University</a:t>
            </a:r>
            <a:r>
              <a:rPr lang="en-US" altLang="zh-CN" sz="2200" dirty="0">
                <a:latin typeface="Comic Sans MS" panose="030F0702030302020204" pitchFamily="66" charset="0"/>
                <a:ea typeface="宋体" panose="02010600030101010101" pitchFamily="2" charset="-122"/>
              </a:rPr>
              <a:t>,</a:t>
            </a:r>
            <a:r>
              <a:rPr lang="zh-CN" altLang="en-US" sz="2200" dirty="0"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2200" dirty="0">
                <a:latin typeface="Comic Sans MS" panose="030F0702030302020204" pitchFamily="66" charset="0"/>
                <a:ea typeface="宋体" panose="02010600030101010101" pitchFamily="2" charset="-122"/>
              </a:rPr>
              <a:t>USA</a:t>
            </a:r>
          </a:p>
          <a:p>
            <a:pPr marL="0" indent="0" algn="ctr" eaLnBrk="1" hangingPunct="1">
              <a:lnSpc>
                <a:spcPct val="110000"/>
              </a:lnSpc>
              <a:spcBef>
                <a:spcPts val="6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CN" sz="8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0" indent="0" algn="ctr" eaLnBrk="1" hangingPunct="1">
              <a:lnSpc>
                <a:spcPct val="110000"/>
              </a:lnSpc>
              <a:spcBef>
                <a:spcPts val="6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CN" sz="20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0" indent="0" algn="ctr" eaLnBrk="1" hangingPunct="1">
              <a:lnSpc>
                <a:spcPct val="110000"/>
              </a:lnSpc>
              <a:spcBef>
                <a:spcPts val="6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CN" sz="20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0" indent="0" algn="r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GB" sz="20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531FA-91D2-E84E-9D9C-9DF8D6971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1724"/>
            <a:ext cx="9220200" cy="25273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500" dirty="0">
                <a:latin typeface="Comic Sans MS" charset="0"/>
              </a:rPr>
              <a:t>A special clustering approach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Comic Sans MS" charset="0"/>
              </a:rPr>
              <a:t>Addressing both scalability and liquidation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Comic Sans MS" charset="0"/>
              </a:rPr>
              <a:t>Graph </a:t>
            </a:r>
            <a:r>
              <a:rPr lang="en-US" altLang="zh-CN" sz="2000" i="1" dirty="0">
                <a:latin typeface="Comic Sans MS" charset="0"/>
              </a:rPr>
              <a:t>G = (E, V) </a:t>
            </a:r>
            <a:r>
              <a:rPr lang="en-US" altLang="zh-CN" sz="2000" dirty="0">
                <a:latin typeface="Comic Sans MS" charset="0"/>
              </a:rPr>
              <a:t>partitioned into clusters </a:t>
            </a:r>
            <a:r>
              <a:rPr lang="en-US" altLang="zh-CN" sz="2000" dirty="0">
                <a:solidFill>
                  <a:srgbClr val="0070C0"/>
                </a:solidFill>
                <a:latin typeface="Comic Sans MS" charset="0"/>
              </a:rPr>
              <a:t>locally </a:t>
            </a:r>
            <a:r>
              <a:rPr lang="en-US" altLang="zh-CN" sz="2000" dirty="0">
                <a:solidFill>
                  <a:schemeClr val="tx1"/>
                </a:solidFill>
                <a:latin typeface="Comic Sans MS" charset="0"/>
              </a:rPr>
              <a:t>(why?)</a:t>
            </a:r>
          </a:p>
          <a:p>
            <a:pPr>
              <a:lnSpc>
                <a:spcPct val="150000"/>
              </a:lnSpc>
            </a:pPr>
            <a:endParaRPr lang="en-US" altLang="zh-CN" sz="800" dirty="0">
              <a:solidFill>
                <a:srgbClr val="0070C0"/>
              </a:solidFill>
              <a:latin typeface="Comic Sans MS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500" dirty="0" err="1">
                <a:solidFill>
                  <a:srgbClr val="0070C0"/>
                </a:solidFill>
                <a:latin typeface="Comic Sans MS" charset="0"/>
              </a:rPr>
              <a:t>Supernodes</a:t>
            </a:r>
            <a:r>
              <a:rPr lang="en-US" altLang="zh-CN" sz="2500" dirty="0">
                <a:solidFill>
                  <a:srgbClr val="0070C0"/>
                </a:solidFill>
                <a:latin typeface="Comic Sans MS" charset="0"/>
              </a:rPr>
              <a:t> </a:t>
            </a:r>
            <a:r>
              <a:rPr lang="en-US" altLang="zh-CN" sz="2500" dirty="0">
                <a:latin typeface="Comic Sans MS" charset="0"/>
              </a:rPr>
              <a:t> </a:t>
            </a:r>
            <a:r>
              <a:rPr lang="en-US" altLang="zh-CN" sz="2000" dirty="0">
                <a:latin typeface="Comic Sans MS" charset="0"/>
              </a:rPr>
              <a:t>S     V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Comic Sans MS" charset="0"/>
              </a:rPr>
              <a:t>Each cluster is headed by a </a:t>
            </a:r>
            <a:r>
              <a:rPr lang="en-US" altLang="zh-CN" sz="2000" dirty="0" err="1">
                <a:latin typeface="Comic Sans MS" charset="0"/>
              </a:rPr>
              <a:t>supernode</a:t>
            </a:r>
            <a:endParaRPr lang="en-US" altLang="zh-CN" sz="2000" dirty="0">
              <a:latin typeface="Comic Sans MS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Comic Sans MS" charset="0"/>
              </a:rPr>
              <a:t>Being </a:t>
            </a:r>
            <a:r>
              <a:rPr lang="en-US" altLang="zh-CN" sz="2000" dirty="0">
                <a:solidFill>
                  <a:srgbClr val="0070C0"/>
                </a:solidFill>
                <a:latin typeface="Comic Sans MS" charset="0"/>
              </a:rPr>
              <a:t>locally self-connected </a:t>
            </a:r>
            <a:r>
              <a:rPr lang="en-US" altLang="zh-CN" sz="2000" dirty="0">
                <a:latin typeface="Comic Sans MS" charset="0"/>
              </a:rPr>
              <a:t>reduces update cost </a:t>
            </a:r>
          </a:p>
          <a:p>
            <a:endParaRPr lang="en-US" altLang="zh-CN" sz="800" dirty="0">
              <a:latin typeface="Comic Sans MS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BE0E9F-EC68-F848-9C57-5EDF905B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51500"/>
            <a:ext cx="9829800" cy="1141412"/>
          </a:xfrm>
        </p:spPr>
        <p:txBody>
          <a:bodyPr/>
          <a:lstStyle/>
          <a:p>
            <a:r>
              <a:rPr lang="en-US" sz="3600" dirty="0">
                <a:latin typeface="Comic Sans MS" charset="0"/>
                <a:ea typeface="Comic Sans MS" charset="0"/>
                <a:cs typeface="Comic Sans MS" charset="0"/>
                <a:sym typeface="Comic Sans MS"/>
              </a:rPr>
              <a:t> 3. </a:t>
            </a:r>
            <a:r>
              <a:rPr lang="en-US" sz="3600" dirty="0" err="1">
                <a:latin typeface="Comic Sans MS" charset="0"/>
                <a:ea typeface="Comic Sans MS" charset="0"/>
                <a:cs typeface="Comic Sans MS" charset="0"/>
                <a:sym typeface="Comic Sans MS"/>
              </a:rPr>
              <a:t>Supernode</a:t>
            </a:r>
            <a:r>
              <a:rPr lang="en-US" sz="3600" dirty="0">
                <a:latin typeface="Comic Sans MS" charset="0"/>
                <a:ea typeface="Comic Sans MS" charset="0"/>
                <a:cs typeface="Comic Sans MS" charset="0"/>
                <a:sym typeface="Comic Sans MS"/>
              </a:rPr>
              <a:t>-based Clustering 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641868" y="1323637"/>
            <a:ext cx="1375404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  <a:sym typeface="Helvetica"/>
              </a:rPr>
              <a:t>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omic Sans MS" panose="030F0702030302020204" pitchFamily="66" charset="0"/>
              <a:sym typeface="Helve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C5D9A7-E4F8-4C58-816F-C354DE070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982" y="4080036"/>
            <a:ext cx="257175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38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531FA-91D2-E84E-9D9C-9DF8D6971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208" y="875506"/>
            <a:ext cx="8763792" cy="4014483"/>
          </a:xfrm>
        </p:spPr>
        <p:txBody>
          <a:bodyPr/>
          <a:lstStyle/>
          <a:p>
            <a:pPr lvl="1">
              <a:lnSpc>
                <a:spcPts val="2600"/>
              </a:lnSpc>
            </a:pPr>
            <a:endParaRPr lang="en-US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500" dirty="0">
                <a:latin typeface="Comic Sans MS" charset="0"/>
                <a:ea typeface="Comic Sans MS" charset="0"/>
                <a:cs typeface="Comic Sans MS" charset="0"/>
              </a:rPr>
              <a:t>Basic algorithm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Node v is </a:t>
            </a:r>
            <a:r>
              <a:rPr lang="en-US" altLang="zh-CN" sz="2000" dirty="0" err="1">
                <a:latin typeface="Comic Sans MS" charset="0"/>
                <a:ea typeface="Comic Sans MS" charset="0"/>
                <a:cs typeface="Comic Sans MS" charset="0"/>
              </a:rPr>
              <a:t>clusterhead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 when v has two unconnected neighbors</a:t>
            </a:r>
          </a:p>
          <a:p>
            <a:pPr>
              <a:lnSpc>
                <a:spcPct val="150000"/>
              </a:lnSpc>
            </a:pPr>
            <a:r>
              <a:rPr lang="en-US" altLang="zh-CN" sz="2500" dirty="0">
                <a:latin typeface="Comic Sans MS" charset="0"/>
                <a:ea typeface="Comic Sans MS" charset="0"/>
                <a:cs typeface="Comic Sans MS" charset="0"/>
              </a:rPr>
              <a:t>Property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 err="1">
                <a:latin typeface="Comic Sans MS" charset="0"/>
                <a:ea typeface="Comic Sans MS" charset="0"/>
                <a:cs typeface="Comic Sans MS" charset="0"/>
              </a:rPr>
              <a:t>Clusterheads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 form a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locally self-connected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dominating set (DS)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Low-efficiency: too many </a:t>
            </a:r>
            <a:r>
              <a:rPr lang="en-US" altLang="zh-CN" sz="2000" dirty="0" err="1">
                <a:latin typeface="Comic Sans MS" charset="0"/>
                <a:ea typeface="Comic Sans MS" charset="0"/>
                <a:cs typeface="Comic Sans MS" charset="0"/>
              </a:rPr>
              <a:t>clusterheads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 (black nodes)</a:t>
            </a:r>
          </a:p>
          <a:p>
            <a:pPr>
              <a:lnSpc>
                <a:spcPct val="150000"/>
              </a:lnSpc>
            </a:pPr>
            <a:endParaRPr lang="en-US" altLang="zh-CN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lnSpc>
                <a:spcPct val="150000"/>
              </a:lnSpc>
            </a:pPr>
            <a:endParaRPr lang="en-US" altLang="zh-CN" sz="2500" dirty="0">
              <a:latin typeface="Comic Sans MS" charset="0"/>
            </a:endParaRPr>
          </a:p>
          <a:p>
            <a:r>
              <a:rPr lang="en-US" altLang="zh-CN" sz="800" dirty="0">
                <a:latin typeface="Comic Sans MS" charset="0"/>
              </a:rPr>
              <a:t>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BE0E9F-EC68-F848-9C57-5EDF905B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610600" cy="1141412"/>
          </a:xfrm>
        </p:spPr>
        <p:txBody>
          <a:bodyPr/>
          <a:lstStyle/>
          <a:p>
            <a:r>
              <a:rPr lang="en-US" dirty="0">
                <a:latin typeface="Comic Sans MS" charset="0"/>
              </a:rPr>
              <a:t>Clustering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2908F-826F-46F3-A766-A8B2E8AE3ACF}"/>
              </a:ext>
            </a:extLst>
          </p:cNvPr>
          <p:cNvSpPr txBox="1"/>
          <p:nvPr/>
        </p:nvSpPr>
        <p:spPr>
          <a:xfrm>
            <a:off x="2208021" y="5440530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100413-7187-4D93-87AE-B166DAF30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446162"/>
            <a:ext cx="3886200" cy="235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29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531FA-91D2-E84E-9D9C-9DF8D6971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93" y="677456"/>
            <a:ext cx="8763792" cy="4014483"/>
          </a:xfrm>
        </p:spPr>
        <p:txBody>
          <a:bodyPr/>
          <a:lstStyle/>
          <a:p>
            <a:pPr marL="457200" lvl="1" indent="0">
              <a:lnSpc>
                <a:spcPts val="2600"/>
              </a:lnSpc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457200" lvl="1" indent="0">
              <a:lnSpc>
                <a:spcPts val="2600"/>
              </a:lnSpc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latin typeface="Comic Sans MS" charset="0"/>
                <a:ea typeface="Comic Sans MS" charset="0"/>
                <a:cs typeface="Comic Sans MS" charset="0"/>
              </a:rPr>
              <a:t>Supernode</a:t>
            </a:r>
            <a:r>
              <a:rPr lang="en-US" altLang="zh-CN" sz="2400" dirty="0">
                <a:latin typeface="Comic Sans MS" charset="0"/>
                <a:ea typeface="Comic Sans MS" charset="0"/>
                <a:cs typeface="Comic Sans MS" charset="0"/>
              </a:rPr>
              <a:t> selection (S)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Induced subgraph G[S] is connected and V-S     N(S)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Comic Sans MS" charset="0"/>
                <a:ea typeface="Comic Sans MS" charset="0"/>
                <a:cs typeface="Comic Sans MS" charset="0"/>
              </a:rPr>
              <a:t>Fund pooling by </a:t>
            </a:r>
            <a:r>
              <a:rPr lang="en-US" altLang="zh-CN" sz="2400" dirty="0" err="1">
                <a:latin typeface="Comic Sans MS" charset="0"/>
                <a:ea typeface="Comic Sans MS" charset="0"/>
                <a:cs typeface="Comic Sans MS" charset="0"/>
              </a:rPr>
              <a:t>supernodes</a:t>
            </a:r>
            <a:endParaRPr lang="en-US" altLang="zh-CN" sz="24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Pooling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funds in all clusters 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Redistributing funds to external channels in G[S]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Comic Sans MS" charset="0"/>
                <a:ea typeface="Comic Sans MS" charset="0"/>
                <a:cs typeface="Comic Sans MS" charset="0"/>
              </a:rPr>
              <a:t>Routing </a:t>
            </a:r>
          </a:p>
          <a:p>
            <a:pPr lvl="1">
              <a:lnSpc>
                <a:spcPct val="150000"/>
              </a:lnSpc>
            </a:pPr>
            <a:r>
              <a:rPr lang="en-US" altLang="zh-CN" sz="1900" dirty="0">
                <a:latin typeface="Comic Sans MS" charset="0"/>
                <a:ea typeface="Comic Sans MS" charset="0"/>
                <a:cs typeface="Comic Sans MS" charset="0"/>
              </a:rPr>
              <a:t>Searching in a reduced space in G[S], rather than G</a:t>
            </a:r>
          </a:p>
          <a:p>
            <a:pPr>
              <a:lnSpc>
                <a:spcPct val="150000"/>
              </a:lnSpc>
            </a:pPr>
            <a:endParaRPr lang="en-US" altLang="zh-CN" sz="2500" dirty="0">
              <a:latin typeface="Comic Sans MS" charset="0"/>
            </a:endParaRPr>
          </a:p>
          <a:p>
            <a:endParaRPr lang="en-US" altLang="zh-CN" sz="800" dirty="0">
              <a:latin typeface="Comic Sans MS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BE0E9F-EC68-F848-9C57-5EDF905B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87916"/>
            <a:ext cx="8610600" cy="1141412"/>
          </a:xfrm>
        </p:spPr>
        <p:txBody>
          <a:bodyPr/>
          <a:lstStyle/>
          <a:p>
            <a:r>
              <a:rPr lang="en-US" dirty="0">
                <a:latin typeface="Comic Sans MS" charset="0"/>
              </a:rPr>
              <a:t>4. Pooling and Pruning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2908F-826F-46F3-A766-A8B2E8AE3ACF}"/>
              </a:ext>
            </a:extLst>
          </p:cNvPr>
          <p:cNvSpPr txBox="1"/>
          <p:nvPr/>
        </p:nvSpPr>
        <p:spPr>
          <a:xfrm>
            <a:off x="2208021" y="5440530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950DE4-1F1E-4E31-86F5-3CAE61B34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362200"/>
            <a:ext cx="209550" cy="21653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5FB2E32-290B-49DF-8C0D-712FCE6CC28C}"/>
              </a:ext>
            </a:extLst>
          </p:cNvPr>
          <p:cNvSpPr/>
          <p:nvPr/>
        </p:nvSpPr>
        <p:spPr bwMode="auto">
          <a:xfrm>
            <a:off x="5652690" y="2800501"/>
            <a:ext cx="2410619" cy="838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charset="0"/>
              </a:rPr>
              <a:t>V-S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E95C5B4-4C28-4542-871A-B92000313750}"/>
              </a:ext>
            </a:extLst>
          </p:cNvPr>
          <p:cNvSpPr/>
          <p:nvPr/>
        </p:nvSpPr>
        <p:spPr bwMode="auto">
          <a:xfrm>
            <a:off x="6553200" y="2947935"/>
            <a:ext cx="1267620" cy="54333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S</a:t>
            </a:r>
          </a:p>
        </p:txBody>
      </p:sp>
    </p:spTree>
    <p:extLst>
      <p:ext uri="{BB962C8B-B14F-4D97-AF65-F5344CB8AC3E}">
        <p14:creationId xmlns:p14="http://schemas.microsoft.com/office/powerpoint/2010/main" val="3590888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531FA-91D2-E84E-9D9C-9DF8D6971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8622"/>
            <a:ext cx="8763792" cy="4014483"/>
          </a:xfrm>
        </p:spPr>
        <p:txBody>
          <a:bodyPr/>
          <a:lstStyle/>
          <a:p>
            <a:pPr marL="457200" lvl="1" indent="0">
              <a:lnSpc>
                <a:spcPts val="2600"/>
              </a:lnSpc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457200" lvl="1" indent="0">
              <a:lnSpc>
                <a:spcPts val="2600"/>
              </a:lnSpc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altLang="zh-CN" sz="2400" dirty="0">
                <a:latin typeface="Comic Sans MS" charset="0"/>
                <a:ea typeface="Comic Sans MS" charset="0"/>
                <a:cs typeface="Comic Sans MS" charset="0"/>
              </a:rPr>
              <a:t>Each node </a:t>
            </a:r>
          </a:p>
          <a:p>
            <a:pPr lvl="1"/>
            <a:r>
              <a:rPr lang="en-US" altLang="zh-CN" sz="1900" dirty="0">
                <a:latin typeface="Comic Sans MS" charset="0"/>
                <a:ea typeface="Comic Sans MS" charset="0"/>
                <a:cs typeface="Comic Sans MS" charset="0"/>
              </a:rPr>
              <a:t>Knows its k(=2)-hop info.</a:t>
            </a:r>
          </a:p>
          <a:p>
            <a:pPr lvl="1"/>
            <a:endParaRPr lang="en-US" altLang="zh-CN" sz="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altLang="zh-CN" sz="2400" dirty="0">
                <a:latin typeface="Comic Sans MS" charset="0"/>
                <a:ea typeface="Comic Sans MS" charset="0"/>
                <a:cs typeface="Comic Sans MS" charset="0"/>
              </a:rPr>
              <a:t>Escrow Account</a:t>
            </a:r>
          </a:p>
          <a:p>
            <a:pPr lvl="1"/>
            <a:r>
              <a:rPr lang="en-US" altLang="zh-CN" sz="20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Each node has one</a:t>
            </a:r>
            <a:r>
              <a:rPr lang="en-US" altLang="zh-CN" sz="20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 escrow account </a:t>
            </a:r>
            <a:r>
              <a:rPr lang="en-US" altLang="zh-CN" sz="20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for its </a:t>
            </a:r>
            <a:r>
              <a:rPr lang="en-US" altLang="zh-CN" sz="2000" dirty="0" err="1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supernode</a:t>
            </a:r>
            <a:r>
              <a:rPr lang="en-US" altLang="zh-CN" sz="20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neighbor</a:t>
            </a:r>
          </a:p>
          <a:p>
            <a:pPr lvl="1"/>
            <a:endParaRPr lang="en-US" altLang="zh-CN" sz="800" dirty="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altLang="zh-CN" sz="2500" dirty="0">
                <a:latin typeface="Comic Sans MS" charset="0"/>
                <a:ea typeface="Comic Sans MS" charset="0"/>
                <a:cs typeface="Comic Sans MS" charset="0"/>
              </a:rPr>
              <a:t>Fund allocations of </a:t>
            </a:r>
            <a:r>
              <a:rPr lang="en-US" altLang="zh-CN" sz="2500" dirty="0" err="1">
                <a:latin typeface="Comic Sans MS" charset="0"/>
                <a:ea typeface="Comic Sans MS" charset="0"/>
                <a:cs typeface="Comic Sans MS" charset="0"/>
              </a:rPr>
              <a:t>supernodes</a:t>
            </a:r>
            <a:endParaRPr lang="en-US" altLang="zh-CN" sz="25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1"/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Use escrows to allocate more funds to external channels</a:t>
            </a:r>
          </a:p>
          <a:p>
            <a:pPr lvl="1"/>
            <a:endParaRPr lang="en-US" altLang="zh-CN" sz="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altLang="zh-CN" sz="2500" dirty="0">
                <a:latin typeface="Comic Sans MS" charset="0"/>
                <a:ea typeface="Comic Sans MS" charset="0"/>
                <a:cs typeface="Comic Sans MS" charset="0"/>
              </a:rPr>
              <a:t>Implementation</a:t>
            </a:r>
          </a:p>
          <a:p>
            <a:pPr lvl="1"/>
            <a:r>
              <a:rPr lang="en-US" altLang="zh-CN" sz="20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Local status calculation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, then status/link-state broadcasting</a:t>
            </a:r>
          </a:p>
          <a:p>
            <a:pPr marL="0" indent="0">
              <a:buNone/>
            </a:pPr>
            <a:endParaRPr lang="en-US" altLang="zh-CN" sz="2500" dirty="0">
              <a:latin typeface="Comic Sans MS" charset="0"/>
            </a:endParaRPr>
          </a:p>
          <a:p>
            <a:endParaRPr lang="en-US" altLang="zh-CN" sz="800" dirty="0">
              <a:latin typeface="Comic Sans MS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BE0E9F-EC68-F848-9C57-5EDF905B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87916"/>
            <a:ext cx="8610600" cy="1141412"/>
          </a:xfrm>
        </p:spPr>
        <p:txBody>
          <a:bodyPr/>
          <a:lstStyle/>
          <a:p>
            <a:r>
              <a:rPr lang="en-US" dirty="0">
                <a:latin typeface="Comic Sans MS" charset="0"/>
              </a:rPr>
              <a:t>Design Details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2908F-826F-46F3-A766-A8B2E8AE3ACF}"/>
              </a:ext>
            </a:extLst>
          </p:cNvPr>
          <p:cNvSpPr txBox="1"/>
          <p:nvPr/>
        </p:nvSpPr>
        <p:spPr>
          <a:xfrm>
            <a:off x="2208021" y="5440530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E6B0A2-0B69-4188-9666-0E97372B1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643362"/>
            <a:ext cx="3497976" cy="212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83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52400"/>
            <a:ext cx="8458200" cy="838200"/>
          </a:xfrm>
        </p:spPr>
        <p:txBody>
          <a:bodyPr/>
          <a:lstStyle/>
          <a:p>
            <a:r>
              <a:rPr lang="en-US" altLang="zh-TW" dirty="0">
                <a:latin typeface="Comic Sans MS" panose="030F0702030302020204" pitchFamily="66" charset="0"/>
                <a:ea typeface="PMingLiU" pitchFamily="18" charset="-120"/>
              </a:rPr>
              <a:t>Self-Organizing Local Solutions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31969" y="1356432"/>
            <a:ext cx="4037013" cy="45243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zh-TW" dirty="0">
                <a:latin typeface="Comic Sans MS" panose="030F0702030302020204" pitchFamily="66" charset="0"/>
                <a:ea typeface="PMingLiU" panose="02020500000000000000" pitchFamily="18" charset="-120"/>
              </a:rPr>
              <a:t>Local decisions/fixes</a:t>
            </a:r>
          </a:p>
          <a:p>
            <a:pPr marL="0" indent="0">
              <a:buFontTx/>
              <a:buNone/>
              <a:defRPr/>
            </a:pPr>
            <a:endParaRPr lang="en-US" altLang="zh-TW" sz="800" dirty="0"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>
              <a:defRPr/>
            </a:pPr>
            <a:r>
              <a:rPr lang="en-US" altLang="zh-TW" sz="2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P2P and simple interaction (local w/o seq. propagation)</a:t>
            </a:r>
          </a:p>
          <a:p>
            <a:pPr>
              <a:defRPr/>
            </a:pPr>
            <a:endParaRPr lang="en-US" altLang="zh-TW" sz="800" dirty="0">
              <a:solidFill>
                <a:schemeClr val="tx1"/>
              </a:solidFill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sz="24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Global functionality</a:t>
            </a:r>
          </a:p>
          <a:p>
            <a:pPr marL="0" indent="0">
              <a:buFontTx/>
              <a:buNone/>
              <a:defRPr/>
            </a:pPr>
            <a:endParaRPr lang="en-US" altLang="zh-TW" sz="800" dirty="0">
              <a:solidFill>
                <a:schemeClr val="tx1"/>
              </a:solidFill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>
              <a:defRPr/>
            </a:pPr>
            <a:r>
              <a:rPr lang="en-US" altLang="zh-TW" sz="2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E.g., connectivity</a:t>
            </a:r>
          </a:p>
          <a:p>
            <a:pPr>
              <a:defRPr/>
            </a:pPr>
            <a:endParaRPr lang="en-US" altLang="zh-TW" sz="2400" dirty="0"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>
              <a:buFontTx/>
              <a:buNone/>
              <a:defRPr/>
            </a:pPr>
            <a:endParaRPr lang="en-US" altLang="zh-TW" dirty="0"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>
              <a:buFontTx/>
              <a:buNone/>
              <a:defRPr/>
            </a:pPr>
            <a:endParaRPr lang="en-US" altLang="zh-TW" dirty="0"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>
              <a:defRPr/>
            </a:pPr>
            <a:endParaRPr lang="zh-TW" altLang="en-US" dirty="0">
              <a:latin typeface="Comic Sans MS" panose="030F0702030302020204" pitchFamily="66" charset="0"/>
              <a:ea typeface="PMingLiU" panose="02020500000000000000" pitchFamily="18" charset="-12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148820" y="1364315"/>
            <a:ext cx="4878457" cy="51816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zh-TW" dirty="0">
                <a:latin typeface="Comic Sans MS" panose="030F0702030302020204" pitchFamily="66" charset="0"/>
                <a:ea typeface="PMingLiU" panose="02020500000000000000" pitchFamily="18" charset="-120"/>
              </a:rPr>
              <a:t>Principles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altLang="zh-TW" sz="800" dirty="0"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TW" sz="2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P</a:t>
            </a:r>
            <a:r>
              <a:rPr lang="en-US" altLang="zh-TW" sz="2000" baseline="-25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1</a:t>
            </a:r>
            <a:r>
              <a:rPr lang="en-US" altLang="zh-TW" sz="2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: Local actions w/ global properties    		(</a:t>
            </a:r>
            <a:r>
              <a:rPr lang="en-US" altLang="zh-TW" sz="2000" dirty="0">
                <a:solidFill>
                  <a:srgbClr val="0070C0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scalability</a:t>
            </a:r>
            <a:r>
              <a:rPr lang="en-US" altLang="zh-TW" sz="2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)</a:t>
            </a:r>
          </a:p>
          <a:p>
            <a:pPr>
              <a:lnSpc>
                <a:spcPct val="90000"/>
              </a:lnSpc>
              <a:defRPr/>
            </a:pPr>
            <a:endParaRPr lang="en-US" altLang="zh-TW" sz="800" dirty="0">
              <a:solidFill>
                <a:schemeClr val="tx1"/>
              </a:solidFill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TW" sz="2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P</a:t>
            </a:r>
            <a:r>
              <a:rPr lang="en-US" altLang="zh-TW" sz="2000" baseline="-25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2</a:t>
            </a:r>
            <a:r>
              <a:rPr lang="en-US" altLang="zh-TW" sz="2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: Minimization of maintained state 		(</a:t>
            </a:r>
            <a:r>
              <a:rPr lang="en-US" altLang="zh-TW" sz="2000" dirty="0">
                <a:solidFill>
                  <a:srgbClr val="0070C0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usability</a:t>
            </a:r>
            <a:r>
              <a:rPr lang="en-US" altLang="zh-TW" sz="2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)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altLang="zh-TW" sz="800" dirty="0">
              <a:solidFill>
                <a:schemeClr val="tx1"/>
              </a:solidFill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TW" sz="2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P</a:t>
            </a:r>
            <a:r>
              <a:rPr lang="en-US" altLang="zh-TW" sz="2000" baseline="-25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3</a:t>
            </a:r>
            <a:r>
              <a:rPr lang="en-US" altLang="zh-TW" sz="2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: Adaptive to changes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zh-TW" sz="2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    		(</a:t>
            </a:r>
            <a:r>
              <a:rPr lang="en-US" altLang="zh-TW" sz="2000" dirty="0">
                <a:solidFill>
                  <a:srgbClr val="0070C0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self-healing</a:t>
            </a:r>
            <a:r>
              <a:rPr lang="en-US" altLang="zh-TW" sz="2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)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altLang="zh-TW" sz="800" dirty="0">
              <a:solidFill>
                <a:schemeClr val="tx1"/>
              </a:solidFill>
              <a:latin typeface="Comic Sans MS" panose="030F0702030302020204" pitchFamily="66" charset="0"/>
              <a:ea typeface="PMingLiU" panose="02020500000000000000" pitchFamily="18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TW" sz="2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P</a:t>
            </a:r>
            <a:r>
              <a:rPr lang="en-US" altLang="zh-TW" sz="2000" baseline="-25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4</a:t>
            </a:r>
            <a:r>
              <a:rPr lang="en-US" altLang="zh-TW" sz="2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: Implicit coordination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zh-TW" sz="2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 		(</a:t>
            </a:r>
            <a:r>
              <a:rPr lang="en-US" altLang="zh-TW" sz="2000" dirty="0">
                <a:solidFill>
                  <a:srgbClr val="0070C0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efficiency</a:t>
            </a:r>
            <a:r>
              <a:rPr lang="en-US" altLang="zh-TW" sz="2000" dirty="0">
                <a:solidFill>
                  <a:schemeClr val="tx1"/>
                </a:solidFill>
                <a:latin typeface="Comic Sans MS" panose="030F0702030302020204" pitchFamily="66" charset="0"/>
                <a:ea typeface="PMingLiU" panose="02020500000000000000" pitchFamily="18" charset="-120"/>
              </a:rPr>
              <a:t>)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2773" name="Picture 4" descr="7 Star Bu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038" y="5653855"/>
            <a:ext cx="194438" cy="32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4" name="Group 5"/>
          <p:cNvGrpSpPr>
            <a:grpSpLocks/>
          </p:cNvGrpSpPr>
          <p:nvPr/>
        </p:nvGrpSpPr>
        <p:grpSpPr bwMode="auto">
          <a:xfrm>
            <a:off x="665459" y="4279565"/>
            <a:ext cx="3420559" cy="1423370"/>
            <a:chOff x="1152" y="2208"/>
            <a:chExt cx="3312" cy="1602"/>
          </a:xfrm>
        </p:grpSpPr>
        <p:pic>
          <p:nvPicPr>
            <p:cNvPr id="32776" name="Picture 6" descr="7 Star Bu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168"/>
              <a:ext cx="24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7" descr="7 Star Bu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688"/>
              <a:ext cx="24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8" descr="7 Star Bu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208"/>
              <a:ext cx="24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9" descr="7 Star Bu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408"/>
              <a:ext cx="24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0" name="Picture 10" descr="7 Star Bu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928"/>
              <a:ext cx="24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1" name="Picture 11" descr="7 Star Bu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400"/>
              <a:ext cx="24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2" name="Picture 12" descr="7 Star Bu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3120"/>
              <a:ext cx="24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3" name="Picture 13" descr="7 Star Bu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592"/>
              <a:ext cx="24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4" name="Picture 14" descr="7 Star Bu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120"/>
              <a:ext cx="24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5" name="Picture 15" descr="7 Star Bu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640"/>
              <a:ext cx="24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6" name="Picture 16" descr="7 Star Bu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408"/>
              <a:ext cx="24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7" name="Picture 17" descr="7 Star Bu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928"/>
              <a:ext cx="24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8" name="Picture 18" descr="7 Star Bu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400"/>
              <a:ext cx="24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9" name="Picture 19" descr="7 Star Bu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880"/>
              <a:ext cx="24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0" name="Picture 20" descr="7 Star Bu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928"/>
              <a:ext cx="24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 flipV="1">
              <a:off x="3313" y="2785"/>
              <a:ext cx="0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4598" name="Line 22"/>
            <p:cNvSpPr>
              <a:spLocks noChangeShapeType="1"/>
            </p:cNvSpPr>
            <p:nvPr/>
          </p:nvSpPr>
          <p:spPr bwMode="auto">
            <a:xfrm flipH="1" flipV="1">
              <a:off x="2928" y="2928"/>
              <a:ext cx="336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4599" name="Line 23"/>
            <p:cNvSpPr>
              <a:spLocks noChangeShapeType="1"/>
            </p:cNvSpPr>
            <p:nvPr/>
          </p:nvSpPr>
          <p:spPr bwMode="auto">
            <a:xfrm flipV="1">
              <a:off x="3407" y="2880"/>
              <a:ext cx="337" cy="2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4600" name="Line 24"/>
            <p:cNvSpPr>
              <a:spLocks noChangeShapeType="1"/>
            </p:cNvSpPr>
            <p:nvPr/>
          </p:nvSpPr>
          <p:spPr bwMode="auto">
            <a:xfrm>
              <a:off x="3407" y="321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4601" name="Line 25"/>
            <p:cNvSpPr>
              <a:spLocks noChangeShapeType="1"/>
            </p:cNvSpPr>
            <p:nvPr/>
          </p:nvSpPr>
          <p:spPr bwMode="auto">
            <a:xfrm>
              <a:off x="3407" y="3216"/>
              <a:ext cx="337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4602" name="Line 26"/>
            <p:cNvSpPr>
              <a:spLocks noChangeShapeType="1"/>
            </p:cNvSpPr>
            <p:nvPr/>
          </p:nvSpPr>
          <p:spPr bwMode="auto">
            <a:xfrm flipH="1">
              <a:off x="2928" y="3216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24603" name="Line 27"/>
            <p:cNvSpPr>
              <a:spLocks noChangeShapeType="1"/>
            </p:cNvSpPr>
            <p:nvPr/>
          </p:nvSpPr>
          <p:spPr bwMode="auto">
            <a:xfrm>
              <a:off x="3313" y="331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32775" name="TextBox 2"/>
          <p:cNvSpPr txBox="1">
            <a:spLocks noChangeArrowheads="1"/>
          </p:cNvSpPr>
          <p:nvPr/>
        </p:nvSpPr>
        <p:spPr bwMode="auto">
          <a:xfrm>
            <a:off x="3110921" y="5689104"/>
            <a:ext cx="10610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Agility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9430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7C829B-55AC-4E3F-A462-264A4276AC54}"/>
              </a:ext>
            </a:extLst>
          </p:cNvPr>
          <p:cNvSpPr/>
          <p:nvPr/>
        </p:nvSpPr>
        <p:spPr bwMode="auto">
          <a:xfrm>
            <a:off x="372588" y="1409766"/>
            <a:ext cx="8161812" cy="27788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531FA-91D2-E84E-9D9C-9DF8D6971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778" y="914400"/>
            <a:ext cx="8763792" cy="4014483"/>
          </a:xfrm>
        </p:spPr>
        <p:txBody>
          <a:bodyPr/>
          <a:lstStyle/>
          <a:p>
            <a:pPr marL="457200" lvl="1" indent="0">
              <a:lnSpc>
                <a:spcPts val="2600"/>
              </a:lnSpc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latin typeface="Comic Sans MS" charset="0"/>
                <a:ea typeface="Comic Sans MS" charset="0"/>
                <a:cs typeface="Comic Sans MS" charset="0"/>
              </a:rPr>
              <a:t>Supernode</a:t>
            </a:r>
            <a:r>
              <a:rPr lang="en-US" altLang="zh-CN" sz="2400" dirty="0">
                <a:latin typeface="Comic Sans MS" charset="0"/>
                <a:ea typeface="Comic Sans MS" charset="0"/>
                <a:cs typeface="Comic Sans MS" charset="0"/>
              </a:rPr>
              <a:t> selection  (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Wu and Dai 2004</a:t>
            </a:r>
            <a:r>
              <a:rPr lang="en-US" altLang="zh-CN" sz="2400" dirty="0">
                <a:latin typeface="Comic Sans MS" charset="0"/>
                <a:ea typeface="Comic Sans MS" charset="0"/>
                <a:cs typeface="Comic Sans MS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All nodes are initially </a:t>
            </a:r>
            <a:r>
              <a:rPr lang="en-US" altLang="zh-CN" sz="2000" dirty="0" err="1">
                <a:latin typeface="Comic Sans MS" charset="0"/>
                <a:ea typeface="Comic Sans MS" charset="0"/>
                <a:cs typeface="Comic Sans MS" charset="0"/>
              </a:rPr>
              <a:t>supernodes</a:t>
            </a:r>
            <a:endParaRPr lang="en-US" altLang="zh-CN" sz="20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A </a:t>
            </a:r>
            <a:r>
              <a:rPr lang="en-US" altLang="zh-CN" sz="2000" dirty="0" err="1">
                <a:latin typeface="Comic Sans MS" charset="0"/>
                <a:ea typeface="Comic Sans MS" charset="0"/>
                <a:cs typeface="Comic Sans MS" charset="0"/>
              </a:rPr>
              <a:t>supernode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 v becomes a </a:t>
            </a:r>
            <a:r>
              <a:rPr lang="en-US" altLang="zh-CN" sz="20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non-</a:t>
            </a:r>
            <a:r>
              <a:rPr lang="en-US" altLang="zh-CN" sz="2000" dirty="0" err="1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supernode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 if any two neighbors</a:t>
            </a:r>
            <a:endParaRPr lang="en-US" altLang="zh-CN" sz="1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1800" dirty="0">
                <a:latin typeface="Comic Sans MS" charset="0"/>
                <a:ea typeface="Comic Sans MS" charset="0"/>
                <a:cs typeface="Comic Sans MS" charset="0"/>
              </a:rPr>
              <a:t>    of v are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connected by a path (under k-hop view, k=2) such that 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    for each intermediate node u in the path, </a:t>
            </a:r>
            <a:r>
              <a:rPr lang="en-US" altLang="zh-CN" sz="2000" dirty="0" err="1">
                <a:latin typeface="Comic Sans MS" charset="0"/>
                <a:ea typeface="Comic Sans MS" charset="0"/>
                <a:cs typeface="Comic Sans MS" charset="0"/>
              </a:rPr>
              <a:t>Pri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(u) &gt;  </a:t>
            </a:r>
            <a:r>
              <a:rPr lang="en-US" altLang="zh-CN" sz="2000" dirty="0" err="1">
                <a:latin typeface="Comic Sans MS" charset="0"/>
                <a:ea typeface="Comic Sans MS" charset="0"/>
                <a:cs typeface="Comic Sans MS" charset="0"/>
              </a:rPr>
              <a:t>Pri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(v)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altLang="zh-CN" sz="8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Comic Sans MS" charset="0"/>
                <a:ea typeface="Comic Sans MS" charset="0"/>
                <a:cs typeface="Comic Sans MS" charset="0"/>
              </a:rPr>
              <a:t>Time complexity: O(</a:t>
            </a:r>
            <a:r>
              <a:rPr lang="el-GR" altLang="zh-CN" sz="2400" dirty="0">
                <a:latin typeface="Comic Sans MS" charset="0"/>
                <a:ea typeface="Comic Sans MS" charset="0"/>
                <a:cs typeface="Comic Sans MS" charset="0"/>
              </a:rPr>
              <a:t>Δ</a:t>
            </a:r>
            <a:r>
              <a:rPr lang="en-US" altLang="zh-CN" sz="2400" baseline="30000" dirty="0"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lang="en-US" altLang="zh-CN" sz="2400" dirty="0">
                <a:latin typeface="Comic Sans MS" charset="0"/>
                <a:ea typeface="Comic Sans MS" charset="0"/>
                <a:cs typeface="Comic Sans MS" charset="0"/>
              </a:rPr>
              <a:t>),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where</a:t>
            </a:r>
            <a:r>
              <a:rPr lang="en-US" altLang="zh-CN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l-GR" altLang="zh-CN" sz="2000" dirty="0">
                <a:latin typeface="Comic Sans MS" charset="0"/>
                <a:ea typeface="Comic Sans MS" charset="0"/>
                <a:cs typeface="Comic Sans MS" charset="0"/>
              </a:rPr>
              <a:t>Δ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 is max node degree</a:t>
            </a:r>
          </a:p>
          <a:p>
            <a:pPr>
              <a:lnSpc>
                <a:spcPct val="150000"/>
              </a:lnSpc>
            </a:pPr>
            <a:endParaRPr lang="en-US" altLang="zh-CN" sz="2500" dirty="0">
              <a:latin typeface="Comic Sans MS" charset="0"/>
            </a:endParaRPr>
          </a:p>
          <a:p>
            <a:endParaRPr lang="en-US" altLang="zh-CN" sz="800" dirty="0">
              <a:latin typeface="Comic Sans MS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BE0E9F-EC68-F848-9C57-5EDF905B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256924"/>
            <a:ext cx="8610600" cy="1141412"/>
          </a:xfrm>
        </p:spPr>
        <p:txBody>
          <a:bodyPr/>
          <a:lstStyle/>
          <a:p>
            <a:r>
              <a:rPr lang="en-US" dirty="0">
                <a:latin typeface="Comic Sans MS" charset="0"/>
              </a:rPr>
              <a:t>Node Pooling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2908F-826F-46F3-A766-A8B2E8AE3ACF}"/>
              </a:ext>
            </a:extLst>
          </p:cNvPr>
          <p:cNvSpPr txBox="1"/>
          <p:nvPr/>
        </p:nvSpPr>
        <p:spPr>
          <a:xfrm>
            <a:off x="2208021" y="5440530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7FEDD4-D5C3-4289-B8B8-070556D3F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773" y="5133848"/>
            <a:ext cx="2738453" cy="151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98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E0E9F-EC68-F848-9C57-5EDF905B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06" y="442165"/>
            <a:ext cx="8228013" cy="1141412"/>
          </a:xfrm>
        </p:spPr>
        <p:txBody>
          <a:bodyPr/>
          <a:lstStyle/>
          <a:p>
            <a:r>
              <a:rPr lang="en-US" dirty="0" err="1">
                <a:latin typeface="Comic Sans MS" charset="0"/>
              </a:rPr>
              <a:t>Supernode</a:t>
            </a:r>
            <a:r>
              <a:rPr lang="en-US" dirty="0">
                <a:latin typeface="Comic Sans MS" charset="0"/>
              </a:rPr>
              <a:t> Selection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531FA-91D2-E84E-9D9C-9DF8D6971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208722"/>
            <a:ext cx="4037013" cy="4529138"/>
          </a:xfrm>
        </p:spPr>
        <p:txBody>
          <a:bodyPr/>
          <a:lstStyle/>
          <a:p>
            <a:pPr marL="457200" lvl="1" indent="0">
              <a:lnSpc>
                <a:spcPts val="2600"/>
              </a:lnSpc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Node v</a:t>
            </a:r>
          </a:p>
          <a:p>
            <a:pPr lvl="1"/>
            <a:r>
              <a:rPr lang="en-US" sz="2000" dirty="0">
                <a:latin typeface="Comic Sans MS" panose="030F0702030302020204" pitchFamily="66" charset="0"/>
              </a:rPr>
              <a:t>2-hop local view</a:t>
            </a:r>
          </a:p>
          <a:p>
            <a:pPr lvl="1"/>
            <a:r>
              <a:rPr lang="en-US" sz="2000" dirty="0">
                <a:latin typeface="Comic Sans MS" panose="030F0702030302020204" pitchFamily="66" charset="0"/>
              </a:rPr>
              <a:t>A distinct priority </a:t>
            </a:r>
            <a:r>
              <a:rPr lang="en-US" sz="2000" dirty="0" err="1">
                <a:latin typeface="Comic Sans MS" panose="030F0702030302020204" pitchFamily="66" charset="0"/>
              </a:rPr>
              <a:t>Pri</a:t>
            </a:r>
            <a:r>
              <a:rPr lang="en-US" sz="2000" dirty="0">
                <a:latin typeface="Comic Sans MS" panose="030F0702030302020204" pitchFamily="66" charset="0"/>
              </a:rPr>
              <a:t>(v)</a:t>
            </a:r>
          </a:p>
          <a:p>
            <a:pPr marL="457200" lvl="1" indent="0"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r>
              <a:rPr lang="en-US" sz="2500" dirty="0" err="1">
                <a:latin typeface="Comic Sans MS" panose="030F0702030302020204" pitchFamily="66" charset="0"/>
              </a:rPr>
              <a:t>Supernode</a:t>
            </a:r>
            <a:r>
              <a:rPr lang="en-US" sz="2500" dirty="0">
                <a:latin typeface="Comic Sans MS" panose="030F0702030302020204" pitchFamily="66" charset="0"/>
              </a:rPr>
              <a:t> set </a:t>
            </a:r>
          </a:p>
          <a:p>
            <a:pPr lvl="1"/>
            <a:r>
              <a:rPr lang="en-US" sz="2000" dirty="0">
                <a:latin typeface="Comic Sans MS" panose="030F0702030302020204" pitchFamily="66" charset="0"/>
              </a:rPr>
              <a:t>S = {3, 4, 6}</a:t>
            </a:r>
          </a:p>
          <a:p>
            <a:pPr lvl="1"/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Node 1’s view </a:t>
            </a:r>
          </a:p>
          <a:p>
            <a:pPr lvl="1"/>
            <a:r>
              <a:rPr lang="en-US" sz="2000" dirty="0">
                <a:latin typeface="Comic Sans MS" panose="030F0702030302020204" pitchFamily="66" charset="0"/>
              </a:rPr>
              <a:t>1-hop view</a:t>
            </a:r>
          </a:p>
          <a:p>
            <a:pPr lvl="1"/>
            <a:r>
              <a:rPr lang="en-US" sz="2000" dirty="0">
                <a:latin typeface="Comic Sans MS" panose="030F0702030302020204" pitchFamily="66" charset="0"/>
              </a:rPr>
              <a:t>2-hop view</a:t>
            </a:r>
          </a:p>
          <a:p>
            <a:endParaRPr lang="en-US" altLang="zh-CN" sz="800" dirty="0">
              <a:latin typeface="Comic Sans MS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189B797-52FE-4A41-B907-7A862E6EAD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45056" y="3754447"/>
            <a:ext cx="1955744" cy="24378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52908F-826F-46F3-A766-A8B2E8AE3ACF}"/>
              </a:ext>
            </a:extLst>
          </p:cNvPr>
          <p:cNvSpPr txBox="1"/>
          <p:nvPr/>
        </p:nvSpPr>
        <p:spPr>
          <a:xfrm>
            <a:off x="2208021" y="5440530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C5D768-96C7-49E7-955E-896FE4FC4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169" y="1261994"/>
            <a:ext cx="3590922" cy="26328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A210D0-75B9-48D4-8A21-C5914B522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6286" y="3833840"/>
            <a:ext cx="2338163" cy="231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46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293CFD-03DA-4E8D-832A-A7CD3ECBCB7D}"/>
              </a:ext>
            </a:extLst>
          </p:cNvPr>
          <p:cNvSpPr/>
          <p:nvPr/>
        </p:nvSpPr>
        <p:spPr bwMode="auto">
          <a:xfrm>
            <a:off x="562932" y="2895600"/>
            <a:ext cx="8128404" cy="884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531FA-91D2-E84E-9D9C-9DF8D6971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64" y="725040"/>
            <a:ext cx="8462736" cy="4014483"/>
          </a:xfrm>
        </p:spPr>
        <p:txBody>
          <a:bodyPr/>
          <a:lstStyle/>
          <a:p>
            <a:pPr marL="457200" lvl="1" indent="0">
              <a:lnSpc>
                <a:spcPts val="2600"/>
              </a:lnSpc>
              <a:buNone/>
            </a:pPr>
            <a:r>
              <a:rPr lang="en-US" sz="2000" dirty="0">
                <a:latin typeface="Comic Sans MS" panose="030F0702030302020204" pitchFamily="66" charset="0"/>
              </a:rPr>
              <a:t> </a:t>
            </a:r>
            <a:endParaRPr lang="en-US" altLang="zh-CN" sz="8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500" dirty="0">
                <a:latin typeface="Comic Sans MS" charset="0"/>
                <a:ea typeface="Comic Sans MS" charset="0"/>
                <a:cs typeface="Comic Sans MS" charset="0"/>
              </a:rPr>
              <a:t>Nodes joining/leaving (channels up/down)</a:t>
            </a:r>
          </a:p>
          <a:p>
            <a:pPr lvl="1"/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Local update (2-hop): no propagation </a:t>
            </a:r>
          </a:p>
          <a:p>
            <a:pPr lvl="1"/>
            <a:r>
              <a:rPr lang="en-US" altLang="zh-CN" sz="2000" dirty="0" err="1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Supernode</a:t>
            </a:r>
            <a:r>
              <a:rPr lang="en-US" altLang="zh-CN" sz="20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stability</a:t>
            </a:r>
            <a:r>
              <a:rPr lang="en-US" altLang="zh-CN" sz="20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: graceful evolving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clustering </a:t>
            </a:r>
            <a:endParaRPr lang="en-US" altLang="zh-CN" sz="800" dirty="0">
              <a:solidFill>
                <a:srgbClr val="0070C0"/>
              </a:solidFill>
              <a:latin typeface="Comic Sans MS" charset="0"/>
            </a:endParaRPr>
          </a:p>
          <a:p>
            <a:pPr marL="457200" lvl="1" indent="0">
              <a:buNone/>
            </a:pPr>
            <a:endParaRPr lang="en-US" sz="2000" dirty="0">
              <a:latin typeface="Comic Sans MS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omic Sans MS" panose="030F0702030302020204" pitchFamily="66" charset="0"/>
              </a:rPr>
              <a:t>Theorem:</a:t>
            </a:r>
            <a:r>
              <a:rPr lang="en-US" sz="2000" dirty="0">
                <a:latin typeface="Comic Sans MS" panose="030F0702030302020204" pitchFamily="66" charset="0"/>
              </a:rPr>
              <a:t> When a node is added to/deleted from an LN, it will only affect the status of k-hop neighborhood of the node. </a:t>
            </a:r>
            <a:endParaRPr lang="en-US" altLang="zh-CN" sz="2000" dirty="0">
              <a:latin typeface="Comic Sans MS" panose="030F0702030302020204" pitchFamily="66" charset="0"/>
              <a:ea typeface="Comic Sans MS" charset="0"/>
              <a:cs typeface="Comic Sans MS" charset="0"/>
            </a:endParaRPr>
          </a:p>
          <a:p>
            <a:pPr marL="457200" lvl="1" indent="0">
              <a:buNone/>
            </a:pPr>
            <a:endParaRPr lang="en-US" altLang="zh-CN" sz="2000" dirty="0">
              <a:latin typeface="Comic Sans MS" panose="030F0702030302020204" pitchFamily="66" charset="0"/>
              <a:ea typeface="Comic Sans MS" charset="0"/>
              <a:cs typeface="Comic Sans MS" charset="0"/>
            </a:endParaRPr>
          </a:p>
          <a:p>
            <a:pPr>
              <a:lnSpc>
                <a:spcPct val="150000"/>
              </a:lnSpc>
            </a:pPr>
            <a:endParaRPr lang="en-US" altLang="zh-CN" sz="1800" dirty="0">
              <a:latin typeface="Comic Sans MS" charset="0"/>
            </a:endParaRPr>
          </a:p>
          <a:p>
            <a:r>
              <a:rPr lang="en-US" altLang="zh-CN" sz="800" dirty="0">
                <a:latin typeface="Comic Sans MS" charset="0"/>
              </a:rPr>
              <a:t>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BE0E9F-EC68-F848-9C57-5EDF905B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6456"/>
            <a:ext cx="8610600" cy="1141412"/>
          </a:xfrm>
        </p:spPr>
        <p:txBody>
          <a:bodyPr/>
          <a:lstStyle/>
          <a:p>
            <a:r>
              <a:rPr lang="en-US" dirty="0">
                <a:latin typeface="Comic Sans MS" charset="0"/>
              </a:rPr>
              <a:t>Network Dynamics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2908F-826F-46F3-A766-A8B2E8AE3ACF}"/>
              </a:ext>
            </a:extLst>
          </p:cNvPr>
          <p:cNvSpPr txBox="1"/>
          <p:nvPr/>
        </p:nvSpPr>
        <p:spPr>
          <a:xfrm>
            <a:off x="2208021" y="5440530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C1C1FE-5035-4820-A3FF-4B7A250CB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569" y="4588463"/>
            <a:ext cx="3344171" cy="202917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779334E-7FF2-411D-844B-3EE5E46529E1}"/>
              </a:ext>
            </a:extLst>
          </p:cNvPr>
          <p:cNvSpPr/>
          <p:nvPr/>
        </p:nvSpPr>
        <p:spPr bwMode="auto">
          <a:xfrm>
            <a:off x="3733800" y="4739523"/>
            <a:ext cx="152400" cy="14033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8B2B68-7D35-47BA-9353-53258C1E8A5C}"/>
              </a:ext>
            </a:extLst>
          </p:cNvPr>
          <p:cNvCxnSpPr>
            <a:cxnSpLocks/>
          </p:cNvCxnSpPr>
          <p:nvPr/>
        </p:nvCxnSpPr>
        <p:spPr bwMode="auto">
          <a:xfrm>
            <a:off x="3875311" y="4855208"/>
            <a:ext cx="696688" cy="3741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8ABFC3-036A-4017-8CCA-140B37E3AFDF}"/>
              </a:ext>
            </a:extLst>
          </p:cNvPr>
          <p:cNvCxnSpPr>
            <a:cxnSpLocks/>
          </p:cNvCxnSpPr>
          <p:nvPr/>
        </p:nvCxnSpPr>
        <p:spPr bwMode="auto">
          <a:xfrm>
            <a:off x="3844452" y="4898392"/>
            <a:ext cx="482935" cy="142620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61F67AC-3887-4336-94FD-BC452B50D06B}"/>
              </a:ext>
            </a:extLst>
          </p:cNvPr>
          <p:cNvCxnSpPr>
            <a:cxnSpLocks/>
          </p:cNvCxnSpPr>
          <p:nvPr/>
        </p:nvCxnSpPr>
        <p:spPr bwMode="auto">
          <a:xfrm flipV="1">
            <a:off x="2971800" y="4876800"/>
            <a:ext cx="762000" cy="43817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48A776C-70C1-4983-8DBB-839AEF9B72E2}"/>
              </a:ext>
            </a:extLst>
          </p:cNvPr>
          <p:cNvSpPr txBox="1"/>
          <p:nvPr/>
        </p:nvSpPr>
        <p:spPr>
          <a:xfrm>
            <a:off x="3404461" y="458846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82E9FB-62DE-4E1D-8643-7FB6B645E92D}"/>
              </a:ext>
            </a:extLst>
          </p:cNvPr>
          <p:cNvSpPr txBox="1"/>
          <p:nvPr/>
        </p:nvSpPr>
        <p:spPr>
          <a:xfrm>
            <a:off x="392656" y="4124616"/>
            <a:ext cx="818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altLang="zh-CN" sz="18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e.g., deleting 3 changes no node &amp; adding 9 changes 6 to a regular node</a:t>
            </a:r>
          </a:p>
        </p:txBody>
      </p:sp>
    </p:spTree>
    <p:extLst>
      <p:ext uri="{BB962C8B-B14F-4D97-AF65-F5344CB8AC3E}">
        <p14:creationId xmlns:p14="http://schemas.microsoft.com/office/powerpoint/2010/main" val="58481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80C394-A30E-4BEF-B328-0D84D91BBA4E}"/>
              </a:ext>
            </a:extLst>
          </p:cNvPr>
          <p:cNvSpPr/>
          <p:nvPr/>
        </p:nvSpPr>
        <p:spPr bwMode="auto">
          <a:xfrm>
            <a:off x="548640" y="3160026"/>
            <a:ext cx="7604760" cy="19453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531FA-91D2-E84E-9D9C-9DF8D6971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51" y="731046"/>
            <a:ext cx="9281160" cy="3056837"/>
          </a:xfrm>
        </p:spPr>
        <p:txBody>
          <a:bodyPr/>
          <a:lstStyle/>
          <a:p>
            <a:pPr marL="457200" lvl="1" indent="0">
              <a:lnSpc>
                <a:spcPts val="2600"/>
              </a:lnSpc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Comic Sans MS" panose="030F0702030302020204" pitchFamily="66" charset="0"/>
                <a:ea typeface="Comic Sans MS" charset="0"/>
                <a:cs typeface="Comic Sans MS" charset="0"/>
              </a:rPr>
              <a:t>Link Priority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Comic Sans MS" panose="030F0702030302020204" pitchFamily="66" charset="0"/>
                <a:ea typeface="Comic Sans MS" charset="0"/>
                <a:cs typeface="Comic Sans MS" charset="0"/>
              </a:rPr>
              <a:t>Reserve lexicographical order for link </a:t>
            </a:r>
            <a:r>
              <a:rPr lang="en-US" altLang="zh-CN" sz="2000" dirty="0" err="1">
                <a:latin typeface="Comic Sans MS" panose="030F0702030302020204" pitchFamily="66" charset="0"/>
                <a:ea typeface="Comic Sans MS" charset="0"/>
                <a:cs typeface="Comic Sans MS" charset="0"/>
              </a:rPr>
              <a:t>uv</a:t>
            </a:r>
            <a:endParaRPr lang="en-US" altLang="zh-CN" sz="2000" dirty="0">
              <a:latin typeface="Comic Sans MS" panose="030F0702030302020204" pitchFamily="66" charset="0"/>
              <a:ea typeface="Comic Sans MS" charset="0"/>
              <a:cs typeface="Comic Sans MS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1800" dirty="0">
                <a:latin typeface="Comic Sans MS" panose="030F0702030302020204" pitchFamily="66" charset="0"/>
                <a:ea typeface="Comic Sans MS" charset="0"/>
                <a:cs typeface="Comic Sans MS" charset="0"/>
              </a:rPr>
              <a:t>    </a:t>
            </a:r>
            <a:r>
              <a:rPr lang="en-US" altLang="zh-CN" sz="1800" dirty="0" err="1">
                <a:latin typeface="Comic Sans MS" panose="030F0702030302020204" pitchFamily="66" charset="0"/>
                <a:ea typeface="Comic Sans MS" charset="0"/>
                <a:cs typeface="Comic Sans MS" charset="0"/>
              </a:rPr>
              <a:t>Pri</a:t>
            </a:r>
            <a:r>
              <a:rPr lang="en-US" altLang="zh-CN" sz="1800" dirty="0">
                <a:latin typeface="Comic Sans MS" panose="030F0702030302020204" pitchFamily="66" charset="0"/>
                <a:ea typeface="Comic Sans MS" charset="0"/>
                <a:cs typeface="Comic Sans MS" charset="0"/>
              </a:rPr>
              <a:t>(max{</a:t>
            </a:r>
            <a:r>
              <a:rPr lang="en-US" altLang="zh-CN" sz="1800" dirty="0" err="1">
                <a:latin typeface="Comic Sans MS" panose="030F0702030302020204" pitchFamily="66" charset="0"/>
                <a:ea typeface="Comic Sans MS" charset="0"/>
                <a:cs typeface="Comic Sans MS" charset="0"/>
              </a:rPr>
              <a:t>Pri</a:t>
            </a:r>
            <a:r>
              <a:rPr lang="en-US" altLang="zh-CN" sz="1800" dirty="0">
                <a:latin typeface="Comic Sans MS" panose="030F0702030302020204" pitchFamily="66" charset="0"/>
                <a:ea typeface="Comic Sans MS" charset="0"/>
                <a:cs typeface="Comic Sans MS" charset="0"/>
              </a:rPr>
              <a:t>(u), </a:t>
            </a:r>
            <a:r>
              <a:rPr lang="en-US" altLang="zh-CN" sz="1800" dirty="0" err="1">
                <a:latin typeface="Comic Sans MS" panose="030F0702030302020204" pitchFamily="66" charset="0"/>
                <a:ea typeface="Comic Sans MS" charset="0"/>
                <a:cs typeface="Comic Sans MS" charset="0"/>
              </a:rPr>
              <a:t>Pri</a:t>
            </a:r>
            <a:r>
              <a:rPr lang="en-US" altLang="zh-CN" sz="1800" dirty="0">
                <a:latin typeface="Comic Sans MS" panose="030F0702030302020204" pitchFamily="66" charset="0"/>
                <a:ea typeface="Comic Sans MS" charset="0"/>
                <a:cs typeface="Comic Sans MS" charset="0"/>
              </a:rPr>
              <a:t>(v)}, min{</a:t>
            </a:r>
            <a:r>
              <a:rPr lang="en-US" altLang="zh-CN" sz="1800" dirty="0" err="1">
                <a:latin typeface="Comic Sans MS" panose="030F0702030302020204" pitchFamily="66" charset="0"/>
                <a:ea typeface="Comic Sans MS" charset="0"/>
                <a:cs typeface="Comic Sans MS" charset="0"/>
              </a:rPr>
              <a:t>Pri</a:t>
            </a:r>
            <a:r>
              <a:rPr lang="en-US" altLang="zh-CN" sz="1800" dirty="0">
                <a:latin typeface="Comic Sans MS" panose="030F0702030302020204" pitchFamily="66" charset="0"/>
                <a:ea typeface="Comic Sans MS" charset="0"/>
                <a:cs typeface="Comic Sans MS" charset="0"/>
              </a:rPr>
              <a:t>(u), </a:t>
            </a:r>
            <a:r>
              <a:rPr lang="en-US" altLang="zh-CN" sz="1800" dirty="0" err="1">
                <a:latin typeface="Comic Sans MS" panose="030F0702030302020204" pitchFamily="66" charset="0"/>
                <a:ea typeface="Comic Sans MS" charset="0"/>
                <a:cs typeface="Comic Sans MS" charset="0"/>
              </a:rPr>
              <a:t>Pri</a:t>
            </a:r>
            <a:r>
              <a:rPr lang="en-US" altLang="zh-CN" sz="1800" dirty="0">
                <a:latin typeface="Comic Sans MS" panose="030F0702030302020204" pitchFamily="66" charset="0"/>
                <a:ea typeface="Comic Sans MS" charset="0"/>
                <a:cs typeface="Comic Sans MS" charset="0"/>
              </a:rPr>
              <a:t>(v)}), e.g.,  </a:t>
            </a:r>
            <a:r>
              <a:rPr lang="en-US" altLang="zh-CN" sz="1800" dirty="0" err="1">
                <a:latin typeface="Comic Sans MS" panose="030F0702030302020204" pitchFamily="66" charset="0"/>
                <a:ea typeface="Comic Sans MS" charset="0"/>
                <a:cs typeface="Comic Sans MS" charset="0"/>
              </a:rPr>
              <a:t>Pri</a:t>
            </a:r>
            <a:r>
              <a:rPr lang="en-US" altLang="zh-CN" sz="1800" dirty="0">
                <a:latin typeface="Comic Sans MS" panose="030F0702030302020204" pitchFamily="66" charset="0"/>
                <a:ea typeface="Comic Sans MS" charset="0"/>
                <a:cs typeface="Comic Sans MS" charset="0"/>
              </a:rPr>
              <a:t>(3, 2) &gt; </a:t>
            </a:r>
            <a:r>
              <a:rPr lang="en-US" altLang="zh-CN" sz="1800" dirty="0" err="1">
                <a:latin typeface="Comic Sans MS" panose="030F0702030302020204" pitchFamily="66" charset="0"/>
                <a:ea typeface="Comic Sans MS" charset="0"/>
                <a:cs typeface="Comic Sans MS" charset="0"/>
              </a:rPr>
              <a:t>Pri</a:t>
            </a:r>
            <a:r>
              <a:rPr lang="en-US" altLang="zh-CN" sz="1800" dirty="0">
                <a:latin typeface="Comic Sans MS" panose="030F0702030302020204" pitchFamily="66" charset="0"/>
                <a:ea typeface="Comic Sans MS" charset="0"/>
                <a:cs typeface="Comic Sans MS" charset="0"/>
              </a:rPr>
              <a:t>(3, 1)</a:t>
            </a:r>
          </a:p>
          <a:p>
            <a:pPr marL="457200" lvl="1" indent="0">
              <a:buNone/>
            </a:pPr>
            <a:r>
              <a:rPr lang="en-US" altLang="zh-CN" sz="1800" dirty="0">
                <a:latin typeface="Comic Sans MS" panose="030F0702030302020204" pitchFamily="66" charset="0"/>
                <a:ea typeface="Comic Sans MS" charset="0"/>
                <a:cs typeface="Comic Sans MS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Comic Sans MS" charset="0"/>
                <a:ea typeface="Comic Sans MS" charset="0"/>
                <a:cs typeface="Comic Sans MS" charset="0"/>
              </a:rPr>
              <a:t>Link Pruning (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Wu and Jiang 2020</a:t>
            </a:r>
            <a:r>
              <a:rPr lang="en-US" altLang="zh-CN" sz="2400" dirty="0">
                <a:latin typeface="Comic Sans MS" charset="0"/>
                <a:ea typeface="Comic Sans MS" charset="0"/>
                <a:cs typeface="Comic Sans MS" charset="0"/>
              </a:rPr>
              <a:t>)</a:t>
            </a:r>
          </a:p>
          <a:p>
            <a:pPr lvl="1"/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Link </a:t>
            </a:r>
            <a:r>
              <a:rPr lang="en-US" altLang="zh-CN" sz="2000" dirty="0" err="1">
                <a:latin typeface="Comic Sans MS" charset="0"/>
                <a:ea typeface="Comic Sans MS" charset="0"/>
                <a:cs typeface="Comic Sans MS" charset="0"/>
              </a:rPr>
              <a:t>uv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 can be removed if there is </a:t>
            </a:r>
            <a:r>
              <a:rPr lang="en-US" altLang="zh-CN" sz="20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a replacement path </a:t>
            </a:r>
          </a:p>
          <a:p>
            <a:pPr marL="457200" lvl="1" indent="0">
              <a:buNone/>
            </a:pPr>
            <a:r>
              <a:rPr lang="en-US" altLang="zh-CN" sz="20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   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(under k-hop view, k=2) connecting u and v: all</a:t>
            </a:r>
          </a:p>
          <a:p>
            <a:pPr marL="457200" lvl="1" indent="0">
              <a:buNone/>
            </a:pP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    intermediate links have higher priorities than </a:t>
            </a:r>
            <a:r>
              <a:rPr lang="en-US" altLang="zh-CN" sz="2000" dirty="0" err="1">
                <a:latin typeface="Comic Sans MS" charset="0"/>
                <a:ea typeface="Comic Sans MS" charset="0"/>
                <a:cs typeface="Comic Sans MS" charset="0"/>
              </a:rPr>
              <a:t>uv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zh-CN" sz="1800" dirty="0">
              <a:latin typeface="Comic Sans MS" charset="0"/>
            </a:endParaRPr>
          </a:p>
          <a:p>
            <a:endParaRPr lang="en-US" altLang="zh-CN" sz="800" dirty="0">
              <a:latin typeface="Comic Sans MS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BE0E9F-EC68-F848-9C57-5EDF905B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15094"/>
            <a:ext cx="8610600" cy="1141412"/>
          </a:xfrm>
        </p:spPr>
        <p:txBody>
          <a:bodyPr/>
          <a:lstStyle/>
          <a:p>
            <a:r>
              <a:rPr lang="en-US" dirty="0">
                <a:latin typeface="Comic Sans MS" charset="0"/>
              </a:rPr>
              <a:t>Link Pruning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2908F-826F-46F3-A766-A8B2E8AE3ACF}"/>
              </a:ext>
            </a:extLst>
          </p:cNvPr>
          <p:cNvSpPr txBox="1"/>
          <p:nvPr/>
        </p:nvSpPr>
        <p:spPr>
          <a:xfrm>
            <a:off x="2208021" y="5440530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2E7EB0-C17F-4631-9613-E5478C053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528" y="5440530"/>
            <a:ext cx="3100983" cy="10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59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531FA-91D2-E84E-9D9C-9DF8D6971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25253"/>
            <a:ext cx="8228013" cy="5050953"/>
          </a:xfrm>
        </p:spPr>
        <p:txBody>
          <a:bodyPr/>
          <a:lstStyle/>
          <a:p>
            <a:pPr lvl="1">
              <a:lnSpc>
                <a:spcPts val="2600"/>
              </a:lnSpc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Asynchronous link pruning</a:t>
            </a:r>
          </a:p>
          <a:p>
            <a:pPr lvl="1"/>
            <a:endParaRPr lang="en-US" sz="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1">
              <a:lnSpc>
                <a:spcPts val="2600"/>
              </a:lnSpc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Still 2-hop views from two end nodes </a:t>
            </a:r>
          </a:p>
          <a:p>
            <a:pPr lvl="1"/>
            <a:endParaRPr lang="en-US" sz="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1">
              <a:lnSpc>
                <a:spcPts val="2600"/>
              </a:lnSpc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Replacement paths (avoiding circular replacements)</a:t>
            </a:r>
          </a:p>
          <a:p>
            <a:pPr marL="457200" lvl="1" indent="0">
              <a:buNone/>
            </a:pPr>
            <a:endParaRPr lang="en-US" sz="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lvl="1" indent="0">
              <a:buNone/>
            </a:pPr>
            <a:endParaRPr lang="en-U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1"/>
            <a:endParaRPr lang="en-US" sz="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lvl="1" indent="0">
              <a:lnSpc>
                <a:spcPts val="26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       </a:t>
            </a:r>
            <a:endParaRPr lang="en-US" altLang="zh-CN" sz="40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lnSpc>
                <a:spcPct val="150000"/>
              </a:lnSpc>
            </a:pPr>
            <a:endParaRPr lang="en-US" altLang="zh-CN" sz="2500" dirty="0">
              <a:latin typeface="Comic Sans MS" charset="0"/>
            </a:endParaRPr>
          </a:p>
          <a:p>
            <a:r>
              <a:rPr lang="en-US" altLang="zh-CN" sz="800" dirty="0">
                <a:latin typeface="Comic Sans MS" charset="0"/>
              </a:rPr>
              <a:t>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BE0E9F-EC68-F848-9C57-5EDF905B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93" y="125507"/>
            <a:ext cx="8610600" cy="1141412"/>
          </a:xfrm>
        </p:spPr>
        <p:txBody>
          <a:bodyPr/>
          <a:lstStyle/>
          <a:p>
            <a:r>
              <a:rPr lang="en-US" dirty="0">
                <a:latin typeface="Comic Sans MS" charset="0"/>
              </a:rPr>
              <a:t>Neighbor Set Reduction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2908F-826F-46F3-A766-A8B2E8AE3ACF}"/>
              </a:ext>
            </a:extLst>
          </p:cNvPr>
          <p:cNvSpPr txBox="1"/>
          <p:nvPr/>
        </p:nvSpPr>
        <p:spPr>
          <a:xfrm>
            <a:off x="2208021" y="5440530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97C623F-E529-4B66-89E1-76513FC48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200400"/>
            <a:ext cx="3181538" cy="27573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0A8F82C-650F-4D55-8959-2595E2F39417}"/>
              </a:ext>
            </a:extLst>
          </p:cNvPr>
          <p:cNvSpPr txBox="1"/>
          <p:nvPr/>
        </p:nvSpPr>
        <p:spPr>
          <a:xfrm>
            <a:off x="5105400" y="3470895"/>
            <a:ext cx="20884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Replace for 12:</a:t>
            </a:r>
          </a:p>
          <a:p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2341</a:t>
            </a:r>
          </a:p>
          <a:p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23481</a:t>
            </a:r>
          </a:p>
          <a:p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23641</a:t>
            </a:r>
          </a:p>
          <a:p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236481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8E1706-ECE5-4A65-B363-368917E5D18A}"/>
              </a:ext>
            </a:extLst>
          </p:cNvPr>
          <p:cNvCxnSpPr/>
          <p:nvPr/>
        </p:nvCxnSpPr>
        <p:spPr bwMode="auto">
          <a:xfrm flipH="1">
            <a:off x="3422754" y="4192786"/>
            <a:ext cx="685800" cy="140193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511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>
              <a:buSzPct val="25000"/>
            </a:pPr>
            <a:r>
              <a:rPr lang="en-US" dirty="0">
                <a:latin typeface="Comic Sans MS"/>
              </a:rPr>
              <a:t>Outline</a:t>
            </a:r>
            <a:endParaRPr lang="en-US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228012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685800" lvl="1" indent="-228600">
              <a:lnSpc>
                <a:spcPct val="15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endParaRPr lang="en-US" sz="800" dirty="0">
              <a:solidFill>
                <a:schemeClr val="tx1"/>
              </a:solidFill>
              <a:latin typeface="Comic Sans MS"/>
              <a:sym typeface="Comic Sans MS"/>
            </a:endParaRP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omic Sans MS"/>
                <a:sym typeface="Comic Sans MS"/>
              </a:rPr>
              <a:t>Blockchain and Lightning Networks</a:t>
            </a:r>
          </a:p>
          <a:p>
            <a:pPr marL="914400" marR="0" lvl="1" indent="-4572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QoS: Scalability and Liquidation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 err="1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Supernode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-based Clustering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Pooling and Pruning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Performance Evaluation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Future Work </a:t>
            </a:r>
          </a:p>
          <a:p>
            <a:pPr marL="457200" marR="0" lvl="1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00000"/>
              <a:buNone/>
            </a:pPr>
            <a:endParaRPr lang="en-US" sz="2400" b="0" i="0" u="none" strike="noStrike" cap="none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19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" name="Picture 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15D2130F-77A3-45AA-92A2-A8659AAA40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114800"/>
            <a:ext cx="23063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41841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D26F2DC-87A0-4051-AD99-9CDAB1BC13D6}"/>
              </a:ext>
            </a:extLst>
          </p:cNvPr>
          <p:cNvSpPr/>
          <p:nvPr/>
        </p:nvSpPr>
        <p:spPr bwMode="auto">
          <a:xfrm>
            <a:off x="914400" y="2743081"/>
            <a:ext cx="7200000" cy="9277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531FA-91D2-E84E-9D9C-9DF8D6971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14" y="1147225"/>
            <a:ext cx="8228013" cy="5050953"/>
          </a:xfrm>
        </p:spPr>
        <p:txBody>
          <a:bodyPr/>
          <a:lstStyle/>
          <a:p>
            <a:pPr marL="457200" lvl="1" indent="0">
              <a:buNone/>
            </a:pPr>
            <a:endParaRPr lang="en-US" sz="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1">
              <a:lnSpc>
                <a:spcPts val="2600"/>
              </a:lnSpc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Irreplaceable replacement path</a:t>
            </a:r>
          </a:p>
          <a:p>
            <a:pPr lvl="2">
              <a:lnSpc>
                <a:spcPts val="2600"/>
              </a:lnSpc>
            </a:pPr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Min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link: of a replacement path</a:t>
            </a:r>
          </a:p>
          <a:p>
            <a:pPr lvl="2">
              <a:lnSpc>
                <a:spcPts val="2600"/>
              </a:lnSpc>
            </a:pPr>
            <a:r>
              <a:rPr lang="en-U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MaxMin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link: max of min links of all replacement paths</a:t>
            </a:r>
          </a:p>
          <a:p>
            <a:pPr lvl="2">
              <a:lnSpc>
                <a:spcPts val="2600"/>
              </a:lnSpc>
            </a:pP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2">
              <a:lnSpc>
                <a:spcPts val="2600"/>
              </a:lnSpc>
            </a:pP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2"/>
            <a:endParaRPr lang="en-US" sz="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1"/>
            <a:endParaRPr lang="en-US" sz="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lvl="1" indent="0">
              <a:lnSpc>
                <a:spcPts val="26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       </a:t>
            </a:r>
            <a:endParaRPr lang="en-US" altLang="zh-CN" sz="40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lnSpc>
                <a:spcPct val="150000"/>
              </a:lnSpc>
            </a:pPr>
            <a:endParaRPr lang="en-US" altLang="zh-CN" sz="2500" dirty="0">
              <a:latin typeface="Comic Sans MS" charset="0"/>
            </a:endParaRPr>
          </a:p>
          <a:p>
            <a:endParaRPr lang="en-US" altLang="zh-CN" sz="800" dirty="0">
              <a:latin typeface="Comic Sans MS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BE0E9F-EC68-F848-9C57-5EDF905B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93" y="125507"/>
            <a:ext cx="8610600" cy="1141412"/>
          </a:xfrm>
        </p:spPr>
        <p:txBody>
          <a:bodyPr/>
          <a:lstStyle/>
          <a:p>
            <a:r>
              <a:rPr lang="en-US" dirty="0">
                <a:latin typeface="Comic Sans MS" charset="0"/>
              </a:rPr>
              <a:t>Irreplaceable Replacement Path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2908F-826F-46F3-A766-A8B2E8AE3ACF}"/>
              </a:ext>
            </a:extLst>
          </p:cNvPr>
          <p:cNvSpPr txBox="1"/>
          <p:nvPr/>
        </p:nvSpPr>
        <p:spPr>
          <a:xfrm>
            <a:off x="2208021" y="5440530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97C623F-E529-4B66-89E1-76513FC48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7" y="3710229"/>
            <a:ext cx="3181538" cy="27573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0A8F82C-650F-4D55-8959-2595E2F39417}"/>
              </a:ext>
            </a:extLst>
          </p:cNvPr>
          <p:cNvSpPr txBox="1"/>
          <p:nvPr/>
        </p:nvSpPr>
        <p:spPr>
          <a:xfrm>
            <a:off x="914400" y="5287659"/>
            <a:ext cx="208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   236481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EEB98B-F89D-4FF0-AE7A-E9DE65C1D81D}"/>
              </a:ext>
            </a:extLst>
          </p:cNvPr>
          <p:cNvCxnSpPr/>
          <p:nvPr/>
        </p:nvCxnSpPr>
        <p:spPr bwMode="auto">
          <a:xfrm>
            <a:off x="2144518" y="4665313"/>
            <a:ext cx="1005840" cy="8229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416C33-2548-428F-AFB3-8A7CC21C0556}"/>
              </a:ext>
            </a:extLst>
          </p:cNvPr>
          <p:cNvCxnSpPr>
            <a:cxnSpLocks/>
          </p:cNvCxnSpPr>
          <p:nvPr/>
        </p:nvCxnSpPr>
        <p:spPr bwMode="auto">
          <a:xfrm flipV="1">
            <a:off x="2097921" y="4407504"/>
            <a:ext cx="1371600" cy="18288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690845-4874-436A-9BC1-59D64E2C54F1}"/>
              </a:ext>
            </a:extLst>
          </p:cNvPr>
          <p:cNvCxnSpPr/>
          <p:nvPr/>
        </p:nvCxnSpPr>
        <p:spPr bwMode="auto">
          <a:xfrm flipV="1">
            <a:off x="3499322" y="4007115"/>
            <a:ext cx="762000" cy="42081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9A9A42-85A4-4E69-AA40-70DFDD20A1A0}"/>
              </a:ext>
            </a:extLst>
          </p:cNvPr>
          <p:cNvCxnSpPr>
            <a:cxnSpLocks/>
          </p:cNvCxnSpPr>
          <p:nvPr/>
        </p:nvCxnSpPr>
        <p:spPr bwMode="auto">
          <a:xfrm>
            <a:off x="4291123" y="3955487"/>
            <a:ext cx="91440" cy="64008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10D5A3-CA55-4B6F-A66B-29A5188EDF08}"/>
              </a:ext>
            </a:extLst>
          </p:cNvPr>
          <p:cNvCxnSpPr/>
          <p:nvPr/>
        </p:nvCxnSpPr>
        <p:spPr bwMode="auto">
          <a:xfrm>
            <a:off x="3164721" y="5516735"/>
            <a:ext cx="304800" cy="67219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FEAF7068-B0DD-4414-9305-166822A7F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876" y="4027733"/>
            <a:ext cx="3650745" cy="21223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4C7E4DA-F788-4437-84B5-F48A88474704}"/>
              </a:ext>
            </a:extLst>
          </p:cNvPr>
          <p:cNvSpPr txBox="1"/>
          <p:nvPr/>
        </p:nvSpPr>
        <p:spPr>
          <a:xfrm>
            <a:off x="659039" y="2849745"/>
            <a:ext cx="7273886" cy="733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Theorem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: Given a connected graph, the resultant graph after link pruning will remain connected.</a:t>
            </a:r>
          </a:p>
        </p:txBody>
      </p:sp>
    </p:spTree>
    <p:extLst>
      <p:ext uri="{BB962C8B-B14F-4D97-AF65-F5344CB8AC3E}">
        <p14:creationId xmlns:p14="http://schemas.microsoft.com/office/powerpoint/2010/main" val="1433940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E0E9F-EC68-F848-9C57-5EDF905B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6" y="527991"/>
            <a:ext cx="8228013" cy="1141412"/>
          </a:xfrm>
        </p:spPr>
        <p:txBody>
          <a:bodyPr/>
          <a:lstStyle/>
          <a:p>
            <a:r>
              <a:rPr lang="en-US" dirty="0">
                <a:latin typeface="Comic Sans MS" charset="0"/>
              </a:rPr>
              <a:t>A </a:t>
            </a:r>
            <a:r>
              <a:rPr lang="en-US" sz="3200" dirty="0">
                <a:latin typeface="Comic Sans MS" charset="0"/>
              </a:rPr>
              <a:t>25</a:t>
            </a:r>
            <a:r>
              <a:rPr lang="en-US" dirty="0">
                <a:latin typeface="Comic Sans MS" charset="0"/>
              </a:rPr>
              <a:t>-node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531FA-91D2-E84E-9D9C-9DF8D6971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21099"/>
            <a:ext cx="8228013" cy="4529138"/>
          </a:xfrm>
        </p:spPr>
        <p:txBody>
          <a:bodyPr/>
          <a:lstStyle/>
          <a:p>
            <a:pPr marL="457200" lvl="1" indent="0">
              <a:buNone/>
            </a:pPr>
            <a:endParaRPr lang="en-US" altLang="zh-CN" sz="8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Comic Sans MS" charset="0"/>
              </a:rPr>
              <a:t>Pooling or pruning only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Comic Sans MS" charset="0"/>
              </a:rPr>
              <a:t>A combination of pooling and pruning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2908F-826F-46F3-A766-A8B2E8AE3ACF}"/>
              </a:ext>
            </a:extLst>
          </p:cNvPr>
          <p:cNvSpPr txBox="1"/>
          <p:nvPr/>
        </p:nvSpPr>
        <p:spPr>
          <a:xfrm>
            <a:off x="2208021" y="5440530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E414FB-0F4F-493B-BE3C-52329DEB4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196024"/>
            <a:ext cx="2567330" cy="2369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E2AD25-A2F1-4B05-9D29-9D45600C4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3699004"/>
            <a:ext cx="8077200" cy="185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09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E0E9F-EC68-F848-9C57-5EDF905B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84" y="421076"/>
            <a:ext cx="8228013" cy="1141412"/>
          </a:xfrm>
        </p:spPr>
        <p:txBody>
          <a:bodyPr/>
          <a:lstStyle/>
          <a:p>
            <a:r>
              <a:rPr lang="en-US" dirty="0">
                <a:latin typeface="Comic Sans MS" charset="0"/>
              </a:rPr>
              <a:t>5. Performance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531FA-91D2-E84E-9D9C-9DF8D6971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0515" y="1371600"/>
            <a:ext cx="4037013" cy="4529138"/>
          </a:xfrm>
        </p:spPr>
        <p:txBody>
          <a:bodyPr/>
          <a:lstStyle/>
          <a:p>
            <a:pPr marL="457200" lvl="1" indent="0">
              <a:buNone/>
            </a:pPr>
            <a:endParaRPr lang="en-US" altLang="zh-CN" sz="8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Comic Sans MS" charset="0"/>
              </a:rPr>
              <a:t>Channel capacity</a:t>
            </a:r>
          </a:p>
          <a:p>
            <a:pPr lvl="1"/>
            <a:r>
              <a:rPr lang="en-US" altLang="zh-CN" sz="1900" dirty="0">
                <a:latin typeface="Comic Sans MS" charset="0"/>
              </a:rPr>
              <a:t>Three intervals </a:t>
            </a:r>
          </a:p>
          <a:p>
            <a:pPr lvl="1"/>
            <a:endParaRPr lang="en-US" altLang="zh-CN" sz="800" dirty="0">
              <a:latin typeface="Comic Sans MS" charset="0"/>
            </a:endParaRPr>
          </a:p>
          <a:p>
            <a:r>
              <a:rPr lang="en-US" altLang="zh-CN" sz="2400" dirty="0">
                <a:latin typeface="Comic Sans MS" charset="0"/>
              </a:rPr>
              <a:t>Channel balance</a:t>
            </a:r>
          </a:p>
          <a:p>
            <a:pPr lvl="1"/>
            <a:r>
              <a:rPr lang="en-US" altLang="zh-CN" sz="1900" dirty="0">
                <a:latin typeface="Comic Sans MS" charset="0"/>
              </a:rPr>
              <a:t>Perfectly balanced </a:t>
            </a:r>
          </a:p>
          <a:p>
            <a:pPr lvl="1"/>
            <a:r>
              <a:rPr lang="en-US" altLang="zh-CN" sz="1900" dirty="0">
                <a:latin typeface="Comic Sans MS" charset="0"/>
              </a:rPr>
              <a:t>Randomly balanced </a:t>
            </a:r>
          </a:p>
          <a:p>
            <a:pPr lvl="1"/>
            <a:endParaRPr lang="en-US" altLang="zh-CN" sz="800" dirty="0">
              <a:latin typeface="Comic Sans MS" charset="0"/>
            </a:endParaRPr>
          </a:p>
          <a:p>
            <a:r>
              <a:rPr lang="en-US" altLang="zh-CN" sz="2500" dirty="0">
                <a:latin typeface="Comic Sans MS" charset="0"/>
              </a:rPr>
              <a:t>Transaction amount</a:t>
            </a:r>
          </a:p>
          <a:p>
            <a:pPr lvl="1"/>
            <a:r>
              <a:rPr lang="en-US" altLang="zh-CN" sz="2000" dirty="0">
                <a:latin typeface="Comic Sans MS" charset="0"/>
              </a:rPr>
              <a:t>Homogeneous</a:t>
            </a:r>
          </a:p>
          <a:p>
            <a:pPr lvl="1"/>
            <a:r>
              <a:rPr lang="en-US" altLang="zh-CN" sz="2000" dirty="0">
                <a:latin typeface="Comic Sans MS" charset="0"/>
              </a:rPr>
              <a:t>Heterogeneous</a:t>
            </a:r>
          </a:p>
          <a:p>
            <a:pPr marL="457200" lvl="1" indent="0">
              <a:buNone/>
            </a:pPr>
            <a:r>
              <a:rPr lang="en-US" altLang="zh-CN" sz="1800" dirty="0">
                <a:latin typeface="Comic Sans MS" charset="0"/>
              </a:rPr>
              <a:t>    (micro, small, med., large)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D7BE31-03DB-4D2F-B062-5E4A94BDB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319" y="1752600"/>
            <a:ext cx="4497387" cy="4529138"/>
          </a:xfrm>
        </p:spPr>
        <p:txBody>
          <a:bodyPr/>
          <a:lstStyle/>
          <a:p>
            <a:r>
              <a:rPr lang="en-US" altLang="zh-CN" sz="2400" dirty="0">
                <a:latin typeface="Comic Sans MS" charset="0"/>
              </a:rPr>
              <a:t>Node/link reduction</a:t>
            </a:r>
          </a:p>
          <a:p>
            <a:pPr lvl="1"/>
            <a:r>
              <a:rPr lang="en-US" altLang="zh-CN" sz="2000" dirty="0">
                <a:latin typeface="Comic Sans MS" charset="0"/>
              </a:rPr>
              <a:t>Pooling/pruning efficiency</a:t>
            </a:r>
          </a:p>
          <a:p>
            <a:pPr lvl="1"/>
            <a:endParaRPr lang="en-US" altLang="zh-CN" sz="800" dirty="0">
              <a:latin typeface="Comic Sans MS" charset="0"/>
            </a:endParaRPr>
          </a:p>
          <a:p>
            <a:r>
              <a:rPr lang="en-US" altLang="zh-CN" sz="2400" dirty="0">
                <a:solidFill>
                  <a:srgbClr val="0070C0"/>
                </a:solidFill>
                <a:latin typeface="Comic Sans MS" charset="0"/>
              </a:rPr>
              <a:t>Success ratio </a:t>
            </a:r>
            <a:r>
              <a:rPr lang="en-US" altLang="zh-CN" sz="2400" dirty="0">
                <a:latin typeface="Comic Sans MS" charset="0"/>
              </a:rPr>
              <a:t>(</a:t>
            </a:r>
            <a:r>
              <a:rPr lang="en-US" altLang="zh-CN" sz="2400" dirty="0">
                <a:solidFill>
                  <a:srgbClr val="0070C0"/>
                </a:solidFill>
                <a:latin typeface="Comic Sans MS" charset="0"/>
              </a:rPr>
              <a:t>SR</a:t>
            </a:r>
            <a:r>
              <a:rPr lang="en-US" altLang="zh-CN" sz="2400" dirty="0">
                <a:latin typeface="Comic Sans MS" charset="0"/>
              </a:rPr>
              <a:t>)</a:t>
            </a:r>
          </a:p>
          <a:p>
            <a:pPr lvl="1"/>
            <a:r>
              <a:rPr lang="en-US" altLang="zh-CN" sz="1900" dirty="0">
                <a:latin typeface="Comic Sans MS" charset="0"/>
              </a:rPr>
              <a:t>Single transaction (ST)</a:t>
            </a:r>
          </a:p>
          <a:p>
            <a:pPr lvl="1"/>
            <a:r>
              <a:rPr lang="en-US" altLang="zh-CN" sz="1900" dirty="0">
                <a:latin typeface="Comic Sans MS" charset="0"/>
              </a:rPr>
              <a:t>Transaction flow (TF)</a:t>
            </a:r>
          </a:p>
          <a:p>
            <a:pPr lvl="1"/>
            <a:endParaRPr lang="en-US" altLang="zh-CN" sz="800" dirty="0">
              <a:latin typeface="Comic Sans MS" charset="0"/>
            </a:endParaRPr>
          </a:p>
          <a:p>
            <a:r>
              <a:rPr lang="en-US" altLang="zh-CN" sz="2500" dirty="0">
                <a:latin typeface="Comic Sans MS" charset="0"/>
              </a:rPr>
              <a:t>Path length (</a:t>
            </a:r>
            <a:r>
              <a:rPr lang="en-US" altLang="zh-CN" sz="2500" dirty="0">
                <a:solidFill>
                  <a:srgbClr val="0070C0"/>
                </a:solidFill>
                <a:latin typeface="Comic Sans MS" charset="0"/>
              </a:rPr>
              <a:t>PL</a:t>
            </a:r>
            <a:r>
              <a:rPr lang="en-US" altLang="zh-CN" sz="2500" dirty="0">
                <a:latin typeface="Comic Sans MS" charset="0"/>
              </a:rPr>
              <a:t>)</a:t>
            </a:r>
          </a:p>
          <a:p>
            <a:pPr lvl="1"/>
            <a:r>
              <a:rPr lang="en-US" altLang="zh-CN" sz="1900" dirty="0">
                <a:latin typeface="Comic Sans MS" charset="0"/>
              </a:rPr>
              <a:t>Routing fees (not include)</a:t>
            </a:r>
          </a:p>
          <a:p>
            <a:pPr lvl="1"/>
            <a:endParaRPr lang="en-US" altLang="zh-CN" sz="800" dirty="0">
              <a:latin typeface="Comic Sans MS" charset="0"/>
            </a:endParaRPr>
          </a:p>
          <a:p>
            <a:r>
              <a:rPr lang="en-US" altLang="zh-CN" sz="2500" dirty="0">
                <a:latin typeface="Comic Sans MS" charset="0"/>
              </a:rPr>
              <a:t>Node degree (</a:t>
            </a:r>
            <a:r>
              <a:rPr lang="en-US" altLang="zh-CN" sz="2500" dirty="0">
                <a:solidFill>
                  <a:srgbClr val="0070C0"/>
                </a:solidFill>
                <a:latin typeface="Comic Sans MS" charset="0"/>
              </a:rPr>
              <a:t>ND</a:t>
            </a:r>
            <a:r>
              <a:rPr lang="en-US" altLang="zh-CN" sz="2500" dirty="0">
                <a:latin typeface="Comic Sans MS" charset="0"/>
              </a:rPr>
              <a:t>)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2908F-826F-46F3-A766-A8B2E8AE3ACF}"/>
              </a:ext>
            </a:extLst>
          </p:cNvPr>
          <p:cNvSpPr txBox="1"/>
          <p:nvPr/>
        </p:nvSpPr>
        <p:spPr>
          <a:xfrm>
            <a:off x="2208021" y="5440530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1789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99D9093-8A67-C941-8AD9-C9910222D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8228013" cy="1381108"/>
          </a:xfrm>
        </p:spPr>
        <p:txBody>
          <a:bodyPr/>
          <a:lstStyle/>
          <a:p>
            <a:r>
              <a:rPr lang="en-US" sz="3600" dirty="0">
                <a:latin typeface="Comic Sans MS" panose="030F0702030302020204" pitchFamily="66" charset="0"/>
              </a:rPr>
              <a:t>Topologies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CB531FA-91D2-E84E-9D9C-9DF8D6971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04819"/>
            <a:ext cx="8838407" cy="525780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Custom network (CN)                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Power law 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distribution for LNs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100 nodes and 340 links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Reduction to 42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supernodes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lvl="1"/>
            <a:endParaRPr lang="en-US" sz="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Comic Sans MS" panose="030F0702030302020204" pitchFamily="66" charset="0"/>
                <a:ea typeface="Comic Sans MS" charset="0"/>
                <a:cs typeface="Comic Sans MS" charset="0"/>
              </a:rPr>
              <a:t>ISP and Watts-</a:t>
            </a:r>
            <a:r>
              <a:rPr lang="en-US" altLang="zh-CN" sz="2400" dirty="0" err="1">
                <a:solidFill>
                  <a:schemeClr val="tx1"/>
                </a:solidFill>
                <a:latin typeface="Comic Sans MS" panose="030F0702030302020204" pitchFamily="66" charset="0"/>
                <a:ea typeface="Comic Sans MS" charset="0"/>
                <a:cs typeface="Comic Sans MS" charset="0"/>
              </a:rPr>
              <a:t>Strogatz</a:t>
            </a:r>
            <a:r>
              <a:rPr lang="en-US" altLang="zh-CN" sz="2400" dirty="0">
                <a:solidFill>
                  <a:schemeClr val="tx1"/>
                </a:solidFill>
                <a:latin typeface="Comic Sans MS" panose="030F0702030302020204" pitchFamily="66" charset="0"/>
                <a:ea typeface="Comic Sans MS" charset="0"/>
                <a:cs typeface="Comic Sans MS" charset="0"/>
              </a:rPr>
              <a:t> (WS)</a:t>
            </a:r>
          </a:p>
          <a:p>
            <a:pPr lvl="1">
              <a:lnSpc>
                <a:spcPts val="3500"/>
              </a:lnSpc>
            </a:pPr>
            <a:r>
              <a:rPr lang="en-US" altLang="zh-CN" sz="1900" dirty="0">
                <a:solidFill>
                  <a:schemeClr val="tx1"/>
                </a:solidFill>
                <a:latin typeface="Comic Sans MS" panose="030F0702030302020204" pitchFamily="66" charset="0"/>
                <a:ea typeface="Comic Sans MS" charset="0"/>
                <a:cs typeface="Comic Sans MS" charset="0"/>
              </a:rPr>
              <a:t>ISP: power law and WS: small world</a:t>
            </a:r>
            <a:endParaRPr lang="en-US" altLang="zh-CN" sz="1900" dirty="0">
              <a:latin typeface="Comic Sans MS" panose="030F0702030302020204" pitchFamily="66" charset="0"/>
              <a:ea typeface="Comic Sans MS" charset="0"/>
              <a:cs typeface="Comic Sans MS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800" dirty="0">
              <a:latin typeface="Comic Sans MS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6E5436-5170-41CA-BA23-1FDACF52B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495800"/>
            <a:ext cx="2448466" cy="17928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6F5804-9931-4217-B5C7-4558D811F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4495800"/>
            <a:ext cx="5120583" cy="17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52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99D9093-8A67-C941-8AD9-C9910222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omic Sans MS" panose="030F0702030302020204" pitchFamily="66" charset="0"/>
              </a:rPr>
              <a:t>Pooling only on CN: homogenous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C7D6F22-61D1-4315-B6CB-79DCC02076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7495" y="1482149"/>
            <a:ext cx="5648325" cy="2362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D62939-0BA4-4F13-8DF3-999B11CDC7ED}"/>
              </a:ext>
            </a:extLst>
          </p:cNvPr>
          <p:cNvSpPr txBox="1"/>
          <p:nvPr/>
        </p:nvSpPr>
        <p:spPr>
          <a:xfrm>
            <a:off x="501015" y="1645772"/>
            <a:ext cx="2420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Randomly balanced</a:t>
            </a:r>
          </a:p>
          <a:p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B85B96-819E-41AB-A6C3-9081F0994FCC}"/>
              </a:ext>
            </a:extLst>
          </p:cNvPr>
          <p:cNvSpPr txBox="1"/>
          <p:nvPr/>
        </p:nvSpPr>
        <p:spPr>
          <a:xfrm>
            <a:off x="228600" y="4079986"/>
            <a:ext cx="918651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   Perfectly balanced</a:t>
            </a:r>
          </a:p>
          <a:p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  </a:t>
            </a:r>
          </a:p>
          <a:p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     Channel capacity: 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[1000, 1500) 50%, [1500, 2000) 35%, [2000, 2500) 15% </a:t>
            </a:r>
          </a:p>
          <a:p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06C323-BDD1-4A13-A3F2-11AF9D4A2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94" y="1497431"/>
            <a:ext cx="5493957" cy="23215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F08F2B-82A7-46F8-9893-E43923D28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63" y="3845300"/>
            <a:ext cx="5493957" cy="231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32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99D9093-8A67-C941-8AD9-C9910222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omic Sans MS" panose="030F0702030302020204" pitchFamily="66" charset="0"/>
              </a:rPr>
              <a:t>Pooling only on CN: heterogenous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D62939-0BA4-4F13-8DF3-999B11CDC7ED}"/>
              </a:ext>
            </a:extLst>
          </p:cNvPr>
          <p:cNvSpPr txBox="1"/>
          <p:nvPr/>
        </p:nvSpPr>
        <p:spPr>
          <a:xfrm>
            <a:off x="501015" y="164577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B85B96-819E-41AB-A6C3-9081F0994FCC}"/>
              </a:ext>
            </a:extLst>
          </p:cNvPr>
          <p:cNvSpPr txBox="1"/>
          <p:nvPr/>
        </p:nvSpPr>
        <p:spPr>
          <a:xfrm>
            <a:off x="1027906" y="4343400"/>
            <a:ext cx="708660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Improvement is more significant in transaction flow</a:t>
            </a:r>
          </a:p>
          <a:p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Transactions: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micro (0, 200] 40%, small (200, 800] 30%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   med. (800, 1000] 20%, large (1000, 1600] 10%</a:t>
            </a:r>
          </a:p>
          <a:p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EA6DB1-3F31-4931-B6F3-B52859FA7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652647"/>
            <a:ext cx="6274025" cy="261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05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17490D-A7B9-40A6-A387-3C25AB4A5901}"/>
              </a:ext>
            </a:extLst>
          </p:cNvPr>
          <p:cNvSpPr/>
          <p:nvPr/>
        </p:nvSpPr>
        <p:spPr bwMode="auto">
          <a:xfrm>
            <a:off x="4648200" y="5679202"/>
            <a:ext cx="2819400" cy="2286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310971-0AFD-4632-95AC-B26AEEAABF3F}"/>
              </a:ext>
            </a:extLst>
          </p:cNvPr>
          <p:cNvSpPr/>
          <p:nvPr/>
        </p:nvSpPr>
        <p:spPr bwMode="auto">
          <a:xfrm>
            <a:off x="4648200" y="5188038"/>
            <a:ext cx="2819400" cy="2286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99D9093-8A67-C941-8AD9-C9910222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omic Sans MS" panose="030F0702030302020204" pitchFamily="66" charset="0"/>
              </a:rPr>
              <a:t>Pooling + Pruning on CN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D62939-0BA4-4F13-8DF3-999B11CDC7ED}"/>
              </a:ext>
            </a:extLst>
          </p:cNvPr>
          <p:cNvSpPr txBox="1"/>
          <p:nvPr/>
        </p:nvSpPr>
        <p:spPr>
          <a:xfrm>
            <a:off x="531495" y="1745306"/>
            <a:ext cx="1731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Homogenous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B85B96-819E-41AB-A6C3-9081F0994FCC}"/>
              </a:ext>
            </a:extLst>
          </p:cNvPr>
          <p:cNvSpPr txBox="1"/>
          <p:nvPr/>
        </p:nvSpPr>
        <p:spPr>
          <a:xfrm>
            <a:off x="531494" y="3810000"/>
            <a:ext cx="73171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Heterogenous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D19555-21A8-4DB4-A478-037783FB2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1" y="1673602"/>
            <a:ext cx="5210348" cy="193475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CEC8E2-810C-4277-8AD2-DC0BDACA7330}"/>
              </a:ext>
            </a:extLst>
          </p:cNvPr>
          <p:cNvCxnSpPr/>
          <p:nvPr/>
        </p:nvCxnSpPr>
        <p:spPr bwMode="auto">
          <a:xfrm>
            <a:off x="4724400" y="5416638"/>
            <a:ext cx="2667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6D6A4F-78FD-41B8-9638-B583FCD399A1}"/>
              </a:ext>
            </a:extLst>
          </p:cNvPr>
          <p:cNvCxnSpPr/>
          <p:nvPr/>
        </p:nvCxnSpPr>
        <p:spPr bwMode="auto">
          <a:xfrm>
            <a:off x="4724400" y="5907802"/>
            <a:ext cx="2667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0A81C3D-9A96-4947-AA59-C3A5171D6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64" y="4430800"/>
            <a:ext cx="7317107" cy="170701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C31880-F7BD-4269-9548-52B92AEC8AAC}"/>
              </a:ext>
            </a:extLst>
          </p:cNvPr>
          <p:cNvCxnSpPr/>
          <p:nvPr/>
        </p:nvCxnSpPr>
        <p:spPr bwMode="auto">
          <a:xfrm>
            <a:off x="4038600" y="5426886"/>
            <a:ext cx="3810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479F46-89D9-4B22-B017-D0EFC499A48C}"/>
              </a:ext>
            </a:extLst>
          </p:cNvPr>
          <p:cNvCxnSpPr/>
          <p:nvPr/>
        </p:nvCxnSpPr>
        <p:spPr bwMode="auto">
          <a:xfrm>
            <a:off x="4038600" y="6019800"/>
            <a:ext cx="3810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D2F67D-BA7B-4E8E-88AB-1A3FE7F82867}"/>
              </a:ext>
            </a:extLst>
          </p:cNvPr>
          <p:cNvCxnSpPr/>
          <p:nvPr/>
        </p:nvCxnSpPr>
        <p:spPr bwMode="auto">
          <a:xfrm>
            <a:off x="4038600" y="5426886"/>
            <a:ext cx="0" cy="59291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3F11B8-44EA-4450-9200-5670CF9F69D2}"/>
              </a:ext>
            </a:extLst>
          </p:cNvPr>
          <p:cNvCxnSpPr/>
          <p:nvPr/>
        </p:nvCxnSpPr>
        <p:spPr bwMode="auto">
          <a:xfrm>
            <a:off x="7833360" y="5426886"/>
            <a:ext cx="0" cy="59291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D529CBD-AAE4-4B4B-B2B7-32B4582AFD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6678" y="1714826"/>
            <a:ext cx="5887693" cy="219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33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40BBFD-A865-42FC-B600-90FF631D14FF}"/>
              </a:ext>
            </a:extLst>
          </p:cNvPr>
          <p:cNvSpPr/>
          <p:nvPr/>
        </p:nvSpPr>
        <p:spPr bwMode="auto">
          <a:xfrm>
            <a:off x="4571206" y="3810000"/>
            <a:ext cx="3201194" cy="533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99D9093-8A67-C941-8AD9-C9910222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omic Sans MS" panose="030F0702030302020204" pitchFamily="66" charset="0"/>
              </a:rPr>
              <a:t>ISP and WS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1295E3-7D62-47CD-AFB0-840253287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2738"/>
            <a:ext cx="7047410" cy="27670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8380FB-CA83-499A-B72F-51369E712468}"/>
              </a:ext>
            </a:extLst>
          </p:cNvPr>
          <p:cNvSpPr txBox="1"/>
          <p:nvPr/>
        </p:nvSpPr>
        <p:spPr>
          <a:xfrm>
            <a:off x="914400" y="1609893"/>
            <a:ext cx="66495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Effectiveness of pooling/pruning on success ratio (SR)</a:t>
            </a:r>
          </a:p>
          <a:p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Tradeoff: SR vs. path length (PL)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43B273-B95F-4FCB-B6C3-2D249EE44D45}"/>
              </a:ext>
            </a:extLst>
          </p:cNvPr>
          <p:cNvCxnSpPr/>
          <p:nvPr/>
        </p:nvCxnSpPr>
        <p:spPr bwMode="auto">
          <a:xfrm>
            <a:off x="4571206" y="3810000"/>
            <a:ext cx="320119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DA6EF7-173D-4C9F-A278-F2D02720E719}"/>
              </a:ext>
            </a:extLst>
          </p:cNvPr>
          <p:cNvCxnSpPr/>
          <p:nvPr/>
        </p:nvCxnSpPr>
        <p:spPr bwMode="auto">
          <a:xfrm>
            <a:off x="4524523" y="3810000"/>
            <a:ext cx="0" cy="533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C013F9-41DD-4FBB-97A8-FB3BB4877CB7}"/>
              </a:ext>
            </a:extLst>
          </p:cNvPr>
          <p:cNvCxnSpPr/>
          <p:nvPr/>
        </p:nvCxnSpPr>
        <p:spPr bwMode="auto">
          <a:xfrm>
            <a:off x="4571206" y="4953000"/>
            <a:ext cx="320119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0AB2F2-57CC-432D-A9E1-F5EFDBC8967D}"/>
              </a:ext>
            </a:extLst>
          </p:cNvPr>
          <p:cNvCxnSpPr/>
          <p:nvPr/>
        </p:nvCxnSpPr>
        <p:spPr bwMode="auto">
          <a:xfrm>
            <a:off x="4571206" y="4404834"/>
            <a:ext cx="320119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1D478A-FBA2-425A-8865-77CBBD4EBBD1}"/>
              </a:ext>
            </a:extLst>
          </p:cNvPr>
          <p:cNvCxnSpPr/>
          <p:nvPr/>
        </p:nvCxnSpPr>
        <p:spPr bwMode="auto">
          <a:xfrm>
            <a:off x="4571206" y="5562600"/>
            <a:ext cx="320119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78803F-9310-45CE-82C8-F1B2664A097F}"/>
              </a:ext>
            </a:extLst>
          </p:cNvPr>
          <p:cNvCxnSpPr/>
          <p:nvPr/>
        </p:nvCxnSpPr>
        <p:spPr bwMode="auto">
          <a:xfrm>
            <a:off x="7772400" y="4953000"/>
            <a:ext cx="0" cy="533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F57A22-A535-4B3C-98F0-E1288F14EB6F}"/>
              </a:ext>
            </a:extLst>
          </p:cNvPr>
          <p:cNvCxnSpPr/>
          <p:nvPr/>
        </p:nvCxnSpPr>
        <p:spPr bwMode="auto">
          <a:xfrm>
            <a:off x="4530386" y="4953000"/>
            <a:ext cx="0" cy="533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22899B9-AB91-4ED5-A3AF-98A3EEE2B626}"/>
              </a:ext>
            </a:extLst>
          </p:cNvPr>
          <p:cNvCxnSpPr/>
          <p:nvPr/>
        </p:nvCxnSpPr>
        <p:spPr bwMode="auto">
          <a:xfrm>
            <a:off x="7772400" y="3848100"/>
            <a:ext cx="0" cy="533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964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99D9093-8A67-C941-8AD9-C9910222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omic Sans MS" panose="030F0702030302020204" pitchFamily="66" charset="0"/>
              </a:rPr>
              <a:t>Update Cost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D98347-8302-44D3-9EDE-93E780F8D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968" y="4312142"/>
            <a:ext cx="6086475" cy="2276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FCA46F-70A8-411C-B5A2-BA6063C89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957" y="324343"/>
            <a:ext cx="5270532" cy="20271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942E60-1494-40D5-9C8B-7D7C0F94F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3576" y="2350704"/>
            <a:ext cx="5245293" cy="20271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B5B7E0-3151-41B2-9BF0-0B855D2A4FE9}"/>
              </a:ext>
            </a:extLst>
          </p:cNvPr>
          <p:cNvSpPr txBox="1"/>
          <p:nvPr/>
        </p:nvSpPr>
        <p:spPr>
          <a:xfrm>
            <a:off x="432511" y="1526021"/>
            <a:ext cx="288962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  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 sample CN: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(V, E) = (90, 199)</a:t>
            </a:r>
          </a:p>
          <a:p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	Diameter D=8</a:t>
            </a:r>
          </a:p>
          <a:p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   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Another CN:</a:t>
            </a:r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       (V, E) = (70, 197)</a:t>
            </a:r>
          </a:p>
          <a:p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	Diameter D=4</a:t>
            </a:r>
          </a:p>
          <a:p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   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Global CDS:</a:t>
            </a:r>
          </a:p>
          <a:p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      </a:t>
            </a:r>
            <a:r>
              <a:rPr lang="en-US" sz="1600" dirty="0">
                <a:solidFill>
                  <a:schemeClr val="tx1"/>
                </a:solidFill>
                <a:latin typeface="Comic Sans MS" charset="0"/>
              </a:rPr>
              <a:t>Guha/</a:t>
            </a:r>
            <a:r>
              <a:rPr lang="en-US" sz="1600" dirty="0" err="1">
                <a:solidFill>
                  <a:schemeClr val="tx1"/>
                </a:solidFill>
                <a:latin typeface="Comic Sans MS" charset="0"/>
              </a:rPr>
              <a:t>Khuller’s</a:t>
            </a:r>
            <a:r>
              <a:rPr lang="en-US" sz="1600" dirty="0">
                <a:solidFill>
                  <a:schemeClr val="tx1"/>
                </a:solidFill>
                <a:latin typeface="Comic Sans MS" charset="0"/>
              </a:rPr>
              <a:t> solution</a:t>
            </a:r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94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99D9093-8A67-C941-8AD9-C9910222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Comic Sans MS" panose="030F0702030302020204" pitchFamily="66" charset="0"/>
              </a:rPr>
              <a:t>CLoTH</a:t>
            </a:r>
            <a:r>
              <a:rPr lang="en-US" sz="3600" dirty="0">
                <a:latin typeface="Comic Sans MS" panose="030F0702030302020204" pitchFamily="66" charset="0"/>
              </a:rPr>
              <a:t> Testbed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21A38-0174-4CE3-836C-06A51579A3A5}"/>
              </a:ext>
            </a:extLst>
          </p:cNvPr>
          <p:cNvSpPr txBox="1"/>
          <p:nvPr/>
        </p:nvSpPr>
        <p:spPr>
          <a:xfrm>
            <a:off x="762000" y="1416050"/>
            <a:ext cx="728090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CLoTH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: A payment network testbed, (V, E) = (100, 224)</a:t>
            </a:r>
          </a:p>
          <a:p>
            <a:endParaRPr lang="en-US" sz="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Transaction #: 1,200 (heterogenous)</a:t>
            </a:r>
          </a:p>
          <a:p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  	Transaction fees: 10 (per node)</a:t>
            </a:r>
          </a:p>
          <a:p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999745-2401-48F5-942B-841E5510B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73" y="2594248"/>
            <a:ext cx="6134100" cy="2352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B071CD-4D2F-4559-86A7-69570FD92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073" y="5029200"/>
            <a:ext cx="6362700" cy="11620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F54C5F-FC4C-4864-A566-2DFC22E4C528}"/>
              </a:ext>
            </a:extLst>
          </p:cNvPr>
          <p:cNvCxnSpPr/>
          <p:nvPr/>
        </p:nvCxnSpPr>
        <p:spPr bwMode="auto">
          <a:xfrm>
            <a:off x="3429000" y="5638800"/>
            <a:ext cx="1219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33980F-F44F-4008-B920-08D70DB28C4F}"/>
              </a:ext>
            </a:extLst>
          </p:cNvPr>
          <p:cNvCxnSpPr/>
          <p:nvPr/>
        </p:nvCxnSpPr>
        <p:spPr bwMode="auto">
          <a:xfrm>
            <a:off x="3429000" y="5638800"/>
            <a:ext cx="0" cy="5524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8578EE-AB02-42E6-8295-99DF6521F28E}"/>
              </a:ext>
            </a:extLst>
          </p:cNvPr>
          <p:cNvCxnSpPr/>
          <p:nvPr/>
        </p:nvCxnSpPr>
        <p:spPr bwMode="auto">
          <a:xfrm>
            <a:off x="4648200" y="5638800"/>
            <a:ext cx="0" cy="5524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A0F509-0524-42BA-AB55-BA6CF0BAFC90}"/>
              </a:ext>
            </a:extLst>
          </p:cNvPr>
          <p:cNvCxnSpPr/>
          <p:nvPr/>
        </p:nvCxnSpPr>
        <p:spPr bwMode="auto">
          <a:xfrm>
            <a:off x="3429000" y="6170229"/>
            <a:ext cx="1219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38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7494"/>
            <a:ext cx="8582877" cy="1141412"/>
          </a:xfrm>
        </p:spPr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1. Blockchain and Lightning Networks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176" y="1874085"/>
            <a:ext cx="7799187" cy="2910485"/>
          </a:xfrm>
          <a:noFill/>
          <a:ln>
            <a:noFill/>
          </a:ln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altLang="zh-CN" sz="2500" dirty="0">
                <a:latin typeface="Comic Sans MS" charset="0"/>
                <a:ea typeface="Comic Sans MS" charset="0"/>
                <a:cs typeface="Comic Sans MS" charset="0"/>
              </a:rPr>
              <a:t>Blockchain</a:t>
            </a:r>
          </a:p>
          <a:p>
            <a:pPr lvl="1">
              <a:lnSpc>
                <a:spcPts val="2800"/>
              </a:lnSpc>
            </a:pPr>
            <a:r>
              <a:rPr lang="en-US" sz="2000" dirty="0">
                <a:solidFill>
                  <a:srgbClr val="222222"/>
                </a:solidFill>
                <a:latin typeface="Comic Sans MS" panose="030F0702030302020204" pitchFamily="66" charset="0"/>
              </a:rPr>
              <a:t>A 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system of maintaining transactions in a P2P network</a:t>
            </a:r>
          </a:p>
          <a:p>
            <a:pPr lvl="1">
              <a:lnSpc>
                <a:spcPts val="2800"/>
              </a:lnSpc>
            </a:pPr>
            <a:r>
              <a:rPr lang="en-US" altLang="zh-CN" sz="2000" dirty="0">
                <a:solidFill>
                  <a:srgbClr val="0070C0"/>
                </a:solidFill>
                <a:latin typeface="Comic Sans MS" panose="030F0702030302020204" pitchFamily="66" charset="0"/>
                <a:ea typeface="Comic Sans MS" charset="0"/>
                <a:cs typeface="Comic Sans MS" charset="0"/>
              </a:rPr>
              <a:t>Distributed ledger </a:t>
            </a:r>
          </a:p>
          <a:p>
            <a:pPr lvl="1"/>
            <a:endParaRPr lang="en-US" altLang="zh-CN" sz="800" dirty="0">
              <a:solidFill>
                <a:schemeClr val="tx1"/>
              </a:solidFill>
              <a:latin typeface="Comic Sans MS" panose="030F0702030302020204" pitchFamily="66" charset="0"/>
              <a:ea typeface="Comic Sans MS" charset="0"/>
              <a:cs typeface="Comic Sans MS" charset="0"/>
            </a:endParaRPr>
          </a:p>
          <a:p>
            <a:pPr>
              <a:lnSpc>
                <a:spcPts val="2800"/>
              </a:lnSpc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  <a:sym typeface="Comic Sans MS"/>
              </a:rPr>
              <a:t>Bitcoin</a:t>
            </a:r>
          </a:p>
          <a:p>
            <a:pPr lvl="1">
              <a:lnSpc>
                <a:spcPts val="2800"/>
              </a:lnSpc>
            </a:pPr>
            <a:r>
              <a:rPr lang="en-US" sz="1900" dirty="0">
                <a:latin typeface="Comic Sans MS" panose="030F0702030302020204" pitchFamily="66" charset="0"/>
                <a:sym typeface="Comic Sans MS"/>
              </a:rPr>
              <a:t>Bartering</a:t>
            </a:r>
          </a:p>
          <a:p>
            <a:pPr lvl="1">
              <a:lnSpc>
                <a:spcPts val="2800"/>
              </a:lnSpc>
            </a:pPr>
            <a:r>
              <a:rPr lang="en-US" sz="1900" dirty="0">
                <a:latin typeface="Comic Sans MS" panose="030F0702030302020204" pitchFamily="66" charset="0"/>
                <a:sym typeface="Comic Sans MS"/>
              </a:rPr>
              <a:t>Metallic money</a:t>
            </a:r>
          </a:p>
          <a:p>
            <a:pPr lvl="1">
              <a:lnSpc>
                <a:spcPts val="2800"/>
              </a:lnSpc>
            </a:pPr>
            <a:r>
              <a:rPr lang="en-US" sz="1900" dirty="0">
                <a:latin typeface="Comic Sans MS" panose="030F0702030302020204" pitchFamily="66" charset="0"/>
                <a:sym typeface="Comic Sans MS"/>
              </a:rPr>
              <a:t>Paper money</a:t>
            </a:r>
          </a:p>
          <a:p>
            <a:pPr lvl="1">
              <a:lnSpc>
                <a:spcPts val="2800"/>
              </a:lnSpc>
            </a:pPr>
            <a:r>
              <a:rPr lang="en-US" sz="1900" dirty="0">
                <a:solidFill>
                  <a:srgbClr val="0070C0"/>
                </a:solidFill>
                <a:latin typeface="Comic Sans MS" panose="030F0702030302020204" pitchFamily="66" charset="0"/>
                <a:sym typeface="Comic Sans MS"/>
              </a:rPr>
              <a:t>Cryptocurrencies</a:t>
            </a:r>
          </a:p>
          <a:p>
            <a:pPr marL="457200" lvl="1" indent="0">
              <a:lnSpc>
                <a:spcPts val="2800"/>
              </a:lnSpc>
              <a:buNone/>
            </a:pPr>
            <a:endParaRPr lang="en-US" sz="1900" dirty="0">
              <a:latin typeface="Comic Sans MS" panose="030F0702030302020204" pitchFamily="66" charset="0"/>
              <a:sym typeface="Comic Sans MS"/>
            </a:endParaRPr>
          </a:p>
          <a:p>
            <a:pPr lvl="1">
              <a:lnSpc>
                <a:spcPts val="2800"/>
              </a:lnSpc>
            </a:pPr>
            <a:endParaRPr lang="en-US" sz="1900" dirty="0">
              <a:latin typeface="Comic Sans MS" panose="030F0702030302020204" pitchFamily="66" charset="0"/>
              <a:sym typeface="Comic Sans MS"/>
            </a:endParaRPr>
          </a:p>
          <a:p>
            <a:pPr lvl="1">
              <a:lnSpc>
                <a:spcPts val="2800"/>
              </a:lnSpc>
            </a:pPr>
            <a:endParaRPr lang="en-US" sz="800" dirty="0">
              <a:latin typeface="Comic Sans MS" panose="030F0702030302020204" pitchFamily="66" charset="0"/>
              <a:sym typeface="Comic Sans MS"/>
            </a:endParaRPr>
          </a:p>
          <a:p>
            <a:pPr marL="115887" indent="0">
              <a:lnSpc>
                <a:spcPts val="4000"/>
              </a:lnSpc>
              <a:spcBef>
                <a:spcPts val="600"/>
              </a:spcBef>
              <a:buSzPct val="70000"/>
              <a:buNone/>
              <a:defRPr sz="2000">
                <a:latin typeface="Comic Sans MS"/>
                <a:ea typeface="Comic Sans MS"/>
                <a:cs typeface="Comic Sans MS"/>
                <a:sym typeface="Comic Sans MS"/>
              </a:defRPr>
            </a:pPr>
            <a:endParaRPr lang="en-US" altLang="zh-CN" sz="1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EAEDC6-BBF5-47FB-859C-5BE8AEEE9AF7}"/>
              </a:ext>
            </a:extLst>
          </p:cNvPr>
          <p:cNvGrpSpPr/>
          <p:nvPr/>
        </p:nvGrpSpPr>
        <p:grpSpPr>
          <a:xfrm>
            <a:off x="4349551" y="4691195"/>
            <a:ext cx="150681" cy="149204"/>
            <a:chOff x="4120951" y="4682094"/>
            <a:chExt cx="150681" cy="149204"/>
          </a:xfrm>
        </p:grpSpPr>
        <p:sp>
          <p:nvSpPr>
            <p:cNvPr id="55" name="Arc 54"/>
            <p:cNvSpPr/>
            <p:nvPr/>
          </p:nvSpPr>
          <p:spPr>
            <a:xfrm>
              <a:off x="4120951" y="4682094"/>
              <a:ext cx="150681" cy="135773"/>
            </a:xfrm>
            <a:prstGeom prst="arc">
              <a:avLst>
                <a:gd name="adj1" fmla="val 10888722"/>
                <a:gd name="adj2" fmla="val 0"/>
              </a:avLst>
            </a:prstGeom>
            <a:ln>
              <a:solidFill>
                <a:srgbClr val="0070C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 rot="10800000">
              <a:off x="4120951" y="4695525"/>
              <a:ext cx="150681" cy="135773"/>
            </a:xfrm>
            <a:prstGeom prst="arc">
              <a:avLst>
                <a:gd name="adj1" fmla="val 10888722"/>
                <a:gd name="adj2" fmla="val 0"/>
              </a:avLst>
            </a:prstGeom>
            <a:ln>
              <a:solidFill>
                <a:srgbClr val="0070C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4413107" y="6544719"/>
            <a:ext cx="191760" cy="2942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latin typeface="Comic Sans MS" panose="030F0702030302020204" pitchFamily="66" charset="0"/>
              </a:rPr>
              <a:t>TX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F533E0-F29B-440C-9662-F3A692D5B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048000"/>
            <a:ext cx="408622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36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E0E9F-EC68-F848-9C57-5EDF905B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330" y="241413"/>
            <a:ext cx="8228013" cy="1141412"/>
          </a:xfrm>
        </p:spPr>
        <p:txBody>
          <a:bodyPr/>
          <a:lstStyle/>
          <a:p>
            <a:r>
              <a:rPr lang="en-US" dirty="0">
                <a:latin typeface="Comic Sans MS" charset="0"/>
              </a:rPr>
              <a:t>6. Future 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531FA-91D2-E84E-9D9C-9DF8D6971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603902"/>
            <a:ext cx="8153401" cy="561555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altLang="zh-CN" sz="2000" dirty="0">
              <a:latin typeface="Comic Sans MS" charset="0"/>
            </a:endParaRPr>
          </a:p>
          <a:p>
            <a:pPr lvl="1"/>
            <a:endParaRPr lang="en-US" altLang="zh-CN" sz="800" dirty="0">
              <a:latin typeface="Comic Sans MS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Comic Sans MS" panose="030F0702030302020204" pitchFamily="66" charset="0"/>
                <a:ea typeface="Comic Sans MS" charset="0"/>
                <a:cs typeface="Comic Sans MS" charset="0"/>
              </a:rPr>
              <a:t>Hierarchical clustering</a:t>
            </a:r>
          </a:p>
          <a:p>
            <a:pPr lvl="1"/>
            <a:r>
              <a:rPr lang="en-US" altLang="zh-CN" sz="2000" dirty="0" err="1">
                <a:latin typeface="Comic Sans MS" panose="030F0702030302020204" pitchFamily="66" charset="0"/>
                <a:ea typeface="Comic Sans MS" charset="0"/>
                <a:cs typeface="Comic Sans MS" charset="0"/>
              </a:rPr>
              <a:t>Supernodes</a:t>
            </a:r>
            <a:r>
              <a:rPr lang="en-US" altLang="zh-CN" sz="2000" dirty="0">
                <a:latin typeface="Comic Sans MS" panose="030F0702030302020204" pitchFamily="66" charset="0"/>
                <a:ea typeface="Comic Sans MS" charset="0"/>
                <a:cs typeface="Comic Sans MS" charset="0"/>
              </a:rPr>
              <a:t> of </a:t>
            </a:r>
            <a:r>
              <a:rPr lang="en-US" altLang="zh-CN" sz="2000" dirty="0" err="1">
                <a:latin typeface="Comic Sans MS" panose="030F0702030302020204" pitchFamily="66" charset="0"/>
                <a:ea typeface="Comic Sans MS" charset="0"/>
                <a:cs typeface="Comic Sans MS" charset="0"/>
              </a:rPr>
              <a:t>supernodes</a:t>
            </a:r>
            <a:r>
              <a:rPr lang="en-US" altLang="zh-CN" sz="2000" dirty="0">
                <a:latin typeface="Comic Sans MS" panose="030F0702030302020204" pitchFamily="66" charset="0"/>
                <a:ea typeface="Comic Sans MS" charset="0"/>
                <a:cs typeface="Comic Sans MS" charset="0"/>
              </a:rPr>
              <a:t> (e.g., node 6)</a:t>
            </a:r>
          </a:p>
          <a:p>
            <a:pPr lvl="1"/>
            <a:endParaRPr lang="en-US" altLang="zh-CN" sz="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457200" lvl="1" indent="0">
              <a:buNone/>
            </a:pPr>
            <a:endParaRPr lang="en-US" altLang="zh-CN" sz="800" dirty="0">
              <a:solidFill>
                <a:srgbClr val="0070C0"/>
              </a:solidFill>
              <a:latin typeface="Comic Sans MS" charset="0"/>
            </a:endParaRPr>
          </a:p>
          <a:p>
            <a:pPr marL="457200" lvl="1" indent="0">
              <a:buNone/>
            </a:pPr>
            <a:endParaRPr lang="en-US" altLang="zh-CN" sz="800" dirty="0">
              <a:latin typeface="Comic Sans MS" charset="0"/>
            </a:endParaRPr>
          </a:p>
          <a:p>
            <a:pPr marL="457200" lvl="1" indent="0">
              <a:buNone/>
            </a:pPr>
            <a:endParaRPr lang="en-US" altLang="zh-CN" sz="800" dirty="0">
              <a:latin typeface="Comic Sans MS" charset="0"/>
            </a:endParaRPr>
          </a:p>
          <a:p>
            <a:pPr marL="457200" lvl="1" indent="0">
              <a:buNone/>
            </a:pPr>
            <a:endParaRPr lang="en-US" altLang="zh-CN" sz="800" dirty="0">
              <a:latin typeface="Comic Sans MS" charset="0"/>
            </a:endParaRPr>
          </a:p>
          <a:p>
            <a:pPr marL="457200" lvl="1" indent="0">
              <a:buNone/>
            </a:pPr>
            <a:endParaRPr lang="en-US" altLang="zh-CN" sz="800" dirty="0">
              <a:latin typeface="Comic Sans MS" charset="0"/>
            </a:endParaRPr>
          </a:p>
          <a:p>
            <a:pPr marL="457200" lvl="1" indent="0">
              <a:buNone/>
            </a:pPr>
            <a:endParaRPr lang="en-US" altLang="zh-CN" sz="800" dirty="0">
              <a:latin typeface="Comic Sans MS" charset="0"/>
            </a:endParaRPr>
          </a:p>
          <a:p>
            <a:pPr marL="457200" lvl="1" indent="0">
              <a:buNone/>
            </a:pPr>
            <a:endParaRPr lang="en-US" altLang="zh-CN" sz="800" dirty="0">
              <a:latin typeface="Comic Sans MS" charset="0"/>
            </a:endParaRPr>
          </a:p>
          <a:p>
            <a:pPr marL="457200" lvl="1" indent="0">
              <a:buNone/>
            </a:pPr>
            <a:endParaRPr lang="en-US" altLang="zh-CN" sz="800" dirty="0">
              <a:latin typeface="Comic Sans MS" charset="0"/>
            </a:endParaRPr>
          </a:p>
          <a:p>
            <a:pPr marL="457200" lvl="1" indent="0">
              <a:buNone/>
            </a:pPr>
            <a:endParaRPr lang="en-US" altLang="zh-CN" sz="800" dirty="0">
              <a:latin typeface="Comic Sans MS" charset="0"/>
            </a:endParaRPr>
          </a:p>
          <a:p>
            <a:pPr marL="457200" lvl="1" indent="0">
              <a:buNone/>
            </a:pPr>
            <a:endParaRPr lang="en-US" altLang="zh-CN" sz="800" dirty="0">
              <a:latin typeface="Comic Sans MS" charset="0"/>
            </a:endParaRPr>
          </a:p>
          <a:p>
            <a:pPr marL="457200" lvl="1" indent="0">
              <a:buNone/>
            </a:pPr>
            <a:endParaRPr lang="en-US" altLang="zh-CN" sz="800" dirty="0">
              <a:latin typeface="Comic Sans MS" charset="0"/>
            </a:endParaRPr>
          </a:p>
          <a:p>
            <a:r>
              <a:rPr lang="en-US" altLang="zh-CN" sz="2400" dirty="0">
                <a:latin typeface="Comic Sans MS" charset="0"/>
              </a:rPr>
              <a:t>Trade-offs</a:t>
            </a:r>
          </a:p>
          <a:p>
            <a:pPr lvl="1"/>
            <a:r>
              <a:rPr lang="en-US" altLang="zh-CN" sz="2000" dirty="0">
                <a:latin typeface="Comic Sans MS" charset="0"/>
              </a:rPr>
              <a:t>Benefit (successful transactions) </a:t>
            </a:r>
          </a:p>
          <a:p>
            <a:pPr lvl="1"/>
            <a:r>
              <a:rPr lang="en-US" altLang="zh-CN" sz="2000" dirty="0">
                <a:latin typeface="Comic Sans MS" charset="0"/>
              </a:rPr>
              <a:t>Cost (various fees/updates)</a:t>
            </a:r>
            <a:endParaRPr lang="en-US" sz="2000" dirty="0">
              <a:latin typeface="Comic Sans MS" charset="0"/>
            </a:endParaRPr>
          </a:p>
          <a:p>
            <a:pPr lvl="1"/>
            <a:endParaRPr lang="en-US" altLang="zh-CN" sz="800" dirty="0">
              <a:latin typeface="Comic Sans MS" charset="0"/>
            </a:endParaRPr>
          </a:p>
          <a:p>
            <a:endParaRPr lang="en-US" altLang="zh-CN" sz="2500" dirty="0">
              <a:latin typeface="Comic Sans MS" charset="0"/>
            </a:endParaRPr>
          </a:p>
          <a:p>
            <a:pPr marL="457200" lvl="1" indent="0">
              <a:buNone/>
            </a:pPr>
            <a:endParaRPr lang="en-US" altLang="zh-CN" sz="800" dirty="0">
              <a:latin typeface="Comic Sans MS" charset="0"/>
            </a:endParaRPr>
          </a:p>
          <a:p>
            <a:pPr lvl="1"/>
            <a:endParaRPr lang="en-US" altLang="zh-CN" sz="800" dirty="0">
              <a:latin typeface="Comic Sans MS" charset="0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Comic Sans M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2908F-826F-46F3-A766-A8B2E8AE3ACF}"/>
              </a:ext>
            </a:extLst>
          </p:cNvPr>
          <p:cNvSpPr txBox="1"/>
          <p:nvPr/>
        </p:nvSpPr>
        <p:spPr>
          <a:xfrm>
            <a:off x="2208021" y="5440530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EE500B-07BA-4E43-BEE5-602773F2E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590800"/>
            <a:ext cx="2997509" cy="219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70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E0E9F-EC68-F848-9C57-5EDF905B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1036"/>
            <a:ext cx="8228013" cy="1141412"/>
          </a:xfrm>
        </p:spPr>
        <p:txBody>
          <a:bodyPr/>
          <a:lstStyle/>
          <a:p>
            <a:r>
              <a:rPr lang="en-US" dirty="0">
                <a:latin typeface="Comic Sans MS" charset="0"/>
              </a:rPr>
              <a:t>Future Work </a:t>
            </a:r>
            <a:r>
              <a:rPr lang="en-US" sz="3200" dirty="0">
                <a:latin typeface="Comic Sans MS" charset="0"/>
              </a:rPr>
              <a:t>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531FA-91D2-E84E-9D9C-9DF8D6971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838200"/>
            <a:ext cx="8153401" cy="561555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altLang="zh-CN" sz="2000" dirty="0">
              <a:latin typeface="Comic Sans MS" charset="0"/>
            </a:endParaRPr>
          </a:p>
          <a:p>
            <a:r>
              <a:rPr lang="en-US" altLang="zh-CN" sz="2400" dirty="0">
                <a:latin typeface="Comic Sans MS" charset="0"/>
              </a:rPr>
              <a:t>Impact of locality</a:t>
            </a:r>
          </a:p>
          <a:p>
            <a:pPr lvl="1"/>
            <a:r>
              <a:rPr lang="en-US" altLang="zh-CN" sz="1900" dirty="0">
                <a:latin typeface="Comic Sans MS" charset="0"/>
              </a:rPr>
              <a:t>Value of k on pooling efficiency and local fixes </a:t>
            </a:r>
          </a:p>
          <a:p>
            <a:pPr lvl="1"/>
            <a:endParaRPr lang="en-US" altLang="zh-CN" sz="800" dirty="0">
              <a:latin typeface="Comic Sans MS" charset="0"/>
            </a:endParaRPr>
          </a:p>
          <a:p>
            <a:r>
              <a:rPr lang="en-US" altLang="zh-CN" sz="2400" dirty="0">
                <a:latin typeface="Comic Sans MS" charset="0"/>
              </a:rPr>
              <a:t>ID rotation</a:t>
            </a:r>
          </a:p>
          <a:p>
            <a:pPr lvl="1"/>
            <a:r>
              <a:rPr lang="en-US" altLang="zh-CN" sz="1900" dirty="0">
                <a:latin typeface="Comic Sans MS" charset="0"/>
              </a:rPr>
              <a:t>E.g., ID inversion (for size reduction)</a:t>
            </a:r>
          </a:p>
          <a:p>
            <a:pPr lvl="1"/>
            <a:endParaRPr lang="en-US" altLang="zh-CN" sz="1900" dirty="0">
              <a:latin typeface="Comic Sans MS" charset="0"/>
            </a:endParaRPr>
          </a:p>
          <a:p>
            <a:pPr lvl="1"/>
            <a:endParaRPr lang="en-US" altLang="zh-CN" sz="1900" dirty="0">
              <a:latin typeface="Comic Sans MS" charset="0"/>
            </a:endParaRPr>
          </a:p>
          <a:p>
            <a:pPr lvl="1"/>
            <a:endParaRPr lang="en-US" altLang="zh-CN" sz="1900" dirty="0">
              <a:latin typeface="Comic Sans MS" charset="0"/>
            </a:endParaRPr>
          </a:p>
          <a:p>
            <a:pPr lvl="1"/>
            <a:endParaRPr lang="en-US" altLang="zh-CN" sz="1900" dirty="0">
              <a:latin typeface="Comic Sans MS" charset="0"/>
            </a:endParaRPr>
          </a:p>
          <a:p>
            <a:pPr marL="457200" lvl="1" indent="0">
              <a:buNone/>
            </a:pPr>
            <a:endParaRPr lang="en-US" altLang="zh-CN" sz="1900" dirty="0">
              <a:latin typeface="Comic Sans MS" charset="0"/>
            </a:endParaRPr>
          </a:p>
          <a:p>
            <a:pPr marL="457200" lvl="1" indent="0">
              <a:buNone/>
            </a:pPr>
            <a:endParaRPr lang="en-US" altLang="zh-CN" sz="800" dirty="0">
              <a:latin typeface="Comic Sans MS" charset="0"/>
            </a:endParaRPr>
          </a:p>
          <a:p>
            <a:r>
              <a:rPr lang="en-US" altLang="zh-CN" sz="2400" dirty="0">
                <a:latin typeface="Comic Sans MS" charset="0"/>
              </a:rPr>
              <a:t>Others </a:t>
            </a:r>
          </a:p>
          <a:p>
            <a:pPr lvl="1"/>
            <a:r>
              <a:rPr lang="en-US" altLang="zh-CN" sz="1900" dirty="0">
                <a:latin typeface="Comic Sans MS" charset="0"/>
              </a:rPr>
              <a:t>Games: on topology, fund allocation, and routing fees </a:t>
            </a:r>
          </a:p>
          <a:p>
            <a:pPr lvl="1"/>
            <a:endParaRPr lang="en-US" altLang="zh-CN" sz="800" dirty="0">
              <a:latin typeface="Comic Sans MS" charset="0"/>
            </a:endParaRPr>
          </a:p>
          <a:p>
            <a:pPr lvl="1"/>
            <a:endParaRPr lang="en-US" altLang="zh-CN" sz="800" dirty="0">
              <a:latin typeface="Comic Sans MS" charset="0"/>
            </a:endParaRPr>
          </a:p>
          <a:p>
            <a:endParaRPr lang="en-US" altLang="zh-CN" sz="2500" dirty="0">
              <a:latin typeface="Comic Sans MS" charset="0"/>
            </a:endParaRPr>
          </a:p>
          <a:p>
            <a:pPr marL="457200" lvl="1" indent="0">
              <a:buNone/>
            </a:pPr>
            <a:endParaRPr lang="en-US" altLang="zh-CN" sz="800" dirty="0">
              <a:latin typeface="Comic Sans MS" charset="0"/>
            </a:endParaRPr>
          </a:p>
          <a:p>
            <a:pPr lvl="1"/>
            <a:endParaRPr lang="en-US" altLang="zh-CN" sz="800" dirty="0">
              <a:latin typeface="Comic Sans MS" charset="0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Comic Sans M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2908F-826F-46F3-A766-A8B2E8AE3ACF}"/>
              </a:ext>
            </a:extLst>
          </p:cNvPr>
          <p:cNvSpPr txBox="1"/>
          <p:nvPr/>
        </p:nvSpPr>
        <p:spPr>
          <a:xfrm>
            <a:off x="2208021" y="5440530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6" name="Picture 5" descr="Chart, radar chart, scatter chart&#10;&#10;Description automatically generated">
            <a:extLst>
              <a:ext uri="{FF2B5EF4-FFF2-40B4-BE49-F238E27FC236}">
                <a16:creationId xmlns:a16="http://schemas.microsoft.com/office/drawing/2014/main" id="{24F45914-6A3A-4EAC-A70A-8435ABE37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76" y="3257037"/>
            <a:ext cx="2487688" cy="218331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E4D624E-59E7-4E68-81CA-80C883935F11}"/>
              </a:ext>
            </a:extLst>
          </p:cNvPr>
          <p:cNvGrpSpPr/>
          <p:nvPr/>
        </p:nvGrpSpPr>
        <p:grpSpPr>
          <a:xfrm>
            <a:off x="4598670" y="3257037"/>
            <a:ext cx="2487688" cy="2183312"/>
            <a:chOff x="5198350" y="1350501"/>
            <a:chExt cx="4048690" cy="3553321"/>
          </a:xfrm>
        </p:grpSpPr>
        <p:pic>
          <p:nvPicPr>
            <p:cNvPr id="10" name="Picture 9" descr="Chart, radar chart, scatter chart&#10;&#10;Description automatically generated">
              <a:extLst>
                <a:ext uri="{FF2B5EF4-FFF2-40B4-BE49-F238E27FC236}">
                  <a16:creationId xmlns:a16="http://schemas.microsoft.com/office/drawing/2014/main" id="{CE310514-3F47-45BE-8A48-FD364F295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8350" y="1350501"/>
              <a:ext cx="4048690" cy="3553321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BC239F7-D63E-4220-BBB7-557EAA12EBB7}"/>
                </a:ext>
              </a:extLst>
            </p:cNvPr>
            <p:cNvSpPr/>
            <p:nvPr/>
          </p:nvSpPr>
          <p:spPr>
            <a:xfrm>
              <a:off x="6368670" y="3315261"/>
              <a:ext cx="195203" cy="195203"/>
            </a:xfrm>
            <a:prstGeom prst="ellipse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A318A91-935E-4008-B3E6-1A32E7FE417F}"/>
                </a:ext>
              </a:extLst>
            </p:cNvPr>
            <p:cNvSpPr/>
            <p:nvPr/>
          </p:nvSpPr>
          <p:spPr>
            <a:xfrm>
              <a:off x="7118006" y="3070458"/>
              <a:ext cx="195203" cy="195203"/>
            </a:xfrm>
            <a:prstGeom prst="ellipse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3D37694-52EA-415B-8796-6628365F6FF5}"/>
                </a:ext>
              </a:extLst>
            </p:cNvPr>
            <p:cNvSpPr/>
            <p:nvPr/>
          </p:nvSpPr>
          <p:spPr>
            <a:xfrm>
              <a:off x="7344233" y="3253469"/>
              <a:ext cx="195203" cy="195203"/>
            </a:xfrm>
            <a:prstGeom prst="ellipse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9215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E0E9F-EC68-F848-9C57-5EDF905B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93" y="382588"/>
            <a:ext cx="8228013" cy="1141412"/>
          </a:xfrm>
        </p:spPr>
        <p:txBody>
          <a:bodyPr/>
          <a:lstStyle/>
          <a:p>
            <a:r>
              <a:rPr lang="en-US" dirty="0">
                <a:latin typeface="Comic Sans MS" charset="0"/>
              </a:rPr>
              <a:t>Future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531FA-91D2-E84E-9D9C-9DF8D6971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8228013" cy="4529138"/>
          </a:xfrm>
        </p:spPr>
        <p:txBody>
          <a:bodyPr/>
          <a:lstStyle/>
          <a:p>
            <a:pPr marL="457200" lvl="1" indent="0">
              <a:buNone/>
            </a:pPr>
            <a:endParaRPr lang="en-US" altLang="zh-CN" sz="8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Comic Sans MS" charset="0"/>
              </a:rPr>
              <a:t>Future of cryptocurrency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Comic Sans MS" charset="0"/>
              </a:rPr>
              <a:t>Decentralized: Bitcoin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Comic Sans MS" charset="0"/>
              </a:rPr>
              <a:t>Centralized: </a:t>
            </a:r>
            <a:r>
              <a:rPr lang="en-US" altLang="zh-CN" sz="2000" dirty="0">
                <a:solidFill>
                  <a:srgbClr val="0070C0"/>
                </a:solidFill>
                <a:latin typeface="Comic Sans MS" charset="0"/>
              </a:rPr>
              <a:t>Digital Currency Electronic Payment </a:t>
            </a:r>
            <a:r>
              <a:rPr lang="en-US" altLang="zh-CN" sz="2000" dirty="0">
                <a:latin typeface="Comic Sans MS" charset="0"/>
              </a:rPr>
              <a:t>(DCEP)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Comic Sans MS" charset="0"/>
              </a:rPr>
              <a:t>In-between: Libra (Novi wallet)</a:t>
            </a:r>
          </a:p>
          <a:p>
            <a:pPr lvl="1"/>
            <a:endParaRPr lang="en-US" altLang="zh-CN" sz="800" dirty="0">
              <a:latin typeface="Comic Sans MS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Comic Sans MS" charset="0"/>
              </a:rPr>
              <a:t>Blockchain smartphones  </a:t>
            </a:r>
          </a:p>
          <a:p>
            <a:pPr lvl="1">
              <a:lnSpc>
                <a:spcPct val="150000"/>
              </a:lnSpc>
            </a:pPr>
            <a:r>
              <a:rPr lang="en-US" altLang="zh-CN" sz="1900" dirty="0">
                <a:latin typeface="Comic Sans MS" charset="0"/>
              </a:rPr>
              <a:t>Commercial: HTC and Samsung</a:t>
            </a:r>
          </a:p>
          <a:p>
            <a:pPr lvl="1">
              <a:lnSpc>
                <a:spcPct val="150000"/>
              </a:lnSpc>
            </a:pPr>
            <a:r>
              <a:rPr lang="en-US" altLang="zh-CN" sz="1900" dirty="0">
                <a:latin typeface="Comic Sans MS" charset="0"/>
              </a:rPr>
              <a:t>Edge blockchain via offloading</a:t>
            </a:r>
          </a:p>
          <a:p>
            <a:pPr marL="457200" lvl="1" indent="0">
              <a:buNone/>
            </a:pPr>
            <a:endParaRPr lang="en-US" altLang="zh-CN" sz="800" dirty="0">
              <a:latin typeface="Comic Sans MS" charset="0"/>
            </a:endParaRPr>
          </a:p>
          <a:p>
            <a:pPr lvl="1"/>
            <a:endParaRPr lang="en-US" altLang="zh-CN" sz="800" dirty="0">
              <a:latin typeface="Comic Sans MS" charset="0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Comic Sans M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2908F-826F-46F3-A766-A8B2E8AE3ACF}"/>
              </a:ext>
            </a:extLst>
          </p:cNvPr>
          <p:cNvSpPr txBox="1"/>
          <p:nvPr/>
        </p:nvSpPr>
        <p:spPr>
          <a:xfrm>
            <a:off x="2208021" y="5440530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10B7C3-3784-44F2-A26B-B1C7E4E93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886200"/>
            <a:ext cx="2477844" cy="126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02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E0E9F-EC68-F848-9C57-5EDF905B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05" y="305819"/>
            <a:ext cx="8534401" cy="1141412"/>
          </a:xfrm>
        </p:spPr>
        <p:txBody>
          <a:bodyPr/>
          <a:lstStyle/>
          <a:p>
            <a:r>
              <a:rPr lang="en-US" dirty="0">
                <a:latin typeface="Comic Sans MS" charset="0"/>
              </a:rPr>
              <a:t>Blockchain vs. Distributed Sys. (DS)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531FA-91D2-E84E-9D9C-9DF8D6971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19484"/>
            <a:ext cx="8380414" cy="45291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Comic Sans MS" charset="0"/>
              </a:rPr>
              <a:t>Past results applied in blockchain?</a:t>
            </a:r>
          </a:p>
          <a:p>
            <a:pPr lvl="1"/>
            <a:r>
              <a:rPr lang="en-US" altLang="zh-CN" sz="2000" dirty="0">
                <a:latin typeface="Comic Sans MS" charset="0"/>
              </a:rPr>
              <a:t>Latency hiding </a:t>
            </a:r>
          </a:p>
          <a:p>
            <a:pPr lvl="1"/>
            <a:r>
              <a:rPr lang="en-US" altLang="zh-CN" sz="2000" dirty="0">
                <a:latin typeface="Comic Sans MS" charset="0"/>
              </a:rPr>
              <a:t>Concurrency control</a:t>
            </a:r>
          </a:p>
          <a:p>
            <a:pPr lvl="1"/>
            <a:r>
              <a:rPr lang="en-US" altLang="zh-CN" sz="2000" dirty="0">
                <a:latin typeface="Comic Sans MS" charset="0"/>
              </a:rPr>
              <a:t>Quorum voting </a:t>
            </a:r>
          </a:p>
          <a:p>
            <a:pPr marL="457200" lvl="1" indent="0">
              <a:buNone/>
            </a:pPr>
            <a:endParaRPr lang="en-US" altLang="zh-CN" sz="800" dirty="0">
              <a:latin typeface="Comic Sans MS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Comic Sans MS" charset="0"/>
              </a:rPr>
              <a:t>Trilemma in blockchain and DS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600" dirty="0">
                <a:latin typeface="Comic Sans MS" charset="0"/>
              </a:rPr>
              <a:t>                         scalability                                        consistency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2400" dirty="0">
              <a:latin typeface="Comic Sans MS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400" dirty="0">
              <a:latin typeface="Comic Sans MS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latin typeface="Comic Sans MS" charset="0"/>
              </a:rPr>
              <a:t>        </a:t>
            </a:r>
            <a:r>
              <a:rPr lang="en-US" altLang="zh-CN" sz="1600" dirty="0">
                <a:latin typeface="Comic Sans MS" charset="0"/>
              </a:rPr>
              <a:t>security              decentralization      availability           partition tolerance</a:t>
            </a:r>
          </a:p>
          <a:p>
            <a:pPr>
              <a:lnSpc>
                <a:spcPct val="150000"/>
              </a:lnSpc>
            </a:pPr>
            <a:endParaRPr lang="en-US" altLang="zh-CN" sz="2400" dirty="0">
              <a:latin typeface="Comic Sans M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2908F-826F-46F3-A766-A8B2E8AE3ACF}"/>
              </a:ext>
            </a:extLst>
          </p:cNvPr>
          <p:cNvSpPr txBox="1"/>
          <p:nvPr/>
        </p:nvSpPr>
        <p:spPr>
          <a:xfrm>
            <a:off x="2208021" y="5440530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DDEC8441-797A-4E45-AB27-994CEFE750CA}"/>
              </a:ext>
            </a:extLst>
          </p:cNvPr>
          <p:cNvSpPr/>
          <p:nvPr/>
        </p:nvSpPr>
        <p:spPr bwMode="auto">
          <a:xfrm>
            <a:off x="1752600" y="4596862"/>
            <a:ext cx="1830579" cy="1447800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160DA3A3-AB2A-4C68-B5EF-97AE282A20BD}"/>
              </a:ext>
            </a:extLst>
          </p:cNvPr>
          <p:cNvSpPr/>
          <p:nvPr/>
        </p:nvSpPr>
        <p:spPr bwMode="auto">
          <a:xfrm>
            <a:off x="5105400" y="4585582"/>
            <a:ext cx="1830579" cy="1447800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BD669A-D4BC-4B1B-A69C-422F9B31F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462471"/>
            <a:ext cx="1711119" cy="267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30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8522"/>
            <a:ext cx="8305800" cy="838200"/>
          </a:xfrm>
        </p:spPr>
        <p:txBody>
          <a:bodyPr/>
          <a:lstStyle/>
          <a:p>
            <a:r>
              <a:rPr lang="en-US" altLang="zh-CN" dirty="0">
                <a:latin typeface="Comic Sans MS" panose="030F0702030302020204" pitchFamily="66" charset="0"/>
                <a:ea typeface="SimSun" panose="02010600030101010101" pitchFamily="2" charset="-122"/>
              </a:rPr>
              <a:t>Questions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28193"/>
            <a:ext cx="2062103" cy="20621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B4FB90-9516-4425-96E5-F9EFAE45CECE}"/>
              </a:ext>
            </a:extLst>
          </p:cNvPr>
          <p:cNvSpPr txBox="1"/>
          <p:nvPr/>
        </p:nvSpPr>
        <p:spPr>
          <a:xfrm>
            <a:off x="685800" y="4381768"/>
            <a:ext cx="868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J. Wu </a:t>
            </a:r>
            <a:r>
              <a:rPr lang="en-US" kern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and F. Dai, “A Generic Distributed Broadcast Scheme in Ad  Hoc Wireless Networks,” </a:t>
            </a:r>
            <a:r>
              <a:rPr lang="en-US" i="1" kern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IEEE Transactions on Computers</a:t>
            </a:r>
            <a:r>
              <a:rPr lang="en-US" kern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2004.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J. Wu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and S. Jiang, “Local Pooling of Connected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Supernode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in Lightning Networks for Blockchains," 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Proc. of IEEE Blockchain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 2020.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17E578-7528-4D2A-9FA7-65C7F618885C}"/>
              </a:ext>
            </a:extLst>
          </p:cNvPr>
          <p:cNvSpPr txBox="1"/>
          <p:nvPr/>
        </p:nvSpPr>
        <p:spPr>
          <a:xfrm>
            <a:off x="1600200" y="4484132"/>
            <a:ext cx="45719" cy="928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12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511" y="256937"/>
            <a:ext cx="8228013" cy="1141412"/>
          </a:xfrm>
        </p:spPr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Blockchain Basics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932" y="1476687"/>
            <a:ext cx="8763000" cy="2910485"/>
          </a:xfrm>
          <a:noFill/>
          <a:ln>
            <a:noFill/>
          </a:ln>
        </p:spPr>
        <p:txBody>
          <a:bodyPr/>
          <a:lstStyle/>
          <a:p>
            <a:r>
              <a:rPr lang="en-US" sz="2500" dirty="0">
                <a:latin typeface="Comic Sans MS" charset="0"/>
                <a:ea typeface="Comic Sans MS" charset="0"/>
                <a:cs typeface="Comic Sans MS" charset="0"/>
              </a:rPr>
              <a:t>Components</a:t>
            </a:r>
          </a:p>
          <a:p>
            <a:pPr lvl="1"/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Transaction/block, incentive, and consensus</a:t>
            </a:r>
          </a:p>
          <a:p>
            <a:pPr marL="457200" lvl="1" indent="0">
              <a:buNone/>
            </a:pPr>
            <a:endParaRPr lang="en-US" sz="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500" dirty="0" err="1">
                <a:latin typeface="Comic Sans MS" charset="0"/>
                <a:ea typeface="Comic Sans MS" charset="0"/>
                <a:cs typeface="Comic Sans MS" charset="0"/>
              </a:rPr>
              <a:t>PoW</a:t>
            </a:r>
            <a:r>
              <a:rPr lang="en-US" sz="2500" dirty="0">
                <a:latin typeface="Comic Sans MS" charset="0"/>
                <a:ea typeface="Comic Sans MS" charset="0"/>
                <a:cs typeface="Comic Sans MS" charset="0"/>
              </a:rPr>
              <a:t>-based blockchain mining</a:t>
            </a:r>
            <a:endParaRPr lang="en-US" altLang="zh-CN" sz="25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1">
              <a:lnSpc>
                <a:spcPts val="2800"/>
              </a:lnSpc>
            </a:pP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Mining a block: </a:t>
            </a:r>
            <a:r>
              <a:rPr lang="en-US" altLang="zh-CN" sz="20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puzzle solving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(</a:t>
            </a:r>
            <a:r>
              <a:rPr lang="en-US" altLang="zh-CN" sz="20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Nakamoto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 protocol)</a:t>
            </a:r>
          </a:p>
          <a:p>
            <a:pPr lvl="1">
              <a:lnSpc>
                <a:spcPts val="2800"/>
              </a:lnSpc>
            </a:pPr>
            <a:r>
              <a:rPr lang="en-US" altLang="zh-CN" sz="2000" dirty="0" err="1">
                <a:latin typeface="Comic Sans MS" charset="0"/>
              </a:rPr>
              <a:t>PoW</a:t>
            </a:r>
            <a:r>
              <a:rPr lang="en-US" altLang="zh-CN" sz="2000" dirty="0">
                <a:latin typeface="Comic Sans MS" charset="0"/>
              </a:rPr>
              <a:t>: Prob</a:t>
            </a:r>
            <a:r>
              <a:rPr lang="en-US" sz="2000" dirty="0">
                <a:latin typeface="Comic Sans MS" charset="0"/>
                <a:sym typeface="Comic Sans MS"/>
              </a:rPr>
              <a:t>. of solving a puzzle (computing rate)</a:t>
            </a:r>
          </a:p>
          <a:p>
            <a:pPr lvl="1">
              <a:lnSpc>
                <a:spcPts val="2800"/>
              </a:lnSpc>
            </a:pPr>
            <a:r>
              <a:rPr lang="en-US" sz="1900" dirty="0">
                <a:latin typeface="Comic Sans MS" panose="030F0702030302020204" pitchFamily="66" charset="0"/>
                <a:sym typeface="Comic Sans MS"/>
              </a:rPr>
              <a:t>Individual chaining of blocks</a:t>
            </a:r>
          </a:p>
          <a:p>
            <a:pPr lvl="1"/>
            <a:endParaRPr lang="en-US" sz="800" dirty="0">
              <a:latin typeface="Comic Sans MS" panose="030F0702030302020204" pitchFamily="66" charset="0"/>
              <a:sym typeface="Comic Sans MS"/>
            </a:endParaRPr>
          </a:p>
          <a:p>
            <a:pPr lvl="1">
              <a:lnSpc>
                <a:spcPts val="2800"/>
              </a:lnSpc>
            </a:pPr>
            <a:endParaRPr lang="en-US" sz="800" dirty="0">
              <a:latin typeface="Comic Sans MS" panose="030F0702030302020204" pitchFamily="66" charset="0"/>
              <a:sym typeface="Comic Sans MS"/>
            </a:endParaRPr>
          </a:p>
          <a:p>
            <a:pPr marL="115887" indent="0">
              <a:lnSpc>
                <a:spcPts val="4000"/>
              </a:lnSpc>
              <a:spcBef>
                <a:spcPts val="600"/>
              </a:spcBef>
              <a:buSzPct val="70000"/>
              <a:buNone/>
              <a:defRPr sz="2000">
                <a:latin typeface="Comic Sans MS"/>
                <a:ea typeface="Comic Sans MS"/>
                <a:cs typeface="Comic Sans MS"/>
                <a:sym typeface="Comic Sans MS"/>
              </a:defRPr>
            </a:pPr>
            <a:endParaRPr lang="en-US" altLang="zh-CN" sz="1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823DDDE-6555-4C4C-9EA9-B5897DE71A57}"/>
              </a:ext>
            </a:extLst>
          </p:cNvPr>
          <p:cNvGrpSpPr/>
          <p:nvPr/>
        </p:nvGrpSpPr>
        <p:grpSpPr>
          <a:xfrm>
            <a:off x="1932976" y="4623904"/>
            <a:ext cx="1860252" cy="1667670"/>
            <a:chOff x="3276600" y="4867949"/>
            <a:chExt cx="1860252" cy="166767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293" y="5399621"/>
              <a:ext cx="227559" cy="26035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5037" y="6274902"/>
              <a:ext cx="227559" cy="26035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4901" y="6275262"/>
              <a:ext cx="227559" cy="26035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5405792"/>
              <a:ext cx="227559" cy="260357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934" y="4867949"/>
              <a:ext cx="227559" cy="260357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3390480" y="5024014"/>
              <a:ext cx="1614467" cy="1474954"/>
              <a:chOff x="4076713" y="3525869"/>
              <a:chExt cx="2186243" cy="2186241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5169835" y="3525869"/>
                <a:ext cx="675586" cy="218624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4076713" y="4360938"/>
                <a:ext cx="2186243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" name="Group 64"/>
              <p:cNvGrpSpPr/>
              <p:nvPr/>
            </p:nvGrpSpPr>
            <p:grpSpPr>
              <a:xfrm>
                <a:off x="4076713" y="3525869"/>
                <a:ext cx="2186243" cy="2186241"/>
                <a:chOff x="4076713" y="3525869"/>
                <a:chExt cx="2186243" cy="2186241"/>
              </a:xfrm>
            </p:grpSpPr>
            <p:cxnSp>
              <p:nvCxnSpPr>
                <p:cNvPr id="70" name="Straight Connector 69"/>
                <p:cNvCxnSpPr/>
                <p:nvPr/>
              </p:nvCxnSpPr>
              <p:spPr>
                <a:xfrm flipH="1">
                  <a:off x="4076713" y="3525869"/>
                  <a:ext cx="1093122" cy="83507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169835" y="3525869"/>
                  <a:ext cx="1093121" cy="83507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4076713" y="4360939"/>
                  <a:ext cx="417535" cy="1351171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4494248" y="5712110"/>
                  <a:ext cx="1351173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flipH="1">
                  <a:off x="5845421" y="4360939"/>
                  <a:ext cx="417535" cy="1351171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/>
              <p:cNvCxnSpPr/>
              <p:nvPr/>
            </p:nvCxnSpPr>
            <p:spPr>
              <a:xfrm flipH="1">
                <a:off x="4494248" y="3525869"/>
                <a:ext cx="675587" cy="218624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4076713" y="4360939"/>
                <a:ext cx="1768708" cy="135117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6262956" y="4360939"/>
                <a:ext cx="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4494248" y="4360939"/>
                <a:ext cx="1768708" cy="135117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6" name="TextBox 115"/>
          <p:cNvSpPr txBox="1"/>
          <p:nvPr/>
        </p:nvSpPr>
        <p:spPr>
          <a:xfrm>
            <a:off x="4413107" y="6544719"/>
            <a:ext cx="191760" cy="2942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latin typeface="Comic Sans MS" panose="030F0702030302020204" pitchFamily="66" charset="0"/>
              </a:rPr>
              <a:t>TX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Helvetica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98B888-2D2D-46ED-BD39-D9AA7446F25F}"/>
              </a:ext>
            </a:extLst>
          </p:cNvPr>
          <p:cNvGrpSpPr/>
          <p:nvPr/>
        </p:nvGrpSpPr>
        <p:grpSpPr>
          <a:xfrm>
            <a:off x="4046441" y="4832550"/>
            <a:ext cx="4428129" cy="646052"/>
            <a:chOff x="508980" y="5335110"/>
            <a:chExt cx="5410137" cy="71078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1DB784E-FDCB-414E-BF88-BEB6ADD351A1}"/>
                </a:ext>
              </a:extLst>
            </p:cNvPr>
            <p:cNvGrpSpPr/>
            <p:nvPr/>
          </p:nvGrpSpPr>
          <p:grpSpPr>
            <a:xfrm>
              <a:off x="3486850" y="5677070"/>
              <a:ext cx="150681" cy="149204"/>
              <a:chOff x="3258250" y="5667969"/>
              <a:chExt cx="150681" cy="149204"/>
            </a:xfrm>
          </p:grpSpPr>
          <p:sp>
            <p:nvSpPr>
              <p:cNvPr id="61" name="Arc 60"/>
              <p:cNvSpPr/>
              <p:nvPr/>
            </p:nvSpPr>
            <p:spPr>
              <a:xfrm>
                <a:off x="3258250" y="5667969"/>
                <a:ext cx="150681" cy="135773"/>
              </a:xfrm>
              <a:prstGeom prst="arc">
                <a:avLst>
                  <a:gd name="adj1" fmla="val 10888722"/>
                  <a:gd name="adj2" fmla="val 0"/>
                </a:avLst>
              </a:prstGeom>
              <a:ln>
                <a:solidFill>
                  <a:srgbClr val="0070C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Arc 61"/>
              <p:cNvSpPr/>
              <p:nvPr/>
            </p:nvSpPr>
            <p:spPr>
              <a:xfrm rot="10800000">
                <a:off x="3258250" y="5681400"/>
                <a:ext cx="150681" cy="135773"/>
              </a:xfrm>
              <a:prstGeom prst="arc">
                <a:avLst>
                  <a:gd name="adj1" fmla="val 10888722"/>
                  <a:gd name="adj2" fmla="val 0"/>
                </a:avLst>
              </a:prstGeom>
              <a:ln>
                <a:solidFill>
                  <a:srgbClr val="0070C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4863424" y="5493376"/>
              <a:ext cx="1055693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Helvetica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710DFF2-2416-4396-B3DD-5D4CD8D115DC}"/>
                </a:ext>
              </a:extLst>
            </p:cNvPr>
            <p:cNvGrpSpPr/>
            <p:nvPr/>
          </p:nvGrpSpPr>
          <p:grpSpPr>
            <a:xfrm>
              <a:off x="508980" y="5335110"/>
              <a:ext cx="4895326" cy="710781"/>
              <a:chOff x="600450" y="4125569"/>
              <a:chExt cx="4895326" cy="710781"/>
            </a:xfrm>
          </p:grpSpPr>
          <p:sp>
            <p:nvSpPr>
              <p:cNvPr id="39" name="Rounded Rectangle 44">
                <a:extLst>
                  <a:ext uri="{FF2B5EF4-FFF2-40B4-BE49-F238E27FC236}">
                    <a16:creationId xmlns:a16="http://schemas.microsoft.com/office/drawing/2014/main" id="{5225A218-BD75-4FC6-8EB6-21F40E70804C}"/>
                  </a:ext>
                </a:extLst>
              </p:cNvPr>
              <p:cNvSpPr/>
              <p:nvPr/>
            </p:nvSpPr>
            <p:spPr>
              <a:xfrm>
                <a:off x="4270667" y="4125569"/>
                <a:ext cx="666921" cy="321418"/>
              </a:xfrm>
              <a:prstGeom prst="roundRect">
                <a:avLst/>
              </a:prstGeom>
              <a:solidFill>
                <a:schemeClr val="bg1"/>
              </a:solidFill>
              <a:ln w="2540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83550C88-3ADD-4341-BB1A-78A38EE38DEF}"/>
                  </a:ext>
                </a:extLst>
              </p:cNvPr>
              <p:cNvGrpSpPr/>
              <p:nvPr/>
            </p:nvGrpSpPr>
            <p:grpSpPr>
              <a:xfrm>
                <a:off x="1555679" y="4361006"/>
                <a:ext cx="971698" cy="475336"/>
                <a:chOff x="4246073" y="2952812"/>
                <a:chExt cx="1577577" cy="914400"/>
              </a:xfrm>
            </p:grpSpPr>
            <p:sp>
              <p:nvSpPr>
                <p:cNvPr id="50" name="Rounded Rectangle 77">
                  <a:extLst>
                    <a:ext uri="{FF2B5EF4-FFF2-40B4-BE49-F238E27FC236}">
                      <a16:creationId xmlns:a16="http://schemas.microsoft.com/office/drawing/2014/main" id="{00C4F1B3-2590-4162-9A06-EA83C62078EE}"/>
                    </a:ext>
                  </a:extLst>
                </p:cNvPr>
                <p:cNvSpPr/>
                <p:nvPr/>
              </p:nvSpPr>
              <p:spPr>
                <a:xfrm>
                  <a:off x="4294615" y="2952812"/>
                  <a:ext cx="1188720" cy="914400"/>
                </a:xfrm>
                <a:prstGeom prst="roundRect">
                  <a:avLst/>
                </a:prstGeom>
                <a:solidFill>
                  <a:srgbClr val="FFFFFF"/>
                </a:solidFill>
                <a:ln w="25400" cap="flat">
                  <a:solidFill>
                    <a:schemeClr val="tx1"/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Helvetica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065907E-F6D5-41A5-AFF8-047B135D5AD9}"/>
                    </a:ext>
                  </a:extLst>
                </p:cNvPr>
                <p:cNvSpPr txBox="1"/>
                <p:nvPr/>
              </p:nvSpPr>
              <p:spPr>
                <a:xfrm>
                  <a:off x="4246073" y="3119426"/>
                  <a:ext cx="1577577" cy="5211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000" dirty="0">
                      <a:solidFill>
                        <a:srgbClr val="000000"/>
                      </a:solidFill>
                      <a:latin typeface="Comic Sans MS" panose="030F0702030302020204" pitchFamily="66" charset="0"/>
                      <a:sym typeface="Helvetica"/>
                    </a:rPr>
                    <a:t>b</a:t>
                  </a:r>
                  <a:r>
                    <a:rPr kumimoji="0" lang="en-US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Helvetica"/>
                    </a:rPr>
                    <a:t>lock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Comic Sans MS" panose="030F0702030302020204" pitchFamily="66" charset="0"/>
                      <a:sym typeface="Helvetica"/>
                    </a:rPr>
                    <a:t>(i-1)</a:t>
                  </a:r>
                  <a:r>
                    <a:rPr lang="en-US" sz="1000" dirty="0" err="1">
                      <a:latin typeface="Comic Sans MS" panose="030F0702030302020204" pitchFamily="66" charset="0"/>
                    </a:rPr>
                    <a:t>i</a:t>
                  </a:r>
                  <a:r>
                    <a:rPr lang="en-US" sz="1000" dirty="0">
                      <a:latin typeface="Comic Sans MS" panose="030F0702030302020204" pitchFamily="66" charset="0"/>
                    </a:rPr>
                    <a:t>+</a:t>
                  </a: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Helvetica"/>
                  </a:endParaRP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639F5210-A039-441D-9C9C-6C32C88426C2}"/>
                    </a:ext>
                  </a:extLst>
                </p:cNvPr>
                <p:cNvSpPr txBox="1"/>
                <p:nvPr/>
              </p:nvSpPr>
              <p:spPr>
                <a:xfrm>
                  <a:off x="5068866" y="3473291"/>
                  <a:ext cx="720969" cy="30777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b="1" dirty="0">
                      <a:latin typeface="Comic Sans MS" panose="030F0702030302020204" pitchFamily="66" charset="0"/>
                    </a:rPr>
                    <a:t>...</a:t>
                  </a:r>
                  <a:endParaRPr kumimoji="0" lang="en-US" sz="14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Helvetica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0F03D47-D59A-424D-B587-C504D2B872B4}"/>
                  </a:ext>
                </a:extLst>
              </p:cNvPr>
              <p:cNvGrpSpPr/>
              <p:nvPr/>
            </p:nvGrpSpPr>
            <p:grpSpPr>
              <a:xfrm>
                <a:off x="3264442" y="4361006"/>
                <a:ext cx="1029500" cy="475336"/>
                <a:chOff x="4343158" y="2952812"/>
                <a:chExt cx="1671417" cy="914400"/>
              </a:xfrm>
            </p:grpSpPr>
            <p:sp>
              <p:nvSpPr>
                <p:cNvPr id="48" name="Rounded Rectangle 94">
                  <a:extLst>
                    <a:ext uri="{FF2B5EF4-FFF2-40B4-BE49-F238E27FC236}">
                      <a16:creationId xmlns:a16="http://schemas.microsoft.com/office/drawing/2014/main" id="{3C4DB2C6-9E03-4005-8257-E1D20CF39BA6}"/>
                    </a:ext>
                  </a:extLst>
                </p:cNvPr>
                <p:cNvSpPr/>
                <p:nvPr/>
              </p:nvSpPr>
              <p:spPr>
                <a:xfrm>
                  <a:off x="4343158" y="2952812"/>
                  <a:ext cx="1188721" cy="914400"/>
                </a:xfrm>
                <a:prstGeom prst="roundRect">
                  <a:avLst/>
                </a:prstGeom>
                <a:solidFill>
                  <a:srgbClr val="FFFFFF"/>
                </a:solidFill>
                <a:ln w="25400" cap="flat">
                  <a:solidFill>
                    <a:schemeClr val="tx1"/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Helvetica"/>
                  </a:endParaRP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4735444D-C70E-4590-8A1F-924E75F64B8F}"/>
                    </a:ext>
                  </a:extLst>
                </p:cNvPr>
                <p:cNvSpPr txBox="1"/>
                <p:nvPr/>
              </p:nvSpPr>
              <p:spPr>
                <a:xfrm>
                  <a:off x="4436999" y="3098082"/>
                  <a:ext cx="1577576" cy="5328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000" dirty="0">
                      <a:solidFill>
                        <a:srgbClr val="000000"/>
                      </a:solidFill>
                      <a:latin typeface="Comic Sans MS" panose="030F0702030302020204" pitchFamily="66" charset="0"/>
                      <a:sym typeface="Helvetica"/>
                    </a:rPr>
                    <a:t>b</a:t>
                  </a:r>
                  <a:r>
                    <a:rPr kumimoji="0" lang="en-US" sz="10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Helvetica"/>
                    </a:rPr>
                    <a:t>lock </a:t>
                  </a:r>
                  <a:r>
                    <a:rPr kumimoji="0" lang="en-US" sz="1000" b="0" i="0" u="none" strike="noStrike" cap="none" spc="0" normalizeH="0" baseline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Comic Sans MS" panose="030F0702030302020204" pitchFamily="66" charset="0"/>
                      <a:sym typeface="Helvetica"/>
                    </a:rPr>
                    <a:t>i</a:t>
                  </a: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omic Sans MS" panose="030F0702030302020204" pitchFamily="66" charset="0"/>
                    <a:sym typeface="Helvetica"/>
                  </a:endParaRPr>
                </a:p>
              </p:txBody>
            </p:sp>
          </p:grp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C68F36C2-5CEA-48F6-A4BC-DAC13D905DDE}"/>
                  </a:ext>
                </a:extLst>
              </p:cNvPr>
              <p:cNvCxnSpPr>
                <a:stCxn id="48" idx="3"/>
                <a:endCxn id="47" idx="1"/>
              </p:cNvCxnSpPr>
              <p:nvPr/>
            </p:nvCxnSpPr>
            <p:spPr>
              <a:xfrm>
                <a:off x="3996628" y="4598673"/>
                <a:ext cx="766963" cy="7"/>
              </a:xfrm>
              <a:prstGeom prst="straightConnector1">
                <a:avLst/>
              </a:prstGeom>
              <a:noFill/>
              <a:ln w="19050" cap="flat">
                <a:solidFill>
                  <a:schemeClr val="tx1"/>
                </a:solidFill>
                <a:prstDash val="dash"/>
                <a:round/>
                <a:headEnd type="arrow" w="lg" len="lg"/>
                <a:tailEnd type="none" w="lg" len="lg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CFCFFF22-BDAC-4ACD-BC63-37EDF546A595}"/>
                  </a:ext>
                </a:extLst>
              </p:cNvPr>
              <p:cNvCxnSpPr>
                <a:stCxn id="50" idx="3"/>
                <a:endCxn id="48" idx="1"/>
              </p:cNvCxnSpPr>
              <p:nvPr/>
            </p:nvCxnSpPr>
            <p:spPr>
              <a:xfrm>
                <a:off x="2317763" y="4598673"/>
                <a:ext cx="946679" cy="0"/>
              </a:xfrm>
              <a:prstGeom prst="straightConnector1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arrow" w="lg" len="lg"/>
                <a:tailEnd type="none" w="lg" len="lg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E761A2C-06D3-4153-BD13-3AAA7628060B}"/>
                  </a:ext>
                </a:extLst>
              </p:cNvPr>
              <p:cNvSpPr txBox="1"/>
              <p:nvPr/>
            </p:nvSpPr>
            <p:spPr>
              <a:xfrm>
                <a:off x="600450" y="4251391"/>
                <a:ext cx="558578" cy="507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omic Sans MS" panose="030F0702030302020204" pitchFamily="66" charset="0"/>
                  <a:sym typeface="Helvetica"/>
                </a:endParaRPr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E216035D-D35D-4056-A73B-74207F59C2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5742" y="4614463"/>
                <a:ext cx="420824" cy="2"/>
              </a:xfrm>
              <a:prstGeom prst="straightConnector1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arrow" w="lg" len="lg"/>
                <a:tailEnd type="none" w="lg" len="lg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7" name="Rounded Rectangle 102">
                <a:extLst>
                  <a:ext uri="{FF2B5EF4-FFF2-40B4-BE49-F238E27FC236}">
                    <a16:creationId xmlns:a16="http://schemas.microsoft.com/office/drawing/2014/main" id="{D5E7F584-CD32-456A-A369-B490F73837A3}"/>
                  </a:ext>
                </a:extLst>
              </p:cNvPr>
              <p:cNvSpPr/>
              <p:nvPr/>
            </p:nvSpPr>
            <p:spPr>
              <a:xfrm>
                <a:off x="4763591" y="4361012"/>
                <a:ext cx="732185" cy="475338"/>
              </a:xfrm>
              <a:prstGeom prst="roundRect">
                <a:avLst/>
              </a:prstGeom>
              <a:solidFill>
                <a:srgbClr val="FFFFFF"/>
              </a:solidFill>
              <a:ln w="2540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endParaRPr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BC1D4DDD-104F-4380-974C-06CB88460A41}"/>
              </a:ext>
            </a:extLst>
          </p:cNvPr>
          <p:cNvSpPr txBox="1"/>
          <p:nvPr/>
        </p:nvSpPr>
        <p:spPr>
          <a:xfrm>
            <a:off x="7390094" y="5117959"/>
            <a:ext cx="47605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Comic Sans MS" panose="030F0702030302020204" pitchFamily="66" charset="0"/>
                <a:sym typeface="Helvetica"/>
              </a:rPr>
              <a:t>b</a:t>
            </a: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Helvetica"/>
              </a:rPr>
              <a:t>lock</a:t>
            </a:r>
            <a:r>
              <a:rPr lang="en-US" sz="1000" dirty="0">
                <a:solidFill>
                  <a:srgbClr val="000000"/>
                </a:solidFill>
                <a:latin typeface="Comic Sans MS" panose="030F0702030302020204" pitchFamily="66" charset="0"/>
                <a:sym typeface="Helvetica"/>
              </a:rPr>
              <a:t>(i+1)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78462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511" y="256937"/>
            <a:ext cx="8228013" cy="1141412"/>
          </a:xfrm>
        </p:spPr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Blockchain Scalability 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295" y="1203952"/>
            <a:ext cx="8055305" cy="5634997"/>
          </a:xfrm>
          <a:noFill/>
          <a:ln>
            <a:noFill/>
          </a:ln>
        </p:spPr>
        <p:txBody>
          <a:bodyPr/>
          <a:lstStyle/>
          <a:p>
            <a:pPr lvl="1"/>
            <a:endParaRPr lang="en-US" sz="800" dirty="0">
              <a:latin typeface="Comic Sans MS" panose="030F0702030302020204" pitchFamily="66" charset="0"/>
              <a:sym typeface="Comic Sans MS"/>
            </a:endParaRPr>
          </a:p>
          <a:p>
            <a:pPr>
              <a:lnSpc>
                <a:spcPts val="2800"/>
              </a:lnSpc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  <a:sym typeface="Comic Sans MS"/>
              </a:rPr>
              <a:t>Scalability problem</a:t>
            </a:r>
          </a:p>
          <a:p>
            <a:pPr lvl="1">
              <a:lnSpc>
                <a:spcPts val="2800"/>
              </a:lnSpc>
            </a:pPr>
            <a:r>
              <a:rPr lang="en-US" sz="1900" dirty="0">
                <a:latin typeface="Comic Sans MS" panose="030F0702030302020204" pitchFamily="66" charset="0"/>
                <a:sym typeface="Comic Sans MS"/>
              </a:rPr>
              <a:t>10 minutes per block (1 MB) or ≤ 7 transactions per second</a:t>
            </a:r>
          </a:p>
          <a:p>
            <a:pPr lvl="1"/>
            <a:endParaRPr lang="en-US" sz="800" dirty="0">
              <a:latin typeface="Comic Sans MS" panose="030F0702030302020204" pitchFamily="66" charset="0"/>
              <a:sym typeface="Comic Sans MS"/>
            </a:endParaRPr>
          </a:p>
          <a:p>
            <a:pPr>
              <a:lnSpc>
                <a:spcPts val="2800"/>
              </a:lnSpc>
            </a:pPr>
            <a:r>
              <a:rPr lang="en-US" sz="2400" dirty="0">
                <a:latin typeface="Comic Sans MS" panose="030F0702030302020204" pitchFamily="66" charset="0"/>
                <a:sym typeface="Comic Sans MS"/>
              </a:rPr>
              <a:t>Solutions</a:t>
            </a:r>
            <a:endParaRPr lang="en-US" sz="1900" dirty="0">
              <a:latin typeface="Comic Sans MS" panose="030F0702030302020204" pitchFamily="66" charset="0"/>
              <a:sym typeface="Comic Sans MS"/>
            </a:endParaRPr>
          </a:p>
          <a:p>
            <a:pPr lvl="1">
              <a:lnSpc>
                <a:spcPts val="2800"/>
              </a:lnSpc>
            </a:pPr>
            <a:r>
              <a:rPr lang="en-US" sz="1900" dirty="0">
                <a:latin typeface="Comic Sans MS" panose="030F0702030302020204" pitchFamily="66" charset="0"/>
                <a:sym typeface="Comic Sans MS"/>
              </a:rPr>
              <a:t>On-chain: block-size, </a:t>
            </a:r>
            <a:r>
              <a:rPr lang="en-US" sz="1900" dirty="0" err="1">
                <a:latin typeface="Comic Sans MS" panose="030F0702030302020204" pitchFamily="66" charset="0"/>
                <a:sym typeface="Comic Sans MS"/>
              </a:rPr>
              <a:t>sharding</a:t>
            </a:r>
            <a:r>
              <a:rPr lang="en-US" sz="1900" dirty="0">
                <a:latin typeface="Comic Sans MS" panose="030F0702030302020204" pitchFamily="66" charset="0"/>
                <a:sym typeface="Comic Sans MS"/>
              </a:rPr>
              <a:t>, other consensuses (</a:t>
            </a:r>
            <a:r>
              <a:rPr lang="en-US" sz="1900" dirty="0" err="1">
                <a:latin typeface="Comic Sans MS" panose="030F0702030302020204" pitchFamily="66" charset="0"/>
                <a:sym typeface="Comic Sans MS"/>
              </a:rPr>
              <a:t>PoS</a:t>
            </a:r>
            <a:r>
              <a:rPr lang="en-US" sz="1900" dirty="0">
                <a:latin typeface="Comic Sans MS" panose="030F0702030302020204" pitchFamily="66" charset="0"/>
                <a:sym typeface="Comic Sans MS"/>
              </a:rPr>
              <a:t>/</a:t>
            </a:r>
            <a:r>
              <a:rPr lang="en-US" sz="1900" dirty="0" err="1">
                <a:latin typeface="Comic Sans MS" panose="030F0702030302020204" pitchFamily="66" charset="0"/>
                <a:sym typeface="Comic Sans MS"/>
              </a:rPr>
              <a:t>PoC</a:t>
            </a:r>
            <a:r>
              <a:rPr lang="en-US" sz="1900" dirty="0">
                <a:latin typeface="Comic Sans MS" panose="030F0702030302020204" pitchFamily="66" charset="0"/>
                <a:sym typeface="Comic Sans MS"/>
              </a:rPr>
              <a:t>)</a:t>
            </a:r>
          </a:p>
          <a:p>
            <a:pPr lvl="1">
              <a:lnSpc>
                <a:spcPts val="2800"/>
              </a:lnSpc>
            </a:pPr>
            <a:r>
              <a:rPr lang="en-US" sz="1900" dirty="0">
                <a:latin typeface="Comic Sans MS" panose="030F0702030302020204" pitchFamily="66" charset="0"/>
                <a:sym typeface="Comic Sans MS"/>
              </a:rPr>
              <a:t>Off-chain: </a:t>
            </a:r>
            <a:r>
              <a:rPr lang="en-US" sz="1900" dirty="0" err="1">
                <a:latin typeface="Comic Sans MS" panose="030F0702030302020204" pitchFamily="66" charset="0"/>
                <a:sym typeface="Comic Sans MS"/>
              </a:rPr>
              <a:t>SegWit</a:t>
            </a:r>
            <a:r>
              <a:rPr lang="en-US" sz="1900" dirty="0">
                <a:latin typeface="Comic Sans MS" panose="030F0702030302020204" pitchFamily="66" charset="0"/>
                <a:sym typeface="Comic Sans MS"/>
              </a:rPr>
              <a:t>, side chain, and tree chain</a:t>
            </a:r>
          </a:p>
          <a:p>
            <a:pPr lvl="1"/>
            <a:endParaRPr lang="en-US" sz="800" dirty="0">
              <a:solidFill>
                <a:schemeClr val="tx1"/>
              </a:solidFill>
              <a:latin typeface="Comic Sans MS" panose="030F0702030302020204" pitchFamily="66" charset="0"/>
              <a:sym typeface="Comic Sans MS"/>
            </a:endParaRPr>
          </a:p>
          <a:p>
            <a:pPr>
              <a:lnSpc>
                <a:spcPts val="2800"/>
              </a:lnSpc>
            </a:pP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  <a:sym typeface="Comic Sans MS"/>
              </a:rPr>
              <a:t>Payment channel network </a:t>
            </a:r>
            <a:r>
              <a:rPr lang="en-US" sz="2400" dirty="0">
                <a:latin typeface="Comic Sans MS" panose="030F0702030302020204" pitchFamily="66" charset="0"/>
                <a:sym typeface="Comic Sans MS"/>
              </a:rPr>
              <a:t>(</a:t>
            </a: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  <a:sym typeface="Comic Sans MS"/>
              </a:rPr>
              <a:t>PCN</a:t>
            </a:r>
            <a:r>
              <a:rPr lang="en-US" sz="2400" dirty="0">
                <a:latin typeface="Comic Sans MS" panose="030F0702030302020204" pitchFamily="66" charset="0"/>
                <a:sym typeface="Comic Sans MS"/>
              </a:rPr>
              <a:t>): layer 2 </a:t>
            </a:r>
          </a:p>
          <a:p>
            <a:pPr>
              <a:lnSpc>
                <a:spcPts val="2800"/>
              </a:lnSpc>
            </a:pPr>
            <a:endParaRPr lang="en-US" sz="2400" dirty="0">
              <a:latin typeface="Comic Sans MS" panose="030F0702030302020204" pitchFamily="66" charset="0"/>
              <a:sym typeface="Comic Sans MS"/>
            </a:endParaRPr>
          </a:p>
          <a:p>
            <a:pPr marL="0" indent="0">
              <a:lnSpc>
                <a:spcPts val="2800"/>
              </a:lnSpc>
              <a:buNone/>
            </a:pPr>
            <a:endParaRPr lang="en-US" sz="2400" dirty="0">
              <a:latin typeface="Comic Sans MS" panose="030F0702030302020204" pitchFamily="66" charset="0"/>
              <a:sym typeface="Comic Sans MS"/>
            </a:endParaRPr>
          </a:p>
          <a:p>
            <a:pPr marL="0" indent="0">
              <a:lnSpc>
                <a:spcPts val="2800"/>
              </a:lnSpc>
              <a:buNone/>
            </a:pPr>
            <a:endParaRPr lang="en-US" sz="2400" dirty="0">
              <a:latin typeface="Comic Sans MS" panose="030F0702030302020204" pitchFamily="66" charset="0"/>
              <a:sym typeface="Comic Sans MS"/>
            </a:endParaRPr>
          </a:p>
          <a:p>
            <a:pPr marL="0" indent="0">
              <a:lnSpc>
                <a:spcPts val="2800"/>
              </a:lnSpc>
              <a:buNone/>
            </a:pPr>
            <a:r>
              <a:rPr lang="en-US" sz="2400" dirty="0">
                <a:latin typeface="Comic Sans MS" panose="030F0702030302020204" pitchFamily="66" charset="0"/>
                <a:sym typeface="Comic Sans MS"/>
              </a:rPr>
              <a:t>               </a:t>
            </a:r>
          </a:p>
          <a:p>
            <a:pPr lvl="1">
              <a:lnSpc>
                <a:spcPts val="2800"/>
              </a:lnSpc>
            </a:pPr>
            <a:endParaRPr lang="en-US" sz="1900" dirty="0">
              <a:latin typeface="Comic Sans MS" panose="030F0702030302020204" pitchFamily="66" charset="0"/>
              <a:sym typeface="Comic Sans MS"/>
            </a:endParaRPr>
          </a:p>
          <a:p>
            <a:pPr lvl="1">
              <a:lnSpc>
                <a:spcPts val="2800"/>
              </a:lnSpc>
            </a:pPr>
            <a:endParaRPr lang="en-US" sz="800" dirty="0">
              <a:latin typeface="Comic Sans MS" panose="030F0702030302020204" pitchFamily="66" charset="0"/>
              <a:sym typeface="Comic Sans MS"/>
            </a:endParaRPr>
          </a:p>
          <a:p>
            <a:pPr marL="115887" indent="0">
              <a:lnSpc>
                <a:spcPts val="4000"/>
              </a:lnSpc>
              <a:spcBef>
                <a:spcPts val="600"/>
              </a:spcBef>
              <a:buSzPct val="70000"/>
              <a:buNone/>
              <a:defRPr sz="2000">
                <a:latin typeface="Comic Sans MS"/>
                <a:ea typeface="Comic Sans MS"/>
                <a:cs typeface="Comic Sans MS"/>
                <a:sym typeface="Comic Sans MS"/>
              </a:defRPr>
            </a:pPr>
            <a:endParaRPr lang="en-US" altLang="zh-CN" sz="1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413107" y="6544719"/>
            <a:ext cx="191760" cy="2942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latin typeface="Comic Sans MS" panose="030F0702030302020204" pitchFamily="66" charset="0"/>
              </a:rPr>
              <a:t>TX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Helvetica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99D0DD-AE81-4AC4-BA99-78CD267B244E}"/>
              </a:ext>
            </a:extLst>
          </p:cNvPr>
          <p:cNvCxnSpPr/>
          <p:nvPr/>
        </p:nvCxnSpPr>
        <p:spPr bwMode="auto">
          <a:xfrm flipH="1">
            <a:off x="3581400" y="5257800"/>
            <a:ext cx="831707" cy="9906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5D3A9B5-1FFE-4633-8BB6-7145D17CAAD2}"/>
              </a:ext>
            </a:extLst>
          </p:cNvPr>
          <p:cNvCxnSpPr/>
          <p:nvPr/>
        </p:nvCxnSpPr>
        <p:spPr bwMode="auto">
          <a:xfrm flipH="1">
            <a:off x="4876800" y="5257800"/>
            <a:ext cx="831707" cy="9906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553550-CF34-4BD1-BACF-E52998CC9001}"/>
              </a:ext>
            </a:extLst>
          </p:cNvPr>
          <p:cNvCxnSpPr/>
          <p:nvPr/>
        </p:nvCxnSpPr>
        <p:spPr bwMode="auto">
          <a:xfrm>
            <a:off x="4413107" y="5257800"/>
            <a:ext cx="130189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DD6A294-4AB6-4A5F-96BC-9F40C1DF1A46}"/>
              </a:ext>
            </a:extLst>
          </p:cNvPr>
          <p:cNvCxnSpPr/>
          <p:nvPr/>
        </p:nvCxnSpPr>
        <p:spPr bwMode="auto">
          <a:xfrm>
            <a:off x="3581400" y="6248400"/>
            <a:ext cx="130189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027367E-5251-4A25-968D-7A11797B66F7}"/>
              </a:ext>
            </a:extLst>
          </p:cNvPr>
          <p:cNvCxnSpPr/>
          <p:nvPr/>
        </p:nvCxnSpPr>
        <p:spPr bwMode="auto">
          <a:xfrm flipH="1">
            <a:off x="3574907" y="4762500"/>
            <a:ext cx="831707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AB35BE8-7E50-4283-9E56-C4F342667547}"/>
              </a:ext>
            </a:extLst>
          </p:cNvPr>
          <p:cNvCxnSpPr/>
          <p:nvPr/>
        </p:nvCxnSpPr>
        <p:spPr bwMode="auto">
          <a:xfrm flipH="1">
            <a:off x="4883293" y="4751069"/>
            <a:ext cx="831707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E2629AB-4544-4FDE-9839-32F4D37DC2AE}"/>
              </a:ext>
            </a:extLst>
          </p:cNvPr>
          <p:cNvCxnSpPr/>
          <p:nvPr/>
        </p:nvCxnSpPr>
        <p:spPr bwMode="auto">
          <a:xfrm>
            <a:off x="3574907" y="5741669"/>
            <a:ext cx="130189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B386D17-7170-440F-BE9A-3E42A188AB6B}"/>
              </a:ext>
            </a:extLst>
          </p:cNvPr>
          <p:cNvCxnSpPr/>
          <p:nvPr/>
        </p:nvCxnSpPr>
        <p:spPr bwMode="auto">
          <a:xfrm>
            <a:off x="4406614" y="4762500"/>
            <a:ext cx="130189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3A425BD-3DD3-4F32-AA7D-8A94F77EE910}"/>
              </a:ext>
            </a:extLst>
          </p:cNvPr>
          <p:cNvSpPr txBox="1"/>
          <p:nvPr/>
        </p:nvSpPr>
        <p:spPr>
          <a:xfrm>
            <a:off x="2104405" y="6063734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blockchain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02A4D5-2F95-415E-8F91-B7319F55FEA5}"/>
              </a:ext>
            </a:extLst>
          </p:cNvPr>
          <p:cNvSpPr txBox="1"/>
          <p:nvPr/>
        </p:nvSpPr>
        <p:spPr>
          <a:xfrm>
            <a:off x="2281096" y="5557003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PCN</a:t>
            </a:r>
          </a:p>
        </p:txBody>
      </p:sp>
    </p:spTree>
    <p:extLst>
      <p:ext uri="{BB962C8B-B14F-4D97-AF65-F5344CB8AC3E}">
        <p14:creationId xmlns:p14="http://schemas.microsoft.com/office/powerpoint/2010/main" val="3139824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219"/>
            <a:ext cx="8228013" cy="1141412"/>
          </a:xfrm>
        </p:spPr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 Lightning Networks </a:t>
            </a:r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(LNs)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568" y="1403037"/>
            <a:ext cx="8784424" cy="4915350"/>
          </a:xfrm>
          <a:noFill/>
          <a:ln>
            <a:noFill/>
          </a:ln>
        </p:spPr>
        <p:txBody>
          <a:bodyPr/>
          <a:lstStyle/>
          <a:p>
            <a:r>
              <a:rPr lang="en-US" altLang="zh-CN" sz="2500" dirty="0">
                <a:latin typeface="Comic Sans MS" charset="0"/>
                <a:ea typeface="Comic Sans MS" charset="0"/>
                <a:cs typeface="Comic Sans MS" charset="0"/>
              </a:rPr>
              <a:t>Micropayment channels</a:t>
            </a:r>
          </a:p>
          <a:p>
            <a:pPr lvl="1">
              <a:lnSpc>
                <a:spcPts val="2800"/>
              </a:lnSpc>
            </a:pP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Quick transactions between </a:t>
            </a:r>
            <a:r>
              <a:rPr lang="en-US" altLang="zh-CN" sz="20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trusted neighbors</a:t>
            </a:r>
          </a:p>
          <a:p>
            <a:pPr lvl="1">
              <a:lnSpc>
                <a:spcPts val="2800"/>
              </a:lnSpc>
            </a:pPr>
            <a:r>
              <a:rPr lang="en-US" sz="2000" dirty="0">
                <a:latin typeface="Comic Sans MS" charset="0"/>
                <a:sym typeface="Comic Sans MS"/>
              </a:rPr>
              <a:t>Avoiding block confirmation via </a:t>
            </a:r>
            <a:r>
              <a:rPr lang="en-US" sz="2000" dirty="0">
                <a:solidFill>
                  <a:srgbClr val="0070C0"/>
                </a:solidFill>
                <a:latin typeface="Comic Sans MS" charset="0"/>
                <a:sym typeface="Comic Sans MS"/>
              </a:rPr>
              <a:t>off-chain payment</a:t>
            </a:r>
          </a:p>
          <a:p>
            <a:pPr lvl="1"/>
            <a:endParaRPr lang="en-US" sz="800" dirty="0">
              <a:solidFill>
                <a:srgbClr val="0070C0"/>
              </a:solidFill>
              <a:latin typeface="Comic Sans MS" panose="030F0702030302020204" pitchFamily="66" charset="0"/>
              <a:sym typeface="Comic Sans MS"/>
            </a:endParaRPr>
          </a:p>
          <a:p>
            <a:r>
              <a:rPr lang="en-US" altLang="zh-CN" sz="2500" dirty="0">
                <a:latin typeface="Comic Sans MS" charset="0"/>
                <a:ea typeface="Comic Sans MS" charset="0"/>
                <a:cs typeface="Comic Sans MS" charset="0"/>
              </a:rPr>
              <a:t>Fund allocations</a:t>
            </a:r>
          </a:p>
          <a:p>
            <a:pPr lvl="1">
              <a:lnSpc>
                <a:spcPts val="2800"/>
              </a:lnSpc>
            </a:pP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Allocation of node funds to channels</a:t>
            </a:r>
          </a:p>
          <a:p>
            <a:pPr lvl="1"/>
            <a:endParaRPr lang="en-US" altLang="zh-CN" sz="8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lnSpc>
                <a:spcPts val="2800"/>
              </a:lnSpc>
            </a:pPr>
            <a:r>
              <a:rPr lang="en-US" sz="2400" dirty="0">
                <a:latin typeface="Comic Sans MS" panose="030F0702030302020204" pitchFamily="66" charset="0"/>
                <a:sym typeface="Comic Sans MS"/>
              </a:rPr>
              <a:t>Bidirectional transactions</a:t>
            </a:r>
          </a:p>
          <a:p>
            <a:pPr lvl="1">
              <a:lnSpc>
                <a:spcPts val="2800"/>
              </a:lnSpc>
            </a:pPr>
            <a:r>
              <a:rPr lang="en-US" sz="2000" dirty="0">
                <a:latin typeface="Comic Sans MS" panose="030F0702030302020204" pitchFamily="66" charset="0"/>
                <a:sym typeface="Comic Sans MS"/>
              </a:rPr>
              <a:t>Fund balance in two directions:  </a:t>
            </a:r>
            <a:r>
              <a:rPr lang="en-US" sz="2000" i="1" dirty="0">
                <a:solidFill>
                  <a:srgbClr val="0070C0"/>
                </a:solidFill>
                <a:latin typeface="Comic Sans MS" panose="030F0702030302020204" pitchFamily="66" charset="0"/>
                <a:sym typeface="Comic Sans MS"/>
              </a:rPr>
              <a:t>channel capacity</a:t>
            </a:r>
          </a:p>
          <a:p>
            <a:pPr lvl="1">
              <a:lnSpc>
                <a:spcPts val="2800"/>
              </a:lnSpc>
            </a:pP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  <a:sym typeface="Comic Sans MS"/>
              </a:rPr>
              <a:t>Channel balance of two sides are </a:t>
            </a:r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  <a:sym typeface="Comic Sans MS"/>
              </a:rPr>
              <a:t>private</a:t>
            </a:r>
          </a:p>
          <a:p>
            <a:pPr marL="457200" lvl="1" indent="0">
              <a:lnSpc>
                <a:spcPts val="2800"/>
              </a:lnSpc>
              <a:buNone/>
            </a:pPr>
            <a:endParaRPr lang="en-US" sz="1900" dirty="0">
              <a:latin typeface="Comic Sans MS" panose="030F0702030302020204" pitchFamily="66" charset="0"/>
              <a:sym typeface="Comic Sans MS"/>
            </a:endParaRPr>
          </a:p>
          <a:p>
            <a:pPr lvl="1">
              <a:lnSpc>
                <a:spcPts val="2800"/>
              </a:lnSpc>
            </a:pPr>
            <a:r>
              <a:rPr lang="en-US" sz="1400" dirty="0">
                <a:latin typeface="Comic Sans MS" panose="030F0702030302020204" pitchFamily="66" charset="0"/>
                <a:sym typeface="Comic Sans MS"/>
              </a:rPr>
              <a:t>                          </a:t>
            </a:r>
          </a:p>
          <a:p>
            <a:pPr marL="115887" indent="0">
              <a:lnSpc>
                <a:spcPts val="4000"/>
              </a:lnSpc>
              <a:spcBef>
                <a:spcPts val="600"/>
              </a:spcBef>
              <a:buSzPct val="70000"/>
              <a:buNone/>
              <a:defRPr sz="2000">
                <a:latin typeface="Comic Sans MS"/>
                <a:ea typeface="Comic Sans MS"/>
                <a:cs typeface="Comic Sans MS"/>
                <a:sym typeface="Comic Sans MS"/>
              </a:defRPr>
            </a:pPr>
            <a:endParaRPr lang="en-US" altLang="zh-CN" sz="1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413107" y="6544719"/>
            <a:ext cx="191760" cy="2942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latin typeface="Comic Sans MS" panose="030F0702030302020204" pitchFamily="66" charset="0"/>
              </a:rPr>
              <a:t>TX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Helvetica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107CA4A-B2DF-458B-B6E3-D180F541FE90}"/>
              </a:ext>
            </a:extLst>
          </p:cNvPr>
          <p:cNvGrpSpPr/>
          <p:nvPr/>
        </p:nvGrpSpPr>
        <p:grpSpPr>
          <a:xfrm>
            <a:off x="1692596" y="5650728"/>
            <a:ext cx="5632782" cy="780825"/>
            <a:chOff x="1600200" y="5452943"/>
            <a:chExt cx="5632782" cy="78082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6E2AF5B-81DB-4A1A-84E9-C3E252C5EEA4}"/>
                </a:ext>
              </a:extLst>
            </p:cNvPr>
            <p:cNvSpPr/>
            <p:nvPr/>
          </p:nvSpPr>
          <p:spPr bwMode="auto">
            <a:xfrm>
              <a:off x="1600200" y="5715000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75780B-ACF1-424A-9742-625CA72A2F73}"/>
                </a:ext>
              </a:extLst>
            </p:cNvPr>
            <p:cNvSpPr/>
            <p:nvPr/>
          </p:nvSpPr>
          <p:spPr bwMode="auto">
            <a:xfrm>
              <a:off x="3634906" y="5703570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3FB0A04-5D68-4E5E-B901-24271C162AEC}"/>
                </a:ext>
              </a:extLst>
            </p:cNvPr>
            <p:cNvCxnSpPr>
              <a:cxnSpLocks/>
              <a:stCxn id="5" idx="6"/>
              <a:endCxn id="8" idx="2"/>
            </p:cNvCxnSpPr>
            <p:nvPr/>
          </p:nvCxnSpPr>
          <p:spPr bwMode="auto">
            <a:xfrm flipV="1">
              <a:off x="1828800" y="5817870"/>
              <a:ext cx="1806106" cy="1143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C62CDB8-27BA-49CF-8DB8-4F4784A33C0C}"/>
                </a:ext>
              </a:extLst>
            </p:cNvPr>
            <p:cNvCxnSpPr/>
            <p:nvPr/>
          </p:nvCxnSpPr>
          <p:spPr bwMode="auto">
            <a:xfrm>
              <a:off x="2286000" y="5703570"/>
              <a:ext cx="83820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ACB3F4-BCE0-419E-8F58-FB93769EC824}"/>
                </a:ext>
              </a:extLst>
            </p:cNvPr>
            <p:cNvSpPr txBox="1"/>
            <p:nvPr/>
          </p:nvSpPr>
          <p:spPr>
            <a:xfrm>
              <a:off x="2585018" y="5452943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EB4153D-88BE-4C25-8084-4BECF1280597}"/>
                </a:ext>
              </a:extLst>
            </p:cNvPr>
            <p:cNvSpPr txBox="1"/>
            <p:nvPr/>
          </p:nvSpPr>
          <p:spPr>
            <a:xfrm>
              <a:off x="1968500" y="5886450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2782F6-2782-400B-809D-0F80B41C729A}"/>
                </a:ext>
              </a:extLst>
            </p:cNvPr>
            <p:cNvSpPr txBox="1"/>
            <p:nvPr/>
          </p:nvSpPr>
          <p:spPr>
            <a:xfrm>
              <a:off x="3303270" y="5925991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33DE0AA-5039-4068-9C0E-8D30F75FEE07}"/>
                </a:ext>
              </a:extLst>
            </p:cNvPr>
            <p:cNvSpPr/>
            <p:nvPr/>
          </p:nvSpPr>
          <p:spPr bwMode="auto">
            <a:xfrm>
              <a:off x="4969676" y="5700944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74EA281-EF8D-4440-B2D2-75BCE19F445E}"/>
                </a:ext>
              </a:extLst>
            </p:cNvPr>
            <p:cNvSpPr/>
            <p:nvPr/>
          </p:nvSpPr>
          <p:spPr bwMode="auto">
            <a:xfrm>
              <a:off x="7004382" y="5689514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EEA55A78-6539-4BB6-B21E-91EE364EF84E}"/>
                </a:ext>
              </a:extLst>
            </p:cNvPr>
            <p:cNvCxnSpPr>
              <a:cxnSpLocks/>
              <a:stCxn id="85" idx="6"/>
              <a:endCxn id="86" idx="2"/>
            </p:cNvCxnSpPr>
            <p:nvPr/>
          </p:nvCxnSpPr>
          <p:spPr bwMode="auto">
            <a:xfrm flipV="1">
              <a:off x="5198276" y="5803814"/>
              <a:ext cx="1806106" cy="1143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3CB6D42-8211-4E84-A410-458767FEAA2D}"/>
                </a:ext>
              </a:extLst>
            </p:cNvPr>
            <p:cNvSpPr txBox="1"/>
            <p:nvPr/>
          </p:nvSpPr>
          <p:spPr>
            <a:xfrm>
              <a:off x="5337976" y="5872394"/>
              <a:ext cx="264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2F769D2-0F8D-47D8-9ADA-25814D49AFCD}"/>
                </a:ext>
              </a:extLst>
            </p:cNvPr>
            <p:cNvSpPr txBox="1"/>
            <p:nvPr/>
          </p:nvSpPr>
          <p:spPr>
            <a:xfrm>
              <a:off x="6672746" y="5911935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</p:grpSp>
      <p:pic>
        <p:nvPicPr>
          <p:cNvPr id="92" name="Picture 91" descr="A picture containing stage, mountain, water, star&#10;&#10;Description automatically generated">
            <a:extLst>
              <a:ext uri="{FF2B5EF4-FFF2-40B4-BE49-F238E27FC236}">
                <a16:creationId xmlns:a16="http://schemas.microsoft.com/office/drawing/2014/main" id="{6744DF9C-520D-4B7A-B1F8-8E6A516B0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013" y="521358"/>
            <a:ext cx="1684067" cy="92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1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8013" cy="1141412"/>
          </a:xfrm>
        </p:spPr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 Payment Path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3812"/>
            <a:ext cx="8784424" cy="4915350"/>
          </a:xfrm>
          <a:noFill/>
          <a:ln>
            <a:noFill/>
          </a:ln>
        </p:spPr>
        <p:txBody>
          <a:bodyPr/>
          <a:lstStyle/>
          <a:p>
            <a:r>
              <a:rPr lang="en-US" altLang="zh-CN" sz="2500" dirty="0">
                <a:latin typeface="Comic Sans MS" charset="0"/>
                <a:ea typeface="Comic Sans MS" charset="0"/>
                <a:cs typeface="Comic Sans MS" charset="0"/>
              </a:rPr>
              <a:t>Indirect fund transfer</a:t>
            </a:r>
          </a:p>
          <a:p>
            <a:pPr lvl="1"/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Between two untrusted neighbors</a:t>
            </a:r>
          </a:p>
          <a:p>
            <a:pPr lvl="1"/>
            <a:endParaRPr lang="en-US" altLang="zh-CN" sz="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altLang="zh-CN" sz="2500" dirty="0">
                <a:latin typeface="Comic Sans MS" charset="0"/>
                <a:ea typeface="Comic Sans MS" charset="0"/>
                <a:cs typeface="Comic Sans MS" charset="0"/>
              </a:rPr>
              <a:t>Payment path</a:t>
            </a:r>
          </a:p>
          <a:p>
            <a:pPr lvl="1">
              <a:lnSpc>
                <a:spcPts val="2800"/>
              </a:lnSpc>
            </a:pP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A sequence of non-repeated trusted neighbors </a:t>
            </a:r>
          </a:p>
          <a:p>
            <a:pPr lvl="1"/>
            <a:endParaRPr lang="en-US" altLang="zh-CN" sz="800" dirty="0">
              <a:solidFill>
                <a:srgbClr val="0070C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lnSpc>
                <a:spcPts val="2800"/>
              </a:lnSpc>
            </a:pPr>
            <a:r>
              <a:rPr lang="en-US" sz="2500" dirty="0">
                <a:latin typeface="Comic Sans MS" charset="0"/>
                <a:sym typeface="Comic Sans MS"/>
              </a:rPr>
              <a:t>Types of paths</a:t>
            </a:r>
            <a:endParaRPr lang="en-US" sz="2500" dirty="0">
              <a:latin typeface="Comic Sans MS" panose="030F0702030302020204" pitchFamily="66" charset="0"/>
              <a:sym typeface="Comic Sans MS"/>
            </a:endParaRPr>
          </a:p>
          <a:p>
            <a:pPr lvl="1">
              <a:lnSpc>
                <a:spcPts val="2800"/>
              </a:lnSpc>
            </a:pPr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  <a:sym typeface="Comic Sans MS"/>
              </a:rPr>
              <a:t>Single-path </a:t>
            </a:r>
            <a:r>
              <a:rPr lang="en-US" sz="2000" dirty="0">
                <a:latin typeface="Comic Sans MS" panose="030F0702030302020204" pitchFamily="66" charset="0"/>
                <a:sym typeface="Comic Sans MS"/>
              </a:rPr>
              <a:t>and </a:t>
            </a:r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  <a:sym typeface="Comic Sans MS"/>
              </a:rPr>
              <a:t>multi-path</a:t>
            </a:r>
          </a:p>
          <a:p>
            <a:pPr lvl="1">
              <a:lnSpc>
                <a:spcPts val="2800"/>
              </a:lnSpc>
            </a:pP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  <a:sym typeface="Comic Sans MS"/>
              </a:rPr>
              <a:t>e.g., transfer $4 from u to v</a:t>
            </a:r>
          </a:p>
          <a:p>
            <a:pPr lvl="1">
              <a:lnSpc>
                <a:spcPts val="2800"/>
              </a:lnSpc>
            </a:pPr>
            <a:endParaRPr lang="en-US" sz="1400" dirty="0">
              <a:latin typeface="Comic Sans MS" panose="030F0702030302020204" pitchFamily="66" charset="0"/>
              <a:sym typeface="Comic Sans MS"/>
            </a:endParaRPr>
          </a:p>
          <a:p>
            <a:pPr lvl="1">
              <a:lnSpc>
                <a:spcPts val="2800"/>
              </a:lnSpc>
            </a:pPr>
            <a:r>
              <a:rPr lang="en-US" sz="1400" dirty="0">
                <a:latin typeface="Comic Sans MS" panose="030F0702030302020204" pitchFamily="66" charset="0"/>
                <a:sym typeface="Comic Sans MS"/>
              </a:rPr>
              <a:t>                          </a:t>
            </a:r>
          </a:p>
          <a:p>
            <a:pPr marL="115887" indent="0">
              <a:lnSpc>
                <a:spcPts val="4000"/>
              </a:lnSpc>
              <a:spcBef>
                <a:spcPts val="600"/>
              </a:spcBef>
              <a:buSzPct val="70000"/>
              <a:buNone/>
              <a:defRPr sz="2000">
                <a:latin typeface="Comic Sans MS"/>
                <a:ea typeface="Comic Sans MS"/>
                <a:cs typeface="Comic Sans MS"/>
                <a:sym typeface="Comic Sans MS"/>
              </a:defRPr>
            </a:pPr>
            <a:endParaRPr lang="en-US" altLang="zh-CN" sz="1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413107" y="6544719"/>
            <a:ext cx="191760" cy="2942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latin typeface="Comic Sans MS" panose="030F0702030302020204" pitchFamily="66" charset="0"/>
              </a:rPr>
              <a:t>TX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774B9E-3E5F-49A7-859C-7BC7A9F1A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393" y="4962525"/>
            <a:ext cx="583882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29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3730"/>
            <a:ext cx="8228013" cy="1141412"/>
          </a:xfrm>
        </p:spPr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 2. QoS: Scalability and Liquidation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8920"/>
            <a:ext cx="8784424" cy="4915350"/>
          </a:xfrm>
          <a:noFill/>
          <a:ln>
            <a:noFill/>
          </a:ln>
        </p:spPr>
        <p:txBody>
          <a:bodyPr/>
          <a:lstStyle/>
          <a:p>
            <a:r>
              <a:rPr lang="en-US" altLang="zh-CN" sz="25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Scalability</a:t>
            </a:r>
            <a:r>
              <a:rPr lang="en-US" altLang="zh-CN" sz="25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500" dirty="0">
                <a:latin typeface="Comic Sans MS" charset="0"/>
                <a:ea typeface="Comic Sans MS" charset="0"/>
                <a:cs typeface="Comic Sans MS" charset="0"/>
              </a:rPr>
              <a:t>for path searching</a:t>
            </a:r>
          </a:p>
          <a:p>
            <a:pPr lvl="1"/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Searching process with global information </a:t>
            </a:r>
          </a:p>
          <a:p>
            <a:pPr lvl="2"/>
            <a:r>
              <a:rPr lang="en-US" altLang="zh-CN" sz="1800" dirty="0">
                <a:latin typeface="Comic Sans MS" charset="0"/>
                <a:ea typeface="Comic Sans MS" charset="0"/>
                <a:cs typeface="Comic Sans MS" charset="0"/>
              </a:rPr>
              <a:t>Route validation (for channel balance check)</a:t>
            </a:r>
          </a:p>
          <a:p>
            <a:pPr marL="0" indent="0">
              <a:buNone/>
            </a:pPr>
            <a:endParaRPr lang="en-US" altLang="zh-CN" sz="2500" dirty="0">
              <a:solidFill>
                <a:srgbClr val="0070C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altLang="zh-CN" sz="25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Liquidation</a:t>
            </a:r>
            <a:r>
              <a:rPr lang="en-US" altLang="zh-CN" sz="25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500" dirty="0">
                <a:latin typeface="Comic Sans MS" charset="0"/>
                <a:ea typeface="Comic Sans MS" charset="0"/>
                <a:cs typeface="Comic Sans MS" charset="0"/>
              </a:rPr>
              <a:t>for fund transfer</a:t>
            </a:r>
          </a:p>
          <a:p>
            <a:pPr lvl="1">
              <a:lnSpc>
                <a:spcPts val="28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Success ratio for transactions</a:t>
            </a:r>
          </a:p>
          <a:p>
            <a:pPr lvl="2">
              <a:lnSpc>
                <a:spcPts val="2800"/>
              </a:lnSpc>
            </a:pPr>
            <a:r>
              <a:rPr lang="en-US" sz="1800" dirty="0">
                <a:solidFill>
                  <a:schemeClr val="tx1"/>
                </a:solidFill>
                <a:latin typeface="Comic Sans MS" charset="0"/>
                <a:sym typeface="Comic Sans MS"/>
              </a:rPr>
              <a:t>Alleviated with multi-path, but more involved</a:t>
            </a:r>
          </a:p>
          <a:p>
            <a:pPr lvl="2">
              <a:lnSpc>
                <a:spcPts val="2800"/>
              </a:lnSpc>
            </a:pPr>
            <a:endParaRPr lang="en-US" sz="1800" dirty="0">
              <a:solidFill>
                <a:schemeClr val="tx1"/>
              </a:solidFill>
              <a:latin typeface="Comic Sans MS" charset="0"/>
              <a:sym typeface="Comic Sans MS"/>
            </a:endParaRPr>
          </a:p>
          <a:p>
            <a:pPr marL="115887" indent="0">
              <a:lnSpc>
                <a:spcPts val="4000"/>
              </a:lnSpc>
              <a:spcBef>
                <a:spcPts val="600"/>
              </a:spcBef>
              <a:buSzPct val="70000"/>
              <a:buNone/>
              <a:defRPr sz="20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lang="en-US" sz="2000" dirty="0">
                <a:solidFill>
                  <a:schemeClr val="tx1"/>
                </a:solidFill>
                <a:latin typeface="Comic Sans MS" charset="0"/>
                <a:sym typeface="Comic Sans MS"/>
              </a:rPr>
              <a:t>LN is dynamic: A change in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 topology or capacity is broadcasted</a:t>
            </a:r>
          </a:p>
          <a:p>
            <a:pPr marL="115887" indent="0">
              <a:lnSpc>
                <a:spcPts val="4000"/>
              </a:lnSpc>
              <a:spcBef>
                <a:spcPts val="600"/>
              </a:spcBef>
              <a:buSzPct val="70000"/>
              <a:buNone/>
              <a:defRPr sz="2000">
                <a:latin typeface="Comic Sans MS"/>
                <a:ea typeface="Comic Sans MS"/>
                <a:cs typeface="Comic Sans MS"/>
                <a:sym typeface="Comic Sans MS"/>
              </a:defRPr>
            </a:pPr>
            <a:endParaRPr lang="en-US" altLang="zh-CN" sz="1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413107" y="6544719"/>
            <a:ext cx="191760" cy="2942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latin typeface="Comic Sans MS" panose="030F0702030302020204" pitchFamily="66" charset="0"/>
              </a:rPr>
              <a:t>TX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7507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11"/>
            <a:ext cx="8228013" cy="1141412"/>
          </a:xfrm>
        </p:spPr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 Existing Solutions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554" y="1207232"/>
            <a:ext cx="8784424" cy="4915350"/>
          </a:xfrm>
          <a:noFill/>
          <a:ln>
            <a:noFill/>
          </a:ln>
        </p:spPr>
        <p:txBody>
          <a:bodyPr/>
          <a:lstStyle/>
          <a:p>
            <a:r>
              <a:rPr lang="en-US" altLang="zh-CN" sz="25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Current scalability </a:t>
            </a:r>
            <a:r>
              <a:rPr lang="en-US" altLang="zh-CN" sz="2500" dirty="0">
                <a:latin typeface="Comic Sans MS" charset="0"/>
                <a:ea typeface="Comic Sans MS" charset="0"/>
                <a:cs typeface="Comic Sans MS" charset="0"/>
              </a:rPr>
              <a:t>solution</a:t>
            </a:r>
          </a:p>
          <a:p>
            <a:pPr lvl="1">
              <a:lnSpc>
                <a:spcPts val="2800"/>
              </a:lnSpc>
            </a:pPr>
            <a:r>
              <a:rPr lang="en-US" altLang="zh-CN" sz="2000" dirty="0">
                <a:solidFill>
                  <a:srgbClr val="0070C0"/>
                </a:solidFill>
                <a:latin typeface="Comic Sans MS" charset="0"/>
              </a:rPr>
              <a:t>Flare</a:t>
            </a:r>
            <a:r>
              <a:rPr lang="en-US" altLang="zh-CN" sz="2000" dirty="0">
                <a:solidFill>
                  <a:schemeClr val="tx1"/>
                </a:solidFill>
                <a:latin typeface="Comic Sans MS" charset="0"/>
              </a:rPr>
              <a:t>: reducing time to find a payment route</a:t>
            </a:r>
          </a:p>
          <a:p>
            <a:pPr lvl="1">
              <a:lnSpc>
                <a:spcPts val="28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Comic Sans MS" charset="0"/>
              </a:rPr>
              <a:t>Challenges: </a:t>
            </a:r>
            <a:r>
              <a:rPr lang="en-US" altLang="zh-CN" sz="2000" dirty="0">
                <a:solidFill>
                  <a:srgbClr val="0070C0"/>
                </a:solidFill>
                <a:latin typeface="Comic Sans MS" charset="0"/>
              </a:rPr>
              <a:t>large search space</a:t>
            </a:r>
            <a:endParaRPr lang="en-US" altLang="zh-CN" sz="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altLang="zh-CN" sz="25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Current liquidation </a:t>
            </a:r>
            <a:r>
              <a:rPr lang="en-US" altLang="zh-CN" sz="2500" dirty="0">
                <a:latin typeface="Comic Sans MS" charset="0"/>
                <a:ea typeface="Comic Sans MS" charset="0"/>
                <a:cs typeface="Comic Sans MS" charset="0"/>
              </a:rPr>
              <a:t>solution</a:t>
            </a:r>
          </a:p>
          <a:p>
            <a:pPr lvl="1">
              <a:lnSpc>
                <a:spcPts val="2800"/>
              </a:lnSpc>
            </a:pPr>
            <a:r>
              <a:rPr lang="en-US" sz="2000" dirty="0">
                <a:solidFill>
                  <a:srgbClr val="0070C0"/>
                </a:solidFill>
                <a:latin typeface="Comic Sans MS" charset="0"/>
                <a:sym typeface="Comic Sans MS"/>
              </a:rPr>
              <a:t>Revive</a:t>
            </a:r>
            <a:r>
              <a:rPr lang="en-US" sz="2000" dirty="0">
                <a:solidFill>
                  <a:schemeClr val="tx1"/>
                </a:solidFill>
                <a:latin typeface="Comic Sans MS" charset="0"/>
                <a:sym typeface="Comic Sans MS"/>
              </a:rPr>
              <a:t>:  rebalancing cycles</a:t>
            </a:r>
          </a:p>
          <a:p>
            <a:pPr lvl="1">
              <a:lnSpc>
                <a:spcPts val="2800"/>
              </a:lnSpc>
            </a:pPr>
            <a:r>
              <a:rPr lang="en-US" sz="2000" dirty="0">
                <a:solidFill>
                  <a:schemeClr val="tx1"/>
                </a:solidFill>
                <a:latin typeface="Comic Sans MS" charset="0"/>
                <a:sym typeface="Comic Sans MS"/>
              </a:rPr>
              <a:t>Challenges: </a:t>
            </a:r>
            <a:r>
              <a:rPr lang="en-US" sz="2000" dirty="0">
                <a:solidFill>
                  <a:srgbClr val="0070C0"/>
                </a:solidFill>
                <a:latin typeface="Comic Sans MS" charset="0"/>
                <a:sym typeface="Comic Sans MS"/>
              </a:rPr>
              <a:t>fixed channel capacity</a:t>
            </a:r>
            <a:endParaRPr lang="en-US" sz="1400" dirty="0">
              <a:latin typeface="Comic Sans MS" panose="030F0702030302020204" pitchFamily="66" charset="0"/>
              <a:sym typeface="Comic Sans MS"/>
            </a:endParaRPr>
          </a:p>
          <a:p>
            <a:pPr marL="115887" indent="0">
              <a:lnSpc>
                <a:spcPts val="4000"/>
              </a:lnSpc>
              <a:spcBef>
                <a:spcPts val="600"/>
              </a:spcBef>
              <a:buSzPct val="70000"/>
              <a:buNone/>
              <a:defRPr sz="2000">
                <a:latin typeface="Comic Sans MS"/>
                <a:ea typeface="Comic Sans MS"/>
                <a:cs typeface="Comic Sans MS"/>
                <a:sym typeface="Comic Sans MS"/>
              </a:defRPr>
            </a:pPr>
            <a:endParaRPr lang="en-US" altLang="zh-CN" sz="1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413107" y="6544719"/>
            <a:ext cx="191760" cy="2942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latin typeface="Comic Sans MS" panose="030F0702030302020204" pitchFamily="66" charset="0"/>
              </a:rPr>
              <a:t>TX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Helvetic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4585266-0D4E-430C-BBA7-3BF416586AC7}"/>
              </a:ext>
            </a:extLst>
          </p:cNvPr>
          <p:cNvGrpSpPr/>
          <p:nvPr/>
        </p:nvGrpSpPr>
        <p:grpSpPr>
          <a:xfrm>
            <a:off x="1628889" y="4205478"/>
            <a:ext cx="2502168" cy="2274522"/>
            <a:chOff x="2139193" y="2425871"/>
            <a:chExt cx="2648406" cy="254694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334EC0B-4AD6-41E9-A2D5-04E6D286BC82}"/>
                </a:ext>
              </a:extLst>
            </p:cNvPr>
            <p:cNvGrpSpPr/>
            <p:nvPr/>
          </p:nvGrpSpPr>
          <p:grpSpPr>
            <a:xfrm>
              <a:off x="2139193" y="2425871"/>
              <a:ext cx="2648406" cy="2546948"/>
              <a:chOff x="2223082" y="790018"/>
              <a:chExt cx="2648406" cy="254694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1F1026D-D49A-42DB-A5C3-669F2EE01BBF}"/>
                  </a:ext>
                </a:extLst>
              </p:cNvPr>
              <p:cNvGrpSpPr/>
              <p:nvPr/>
            </p:nvGrpSpPr>
            <p:grpSpPr>
              <a:xfrm>
                <a:off x="2332140" y="852879"/>
                <a:ext cx="2287679" cy="2192323"/>
                <a:chOff x="5201175" y="1565944"/>
                <a:chExt cx="2287679" cy="2192323"/>
              </a:xfrm>
            </p:grpSpPr>
            <p:sp>
              <p:nvSpPr>
                <p:cNvPr id="24" name="Pentagon 23">
                  <a:extLst>
                    <a:ext uri="{FF2B5EF4-FFF2-40B4-BE49-F238E27FC236}">
                      <a16:creationId xmlns:a16="http://schemas.microsoft.com/office/drawing/2014/main" id="{70E94D7B-F479-4F84-BDA6-C795F9A553D2}"/>
                    </a:ext>
                  </a:extLst>
                </p:cNvPr>
                <p:cNvSpPr/>
                <p:nvPr/>
              </p:nvSpPr>
              <p:spPr>
                <a:xfrm>
                  <a:off x="5343788" y="1708557"/>
                  <a:ext cx="2002453" cy="1907098"/>
                </a:xfrm>
                <a:prstGeom prst="pentago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3B24BDD-DDAA-4EE9-9E7B-B2A49A53AAA5}"/>
                    </a:ext>
                  </a:extLst>
                </p:cNvPr>
                <p:cNvSpPr/>
                <p:nvPr/>
              </p:nvSpPr>
              <p:spPr>
                <a:xfrm>
                  <a:off x="6845416" y="3473042"/>
                  <a:ext cx="285225" cy="2852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F9CD2D3B-3F70-43C2-9BDB-8F50F6B45594}"/>
                    </a:ext>
                  </a:extLst>
                </p:cNvPr>
                <p:cNvSpPr/>
                <p:nvPr/>
              </p:nvSpPr>
              <p:spPr>
                <a:xfrm>
                  <a:off x="5580077" y="3473042"/>
                  <a:ext cx="285225" cy="2852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C9DA052F-114B-45D5-A348-028DB6FC27E6}"/>
                    </a:ext>
                  </a:extLst>
                </p:cNvPr>
                <p:cNvSpPr/>
                <p:nvPr/>
              </p:nvSpPr>
              <p:spPr>
                <a:xfrm>
                  <a:off x="7203629" y="2260833"/>
                  <a:ext cx="285225" cy="2852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E47C1A04-62DA-44B8-867F-6D6F47B7C227}"/>
                    </a:ext>
                  </a:extLst>
                </p:cNvPr>
                <p:cNvSpPr/>
                <p:nvPr/>
              </p:nvSpPr>
              <p:spPr>
                <a:xfrm>
                  <a:off x="5201175" y="2260833"/>
                  <a:ext cx="285225" cy="2852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0AAFDFC1-EDD4-461B-9D90-BF9DDCE98B73}"/>
                    </a:ext>
                  </a:extLst>
                </p:cNvPr>
                <p:cNvSpPr/>
                <p:nvPr/>
              </p:nvSpPr>
              <p:spPr>
                <a:xfrm>
                  <a:off x="6202401" y="1565944"/>
                  <a:ext cx="285225" cy="2852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D5DEC15-322D-4909-851A-7B53CDD9A154}"/>
                  </a:ext>
                </a:extLst>
              </p:cNvPr>
              <p:cNvSpPr txBox="1"/>
              <p:nvPr/>
            </p:nvSpPr>
            <p:spPr>
              <a:xfrm>
                <a:off x="2939083" y="852879"/>
                <a:ext cx="503339" cy="413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n w="0"/>
                    <a:solidFill>
                      <a:srgbClr val="0070C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8B4FB1-67F7-4476-9775-DDE9447EF4F2}"/>
                  </a:ext>
                </a:extLst>
              </p:cNvPr>
              <p:cNvSpPr txBox="1"/>
              <p:nvPr/>
            </p:nvSpPr>
            <p:spPr>
              <a:xfrm>
                <a:off x="2435744" y="1220490"/>
                <a:ext cx="503339" cy="413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n w="0"/>
                    <a:solidFill>
                      <a:srgbClr val="0070C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10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F65A24-1921-41C5-9855-9B9A8E96A62E}"/>
                  </a:ext>
                </a:extLst>
              </p:cNvPr>
              <p:cNvSpPr txBox="1"/>
              <p:nvPr/>
            </p:nvSpPr>
            <p:spPr>
              <a:xfrm>
                <a:off x="3607476" y="852879"/>
                <a:ext cx="503339" cy="413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n w="0"/>
                    <a:solidFill>
                      <a:srgbClr val="0070C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9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82C147-5C62-4420-8AC5-A98B400D79FC}"/>
                  </a:ext>
                </a:extLst>
              </p:cNvPr>
              <p:cNvSpPr txBox="1"/>
              <p:nvPr/>
            </p:nvSpPr>
            <p:spPr>
              <a:xfrm>
                <a:off x="4118993" y="1220490"/>
                <a:ext cx="503339" cy="413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n w="0"/>
                    <a:solidFill>
                      <a:srgbClr val="0070C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A62E2D-EAE2-49F8-AD12-7ED1BDEAD1B3}"/>
                  </a:ext>
                </a:extLst>
              </p:cNvPr>
              <p:cNvSpPr txBox="1"/>
              <p:nvPr/>
            </p:nvSpPr>
            <p:spPr>
              <a:xfrm>
                <a:off x="2223082" y="1876874"/>
                <a:ext cx="503339" cy="413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n w="0"/>
                    <a:solidFill>
                      <a:srgbClr val="0070C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6A4B6F-C17C-4C5B-92E2-B1C390313061}"/>
                  </a:ext>
                </a:extLst>
              </p:cNvPr>
              <p:cNvSpPr txBox="1"/>
              <p:nvPr/>
            </p:nvSpPr>
            <p:spPr>
              <a:xfrm>
                <a:off x="4368149" y="1881070"/>
                <a:ext cx="503339" cy="413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n w="0"/>
                    <a:solidFill>
                      <a:srgbClr val="0070C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8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F8C70A-DDBD-42A0-B9FB-3C4515751BAE}"/>
                  </a:ext>
                </a:extLst>
              </p:cNvPr>
              <p:cNvSpPr txBox="1"/>
              <p:nvPr/>
            </p:nvSpPr>
            <p:spPr>
              <a:xfrm>
                <a:off x="4126336" y="2533257"/>
                <a:ext cx="503339" cy="413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n w="0"/>
                    <a:solidFill>
                      <a:srgbClr val="0070C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915BD3-9EB2-4772-B92B-E8521861CB24}"/>
                  </a:ext>
                </a:extLst>
              </p:cNvPr>
              <p:cNvSpPr txBox="1"/>
              <p:nvPr/>
            </p:nvSpPr>
            <p:spPr>
              <a:xfrm>
                <a:off x="2410926" y="2533257"/>
                <a:ext cx="503339" cy="413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n w="0"/>
                    <a:solidFill>
                      <a:srgbClr val="0070C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9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1181343-5579-4E41-91FF-2ACBF87E116F}"/>
                  </a:ext>
                </a:extLst>
              </p:cNvPr>
              <p:cNvSpPr txBox="1"/>
              <p:nvPr/>
            </p:nvSpPr>
            <p:spPr>
              <a:xfrm>
                <a:off x="3607476" y="2923398"/>
                <a:ext cx="503339" cy="413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n w="0"/>
                    <a:solidFill>
                      <a:srgbClr val="0070C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10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816318-B04C-47E3-B9EE-4EABD2C9BBDC}"/>
                  </a:ext>
                </a:extLst>
              </p:cNvPr>
              <p:cNvSpPr txBox="1"/>
              <p:nvPr/>
            </p:nvSpPr>
            <p:spPr>
              <a:xfrm>
                <a:off x="2874807" y="2923398"/>
                <a:ext cx="503339" cy="413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n w="0"/>
                    <a:solidFill>
                      <a:srgbClr val="0070C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9BCDCBF-9E67-4945-82F8-2771306A83C0}"/>
                  </a:ext>
                </a:extLst>
              </p:cNvPr>
              <p:cNvSpPr txBox="1"/>
              <p:nvPr/>
            </p:nvSpPr>
            <p:spPr>
              <a:xfrm>
                <a:off x="3328611" y="790018"/>
                <a:ext cx="267477" cy="413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n w="0"/>
                    <a:solidFill>
                      <a:srgbClr val="0070C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a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3C4916E-5E4F-4C95-9AD4-A8A9BD678249}"/>
                  </a:ext>
                </a:extLst>
              </p:cNvPr>
              <p:cNvSpPr txBox="1"/>
              <p:nvPr/>
            </p:nvSpPr>
            <p:spPr>
              <a:xfrm>
                <a:off x="4332081" y="1504714"/>
                <a:ext cx="267477" cy="413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n w="0"/>
                    <a:solidFill>
                      <a:srgbClr val="0070C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b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9F2D611-70A9-41CA-8479-BA2B1ADD9293}"/>
                  </a:ext>
                </a:extLst>
              </p:cNvPr>
              <p:cNvSpPr txBox="1"/>
              <p:nvPr/>
            </p:nvSpPr>
            <p:spPr>
              <a:xfrm>
                <a:off x="2682551" y="2713839"/>
                <a:ext cx="267477" cy="413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n w="0"/>
                    <a:solidFill>
                      <a:srgbClr val="0070C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d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C37A193-C2D5-4C2A-89ED-E36944588AEB}"/>
                  </a:ext>
                </a:extLst>
              </p:cNvPr>
              <p:cNvSpPr txBox="1"/>
              <p:nvPr/>
            </p:nvSpPr>
            <p:spPr>
              <a:xfrm>
                <a:off x="3968191" y="2702119"/>
                <a:ext cx="267477" cy="413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n w="0"/>
                    <a:solidFill>
                      <a:srgbClr val="0070C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c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50060EC-F501-4107-BA4E-401429D79825}"/>
                  </a:ext>
                </a:extLst>
              </p:cNvPr>
              <p:cNvSpPr txBox="1"/>
              <p:nvPr/>
            </p:nvSpPr>
            <p:spPr>
              <a:xfrm>
                <a:off x="2321510" y="1486734"/>
                <a:ext cx="267477" cy="413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n w="0"/>
                    <a:solidFill>
                      <a:srgbClr val="0070C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e</a:t>
                </a: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60BF4A3-826B-4373-8C26-2BD026088AAB}"/>
                </a:ext>
              </a:extLst>
            </p:cNvPr>
            <p:cNvCxnSpPr/>
            <p:nvPr/>
          </p:nvCxnSpPr>
          <p:spPr>
            <a:xfrm flipV="1">
              <a:off x="2790917" y="2952750"/>
              <a:ext cx="503339" cy="4000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9EEFB94-A178-4BFA-B651-52390B103B42}"/>
              </a:ext>
            </a:extLst>
          </p:cNvPr>
          <p:cNvGrpSpPr/>
          <p:nvPr/>
        </p:nvGrpSpPr>
        <p:grpSpPr>
          <a:xfrm>
            <a:off x="4772493" y="4185312"/>
            <a:ext cx="2504844" cy="2291713"/>
            <a:chOff x="2223082" y="790018"/>
            <a:chExt cx="2648406" cy="254325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CE95B88-848E-4FD0-BFC1-FC68F53E5BF0}"/>
                </a:ext>
              </a:extLst>
            </p:cNvPr>
            <p:cNvGrpSpPr/>
            <p:nvPr/>
          </p:nvGrpSpPr>
          <p:grpSpPr>
            <a:xfrm>
              <a:off x="2332140" y="852879"/>
              <a:ext cx="2287679" cy="2192323"/>
              <a:chOff x="5201175" y="1565944"/>
              <a:chExt cx="2287679" cy="2192323"/>
            </a:xfrm>
          </p:grpSpPr>
          <p:sp>
            <p:nvSpPr>
              <p:cNvPr id="99" name="Pentagon 98">
                <a:extLst>
                  <a:ext uri="{FF2B5EF4-FFF2-40B4-BE49-F238E27FC236}">
                    <a16:creationId xmlns:a16="http://schemas.microsoft.com/office/drawing/2014/main" id="{F8151EEE-8D4E-49F3-B1D2-8E71EABE55D7}"/>
                  </a:ext>
                </a:extLst>
              </p:cNvPr>
              <p:cNvSpPr/>
              <p:nvPr/>
            </p:nvSpPr>
            <p:spPr>
              <a:xfrm>
                <a:off x="5343788" y="1708557"/>
                <a:ext cx="2002453" cy="1907098"/>
              </a:xfrm>
              <a:prstGeom prst="pentago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D228EC22-D9E1-4790-9C05-CF0F8525BB07}"/>
                  </a:ext>
                </a:extLst>
              </p:cNvPr>
              <p:cNvSpPr/>
              <p:nvPr/>
            </p:nvSpPr>
            <p:spPr>
              <a:xfrm>
                <a:off x="6845416" y="3473042"/>
                <a:ext cx="285225" cy="2852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4458EA23-2B4A-4AA5-9B01-CAD86A00BAAD}"/>
                  </a:ext>
                </a:extLst>
              </p:cNvPr>
              <p:cNvSpPr/>
              <p:nvPr/>
            </p:nvSpPr>
            <p:spPr>
              <a:xfrm>
                <a:off x="5580077" y="3473042"/>
                <a:ext cx="285225" cy="2852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A57E6DC3-78DF-4560-8238-AF6982A17561}"/>
                  </a:ext>
                </a:extLst>
              </p:cNvPr>
              <p:cNvSpPr/>
              <p:nvPr/>
            </p:nvSpPr>
            <p:spPr>
              <a:xfrm>
                <a:off x="7203629" y="2260833"/>
                <a:ext cx="285225" cy="2852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8B203790-1E92-4DDC-9CF3-585BE7F42B03}"/>
                  </a:ext>
                </a:extLst>
              </p:cNvPr>
              <p:cNvSpPr/>
              <p:nvPr/>
            </p:nvSpPr>
            <p:spPr>
              <a:xfrm>
                <a:off x="5201175" y="2260833"/>
                <a:ext cx="285225" cy="2852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6E9650C8-0D9B-4C91-8B1F-F54FF949F500}"/>
                  </a:ext>
                </a:extLst>
              </p:cNvPr>
              <p:cNvSpPr/>
              <p:nvPr/>
            </p:nvSpPr>
            <p:spPr>
              <a:xfrm>
                <a:off x="6202401" y="1565944"/>
                <a:ext cx="285225" cy="2852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9F6001A-95F9-4F1D-ABDB-EDD8C573A63A}"/>
                </a:ext>
              </a:extLst>
            </p:cNvPr>
            <p:cNvSpPr txBox="1"/>
            <p:nvPr/>
          </p:nvSpPr>
          <p:spPr>
            <a:xfrm>
              <a:off x="2939083" y="852879"/>
              <a:ext cx="503339" cy="40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E183AFC-B43A-4389-B47E-FFC0CECB263F}"/>
                </a:ext>
              </a:extLst>
            </p:cNvPr>
            <p:cNvSpPr txBox="1"/>
            <p:nvPr/>
          </p:nvSpPr>
          <p:spPr>
            <a:xfrm>
              <a:off x="2435744" y="1220490"/>
              <a:ext cx="503339" cy="40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08CF4ED-2C31-4312-AFBC-94F2D782857B}"/>
                </a:ext>
              </a:extLst>
            </p:cNvPr>
            <p:cNvSpPr txBox="1"/>
            <p:nvPr/>
          </p:nvSpPr>
          <p:spPr>
            <a:xfrm>
              <a:off x="3607476" y="852879"/>
              <a:ext cx="503339" cy="40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B3F8BD2-213B-4D6D-A64D-DCDB7883EF77}"/>
                </a:ext>
              </a:extLst>
            </p:cNvPr>
            <p:cNvSpPr txBox="1"/>
            <p:nvPr/>
          </p:nvSpPr>
          <p:spPr>
            <a:xfrm>
              <a:off x="4118993" y="1220490"/>
              <a:ext cx="503339" cy="40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AE46DA7-2596-4ED4-BBF0-6FFF5DCA9B4D}"/>
                </a:ext>
              </a:extLst>
            </p:cNvPr>
            <p:cNvSpPr txBox="1"/>
            <p:nvPr/>
          </p:nvSpPr>
          <p:spPr>
            <a:xfrm>
              <a:off x="2223082" y="1876874"/>
              <a:ext cx="503339" cy="40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97D256A-1D2D-4349-99D3-134A743A4653}"/>
                </a:ext>
              </a:extLst>
            </p:cNvPr>
            <p:cNvSpPr txBox="1"/>
            <p:nvPr/>
          </p:nvSpPr>
          <p:spPr>
            <a:xfrm>
              <a:off x="4368149" y="1881070"/>
              <a:ext cx="503339" cy="40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F158A3F-246C-46FF-9D8B-E5528B5BAD86}"/>
                </a:ext>
              </a:extLst>
            </p:cNvPr>
            <p:cNvSpPr txBox="1"/>
            <p:nvPr/>
          </p:nvSpPr>
          <p:spPr>
            <a:xfrm>
              <a:off x="4126336" y="2533257"/>
              <a:ext cx="503339" cy="40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9385C9F-BB2D-419B-915E-B56DB9F0CD3C}"/>
                </a:ext>
              </a:extLst>
            </p:cNvPr>
            <p:cNvSpPr txBox="1"/>
            <p:nvPr/>
          </p:nvSpPr>
          <p:spPr>
            <a:xfrm>
              <a:off x="2410926" y="2533257"/>
              <a:ext cx="503339" cy="40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9DB13D0-CAC5-44F4-9338-9BC07ED4C13D}"/>
                </a:ext>
              </a:extLst>
            </p:cNvPr>
            <p:cNvSpPr txBox="1"/>
            <p:nvPr/>
          </p:nvSpPr>
          <p:spPr>
            <a:xfrm>
              <a:off x="3607476" y="2923398"/>
              <a:ext cx="503339" cy="40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1B8C83A-CAC5-47F7-8E95-286264D33CC4}"/>
                </a:ext>
              </a:extLst>
            </p:cNvPr>
            <p:cNvSpPr txBox="1"/>
            <p:nvPr/>
          </p:nvSpPr>
          <p:spPr>
            <a:xfrm>
              <a:off x="2874806" y="2923398"/>
              <a:ext cx="503339" cy="40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7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B2ADEB6E-72A6-41F8-A766-9C3CB25675CF}"/>
                </a:ext>
              </a:extLst>
            </p:cNvPr>
            <p:cNvSpPr txBox="1"/>
            <p:nvPr/>
          </p:nvSpPr>
          <p:spPr>
            <a:xfrm>
              <a:off x="3328611" y="790018"/>
              <a:ext cx="267477" cy="40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D1F29F8-C16E-4BC0-83C2-D8353FAC7B01}"/>
                </a:ext>
              </a:extLst>
            </p:cNvPr>
            <p:cNvSpPr txBox="1"/>
            <p:nvPr/>
          </p:nvSpPr>
          <p:spPr>
            <a:xfrm>
              <a:off x="4332081" y="1504714"/>
              <a:ext cx="267477" cy="40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A348F34-D855-40BF-9B1F-E7B46905AED4}"/>
                </a:ext>
              </a:extLst>
            </p:cNvPr>
            <p:cNvSpPr txBox="1"/>
            <p:nvPr/>
          </p:nvSpPr>
          <p:spPr>
            <a:xfrm>
              <a:off x="2682551" y="2713839"/>
              <a:ext cx="267477" cy="40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8375F3E-4D6D-45BD-9E66-A77391DE0E1A}"/>
                </a:ext>
              </a:extLst>
            </p:cNvPr>
            <p:cNvSpPr txBox="1"/>
            <p:nvPr/>
          </p:nvSpPr>
          <p:spPr>
            <a:xfrm>
              <a:off x="3968191" y="2702119"/>
              <a:ext cx="267477" cy="40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BC0D18C-8A69-4AD6-86B3-776DF76746AA}"/>
                </a:ext>
              </a:extLst>
            </p:cNvPr>
            <p:cNvSpPr txBox="1"/>
            <p:nvPr/>
          </p:nvSpPr>
          <p:spPr>
            <a:xfrm>
              <a:off x="2321511" y="1486734"/>
              <a:ext cx="267477" cy="40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e</a:t>
              </a:r>
            </a:p>
          </p:txBody>
        </p:sp>
      </p:grp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B457145C-C496-4302-A37A-A420EC803EB8}"/>
              </a:ext>
            </a:extLst>
          </p:cNvPr>
          <p:cNvCxnSpPr/>
          <p:nvPr/>
        </p:nvCxnSpPr>
        <p:spPr bwMode="auto">
          <a:xfrm flipH="1" flipV="1">
            <a:off x="5283757" y="5093594"/>
            <a:ext cx="326937" cy="84605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D504A77C-FE63-465F-951B-F9DD6E5466C3}"/>
              </a:ext>
            </a:extLst>
          </p:cNvPr>
          <p:cNvSpPr txBox="1"/>
          <p:nvPr/>
        </p:nvSpPr>
        <p:spPr>
          <a:xfrm>
            <a:off x="2481275" y="4809470"/>
            <a:ext cx="4937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9A57AAA-5259-47B1-A269-A96335F10658}"/>
              </a:ext>
            </a:extLst>
          </p:cNvPr>
          <p:cNvSpPr txBox="1"/>
          <p:nvPr/>
        </p:nvSpPr>
        <p:spPr>
          <a:xfrm>
            <a:off x="5460034" y="5281436"/>
            <a:ext cx="4937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1986548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67499</TotalTime>
  <Words>1875</Words>
  <Application>Microsoft Office PowerPoint</Application>
  <PresentationFormat>On-screen Show (4:3)</PresentationFormat>
  <Paragraphs>517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News Cycle</vt:lpstr>
      <vt:lpstr>Noto Sans Symbols</vt:lpstr>
      <vt:lpstr>Obviously Variable</vt:lpstr>
      <vt:lpstr>Arial</vt:lpstr>
      <vt:lpstr>Comic Sans MS</vt:lpstr>
      <vt:lpstr>Roboto</vt:lpstr>
      <vt:lpstr>Times New Roman</vt:lpstr>
      <vt:lpstr>Wingdings</vt:lpstr>
      <vt:lpstr>Default Design</vt:lpstr>
      <vt:lpstr>1_Default Design</vt:lpstr>
      <vt:lpstr>Enhancing Scalability and Liquidation in QoS Lightning Networks </vt:lpstr>
      <vt:lpstr>Outline</vt:lpstr>
      <vt:lpstr>1. Blockchain and Lightning Networks</vt:lpstr>
      <vt:lpstr>Blockchain Basics</vt:lpstr>
      <vt:lpstr>Blockchain Scalability </vt:lpstr>
      <vt:lpstr> Lightning Networks (LNs)</vt:lpstr>
      <vt:lpstr> Payment Path</vt:lpstr>
      <vt:lpstr> 2. QoS: Scalability and Liquidation</vt:lpstr>
      <vt:lpstr> Existing Solutions</vt:lpstr>
      <vt:lpstr> 3. Supernode-based Clustering </vt:lpstr>
      <vt:lpstr>Clustering</vt:lpstr>
      <vt:lpstr>4. Pooling and Pruning</vt:lpstr>
      <vt:lpstr>Design Details</vt:lpstr>
      <vt:lpstr>Self-Organizing Local Solutions</vt:lpstr>
      <vt:lpstr>Node Pooling</vt:lpstr>
      <vt:lpstr>Supernode Selection </vt:lpstr>
      <vt:lpstr>Network Dynamics</vt:lpstr>
      <vt:lpstr>Link Pruning</vt:lpstr>
      <vt:lpstr>Neighbor Set Reduction  </vt:lpstr>
      <vt:lpstr>Irreplaceable Replacement Path</vt:lpstr>
      <vt:lpstr>A 25-node example</vt:lpstr>
      <vt:lpstr>5. Performance Evaluation</vt:lpstr>
      <vt:lpstr>Topologies</vt:lpstr>
      <vt:lpstr>Pooling only on CN: homogenous </vt:lpstr>
      <vt:lpstr>Pooling only on CN: heterogenous  </vt:lpstr>
      <vt:lpstr>Pooling + Pruning on CN</vt:lpstr>
      <vt:lpstr>ISP and WS</vt:lpstr>
      <vt:lpstr>Update Cost</vt:lpstr>
      <vt:lpstr>CLoTH Testbed</vt:lpstr>
      <vt:lpstr>6. Future Work </vt:lpstr>
      <vt:lpstr>Future Work (Cont’d)</vt:lpstr>
      <vt:lpstr>Future Trends</vt:lpstr>
      <vt:lpstr>Blockchain vs. Distributed Sys. (DS)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Algorithmic Crowdsourcing:  Current State and Future Perspective</dc:title>
  <dc:creator>Jie Wu</dc:creator>
  <cp:lastModifiedBy>Jie Wu</cp:lastModifiedBy>
  <cp:revision>1564</cp:revision>
  <cp:lastPrinted>2020-09-29T15:22:46Z</cp:lastPrinted>
  <dcterms:created xsi:type="dcterms:W3CDTF">2016-03-22T15:00:44Z</dcterms:created>
  <dcterms:modified xsi:type="dcterms:W3CDTF">2021-06-25T01:48:15Z</dcterms:modified>
</cp:coreProperties>
</file>