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8"/>
  </p:notesMasterIdLst>
  <p:sldIdLst>
    <p:sldId id="256" r:id="rId2"/>
    <p:sldId id="272" r:id="rId3"/>
    <p:sldId id="289" r:id="rId4"/>
    <p:sldId id="291" r:id="rId5"/>
    <p:sldId id="292" r:id="rId6"/>
    <p:sldId id="320" r:id="rId7"/>
    <p:sldId id="321" r:id="rId8"/>
    <p:sldId id="329" r:id="rId9"/>
    <p:sldId id="295" r:id="rId10"/>
    <p:sldId id="322" r:id="rId11"/>
    <p:sldId id="296" r:id="rId12"/>
    <p:sldId id="323" r:id="rId13"/>
    <p:sldId id="324" r:id="rId14"/>
    <p:sldId id="298" r:id="rId15"/>
    <p:sldId id="299" r:id="rId16"/>
    <p:sldId id="325" r:id="rId17"/>
    <p:sldId id="288" r:id="rId18"/>
    <p:sldId id="306" r:id="rId19"/>
    <p:sldId id="281" r:id="rId20"/>
    <p:sldId id="308" r:id="rId21"/>
    <p:sldId id="309" r:id="rId22"/>
    <p:sldId id="310" r:id="rId23"/>
    <p:sldId id="285" r:id="rId24"/>
    <p:sldId id="328" r:id="rId25"/>
    <p:sldId id="318" r:id="rId26"/>
    <p:sldId id="327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99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250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B220F4-8E25-4A8C-BDEC-8ECEAACFB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87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37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272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61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01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33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451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04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95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201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55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22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197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29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06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04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0" lang="en-US" altLang="zh-TW" dirty="0" smtClean="0"/>
              <a:t>Because of the low-cost design, random deployment and the harsh condition.</a:t>
            </a:r>
          </a:p>
          <a:p>
            <a:r>
              <a:rPr kumimoji="0" lang="en-US" altLang="zh-TW" dirty="0" smtClean="0"/>
              <a:t>The sensor nodes may become unreliable or degrade the performance.</a:t>
            </a:r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74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03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13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11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41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49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8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276600"/>
            <a:ext cx="7924800" cy="2819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24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9475" y="6394450"/>
            <a:ext cx="1905000" cy="457200"/>
          </a:xfrm>
        </p:spPr>
        <p:txBody>
          <a:bodyPr/>
          <a:lstStyle>
            <a:lvl1pPr>
              <a:defRPr sz="1400" b="0" smtClean="0"/>
            </a:lvl1pPr>
          </a:lstStyle>
          <a:p>
            <a:pPr>
              <a:defRPr/>
            </a:pPr>
            <a:fld id="{5C168BAB-BC3B-4E9B-97F3-4D86D27E1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228600" y="0"/>
            <a:ext cx="1905000" cy="304800"/>
          </a:xfrm>
          <a:prstGeom prst="rect">
            <a:avLst/>
          </a:prstGeom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defRPr sz="1800" b="1">
                <a:solidFill>
                  <a:srgbClr val="000000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16/7/2013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332163" y="0"/>
            <a:ext cx="4419600" cy="457200"/>
          </a:xfrm>
          <a:prstGeom prst="rect">
            <a:avLst/>
          </a:prstGeom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20000"/>
              </a:spcBef>
              <a:defRPr sz="1800" b="1">
                <a:solidFill>
                  <a:srgbClr val="000000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IEEE ISPA-13, Melbourne, Australia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2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4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400">
                <a:effectLst/>
              </a:defRPr>
            </a:lvl4pPr>
            <a:lvl5pPr>
              <a:defRPr sz="1400"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3820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70AB8-F557-49AB-82A5-B6DFB79BD6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09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6"/>
          <a:stretch>
            <a:fillRect/>
          </a:stretch>
        </p:blipFill>
        <p:spPr bwMode="auto">
          <a:xfrm>
            <a:off x="8229600" y="2551113"/>
            <a:ext cx="9144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C00C0C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 flipV="1">
            <a:off x="0" y="0"/>
            <a:ext cx="0" cy="62484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 flipV="1">
            <a:off x="0" y="0"/>
            <a:ext cx="914400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9144000" y="0"/>
            <a:ext cx="0" cy="6858000"/>
          </a:xfrm>
          <a:prstGeom prst="line">
            <a:avLst/>
          </a:prstGeom>
          <a:noFill/>
          <a:ln w="50800">
            <a:solidFill>
              <a:srgbClr val="C41A08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52400" y="6411913"/>
            <a:ext cx="8096250" cy="338554"/>
          </a:xfrm>
          <a:prstGeom prst="rect">
            <a:avLst/>
          </a:prstGeom>
          <a:solidFill>
            <a:srgbClr val="C40808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600" b="1" dirty="0" smtClean="0">
                <a:cs typeface="+mn-cs"/>
              </a:rPr>
              <a:t>Local Monitoring and Maintenance for Operational Wireless Sensor Networks</a:t>
            </a:r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397625"/>
            <a:ext cx="7620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sz="18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6B9F67-E28E-4237-9DBA-99C114B26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Text Box 10"/>
          <p:cNvSpPr txBox="1">
            <a:spLocks noChangeArrowheads="1"/>
          </p:cNvSpPr>
          <p:nvPr userDrawn="1"/>
        </p:nvSpPr>
        <p:spPr bwMode="auto">
          <a:xfrm>
            <a:off x="361950" y="0"/>
            <a:ext cx="1695450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500" b="1" dirty="0" smtClean="0">
                <a:solidFill>
                  <a:srgbClr val="000000"/>
                </a:solidFill>
                <a:cs typeface="+mn-cs"/>
              </a:rPr>
              <a:t>16/7/2013</a:t>
            </a:r>
          </a:p>
        </p:txBody>
      </p:sp>
      <p:sp>
        <p:nvSpPr>
          <p:cNvPr id="22" name="Text Box 10"/>
          <p:cNvSpPr txBox="1">
            <a:spLocks noChangeArrowheads="1"/>
          </p:cNvSpPr>
          <p:nvPr userDrawn="1"/>
        </p:nvSpPr>
        <p:spPr bwMode="auto">
          <a:xfrm>
            <a:off x="3914775" y="0"/>
            <a:ext cx="477202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 b="1"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r">
              <a:defRPr/>
            </a:pPr>
            <a:r>
              <a:rPr lang="en-US" sz="1500" u="none" dirty="0" smtClean="0">
                <a:cs typeface="+mn-cs"/>
              </a:rPr>
              <a:t>IEEE ISPA-13, Melbourne, Australia</a:t>
            </a:r>
            <a:endParaRPr lang="en-US" sz="1500" u="none" dirty="0">
              <a:cs typeface="+mn-cs"/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3820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30363"/>
            <a:ext cx="8382000" cy="4429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3"/>
            <a:endParaRPr lang="en-US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68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 b="1">
          <a:solidFill>
            <a:srgbClr val="E7321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 b="1">
          <a:solidFill>
            <a:srgbClr val="E73219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 b="1">
          <a:solidFill>
            <a:srgbClr val="E73219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 b="1">
          <a:solidFill>
            <a:srgbClr val="E73219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 b="1">
          <a:solidFill>
            <a:srgbClr val="E73219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 b="1">
          <a:solidFill>
            <a:srgbClr val="E73219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 b="1">
          <a:solidFill>
            <a:srgbClr val="E73219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 b="1">
          <a:solidFill>
            <a:srgbClr val="E73219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 b="1">
          <a:solidFill>
            <a:srgbClr val="E73219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E73219"/>
        </a:buClr>
        <a:buChar char="•"/>
        <a:defRPr kumimoji="1" sz="28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rgbClr val="E73219"/>
        </a:buClr>
        <a:buChar char="–"/>
        <a:defRPr kumimoji="1" sz="2400" b="1">
          <a:solidFill>
            <a:srgbClr val="000000"/>
          </a:solidFill>
          <a:effectLst/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E73219"/>
        </a:buClr>
        <a:buSzPct val="99000"/>
        <a:buFont typeface="Tahoma" panose="020B0604030504040204" pitchFamily="34" charset="0"/>
        <a:buChar char="◦"/>
        <a:defRPr kumimoji="1" sz="2000" b="1">
          <a:solidFill>
            <a:srgbClr val="000000"/>
          </a:solidFill>
          <a:effectLst/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rgbClr val="E73219"/>
        </a:buClr>
        <a:buChar char="–"/>
        <a:defRPr kumimoji="1" sz="1600" b="1">
          <a:solidFill>
            <a:srgbClr val="000000"/>
          </a:solidFill>
          <a:effectLst/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rgbClr val="E73219"/>
        </a:buClr>
        <a:buChar char="»"/>
        <a:defRPr kumimoji="1" sz="1600" b="1">
          <a:solidFill>
            <a:srgbClr val="000000"/>
          </a:solidFill>
          <a:effectLst/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rgbClr val="E73219"/>
        </a:buClr>
        <a:buChar char="»"/>
        <a:defRPr kumimoji="1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rgbClr val="E73219"/>
        </a:buClr>
        <a:buChar char="»"/>
        <a:defRPr kumimoji="1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rgbClr val="E73219"/>
        </a:buClr>
        <a:buChar char="»"/>
        <a:defRPr kumimoji="1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rgbClr val="E73219"/>
        </a:buClr>
        <a:buChar char="»"/>
        <a:defRPr kumimoji="1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trust.csu.edu.cn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csu.edu.cn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38200"/>
            <a:ext cx="8229600" cy="18288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Local </a:t>
            </a:r>
            <a:r>
              <a:rPr lang="en-US" sz="3600" dirty="0"/>
              <a:t>Monitoring and Maintenance for Operational Wireless Sensor Networks</a:t>
            </a:r>
            <a:endParaRPr lang="en-US" sz="3600" dirty="0" smtClean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965847"/>
            <a:ext cx="8686800" cy="457200"/>
          </a:xfrm>
        </p:spPr>
        <p:txBody>
          <a:bodyPr/>
          <a:lstStyle/>
          <a:p>
            <a:pPr>
              <a:spcBef>
                <a:spcPct val="5000"/>
              </a:spcBef>
              <a:defRPr/>
            </a:pPr>
            <a:r>
              <a:rPr lang="en-US" sz="2000" dirty="0"/>
              <a:t>Md Zakirul Alam Bhuiyan, Guojun Wang, Jiannong Cao, and Jie </a:t>
            </a:r>
            <a:r>
              <a:rPr lang="en-US" sz="2000" dirty="0" smtClean="0"/>
              <a:t>Wu</a:t>
            </a:r>
          </a:p>
        </p:txBody>
      </p:sp>
      <p:pic>
        <p:nvPicPr>
          <p:cNvPr id="4100" name="Picture 19" descr="http://trust.csu.edu.cn/faculty/~csgjwang/index-image/tci_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5715000"/>
            <a:ext cx="12652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1" descr="http://trust.csu.edu.cn/faculty/~csgjwang/index-image/csu_logo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5486400"/>
            <a:ext cx="10382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3" descr="IMC-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791200"/>
            <a:ext cx="29733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38800"/>
            <a:ext cx="8699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152400" y="3956447"/>
            <a:ext cx="8839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60000"/>
              </a:spcBef>
              <a:buClr>
                <a:srgbClr val="E73219"/>
              </a:buClr>
              <a:buChar char="•"/>
              <a:defRPr kumimoji="1" sz="2800"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E73219"/>
              </a:buClr>
              <a:buChar char="–"/>
              <a:defRPr kumimoji="1" sz="2400"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E73219"/>
              </a:buClr>
              <a:buChar char="•"/>
              <a:defRPr kumimoji="1" sz="2000"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–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sz="1700" dirty="0" smtClean="0">
                <a:solidFill>
                  <a:srgbClr val="C00000"/>
                </a:solidFill>
              </a:rPr>
              <a:t>The </a:t>
            </a:r>
            <a:r>
              <a:rPr kumimoji="0" lang="en-US" sz="1700" dirty="0">
                <a:solidFill>
                  <a:srgbClr val="C00000"/>
                </a:solidFill>
              </a:rPr>
              <a:t>11th IEEE International Symposium on Parallel and </a:t>
            </a:r>
            <a:r>
              <a:rPr kumimoji="0" lang="en-US" sz="1700" dirty="0" smtClean="0">
                <a:solidFill>
                  <a:srgbClr val="C00000"/>
                </a:solidFill>
              </a:rPr>
              <a:t>Distributed Processing </a:t>
            </a:r>
            <a:r>
              <a:rPr kumimoji="0" lang="en-US" sz="1700" dirty="0">
                <a:solidFill>
                  <a:srgbClr val="C00000"/>
                </a:solidFill>
              </a:rPr>
              <a:t>with Applications (</a:t>
            </a:r>
            <a:r>
              <a:rPr kumimoji="0" lang="en-US" sz="1700" dirty="0" smtClean="0">
                <a:solidFill>
                  <a:srgbClr val="C00000"/>
                </a:solidFill>
              </a:rPr>
              <a:t>ISPA-13) Melbourne</a:t>
            </a:r>
            <a:r>
              <a:rPr kumimoji="0" lang="en-US" sz="1700" dirty="0">
                <a:solidFill>
                  <a:srgbClr val="C00000"/>
                </a:solidFill>
              </a:rPr>
              <a:t>, Australia, 16-18 July, 2013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0" y="6508750"/>
            <a:ext cx="9144000" cy="34925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219200" y="6535738"/>
            <a:ext cx="71628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60000"/>
              </a:spcBef>
              <a:buClr>
                <a:srgbClr val="E73219"/>
              </a:buClr>
              <a:buChar char="•"/>
              <a:defRPr kumimoji="1" sz="2800"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>
              <a:spcBef>
                <a:spcPct val="40000"/>
              </a:spcBef>
              <a:buClr>
                <a:srgbClr val="E73219"/>
              </a:buClr>
              <a:buChar char="–"/>
              <a:defRPr kumimoji="1" sz="2400"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E73219"/>
              </a:buClr>
              <a:buChar char="•"/>
              <a:defRPr kumimoji="1" sz="2000"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–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</a:pPr>
            <a:r>
              <a:rPr kumimoji="0" lang="en-US" altLang="zh-CN" sz="1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Contact email: zakirulalam@gmail.com; csgjwang@gmail.com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86"/>
    </mc:Choice>
    <mc:Fallback xmlns="">
      <p:transition spd="slow" advTm="3068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38150" y="1600199"/>
                <a:ext cx="8648700" cy="4539731"/>
              </a:xfrm>
            </p:spPr>
            <p:txBody>
              <a:bodyPr/>
              <a:lstStyle/>
              <a:p>
                <a:r>
                  <a:rPr lang="en-US" dirty="0" smtClean="0"/>
                  <a:t>Two-part monitoring architecture</a:t>
                </a:r>
              </a:p>
              <a:p>
                <a:pPr lvl="1"/>
                <a:r>
                  <a:rPr lang="en-US" dirty="0" smtClean="0"/>
                  <a:t>Lower part is the WSN</a:t>
                </a:r>
              </a:p>
              <a:p>
                <a:pPr lvl="2"/>
                <a:r>
                  <a:rPr lang="en-US" dirty="0" smtClean="0"/>
                  <a:t>It is </a:t>
                </a:r>
                <a:r>
                  <a:rPr lang="en-US" dirty="0"/>
                  <a:t>built on </a:t>
                </a:r>
                <a:r>
                  <a:rPr lang="en-US" dirty="0" smtClean="0"/>
                  <a:t>planar graphs</a:t>
                </a:r>
                <a:r>
                  <a:rPr lang="en-US" dirty="0"/>
                  <a:t>. </a:t>
                </a:r>
                <a:r>
                  <a:rPr lang="en-US" dirty="0" smtClean="0"/>
                  <a:t>We apply related </a:t>
                </a:r>
                <a:r>
                  <a:rPr lang="en-US" dirty="0"/>
                  <a:t>neighborhood graph (RNG</a:t>
                </a:r>
                <a:r>
                  <a:rPr lang="en-US" dirty="0" smtClean="0"/>
                  <a:t>) for </a:t>
                </a:r>
                <a:r>
                  <a:rPr lang="en-US" dirty="0"/>
                  <a:t>our purpose </a:t>
                </a:r>
                <a:r>
                  <a:rPr lang="en-US" baseline="30000" dirty="0" smtClean="0"/>
                  <a:t>[7-11]</a:t>
                </a:r>
                <a:r>
                  <a:rPr lang="en-US" dirty="0" smtClean="0"/>
                  <a:t>. </a:t>
                </a:r>
                <a:r>
                  <a:rPr lang="en-US" dirty="0"/>
                  <a:t>A connected </a:t>
                </a:r>
                <a:r>
                  <a:rPr lang="en-US" dirty="0" smtClean="0"/>
                  <a:t>planar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1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′⊆</m:t>
                    </m:r>
                    <m:r>
                      <a:rPr lang="en-US" sz="1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19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achieved without </a:t>
                </a:r>
                <a:r>
                  <a:rPr lang="en-US" dirty="0"/>
                  <a:t>crossing </a:t>
                </a:r>
                <a:r>
                  <a:rPr lang="en-US" dirty="0" smtClean="0"/>
                  <a:t>edges, is </a:t>
                </a:r>
                <a:r>
                  <a:rPr lang="en-US" dirty="0"/>
                  <a:t>neither unidirectional nor disconnected.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Each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contain one or more polygonal regions (faces in face routing techniques)</a:t>
                </a:r>
                <a:r>
                  <a:rPr lang="en-US" baseline="30000" dirty="0"/>
                  <a:t> [7-11]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0" y="1600199"/>
                <a:ext cx="8648700" cy="4539731"/>
              </a:xfrm>
              <a:blipFill rotWithShape="0">
                <a:blip r:embed="rId2"/>
                <a:stretch>
                  <a:fillRect l="-1198" t="-1074" r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170AB8-F557-49AB-82A5-B6DFB79BD68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419600"/>
            <a:ext cx="4308703" cy="1915917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Monitoring Architecture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4835753" y="4508715"/>
            <a:ext cx="43082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[7] B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  <a:r>
              <a:rPr lang="en-US" sz="1000" dirty="0" smtClean="0">
                <a:solidFill>
                  <a:srgbClr val="000000"/>
                </a:solidFill>
              </a:rPr>
              <a:t>Leong et al, “Path </a:t>
            </a:r>
            <a:r>
              <a:rPr lang="en-US" sz="1000" dirty="0">
                <a:solidFill>
                  <a:srgbClr val="000000"/>
                </a:solidFill>
              </a:rPr>
              <a:t>vector face routing: </a:t>
            </a:r>
            <a:r>
              <a:rPr lang="en-US" sz="1000" dirty="0" smtClean="0">
                <a:solidFill>
                  <a:srgbClr val="000000"/>
                </a:solidFill>
              </a:rPr>
              <a:t>Geographic routing </a:t>
            </a:r>
            <a:r>
              <a:rPr lang="en-US" sz="1000" dirty="0">
                <a:solidFill>
                  <a:srgbClr val="000000"/>
                </a:solidFill>
              </a:rPr>
              <a:t>with </a:t>
            </a:r>
            <a:r>
              <a:rPr lang="en-US" sz="1000" dirty="0" smtClean="0">
                <a:solidFill>
                  <a:srgbClr val="000000"/>
                </a:solidFill>
              </a:rPr>
              <a:t>local face </a:t>
            </a:r>
            <a:r>
              <a:rPr lang="en-US" sz="1000" dirty="0">
                <a:solidFill>
                  <a:srgbClr val="000000"/>
                </a:solidFill>
              </a:rPr>
              <a:t>information,” in </a:t>
            </a:r>
            <a:r>
              <a:rPr lang="en-US" sz="1000" dirty="0" smtClean="0">
                <a:solidFill>
                  <a:srgbClr val="000000"/>
                </a:solidFill>
              </a:rPr>
              <a:t>IEEE </a:t>
            </a:r>
            <a:r>
              <a:rPr lang="en-US" sz="1000" dirty="0">
                <a:solidFill>
                  <a:srgbClr val="000000"/>
                </a:solidFill>
              </a:rPr>
              <a:t>ICNP, 2005.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[8] </a:t>
            </a:r>
            <a:r>
              <a:rPr lang="en-US" sz="1000" dirty="0">
                <a:solidFill>
                  <a:srgbClr val="000000"/>
                </a:solidFill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</a:rPr>
              <a:t>Cartigny</a:t>
            </a:r>
            <a:r>
              <a:rPr lang="en-US" sz="1000" dirty="0" smtClean="0">
                <a:solidFill>
                  <a:srgbClr val="000000"/>
                </a:solidFill>
              </a:rPr>
              <a:t> et al. </a:t>
            </a:r>
            <a:r>
              <a:rPr lang="en-US" sz="1000" dirty="0">
                <a:solidFill>
                  <a:srgbClr val="000000"/>
                </a:solidFill>
              </a:rPr>
              <a:t>“</a:t>
            </a:r>
            <a:r>
              <a:rPr lang="en-US" sz="1000" dirty="0" smtClean="0">
                <a:solidFill>
                  <a:srgbClr val="000000"/>
                </a:solidFill>
              </a:rPr>
              <a:t>Localized LMST </a:t>
            </a:r>
            <a:r>
              <a:rPr lang="en-US" sz="1000" dirty="0">
                <a:solidFill>
                  <a:srgbClr val="000000"/>
                </a:solidFill>
              </a:rPr>
              <a:t>and RNG based </a:t>
            </a:r>
            <a:r>
              <a:rPr lang="en-US" sz="1000" dirty="0" smtClean="0">
                <a:solidFill>
                  <a:srgbClr val="000000"/>
                </a:solidFill>
              </a:rPr>
              <a:t>minimum-energy broadcast </a:t>
            </a:r>
            <a:r>
              <a:rPr lang="en-US" sz="1000" dirty="0">
                <a:solidFill>
                  <a:srgbClr val="000000"/>
                </a:solidFill>
              </a:rPr>
              <a:t>protocols in Ad </a:t>
            </a:r>
            <a:r>
              <a:rPr lang="en-US" sz="1000" dirty="0" smtClean="0">
                <a:solidFill>
                  <a:srgbClr val="000000"/>
                </a:solidFill>
              </a:rPr>
              <a:t>Hoc networks</a:t>
            </a:r>
            <a:r>
              <a:rPr lang="en-US" sz="1000" dirty="0">
                <a:solidFill>
                  <a:srgbClr val="000000"/>
                </a:solidFill>
              </a:rPr>
              <a:t>,” </a:t>
            </a:r>
            <a:r>
              <a:rPr lang="en-US" sz="1000" dirty="0" smtClean="0">
                <a:solidFill>
                  <a:srgbClr val="000000"/>
                </a:solidFill>
              </a:rPr>
              <a:t>in Ad </a:t>
            </a:r>
            <a:r>
              <a:rPr lang="en-US" sz="1000" dirty="0">
                <a:solidFill>
                  <a:srgbClr val="000000"/>
                </a:solidFill>
              </a:rPr>
              <a:t>hoc Networks (Elsevier</a:t>
            </a:r>
            <a:r>
              <a:rPr lang="en-US" sz="1000" dirty="0" smtClean="0">
                <a:solidFill>
                  <a:srgbClr val="000000"/>
                </a:solidFill>
              </a:rPr>
              <a:t>)</a:t>
            </a:r>
            <a:endParaRPr lang="en-US" sz="1000" dirty="0">
              <a:solidFill>
                <a:srgbClr val="000000"/>
              </a:solidFill>
            </a:endParaRPr>
          </a:p>
          <a:p>
            <a:r>
              <a:rPr lang="en-US" sz="1000" dirty="0" smtClean="0">
                <a:solidFill>
                  <a:srgbClr val="000000"/>
                </a:solidFill>
              </a:rPr>
              <a:t>[9] </a:t>
            </a:r>
            <a:r>
              <a:rPr lang="en-US" sz="1000" dirty="0">
                <a:solidFill>
                  <a:srgbClr val="000000"/>
                </a:solidFill>
              </a:rPr>
              <a:t>Y.-J. Kim, R. </a:t>
            </a:r>
            <a:r>
              <a:rPr lang="en-US" sz="1000" dirty="0" err="1">
                <a:solidFill>
                  <a:srgbClr val="000000"/>
                </a:solidFill>
              </a:rPr>
              <a:t>Govindan</a:t>
            </a:r>
            <a:r>
              <a:rPr lang="en-US" sz="1000" dirty="0">
                <a:solidFill>
                  <a:srgbClr val="000000"/>
                </a:solidFill>
              </a:rPr>
              <a:t>, B. Karp, and S. </a:t>
            </a:r>
            <a:r>
              <a:rPr lang="en-US" sz="1000" dirty="0" err="1">
                <a:solidFill>
                  <a:srgbClr val="000000"/>
                </a:solidFill>
              </a:rPr>
              <a:t>Shenker</a:t>
            </a:r>
            <a:r>
              <a:rPr lang="en-US" sz="1000" dirty="0">
                <a:solidFill>
                  <a:srgbClr val="000000"/>
                </a:solidFill>
              </a:rPr>
              <a:t>, “Lazy </a:t>
            </a:r>
            <a:r>
              <a:rPr lang="en-US" sz="1000" dirty="0" smtClean="0">
                <a:solidFill>
                  <a:srgbClr val="000000"/>
                </a:solidFill>
              </a:rPr>
              <a:t>cross-link removal </a:t>
            </a:r>
            <a:r>
              <a:rPr lang="en-US" sz="1000" dirty="0">
                <a:solidFill>
                  <a:srgbClr val="000000"/>
                </a:solidFill>
              </a:rPr>
              <a:t>for geographic routing,” in Proc. of ACM </a:t>
            </a:r>
            <a:r>
              <a:rPr lang="en-US" sz="1000" dirty="0" err="1">
                <a:solidFill>
                  <a:srgbClr val="000000"/>
                </a:solidFill>
              </a:rPr>
              <a:t>SenSys</a:t>
            </a:r>
            <a:r>
              <a:rPr lang="en-US" sz="1000" dirty="0">
                <a:solidFill>
                  <a:srgbClr val="000000"/>
                </a:solidFill>
              </a:rPr>
              <a:t>, 2006</a:t>
            </a:r>
            <a:r>
              <a:rPr lang="en-US" sz="10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1000" dirty="0">
                <a:solidFill>
                  <a:srgbClr val="000000"/>
                </a:solidFill>
              </a:rPr>
              <a:t>[10] M. Welsh and G. Mainland, “Programming sensor networks </a:t>
            </a:r>
            <a:r>
              <a:rPr lang="en-US" sz="1000" dirty="0" smtClean="0">
                <a:solidFill>
                  <a:srgbClr val="000000"/>
                </a:solidFill>
              </a:rPr>
              <a:t>using abstract </a:t>
            </a:r>
            <a:r>
              <a:rPr lang="en-US" sz="1000" dirty="0">
                <a:solidFill>
                  <a:srgbClr val="000000"/>
                </a:solidFill>
              </a:rPr>
              <a:t>regions,” in Proc. of USENIX NSDI, </a:t>
            </a:r>
            <a:r>
              <a:rPr lang="en-US" sz="1000" dirty="0" smtClean="0">
                <a:solidFill>
                  <a:srgbClr val="000000"/>
                </a:solidFill>
              </a:rPr>
              <a:t>2004.</a:t>
            </a:r>
          </a:p>
          <a:p>
            <a:r>
              <a:rPr lang="en-US" sz="1000" dirty="0">
                <a:solidFill>
                  <a:srgbClr val="000000"/>
                </a:solidFill>
              </a:rPr>
              <a:t>[11] G. Toussaint, “The relative neighborhood graph of finite </a:t>
            </a:r>
            <a:r>
              <a:rPr lang="en-US" sz="1000" dirty="0" err="1">
                <a:solidFill>
                  <a:srgbClr val="000000"/>
                </a:solidFill>
              </a:rPr>
              <a:t>planarset</a:t>
            </a:r>
            <a:r>
              <a:rPr lang="en-US" sz="1000" dirty="0" smtClean="0">
                <a:solidFill>
                  <a:srgbClr val="000000"/>
                </a:solidFill>
              </a:rPr>
              <a:t>,” Pattern </a:t>
            </a:r>
            <a:r>
              <a:rPr lang="en-US" sz="1000" dirty="0">
                <a:solidFill>
                  <a:srgbClr val="000000"/>
                </a:solidFill>
              </a:rPr>
              <a:t>Recognition, vol. 12, no. 4, pp. 261–268, 1980.</a:t>
            </a:r>
          </a:p>
        </p:txBody>
      </p:sp>
    </p:spTree>
    <p:extLst>
      <p:ext uri="{BB962C8B-B14F-4D97-AF65-F5344CB8AC3E}">
        <p14:creationId xmlns:p14="http://schemas.microsoft.com/office/powerpoint/2010/main" val="108810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4"/>
    </mc:Choice>
    <mc:Fallback xmlns="">
      <p:transition spd="slow" advTm="875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5181600"/>
            <a:ext cx="8305800" cy="914400"/>
          </a:xfrm>
        </p:spPr>
        <p:txBody>
          <a:bodyPr/>
          <a:lstStyle/>
          <a:p>
            <a:pPr>
              <a:defRPr/>
            </a:pPr>
            <a:r>
              <a:rPr lang="en-US" dirty="0"/>
              <a:t> Edge Intersection </a:t>
            </a:r>
            <a:r>
              <a:rPr lang="en-US" dirty="0" smtClean="0"/>
              <a:t>Probability</a:t>
            </a:r>
          </a:p>
          <a:p>
            <a:pPr lvl="1">
              <a:defRPr/>
            </a:pPr>
            <a:r>
              <a:rPr lang="en-US" dirty="0" smtClean="0"/>
              <a:t>It is computed as an event goes across the common edge between </a:t>
            </a:r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i="1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and </a:t>
            </a:r>
            <a:r>
              <a:rPr lang="en-US" i="1" dirty="0" err="1" smtClean="0">
                <a:solidFill>
                  <a:srgbClr val="FF0000"/>
                </a:solidFill>
              </a:rPr>
              <a:t>P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j</a:t>
            </a:r>
            <a:endParaRPr lang="en-US" i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E73219"/>
              </a:buClr>
              <a:buChar char="•"/>
              <a:defRPr kumimoji="1" sz="2800"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E73219"/>
              </a:buClr>
              <a:buChar char="–"/>
              <a:defRPr kumimoji="1" sz="2400"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E73219"/>
              </a:buClr>
              <a:buChar char="•"/>
              <a:defRPr kumimoji="1" sz="2000"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–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0A936DD6-5C40-435E-B02D-6DE8F3419C0D}" type="slidenum">
              <a:rPr kumimoji="0" lang="en-US" sz="1800"/>
              <a:pPr>
                <a:spcBef>
                  <a:spcPct val="20000"/>
                </a:spcBef>
                <a:buClrTx/>
                <a:buFontTx/>
                <a:buNone/>
              </a:pPr>
              <a:t>11</a:t>
            </a:fld>
            <a:endParaRPr kumimoji="0" lang="en-US" sz="180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838200" y="45720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Monitoring Architecture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47800"/>
            <a:ext cx="6861589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3"/>
    </mc:Choice>
    <mc:Fallback xmlns="">
      <p:transition spd="slow" advTm="597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E73219"/>
              </a:buClr>
              <a:buChar char="•"/>
              <a:defRPr kumimoji="1" sz="2800"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E73219"/>
              </a:buClr>
              <a:buChar char="–"/>
              <a:defRPr kumimoji="1" sz="2400"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E73219"/>
              </a:buClr>
              <a:buChar char="•"/>
              <a:defRPr kumimoji="1" sz="2000"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–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BBA972AA-F563-4BF8-965F-DA3C4C6095EE}" type="slidenum">
              <a:rPr kumimoji="0" lang="en-US" sz="1800"/>
              <a:pPr>
                <a:spcBef>
                  <a:spcPct val="20000"/>
                </a:spcBef>
                <a:buClrTx/>
                <a:buFontTx/>
                <a:buNone/>
              </a:pPr>
              <a:t>12</a:t>
            </a:fld>
            <a:endParaRPr kumimoji="0"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Local Monitoring: Node Self-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trace the faulty reasons by characterizing </a:t>
            </a:r>
            <a:r>
              <a:rPr lang="en-US" dirty="0" smtClean="0"/>
              <a:t>their fault </a:t>
            </a:r>
            <a:r>
              <a:rPr lang="en-US" dirty="0"/>
              <a:t>patterns. </a:t>
            </a:r>
            <a:endParaRPr lang="en-US" dirty="0" smtClean="0"/>
          </a:p>
          <a:p>
            <a:pPr lvl="1"/>
            <a:r>
              <a:rPr lang="en-US" dirty="0" smtClean="0"/>
              <a:t>Generally</a:t>
            </a:r>
            <a:r>
              <a:rPr lang="en-US" dirty="0"/>
              <a:t>, a node usually has different </a:t>
            </a:r>
            <a:r>
              <a:rPr lang="en-US" dirty="0" smtClean="0"/>
              <a:t>modes of </a:t>
            </a:r>
            <a:r>
              <a:rPr lang="en-US" dirty="0"/>
              <a:t>operation (e.g., active, </a:t>
            </a:r>
            <a:r>
              <a:rPr lang="en-US" dirty="0" smtClean="0"/>
              <a:t>waking, </a:t>
            </a:r>
            <a:r>
              <a:rPr lang="en-US" dirty="0"/>
              <a:t>and sleeping</a:t>
            </a:r>
            <a:r>
              <a:rPr lang="en-US" dirty="0" smtClean="0"/>
              <a:t>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50" y="3352800"/>
            <a:ext cx="5105400" cy="26445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575" y="3265626"/>
            <a:ext cx="40100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&gt;We </a:t>
            </a:r>
            <a:r>
              <a:rPr lang="en-US" sz="2000" dirty="0">
                <a:solidFill>
                  <a:srgbClr val="000000"/>
                </a:solidFill>
              </a:rPr>
              <a:t>divide the </a:t>
            </a:r>
            <a:r>
              <a:rPr lang="en-US" sz="2000" dirty="0">
                <a:solidFill>
                  <a:srgbClr val="FF0000"/>
                </a:solidFill>
              </a:rPr>
              <a:t>active mode </a:t>
            </a:r>
            <a:r>
              <a:rPr lang="en-US" sz="2000" dirty="0">
                <a:solidFill>
                  <a:srgbClr val="000000"/>
                </a:solidFill>
              </a:rPr>
              <a:t>into three consecutive process states. 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&gt;Each such process state consists of a lot of components.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This node can be monitored by the monitoring of its component run-time behaviors (e.g.,“</a:t>
            </a:r>
            <a:r>
              <a:rPr lang="en-US" sz="2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” for a successful run)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572"/>
    </mc:Choice>
    <mc:Fallback xmlns="">
      <p:transition spd="slow" advTm="15857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E73219"/>
              </a:buClr>
              <a:buChar char="•"/>
              <a:defRPr kumimoji="1" sz="2800"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E73219"/>
              </a:buClr>
              <a:buChar char="–"/>
              <a:defRPr kumimoji="1" sz="2400"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E73219"/>
              </a:buClr>
              <a:buChar char="•"/>
              <a:defRPr kumimoji="1" sz="2000"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–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BBA972AA-F563-4BF8-965F-DA3C4C6095EE}" type="slidenum">
              <a:rPr kumimoji="0" lang="en-US" sz="1800"/>
              <a:pPr>
                <a:spcBef>
                  <a:spcPct val="20000"/>
                </a:spcBef>
                <a:buClrTx/>
                <a:buFontTx/>
                <a:buNone/>
              </a:pPr>
              <a:t>13</a:t>
            </a:fld>
            <a:endParaRPr kumimoji="0"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Local Monitoring: Node Self- Monitoring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648200"/>
              </a:xfrm>
            </p:spPr>
            <p:txBody>
              <a:bodyPr/>
              <a:lstStyle/>
              <a:p>
                <a:r>
                  <a:rPr lang="en-US" dirty="0" smtClean="0"/>
                  <a:t>The process state </a:t>
                </a:r>
                <a:r>
                  <a:rPr lang="en-US" dirty="0"/>
                  <a:t>automation is modeled as a DMC (discrete time semi-Markov chain</a:t>
                </a:r>
                <a:r>
                  <a:rPr lang="en-US" dirty="0" smtClean="0"/>
                  <a:t>), by which, </a:t>
                </a:r>
                <a:r>
                  <a:rPr lang="en-US" dirty="0"/>
                  <a:t>a node estimates the </a:t>
                </a:r>
                <a:r>
                  <a:rPr lang="en-US" dirty="0" smtClean="0"/>
                  <a:t>fault detection probability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𝜦</m:t>
                    </m:r>
                    <m:r>
                      <a:rPr lang="el-G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Node status-- </a:t>
                </a:r>
                <a:r>
                  <a:rPr lang="en-US" dirty="0"/>
                  <a:t>An engaged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is said </a:t>
                </a:r>
                <a:r>
                  <a:rPr lang="en-US" dirty="0"/>
                  <a:t>to be </a:t>
                </a:r>
                <a:r>
                  <a:rPr lang="en-US" dirty="0" smtClean="0"/>
                  <a:t>faulty if </a:t>
                </a:r>
                <a:r>
                  <a:rPr lang="en-US" dirty="0"/>
                  <a:t>at least a process state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is altered and </a:t>
                </a:r>
                <a:r>
                  <a:rPr lang="en-US" dirty="0"/>
                  <a:t>the node transmits inconsistent values</a:t>
                </a:r>
                <a:r>
                  <a:rPr lang="en-US" dirty="0" smtClean="0"/>
                  <a:t>., </a:t>
                </a:r>
                <a:r>
                  <a:rPr lang="en-US" dirty="0"/>
                  <a:t>In such a case,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0.5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648200"/>
              </a:xfrm>
              <a:blipFill rotWithShape="0">
                <a:blip r:embed="rId3"/>
                <a:stretch>
                  <a:fillRect l="-1153" t="-1181" r="-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425" y="4343400"/>
            <a:ext cx="5619750" cy="17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7"/>
    </mc:Choice>
    <mc:Fallback xmlns="">
      <p:transition spd="slow" advTm="429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199"/>
            <a:ext cx="8858249" cy="45720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Link failure:</a:t>
            </a:r>
          </a:p>
          <a:p>
            <a:pPr lvl="1">
              <a:defRPr/>
            </a:pPr>
            <a:r>
              <a:rPr lang="en-US" dirty="0" smtClean="0"/>
              <a:t>A node </a:t>
            </a:r>
            <a:r>
              <a:rPr lang="en-US" dirty="0"/>
              <a:t>itself may fail before a </a:t>
            </a:r>
            <a:r>
              <a:rPr lang="en-US" dirty="0" smtClean="0"/>
              <a:t>report transmission</a:t>
            </a:r>
            <a:r>
              <a:rPr lang="en-US" dirty="0"/>
              <a:t>.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A node may </a:t>
            </a:r>
            <a:r>
              <a:rPr lang="en-US" dirty="0"/>
              <a:t>transmit the report, but </a:t>
            </a:r>
            <a:r>
              <a:rPr lang="en-US" dirty="0" smtClean="0"/>
              <a:t>there is </a:t>
            </a:r>
            <a:r>
              <a:rPr lang="en-US" dirty="0"/>
              <a:t>an incident of consecutive report </a:t>
            </a:r>
            <a:r>
              <a:rPr lang="en-US" dirty="0" smtClean="0"/>
              <a:t>packet loss.</a:t>
            </a:r>
          </a:p>
          <a:p>
            <a:pPr lvl="1">
              <a:defRPr/>
            </a:pPr>
            <a:r>
              <a:rPr lang="en-US" dirty="0" smtClean="0"/>
              <a:t>A </a:t>
            </a:r>
            <a:r>
              <a:rPr lang="en-US" dirty="0"/>
              <a:t>node is unreachable (the coordinators </a:t>
            </a:r>
            <a:r>
              <a:rPr lang="en-US" dirty="0" smtClean="0"/>
              <a:t>or the </a:t>
            </a:r>
            <a:r>
              <a:rPr lang="en-US" dirty="0"/>
              <a:t>sink does not receive the status in a given time bound</a:t>
            </a:r>
            <a:r>
              <a:rPr lang="en-US" dirty="0" smtClean="0"/>
              <a:t>).</a:t>
            </a: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E73219"/>
              </a:buClr>
              <a:buChar char="•"/>
              <a:defRPr kumimoji="1" sz="2800"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E73219"/>
              </a:buClr>
              <a:buChar char="–"/>
              <a:defRPr kumimoji="1" sz="2400"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E73219"/>
              </a:buClr>
              <a:buChar char="•"/>
              <a:defRPr kumimoji="1" sz="2000"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–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D1A18B04-4B2F-4666-965F-81ECFBE9A0D0}" type="slidenum">
              <a:rPr kumimoji="0" lang="en-US" sz="1800"/>
              <a:pPr>
                <a:spcBef>
                  <a:spcPct val="20000"/>
                </a:spcBef>
                <a:buClrTx/>
                <a:buFontTx/>
                <a:buNone/>
              </a:pPr>
              <a:t>14</a:t>
            </a:fld>
            <a:endParaRPr kumimoji="0"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Local Monitoring: Link Monitoring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267200"/>
            <a:ext cx="5347512" cy="2035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"/>
    </mc:Choice>
    <mc:Fallback xmlns="">
      <p:transition spd="slow" advTm="8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E73219"/>
              </a:buClr>
              <a:buChar char="•"/>
              <a:defRPr kumimoji="1" sz="2800"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E73219"/>
              </a:buClr>
              <a:buChar char="–"/>
              <a:defRPr kumimoji="1" sz="2400"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E73219"/>
              </a:buClr>
              <a:buChar char="•"/>
              <a:defRPr kumimoji="1" sz="2000"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–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E9AA9137-4C65-4680-B50E-C3E2873FDA07}" type="slidenum">
              <a:rPr kumimoji="0" lang="en-US" sz="1800"/>
              <a:pPr>
                <a:spcBef>
                  <a:spcPct val="20000"/>
                </a:spcBef>
                <a:buClrTx/>
                <a:buFontTx/>
                <a:buNone/>
              </a:pPr>
              <a:t>15</a:t>
            </a:fld>
            <a:endParaRPr kumimoji="0" lang="en-US" sz="180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Local Monitoring: Link Monitoring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228601" y="1600199"/>
            <a:ext cx="8763000" cy="4572001"/>
          </a:xfrm>
        </p:spPr>
        <p:txBody>
          <a:bodyPr/>
          <a:lstStyle/>
          <a:p>
            <a:pPr>
              <a:defRPr/>
            </a:pPr>
            <a:r>
              <a:rPr lang="en-US" dirty="0"/>
              <a:t>Techniques: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We apply </a:t>
            </a:r>
            <a:r>
              <a:rPr lang="en-US" dirty="0"/>
              <a:t>CMC (Continuous-time Markov Chain) </a:t>
            </a:r>
            <a:r>
              <a:rPr lang="en-US" dirty="0" smtClean="0"/>
              <a:t>technique.</a:t>
            </a:r>
          </a:p>
          <a:p>
            <a:pPr lvl="2">
              <a:defRPr/>
            </a:pPr>
            <a:r>
              <a:rPr lang="en-US" dirty="0" smtClean="0"/>
              <a:t>Each </a:t>
            </a:r>
            <a:r>
              <a:rPr lang="en-US" dirty="0"/>
              <a:t>link is a part of a chain between </a:t>
            </a:r>
            <a:r>
              <a:rPr lang="en-US" dirty="0" smtClean="0"/>
              <a:t>two nodes</a:t>
            </a:r>
            <a:r>
              <a:rPr lang="en-US" dirty="0"/>
              <a:t>. Each coordinator has the </a:t>
            </a:r>
            <a:r>
              <a:rPr lang="en-US" dirty="0">
                <a:solidFill>
                  <a:srgbClr val="FF0000"/>
                </a:solidFill>
              </a:rPr>
              <a:t>start</a:t>
            </a:r>
            <a:r>
              <a:rPr lang="en-US" dirty="0"/>
              <a:t> and the </a:t>
            </a:r>
            <a:r>
              <a:rPr lang="en-US" dirty="0">
                <a:solidFill>
                  <a:srgbClr val="FF0000"/>
                </a:solidFill>
              </a:rPr>
              <a:t>end</a:t>
            </a:r>
            <a:r>
              <a:rPr lang="en-US" dirty="0"/>
              <a:t> of the </a:t>
            </a:r>
            <a:r>
              <a:rPr lang="en-US" dirty="0" smtClean="0"/>
              <a:t>chain of </a:t>
            </a:r>
            <a:r>
              <a:rPr lang="en-US" dirty="0"/>
              <a:t>links. 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Each </a:t>
            </a:r>
            <a:r>
              <a:rPr lang="en-US" dirty="0"/>
              <a:t>node </a:t>
            </a:r>
            <a:r>
              <a:rPr lang="en-US" dirty="0" smtClean="0"/>
              <a:t>also individually </a:t>
            </a:r>
            <a:r>
              <a:rPr lang="en-US" dirty="0"/>
              <a:t>monitors the links to its 1-hop neighbors, including the </a:t>
            </a:r>
            <a:r>
              <a:rPr lang="en-US" dirty="0" smtClean="0"/>
              <a:t>all adjacent neighbors in a </a:t>
            </a:r>
            <a:r>
              <a:rPr lang="en-US" i="1" dirty="0" smtClean="0">
                <a:solidFill>
                  <a:srgbClr val="FF0000"/>
                </a:solidFill>
              </a:rPr>
              <a:t>Pi</a:t>
            </a:r>
            <a:r>
              <a:rPr lang="en-US" dirty="0" smtClean="0"/>
              <a:t>.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State transition: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84129"/>
            <a:ext cx="6303264" cy="1700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8"/>
    </mc:Choice>
    <mc:Fallback xmlns="">
      <p:transition spd="slow" advTm="326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E73219"/>
              </a:buClr>
              <a:buChar char="•"/>
              <a:defRPr kumimoji="1" sz="2800"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E73219"/>
              </a:buClr>
              <a:buChar char="–"/>
              <a:defRPr kumimoji="1" sz="2400"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E73219"/>
              </a:buClr>
              <a:buChar char="•"/>
              <a:defRPr kumimoji="1" sz="2000"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–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E9AA9137-4C65-4680-B50E-C3E2873FDA07}" type="slidenum">
              <a:rPr kumimoji="0" lang="en-US" sz="1800"/>
              <a:pPr>
                <a:spcBef>
                  <a:spcPct val="20000"/>
                </a:spcBef>
                <a:buClrTx/>
                <a:buFontTx/>
                <a:buNone/>
              </a:pPr>
              <a:t>16</a:t>
            </a:fld>
            <a:endParaRPr kumimoji="0" lang="en-US" sz="180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Local Monitoring: Link Monitoring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1" y="1600199"/>
                <a:ext cx="8686800" cy="4572001"/>
              </a:xfrm>
            </p:spPr>
            <p:txBody>
              <a:bodyPr/>
              <a:lstStyle/>
              <a:p>
                <a:pPr lvl="1">
                  <a:defRPr/>
                </a:pPr>
                <a:r>
                  <a:rPr lang="en-US" dirty="0" smtClean="0"/>
                  <a:t>We assign a transition status for each chain between </a:t>
                </a:r>
                <a:r>
                  <a:rPr lang="en-US" dirty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and </a:t>
                </a:r>
                <a:r>
                  <a:rPr lang="en-US" dirty="0" smtClean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, respectively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pPr lvl="2">
                  <a:defRPr/>
                </a:pPr>
                <a:r>
                  <a:rPr lang="en-US" dirty="0" smtClean="0"/>
                  <a:t>For </a:t>
                </a:r>
                <a:r>
                  <a:rPr lang="en-US" dirty="0"/>
                  <a:t>a </a:t>
                </a:r>
                <a:r>
                  <a:rPr lang="en-US" dirty="0" smtClean="0"/>
                  <a:t>single hop </a:t>
                </a:r>
                <a:r>
                  <a:rPr lang="en-US" dirty="0"/>
                  <a:t>communication, “</a:t>
                </a:r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” is for a direct successful chain </a:t>
                </a:r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“</a:t>
                </a:r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” 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otherwise, it is “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dirty="0" smtClean="0"/>
                  <a:t>”. </a:t>
                </a:r>
              </a:p>
              <a:p>
                <a:pPr lvl="2">
                  <a:defRPr/>
                </a:pPr>
                <a:r>
                  <a:rPr lang="en-US" dirty="0" smtClean="0"/>
                  <a:t>For </a:t>
                </a:r>
                <a:r>
                  <a:rPr lang="en-US" dirty="0"/>
                  <a:t>a two-hop </a:t>
                </a:r>
                <a:r>
                  <a:rPr lang="en-US" dirty="0" smtClean="0"/>
                  <a:t>communication</a:t>
                </a:r>
                <a:r>
                  <a:rPr lang="en-US" dirty="0"/>
                  <a:t>, “</a:t>
                </a:r>
                <a:r>
                  <a:rPr lang="en-US" dirty="0">
                    <a:solidFill>
                      <a:srgbClr val="FF0000"/>
                    </a:solidFill>
                  </a:rPr>
                  <a:t>11</a:t>
                </a:r>
                <a:r>
                  <a:rPr lang="en-US" dirty="0"/>
                  <a:t>” is for a successful </a:t>
                </a:r>
                <a:r>
                  <a:rPr lang="en-US" dirty="0" smtClean="0"/>
                  <a:t>chain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 smtClean="0"/>
                  <a:t>; </a:t>
                </a:r>
                <a:r>
                  <a:rPr lang="en-US" dirty="0"/>
                  <a:t>otherwise, it is “</a:t>
                </a:r>
                <a:r>
                  <a:rPr lang="en-US" dirty="0">
                    <a:solidFill>
                      <a:srgbClr val="FF0000"/>
                    </a:solidFill>
                  </a:rPr>
                  <a:t>01</a:t>
                </a:r>
                <a:r>
                  <a:rPr lang="en-US" dirty="0"/>
                  <a:t>” or “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10</a:t>
                </a:r>
                <a:r>
                  <a:rPr lang="en-US" dirty="0" smtClean="0"/>
                  <a:t>” for </a:t>
                </a:r>
                <a:r>
                  <a:rPr lang="en-US" dirty="0"/>
                  <a:t>a broken </a:t>
                </a:r>
                <a:r>
                  <a:rPr lang="en-US" dirty="0" smtClean="0"/>
                  <a:t>link.</a:t>
                </a:r>
              </a:p>
              <a:p>
                <a:pPr lvl="2">
                  <a:defRPr/>
                </a:pPr>
                <a:r>
                  <a:rPr lang="en-US" dirty="0" smtClean="0"/>
                  <a:t>The link failure detection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 smtClean="0"/>
                  <a:t>is set to calculate the false alarm rate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1" y="1600199"/>
                <a:ext cx="8686800" cy="4572001"/>
              </a:xfrm>
              <a:blipFill rotWithShape="0">
                <a:blip r:embed="rId3"/>
                <a:stretch>
                  <a:fillRect t="-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495800"/>
            <a:ext cx="5818633" cy="157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1"/>
    </mc:Choice>
    <mc:Fallback xmlns="">
      <p:transition spd="slow" advTm="619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720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LoMoM</a:t>
            </a:r>
            <a:r>
              <a:rPr lang="en-US" dirty="0" smtClean="0"/>
              <a:t> is </a:t>
            </a:r>
            <a:r>
              <a:rPr lang="en-US" dirty="0"/>
              <a:t>adaptive to network dynamics, and </a:t>
            </a:r>
            <a:r>
              <a:rPr lang="en-US" dirty="0" smtClean="0"/>
              <a:t>supports local </a:t>
            </a:r>
            <a:r>
              <a:rPr lang="en-US" dirty="0"/>
              <a:t>maintenance as a </a:t>
            </a:r>
            <a:r>
              <a:rPr lang="en-US" dirty="0" smtClean="0"/>
              <a:t>link/node </a:t>
            </a:r>
            <a:r>
              <a:rPr lang="en-US" dirty="0"/>
              <a:t>fault occurs.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If </a:t>
            </a:r>
            <a:r>
              <a:rPr lang="en-US" dirty="0"/>
              <a:t>one </a:t>
            </a:r>
            <a:r>
              <a:rPr lang="en-US" dirty="0" smtClean="0"/>
              <a:t>or more </a:t>
            </a:r>
            <a:r>
              <a:rPr lang="en-US" dirty="0"/>
              <a:t>nodes fail, or even if all of the </a:t>
            </a:r>
            <a:r>
              <a:rPr lang="en-US" dirty="0" smtClean="0"/>
              <a:t>nodes </a:t>
            </a:r>
            <a:r>
              <a:rPr lang="en-US" dirty="0"/>
              <a:t>in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dirty="0" err="1" smtClean="0"/>
              <a:t>-th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i="1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fail</a:t>
            </a:r>
            <a:r>
              <a:rPr lang="en-US" dirty="0"/>
              <a:t>, that does not significantly affect the correctness of </a:t>
            </a:r>
            <a:r>
              <a:rPr lang="en-US" dirty="0" smtClean="0"/>
              <a:t>the performance </a:t>
            </a:r>
            <a:r>
              <a:rPr lang="en-US" dirty="0"/>
              <a:t>of the mobile event </a:t>
            </a:r>
            <a:r>
              <a:rPr lang="en-US" dirty="0" smtClean="0"/>
              <a:t>application.</a:t>
            </a:r>
          </a:p>
          <a:p>
            <a:pPr lvl="1">
              <a:defRPr/>
            </a:pPr>
            <a:r>
              <a:rPr lang="en-US" dirty="0" smtClean="0"/>
              <a:t>Sensor </a:t>
            </a:r>
            <a:r>
              <a:rPr lang="en-US" dirty="0"/>
              <a:t>fault </a:t>
            </a:r>
            <a:r>
              <a:rPr lang="en-US" dirty="0" smtClean="0"/>
              <a:t>and removal</a:t>
            </a:r>
            <a:r>
              <a:rPr lang="en-US" dirty="0"/>
              <a:t>, connectivity </a:t>
            </a:r>
            <a:r>
              <a:rPr lang="en-US" dirty="0" smtClean="0"/>
              <a:t>hole, obstacle</a:t>
            </a:r>
            <a:r>
              <a:rPr lang="en-US" dirty="0"/>
              <a:t>, etc., can be tackled </a:t>
            </a:r>
            <a:r>
              <a:rPr lang="en-US" dirty="0" smtClean="0"/>
              <a:t>with local </a:t>
            </a:r>
            <a:r>
              <a:rPr lang="en-US" dirty="0"/>
              <a:t>operations, which do not require the sink’s mediation.</a:t>
            </a: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E73219"/>
              </a:buClr>
              <a:buChar char="•"/>
              <a:defRPr kumimoji="1" sz="2800"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E73219"/>
              </a:buClr>
              <a:buChar char="–"/>
              <a:defRPr kumimoji="1" sz="2400"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E73219"/>
              </a:buClr>
              <a:buChar char="•"/>
              <a:defRPr kumimoji="1" sz="2000"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–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2044FCE9-FBF1-4164-BD44-4F3BF66BF470}" type="slidenum">
              <a:rPr kumimoji="0" lang="en-US" sz="1800"/>
              <a:pPr>
                <a:spcBef>
                  <a:spcPct val="20000"/>
                </a:spcBef>
                <a:buClrTx/>
                <a:buFontTx/>
                <a:buNone/>
              </a:pPr>
              <a:t>17</a:t>
            </a:fld>
            <a:endParaRPr kumimoji="0"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3445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Local Maintenance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51" y="2718724"/>
            <a:ext cx="7852049" cy="33629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65"/>
    </mc:Choice>
    <mc:Fallback xmlns="">
      <p:transition spd="slow" advTm="96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629650" cy="434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Simulations are performed with </a:t>
            </a:r>
            <a:r>
              <a:rPr lang="en-US" dirty="0" err="1" smtClean="0"/>
              <a:t>OmNet</a:t>
            </a:r>
            <a:r>
              <a:rPr lang="en-US" dirty="0" smtClean="0"/>
              <a:t>++ platform in two scenarios</a:t>
            </a:r>
          </a:p>
          <a:p>
            <a:pPr lvl="1">
              <a:defRPr/>
            </a:pPr>
            <a:r>
              <a:rPr lang="en-US" dirty="0"/>
              <a:t>Scenario I and </a:t>
            </a:r>
            <a:r>
              <a:rPr lang="en-US" dirty="0" smtClean="0"/>
              <a:t>Scenario II </a:t>
            </a:r>
            <a:r>
              <a:rPr lang="en-US" dirty="0"/>
              <a:t>are comprised of </a:t>
            </a:r>
            <a:r>
              <a:rPr lang="en-US" dirty="0">
                <a:solidFill>
                  <a:srgbClr val="FF0000"/>
                </a:solidFill>
              </a:rPr>
              <a:t>200</a:t>
            </a:r>
            <a:r>
              <a:rPr lang="en-US" dirty="0"/>
              <a:t> nodes and </a:t>
            </a:r>
            <a:r>
              <a:rPr lang="en-US" dirty="0">
                <a:solidFill>
                  <a:srgbClr val="FF0000"/>
                </a:solidFill>
              </a:rPr>
              <a:t>800</a:t>
            </a:r>
            <a:r>
              <a:rPr lang="en-US" dirty="0"/>
              <a:t> </a:t>
            </a:r>
            <a:r>
              <a:rPr lang="en-US" dirty="0" smtClean="0"/>
              <a:t>nodes that are </a:t>
            </a:r>
            <a:r>
              <a:rPr lang="en-US" dirty="0"/>
              <a:t>randomly </a:t>
            </a:r>
            <a:r>
              <a:rPr lang="en-US" dirty="0" smtClean="0"/>
              <a:t>distributed in </a:t>
            </a:r>
            <a:r>
              <a:rPr lang="en-US" dirty="0"/>
              <a:t>2D planar fields of </a:t>
            </a:r>
            <a:r>
              <a:rPr lang="en-US" dirty="0" smtClean="0">
                <a:solidFill>
                  <a:srgbClr val="FF0000"/>
                </a:solidFill>
              </a:rPr>
              <a:t>200m*200m</a:t>
            </a:r>
            <a:r>
              <a:rPr lang="en-US" dirty="0" smtClean="0"/>
              <a:t> </a:t>
            </a:r>
            <a:r>
              <a:rPr lang="en-US" dirty="0"/>
              <a:t>for Scenario I and </a:t>
            </a:r>
            <a:r>
              <a:rPr lang="en-US" dirty="0" smtClean="0">
                <a:solidFill>
                  <a:srgbClr val="FF0000"/>
                </a:solidFill>
              </a:rPr>
              <a:t>800m * </a:t>
            </a:r>
            <a:r>
              <a:rPr lang="en-US" dirty="0">
                <a:solidFill>
                  <a:srgbClr val="FF0000"/>
                </a:solidFill>
              </a:rPr>
              <a:t>800m </a:t>
            </a:r>
            <a:r>
              <a:rPr lang="en-US" dirty="0"/>
              <a:t>for Scenario II, respectively.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We </a:t>
            </a:r>
            <a:r>
              <a:rPr lang="en-US" dirty="0"/>
              <a:t>inject different types of </a:t>
            </a:r>
            <a:r>
              <a:rPr lang="en-US" dirty="0" smtClean="0"/>
              <a:t>faults (up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20%</a:t>
            </a:r>
            <a:r>
              <a:rPr lang="en-US" dirty="0"/>
              <a:t> of the nodes) randomly into the </a:t>
            </a:r>
            <a:r>
              <a:rPr lang="en-US" dirty="0" smtClean="0"/>
              <a:t>WSN.  This invalidates </a:t>
            </a:r>
            <a:r>
              <a:rPr lang="en-US" dirty="0"/>
              <a:t>the sensing and radio capabilities of </a:t>
            </a:r>
            <a:r>
              <a:rPr lang="en-US" dirty="0">
                <a:solidFill>
                  <a:srgbClr val="FF0000"/>
                </a:solidFill>
              </a:rPr>
              <a:t>10%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5%</a:t>
            </a:r>
            <a:r>
              <a:rPr lang="en-US" dirty="0"/>
              <a:t>+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r>
              <a:rPr lang="en-US" dirty="0" smtClean="0"/>
              <a:t>) of </a:t>
            </a:r>
            <a:r>
              <a:rPr lang="en-US" dirty="0"/>
              <a:t>the nodes, and provides minimum power to </a:t>
            </a:r>
            <a:r>
              <a:rPr lang="en-US" dirty="0">
                <a:solidFill>
                  <a:srgbClr val="FF0000"/>
                </a:solidFill>
              </a:rPr>
              <a:t>10% </a:t>
            </a:r>
            <a:r>
              <a:rPr lang="en-US" dirty="0"/>
              <a:t>of </a:t>
            </a:r>
            <a:r>
              <a:rPr lang="en-US" dirty="0" smtClean="0"/>
              <a:t>the nodes </a:t>
            </a:r>
            <a:r>
              <a:rPr lang="en-US" dirty="0"/>
              <a:t>so that they fail during runtime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 More schemes are implemented</a:t>
            </a:r>
            <a:r>
              <a:rPr lang="en-US" dirty="0"/>
              <a:t>: </a:t>
            </a:r>
            <a:r>
              <a:rPr lang="en-US" dirty="0" smtClean="0">
                <a:solidFill>
                  <a:srgbClr val="FF0000"/>
                </a:solidFill>
              </a:rPr>
              <a:t>Memento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PP</a:t>
            </a:r>
            <a:r>
              <a:rPr lang="en-US" dirty="0" smtClean="0"/>
              <a:t> (</a:t>
            </a:r>
            <a:r>
              <a:rPr lang="en-US" dirty="0" err="1" smtClean="0"/>
              <a:t>poller-pollee</a:t>
            </a:r>
            <a:r>
              <a:rPr lang="en-US" dirty="0" smtClean="0"/>
              <a:t>), </a:t>
            </a:r>
            <a:r>
              <a:rPr lang="en-US" dirty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DiMo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(distributed monitoring), </a:t>
            </a:r>
            <a:r>
              <a:rPr lang="en-US" dirty="0"/>
              <a:t>which are </a:t>
            </a:r>
            <a:r>
              <a:rPr lang="en-US" dirty="0" smtClean="0"/>
              <a:t>proposed only for monitoring </a:t>
            </a:r>
            <a:r>
              <a:rPr lang="en-US" dirty="0"/>
              <a:t>WSNs</a:t>
            </a:r>
            <a:r>
              <a:rPr lang="en-US" dirty="0" smtClean="0"/>
              <a:t>.</a:t>
            </a:r>
          </a:p>
        </p:txBody>
      </p:sp>
      <p:sp>
        <p:nvSpPr>
          <p:cNvPr id="4505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E73219"/>
              </a:buClr>
              <a:buChar char="•"/>
              <a:defRPr kumimoji="1" sz="2800"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E73219"/>
              </a:buClr>
              <a:buChar char="–"/>
              <a:defRPr kumimoji="1" sz="2400"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E73219"/>
              </a:buClr>
              <a:buChar char="•"/>
              <a:defRPr kumimoji="1" sz="2000"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–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5CBF4BD9-BEF9-4612-9A58-9D5B07976C6E}" type="slidenum">
              <a:rPr kumimoji="0" lang="en-US" sz="1800"/>
              <a:pPr>
                <a:spcBef>
                  <a:spcPct val="20000"/>
                </a:spcBef>
                <a:buClrTx/>
                <a:buFontTx/>
                <a:buNone/>
              </a:pPr>
              <a:t>18</a:t>
            </a:fld>
            <a:endParaRPr kumimoji="0"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Evaluation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"/>
    </mc:Choice>
    <mc:Fallback xmlns="">
      <p:transition spd="slow" advTm="131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E73219"/>
              </a:buClr>
              <a:buChar char="•"/>
              <a:defRPr kumimoji="1" sz="2800"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E73219"/>
              </a:buClr>
              <a:buChar char="–"/>
              <a:defRPr kumimoji="1" sz="2400"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E73219"/>
              </a:buClr>
              <a:buChar char="•"/>
              <a:defRPr kumimoji="1" sz="2000"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–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902CD93A-7EA8-4EB6-BE71-25C191DC606E}" type="slidenum">
              <a:rPr kumimoji="0" lang="en-US" sz="1800"/>
              <a:pPr>
                <a:spcBef>
                  <a:spcPct val="20000"/>
                </a:spcBef>
                <a:buClrTx/>
                <a:buFontTx/>
                <a:buNone/>
              </a:pPr>
              <a:t>19</a:t>
            </a:fld>
            <a:endParaRPr kumimoji="0" lang="en-US" sz="180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Results (1)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981200"/>
            <a:ext cx="7067550" cy="2830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35"/>
    </mc:Choice>
    <mc:Fallback xmlns="">
      <p:transition spd="slow" advTm="8663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E73219"/>
              </a:buClr>
              <a:buChar char="•"/>
              <a:defRPr kumimoji="1" sz="2800"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E73219"/>
              </a:buClr>
              <a:buChar char="–"/>
              <a:defRPr kumimoji="1" sz="2400"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E73219"/>
              </a:buClr>
              <a:buChar char="•"/>
              <a:defRPr kumimoji="1" sz="2000"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–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31933E5E-D254-4344-B8FE-7F70E0559C56}" type="slidenum">
              <a:rPr kumimoji="0" lang="en-US" sz="1800"/>
              <a:pPr>
                <a:spcBef>
                  <a:spcPct val="20000"/>
                </a:spcBef>
                <a:buClrTx/>
                <a:buFontTx/>
                <a:buNone/>
              </a:pPr>
              <a:t>2</a:t>
            </a:fld>
            <a:endParaRPr kumimoji="0" lang="en-US" sz="180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467600" cy="39624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Motivation</a:t>
            </a:r>
          </a:p>
          <a:p>
            <a:pPr>
              <a:defRPr/>
            </a:pPr>
            <a:r>
              <a:rPr lang="en-US" sz="2800" dirty="0" smtClean="0"/>
              <a:t>Our Approach (</a:t>
            </a:r>
            <a:r>
              <a:rPr lang="en-US" sz="2800" dirty="0" err="1" smtClean="0"/>
              <a:t>LoMoM</a:t>
            </a:r>
            <a:r>
              <a:rPr lang="en-US" sz="2800" dirty="0" smtClean="0"/>
              <a:t>)</a:t>
            </a:r>
          </a:p>
          <a:p>
            <a:pPr>
              <a:defRPr/>
            </a:pPr>
            <a:r>
              <a:rPr lang="en-US" sz="2800" dirty="0" smtClean="0"/>
              <a:t>Two-part Monitoring Architecture</a:t>
            </a:r>
          </a:p>
          <a:p>
            <a:pPr>
              <a:defRPr/>
            </a:pPr>
            <a:r>
              <a:rPr lang="en-US" sz="2800" dirty="0" smtClean="0"/>
              <a:t>Local Monitoring and Maintenance</a:t>
            </a:r>
          </a:p>
          <a:p>
            <a:pPr>
              <a:defRPr/>
            </a:pPr>
            <a:r>
              <a:rPr lang="en-US" sz="2800" dirty="0" smtClean="0"/>
              <a:t>Evaluation</a:t>
            </a:r>
          </a:p>
          <a:p>
            <a:pPr>
              <a:defRPr/>
            </a:pPr>
            <a:r>
              <a:rPr lang="en-US" sz="2800" dirty="0" smtClean="0"/>
              <a:t>Conclusions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87"/>
    </mc:Choice>
    <mc:Fallback xmlns="">
      <p:transition spd="slow" advTm="3008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E73219"/>
              </a:buClr>
              <a:buChar char="•"/>
              <a:defRPr kumimoji="1" sz="2800"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E73219"/>
              </a:buClr>
              <a:buChar char="–"/>
              <a:defRPr kumimoji="1" sz="2400"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E73219"/>
              </a:buClr>
              <a:buChar char="•"/>
              <a:defRPr kumimoji="1" sz="2000"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–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99A065DF-DEA5-4D94-ADF4-2EB545D51488}" type="slidenum">
              <a:rPr kumimoji="0" lang="en-US" sz="1800"/>
              <a:pPr>
                <a:spcBef>
                  <a:spcPct val="20000"/>
                </a:spcBef>
                <a:buClrTx/>
                <a:buFontTx/>
                <a:buNone/>
              </a:pPr>
              <a:t>20</a:t>
            </a:fld>
            <a:endParaRPr kumimoji="0" lang="en-US" sz="18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Results (2)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3733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19" y="1727294"/>
            <a:ext cx="8691562" cy="3379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66"/>
    </mc:Choice>
    <mc:Fallback xmlns="">
      <p:transition spd="slow" advTm="6726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proof-of-concept system is implemented using the </a:t>
            </a:r>
            <a:r>
              <a:rPr lang="en-US" smtClean="0">
                <a:solidFill>
                  <a:srgbClr val="FF0000"/>
                </a:solidFill>
              </a:rPr>
              <a:t>TinyOS </a:t>
            </a:r>
            <a:r>
              <a:rPr lang="en-US" smtClean="0"/>
              <a:t>on </a:t>
            </a:r>
            <a:r>
              <a:rPr lang="en-US" smtClean="0">
                <a:solidFill>
                  <a:srgbClr val="FF0000"/>
                </a:solidFill>
              </a:rPr>
              <a:t>Imote2 </a:t>
            </a:r>
            <a:r>
              <a:rPr lang="en-US" smtClean="0"/>
              <a:t>sensor platforms. </a:t>
            </a:r>
          </a:p>
          <a:p>
            <a:pPr lvl="1">
              <a:defRPr/>
            </a:pPr>
            <a:r>
              <a:rPr lang="en-US" smtClean="0"/>
              <a:t>We deploy 20 Imote2, plus 1 sink Imote2. </a:t>
            </a:r>
            <a:endParaRPr lang="en-US" dirty="0" smtClean="0"/>
          </a:p>
        </p:txBody>
      </p:sp>
      <p:sp>
        <p:nvSpPr>
          <p:cNvPr id="5120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E73219"/>
              </a:buClr>
              <a:buChar char="•"/>
              <a:defRPr kumimoji="1" sz="2800"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E73219"/>
              </a:buClr>
              <a:buChar char="–"/>
              <a:defRPr kumimoji="1" sz="2400"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E73219"/>
              </a:buClr>
              <a:buChar char="•"/>
              <a:defRPr kumimoji="1" sz="2000"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–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58708B72-DB09-4D90-8A46-903EEFEABF04}" type="slidenum">
              <a:rPr kumimoji="0" lang="en-US" sz="1800"/>
              <a:pPr>
                <a:spcBef>
                  <a:spcPct val="20000"/>
                </a:spcBef>
                <a:buClrTx/>
                <a:buFontTx/>
                <a:buNone/>
              </a:pPr>
              <a:t>21</a:t>
            </a:fld>
            <a:endParaRPr kumimoji="0"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Real Implementation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236" y="3046413"/>
            <a:ext cx="7179928" cy="312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13"/>
    </mc:Choice>
    <mc:Fallback xmlns="">
      <p:transition spd="slow" advTm="4971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E73219"/>
              </a:buClr>
              <a:buChar char="•"/>
              <a:defRPr kumimoji="1" sz="2800"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E73219"/>
              </a:buClr>
              <a:buChar char="–"/>
              <a:defRPr kumimoji="1" sz="2400"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E73219"/>
              </a:buClr>
              <a:buChar char="•"/>
              <a:defRPr kumimoji="1" sz="2000"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–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65CE98AD-0AC5-4AC4-A1CE-214ADA34A05C}" type="slidenum">
              <a:rPr kumimoji="0" lang="en-US" sz="1800"/>
              <a:pPr>
                <a:spcBef>
                  <a:spcPct val="20000"/>
                </a:spcBef>
                <a:buClrTx/>
                <a:buFontTx/>
                <a:buNone/>
              </a:pPr>
              <a:t>22</a:t>
            </a:fld>
            <a:endParaRPr kumimoji="0"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Result (3)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332216"/>
            <a:ext cx="6594653" cy="3087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4602118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We inject 4 types of faults into four sensors: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000000"/>
                </a:solidFill>
              </a:rPr>
              <a:t>&gt;The </a:t>
            </a:r>
            <a:r>
              <a:rPr lang="en-US" sz="1400" b="1" dirty="0">
                <a:solidFill>
                  <a:srgbClr val="000000"/>
                </a:solidFill>
              </a:rPr>
              <a:t>communication fault (restarting radio) and sensing faults (invalidating sensing module) are injected every two minutes into two sensor nodes </a:t>
            </a:r>
            <a:r>
              <a:rPr lang="en-US" sz="1400" b="1" dirty="0" smtClean="0">
                <a:solidFill>
                  <a:srgbClr val="000000"/>
                </a:solidFill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</a:rPr>
              <a:t>N1C </a:t>
            </a:r>
            <a:r>
              <a:rPr lang="en-US" sz="1400" b="1" dirty="0" smtClean="0">
                <a:solidFill>
                  <a:srgbClr val="000000"/>
                </a:solidFill>
              </a:rPr>
              <a:t>and </a:t>
            </a:r>
            <a:r>
              <a:rPr lang="en-US" sz="1400" b="1" dirty="0">
                <a:solidFill>
                  <a:srgbClr val="FF0000"/>
                </a:solidFill>
              </a:rPr>
              <a:t>N2S</a:t>
            </a:r>
            <a:r>
              <a:rPr lang="en-US" sz="1400" b="1" dirty="0" smtClean="0">
                <a:solidFill>
                  <a:srgbClr val="000000"/>
                </a:solidFill>
              </a:rPr>
              <a:t>). </a:t>
            </a:r>
          </a:p>
          <a:p>
            <a:r>
              <a:rPr lang="en-US" sz="1400" b="1" dirty="0" smtClean="0">
                <a:solidFill>
                  <a:srgbClr val="000000"/>
                </a:solidFill>
              </a:rPr>
              <a:t>&gt;One </a:t>
            </a:r>
            <a:r>
              <a:rPr lang="en-US" sz="1400" b="1" dirty="0">
                <a:solidFill>
                  <a:srgbClr val="000000"/>
                </a:solidFill>
              </a:rPr>
              <a:t>sensor (</a:t>
            </a:r>
            <a:r>
              <a:rPr lang="en-US" sz="1400" b="1" dirty="0">
                <a:solidFill>
                  <a:srgbClr val="FF0000"/>
                </a:solidFill>
              </a:rPr>
              <a:t>N3R</a:t>
            </a:r>
            <a:r>
              <a:rPr lang="en-US" sz="1400" b="1" dirty="0">
                <a:solidFill>
                  <a:srgbClr val="000000"/>
                </a:solidFill>
              </a:rPr>
              <a:t>) is set to restart every minute</a:t>
            </a:r>
            <a:r>
              <a:rPr lang="en-US" sz="1400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1400" b="1" dirty="0" smtClean="0">
                <a:solidFill>
                  <a:srgbClr val="000000"/>
                </a:solidFill>
              </a:rPr>
              <a:t>&gt;Another </a:t>
            </a:r>
            <a:r>
              <a:rPr lang="en-US" sz="1400" b="1" dirty="0">
                <a:solidFill>
                  <a:srgbClr val="000000"/>
                </a:solidFill>
              </a:rPr>
              <a:t>sensor (</a:t>
            </a:r>
            <a:r>
              <a:rPr lang="en-US" sz="1400" b="1" dirty="0">
                <a:solidFill>
                  <a:srgbClr val="FF0000"/>
                </a:solidFill>
              </a:rPr>
              <a:t>N4D</a:t>
            </a:r>
            <a:r>
              <a:rPr lang="en-US" sz="1400" b="1" dirty="0">
                <a:solidFill>
                  <a:srgbClr val="000000"/>
                </a:solidFill>
              </a:rPr>
              <a:t>), preloaded with a local decision program, is set in a way in which it makes false decisions every three decisions.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53"/>
    </mc:Choice>
    <mc:Fallback xmlns="">
      <p:transition spd="slow" advTm="6735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E73219"/>
              </a:buClr>
              <a:buChar char="•"/>
              <a:defRPr kumimoji="1" sz="2800"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E73219"/>
              </a:buClr>
              <a:buChar char="–"/>
              <a:defRPr kumimoji="1" sz="2400"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E73219"/>
              </a:buClr>
              <a:buChar char="•"/>
              <a:defRPr kumimoji="1" sz="2000"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–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EFB7630C-5CD4-4842-A69C-BD3517E1BC62}" type="slidenum">
              <a:rPr kumimoji="0" lang="en-US" sz="1800"/>
              <a:pPr>
                <a:spcBef>
                  <a:spcPct val="20000"/>
                </a:spcBef>
                <a:buClrTx/>
                <a:buFontTx/>
                <a:buNone/>
              </a:pPr>
              <a:t>23</a:t>
            </a:fld>
            <a:endParaRPr kumimoji="0" lang="en-US" sz="180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Conclusions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29650" cy="4343400"/>
          </a:xfrm>
        </p:spPr>
        <p:txBody>
          <a:bodyPr/>
          <a:lstStyle/>
          <a:p>
            <a:r>
              <a:rPr lang="en-US" altLang="zh-CN" dirty="0"/>
              <a:t>An interesting </a:t>
            </a:r>
            <a:r>
              <a:rPr lang="en-US" altLang="zh-CN" dirty="0" smtClean="0"/>
              <a:t>research area since </a:t>
            </a:r>
            <a:r>
              <a:rPr lang="en-US" altLang="zh-CN" dirty="0"/>
              <a:t>it is a practical </a:t>
            </a:r>
            <a:r>
              <a:rPr lang="en-US" altLang="zh-CN" dirty="0" smtClean="0"/>
              <a:t>issue for WSNs. </a:t>
            </a:r>
          </a:p>
          <a:p>
            <a:pPr lvl="1"/>
            <a:r>
              <a:rPr lang="en-US" altLang="zh-CN" dirty="0" smtClean="0"/>
              <a:t>Papers </a:t>
            </a:r>
            <a:r>
              <a:rPr lang="en-US" altLang="zh-CN" dirty="0"/>
              <a:t>on </a:t>
            </a:r>
            <a:r>
              <a:rPr lang="en-US" altLang="zh-CN" dirty="0" smtClean="0"/>
              <a:t>distributed network monitoring on this issue </a:t>
            </a:r>
            <a:r>
              <a:rPr lang="en-US" altLang="zh-CN" dirty="0"/>
              <a:t>are still lacking </a:t>
            </a:r>
          </a:p>
          <a:p>
            <a:pPr lvl="1"/>
            <a:r>
              <a:rPr lang="en-US" altLang="zh-CN" dirty="0" smtClean="0"/>
              <a:t>Instead of maintenance operation by the sink, software/system </a:t>
            </a:r>
            <a:r>
              <a:rPr lang="en-US" altLang="zh-CN" dirty="0"/>
              <a:t>level </a:t>
            </a:r>
            <a:r>
              <a:rPr lang="en-US" altLang="zh-CN" dirty="0" smtClean="0"/>
              <a:t>maintenance by using neighbor nodes’ cooperation in a distributed manner should </a:t>
            </a:r>
            <a:r>
              <a:rPr lang="en-US" altLang="zh-CN" dirty="0"/>
              <a:t>receive more </a:t>
            </a:r>
            <a:r>
              <a:rPr lang="en-US" altLang="zh-CN" dirty="0" smtClean="0"/>
              <a:t>attention.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performance </a:t>
            </a:r>
            <a:r>
              <a:rPr lang="en-US" altLang="zh-CN" dirty="0" smtClean="0"/>
              <a:t>of event </a:t>
            </a:r>
            <a:r>
              <a:rPr lang="en-US" altLang="zh-CN" dirty="0"/>
              <a:t>monitoring and </a:t>
            </a:r>
            <a:r>
              <a:rPr lang="en-US" altLang="zh-CN" dirty="0" smtClean="0"/>
              <a:t>the </a:t>
            </a:r>
            <a:r>
              <a:rPr lang="en-US" altLang="zh-CN" dirty="0"/>
              <a:t>cost of </a:t>
            </a:r>
            <a:r>
              <a:rPr lang="en-US" altLang="zh-CN" dirty="0" smtClean="0"/>
              <a:t>local maintenance in WSNs can be further analyzed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"/>
    </mc:Choice>
    <mc:Fallback xmlns="">
      <p:transition spd="slow" advTm="44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G. Wang, M. Z. A. Bhuiyan, J. Cao, and J. Wu, “</a:t>
            </a:r>
            <a:r>
              <a:rPr lang="en-US" sz="1600" dirty="0" smtClean="0"/>
              <a:t>Detecting movements </a:t>
            </a:r>
            <a:r>
              <a:rPr lang="en-US" sz="1600" dirty="0"/>
              <a:t>of a target using face tracking in wireless </a:t>
            </a:r>
            <a:r>
              <a:rPr lang="en-US" sz="1600"/>
              <a:t>sensor </a:t>
            </a:r>
            <a:r>
              <a:rPr lang="en-US" sz="1600" smtClean="0"/>
              <a:t>networks</a:t>
            </a:r>
            <a:r>
              <a:rPr lang="en-US" sz="1600" dirty="0"/>
              <a:t>,” </a:t>
            </a:r>
            <a:r>
              <a:rPr lang="en-US" sz="1600" dirty="0">
                <a:solidFill>
                  <a:srgbClr val="FF0000"/>
                </a:solidFill>
              </a:rPr>
              <a:t>IEEE Transactions on Parallel and Distributed </a:t>
            </a:r>
            <a:r>
              <a:rPr lang="en-US" sz="1600" dirty="0" smtClean="0">
                <a:solidFill>
                  <a:srgbClr val="FF0000"/>
                </a:solidFill>
              </a:rPr>
              <a:t>Systems (TPDS)</a:t>
            </a:r>
            <a:r>
              <a:rPr lang="en-US" sz="1600" dirty="0" smtClean="0"/>
              <a:t>, http</a:t>
            </a:r>
            <a:r>
              <a:rPr lang="en-US" sz="1600" dirty="0"/>
              <a:t>://</a:t>
            </a:r>
            <a:r>
              <a:rPr lang="en-US" sz="1600" dirty="0" smtClean="0"/>
              <a:t>doi.ieeecomputersociety.org/10.1109/TPDS.2013.91</a:t>
            </a:r>
            <a:r>
              <a:rPr lang="en-US" sz="1600" dirty="0"/>
              <a:t>, 2013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G. Wang, M. Z. A. Bhuiyan, and L. Zhang, “Two-level cooperative </a:t>
            </a:r>
            <a:r>
              <a:rPr lang="en-US" sz="1600" dirty="0" smtClean="0"/>
              <a:t>and energy-efficient </a:t>
            </a:r>
            <a:r>
              <a:rPr lang="en-US" sz="1600" dirty="0"/>
              <a:t>tracking algorithm in wireless sensor networks,” </a:t>
            </a:r>
            <a:r>
              <a:rPr lang="en-US" sz="1600" dirty="0" smtClean="0">
                <a:solidFill>
                  <a:srgbClr val="FF0000"/>
                </a:solidFill>
              </a:rPr>
              <a:t>Wiley’s Concurrency </a:t>
            </a:r>
            <a:r>
              <a:rPr lang="en-US" sz="1600" dirty="0">
                <a:solidFill>
                  <a:srgbClr val="FF0000"/>
                </a:solidFill>
              </a:rPr>
              <a:t>and Computation: Practice &amp; Experience</a:t>
            </a:r>
            <a:r>
              <a:rPr lang="en-US" sz="1600" dirty="0"/>
              <a:t>, vol. 22, no. </a:t>
            </a:r>
            <a:r>
              <a:rPr lang="en-US" sz="1600" dirty="0" smtClean="0"/>
              <a:t>4, pp</a:t>
            </a:r>
            <a:r>
              <a:rPr lang="en-US" sz="1600" dirty="0"/>
              <a:t>. 518–537, 2010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M. Z. A. Bhuiyan, G. Wang, and J. Wu, “Polygon-based </a:t>
            </a:r>
            <a:r>
              <a:rPr lang="en-US" sz="1600" dirty="0" smtClean="0"/>
              <a:t>tracking framework </a:t>
            </a:r>
            <a:r>
              <a:rPr lang="en-US" sz="1600" dirty="0"/>
              <a:t>in surveillance wireless sensor networks,” in Proc. of </a:t>
            </a:r>
            <a:r>
              <a:rPr lang="en-US" sz="1600" dirty="0" smtClean="0"/>
              <a:t>IEEE </a:t>
            </a:r>
            <a:r>
              <a:rPr lang="en-US" sz="1600" dirty="0" smtClean="0">
                <a:solidFill>
                  <a:srgbClr val="FF0000"/>
                </a:solidFill>
              </a:rPr>
              <a:t>ICPADS</a:t>
            </a:r>
            <a:r>
              <a:rPr lang="en-US" sz="1600" dirty="0"/>
              <a:t>, 2009, pp. 174–181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M. Z. A. Bhuiyan, G. Wang, and J. Wu, “Target tracking with </a:t>
            </a:r>
            <a:r>
              <a:rPr lang="en-US" sz="1600" dirty="0" smtClean="0"/>
              <a:t>monitor and </a:t>
            </a:r>
            <a:r>
              <a:rPr lang="en-US" sz="1600" dirty="0"/>
              <a:t>backup sensors in wireless sensor networks,” in Proc. of </a:t>
            </a:r>
            <a:r>
              <a:rPr lang="en-US" sz="1600" dirty="0" smtClean="0"/>
              <a:t>IEEE </a:t>
            </a:r>
            <a:r>
              <a:rPr lang="en-US" sz="1600" dirty="0" smtClean="0">
                <a:solidFill>
                  <a:srgbClr val="FF0000"/>
                </a:solidFill>
              </a:rPr>
              <a:t>ICCCN</a:t>
            </a:r>
            <a:r>
              <a:rPr lang="en-US" sz="1600" dirty="0"/>
              <a:t>, 2009, pp. 1–6.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previous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170AB8-F557-49AB-82A5-B6DFB79BD68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85"/>
    </mc:Choice>
    <mc:Fallback xmlns="">
      <p:transition spd="slow" advTm="2008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257800"/>
            <a:ext cx="8382000" cy="609600"/>
          </a:xfrm>
        </p:spPr>
        <p:txBody>
          <a:bodyPr/>
          <a:lstStyle/>
          <a:p>
            <a:pPr marL="0" lvl="1" indent="0">
              <a:spcBef>
                <a:spcPct val="60000"/>
              </a:spcBef>
              <a:buFontTx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Contact </a:t>
            </a:r>
            <a:r>
              <a:rPr lang="en-US" altLang="zh-CN" dirty="0" smtClean="0">
                <a:solidFill>
                  <a:srgbClr val="C00000"/>
                </a:solidFill>
                <a:ea typeface="宋体" panose="02010600030101010101" pitchFamily="2" charset="-122"/>
              </a:rPr>
              <a:t>Email: zakirulalam@gmail.com; csgjwang@gmail.com;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5939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E73219"/>
              </a:buClr>
              <a:buChar char="•"/>
              <a:defRPr kumimoji="1" sz="2800"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E73219"/>
              </a:buClr>
              <a:buChar char="–"/>
              <a:defRPr kumimoji="1" sz="2400"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E73219"/>
              </a:buClr>
              <a:buChar char="•"/>
              <a:defRPr kumimoji="1" sz="2000"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–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7C32707D-8F2A-4BF1-9821-1CE1C1FFCFD2}" type="slidenum">
              <a:rPr kumimoji="0" lang="en-US" sz="1800"/>
              <a:pPr>
                <a:spcBef>
                  <a:spcPct val="20000"/>
                </a:spcBef>
                <a:buClrTx/>
                <a:buFontTx/>
                <a:buNone/>
              </a:pPr>
              <a:t>25</a:t>
            </a:fld>
            <a:endParaRPr kumimoji="0"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650" y="24638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457200" y="609600"/>
            <a:ext cx="83820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E732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E732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E732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E732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E732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E732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E732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E732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E732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Thank you for your attention</a:t>
            </a:r>
            <a:endParaRPr lang="en-US" kern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"/>
    </mc:Choice>
    <mc:Fallback xmlns="">
      <p:transition spd="slow" advTm="7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/>
          <a:lstStyle/>
          <a:p>
            <a:r>
              <a:rPr lang="en-US" altLang="zh-CN" dirty="0" smtClean="0"/>
              <a:t>Offline Approaches</a:t>
            </a:r>
          </a:p>
          <a:p>
            <a:pPr lvl="1"/>
            <a:r>
              <a:rPr lang="en-US" altLang="zh-CN" dirty="0" smtClean="0">
                <a:effectLst/>
              </a:rPr>
              <a:t>Collect </a:t>
            </a:r>
            <a:r>
              <a:rPr lang="en-US" altLang="zh-CN" dirty="0">
                <a:effectLst/>
              </a:rPr>
              <a:t>the data of system states so that later we can perform fault analysis.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Online approaches </a:t>
            </a:r>
            <a:endParaRPr lang="en-US" altLang="zh-CN" dirty="0"/>
          </a:p>
          <a:p>
            <a:pPr lvl="1"/>
            <a:r>
              <a:rPr lang="en-US" altLang="zh-CN" dirty="0">
                <a:effectLst/>
              </a:rPr>
              <a:t>Find a fault during system </a:t>
            </a:r>
            <a:r>
              <a:rPr lang="en-US" altLang="zh-CN" dirty="0" smtClean="0">
                <a:effectLst/>
              </a:rPr>
              <a:t>runtime</a:t>
            </a:r>
          </a:p>
          <a:p>
            <a:pPr lvl="2"/>
            <a:r>
              <a:rPr lang="en-US" altLang="zh-CN" dirty="0" smtClean="0">
                <a:effectLst/>
              </a:rPr>
              <a:t>Component/module faults</a:t>
            </a:r>
          </a:p>
          <a:p>
            <a:pPr lvl="2"/>
            <a:r>
              <a:rPr lang="en-US" altLang="zh-CN" dirty="0" smtClean="0">
                <a:effectLst/>
              </a:rPr>
              <a:t>Link failure</a:t>
            </a:r>
          </a:p>
          <a:p>
            <a:pPr lvl="2"/>
            <a:r>
              <a:rPr lang="en-US" altLang="zh-CN" dirty="0" smtClean="0">
                <a:effectLst/>
              </a:rPr>
              <a:t>The </a:t>
            </a:r>
            <a:r>
              <a:rPr lang="en-US" altLang="zh-CN" dirty="0">
                <a:effectLst/>
              </a:rPr>
              <a:t>energy level of </a:t>
            </a:r>
            <a:r>
              <a:rPr lang="en-US" altLang="zh-CN" dirty="0" smtClean="0">
                <a:effectLst/>
              </a:rPr>
              <a:t>some node </a:t>
            </a:r>
            <a:r>
              <a:rPr lang="en-US" altLang="zh-CN" dirty="0">
                <a:effectLst/>
              </a:rPr>
              <a:t>are much </a:t>
            </a:r>
            <a:r>
              <a:rPr lang="en-US" altLang="zh-CN" dirty="0" smtClean="0">
                <a:effectLst/>
              </a:rPr>
              <a:t>lower…</a:t>
            </a:r>
          </a:p>
          <a:p>
            <a:pPr lvl="2"/>
            <a:r>
              <a:rPr lang="en-US" altLang="zh-CN" dirty="0" smtClean="0">
                <a:effectLst/>
              </a:rPr>
              <a:t>Sensor board temperature is larger…</a:t>
            </a:r>
            <a:endParaRPr lang="en-US" altLang="zh-CN" dirty="0">
              <a:effectLst/>
            </a:endParaRPr>
          </a:p>
          <a:p>
            <a:pPr lvl="2"/>
            <a:endParaRPr lang="en-US" altLang="zh-CN" dirty="0"/>
          </a:p>
          <a:p>
            <a:pPr lvl="2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E73219"/>
              </a:buClr>
              <a:buChar char="•"/>
              <a:defRPr kumimoji="1" sz="2800"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E73219"/>
              </a:buClr>
              <a:buChar char="–"/>
              <a:defRPr kumimoji="1" sz="2400"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E73219"/>
              </a:buClr>
              <a:buChar char="•"/>
              <a:defRPr kumimoji="1" sz="2000"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–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66266569-5ECF-4479-BA3E-2E8BD7F56E0F}" type="slidenum">
              <a:rPr kumimoji="0" lang="en-US" sz="1800"/>
              <a:pPr>
                <a:spcBef>
                  <a:spcPct val="20000"/>
                </a:spcBef>
                <a:buClrTx/>
                <a:buFontTx/>
                <a:buNone/>
              </a:pPr>
              <a:t>26</a:t>
            </a:fld>
            <a:endParaRPr kumimoji="0"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95800" y="3616404"/>
            <a:ext cx="336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(</a:t>
            </a:r>
            <a:r>
              <a:rPr lang="en-US" sz="1800" b="1" dirty="0" smtClean="0">
                <a:solidFill>
                  <a:srgbClr val="FF0000"/>
                </a:solidFill>
              </a:rPr>
              <a:t>Received </a:t>
            </a:r>
            <a:r>
              <a:rPr lang="en-US" sz="1800" b="1" dirty="0">
                <a:solidFill>
                  <a:srgbClr val="FF0000"/>
                </a:solidFill>
              </a:rPr>
              <a:t>more </a:t>
            </a:r>
            <a:r>
              <a:rPr lang="en-US" sz="1800" b="1" dirty="0" smtClean="0">
                <a:solidFill>
                  <a:srgbClr val="FF0000"/>
                </a:solidFill>
              </a:rPr>
              <a:t>attention)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2705" y="2608302"/>
            <a:ext cx="5431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(not suitable </a:t>
            </a:r>
            <a:r>
              <a:rPr lang="en-US" sz="1800" b="1" dirty="0">
                <a:solidFill>
                  <a:srgbClr val="FF0000"/>
                </a:solidFill>
              </a:rPr>
              <a:t>for </a:t>
            </a:r>
            <a:r>
              <a:rPr lang="en-US" sz="1800" b="1" dirty="0" smtClean="0">
                <a:solidFill>
                  <a:srgbClr val="FF0000"/>
                </a:solidFill>
              </a:rPr>
              <a:t>a resource-constrained WSN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04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7"/>
    </mc:Choice>
    <mc:Fallback xmlns="">
      <p:transition spd="slow" advTm="13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7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Wireless sensor networks are increasingly being designed and deployed for event monitoring and surveillance applications. </a:t>
            </a:r>
          </a:p>
          <a:p>
            <a:pPr lvl="1">
              <a:defRPr/>
            </a:pPr>
            <a:r>
              <a:rPr lang="en-US" dirty="0" smtClean="0"/>
              <a:t>The single most important mechanism underlying such systems is the monitoring of the network itself, that is, the monitoring/control center (MC) needs to be constantly made aware of the existence/health of all the sensors in the network. </a:t>
            </a:r>
          </a:p>
          <a:p>
            <a:pPr lvl="2"/>
            <a:r>
              <a:rPr lang="en-US" altLang="zh-CN" dirty="0" smtClean="0"/>
              <a:t>Fault monitoring: detection and localization</a:t>
            </a:r>
          </a:p>
          <a:p>
            <a:pPr lvl="2"/>
            <a:r>
              <a:rPr lang="en-US" altLang="zh-CN" dirty="0" smtClean="0"/>
              <a:t>Fault removal/avoidance/recovery</a:t>
            </a:r>
          </a:p>
        </p:txBody>
      </p:sp>
      <p:sp>
        <p:nvSpPr>
          <p:cNvPr id="819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E73219"/>
              </a:buClr>
              <a:buChar char="•"/>
              <a:defRPr kumimoji="1" sz="2800"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E73219"/>
              </a:buClr>
              <a:buChar char="–"/>
              <a:defRPr kumimoji="1" sz="2400"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E73219"/>
              </a:buClr>
              <a:buChar char="•"/>
              <a:defRPr kumimoji="1" sz="2000"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–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A2B778DE-7C52-4F99-893D-991E93D71181}" type="slidenum">
              <a:rPr kumimoji="0" lang="en-US" sz="1800"/>
              <a:pPr>
                <a:spcBef>
                  <a:spcPct val="20000"/>
                </a:spcBef>
                <a:buClrTx/>
                <a:buFontTx/>
                <a:buNone/>
              </a:pPr>
              <a:t>3</a:t>
            </a:fld>
            <a:endParaRPr kumimoji="0"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Motivation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22"/>
    </mc:Choice>
    <mc:Fallback xmlns="">
      <p:transition spd="slow" advTm="5592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E73219"/>
              </a:buClr>
              <a:buChar char="•"/>
              <a:defRPr kumimoji="1" sz="2800"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E73219"/>
              </a:buClr>
              <a:buChar char="–"/>
              <a:defRPr kumimoji="1" sz="2400"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E73219"/>
              </a:buClr>
              <a:buChar char="•"/>
              <a:defRPr kumimoji="1" sz="2000"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–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3B6E8041-B960-40A5-AFB6-963509B5C271}" type="slidenum">
              <a:rPr kumimoji="0" lang="en-US" sz="1800"/>
              <a:pPr>
                <a:spcBef>
                  <a:spcPct val="20000"/>
                </a:spcBef>
                <a:buClrTx/>
                <a:buFontTx/>
                <a:buNone/>
              </a:pPr>
              <a:t>4</a:t>
            </a:fld>
            <a:endParaRPr kumimoji="0"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57200"/>
            <a:ext cx="885825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Difficulties in Existing Solutions</a:t>
            </a:r>
            <a:endParaRPr lang="en-US" dirty="0"/>
          </a:p>
        </p:txBody>
      </p:sp>
      <p:pic>
        <p:nvPicPr>
          <p:cNvPr id="8" name="Content Placeholder 2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5" t="1617" r="2727" b="51356"/>
          <a:stretch/>
        </p:blipFill>
        <p:spPr bwMode="auto">
          <a:xfrm>
            <a:off x="2667000" y="1585686"/>
            <a:ext cx="1761158" cy="210511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Content Placeholder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63" r="70833"/>
          <a:stretch/>
        </p:blipFill>
        <p:spPr bwMode="auto">
          <a:xfrm>
            <a:off x="4724400" y="1494451"/>
            <a:ext cx="1371600" cy="259191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Content Placeholder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2" t="50007" r="34577"/>
          <a:stretch/>
        </p:blipFill>
        <p:spPr bwMode="auto">
          <a:xfrm>
            <a:off x="6392242" y="1407128"/>
            <a:ext cx="1676273" cy="247674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Content Placeholder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3" t="50007"/>
          <a:stretch/>
        </p:blipFill>
        <p:spPr bwMode="auto">
          <a:xfrm>
            <a:off x="123932" y="3802024"/>
            <a:ext cx="1524733" cy="244637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Alam\Desktop\FigRelatedWork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1" t="72752" r="18497"/>
          <a:stretch/>
        </p:blipFill>
        <p:spPr bwMode="auto">
          <a:xfrm>
            <a:off x="1769058" y="4053712"/>
            <a:ext cx="2105660" cy="1827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:\Users\Alam\Desktop\FigRelatedWork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17" b="67890"/>
          <a:stretch/>
        </p:blipFill>
        <p:spPr bwMode="auto">
          <a:xfrm>
            <a:off x="226163" y="1552217"/>
            <a:ext cx="2144595" cy="21053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810000" y="4191000"/>
            <a:ext cx="518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[1] N</a:t>
            </a:r>
            <a:r>
              <a:rPr lang="en-US" sz="1100" dirty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Ramanathan</a:t>
            </a:r>
            <a:r>
              <a:rPr lang="en-US" sz="1100" dirty="0" smtClean="0">
                <a:solidFill>
                  <a:srgbClr val="000000"/>
                </a:solidFill>
              </a:rPr>
              <a:t> et al. Sympathy </a:t>
            </a:r>
            <a:r>
              <a:rPr lang="en-US" sz="1100" dirty="0">
                <a:solidFill>
                  <a:srgbClr val="000000"/>
                </a:solidFill>
              </a:rPr>
              <a:t>for the sensor network </a:t>
            </a:r>
            <a:r>
              <a:rPr lang="en-US" sz="1100" dirty="0" smtClean="0">
                <a:solidFill>
                  <a:srgbClr val="000000"/>
                </a:solidFill>
              </a:rPr>
              <a:t>debugger, in </a:t>
            </a:r>
          </a:p>
          <a:p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smtClean="0">
                <a:solidFill>
                  <a:srgbClr val="000000"/>
                </a:solidFill>
              </a:rPr>
              <a:t>   SenSys’05.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[2] S</a:t>
            </a:r>
            <a:r>
              <a:rPr lang="en-US" sz="1100" dirty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Rost</a:t>
            </a:r>
            <a:r>
              <a:rPr lang="en-US" sz="1100" dirty="0" smtClean="0">
                <a:solidFill>
                  <a:srgbClr val="000000"/>
                </a:solidFill>
              </a:rPr>
              <a:t> et al. Memento</a:t>
            </a:r>
            <a:r>
              <a:rPr lang="en-US" sz="1100" dirty="0">
                <a:solidFill>
                  <a:srgbClr val="000000"/>
                </a:solidFill>
              </a:rPr>
              <a:t>: A health monitoring </a:t>
            </a:r>
            <a:r>
              <a:rPr lang="en-US" sz="1100" dirty="0" smtClean="0">
                <a:solidFill>
                  <a:srgbClr val="000000"/>
                </a:solidFill>
              </a:rPr>
              <a:t>system for </a:t>
            </a:r>
            <a:r>
              <a:rPr lang="en-US" sz="1100" dirty="0">
                <a:solidFill>
                  <a:srgbClr val="000000"/>
                </a:solidFill>
              </a:rPr>
              <a:t>wireless </a:t>
            </a:r>
            <a:r>
              <a:rPr lang="en-US" sz="1100" dirty="0" smtClean="0">
                <a:solidFill>
                  <a:srgbClr val="000000"/>
                </a:solidFill>
              </a:rPr>
              <a:t>sensor </a:t>
            </a:r>
          </a:p>
          <a:p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smtClean="0">
                <a:solidFill>
                  <a:srgbClr val="000000"/>
                </a:solidFill>
              </a:rPr>
              <a:t>    networks, in SECON’06. 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[3] </a:t>
            </a:r>
            <a:r>
              <a:rPr lang="en-US" sz="1100" dirty="0">
                <a:solidFill>
                  <a:srgbClr val="000000"/>
                </a:solidFill>
              </a:rPr>
              <a:t>Y. Liu at al, Passive Diagnosis for Wireless Sensor Networks, </a:t>
            </a:r>
            <a:r>
              <a:rPr lang="en-US" sz="1100" dirty="0" err="1">
                <a:solidFill>
                  <a:srgbClr val="000000"/>
                </a:solidFill>
              </a:rPr>
              <a:t>ToN</a:t>
            </a:r>
            <a:r>
              <a:rPr lang="en-US" sz="1100" dirty="0">
                <a:solidFill>
                  <a:srgbClr val="000000"/>
                </a:solidFill>
              </a:rPr>
              <a:t>, 2010.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[4] </a:t>
            </a:r>
            <a:r>
              <a:rPr lang="en-US" sz="1100" dirty="0">
                <a:solidFill>
                  <a:srgbClr val="000000"/>
                </a:solidFill>
              </a:rPr>
              <a:t>D. Yu et al. </a:t>
            </a:r>
            <a:r>
              <a:rPr lang="en-US" sz="1100" dirty="0" err="1">
                <a:solidFill>
                  <a:srgbClr val="000000"/>
                </a:solidFill>
              </a:rPr>
              <a:t>DiF</a:t>
            </a:r>
            <a:r>
              <a:rPr lang="en-US" sz="1100" dirty="0">
                <a:solidFill>
                  <a:srgbClr val="000000"/>
                </a:solidFill>
              </a:rPr>
              <a:t>: A diagnosis framework for wireless sensor networks, in </a:t>
            </a:r>
            <a:endParaRPr lang="en-US" sz="1100" dirty="0" smtClean="0">
              <a:solidFill>
                <a:srgbClr val="000000"/>
              </a:solidFill>
            </a:endParaRPr>
          </a:p>
          <a:p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smtClean="0">
                <a:solidFill>
                  <a:srgbClr val="000000"/>
                </a:solidFill>
              </a:rPr>
              <a:t>    INFOCOM’10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[5] C</a:t>
            </a:r>
            <a:r>
              <a:rPr lang="en-US" sz="1100" dirty="0">
                <a:solidFill>
                  <a:srgbClr val="000000"/>
                </a:solidFill>
              </a:rPr>
              <a:t>. </a:t>
            </a:r>
            <a:r>
              <a:rPr lang="en-US" sz="1100" dirty="0" smtClean="0">
                <a:solidFill>
                  <a:srgbClr val="000000"/>
                </a:solidFill>
              </a:rPr>
              <a:t>Liu et all. Distributed </a:t>
            </a:r>
            <a:r>
              <a:rPr lang="en-US" sz="1100" dirty="0">
                <a:solidFill>
                  <a:srgbClr val="000000"/>
                </a:solidFill>
              </a:rPr>
              <a:t>monitoring and aggregation in </a:t>
            </a:r>
            <a:r>
              <a:rPr lang="en-US" sz="1100" dirty="0" smtClean="0">
                <a:solidFill>
                  <a:srgbClr val="000000"/>
                </a:solidFill>
              </a:rPr>
              <a:t>wireless sensor </a:t>
            </a:r>
          </a:p>
          <a:p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smtClean="0">
                <a:solidFill>
                  <a:srgbClr val="000000"/>
                </a:solidFill>
              </a:rPr>
              <a:t>    networks, in INFOCOM’10.</a:t>
            </a:r>
          </a:p>
          <a:p>
            <a:r>
              <a:rPr lang="en-US" sz="1100" dirty="0">
                <a:solidFill>
                  <a:srgbClr val="000000"/>
                </a:solidFill>
              </a:rPr>
              <a:t>[6] </a:t>
            </a:r>
            <a:r>
              <a:rPr lang="en-US" sz="1100" dirty="0" smtClean="0">
                <a:solidFill>
                  <a:srgbClr val="000000"/>
                </a:solidFill>
              </a:rPr>
              <a:t>S. </a:t>
            </a:r>
            <a:r>
              <a:rPr lang="en-US" sz="1100" dirty="0" err="1" smtClean="0">
                <a:solidFill>
                  <a:srgbClr val="000000"/>
                </a:solidFill>
              </a:rPr>
              <a:t>Tati</a:t>
            </a:r>
            <a:r>
              <a:rPr lang="en-US" sz="1100" dirty="0" smtClean="0">
                <a:solidFill>
                  <a:srgbClr val="000000"/>
                </a:solidFill>
              </a:rPr>
              <a:t> et al. </a:t>
            </a:r>
            <a:r>
              <a:rPr lang="en-US" sz="1100" dirty="0" err="1" smtClean="0">
                <a:solidFill>
                  <a:srgbClr val="000000"/>
                </a:solidFill>
              </a:rPr>
              <a:t>netCSI</a:t>
            </a:r>
            <a:r>
              <a:rPr lang="en-US" sz="1100" dirty="0">
                <a:solidFill>
                  <a:srgbClr val="000000"/>
                </a:solidFill>
              </a:rPr>
              <a:t>: A Generic Fault Diagnosis Algorithm </a:t>
            </a:r>
            <a:r>
              <a:rPr lang="en-US" sz="1100" dirty="0" smtClean="0">
                <a:solidFill>
                  <a:srgbClr val="000000"/>
                </a:solidFill>
              </a:rPr>
              <a:t>for Large-Scale </a:t>
            </a:r>
          </a:p>
          <a:p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smtClean="0">
                <a:solidFill>
                  <a:srgbClr val="000000"/>
                </a:solidFill>
              </a:rPr>
              <a:t>    Failures </a:t>
            </a:r>
            <a:r>
              <a:rPr lang="en-US" sz="1100" dirty="0">
                <a:solidFill>
                  <a:srgbClr val="000000"/>
                </a:solidFill>
              </a:rPr>
              <a:t>in Computer </a:t>
            </a:r>
            <a:r>
              <a:rPr lang="en-US" sz="1100" dirty="0" smtClean="0">
                <a:solidFill>
                  <a:srgbClr val="000000"/>
                </a:solidFill>
              </a:rPr>
              <a:t>Networks, SRDS’11</a:t>
            </a:r>
            <a:endParaRPr lang="en-US" sz="1100" dirty="0">
              <a:solidFill>
                <a:srgbClr val="000000"/>
              </a:solidFill>
            </a:endParaRPr>
          </a:p>
          <a:p>
            <a:endParaRPr lang="en-US" sz="1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3"/>
    </mc:Choice>
    <mc:Fallback xmlns="">
      <p:transition spd="slow" advTm="517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/>
          <a:lstStyle/>
          <a:p>
            <a:r>
              <a:rPr lang="en-US" altLang="zh-CN" dirty="0" smtClean="0"/>
              <a:t>Many are centralized </a:t>
            </a:r>
            <a:endParaRPr lang="en-US" altLang="zh-CN" dirty="0"/>
          </a:p>
          <a:p>
            <a:pPr lvl="1"/>
            <a:r>
              <a:rPr lang="en-US" altLang="zh-CN" dirty="0" smtClean="0"/>
              <a:t>The sink is </a:t>
            </a:r>
            <a:r>
              <a:rPr lang="en-US" altLang="zh-CN" dirty="0"/>
              <a:t>responsible for fault </a:t>
            </a:r>
            <a:r>
              <a:rPr lang="en-US" altLang="zh-CN" dirty="0" smtClean="0"/>
              <a:t>monitoring</a:t>
            </a:r>
            <a:endParaRPr lang="en-US" altLang="zh-CN" dirty="0"/>
          </a:p>
          <a:p>
            <a:pPr lvl="2"/>
            <a:r>
              <a:rPr lang="en-US" altLang="zh-CN" dirty="0"/>
              <a:t>It </a:t>
            </a:r>
            <a:r>
              <a:rPr lang="en-US" altLang="zh-CN" dirty="0">
                <a:solidFill>
                  <a:srgbClr val="FF3300"/>
                </a:solidFill>
              </a:rPr>
              <a:t>actively</a:t>
            </a:r>
            <a:r>
              <a:rPr lang="en-US" altLang="zh-CN" dirty="0"/>
              <a:t> sends requests to the network for retrieving states of the </a:t>
            </a:r>
            <a:r>
              <a:rPr lang="en-US" altLang="zh-CN" dirty="0" smtClean="0"/>
              <a:t>network</a:t>
            </a:r>
          </a:p>
          <a:p>
            <a:r>
              <a:rPr lang="en-US" altLang="zh-CN" dirty="0" smtClean="0"/>
              <a:t>Some are partially distributed </a:t>
            </a:r>
          </a:p>
          <a:p>
            <a:pPr lvl="2"/>
            <a:r>
              <a:rPr lang="en-US" altLang="zh-CN" dirty="0" smtClean="0"/>
              <a:t>Add-on modules, evaluation tools, etc.</a:t>
            </a:r>
          </a:p>
          <a:p>
            <a:pPr lvl="2"/>
            <a:r>
              <a:rPr lang="en-US" altLang="zh-CN" dirty="0" smtClean="0"/>
              <a:t>Need </a:t>
            </a:r>
            <a:r>
              <a:rPr lang="en-US" altLang="zh-CN" dirty="0"/>
              <a:t>extra hardware for node </a:t>
            </a:r>
            <a:r>
              <a:rPr lang="en-US" altLang="zh-CN" dirty="0" smtClean="0"/>
              <a:t>monitoring	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Pros</a:t>
            </a:r>
            <a:r>
              <a:rPr lang="en-US" altLang="zh-CN" dirty="0"/>
              <a:t>: Accurate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Cons</a:t>
            </a:r>
            <a:r>
              <a:rPr lang="en-US" altLang="zh-CN" dirty="0"/>
              <a:t>: Too much energy consumption, poor scalability, message implosion, not </a:t>
            </a:r>
            <a:r>
              <a:rPr lang="en-US" altLang="zh-CN" dirty="0" smtClean="0"/>
              <a:t>real-time.</a:t>
            </a:r>
            <a:endParaRPr lang="en-US" altLang="zh-CN" dirty="0"/>
          </a:p>
          <a:p>
            <a:pPr lvl="2"/>
            <a:endParaRPr lang="en-US" altLang="zh-CN" dirty="0"/>
          </a:p>
          <a:p>
            <a:pPr lvl="2">
              <a:lnSpc>
                <a:spcPct val="90000"/>
              </a:lnSpc>
              <a:defRPr/>
            </a:pPr>
            <a:endParaRPr lang="en-GB" dirty="0" smtClean="0"/>
          </a:p>
          <a:p>
            <a:pPr lvl="2">
              <a:lnSpc>
                <a:spcPct val="90000"/>
              </a:lnSpc>
              <a:defRPr/>
            </a:pPr>
            <a:endParaRPr lang="en-GB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E73219"/>
              </a:buClr>
              <a:buChar char="•"/>
              <a:defRPr kumimoji="1" sz="2800"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E73219"/>
              </a:buClr>
              <a:buChar char="–"/>
              <a:defRPr kumimoji="1" sz="2400"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E73219"/>
              </a:buClr>
              <a:buChar char="•"/>
              <a:defRPr kumimoji="1" sz="2000"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–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5094AEBF-4CFA-4A87-8BF7-1051C29DF57B}" type="slidenum">
              <a:rPr kumimoji="0" lang="en-US" sz="1800"/>
              <a:pPr>
                <a:spcBef>
                  <a:spcPct val="20000"/>
                </a:spcBef>
                <a:buClrTx/>
                <a:buFontTx/>
                <a:buNone/>
              </a:pPr>
              <a:t>5</a:t>
            </a:fld>
            <a:endParaRPr kumimoji="0" lang="en-US" sz="18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28600" y="457200"/>
            <a:ext cx="885825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Difficulties in Existing Solutions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82"/>
    </mc:Choice>
    <mc:Fallback xmlns="">
      <p:transition spd="slow" advTm="2978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/>
          <a:lstStyle/>
          <a:p>
            <a:r>
              <a:rPr lang="en-US" altLang="zh-CN" dirty="0" smtClean="0"/>
              <a:t>Those </a:t>
            </a:r>
            <a:r>
              <a:rPr lang="en-US" altLang="zh-CN" dirty="0"/>
              <a:t>approaches are not feasible in practice for </a:t>
            </a:r>
            <a:r>
              <a:rPr lang="en-US" altLang="zh-CN" dirty="0" smtClean="0"/>
              <a:t>a large </a:t>
            </a:r>
            <a:r>
              <a:rPr lang="en-US" altLang="zh-CN" dirty="0"/>
              <a:t>scale resource-constrained </a:t>
            </a:r>
            <a:r>
              <a:rPr lang="en-US" altLang="zh-CN" dirty="0" smtClean="0"/>
              <a:t>WSN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First</a:t>
            </a:r>
            <a:r>
              <a:rPr lang="en-US" altLang="zh-CN" dirty="0"/>
              <a:t>, </a:t>
            </a:r>
            <a:r>
              <a:rPr lang="en-US" altLang="zh-CN" dirty="0" smtClean="0"/>
              <a:t>they require a </a:t>
            </a:r>
            <a:r>
              <a:rPr lang="en-US" altLang="zh-CN" dirty="0"/>
              <a:t>large number of active </a:t>
            </a:r>
            <a:r>
              <a:rPr lang="en-US" altLang="zh-CN" dirty="0" smtClean="0"/>
              <a:t>nodes for </a:t>
            </a:r>
            <a:r>
              <a:rPr lang="en-US" altLang="zh-CN" dirty="0"/>
              <a:t>the monitoring function. </a:t>
            </a:r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Second</a:t>
            </a:r>
            <a:r>
              <a:rPr lang="en-US" altLang="zh-CN" dirty="0"/>
              <a:t>, the monitoring function </a:t>
            </a:r>
            <a:r>
              <a:rPr lang="en-US" altLang="zh-CN" dirty="0" smtClean="0"/>
              <a:t>is carried </a:t>
            </a:r>
            <a:r>
              <a:rPr lang="en-US" altLang="zh-CN" dirty="0"/>
              <a:t>out separately, which should be, arguably, </a:t>
            </a:r>
            <a:r>
              <a:rPr lang="en-US" altLang="zh-CN" dirty="0" smtClean="0"/>
              <a:t>performed in </a:t>
            </a:r>
            <a:r>
              <a:rPr lang="en-US" altLang="zh-CN" dirty="0"/>
              <a:t>conjunction with the normal operation of an application.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Third</a:t>
            </a:r>
            <a:r>
              <a:rPr lang="en-US" altLang="zh-CN" dirty="0"/>
              <a:t>, monitoring link behaviors are not seriously focused.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Fourth</a:t>
            </a:r>
            <a:r>
              <a:rPr lang="en-US" altLang="zh-CN" dirty="0"/>
              <a:t>, it is commonly assumed to deploy a PC close to </a:t>
            </a:r>
            <a:r>
              <a:rPr lang="en-US" altLang="zh-CN" dirty="0" smtClean="0"/>
              <a:t>the sink</a:t>
            </a:r>
            <a:r>
              <a:rPr lang="en-US" altLang="zh-CN" dirty="0"/>
              <a:t>; it is, however, infeasible in practice</a:t>
            </a:r>
          </a:p>
          <a:p>
            <a:pPr lvl="2">
              <a:lnSpc>
                <a:spcPct val="90000"/>
              </a:lnSpc>
              <a:defRPr/>
            </a:pPr>
            <a:endParaRPr lang="en-GB" dirty="0" smtClean="0"/>
          </a:p>
          <a:p>
            <a:pPr lvl="2">
              <a:lnSpc>
                <a:spcPct val="90000"/>
              </a:lnSpc>
              <a:defRPr/>
            </a:pPr>
            <a:endParaRPr lang="en-GB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E73219"/>
              </a:buClr>
              <a:buChar char="•"/>
              <a:defRPr kumimoji="1" sz="2800"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E73219"/>
              </a:buClr>
              <a:buChar char="–"/>
              <a:defRPr kumimoji="1" sz="2400"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E73219"/>
              </a:buClr>
              <a:buChar char="•"/>
              <a:defRPr kumimoji="1" sz="2000"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–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5094AEBF-4CFA-4A87-8BF7-1051C29DF57B}" type="slidenum">
              <a:rPr kumimoji="0" lang="en-US" sz="1800"/>
              <a:pPr>
                <a:spcBef>
                  <a:spcPct val="20000"/>
                </a:spcBef>
                <a:buClrTx/>
                <a:buFontTx/>
                <a:buNone/>
              </a:pPr>
              <a:t>6</a:t>
            </a:fld>
            <a:endParaRPr kumimoji="0"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More Importantly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5580970"/>
            <a:ext cx="702945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Need a fully distributed approach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44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24"/>
    </mc:Choice>
    <mc:Fallback xmlns="">
      <p:transition spd="slow" advTm="39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434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</a:t>
            </a:r>
            <a:r>
              <a:rPr lang="en-US" dirty="0"/>
              <a:t>cal </a:t>
            </a:r>
            <a:r>
              <a:rPr lang="en-US" dirty="0">
                <a:solidFill>
                  <a:srgbClr val="FF0000"/>
                </a:solidFill>
              </a:rPr>
              <a:t>Mo</a:t>
            </a:r>
            <a:r>
              <a:rPr lang="en-US" dirty="0"/>
              <a:t>nitoring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aintenance </a:t>
            </a:r>
            <a:r>
              <a:rPr lang="en-US" dirty="0"/>
              <a:t>for a </a:t>
            </a:r>
            <a:r>
              <a:rPr lang="en-US" dirty="0" smtClean="0"/>
              <a:t>WSN</a:t>
            </a:r>
          </a:p>
          <a:p>
            <a:pPr lvl="1"/>
            <a:r>
              <a:rPr lang="en-US" dirty="0" smtClean="0"/>
              <a:t>It performs </a:t>
            </a:r>
            <a:r>
              <a:rPr lang="en-US" dirty="0"/>
              <a:t>monitoring </a:t>
            </a:r>
            <a:r>
              <a:rPr lang="en-US" dirty="0" smtClean="0"/>
              <a:t>operations, </a:t>
            </a:r>
            <a:r>
              <a:rPr lang="en-US" dirty="0"/>
              <a:t>together with the operations of a mobile </a:t>
            </a:r>
            <a:r>
              <a:rPr lang="en-US" dirty="0" smtClean="0"/>
              <a:t>event monitoring </a:t>
            </a:r>
            <a:r>
              <a:rPr lang="en-US" dirty="0"/>
              <a:t>application</a:t>
            </a:r>
            <a:r>
              <a:rPr lang="en-US" dirty="0" smtClean="0"/>
              <a:t>.</a:t>
            </a:r>
          </a:p>
          <a:p>
            <a:pPr lvl="2"/>
            <a:r>
              <a:rPr lang="en-US" altLang="zh-TW" dirty="0" smtClean="0"/>
              <a:t>Suppose that a </a:t>
            </a:r>
            <a:r>
              <a:rPr lang="en-US" altLang="zh-TW" dirty="0"/>
              <a:t>subset </a:t>
            </a:r>
            <a:r>
              <a:rPr lang="en-US" altLang="zh-TW" i="1" dirty="0" err="1">
                <a:solidFill>
                  <a:srgbClr val="FF0000"/>
                </a:solidFill>
              </a:rPr>
              <a:t>E</a:t>
            </a:r>
            <a:r>
              <a:rPr lang="en-US" altLang="zh-TW" i="1" baseline="-25000" dirty="0" err="1">
                <a:solidFill>
                  <a:srgbClr val="FF0000"/>
                </a:solidFill>
              </a:rPr>
              <a:t>i</a:t>
            </a:r>
            <a:r>
              <a:rPr lang="en-US" altLang="zh-TW" baseline="-25000" dirty="0"/>
              <a:t>  </a:t>
            </a:r>
            <a:r>
              <a:rPr lang="en-US" altLang="zh-TW" dirty="0"/>
              <a:t>of engaged </a:t>
            </a:r>
            <a:r>
              <a:rPr lang="en-US" altLang="zh-TW" dirty="0" smtClean="0"/>
              <a:t>nodes, which are </a:t>
            </a:r>
            <a:r>
              <a:rPr lang="en-US" altLang="zh-TW" dirty="0"/>
              <a:t>engaged in detecting an </a:t>
            </a:r>
            <a:r>
              <a:rPr lang="en-US" altLang="zh-TW" dirty="0" smtClean="0"/>
              <a:t>event of interest </a:t>
            </a:r>
            <a:r>
              <a:rPr lang="en-US" altLang="zh-TW" dirty="0"/>
              <a:t>as it appears in a region </a:t>
            </a:r>
            <a:r>
              <a:rPr lang="en-US" altLang="zh-TW" i="1" dirty="0">
                <a:solidFill>
                  <a:srgbClr val="FF0000"/>
                </a:solidFill>
              </a:rPr>
              <a:t>P</a:t>
            </a:r>
            <a:r>
              <a:rPr lang="en-US" altLang="zh-TW" i="1" baseline="-25000" dirty="0">
                <a:solidFill>
                  <a:srgbClr val="FF0000"/>
                </a:solidFill>
              </a:rPr>
              <a:t>i</a:t>
            </a:r>
            <a:r>
              <a:rPr lang="en-US" altLang="zh-TW" baseline="-25000" dirty="0"/>
              <a:t>  </a:t>
            </a:r>
            <a:r>
              <a:rPr lang="en-US" altLang="zh-TW" dirty="0"/>
              <a:t>of the </a:t>
            </a:r>
            <a:r>
              <a:rPr lang="en-US" altLang="zh-TW" dirty="0" smtClean="0"/>
              <a:t>WSN, </a:t>
            </a:r>
            <a:r>
              <a:rPr lang="en-US" dirty="0" smtClean="0"/>
              <a:t>will </a:t>
            </a:r>
            <a:r>
              <a:rPr lang="en-US" dirty="0"/>
              <a:t>monitor </a:t>
            </a:r>
            <a:r>
              <a:rPr lang="en-US" dirty="0" smtClean="0"/>
              <a:t>themselves (</a:t>
            </a:r>
            <a:r>
              <a:rPr lang="en-US" altLang="zh-TW" dirty="0" smtClean="0"/>
              <a:t>node/link  failure, node faults, H/S/W  faults, application flaws, etc.).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Approach: </a:t>
            </a:r>
            <a:r>
              <a:rPr lang="en-US" dirty="0" err="1" smtClean="0"/>
              <a:t>LoMoM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170AB8-F557-49AB-82A5-B6DFB79BD68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314" y="3962400"/>
            <a:ext cx="5248086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28"/>
    </mc:Choice>
    <mc:Fallback xmlns="">
      <p:transition spd="slow" advTm="2712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434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</a:t>
            </a:r>
            <a:r>
              <a:rPr lang="en-US" dirty="0"/>
              <a:t>cal </a:t>
            </a:r>
            <a:r>
              <a:rPr lang="en-US" dirty="0">
                <a:solidFill>
                  <a:srgbClr val="FF0000"/>
                </a:solidFill>
              </a:rPr>
              <a:t>Mo</a:t>
            </a:r>
            <a:r>
              <a:rPr lang="en-US" dirty="0"/>
              <a:t>nitoring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aintenance </a:t>
            </a:r>
            <a:r>
              <a:rPr lang="en-US" dirty="0"/>
              <a:t>for a </a:t>
            </a:r>
            <a:r>
              <a:rPr lang="en-US" dirty="0" smtClean="0"/>
              <a:t>WSN</a:t>
            </a:r>
          </a:p>
          <a:p>
            <a:pPr lvl="1"/>
            <a:r>
              <a:rPr lang="en-US" dirty="0" smtClean="0"/>
              <a:t>It performs </a:t>
            </a:r>
            <a:r>
              <a:rPr lang="en-US" dirty="0"/>
              <a:t>monitoring </a:t>
            </a:r>
            <a:r>
              <a:rPr lang="en-US" dirty="0" smtClean="0"/>
              <a:t>operations, </a:t>
            </a:r>
            <a:r>
              <a:rPr lang="en-US" dirty="0"/>
              <a:t>together with the operations of a mobile </a:t>
            </a:r>
            <a:r>
              <a:rPr lang="en-US" dirty="0" smtClean="0"/>
              <a:t>event monitoring </a:t>
            </a:r>
            <a:r>
              <a:rPr lang="en-US" dirty="0"/>
              <a:t>application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small subset </a:t>
            </a:r>
            <a:r>
              <a:rPr lang="en-US" altLang="zh-TW" i="1" dirty="0" err="1">
                <a:solidFill>
                  <a:srgbClr val="FF0000"/>
                </a:solidFill>
              </a:rPr>
              <a:t>C</a:t>
            </a:r>
            <a:r>
              <a:rPr lang="en-US" altLang="zh-TW" i="1" baseline="-25000" dirty="0" err="1">
                <a:solidFill>
                  <a:srgbClr val="FF0000"/>
                </a:solidFill>
              </a:rPr>
              <a:t>i</a:t>
            </a:r>
            <a:r>
              <a:rPr lang="en-US" dirty="0"/>
              <a:t> (of two or more nodes) from </a:t>
            </a:r>
            <a:r>
              <a:rPr lang="en-US" altLang="zh-TW" i="1" dirty="0" err="1">
                <a:solidFill>
                  <a:srgbClr val="FF0000"/>
                </a:solidFill>
              </a:rPr>
              <a:t>E</a:t>
            </a:r>
            <a:r>
              <a:rPr lang="en-US" altLang="zh-TW" i="1" baseline="-25000" dirty="0" err="1">
                <a:solidFill>
                  <a:srgbClr val="FF0000"/>
                </a:solidFill>
              </a:rPr>
              <a:t>i</a:t>
            </a:r>
            <a:r>
              <a:rPr lang="en-US" altLang="zh-TW" dirty="0"/>
              <a:t> </a:t>
            </a:r>
            <a:r>
              <a:rPr lang="en-US" dirty="0"/>
              <a:t>, which has higher detection probability are called </a:t>
            </a:r>
            <a:r>
              <a:rPr lang="en-US" dirty="0">
                <a:solidFill>
                  <a:srgbClr val="FF0000"/>
                </a:solidFill>
              </a:rPr>
              <a:t>coordinators</a:t>
            </a:r>
            <a:r>
              <a:rPr lang="en-US" dirty="0"/>
              <a:t> that collected both the event and node monitoring status. They </a:t>
            </a:r>
            <a:r>
              <a:rPr lang="en-US" dirty="0">
                <a:solidFill>
                  <a:srgbClr val="FF0000"/>
                </a:solidFill>
              </a:rPr>
              <a:t>repair</a:t>
            </a:r>
            <a:r>
              <a:rPr lang="en-US" dirty="0"/>
              <a:t> the faults </a:t>
            </a:r>
            <a:r>
              <a:rPr lang="en-US" dirty="0">
                <a:solidFill>
                  <a:srgbClr val="FF0000"/>
                </a:solidFill>
              </a:rPr>
              <a:t>locally</a:t>
            </a:r>
            <a:r>
              <a:rPr lang="en-US" dirty="0"/>
              <a:t>, also report to the sink if needed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Approach: </a:t>
            </a:r>
            <a:r>
              <a:rPr lang="en-US" dirty="0" err="1" smtClean="0"/>
              <a:t>LoMoM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170AB8-F557-49AB-82A5-B6DFB79BD68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314" y="3962400"/>
            <a:ext cx="5248086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"/>
    </mc:Choice>
    <mc:Fallback xmlns="">
      <p:transition spd="slow" advTm="122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E73219"/>
              </a:buClr>
              <a:buChar char="•"/>
              <a:defRPr kumimoji="1" sz="2800"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E73219"/>
              </a:buClr>
              <a:buChar char="–"/>
              <a:defRPr kumimoji="1" sz="2400"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rgbClr val="E73219"/>
              </a:buClr>
              <a:buChar char="•"/>
              <a:defRPr kumimoji="1" sz="2000"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–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rgbClr val="E73219"/>
              </a:buClr>
              <a:buChar char="»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BBA972AA-F563-4BF8-965F-DA3C4C6095EE}" type="slidenum">
              <a:rPr kumimoji="0" lang="en-US" sz="1800"/>
              <a:pPr>
                <a:spcBef>
                  <a:spcPct val="20000"/>
                </a:spcBef>
                <a:buClrTx/>
                <a:buFontTx/>
                <a:buNone/>
              </a:pPr>
              <a:t>9</a:t>
            </a:fld>
            <a:endParaRPr kumimoji="0"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29650" cy="4724400"/>
          </a:xfrm>
        </p:spPr>
        <p:txBody>
          <a:bodyPr/>
          <a:lstStyle/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Given</a:t>
            </a:r>
            <a:r>
              <a:rPr lang="en-US" dirty="0" smtClean="0"/>
              <a:t>: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2"/>
            <a:r>
              <a:rPr lang="en-US" altLang="zh-TW" dirty="0" smtClean="0"/>
              <a:t> A resource-</a:t>
            </a:r>
            <a:r>
              <a:rPr lang="en-US" altLang="zh-TW" dirty="0" err="1" smtClean="0"/>
              <a:t>constrainted</a:t>
            </a:r>
            <a:r>
              <a:rPr lang="en-US" altLang="zh-TW" dirty="0" smtClean="0"/>
              <a:t> WSN with </a:t>
            </a:r>
            <a:r>
              <a:rPr lang="en-US" altLang="zh-TW" i="1" dirty="0" smtClean="0">
                <a:solidFill>
                  <a:srgbClr val="FF0000"/>
                </a:solidFill>
              </a:rPr>
              <a:t>N</a:t>
            </a:r>
            <a:r>
              <a:rPr lang="en-US" altLang="zh-TW" dirty="0" smtClean="0"/>
              <a:t>  </a:t>
            </a:r>
            <a:r>
              <a:rPr lang="en-US" altLang="zh-TW" dirty="0"/>
              <a:t>identical nodes, a sink, a MC </a:t>
            </a:r>
            <a:r>
              <a:rPr lang="en-US" altLang="zh-TW" dirty="0" smtClean="0"/>
              <a:t>(located </a:t>
            </a:r>
            <a:r>
              <a:rPr lang="en-US" altLang="zh-TW" dirty="0"/>
              <a:t>at a remote placed)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Find</a:t>
            </a:r>
            <a:r>
              <a:rPr lang="en-US" dirty="0" smtClean="0"/>
              <a:t>: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>
                <a:solidFill>
                  <a:srgbClr val="FF0000"/>
                </a:solidFill>
              </a:rPr>
              <a:t>Coordinators </a:t>
            </a:r>
            <a:r>
              <a:rPr lang="en-US" dirty="0"/>
              <a:t>(</a:t>
            </a:r>
            <a:r>
              <a:rPr lang="en-US" i="1" dirty="0" err="1" smtClean="0">
                <a:solidFill>
                  <a:srgbClr val="FF0000"/>
                </a:solidFill>
              </a:rPr>
              <a:t>C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) f</a:t>
            </a:r>
            <a:r>
              <a:rPr lang="en-US" dirty="0" smtClean="0"/>
              <a:t>rom the engaged nodes (</a:t>
            </a:r>
            <a:r>
              <a:rPr lang="en-US" i="1" dirty="0" err="1" smtClean="0">
                <a:solidFill>
                  <a:srgbClr val="FF0000"/>
                </a:solidFill>
              </a:rPr>
              <a:t>E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that </a:t>
            </a:r>
            <a:r>
              <a:rPr lang="en-US" dirty="0" smtClean="0"/>
              <a:t>monitor all the engaged nodes and themselves and the links </a:t>
            </a:r>
            <a:r>
              <a:rPr lang="en-US" dirty="0"/>
              <a:t>such </a:t>
            </a:r>
            <a:r>
              <a:rPr lang="en-US" dirty="0" smtClean="0"/>
              <a:t>that the coordinator gather </a:t>
            </a:r>
            <a:r>
              <a:rPr lang="en-US" dirty="0" smtClean="0"/>
              <a:t>monitoring status and repair the network if there is any fault status and </a:t>
            </a:r>
            <a:r>
              <a:rPr lang="en-US" dirty="0"/>
              <a:t>reports to the sink, and the </a:t>
            </a:r>
            <a:r>
              <a:rPr lang="en-US" dirty="0" smtClean="0"/>
              <a:t>sink </a:t>
            </a:r>
            <a:r>
              <a:rPr lang="en-US" dirty="0"/>
              <a:t>then reports to the </a:t>
            </a:r>
            <a:r>
              <a:rPr lang="en-US" dirty="0" smtClean="0"/>
              <a:t>MC.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Objectives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Reducing the false alarm </a:t>
            </a:r>
            <a:r>
              <a:rPr lang="en-US" dirty="0" smtClean="0"/>
              <a:t>rate, </a:t>
            </a:r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i="1" baseline="-25000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err="1" smtClean="0">
                <a:solidFill>
                  <a:srgbClr val="FF0000"/>
                </a:solidFill>
              </a:rPr>
              <a:t>h,T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i="1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Reducing the detection latency</a:t>
            </a:r>
          </a:p>
          <a:p>
            <a:pPr lvl="2"/>
            <a:r>
              <a:rPr lang="en-US" dirty="0" smtClean="0"/>
              <a:t>Increasing </a:t>
            </a:r>
            <a:r>
              <a:rPr lang="en-US" dirty="0"/>
              <a:t>lifetime, 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i="1" dirty="0" err="1">
                <a:solidFill>
                  <a:srgbClr val="FF0000"/>
                </a:solidFill>
              </a:rPr>
              <a:t>w</a:t>
            </a:r>
            <a:r>
              <a:rPr lang="en-US" i="1" baseline="-25000" dirty="0" err="1">
                <a:solidFill>
                  <a:srgbClr val="FF0000"/>
                </a:solidFill>
              </a:rPr>
              <a:t>r</a:t>
            </a:r>
            <a:r>
              <a:rPr lang="en-US" i="1" dirty="0">
                <a:solidFill>
                  <a:srgbClr val="FF0000"/>
                </a:solidFill>
              </a:rPr>
              <a:t>/</a:t>
            </a:r>
            <a:r>
              <a:rPr lang="en-US" i="1" dirty="0" err="1">
                <a:solidFill>
                  <a:srgbClr val="FF0000"/>
                </a:solidFill>
              </a:rPr>
              <a:t>w</a:t>
            </a:r>
            <a:r>
              <a:rPr lang="en-US" i="1" baseline="-25000" dirty="0" err="1">
                <a:solidFill>
                  <a:srgbClr val="FF0000"/>
                </a:solidFill>
              </a:rPr>
              <a:t>m</a:t>
            </a:r>
            <a:endParaRPr lang="en-US" i="1" baseline="-2500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56"/>
    </mc:Choice>
    <mc:Fallback xmlns="">
      <p:transition spd="slow" advTm="4345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7"/>
</p:tagLst>
</file>

<file path=ppt/theme/theme1.xml><?xml version="1.0" encoding="utf-8"?>
<a:theme xmlns:a="http://schemas.openxmlformats.org/drawingml/2006/main" name="1_Cornell">
  <a:themeElements>
    <a:clrScheme name="1_Cornell 1">
      <a:dk1>
        <a:srgbClr val="4D4D4D"/>
      </a:dk1>
      <a:lt1>
        <a:srgbClr val="FFFFFF"/>
      </a:lt1>
      <a:dk2>
        <a:srgbClr val="006666"/>
      </a:dk2>
      <a:lt2>
        <a:srgbClr val="CC9900"/>
      </a:lt2>
      <a:accent1>
        <a:srgbClr val="CC9900"/>
      </a:accent1>
      <a:accent2>
        <a:srgbClr val="800000"/>
      </a:accent2>
      <a:accent3>
        <a:srgbClr val="AAB8B8"/>
      </a:accent3>
      <a:accent4>
        <a:srgbClr val="DADADA"/>
      </a:accent4>
      <a:accent5>
        <a:srgbClr val="E2CAAA"/>
      </a:accent5>
      <a:accent6>
        <a:srgbClr val="730000"/>
      </a:accent6>
      <a:hlink>
        <a:srgbClr val="C0C0C0"/>
      </a:hlink>
      <a:folHlink>
        <a:srgbClr val="969696"/>
      </a:folHlink>
    </a:clrScheme>
    <a:fontScheme name="1_Corne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1_Cornell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nell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nell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nell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nell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nell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nell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nell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4262</TotalTime>
  <Words>1879</Words>
  <Application>Microsoft Office PowerPoint</Application>
  <PresentationFormat>On-screen Show (4:3)</PresentationFormat>
  <Paragraphs>178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新細明體</vt:lpstr>
      <vt:lpstr>宋体</vt:lpstr>
      <vt:lpstr>Arial</vt:lpstr>
      <vt:lpstr>Cambria Math</vt:lpstr>
      <vt:lpstr>Tahoma</vt:lpstr>
      <vt:lpstr>1_Cornell</vt:lpstr>
      <vt:lpstr>Local Monitoring and Maintenance for Operational Wireless Sensor Networks</vt:lpstr>
      <vt:lpstr>Outline</vt:lpstr>
      <vt:lpstr>Motivation</vt:lpstr>
      <vt:lpstr>Difficulties in Existing Solutions</vt:lpstr>
      <vt:lpstr>Difficulties in Existing Solutions</vt:lpstr>
      <vt:lpstr>More Importantly</vt:lpstr>
      <vt:lpstr>Our Approach: LoMoM</vt:lpstr>
      <vt:lpstr>Our Approach: LoMoM</vt:lpstr>
      <vt:lpstr>The Problem</vt:lpstr>
      <vt:lpstr>Monitoring Architecture</vt:lpstr>
      <vt:lpstr>Monitoring Architecture</vt:lpstr>
      <vt:lpstr>Local Monitoring: Node Self- Monitoring</vt:lpstr>
      <vt:lpstr>Local Monitoring: Node Self- Monitoring</vt:lpstr>
      <vt:lpstr>Local Monitoring: Link Monitoring</vt:lpstr>
      <vt:lpstr>Local Monitoring: Link Monitoring</vt:lpstr>
      <vt:lpstr>Local Monitoring: Link Monitoring</vt:lpstr>
      <vt:lpstr>Local Maintenance</vt:lpstr>
      <vt:lpstr>Evaluation</vt:lpstr>
      <vt:lpstr>Results (1)</vt:lpstr>
      <vt:lpstr>Results (2)</vt:lpstr>
      <vt:lpstr>Real Implementation</vt:lpstr>
      <vt:lpstr>Result (3)</vt:lpstr>
      <vt:lpstr>Conclusions</vt:lpstr>
      <vt:lpstr>Our previous work</vt:lpstr>
      <vt:lpstr>Q &amp; A</vt:lpstr>
      <vt:lpstr>Approaches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Coevolutionary Strategy for Structural Damage Identification</dc:title>
  <dc:creator>Wilkins Aquino</dc:creator>
  <cp:lastModifiedBy>Alam</cp:lastModifiedBy>
  <cp:revision>353</cp:revision>
  <dcterms:created xsi:type="dcterms:W3CDTF">2006-06-12T21:47:32Z</dcterms:created>
  <dcterms:modified xsi:type="dcterms:W3CDTF">2013-07-15T15:03:03Z</dcterms:modified>
</cp:coreProperties>
</file>