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6"/>
  </p:handoutMasterIdLst>
  <p:sldIdLst>
    <p:sldId id="256" r:id="rId3"/>
    <p:sldId id="257" r:id="rId5"/>
    <p:sldId id="267" r:id="rId6"/>
    <p:sldId id="266" r:id="rId7"/>
    <p:sldId id="259" r:id="rId8"/>
    <p:sldId id="260" r:id="rId9"/>
    <p:sldId id="261" r:id="rId10"/>
    <p:sldId id="264" r:id="rId11"/>
    <p:sldId id="265" r:id="rId12"/>
    <p:sldId id="268" r:id="rId13"/>
    <p:sldId id="269"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22754537" name="汪晓丁" initials="汪"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CC6"/>
    <a:srgbClr val="B62F14"/>
    <a:srgbClr val="91B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71668" autoAdjust="0"/>
  </p:normalViewPr>
  <p:slideViewPr>
    <p:cSldViewPr snapToGrid="0" snapToObjects="1" showGuides="1">
      <p:cViewPr>
        <p:scale>
          <a:sx n="125" d="100"/>
          <a:sy n="125" d="100"/>
        </p:scale>
        <p:origin x="296" y="4"/>
      </p:cViewPr>
      <p:guideLst>
        <p:guide orient="horz" pos="2160"/>
        <p:guide pos="2916"/>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just">
              <a:lnSpc>
                <a:spcPts val="1425"/>
              </a:lnSpc>
            </a:pPr>
            <a:r>
              <a:rPr lang="en-US" altLang="zh-CN" b="0" dirty="0">
                <a:solidFill>
                  <a:srgbClr val="D8DEE9"/>
                </a:solidFill>
                <a:effectLst/>
                <a:latin typeface="Consolas" panose="020B0609020204030204" pitchFamily="49" charset="0"/>
              </a:rPr>
              <a:t>Hello, I’m [</a:t>
            </a:r>
            <a:r>
              <a:rPr lang="en-US" altLang="zh-CN" b="0" dirty="0">
                <a:solidFill>
                  <a:srgbClr val="AAA0FA"/>
                </a:solidFill>
                <a:effectLst/>
                <a:latin typeface="Consolas" panose="020B0609020204030204" pitchFamily="49" charset="0"/>
              </a:rPr>
              <a:t>xxx</a:t>
            </a:r>
            <a:r>
              <a:rPr lang="en-US" altLang="zh-CN" b="0" dirty="0">
                <a:solidFill>
                  <a:srgbClr val="D8DEE9"/>
                </a:solidFill>
                <a:effectLst/>
                <a:latin typeface="Consolas" panose="020B0609020204030204" pitchFamily="49" charset="0"/>
              </a:rPr>
              <a:t>] from Fujian Normal University. Today I’ll present </a:t>
            </a:r>
            <a:r>
              <a:rPr lang="en-US" altLang="zh-CN" b="0" dirty="0" err="1">
                <a:solidFill>
                  <a:srgbClr val="D8DEE9"/>
                </a:solidFill>
                <a:effectLst/>
                <a:latin typeface="Consolas" panose="020B0609020204030204" pitchFamily="49" charset="0"/>
              </a:rPr>
              <a:t>FedHAN</a:t>
            </a:r>
            <a:r>
              <a:rPr lang="en-US" altLang="zh-CN" b="0" dirty="0">
                <a:solidFill>
                  <a:srgbClr val="D8DEE9"/>
                </a:solidFill>
                <a:effectLst/>
                <a:latin typeface="Consolas" panose="020B0609020204030204" pitchFamily="49" charset="0"/>
              </a:rPr>
              <a:t>—a cache-based semi-asynchronous federated learning framework for heterogeneous clients that defends against poisoning attacks.</a:t>
            </a:r>
            <a:endParaRPr lang="en-US" altLang="zh-CN" b="0" dirty="0">
              <a:solidFill>
                <a:srgbClr val="D8DEE9"/>
              </a:solidFill>
              <a:effectLst/>
              <a:latin typeface="Consolas" panose="020B0609020204030204" pitchFamily="49" charset="0"/>
            </a:endParaRP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dirty="0"/>
              <a:t>In the study on the MNIST dataset, the FedHAN algorithm demonstrated exceptional performance in countering malicious attacks and preserving privacy: As shown in this figure, when the proportion of malicious clients reached 40%, FedHAN maintained significantly superior performance over methods like FedEraser and Crab after the 60th recovery round (with test accuracy dropping only to 12.8%), while its defense against backdoor attacks was validated by a low Attack Success Rate (ASR) of 12.7%. Further illustrated in this figure, the algorithm successfully suppressed the Membership Inference Success Rate (MISR) to 28.62%, fully proving its systemic advantages in enhancing model robustness, resisting data poisoning attacks, and safeguarding user privacy.</a:t>
            </a:r>
            <a:endParaRPr lang="en-US" altLang="zh-CN" dirty="0"/>
          </a:p>
        </p:txBody>
      </p:sp>
      <p:sp>
        <p:nvSpPr>
          <p:cNvPr id="4" name="灯片编号占位符 3"/>
          <p:cNvSpPr>
            <a:spLocks noGrp="1"/>
          </p:cNvSpPr>
          <p:nvPr>
            <p:ph type="sldNum" sz="quarter" idx="5"/>
          </p:nvPr>
        </p:nvSpPr>
        <p:spPr/>
        <p:txBody>
          <a:bodyPr/>
          <a:lstStyle/>
          <a:p>
            <a:fld id="{BB5E49A5-4136-284D-997B-48E1D791AD67}"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5E49A5-4136-284D-997B-48E1D791AD67}"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just"/>
            <a:r>
              <a:rPr lang="en-US" altLang="zh-CN" dirty="0"/>
              <a:t>Under realistic circumstances, federated learning faces significant obstacles, such as Non-IID data, </a:t>
            </a:r>
            <a:r>
              <a:rPr lang="en-US" altLang="zh-CN" dirty="0" err="1"/>
              <a:t>asynchronicity</a:t>
            </a:r>
            <a:r>
              <a:rPr lang="en-US" altLang="zh-CN" dirty="0"/>
              <a:t>, model heterogeneity, and poisoning attacks. We propose </a:t>
            </a:r>
            <a:r>
              <a:rPr lang="en-US" altLang="zh-CN" dirty="0" err="1"/>
              <a:t>FedHAN</a:t>
            </a:r>
            <a:r>
              <a:rPr lang="en-US" altLang="zh-CN" dirty="0"/>
              <a:t>, a cache-based semi-asynchronous algorithm designed to enhance robustness. </a:t>
            </a:r>
            <a:r>
              <a:rPr lang="en-US" altLang="zh-CN" dirty="0" err="1"/>
              <a:t>FedHAN</a:t>
            </a:r>
            <a:r>
              <a:rPr lang="en-US" altLang="zh-CN" dirty="0"/>
              <a:t> employs sparse model filling, adaptive weight distribution, and selective historical updates to handle stale updates and Non-IID data effectively. This method keeps a padded global update while incorporating client-sparse updates, aiding in the accurate identification of malicious attacks. By applying the Cauchy mean value theorem, </a:t>
            </a:r>
            <a:r>
              <a:rPr lang="en-US" altLang="zh-CN" dirty="0" err="1"/>
              <a:t>FedHAN</a:t>
            </a:r>
            <a:r>
              <a:rPr lang="en-US" altLang="zh-CN" dirty="0"/>
              <a:t> neutralizes the effects of such attacks, ensuring model reliability. We demonstrate </a:t>
            </a:r>
            <a:r>
              <a:rPr lang="en-US" altLang="zh-CN" dirty="0" err="1"/>
              <a:t>FedHAN's</a:t>
            </a:r>
            <a:r>
              <a:rPr lang="en-US" altLang="zh-CN" dirty="0"/>
              <a:t> convergence and its proficiency in detecting attacks, with experiments across three datasets confirming its superior accuracy and robustness, underscoring its practical utility.</a:t>
            </a:r>
            <a:endParaRPr lang="en-US" altLang="zh-CN"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l">
              <a:lnSpc>
                <a:spcPts val="1425"/>
              </a:lnSpc>
              <a:buNone/>
            </a:pPr>
            <a:r>
              <a:rPr lang="en-US" altLang="zh-CN" b="0" dirty="0">
                <a:solidFill>
                  <a:srgbClr val="D8DEE9"/>
                </a:solidFill>
                <a:effectLst/>
                <a:latin typeface="Consolas" panose="020B0609020204030204" pitchFamily="49" charset="0"/>
              </a:rPr>
              <a:t>This slide summarizes five core challenges; the diagram illustrates semi-asynchronous aggregation across heterogeneous sparse </a:t>
            </a:r>
            <a:r>
              <a:rPr lang="en-US" altLang="zh-CN" b="0" dirty="0" err="1">
                <a:solidFill>
                  <a:srgbClr val="D8DEE9"/>
                </a:solidFill>
                <a:effectLst/>
                <a:latin typeface="Consolas" panose="020B0609020204030204" pitchFamily="49" charset="0"/>
              </a:rPr>
              <a:t>submodels</a:t>
            </a:r>
            <a:r>
              <a:rPr lang="en-US" altLang="zh-CN" b="0" dirty="0">
                <a:solidFill>
                  <a:srgbClr val="D8DEE9"/>
                </a:solidFill>
                <a:effectLst/>
                <a:latin typeface="Consolas" panose="020B0609020204030204" pitchFamily="49" charset="0"/>
              </a:rPr>
              <a:t>.</a:t>
            </a:r>
            <a:endParaRPr lang="en-US" altLang="zh-CN" b="0" dirty="0">
              <a:solidFill>
                <a:srgbClr val="D8DEE9"/>
              </a:solidFill>
              <a:effectLst/>
              <a:latin typeface="Consolas" panose="020B0609020204030204" pitchFamily="49" charset="0"/>
            </a:endParaRPr>
          </a:p>
          <a:p>
            <a:pPr algn="l">
              <a:lnSpc>
                <a:spcPts val="1425"/>
              </a:lnSpc>
              <a:buNone/>
            </a:pPr>
            <a:r>
              <a:rPr lang="en-US" altLang="zh-CN" b="0" dirty="0">
                <a:solidFill>
                  <a:srgbClr val="D8DEE9"/>
                </a:solidFill>
                <a:effectLst/>
                <a:latin typeface="Consolas" panose="020B0609020204030204" pitchFamily="49" charset="0"/>
              </a:rPr>
              <a:t>- Non-IID data: Few/biased local samples cause overfitting and cross-client inconsistency → unstable convergence.</a:t>
            </a:r>
            <a:endParaRPr lang="en-US" altLang="zh-CN" b="0" dirty="0">
              <a:solidFill>
                <a:srgbClr val="D8DEE9"/>
              </a:solidFill>
              <a:effectLst/>
              <a:latin typeface="Consolas" panose="020B0609020204030204" pitchFamily="49" charset="0"/>
            </a:endParaRPr>
          </a:p>
          <a:p>
            <a:pPr algn="l">
              <a:lnSpc>
                <a:spcPts val="1425"/>
              </a:lnSpc>
              <a:buNone/>
            </a:pPr>
            <a:r>
              <a:rPr lang="en-US" altLang="zh-CN" b="0" dirty="0">
                <a:solidFill>
                  <a:srgbClr val="D8DEE9"/>
                </a:solidFill>
                <a:effectLst/>
                <a:latin typeface="Consolas" panose="020B0609020204030204" pitchFamily="49" charset="0"/>
              </a:rPr>
              <a:t>- Semi-asynchronous participation: The server aggregates the earliest K updates while many arrivals are stale → participation bias and model drift.</a:t>
            </a:r>
            <a:endParaRPr lang="en-US" altLang="zh-CN" b="0" dirty="0">
              <a:solidFill>
                <a:srgbClr val="D8DEE9"/>
              </a:solidFill>
              <a:effectLst/>
              <a:latin typeface="Consolas" panose="020B0609020204030204" pitchFamily="49" charset="0"/>
            </a:endParaRPr>
          </a:p>
          <a:p>
            <a:pPr algn="l">
              <a:lnSpc>
                <a:spcPts val="1425"/>
              </a:lnSpc>
              <a:buNone/>
            </a:pPr>
            <a:r>
              <a:rPr lang="en-US" altLang="zh-CN" b="0" dirty="0">
                <a:solidFill>
                  <a:srgbClr val="D8DEE9"/>
                </a:solidFill>
                <a:effectLst/>
                <a:latin typeface="Consolas" panose="020B0609020204030204" pitchFamily="49" charset="0"/>
              </a:rPr>
              <a:t>- Heterogeneous sparsity: Clients use different mask widths; sparse, shape-mismatched updates leave parameters missing and skew aggregation.</a:t>
            </a:r>
            <a:endParaRPr lang="en-US" altLang="zh-CN" b="0" dirty="0">
              <a:solidFill>
                <a:srgbClr val="D8DEE9"/>
              </a:solidFill>
              <a:effectLst/>
              <a:latin typeface="Consolas" panose="020B0609020204030204" pitchFamily="49" charset="0"/>
            </a:endParaRPr>
          </a:p>
          <a:p>
            <a:pPr algn="l">
              <a:lnSpc>
                <a:spcPts val="1425"/>
              </a:lnSpc>
              <a:buNone/>
            </a:pPr>
            <a:r>
              <a:rPr lang="en-US" altLang="zh-CN" b="0" dirty="0">
                <a:solidFill>
                  <a:srgbClr val="D8DEE9"/>
                </a:solidFill>
                <a:effectLst/>
                <a:latin typeface="Consolas" panose="020B0609020204030204" pitchFamily="49" charset="0"/>
              </a:rPr>
              <a:t>- Detector-only pipelines: Identifying attackers does not undo historical contamination already embedded in the global model.</a:t>
            </a:r>
            <a:br>
              <a:rPr lang="en-US" altLang="zh-CN" b="0" dirty="0">
                <a:solidFill>
                  <a:srgbClr val="D8DEE9"/>
                </a:solidFill>
                <a:effectLst/>
                <a:latin typeface="Consolas" panose="020B0609020204030204" pitchFamily="49" charset="0"/>
              </a:rPr>
            </a:br>
            <a:r>
              <a:rPr lang="en-US" altLang="zh-CN" b="0" dirty="0">
                <a:solidFill>
                  <a:srgbClr val="D8DEE9"/>
                </a:solidFill>
                <a:effectLst/>
                <a:latin typeface="Consolas" panose="020B0609020204030204" pitchFamily="49" charset="0"/>
              </a:rPr>
              <a:t>- Retrain-based recovery: Accurate yet communication-expensive and slow, impractical for online </a:t>
            </a:r>
            <a:r>
              <a:rPr lang="en-US" altLang="zh-CN" b="0" dirty="0" err="1">
                <a:solidFill>
                  <a:srgbClr val="D8DEE9"/>
                </a:solidFill>
                <a:effectLst/>
                <a:latin typeface="Consolas" panose="020B0609020204030204" pitchFamily="49" charset="0"/>
              </a:rPr>
              <a:t>remediation.</a:t>
            </a:r>
            <a:endParaRPr lang="en-US" altLang="zh-CN" b="0" dirty="0" err="1">
              <a:solidFill>
                <a:srgbClr val="D8DEE9"/>
              </a:solidFill>
              <a:effectLst/>
              <a:latin typeface="Consolas" panose="020B0609020204030204" pitchFamily="49" charset="0"/>
            </a:endParaRPr>
          </a:p>
          <a:p>
            <a:pPr algn="l">
              <a:lnSpc>
                <a:spcPts val="1425"/>
              </a:lnSpc>
              <a:buNone/>
            </a:pPr>
            <a:r>
              <a:rPr lang="en-US" altLang="zh-CN" b="0" dirty="0">
                <a:solidFill>
                  <a:srgbClr val="D8DEE9"/>
                </a:solidFill>
                <a:effectLst/>
                <a:latin typeface="Consolas" panose="020B0609020204030204" pitchFamily="49" charset="0"/>
              </a:rPr>
              <a:t>These issues inflate bias/variance and destabilize training, motivating a cache/history-aware, staleness-weighted approach with integrated detection and recovery (</a:t>
            </a:r>
            <a:r>
              <a:rPr lang="en-US" altLang="zh-CN" b="0" dirty="0" err="1">
                <a:solidFill>
                  <a:srgbClr val="D8DEE9"/>
                </a:solidFill>
                <a:effectLst/>
                <a:latin typeface="Consolas" panose="020B0609020204030204" pitchFamily="49" charset="0"/>
              </a:rPr>
              <a:t>FedHAN</a:t>
            </a:r>
            <a:r>
              <a:rPr lang="en-US" altLang="zh-CN" b="0" dirty="0">
                <a:solidFill>
                  <a:srgbClr val="D8DEE9"/>
                </a:solidFill>
                <a:effectLst/>
                <a:latin typeface="Consolas" panose="020B0609020204030204" pitchFamily="49" charset="0"/>
              </a:rPr>
              <a:t>).</a:t>
            </a:r>
            <a:endParaRPr lang="en-US" altLang="zh-CN" b="0" dirty="0">
              <a:solidFill>
                <a:srgbClr val="D8DEE9"/>
              </a:solidFill>
              <a:effectLst/>
              <a:latin typeface="Consolas" panose="020B0609020204030204" pitchFamily="49" charset="0"/>
            </a:endParaRP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900" dirty="0"/>
              <a:t>In asynchronous FL, each training round involves only K  clients, causing a ``partial client participation bias" problem. This intensifies model drift due to data heterogeneity, as the global model tends to overfit the data of the participating clients, reducing its generalization capability. To tackle this, we propose selecting some historical updates based on cosine similarity and incorporating them into the training process. Preliminary experiment results show that the red curve, which includes historical updates, exhibits reduced fluctuations and faster convergence compared to the blue curve with stale updates. This suggests that the approach can enhance model performance and training efficiency. </a:t>
            </a:r>
            <a:endParaRPr lang="zh-CN" altLang="en-US" sz="900" dirty="0"/>
          </a:p>
        </p:txBody>
      </p:sp>
      <p:sp>
        <p:nvSpPr>
          <p:cNvPr id="4" name="灯片编号占位符 3"/>
          <p:cNvSpPr>
            <a:spLocks noGrp="1"/>
          </p:cNvSpPr>
          <p:nvPr>
            <p:ph type="sldNum" sz="quarter" idx="5"/>
          </p:nvPr>
        </p:nvSpPr>
        <p:spPr/>
        <p:txBody>
          <a:bodyPr/>
          <a:lstStyle/>
          <a:p>
            <a:fld id="{BB5E49A5-4136-284D-997B-48E1D791AD6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dirty="0"/>
              <a:t>Traditional defenses against poisoning attacks generally entail eliminating the identified malicious clients and proceeding with training using the remaining clients. However, this approach does not fully negate their adverse effects. To tackle this problem, we propose adding a recovery process immediately after detecting a malicious attack, aiming to reduce its effects. Preliminary experimental results confirmed that models using both detection and recovery methods outperform those relying only on detection strategies.</a:t>
            </a:r>
            <a:endParaRPr lang="zh-CN" altLang="en-US" dirty="0"/>
          </a:p>
        </p:txBody>
      </p:sp>
      <p:sp>
        <p:nvSpPr>
          <p:cNvPr id="4" name="灯片编号占位符 3"/>
          <p:cNvSpPr>
            <a:spLocks noGrp="1"/>
          </p:cNvSpPr>
          <p:nvPr>
            <p:ph type="sldNum" sz="quarter" idx="5"/>
          </p:nvPr>
        </p:nvSpPr>
        <p:spPr/>
        <p:txBody>
          <a:bodyPr/>
          <a:lstStyle/>
          <a:p>
            <a:fld id="{BB5E49A5-4136-284D-997B-48E1D791AD67}"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marL="285750" indent="-285750">
              <a:buFont typeface="Wingdings" panose="05000000000000000000" charset="0"/>
              <a:buChar char="n"/>
            </a:pPr>
            <a:r>
              <a:rPr lang="en-US" altLang="zh-CN" dirty="0"/>
              <a:t>Semi-asynchronous FL with heterogeneous, mask-based sparse models; each client uploads a sparse update plus width and staleness.</a:t>
            </a:r>
            <a:endParaRPr lang="en-US" altLang="zh-CN" dirty="0"/>
          </a:p>
          <a:p>
            <a:pPr marL="285750" indent="-285750">
              <a:buFont typeface="Wingdings" panose="05000000000000000000" charset="0"/>
              <a:buChar char="n"/>
            </a:pPr>
            <a:r>
              <a:rPr lang="en-US" altLang="zh-CN" dirty="0"/>
              <a:t>Server keeps a per-client cache of the latest imputed update and a decaying staleness weight.</a:t>
            </a:r>
            <a:endParaRPr lang="en-US" altLang="zh-CN" dirty="0"/>
          </a:p>
          <a:p>
            <a:pPr marL="285750" indent="-285750">
              <a:buFont typeface="Wingdings" panose="05000000000000000000" charset="0"/>
              <a:buChar char="n"/>
            </a:pPr>
            <a:r>
              <a:rPr lang="en-US" altLang="zh-CN" dirty="0"/>
              <a:t>Aggregate the first K arrivals, then augment with cosine-similar cached history from non-arrived clients to reduce bias/variance.</a:t>
            </a:r>
            <a:endParaRPr lang="en-US" altLang="zh-CN" dirty="0"/>
          </a:p>
          <a:p>
            <a:pPr marL="285750" indent="-285750">
              <a:buFont typeface="Wingdings" panose="05000000000000000000" charset="0"/>
              <a:buChar char="n"/>
            </a:pPr>
            <a:r>
              <a:rPr lang="en-US" altLang="zh-CN" dirty="0"/>
              <a:t>Result: faster, smoother convergence under Non-IID data and partial participation.</a:t>
            </a:r>
            <a:endParaRPr lang="en-US" altLang="zh-CN"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mc:AlternateContent xmlns:mc="http://schemas.openxmlformats.org/markup-compatibility/2006">
        <mc:Choice xmlns:a14="http://schemas.microsoft.com/office/drawing/2010/main" Requires="a14">
          <p:sp>
            <p:nvSpPr>
              <p:cNvPr id="3" name="Notes Placeholder 2"/>
              <p:cNvSpPr>
                <a:spLocks noGrp="1"/>
              </p:cNvSpPr>
              <p:nvPr>
                <p:ph type="body" sz="quarter" idx="3"/>
              </p:nvPr>
            </p:nvSpPr>
            <p:spPr/>
            <p:txBody>
              <a:bodyPr/>
              <a:lstStyle/>
              <a:p>
                <a:pPr algn="just"/>
                <a:r>
                  <a:rPr lang="en-US" altLang="zh-CN" dirty="0"/>
                  <a:t>The </a:t>
                </a:r>
                <a:r>
                  <a:rPr lang="en-US" altLang="zh-CN" dirty="0" err="1"/>
                  <a:t>FedHAN</a:t>
                </a:r>
                <a:r>
                  <a:rPr lang="en-US" altLang="zh-CN" dirty="0"/>
                  <a:t> system is composed of three main modules, including caching and model aggregation, attack detection, and model recovery. This modular structure allows the system to handle challenges efficiently and safely. </a:t>
                </a:r>
                <a:r>
                  <a:rPr lang="en-US" altLang="zh-CN" dirty="0" err="1"/>
                  <a:t>FedHAN</a:t>
                </a:r>
                <a:r>
                  <a:rPr lang="en-US" altLang="zh-CN" dirty="0"/>
                  <a:t> executes through these steps.(1) Sparse Model Customization. The server generates a client-specific mask </a:t>
                </a:r>
                <a14:m>
                  <m:oMath xmlns:m="http://schemas.openxmlformats.org/officeDocument/2006/math">
                    <m:sSup>
                      <m:sSupPr>
                        <m:ctrlPr>
                          <a:rPr lang="en-US" altLang="zh-CN" i="1" dirty="0">
                            <a:latin typeface="Cambria Math" panose="02040503050406030204" pitchFamily="18" charset="0"/>
                            <a:cs typeface="Cambria Math" panose="02040503050406030204" pitchFamily="18" charset="0"/>
                          </a:rPr>
                        </m:ctrlPr>
                      </m:sSupPr>
                      <m:e>
                        <m:r>
                          <a:rPr lang="en-US" altLang="zh-CN" i="1" dirty="0">
                            <a:latin typeface="Cambria Math" panose="02040503050406030204" pitchFamily="18" charset="0"/>
                            <a:cs typeface="Cambria Math" panose="02040503050406030204" pitchFamily="18" charset="0"/>
                          </a:rPr>
                          <m:t>𝑚</m:t>
                        </m:r>
                      </m:e>
                      <m:sup>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𝑑</m:t>
                            </m:r>
                          </m:e>
                          <m:sub>
                            <m:r>
                              <a:rPr lang="en-US" altLang="zh-CN" i="1" dirty="0">
                                <a:latin typeface="Cambria Math" panose="02040503050406030204" pitchFamily="18" charset="0"/>
                                <a:cs typeface="Cambria Math" panose="02040503050406030204" pitchFamily="18" charset="0"/>
                              </a:rPr>
                              <m:t>𝑡</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sup>
                    </m:sSup>
                  </m:oMath>
                </a14:m>
                <a:r>
                  <a:rPr lang="en-US" altLang="zh-CN" dirty="0"/>
                  <a:t> based on the capacity of the client, customizes a sparse model </a:t>
                </a:r>
                <a14:m>
                  <m:oMath xmlns:m="http://schemas.openxmlformats.org/officeDocument/2006/math">
                    <m:sSup>
                      <m:sSupPr>
                        <m:ctrlPr>
                          <a:rPr lang="en-US" altLang="zh-CN" i="1" dirty="0">
                            <a:latin typeface="Cambria Math" panose="02040503050406030204" pitchFamily="18" charset="0"/>
                            <a:cs typeface="Cambria Math" panose="02040503050406030204" pitchFamily="18" charset="0"/>
                          </a:rPr>
                        </m:ctrlPr>
                      </m:sSupPr>
                      <m:e>
                        <m:r>
                          <a:rPr lang="en-US" altLang="zh-CN" i="1" dirty="0">
                            <a:latin typeface="Cambria Math" panose="02040503050406030204" pitchFamily="18" charset="0"/>
                            <a:cs typeface="Cambria Math" panose="02040503050406030204" pitchFamily="18" charset="0"/>
                          </a:rPr>
                          <m:t>𝑤</m:t>
                        </m:r>
                      </m:e>
                      <m:sup>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𝑑</m:t>
                            </m:r>
                          </m:e>
                          <m:sub>
                            <m:r>
                              <a:rPr lang="en-US" altLang="zh-CN" i="1" dirty="0">
                                <a:latin typeface="Cambria Math" panose="02040503050406030204" pitchFamily="18" charset="0"/>
                                <a:cs typeface="Cambria Math" panose="02040503050406030204" pitchFamily="18" charset="0"/>
                              </a:rPr>
                              <m:t>𝑡</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sup>
                    </m:sSup>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𝑤</m:t>
                    </m:r>
                    <m:r>
                      <a:rPr lang="en-US" altLang="zh-CN" i="1" dirty="0">
                        <a:latin typeface="Cambria Math" panose="02040503050406030204" pitchFamily="18" charset="0"/>
                        <a:cs typeface="Cambria Math" panose="02040503050406030204" pitchFamily="18" charset="0"/>
                      </a:rPr>
                      <m:t>⊙</m:t>
                    </m:r>
                    <m:sSup>
                      <m:sSupPr>
                        <m:ctrlPr>
                          <a:rPr lang="en-US" altLang="zh-CN" i="1" dirty="0">
                            <a:latin typeface="Cambria Math" panose="02040503050406030204" pitchFamily="18" charset="0"/>
                            <a:cs typeface="Cambria Math" panose="02040503050406030204" pitchFamily="18" charset="0"/>
                          </a:rPr>
                        </m:ctrlPr>
                      </m:sSupPr>
                      <m:e>
                        <m:r>
                          <a:rPr lang="en-US" altLang="zh-CN" i="1" dirty="0">
                            <a:latin typeface="Cambria Math" panose="02040503050406030204" pitchFamily="18" charset="0"/>
                            <a:cs typeface="Cambria Math" panose="02040503050406030204" pitchFamily="18" charset="0"/>
                          </a:rPr>
                          <m:t>𝑚</m:t>
                        </m:r>
                      </m:e>
                      <m:sup>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𝑑</m:t>
                            </m:r>
                          </m:e>
                          <m:sub>
                            <m:r>
                              <a:rPr lang="en-US" altLang="zh-CN" i="1" dirty="0">
                                <a:latin typeface="Cambria Math" panose="02040503050406030204" pitchFamily="18" charset="0"/>
                                <a:cs typeface="Cambria Math" panose="02040503050406030204" pitchFamily="18" charset="0"/>
                              </a:rPr>
                              <m:t>𝑡</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sup>
                    </m:sSup>
                  </m:oMath>
                </a14:m>
                <a:r>
                  <a:rPr lang="en-US" altLang="zh-CN" dirty="0"/>
                  <a:t>, and sends it to the client.(2) Local Training and Upload. Clients train their sparse models on local data and upload the sparse update </a:t>
                </a:r>
                <a14:m>
                  <m:oMath xmlns:m="http://schemas.openxmlformats.org/officeDocument/2006/math">
                    <m:r>
                      <a:rPr lang="en-US" altLang="zh-CN" i="1" dirty="0">
                        <a:latin typeface="Cambria Math" panose="02040503050406030204" pitchFamily="18" charset="0"/>
                        <a:cs typeface="Cambria Math" panose="02040503050406030204" pitchFamily="18" charset="0"/>
                      </a:rPr>
                      <m:t>𝑔</m:t>
                    </m:r>
                    <m:r>
                      <a:rPr lang="en-US" altLang="zh-CN" i="1" dirty="0">
                        <a:latin typeface="Cambria Math" panose="02040503050406030204" pitchFamily="18" charset="0"/>
                        <a:cs typeface="Cambria Math" panose="02040503050406030204" pitchFamily="18" charset="0"/>
                      </a:rPr>
                      <m:t>(</m:t>
                    </m:r>
                    <m:sSubSup>
                      <m:sSubSupPr>
                        <m:ctrlPr>
                          <a:rPr lang="en-US" altLang="zh-CN" i="1" dirty="0">
                            <a:latin typeface="Cambria Math" panose="02040503050406030204" pitchFamily="18" charset="0"/>
                            <a:cs typeface="Cambria Math" panose="02040503050406030204" pitchFamily="18" charset="0"/>
                          </a:rPr>
                        </m:ctrlPr>
                      </m:sSubSupPr>
                      <m:e>
                        <m:r>
                          <a:rPr lang="en-US" altLang="zh-CN" i="1" dirty="0">
                            <a:latin typeface="Cambria Math" panose="02040503050406030204" pitchFamily="18" charset="0"/>
                            <a:cs typeface="Cambria Math" panose="02040503050406030204" pitchFamily="18" charset="0"/>
                          </a:rPr>
                          <m:t>𝑤</m:t>
                        </m:r>
                      </m:e>
                      <m:sub>
                        <m:r>
                          <a:rPr lang="en-US" altLang="zh-CN" i="1" dirty="0">
                            <a:latin typeface="Cambria Math" panose="02040503050406030204" pitchFamily="18" charset="0"/>
                            <a:cs typeface="Cambria Math" panose="02040503050406030204" pitchFamily="18" charset="0"/>
                          </a:rPr>
                          <m:t>𝑡</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up>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𝑑</m:t>
                            </m:r>
                          </m:e>
                          <m:sub>
                            <m:r>
                              <a:rPr lang="en-US" altLang="zh-CN" i="1" dirty="0">
                                <a:latin typeface="Cambria Math" panose="02040503050406030204" pitchFamily="18" charset="0"/>
                                <a:cs typeface="Cambria Math" panose="02040503050406030204" pitchFamily="18" charset="0"/>
                              </a:rPr>
                              <m:t>𝑡</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sup>
                    </m:sSubSup>
                    <m:r>
                      <a:rPr lang="en-US" altLang="zh-CN" i="1" dirty="0">
                        <a:latin typeface="Cambria Math" panose="02040503050406030204" pitchFamily="18" charset="0"/>
                        <a:cs typeface="Cambria Math" panose="02040503050406030204" pitchFamily="18" charset="0"/>
                      </a:rPr>
                      <m:t>,</m:t>
                    </m:r>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𝜉</m:t>
                        </m:r>
                      </m:e>
                      <m:sub>
                        <m:r>
                          <a:rPr lang="en-US" altLang="zh-CN" i="1" dirty="0">
                            <a:latin typeface="Cambria Math" panose="02040503050406030204" pitchFamily="18" charset="0"/>
                            <a:cs typeface="Cambria Math" panose="02040503050406030204" pitchFamily="18" charset="0"/>
                          </a:rPr>
                          <m:t>𝑡</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r>
                      <a:rPr lang="en-US" altLang="zh-CN" i="1" dirty="0">
                        <a:latin typeface="Cambria Math" panose="02040503050406030204" pitchFamily="18" charset="0"/>
                        <a:cs typeface="Cambria Math" panose="02040503050406030204" pitchFamily="18" charset="0"/>
                      </a:rPr>
                      <m:t>) </m:t>
                    </m:r>
                  </m:oMath>
                </a14:m>
                <a:r>
                  <a:rPr lang="en-US" altLang="zh-CN" dirty="0"/>
                  <a:t>to the server.(3) Asynchronous Reception and Update Imputation. The server collects sparse updates from the latest K clients, pads missing updates using past data to get </a:t>
                </a:r>
                <a14:m>
                  <m:oMath xmlns:m="http://schemas.openxmlformats.org/officeDocument/2006/math">
                    <m:r>
                      <a:rPr lang="en-US" altLang="zh-CN" i="1" dirty="0">
                        <a:latin typeface="Cambria Math" panose="02040503050406030204" pitchFamily="18" charset="0"/>
                        <a:cs typeface="Cambria Math" panose="02040503050406030204" pitchFamily="18" charset="0"/>
                      </a:rPr>
                      <m:t>𝑔</m:t>
                    </m:r>
                    <m:r>
                      <a:rPr lang="en-US" altLang="zh-CN" i="1" dirty="0">
                        <a:latin typeface="Cambria Math" panose="02040503050406030204" pitchFamily="18" charset="0"/>
                        <a:cs typeface="Cambria Math" panose="02040503050406030204" pitchFamily="18" charset="0"/>
                      </a:rPr>
                      <m:t>(</m:t>
                    </m:r>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𝑤</m:t>
                        </m:r>
                      </m:e>
                      <m:sub>
                        <m:r>
                          <a:rPr lang="en-US" altLang="zh-CN" i="1" dirty="0">
                            <a:latin typeface="Cambria Math" panose="02040503050406030204" pitchFamily="18" charset="0"/>
                            <a:cs typeface="Cambria Math" panose="02040503050406030204" pitchFamily="18" charset="0"/>
                          </a:rPr>
                          <m:t>𝑗</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r>
                      <a:rPr lang="en-US" altLang="zh-CN" i="1" dirty="0">
                        <a:latin typeface="Cambria Math" panose="02040503050406030204" pitchFamily="18" charset="0"/>
                        <a:cs typeface="Cambria Math" panose="02040503050406030204" pitchFamily="18" charset="0"/>
                      </a:rPr>
                      <m:t>)</m:t>
                    </m:r>
                  </m:oMath>
                </a14:m>
                <a:r>
                  <a:rPr lang="en-US" altLang="zh-CN" dirty="0"/>
                  <a:t>, forms a weight matrix based on update timing and client masks and updates caches.(4) Malicious Update Detection. The server identifies malicious clients by checking the Euclidean distance </a:t>
                </a:r>
                <a14:m>
                  <m:oMath xmlns:m="http://schemas.openxmlformats.org/officeDocument/2006/math">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𝑠</m:t>
                        </m:r>
                      </m:e>
                      <m:sub>
                        <m:r>
                          <a:rPr lang="en-US" altLang="zh-CN" i="1" dirty="0">
                            <a:latin typeface="Cambria Math" panose="02040503050406030204" pitchFamily="18" charset="0"/>
                            <a:cs typeface="Cambria Math" panose="02040503050406030204" pitchFamily="18" charset="0"/>
                          </a:rPr>
                          <m:t>𝑗</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r>
                      <a:rPr lang="en-US" altLang="zh-CN" i="1" dirty="0">
                        <a:latin typeface="Cambria Math" panose="02040503050406030204" pitchFamily="18" charset="0"/>
                        <a:cs typeface="Cambria Math" panose="02040503050406030204" pitchFamily="18" charset="0"/>
                      </a:rPr>
                      <m:t>=||</m:t>
                    </m:r>
                    <m:sSub>
                      <m:sSubPr>
                        <m:ctrlPr>
                          <a:rPr lang="en-US" altLang="zh-CN" i="1" dirty="0">
                            <a:latin typeface="Cambria Math" panose="02040503050406030204" pitchFamily="18" charset="0"/>
                            <a:cs typeface="Cambria Math" panose="02040503050406030204" pitchFamily="18" charset="0"/>
                          </a:rPr>
                        </m:ctrlPr>
                      </m:sSubPr>
                      <m:e>
                        <m:acc>
                          <m:accPr>
                            <m:chr m:val="̅"/>
                            <m:ctrlPr>
                              <a:rPr lang="en-US" altLang="zh-CN" i="1" dirty="0">
                                <a:latin typeface="Cambria Math" panose="02040503050406030204" pitchFamily="18" charset="0"/>
                                <a:cs typeface="Cambria Math" panose="02040503050406030204" pitchFamily="18" charset="0"/>
                              </a:rPr>
                            </m:ctrlPr>
                          </m:accPr>
                          <m:e>
                            <m:r>
                              <a:rPr lang="en-US" altLang="zh-CN" i="1" dirty="0">
                                <a:latin typeface="Cambria Math" panose="02040503050406030204" pitchFamily="18" charset="0"/>
                                <a:cs typeface="Cambria Math" panose="02040503050406030204" pitchFamily="18" charset="0"/>
                              </a:rPr>
                              <m:t>𝑔</m:t>
                            </m:r>
                          </m:e>
                        </m:acc>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𝑤</m:t>
                        </m:r>
                      </m:e>
                      <m:sub>
                        <m:r>
                          <a:rPr lang="en-US" altLang="zh-CN" i="1" dirty="0">
                            <a:latin typeface="Cambria Math" panose="02040503050406030204" pitchFamily="18" charset="0"/>
                            <a:cs typeface="Cambria Math" panose="02040503050406030204" pitchFamily="18" charset="0"/>
                          </a:rPr>
                          <m:t>𝑗</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−𝑔</m:t>
                    </m:r>
                    <m:sSub>
                      <m:sSubPr>
                        <m:ctrlPr>
                          <a:rPr lang="en-US" altLang="zh-CN" i="1" dirty="0">
                            <a:latin typeface="Cambria Math" panose="02040503050406030204" pitchFamily="18" charset="0"/>
                            <a:cs typeface="Cambria Math" panose="02040503050406030204" pitchFamily="18" charset="0"/>
                          </a:rPr>
                        </m:ctrlPr>
                      </m:sSubPr>
                      <m:e>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𝑤</m:t>
                            </m:r>
                          </m:e>
                          <m:sub>
                            <m:r>
                              <a:rPr lang="en-US" altLang="zh-CN" i="1" dirty="0">
                                <a:latin typeface="Cambria Math" panose="02040503050406030204" pitchFamily="18" charset="0"/>
                                <a:cs typeface="Cambria Math" panose="02040503050406030204" pitchFamily="18" charset="0"/>
                              </a:rPr>
                              <m:t>𝑗</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𝑖</m:t>
                            </m:r>
                          </m:sub>
                        </m:sSub>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m:t>
                        </m:r>
                      </m:e>
                      <m:sub>
                        <m:r>
                          <a:rPr lang="en-US" altLang="zh-CN" i="1" dirty="0">
                            <a:latin typeface="Cambria Math" panose="02040503050406030204" pitchFamily="18" charset="0"/>
                            <a:cs typeface="Cambria Math" panose="02040503050406030204" pitchFamily="18" charset="0"/>
                          </a:rPr>
                          <m:t>2</m:t>
                        </m:r>
                      </m:sub>
                    </m:sSub>
                    <m:r>
                      <a:rPr lang="en-US" altLang="zh-CN" i="1" dirty="0">
                        <a:latin typeface="Cambria Math" panose="02040503050406030204" pitchFamily="18" charset="0"/>
                        <a:cs typeface="Cambria Math" panose="02040503050406030204" pitchFamily="18" charset="0"/>
                      </a:rPr>
                      <m:t> </m:t>
                    </m:r>
                  </m:oMath>
                </a14:m>
                <a:r>
                  <a:rPr lang="en-US" altLang="zh-CN" dirty="0"/>
                  <a:t>and classifies updates with DBSCAN and k-means. Malicious clients are removed if detected; otherwise, this step is skipped.(5) Global Model Recovery. Using the Cauchy median theorem, the server restores a global model, excluding malicious effects with the help of benign clients and historical data.(6) Sparse Model Imputation and Aggregate. Using the latest imputed local update to impute a spare model update, followed by aggregation to form </a:t>
                </a:r>
                <a14:m>
                  <m:oMath xmlns:m="http://schemas.openxmlformats.org/officeDocument/2006/math">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g</m:t>
                        </m:r>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𝑤</m:t>
                        </m:r>
                      </m:e>
                      <m:sub>
                        <m:r>
                          <a:rPr lang="en-US" altLang="zh-CN" i="1" dirty="0">
                            <a:latin typeface="Cambria Math" panose="02040503050406030204" pitchFamily="18" charset="0"/>
                            <a:cs typeface="Cambria Math" panose="02040503050406030204" pitchFamily="18" charset="0"/>
                          </a:rPr>
                          <m:t>𝑗</m:t>
                        </m:r>
                      </m:sub>
                    </m:sSub>
                    <m:r>
                      <a:rPr lang="en-US" altLang="zh-CN" i="1" dirty="0">
                        <a:latin typeface="Cambria Math" panose="02040503050406030204" pitchFamily="18" charset="0"/>
                        <a:cs typeface="Cambria Math" panose="02040503050406030204" pitchFamily="18" charset="0"/>
                      </a:rPr>
                      <m:t>)</m:t>
                    </m:r>
                  </m:oMath>
                </a14:m>
                <a:r>
                  <a:rPr lang="en-US" altLang="zh-CN" dirty="0"/>
                  <a:t>.(7) Historical Updates Select and Aggregate. The server selects some unreceived updates from the cache based on cosine similarity, followed by aggregation to form </a:t>
                </a:r>
                <a14:m>
                  <m:oMath xmlns:m="http://schemas.openxmlformats.org/officeDocument/2006/math">
                    <m:sSub>
                      <m:sSubPr>
                        <m:ctrlPr>
                          <a:rPr lang="en-US" altLang="zh-CN" i="1" dirty="0">
                            <a:latin typeface="Cambria Math" panose="02040503050406030204" pitchFamily="18" charset="0"/>
                            <a:cs typeface="Cambria Math" panose="02040503050406030204" pitchFamily="18" charset="0"/>
                          </a:rPr>
                        </m:ctrlPr>
                      </m:sSubPr>
                      <m:e>
                        <m:acc>
                          <m:accPr>
                            <m:chr m:val="̃"/>
                            <m:ctrlPr>
                              <a:rPr lang="en-US" altLang="zh-CN" i="1" dirty="0">
                                <a:latin typeface="Cambria Math" panose="02040503050406030204" pitchFamily="18" charset="0"/>
                                <a:cs typeface="Cambria Math" panose="02040503050406030204" pitchFamily="18" charset="0"/>
                              </a:rPr>
                            </m:ctrlPr>
                          </m:accPr>
                          <m:e>
                            <m:r>
                              <a:rPr lang="en-US" altLang="zh-CN" i="1" dirty="0">
                                <a:latin typeface="Cambria Math" panose="02040503050406030204" pitchFamily="18" charset="0"/>
                                <a:cs typeface="Cambria Math" panose="02040503050406030204" pitchFamily="18" charset="0"/>
                              </a:rPr>
                              <m:t>𝑔</m:t>
                            </m:r>
                          </m:e>
                        </m:acc>
                        <m:r>
                          <a:rPr lang="en-US" altLang="zh-CN" i="1" dirty="0">
                            <a:latin typeface="Cambria Math" panose="02040503050406030204" pitchFamily="18" charset="0"/>
                            <a:cs typeface="Cambria Math" panose="02040503050406030204" pitchFamily="18" charset="0"/>
                          </a:rPr>
                          <m:t>(</m:t>
                        </m:r>
                        <m:r>
                          <a:rPr lang="en-US" altLang="zh-CN" i="1" dirty="0">
                            <a:latin typeface="Cambria Math" panose="02040503050406030204" pitchFamily="18" charset="0"/>
                            <a:cs typeface="Cambria Math" panose="02040503050406030204" pitchFamily="18" charset="0"/>
                          </a:rPr>
                          <m:t>𝑤</m:t>
                        </m:r>
                      </m:e>
                      <m:sub>
                        <m:r>
                          <a:rPr lang="en-US" altLang="zh-CN" i="1" dirty="0">
                            <a:latin typeface="Cambria Math" panose="02040503050406030204" pitchFamily="18" charset="0"/>
                            <a:cs typeface="Cambria Math" panose="02040503050406030204" pitchFamily="18" charset="0"/>
                          </a:rPr>
                          <m:t>𝑗</m:t>
                        </m:r>
                      </m:sub>
                    </m:sSub>
                    <m:r>
                      <a:rPr lang="en-US" altLang="zh-CN" i="1" dirty="0">
                        <a:latin typeface="Cambria Math" panose="02040503050406030204" pitchFamily="18" charset="0"/>
                        <a:cs typeface="Cambria Math" panose="02040503050406030204" pitchFamily="18" charset="0"/>
                      </a:rPr>
                      <m:t>)</m:t>
                    </m:r>
                  </m:oMath>
                </a14:m>
                <a:r>
                  <a:rPr lang="en-US" altLang="zh-CN" dirty="0"/>
                  <a:t>.(8) Global Model Update. Finally, the server computes and applies the global update.   </a:t>
                </a:r>
                <a:endParaRPr lang="en-US" altLang="zh-CN" dirty="0"/>
              </a:p>
            </p:txBody>
          </p:sp>
        </mc:Choice>
        <mc:Fallback>
          <p:sp>
            <p:nvSpPr>
              <p:cNvPr id="3" name="Notes Placeholder 2"/>
              <p:cNvSpPr>
                <a:spLocks noRot="1" noChangeAspect="1" noMove="1" noResize="1" noEditPoints="1" noAdjustHandles="1" noChangeArrowheads="1" noChangeShapeType="1" noTextEdit="1"/>
              </p:cNvSpPr>
              <p:nvPr>
                <p:ph type="body" sz="quarter" idx="3"/>
              </p:nvPr>
            </p:nvSpPr>
            <p:spPr>
              <a:blipFill rotWithShape="1">
                <a:blip r:embed="rId3"/>
                <a:stretch>
                  <a:fillRect/>
                </a:stretch>
              </a:blipFill>
            </p:spPr>
            <p:txBody>
              <a:bodyPr/>
              <a:lstStyle/>
              <a:p>
                <a:r>
                  <a:rPr lang="zh-CN" altLang="en-US">
                    <a:noFill/>
                  </a:rPr>
                  <a:t> </a:t>
                </a:r>
              </a:p>
            </p:txBody>
          </p:sp>
        </mc:Fallback>
      </mc:AlternateContent>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mc:AlternateContent xmlns:mc="http://schemas.openxmlformats.org/markup-compatibility/2006">
        <mc:Choice xmlns:a14="http://schemas.microsoft.com/office/drawing/2010/main" Requires="a14">
          <p:sp>
            <p:nvSpPr>
              <p:cNvPr id="3" name="Notes Placeholder 2"/>
              <p:cNvSpPr>
                <a:spLocks noGrp="1"/>
              </p:cNvSpPr>
              <p:nvPr>
                <p:ph type="body" sz="quarter" idx="3"/>
              </p:nvPr>
            </p:nvSpPr>
            <p:spPr/>
            <p:txBody>
              <a:bodyPr/>
              <a:lstStyle/>
              <a:p>
                <a:pPr algn="just"/>
                <a:r>
                  <a:rPr lang="en-US" altLang="zh-CN" dirty="0"/>
                  <a:t>In the T-</a:t>
                </a:r>
                <a:r>
                  <a:rPr lang="en-US" altLang="zh-CN" dirty="0" err="1"/>
                  <a:t>th</a:t>
                </a:r>
                <a:r>
                  <a:rPr lang="en-US" altLang="zh-CN" dirty="0"/>
                  <a:t> round of detection, the algorithm identified and removed all malicious clients, then rolled back m  rounds to select a clean model </a:t>
                </a:r>
                <a14:m>
                  <m:oMath xmlns:m="http://schemas.openxmlformats.org/officeDocument/2006/math">
                    <m:sSub>
                      <m:sSubPr>
                        <m:ctrlPr>
                          <a:rPr lang="en-US" altLang="zh-CN" i="1" dirty="0">
                            <a:latin typeface="Cambria Math" panose="02040503050406030204" pitchFamily="18" charset="0"/>
                            <a:cs typeface="Cambria Math" panose="02040503050406030204" pitchFamily="18" charset="0"/>
                          </a:rPr>
                        </m:ctrlPr>
                      </m:sSubPr>
                      <m:e>
                        <m:r>
                          <a:rPr lang="en-US" altLang="zh-CN" i="1" dirty="0">
                            <a:latin typeface="Cambria Math" panose="02040503050406030204" pitchFamily="18" charset="0"/>
                            <a:cs typeface="Cambria Math" panose="02040503050406030204" pitchFamily="18" charset="0"/>
                          </a:rPr>
                          <m:t>𝑤</m:t>
                        </m:r>
                      </m:e>
                      <m:sub>
                        <m:r>
                          <a:rPr lang="en-US" altLang="zh-CN" i="1" dirty="0">
                            <a:latin typeface="Cambria Math" panose="02040503050406030204" pitchFamily="18" charset="0"/>
                            <a:cs typeface="Cambria Math" panose="02040503050406030204" pitchFamily="18" charset="0"/>
                          </a:rPr>
                          <m:t>𝑇−𝑚</m:t>
                        </m:r>
                      </m:sub>
                    </m:sSub>
                  </m:oMath>
                </a14:m>
                <a:r>
                  <a:rPr lang="en-US" altLang="zh-CN" dirty="0"/>
                  <a:t> as the starting point for a new training cycle, ensuring that subsequent training occurs in a reliable environment. To maintain training continuity and efficiency, the recovery algorithm combined two strategies: precise updates with benign clients following the </a:t>
                </a:r>
                <a:r>
                  <a:rPr lang="en-US" altLang="zh-CN" dirty="0" err="1"/>
                  <a:t>FedHAN</a:t>
                </a:r>
                <a:r>
                  <a:rPr lang="en-US" altLang="zh-CN" dirty="0"/>
                  <a:t> protocol and estimated updates using historical data from rounds  T-m  to  T , reducing the reliance on real-time participation. To prevent error accumulation, clients performed precise calculations during the early recovery phase and at fixed intervals, promptly correcting errors and enhancing recovery quality. This innovative design balanced estimated updates and precise computations, minimizing error risks and ensuring stable and reliable global model recovery.</a:t>
                </a:r>
                <a:endParaRPr lang="en-US" altLang="zh-CN" dirty="0"/>
              </a:p>
            </p:txBody>
          </p:sp>
        </mc:Choice>
        <mc:Fallback>
          <p:sp>
            <p:nvSpPr>
              <p:cNvPr id="3" name="Notes Placeholder 2"/>
              <p:cNvSpPr>
                <a:spLocks noRot="1" noChangeAspect="1" noMove="1" noResize="1" noEditPoints="1" noAdjustHandles="1" noChangeArrowheads="1" noChangeShapeType="1" noTextEdit="1"/>
              </p:cNvSpPr>
              <p:nvPr>
                <p:ph type="body" sz="quarter" idx="3"/>
              </p:nvPr>
            </p:nvSpPr>
            <p:spPr>
              <a:blipFill rotWithShape="1">
                <a:blip r:embed="rId3"/>
                <a:stretch>
                  <a:fillRect/>
                </a:stretch>
              </a:blipFill>
            </p:spPr>
            <p:txBody>
              <a:bodyPr/>
              <a:lstStyle/>
              <a:p>
                <a:r>
                  <a:rPr lang="zh-CN" altLang="en-US">
                    <a:noFill/>
                  </a:rPr>
                  <a:t> </a:t>
                </a:r>
              </a:p>
            </p:txBody>
          </p:sp>
        </mc:Fallback>
      </mc:AlternateContent>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just"/>
            <a:r>
              <a:rPr lang="en-US" altLang="zh-CN" dirty="0"/>
              <a:t>As shown in this table, FedHAN demonstrates superior performance over TWAFL and GASGD across MNIST, Fashion-MNIST, and CIFAR-10 datasets, achieving higher accuracy, faster convergence, and enhanced robustness. It effectively addresses system heterogeneity and Non-IID data challenges through its client selection mechanism, which mitigates staleness impacts (e.g., N/</a:t>
            </a:r>
            <a:r>
              <a:rPr lang="en-US" altLang="zh-CN" dirty="0"/>
              <a:t>K=1000/20 ) by reducing errors from inactive clients. The table further highlights FedHAN’s stability and improved generalization, solidifying its practicality for real-world federated learning scenarios.</a:t>
            </a:r>
            <a:endParaRPr lang="en-US" altLang="zh-CN"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lgn="just"/>
            <a:r>
              <a:rPr lang="en-US" altLang="zh-CN" dirty="0"/>
              <a:t>This table  shows that </a:t>
            </a:r>
            <a:r>
              <a:rPr lang="en-US" altLang="zh-CN" dirty="0" err="1"/>
              <a:t>FedHAN</a:t>
            </a:r>
            <a:r>
              <a:rPr lang="en-US" altLang="zh-CN" dirty="0"/>
              <a:t> excels over other defenses in the MNIST, Fashion-MNIST and CIFAR-10 datasets. It achieves 100% effectiveness against Trim attacks,  has impressive detection rates of 91% for backdoor attacks, and 90% for label flipping attacks on MNIST, with low false negatives (15%, 12%) and false positives (5%, 7%). Although slightly less effective in CIFAR-10, </a:t>
            </a:r>
            <a:r>
              <a:rPr lang="en-US" altLang="zh-CN" dirty="0" err="1"/>
              <a:t>FedHAN</a:t>
            </a:r>
            <a:r>
              <a:rPr lang="en-US" altLang="zh-CN" dirty="0"/>
              <a:t> still proves to be a solid defense.</a:t>
            </a:r>
            <a:endParaRPr lang="zh-CN" altLang="en-US"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图片 5" descr="图片包含 图示&#10;&#10;AI 生成的内容可能不正确。"/>
          <p:cNvPicPr>
            <a:picLocks noChangeAspect="1"/>
          </p:cNvPicPr>
          <p:nvPr userDrawn="1"/>
        </p:nvPicPr>
        <p:blipFill>
          <a:blip r:embed="rId2"/>
          <a:stretch>
            <a:fillRect/>
          </a:stretch>
        </p:blipFill>
        <p:spPr>
          <a:xfrm>
            <a:off x="7552828" y="41041"/>
            <a:ext cx="1353544" cy="507579"/>
          </a:xfrm>
          <a:prstGeom prst="rect">
            <a:avLst/>
          </a:prstGeom>
        </p:spPr>
      </p:pic>
      <p:sp>
        <p:nvSpPr>
          <p:cNvPr id="7" name="矩形 6"/>
          <p:cNvSpPr/>
          <p:nvPr userDrawn="1"/>
        </p:nvSpPr>
        <p:spPr>
          <a:xfrm>
            <a:off x="0" y="646176"/>
            <a:ext cx="9144000" cy="9803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58495" y="101493"/>
            <a:ext cx="403479" cy="402316"/>
          </a:xfrm>
          <a:prstGeom prst="ellipse">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箭头: V 形 8"/>
          <p:cNvSpPr/>
          <p:nvPr userDrawn="1"/>
        </p:nvSpPr>
        <p:spPr>
          <a:xfrm>
            <a:off x="272891" y="199066"/>
            <a:ext cx="185738" cy="207169"/>
          </a:xfrm>
          <a:prstGeom prst="chevr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openxmlformats.org/officeDocument/2006/relationships/image" Target="../media/image16.wmf"/><Relationship Id="rId8" Type="http://schemas.openxmlformats.org/officeDocument/2006/relationships/oleObject" Target="../embeddings/oleObject2.bin"/><Relationship Id="rId7" Type="http://schemas.openxmlformats.org/officeDocument/2006/relationships/image" Target="../media/image15.wmf"/><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5" Type="http://schemas.openxmlformats.org/officeDocument/2006/relationships/notesSlide" Target="../notesSlides/notesSlide6.xml"/><Relationship Id="rId14" Type="http://schemas.openxmlformats.org/officeDocument/2006/relationships/vmlDrawing" Target="../drawings/vmlDrawing1.vml"/><Relationship Id="rId13" Type="http://schemas.openxmlformats.org/officeDocument/2006/relationships/slideLayout" Target="../slideLayouts/slideLayout7.xml"/><Relationship Id="rId12" Type="http://schemas.openxmlformats.org/officeDocument/2006/relationships/oleObject" Target="../embeddings/oleObject4.bin"/><Relationship Id="rId11" Type="http://schemas.openxmlformats.org/officeDocument/2006/relationships/image" Target="../media/image17.wmf"/><Relationship Id="rId10" Type="http://schemas.openxmlformats.org/officeDocument/2006/relationships/oleObject" Target="../embeddings/oleObject3.bin"/><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992" y="831215"/>
            <a:ext cx="8611847" cy="2245360"/>
          </a:xfrm>
          <a:prstGeom prst="rect">
            <a:avLst/>
          </a:prstGeom>
          <a:noFill/>
        </p:spPr>
        <p:txBody>
          <a:bodyPr wrap="square">
            <a:spAutoFit/>
          </a:bodyPr>
          <a:lstStyle/>
          <a:p>
            <a:pPr algn="ctr"/>
            <a:r>
              <a:rPr lang="en-US" altLang="zh-CN" sz="2800" b="1" dirty="0">
                <a:solidFill>
                  <a:srgbClr val="161C2D"/>
                </a:solidFill>
                <a:latin typeface="Arial" panose="020B0604020202020204" pitchFamily="34" charset="0"/>
                <a:cs typeface="Arial" panose="020B0604020202020204" pitchFamily="34" charset="0"/>
              </a:rPr>
              <a:t>FedHAN: A Cache-Based Semi-Asynchronous Federated Learning Framework Defending Against Poisoning Attacks in Heterogeneous Clients</a:t>
            </a:r>
            <a:endParaRPr lang="en-US" altLang="zh-CN" sz="2800" b="1" dirty="0">
              <a:solidFill>
                <a:srgbClr val="161C2D"/>
              </a:solidFill>
              <a:latin typeface="Arial" panose="020B0604020202020204" pitchFamily="34" charset="0"/>
              <a:cs typeface="Arial" panose="020B0604020202020204" pitchFamily="34" charset="0"/>
            </a:endParaRPr>
          </a:p>
          <a:p>
            <a:pPr algn="ctr"/>
            <a:endParaRPr lang="en-US" altLang="zh-CN" sz="2800" b="1" dirty="0">
              <a:solidFill>
                <a:srgbClr val="161C2D"/>
              </a:solidFill>
              <a:latin typeface="Arial" panose="020B0604020202020204" pitchFamily="34" charset="0"/>
              <a:cs typeface="Arial" panose="020B0604020202020204" pitchFamily="34" charset="0"/>
            </a:endParaRPr>
          </a:p>
        </p:txBody>
      </p:sp>
      <p:pic>
        <p:nvPicPr>
          <p:cNvPr id="9" name="图片 8" descr="图片包含 图示&#10;&#10;AI 生成的内容可能不正确。"/>
          <p:cNvPicPr>
            <a:picLocks noChangeAspect="1"/>
          </p:cNvPicPr>
          <p:nvPr/>
        </p:nvPicPr>
        <p:blipFill>
          <a:blip r:embed="rId1"/>
          <a:stretch>
            <a:fillRect/>
          </a:stretch>
        </p:blipFill>
        <p:spPr>
          <a:xfrm>
            <a:off x="7302776" y="60786"/>
            <a:ext cx="1626063" cy="609774"/>
          </a:xfrm>
          <a:prstGeom prst="rect">
            <a:avLst/>
          </a:prstGeom>
        </p:spPr>
      </p:pic>
      <p:sp>
        <p:nvSpPr>
          <p:cNvPr id="10" name="Subtitle 2"/>
          <p:cNvSpPr>
            <a:spLocks noGrp="1"/>
          </p:cNvSpPr>
          <p:nvPr/>
        </p:nvSpPr>
        <p:spPr>
          <a:xfrm>
            <a:off x="123722" y="3485409"/>
            <a:ext cx="8928838" cy="16337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altLang="zh-CN" sz="2000" baseline="30000" dirty="0">
                <a:solidFill>
                  <a:schemeClr val="tx1"/>
                </a:solidFill>
                <a:latin typeface="Arial" panose="020B0604020202020204" pitchFamily="34" charset="0"/>
                <a:cs typeface="Arial" panose="020B0604020202020204" pitchFamily="34" charset="0"/>
              </a:rPr>
              <a:t>1</a:t>
            </a:r>
            <a:r>
              <a:rPr lang="en-US" altLang="zh-CN" sz="2000" dirty="0">
                <a:solidFill>
                  <a:schemeClr val="tx1"/>
                </a:solidFill>
                <a:latin typeface="Arial" panose="020B0604020202020204" pitchFamily="34" charset="0"/>
                <a:cs typeface="Arial" panose="020B0604020202020204" pitchFamily="34" charset="0"/>
              </a:rPr>
              <a:t>Fujian Normal University</a:t>
            </a:r>
            <a:endParaRPr lang="en-US" altLang="zh-CN" sz="2000" dirty="0">
              <a:solidFill>
                <a:schemeClr val="tx1"/>
              </a:solidFill>
              <a:latin typeface="Arial" panose="020B0604020202020204" pitchFamily="34" charset="0"/>
              <a:cs typeface="Arial" panose="020B0604020202020204" pitchFamily="34" charset="0"/>
            </a:endParaRPr>
          </a:p>
          <a:p>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Na</a:t>
            </a:r>
            <a:r>
              <a:rPr lang="en-US" altLang="zh-CN" sz="2000" dirty="0">
                <a:solidFill>
                  <a:schemeClr val="tx1"/>
                </a:solidFill>
                <a:latin typeface="Arial" panose="020B0604020202020204" pitchFamily="34" charset="0"/>
                <a:cs typeface="Arial" panose="020B0604020202020204" pitchFamily="34" charset="0"/>
              </a:rPr>
              <a:t>t</a:t>
            </a:r>
            <a:r>
              <a:rPr lang="en-US" sz="2000" dirty="0">
                <a:solidFill>
                  <a:schemeClr val="tx1"/>
                </a:solidFill>
                <a:latin typeface="Arial" panose="020B0604020202020204" pitchFamily="34" charset="0"/>
                <a:cs typeface="Arial" panose="020B0604020202020204" pitchFamily="34" charset="0"/>
              </a:rPr>
              <a:t>ional Cheng Kung University</a:t>
            </a:r>
            <a:endParaRPr lang="en-US" sz="2000" dirty="0">
              <a:solidFill>
                <a:schemeClr val="tx1"/>
              </a:solidFill>
              <a:latin typeface="Arial" panose="020B0604020202020204" pitchFamily="34" charset="0"/>
              <a:cs typeface="Arial" panose="020B0604020202020204" pitchFamily="34" charset="0"/>
            </a:endParaRPr>
          </a:p>
          <a:p>
            <a:r>
              <a:rPr lang="en-US" sz="2000" baseline="30000" dirty="0">
                <a:solidFill>
                  <a:schemeClr val="tx1"/>
                </a:solidFill>
                <a:latin typeface="Arial" panose="020B0604020202020204" pitchFamily="34" charset="0"/>
                <a:cs typeface="Arial" panose="020B0604020202020204" pitchFamily="34" charset="0"/>
              </a:rPr>
              <a:t>3</a:t>
            </a:r>
            <a:r>
              <a:rPr lang="en-US" sz="2000" dirty="0">
                <a:solidFill>
                  <a:schemeClr val="tx1"/>
                </a:solidFill>
                <a:latin typeface="Arial" panose="020B0604020202020204" pitchFamily="34" charset="0"/>
                <a:cs typeface="Arial" panose="020B0604020202020204" pitchFamily="34" charset="0"/>
              </a:rPr>
              <a:t>China Telecom Cloud Computing Research Institute</a:t>
            </a:r>
            <a:endParaRPr lang="en-US" sz="2000" dirty="0">
              <a:solidFill>
                <a:schemeClr val="tx1"/>
              </a:solidFill>
              <a:latin typeface="Arial" panose="020B0604020202020204" pitchFamily="34" charset="0"/>
              <a:cs typeface="Arial" panose="020B0604020202020204" pitchFamily="34" charset="0"/>
            </a:endParaRPr>
          </a:p>
          <a:p>
            <a:r>
              <a:rPr lang="en-US" sz="2000" baseline="30000" dirty="0">
                <a:solidFill>
                  <a:schemeClr val="tx1"/>
                </a:solidFill>
                <a:latin typeface="Arial" panose="020B0604020202020204" pitchFamily="34" charset="0"/>
                <a:cs typeface="Arial" panose="020B0604020202020204" pitchFamily="34" charset="0"/>
              </a:rPr>
              <a:t>4</a:t>
            </a:r>
            <a:r>
              <a:rPr lang="en-US" sz="2000" dirty="0">
                <a:solidFill>
                  <a:schemeClr val="tx1"/>
                </a:solidFill>
                <a:latin typeface="Arial" panose="020B0604020202020204" pitchFamily="34" charset="0"/>
                <a:cs typeface="Arial" panose="020B0604020202020204" pitchFamily="34" charset="0"/>
              </a:rPr>
              <a:t>Temple University</a:t>
            </a:r>
            <a:endParaRPr sz="2000" dirty="0">
              <a:solidFill>
                <a:schemeClr val="tx1"/>
              </a:solidFill>
              <a:latin typeface="Arial" panose="020B0604020202020204" pitchFamily="34" charset="0"/>
              <a:cs typeface="Arial" panose="020B0604020202020204" pitchFamily="34" charset="0"/>
            </a:endParaRPr>
          </a:p>
        </p:txBody>
      </p:sp>
      <p:sp>
        <p:nvSpPr>
          <p:cNvPr id="12" name="文本框 11"/>
          <p:cNvSpPr txBox="1"/>
          <p:nvPr/>
        </p:nvSpPr>
        <p:spPr>
          <a:xfrm>
            <a:off x="1359408" y="2599419"/>
            <a:ext cx="7284720" cy="1014730"/>
          </a:xfrm>
          <a:prstGeom prst="rect">
            <a:avLst/>
          </a:prstGeom>
          <a:noFill/>
        </p:spPr>
        <p:txBody>
          <a:bodyPr wrap="square">
            <a:spAutoFit/>
          </a:bodyPr>
          <a:lstStyle/>
          <a:p>
            <a:pPr algn="ctr">
              <a:buClrTx/>
              <a:buSzTx/>
              <a:buNone/>
            </a:pPr>
            <a:r>
              <a:rPr lang="en-US" altLang="zh-CN" sz="2000" dirty="0">
                <a:latin typeface="Arial" panose="020B0604020202020204" pitchFamily="34" charset="0"/>
                <a:cs typeface="Arial" panose="020B0604020202020204" pitchFamily="34" charset="0"/>
                <a:sym typeface="+mn-ea"/>
              </a:rPr>
              <a:t>Xiaoding Wang</a:t>
            </a:r>
            <a:r>
              <a:rPr lang="en-US" altLang="zh-CN" sz="2000" baseline="30000" dirty="0">
                <a:latin typeface="Arial" panose="020B0604020202020204" pitchFamily="34" charset="0"/>
                <a:cs typeface="Arial" panose="020B0604020202020204" pitchFamily="34" charset="0"/>
                <a:sym typeface="+mn-ea"/>
              </a:rPr>
              <a:t>1</a:t>
            </a:r>
            <a:r>
              <a:rPr lang="en-US" altLang="zh-CN" sz="2000" dirty="0">
                <a:latin typeface="Arial" panose="020B0604020202020204" pitchFamily="34" charset="0"/>
                <a:cs typeface="Arial" panose="020B0604020202020204" pitchFamily="34" charset="0"/>
                <a:sym typeface="+mn-ea"/>
              </a:rPr>
              <a:t>, Bin Ye</a:t>
            </a:r>
            <a:r>
              <a:rPr lang="en-US" altLang="zh-CN" sz="2000" baseline="30000" dirty="0">
                <a:latin typeface="Arial" panose="020B0604020202020204" pitchFamily="34" charset="0"/>
                <a:cs typeface="Arial" panose="020B0604020202020204" pitchFamily="34" charset="0"/>
                <a:sym typeface="+mn-ea"/>
              </a:rPr>
              <a:t>1</a:t>
            </a:r>
            <a:r>
              <a:rPr lang="en-US" altLang="zh-CN" sz="2000" dirty="0">
                <a:latin typeface="Arial" panose="020B0604020202020204" pitchFamily="34" charset="0"/>
                <a:cs typeface="Arial" panose="020B0604020202020204" pitchFamily="34" charset="0"/>
                <a:sym typeface="+mn-ea"/>
              </a:rPr>
              <a:t>, Li Xu</a:t>
            </a:r>
            <a:r>
              <a:rPr lang="en-US" altLang="zh-CN" sz="2000" baseline="30000" dirty="0">
                <a:latin typeface="Arial" panose="020B0604020202020204" pitchFamily="34" charset="0"/>
                <a:cs typeface="Arial" panose="020B0604020202020204" pitchFamily="34" charset="0"/>
                <a:sym typeface="+mn-ea"/>
              </a:rPr>
              <a:t>1</a:t>
            </a:r>
            <a:r>
              <a:rPr lang="en-US" altLang="zh-CN" sz="2000" dirty="0">
                <a:latin typeface="Arial" panose="020B0604020202020204" pitchFamily="34" charset="0"/>
                <a:cs typeface="Arial" panose="020B0604020202020204" pitchFamily="34" charset="0"/>
                <a:sym typeface="+mn-ea"/>
              </a:rPr>
              <a:t>, Lizhao Wu</a:t>
            </a:r>
            <a:r>
              <a:rPr lang="en-US" altLang="zh-CN" sz="2000" baseline="30000" dirty="0">
                <a:latin typeface="Arial" panose="020B0604020202020204" pitchFamily="34" charset="0"/>
                <a:cs typeface="Arial" panose="020B0604020202020204" pitchFamily="34" charset="0"/>
                <a:sym typeface="+mn-ea"/>
              </a:rPr>
              <a:t>1</a:t>
            </a:r>
            <a:r>
              <a:rPr lang="en-US" altLang="zh-CN" sz="2000" dirty="0">
                <a:latin typeface="Arial" panose="020B0604020202020204" pitchFamily="34" charset="0"/>
                <a:cs typeface="Arial" panose="020B0604020202020204" pitchFamily="34" charset="0"/>
                <a:sym typeface="+mn-ea"/>
              </a:rPr>
              <a:t>, Sun-Yuan Hsieh</a:t>
            </a:r>
            <a:r>
              <a:rPr lang="en-US" altLang="zh-CN" sz="2000" baseline="30000" dirty="0">
                <a:latin typeface="Arial" panose="020B0604020202020204" pitchFamily="34" charset="0"/>
                <a:cs typeface="Arial" panose="020B0604020202020204" pitchFamily="34" charset="0"/>
                <a:sym typeface="+mn-ea"/>
              </a:rPr>
              <a:t>2</a:t>
            </a:r>
            <a:r>
              <a:rPr lang="en-US" altLang="zh-CN" sz="2000" dirty="0">
                <a:latin typeface="Arial" panose="020B0604020202020204" pitchFamily="34" charset="0"/>
                <a:cs typeface="Arial" panose="020B0604020202020204" pitchFamily="34" charset="0"/>
                <a:sym typeface="+mn-ea"/>
              </a:rPr>
              <a:t>, Jie Wu</a:t>
            </a:r>
            <a:r>
              <a:rPr lang="en-US" altLang="zh-CN" sz="2000" baseline="30000" dirty="0">
                <a:latin typeface="Arial" panose="020B0604020202020204" pitchFamily="34" charset="0"/>
                <a:cs typeface="Arial" panose="020B0604020202020204" pitchFamily="34" charset="0"/>
                <a:sym typeface="+mn-ea"/>
              </a:rPr>
              <a:t>3,4</a:t>
            </a:r>
            <a:r>
              <a:rPr lang="en-US" altLang="zh-CN" sz="2000" dirty="0">
                <a:latin typeface="Arial" panose="020B0604020202020204" pitchFamily="34" charset="0"/>
                <a:cs typeface="Arial" panose="020B0604020202020204" pitchFamily="34" charset="0"/>
                <a:sym typeface="+mn-ea"/>
              </a:rPr>
              <a:t>, Limei Lin</a:t>
            </a:r>
            <a:r>
              <a:rPr lang="en-US" altLang="zh-CN" sz="2000" baseline="30000" dirty="0">
                <a:latin typeface="Arial" panose="020B0604020202020204" pitchFamily="34" charset="0"/>
                <a:cs typeface="Arial" panose="020B0604020202020204" pitchFamily="34" charset="0"/>
                <a:sym typeface="+mn-ea"/>
              </a:rPr>
              <a:t>1*</a:t>
            </a:r>
            <a:endParaRPr lang="en-US" altLang="zh-CN" sz="2000" dirty="0">
              <a:latin typeface="Arial" panose="020B0604020202020204" pitchFamily="34" charset="0"/>
              <a:cs typeface="Arial" panose="020B0604020202020204" pitchFamily="34" charset="0"/>
            </a:endParaRPr>
          </a:p>
          <a:p>
            <a:pPr algn="ctr">
              <a:buClrTx/>
              <a:buSzTx/>
              <a:buNone/>
            </a:pPr>
            <a:endParaRPr lang="en-US" altLang="zh-CN" sz="2000" dirty="0">
              <a:latin typeface="Arial" panose="020B0604020202020204" pitchFamily="34" charset="0"/>
              <a:cs typeface="Arial" panose="020B0604020202020204" pitchFamily="34" charset="0"/>
            </a:endParaRPr>
          </a:p>
        </p:txBody>
      </p:sp>
      <p:pic>
        <p:nvPicPr>
          <p:cNvPr id="18" name="图片 17" descr="形状&#10;&#10;AI 生成的内容可能不正确。"/>
          <p:cNvPicPr>
            <a:picLocks noChangeAspect="1"/>
          </p:cNvPicPr>
          <p:nvPr/>
        </p:nvPicPr>
        <p:blipFill>
          <a:blip r:embed="rId2"/>
          <a:stretch>
            <a:fillRect/>
          </a:stretch>
        </p:blipFill>
        <p:spPr>
          <a:xfrm>
            <a:off x="6379327" y="5692135"/>
            <a:ext cx="2549512" cy="704151"/>
          </a:xfrm>
          <a:prstGeom prst="rect">
            <a:avLst/>
          </a:prstGeom>
        </p:spPr>
      </p:pic>
      <p:pic>
        <p:nvPicPr>
          <p:cNvPr id="22" name="图片 21" descr="图片包含 文本&#10;&#10;AI 生成的内容可能不正确。"/>
          <p:cNvPicPr>
            <a:picLocks noChangeAspect="1"/>
          </p:cNvPicPr>
          <p:nvPr/>
        </p:nvPicPr>
        <p:blipFill>
          <a:blip r:embed="rId3"/>
          <a:stretch>
            <a:fillRect/>
          </a:stretch>
        </p:blipFill>
        <p:spPr>
          <a:xfrm>
            <a:off x="0" y="5402804"/>
            <a:ext cx="3308017" cy="1168065"/>
          </a:xfrm>
          <a:prstGeom prst="rect">
            <a:avLst/>
          </a:prstGeom>
        </p:spPr>
      </p:pic>
      <p:pic>
        <p:nvPicPr>
          <p:cNvPr id="24" name="图片 23" descr="徽标&#10;&#10;AI 生成的内容可能不正确。"/>
          <p:cNvPicPr>
            <a:picLocks noChangeAspect="1"/>
          </p:cNvPicPr>
          <p:nvPr/>
        </p:nvPicPr>
        <p:blipFill>
          <a:blip r:embed="rId4"/>
          <a:stretch>
            <a:fillRect/>
          </a:stretch>
        </p:blipFill>
        <p:spPr>
          <a:xfrm>
            <a:off x="3549748" y="5656335"/>
            <a:ext cx="791017" cy="791017"/>
          </a:xfrm>
          <a:prstGeom prst="rect">
            <a:avLst/>
          </a:prstGeom>
        </p:spPr>
      </p:pic>
      <p:pic>
        <p:nvPicPr>
          <p:cNvPr id="26" name="图片 25" descr="文本&#10;&#10;AI 生成的内容可能不正确。"/>
          <p:cNvPicPr>
            <a:picLocks noChangeAspect="1"/>
          </p:cNvPicPr>
          <p:nvPr/>
        </p:nvPicPr>
        <p:blipFill>
          <a:blip r:embed="rId5"/>
          <a:stretch>
            <a:fillRect/>
          </a:stretch>
        </p:blipFill>
        <p:spPr>
          <a:xfrm>
            <a:off x="4423062" y="5786675"/>
            <a:ext cx="1714534" cy="561120"/>
          </a:xfrm>
          <a:prstGeom prst="rect">
            <a:avLst/>
          </a:prstGeom>
        </p:spPr>
      </p:pic>
      <p:sp>
        <p:nvSpPr>
          <p:cNvPr id="3" name="文本框 2"/>
          <p:cNvSpPr txBox="1"/>
          <p:nvPr/>
        </p:nvSpPr>
        <p:spPr>
          <a:xfrm>
            <a:off x="3566096" y="3240024"/>
            <a:ext cx="309880" cy="368300"/>
          </a:xfrm>
          <a:prstGeom prst="rect">
            <a:avLst/>
          </a:prstGeom>
          <a:noFill/>
        </p:spPr>
        <p:txBody>
          <a:bodyPr wrap="none" rtlCol="0" anchor="t">
            <a:spAutoFit/>
          </a:bodyPr>
          <a:lstStyle/>
          <a:p>
            <a:pPr algn="l"/>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355" t="828"/>
          <a:stretch>
            <a:fillRect/>
          </a:stretch>
        </p:blipFill>
        <p:spPr>
          <a:xfrm>
            <a:off x="125730" y="1003300"/>
            <a:ext cx="8745220" cy="2584450"/>
          </a:xfrm>
          <a:prstGeom prst="rect">
            <a:avLst/>
          </a:prstGeom>
        </p:spPr>
      </p:pic>
      <p:sp>
        <p:nvSpPr>
          <p:cNvPr id="6" name="文本框 5"/>
          <p:cNvSpPr txBox="1"/>
          <p:nvPr/>
        </p:nvSpPr>
        <p:spPr>
          <a:xfrm>
            <a:off x="853440" y="4001135"/>
            <a:ext cx="7500620" cy="2030095"/>
          </a:xfrm>
          <a:prstGeom prst="rect">
            <a:avLst/>
          </a:prstGeom>
          <a:noFill/>
        </p:spPr>
        <p:txBody>
          <a:bodyPr wrap="square" rtlCol="0">
            <a:spAutoFit/>
          </a:bodyPr>
          <a:lstStyle/>
          <a:p>
            <a:pPr marL="285750" indent="-285750">
              <a:buFont typeface="Wingdings" panose="05000000000000000000" charset="0"/>
              <a:buChar char="n"/>
            </a:pPr>
            <a:r>
              <a:rPr lang="en-US" altLang="zh-CN"/>
              <a:t>Trim: FedHAN 70.2% TACC, close to Retrain 74.7%, higher than FedEraser 65.3% and Crab 64.9%; low ASR.</a:t>
            </a:r>
            <a:endParaRPr lang="en-US" altLang="zh-CN"/>
          </a:p>
          <a:p>
            <a:pPr marL="285750" indent="-285750">
              <a:buFont typeface="Wingdings" panose="05000000000000000000" charset="0"/>
              <a:buChar char="n"/>
            </a:pPr>
            <a:r>
              <a:rPr lang="en-US" altLang="zh-CN"/>
              <a:t>Backdoor: FedHAN 71.4% vs Retrain 73.9%, above FedEraser/Crab; ASR drops to near zero.</a:t>
            </a:r>
            <a:endParaRPr lang="en-US" altLang="zh-CN"/>
          </a:p>
          <a:p>
            <a:pPr marL="285750" indent="-285750">
              <a:buFont typeface="Wingdings" panose="05000000000000000000" charset="0"/>
              <a:buChar char="n"/>
            </a:pPr>
            <a:r>
              <a:rPr lang="en-US" altLang="zh-CN"/>
              <a:t>Label flipping: FedHAN 71.1% vs Retrain 75.3%, &gt; FedEraser/Crab; low ASR.</a:t>
            </a:r>
            <a:endParaRPr lang="en-US" altLang="zh-CN"/>
          </a:p>
          <a:p>
            <a:pPr marL="285750" indent="-285750">
              <a:buFont typeface="Wingdings" panose="05000000000000000000" charset="0"/>
              <a:buChar char="n"/>
            </a:pPr>
            <a:r>
              <a:rPr lang="en-US" altLang="zh-CN"/>
              <a:t>Takeaway: FedHAN approaches retraining accuracy with far lower cost and faster recovery across attacks.</a:t>
            </a:r>
            <a:endParaRPr lang="en-US" altLang="zh-CN"/>
          </a:p>
        </p:txBody>
      </p:sp>
      <p:sp>
        <p:nvSpPr>
          <p:cNvPr id="7" name="文本框 6"/>
          <p:cNvSpPr txBox="1"/>
          <p:nvPr/>
        </p:nvSpPr>
        <p:spPr>
          <a:xfrm>
            <a:off x="1305560" y="277495"/>
            <a:ext cx="3048000" cy="368300"/>
          </a:xfrm>
          <a:prstGeom prst="rect">
            <a:avLst/>
          </a:prstGeom>
          <a:noFill/>
        </p:spPr>
        <p:txBody>
          <a:bodyPr wrap="square" rtlCol="0">
            <a:spAutoFit/>
          </a:bodyPr>
          <a:lstStyle/>
          <a:p>
            <a:endParaRPr lang="zh-CN" altLang="en-US"/>
          </a:p>
        </p:txBody>
      </p:sp>
      <p:sp>
        <p:nvSpPr>
          <p:cNvPr id="21" name="TextBox 1"/>
          <p:cNvSpPr txBox="1"/>
          <p:nvPr/>
        </p:nvSpPr>
        <p:spPr>
          <a:xfrm>
            <a:off x="676370" y="41041"/>
            <a:ext cx="2671445" cy="521970"/>
          </a:xfrm>
          <a:prstGeom prst="rect">
            <a:avLst/>
          </a:prstGeom>
          <a:noFill/>
        </p:spPr>
        <p:txBody>
          <a:bodyPr wrap="none">
            <a:spAutoFit/>
          </a:bodyPr>
          <a:lstStyle/>
          <a:p>
            <a:r>
              <a:rPr lang="en-US" altLang="zh-CN" sz="2800" b="1" dirty="0">
                <a:solidFill>
                  <a:srgbClr val="043CC6"/>
                </a:solidFill>
              </a:rPr>
              <a:t>Recovery Results</a:t>
            </a:r>
            <a:endParaRPr lang="en-US" altLang="zh-CN" sz="2800" b="1" dirty="0">
              <a:solidFill>
                <a:srgbClr val="043CC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4066" y="1334154"/>
            <a:ext cx="4477934" cy="2548978"/>
          </a:xfrm>
          <a:prstGeom prst="rect">
            <a:avLst/>
          </a:prstGeom>
        </p:spPr>
      </p:pic>
      <p:pic>
        <p:nvPicPr>
          <p:cNvPr id="4" name="图片 3"/>
          <p:cNvPicPr>
            <a:picLocks noChangeAspect="1"/>
          </p:cNvPicPr>
          <p:nvPr/>
        </p:nvPicPr>
        <p:blipFill>
          <a:blip r:embed="rId2"/>
          <a:stretch>
            <a:fillRect/>
          </a:stretch>
        </p:blipFill>
        <p:spPr>
          <a:xfrm>
            <a:off x="4839044" y="1291502"/>
            <a:ext cx="3738880" cy="2591630"/>
          </a:xfrm>
          <a:prstGeom prst="rect">
            <a:avLst/>
          </a:prstGeom>
        </p:spPr>
      </p:pic>
      <p:sp>
        <p:nvSpPr>
          <p:cNvPr id="5" name="文本框 4"/>
          <p:cNvSpPr txBox="1"/>
          <p:nvPr/>
        </p:nvSpPr>
        <p:spPr>
          <a:xfrm>
            <a:off x="797560" y="147320"/>
            <a:ext cx="2616200" cy="369332"/>
          </a:xfrm>
          <a:prstGeom prst="rect">
            <a:avLst/>
          </a:prstGeom>
          <a:noFill/>
        </p:spPr>
        <p:txBody>
          <a:bodyPr wrap="square" rtlCol="0">
            <a:spAutoFit/>
          </a:bodyPr>
          <a:lstStyle/>
          <a:p>
            <a:r>
              <a:rPr lang="en-US" altLang="zh-CN" dirty="0"/>
              <a:t>Theoretical Analysis</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91440"/>
            <a:ext cx="1806905" cy="523220"/>
          </a:xfrm>
          <a:prstGeom prst="rect">
            <a:avLst/>
          </a:prstGeom>
          <a:noFill/>
        </p:spPr>
        <p:txBody>
          <a:bodyPr wrap="none">
            <a:spAutoFit/>
          </a:bodyPr>
          <a:lstStyle/>
          <a:p>
            <a:r>
              <a:rPr sz="2800" b="1" dirty="0">
                <a:solidFill>
                  <a:srgbClr val="161C2D"/>
                </a:solidFill>
              </a:rPr>
              <a:t>Con</a:t>
            </a:r>
            <a:r>
              <a:rPr lang="en-US" sz="2800" b="1" dirty="0">
                <a:solidFill>
                  <a:srgbClr val="161C2D"/>
                </a:solidFill>
              </a:rPr>
              <a:t>clusion</a:t>
            </a:r>
            <a:endParaRPr sz="2800" b="1" dirty="0">
              <a:solidFill>
                <a:srgbClr val="161C2D"/>
              </a:solidFill>
            </a:endParaRPr>
          </a:p>
        </p:txBody>
      </p:sp>
      <p:sp>
        <p:nvSpPr>
          <p:cNvPr id="11" name="矩形 10"/>
          <p:cNvSpPr/>
          <p:nvPr/>
        </p:nvSpPr>
        <p:spPr>
          <a:xfrm>
            <a:off x="-1" y="646176"/>
            <a:ext cx="9144001"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13509" y="1166843"/>
            <a:ext cx="8608422" cy="523220"/>
          </a:xfrm>
          <a:prstGeom prst="rect">
            <a:avLst/>
          </a:prstGeom>
          <a:noFill/>
        </p:spPr>
        <p:txBody>
          <a:bodyPr wrap="square">
            <a:spAutoFit/>
          </a:bodyPr>
          <a:lstStyle/>
          <a:p>
            <a:pPr>
              <a:buNone/>
            </a:pPr>
            <a:r>
              <a:rPr lang="en-US" altLang="zh-CN" sz="2800" b="1" dirty="0">
                <a:latin typeface="Times New Roman" panose="02020603050405020304" pitchFamily="18" charset="0"/>
                <a:cs typeface="Times New Roman" panose="02020603050405020304" pitchFamily="18" charset="0"/>
              </a:rPr>
              <a:t>Conclusion:</a:t>
            </a:r>
            <a:endParaRPr lang="en-US" altLang="zh-CN" sz="28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804545" y="2441575"/>
            <a:ext cx="7406005" cy="2553335"/>
          </a:xfrm>
          <a:prstGeom prst="rect">
            <a:avLst/>
          </a:prstGeom>
          <a:noFill/>
        </p:spPr>
        <p:txBody>
          <a:bodyPr wrap="square" rtlCol="0">
            <a:spAutoFit/>
          </a:bodyPr>
          <a:lstStyle/>
          <a:p>
            <a:pPr marL="285750" indent="-285750">
              <a:buFont typeface="Wingdings" panose="05000000000000000000" charset="0"/>
              <a:buChar char="n"/>
            </a:pPr>
            <a:r>
              <a:rPr lang="en-US" altLang="zh-CN" sz="2000"/>
              <a:t>Cache-based semi-asynchronous FL with heterogeneous sparse models.</a:t>
            </a:r>
            <a:endParaRPr lang="en-US" altLang="zh-CN" sz="2000"/>
          </a:p>
          <a:p>
            <a:pPr marL="285750" indent="-285750">
              <a:buFont typeface="Wingdings" panose="05000000000000000000" charset="0"/>
              <a:buChar char="n"/>
            </a:pPr>
            <a:r>
              <a:rPr lang="en-US" altLang="zh-CN" sz="2000"/>
              <a:t>Staleness-aware weighting and similarity-guided history stabilize training under Non-IID.</a:t>
            </a:r>
            <a:endParaRPr lang="en-US" altLang="zh-CN" sz="2000"/>
          </a:p>
          <a:p>
            <a:pPr marL="285750" indent="-285750">
              <a:buFont typeface="Wingdings" panose="05000000000000000000" charset="0"/>
              <a:buChar char="n"/>
            </a:pPr>
            <a:r>
              <a:rPr lang="en-US" altLang="zh-CN" sz="2000"/>
              <a:t>Deviation-based detection + triggered recovery (Cauchy + L-BFGS) remove historical contamination.</a:t>
            </a:r>
            <a:endParaRPr lang="en-US" altLang="zh-CN" sz="2000"/>
          </a:p>
          <a:p>
            <a:pPr marL="285750" indent="-285750">
              <a:buFont typeface="Wingdings" panose="05000000000000000000" charset="0"/>
              <a:buChar char="n"/>
            </a:pPr>
            <a:r>
              <a:rPr lang="en-US" altLang="zh-CN" sz="2000"/>
              <a:t>Results: higher accuracy, strong detection with low errors, fast recovery; robust under heterogeneity and staleness.</a:t>
            </a:r>
            <a:endParaRPr lang="en-US" altLang="zh-CN"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370" y="41041"/>
            <a:ext cx="2323072" cy="523220"/>
          </a:xfrm>
          <a:prstGeom prst="rect">
            <a:avLst/>
          </a:prstGeom>
          <a:noFill/>
        </p:spPr>
        <p:txBody>
          <a:bodyPr wrap="none">
            <a:spAutoFit/>
          </a:bodyPr>
          <a:lstStyle/>
          <a:p>
            <a:r>
              <a:rPr lang="en-US" sz="2800" b="1" dirty="0">
                <a:solidFill>
                  <a:srgbClr val="043CC6"/>
                </a:solidFill>
                <a:latin typeface="Arial" panose="020B0604020202020204" pitchFamily="34" charset="0"/>
                <a:cs typeface="Arial" panose="020B0604020202020204" pitchFamily="34" charset="0"/>
              </a:rPr>
              <a:t>Challenges: </a:t>
            </a:r>
            <a:endParaRPr sz="2800" b="1" dirty="0">
              <a:solidFill>
                <a:srgbClr val="043CC6"/>
              </a:solidFill>
              <a:latin typeface="Arial" panose="020B0604020202020204" pitchFamily="34" charset="0"/>
              <a:cs typeface="Arial" panose="020B0604020202020204" pitchFamily="34" charset="0"/>
            </a:endParaRPr>
          </a:p>
        </p:txBody>
      </p:sp>
      <p:pic>
        <p:nvPicPr>
          <p:cNvPr id="11" name="图片 10" descr="图片包含 图示&#10;&#10;AI 生成的内容可能不正确。"/>
          <p:cNvPicPr>
            <a:picLocks noChangeAspect="1"/>
          </p:cNvPicPr>
          <p:nvPr/>
        </p:nvPicPr>
        <p:blipFill>
          <a:blip r:embed="rId1"/>
          <a:stretch>
            <a:fillRect/>
          </a:stretch>
        </p:blipFill>
        <p:spPr>
          <a:xfrm>
            <a:off x="7552828" y="41041"/>
            <a:ext cx="1353544" cy="507579"/>
          </a:xfrm>
          <a:prstGeom prst="rect">
            <a:avLst/>
          </a:prstGeom>
        </p:spPr>
      </p:pic>
      <p:sp>
        <p:nvSpPr>
          <p:cNvPr id="12" name="矩形 11"/>
          <p:cNvSpPr/>
          <p:nvPr/>
        </p:nvSpPr>
        <p:spPr>
          <a:xfrm>
            <a:off x="0" y="646176"/>
            <a:ext cx="9144000" cy="98034"/>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椭圆 12"/>
          <p:cNvSpPr/>
          <p:nvPr/>
        </p:nvSpPr>
        <p:spPr>
          <a:xfrm>
            <a:off x="158495" y="101493"/>
            <a:ext cx="403479" cy="402316"/>
          </a:xfrm>
          <a:prstGeom prst="ellipse">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箭头: V 形 13"/>
          <p:cNvSpPr/>
          <p:nvPr/>
        </p:nvSpPr>
        <p:spPr>
          <a:xfrm>
            <a:off x="272891" y="199066"/>
            <a:ext cx="185738" cy="207169"/>
          </a:xfrm>
          <a:prstGeom prst="chevron">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0" y="646176"/>
            <a:ext cx="1196788"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60869" y="3857851"/>
            <a:ext cx="8546138" cy="2861310"/>
          </a:xfrm>
          <a:prstGeom prst="rect">
            <a:avLst/>
          </a:prstGeom>
          <a:noFill/>
        </p:spPr>
        <p:txBody>
          <a:bodyPr wrap="square" rtlCol="0">
            <a:spAutoFit/>
          </a:bodyPr>
          <a:lstStyle/>
          <a:p>
            <a:pPr marL="285750" indent="-285750">
              <a:buClr>
                <a:srgbClr val="043CC6"/>
              </a:buClr>
              <a:buFont typeface="Wingdings" panose="05000000000000000000" charset="0"/>
              <a:buChar char="n"/>
            </a:pPr>
            <a:r>
              <a:rPr lang="en-US" altLang="zh-CN" dirty="0">
                <a:sym typeface="+mn-ea"/>
              </a:rPr>
              <a:t>Non-IID data: Few/biased local samples cause overfitting and cross-client inconsistency; unstable convergence.</a:t>
            </a:r>
            <a:endParaRPr lang="en-US" altLang="zh-CN" dirty="0">
              <a:solidFill>
                <a:schemeClr val="tx1"/>
              </a:solidFill>
            </a:endParaRPr>
          </a:p>
          <a:p>
            <a:pPr marL="285750" indent="-285750">
              <a:buClr>
                <a:srgbClr val="043CC6"/>
              </a:buClr>
              <a:buFont typeface="Wingdings" panose="05000000000000000000" charset="0"/>
              <a:buChar char="n"/>
            </a:pPr>
            <a:r>
              <a:rPr lang="en-US" altLang="zh-CN" dirty="0">
                <a:solidFill>
                  <a:schemeClr val="tx1"/>
                </a:solidFill>
              </a:rPr>
              <a:t>Semi-asynchronous participation: Only earliest K updates are aggregated; many uploads are stale </a:t>
            </a:r>
            <a:r>
              <a:rPr lang="en-US" altLang="en-US" dirty="0">
                <a:solidFill>
                  <a:schemeClr val="tx1"/>
                </a:solidFill>
              </a:rPr>
              <a:t>→</a:t>
            </a:r>
            <a:r>
              <a:rPr lang="en-US" altLang="zh-CN" dirty="0">
                <a:solidFill>
                  <a:schemeClr val="tx1"/>
                </a:solidFill>
              </a:rPr>
              <a:t> participation bias and drift.</a:t>
            </a:r>
            <a:endParaRPr lang="en-US" altLang="zh-CN" dirty="0">
              <a:solidFill>
                <a:schemeClr val="tx1"/>
              </a:solidFill>
            </a:endParaRPr>
          </a:p>
          <a:p>
            <a:pPr marL="285750" indent="-285750">
              <a:buClr>
                <a:srgbClr val="043CC6"/>
              </a:buClr>
              <a:buFont typeface="Wingdings" panose="05000000000000000000" charset="0"/>
              <a:buChar char="n"/>
            </a:pPr>
            <a:r>
              <a:rPr lang="en-US" altLang="zh-CN" dirty="0">
                <a:solidFill>
                  <a:schemeClr val="tx1"/>
                </a:solidFill>
              </a:rPr>
              <a:t>Heterogeneous sparsity: Clients use different mask widths; sparse, shape-mismatched updates leave parameters missing and skew aggregation.</a:t>
            </a:r>
            <a:endParaRPr lang="en-US" altLang="zh-CN" dirty="0">
              <a:solidFill>
                <a:schemeClr val="tx1"/>
              </a:solidFill>
            </a:endParaRPr>
          </a:p>
          <a:p>
            <a:pPr marL="285750" indent="-285750">
              <a:buClr>
                <a:srgbClr val="043CC6"/>
              </a:buClr>
              <a:buFont typeface="Wingdings" panose="05000000000000000000" charset="0"/>
              <a:buChar char="n"/>
            </a:pPr>
            <a:r>
              <a:rPr lang="en-US" altLang="zh-CN" dirty="0">
                <a:solidFill>
                  <a:schemeClr val="tx1"/>
                </a:solidFill>
              </a:rPr>
              <a:t>Detector-only pipelines:Identifying attackers doesn’t undo historical contamination of the global model.</a:t>
            </a:r>
            <a:endParaRPr lang="en-US" altLang="zh-CN" dirty="0">
              <a:solidFill>
                <a:schemeClr val="tx1"/>
              </a:solidFill>
            </a:endParaRPr>
          </a:p>
          <a:p>
            <a:pPr marL="285750" indent="-285750">
              <a:buClr>
                <a:srgbClr val="043CC6"/>
              </a:buClr>
              <a:buFont typeface="Wingdings" panose="05000000000000000000" charset="0"/>
              <a:buChar char="n"/>
            </a:pPr>
            <a:r>
              <a:rPr lang="en-US" altLang="zh-CN" dirty="0">
                <a:solidFill>
                  <a:schemeClr val="tx1"/>
                </a:solidFill>
              </a:rPr>
              <a:t>Retrain-based recovery:Accurate yet communication-expensive and slow; impractical for online remediation.</a:t>
            </a:r>
            <a:endParaRPr lang="en-US" altLang="zh-CN" dirty="0">
              <a:solidFill>
                <a:schemeClr val="tx1"/>
              </a:solidFill>
            </a:endParaRPr>
          </a:p>
        </p:txBody>
      </p:sp>
      <p:pic>
        <p:nvPicPr>
          <p:cNvPr id="3" name="图片 2"/>
          <p:cNvPicPr>
            <a:picLocks noChangeAspect="1"/>
          </p:cNvPicPr>
          <p:nvPr/>
        </p:nvPicPr>
        <p:blipFill>
          <a:blip r:embed="rId2"/>
          <a:stretch>
            <a:fillRect/>
          </a:stretch>
        </p:blipFill>
        <p:spPr>
          <a:xfrm>
            <a:off x="2000250" y="887095"/>
            <a:ext cx="4781550" cy="2981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370" y="41041"/>
            <a:ext cx="5894562" cy="461665"/>
          </a:xfrm>
          <a:prstGeom prst="rect">
            <a:avLst/>
          </a:prstGeom>
          <a:noFill/>
        </p:spPr>
        <p:txBody>
          <a:bodyPr wrap="none">
            <a:spAutoFit/>
          </a:bodyPr>
          <a:lstStyle/>
          <a:p>
            <a:r>
              <a:rPr lang="en-US" sz="2400" b="1" dirty="0">
                <a:solidFill>
                  <a:srgbClr val="043CC6"/>
                </a:solidFill>
                <a:latin typeface="Arial" panose="020B0604020202020204" pitchFamily="34" charset="0"/>
                <a:cs typeface="Arial" panose="020B0604020202020204" pitchFamily="34" charset="0"/>
              </a:rPr>
              <a:t>Motivation: </a:t>
            </a:r>
            <a:r>
              <a:rPr lang="en-US" altLang="zh-CN" sz="2000" b="1" dirty="0">
                <a:solidFill>
                  <a:srgbClr val="043CC6"/>
                </a:solidFill>
                <a:latin typeface="Arial" panose="020B0604020202020204" pitchFamily="34" charset="0"/>
                <a:cs typeface="Arial" panose="020B0604020202020204" pitchFamily="34" charset="0"/>
              </a:rPr>
              <a:t>Historical Information Forgetting</a:t>
            </a:r>
            <a:endParaRPr sz="2000" b="1" dirty="0">
              <a:solidFill>
                <a:srgbClr val="043CC6"/>
              </a:solidFill>
              <a:latin typeface="Arial" panose="020B0604020202020204" pitchFamily="34" charset="0"/>
              <a:cs typeface="Arial" panose="020B0604020202020204" pitchFamily="34" charset="0"/>
            </a:endParaRPr>
          </a:p>
        </p:txBody>
      </p:sp>
      <p:sp>
        <p:nvSpPr>
          <p:cNvPr id="9" name="矩形 8"/>
          <p:cNvSpPr/>
          <p:nvPr/>
        </p:nvSpPr>
        <p:spPr>
          <a:xfrm>
            <a:off x="0" y="646176"/>
            <a:ext cx="1708150"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36220" y="887730"/>
            <a:ext cx="6132830" cy="5492750"/>
          </a:xfrm>
          <a:prstGeom prst="rect">
            <a:avLst/>
          </a:prstGeom>
          <a:noFill/>
        </p:spPr>
        <p:txBody>
          <a:bodyPr wrap="square" rtlCol="0">
            <a:spAutoFit/>
          </a:bodyPr>
          <a:lstStyle/>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zh-CN" altLang="zh-CN" b="1" dirty="0">
                <a:latin typeface="Times New Roman" panose="02020603050405020304" pitchFamily="18" charset="0"/>
                <a:cs typeface="Times New Roman" panose="02020603050405020304" pitchFamily="18" charset="0"/>
              </a:rPr>
              <a:t>Setting:</a:t>
            </a:r>
            <a:r>
              <a:rPr lang="zh-CN"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a:t>
            </a:r>
            <a:r>
              <a:rPr lang="en-US" altLang="zh-CN" dirty="0">
                <a:latin typeface="Times New Roman" panose="02020603050405020304" pitchFamily="18" charset="0"/>
                <a:cs typeface="Times New Roman" panose="02020603050405020304" pitchFamily="18" charset="0"/>
                <a:sym typeface="+mn-ea"/>
              </a:rPr>
              <a:t>emi-asynchronous FL with heterogeneous sparse models and Non-IID clients (N/K≪N, stale updates).Color code: yellow = received global, blue = previous local</a:t>
            </a:r>
            <a:endParaRPr lang="zh-CN" altLang="zh-CN" dirty="0">
              <a:latin typeface="Times New Roman" panose="02020603050405020304" pitchFamily="18" charset="0"/>
              <a:cs typeface="Times New Roman" panose="02020603050405020304" pitchFamily="18" charset="0"/>
            </a:endParaRPr>
          </a:p>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zh-CN" altLang="zh-CN" b="1" dirty="0">
                <a:latin typeface="Times New Roman" panose="02020603050405020304" pitchFamily="18" charset="0"/>
                <a:cs typeface="Times New Roman" panose="02020603050405020304" pitchFamily="18" charset="0"/>
              </a:rPr>
              <a:t>Observation:</a:t>
            </a:r>
            <a:r>
              <a:rPr lang="zh-CN"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Without cache, aggregation drifts toward currently participating clients </a:t>
            </a:r>
            <a:r>
              <a:rPr lang="en-US"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oscillation and slow convergence; with cache, convergence is faster and smoother.</a:t>
            </a:r>
            <a:endParaRPr lang="en-US" altLang="zh-CN" dirty="0">
              <a:latin typeface="Times New Roman" panose="02020603050405020304" pitchFamily="18" charset="0"/>
              <a:cs typeface="Times New Roman" panose="02020603050405020304" pitchFamily="18" charset="0"/>
            </a:endParaRPr>
          </a:p>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zh-CN" altLang="zh-CN" b="1" dirty="0">
                <a:latin typeface="Times New Roman" panose="02020603050405020304" pitchFamily="18" charset="0"/>
                <a:cs typeface="Times New Roman" panose="02020603050405020304" pitchFamily="18" charset="0"/>
              </a:rPr>
              <a:t>limitation:</a:t>
            </a:r>
            <a:r>
              <a:rPr lang="zh-CN"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Earliest-K aggregation ignores consistent but unreceived history; heterogeneous sparsity leaves parameters missing; uniform weighting/zero-fill inflates variance.</a:t>
            </a:r>
            <a:endParaRPr lang="en-US" altLang="zh-CN" dirty="0">
              <a:latin typeface="Times New Roman" panose="02020603050405020304" pitchFamily="18" charset="0"/>
              <a:cs typeface="Times New Roman" panose="02020603050405020304" pitchFamily="18" charset="0"/>
            </a:endParaRPr>
          </a:p>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zh-CN" altLang="zh-CN" b="1" dirty="0">
                <a:latin typeface="Times New Roman" panose="02020603050405020304" pitchFamily="18" charset="0"/>
                <a:cs typeface="Times New Roman" panose="02020603050405020304" pitchFamily="18" charset="0"/>
              </a:rPr>
              <a:t>Need:</a:t>
            </a:r>
            <a:r>
              <a:rPr lang="zh-CN" altLang="zh-CN" dirty="0">
                <a:latin typeface="Times New Roman" panose="02020603050405020304" pitchFamily="18" charset="0"/>
                <a:cs typeface="Times New Roman" panose="02020603050405020304" pitchFamily="18" charset="0"/>
              </a:rPr>
              <a:t> </a:t>
            </a:r>
            <a:r>
              <a:rPr lang="en-US" altLang="zh-CN" dirty="0"/>
              <a:t>Cache-based imputation + staleness-aware exponential weighting + cosine-similarity selection of historical updates to reduce bias/variance and stabilize convergence.</a:t>
            </a:r>
            <a:endParaRPr lang="en-US" altLang="zh-CN" dirty="0"/>
          </a:p>
        </p:txBody>
      </p:sp>
      <p:pic>
        <p:nvPicPr>
          <p:cNvPr id="59" name="图片 58" descr="motivation1"/>
          <p:cNvPicPr>
            <a:picLocks noChangeAspect="1"/>
          </p:cNvPicPr>
          <p:nvPr/>
        </p:nvPicPr>
        <p:blipFill>
          <a:blip r:embed="rId1"/>
          <a:stretch>
            <a:fillRect/>
          </a:stretch>
        </p:blipFill>
        <p:spPr>
          <a:xfrm>
            <a:off x="6446520" y="1751330"/>
            <a:ext cx="2457450" cy="18434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370" y="41041"/>
            <a:ext cx="5928995" cy="460375"/>
          </a:xfrm>
          <a:prstGeom prst="rect">
            <a:avLst/>
          </a:prstGeom>
          <a:noFill/>
        </p:spPr>
        <p:txBody>
          <a:bodyPr wrap="none">
            <a:spAutoFit/>
          </a:bodyPr>
          <a:lstStyle/>
          <a:p>
            <a:pPr algn="l"/>
            <a:r>
              <a:rPr lang="en-US" sz="2400" b="1" dirty="0">
                <a:solidFill>
                  <a:srgbClr val="043CC6"/>
                </a:solidFill>
                <a:latin typeface="Arial" panose="020B0604020202020204" pitchFamily="34" charset="0"/>
                <a:cs typeface="Arial" panose="020B0604020202020204" pitchFamily="34" charset="0"/>
              </a:rPr>
              <a:t>Motivation: </a:t>
            </a:r>
            <a:r>
              <a:rPr lang="en-US" altLang="zh-CN" sz="2000" b="1" dirty="0">
                <a:solidFill>
                  <a:srgbClr val="043CC6"/>
                </a:solidFill>
                <a:latin typeface="Arial" panose="020B0604020202020204" pitchFamily="34" charset="0"/>
                <a:cs typeface="Arial" panose="020B0604020202020204" pitchFamily="34" charset="0"/>
              </a:rPr>
              <a:t>Robust Recovery After Detection</a:t>
            </a:r>
            <a:r>
              <a:rPr lang="en-US" sz="2000" b="1" dirty="0">
                <a:solidFill>
                  <a:srgbClr val="043CC6"/>
                </a:solidFill>
                <a:latin typeface="Arial" panose="020B0604020202020204" pitchFamily="34" charset="0"/>
                <a:cs typeface="Arial" panose="020B0604020202020204" pitchFamily="34" charset="0"/>
              </a:rPr>
              <a:t> </a:t>
            </a:r>
            <a:endParaRPr sz="2000" b="1" dirty="0">
              <a:solidFill>
                <a:srgbClr val="043CC6"/>
              </a:solidFill>
              <a:latin typeface="Arial" panose="020B0604020202020204" pitchFamily="34" charset="0"/>
              <a:cs typeface="Arial" panose="020B0604020202020204" pitchFamily="34" charset="0"/>
            </a:endParaRPr>
          </a:p>
        </p:txBody>
      </p:sp>
      <p:sp>
        <p:nvSpPr>
          <p:cNvPr id="7" name="矩形 6"/>
          <p:cNvSpPr/>
          <p:nvPr/>
        </p:nvSpPr>
        <p:spPr>
          <a:xfrm>
            <a:off x="0" y="646176"/>
            <a:ext cx="2413000"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92430" y="887730"/>
            <a:ext cx="5634355" cy="5817235"/>
          </a:xfrm>
          <a:prstGeom prst="rect">
            <a:avLst/>
          </a:prstGeom>
          <a:noFill/>
        </p:spPr>
        <p:txBody>
          <a:bodyPr wrap="square" rtlCol="0">
            <a:noAutofit/>
          </a:bodyPr>
          <a:lstStyle/>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zh-CN" altLang="zh-CN" b="1" dirty="0">
                <a:latin typeface="Arial" panose="020B0604020202020204" pitchFamily="34" charset="0"/>
              </a:rPr>
              <a:t>Setup:</a:t>
            </a:r>
            <a:r>
              <a:rPr lang="zh-CN" altLang="zh-CN" dirty="0">
                <a:latin typeface="Arial" panose="020B0604020202020204" pitchFamily="34" charset="0"/>
              </a:rPr>
              <a:t> </a:t>
            </a:r>
            <a:r>
              <a:rPr lang="en-US" altLang="zh-CN" dirty="0">
                <a:latin typeface="Arial" panose="020B0604020202020204" pitchFamily="34" charset="0"/>
              </a:rPr>
              <a:t>Poisoning attacks (trim/backdoor/LF) in semi-asynchronous, heterogeneous FL; compare “No Detect” vs “Detect” vs “Detect + Recover”.</a:t>
            </a:r>
            <a:endParaRPr lang="en-US" altLang="zh-CN" dirty="0">
              <a:latin typeface="Arial" panose="020B0604020202020204" pitchFamily="34" charset="0"/>
            </a:endParaRPr>
          </a:p>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en-US" altLang="zh-CN" b="1" dirty="0">
                <a:latin typeface="Arial" panose="020B0604020202020204" pitchFamily="34" charset="0"/>
              </a:rPr>
              <a:t>Observation</a:t>
            </a:r>
            <a:r>
              <a:rPr lang="zh-CN" altLang="zh-CN" b="1" dirty="0">
                <a:latin typeface="Arial" panose="020B0604020202020204" pitchFamily="34" charset="0"/>
              </a:rPr>
              <a:t>:</a:t>
            </a:r>
            <a:r>
              <a:rPr lang="zh-CN" altLang="zh-CN" dirty="0">
                <a:latin typeface="Arial" panose="020B0604020202020204" pitchFamily="34" charset="0"/>
              </a:rPr>
              <a:t> </a:t>
            </a:r>
            <a:r>
              <a:rPr lang="en-US" altLang="zh-CN" dirty="0">
                <a:latin typeface="Arial" panose="020B0604020202020204" pitchFamily="34" charset="0"/>
              </a:rPr>
              <a:t>Detect + Recover reaches higher accuracy earlier and is more stable; Detect alone cannot remove historical contamination.</a:t>
            </a:r>
            <a:endParaRPr lang="en-US" altLang="zh-CN" dirty="0">
              <a:latin typeface="Arial" panose="020B0604020202020204" pitchFamily="34" charset="0"/>
            </a:endParaRPr>
          </a:p>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en-US" altLang="zh-CN" b="1" dirty="0">
                <a:latin typeface="Arial" panose="020B0604020202020204" pitchFamily="34" charset="0"/>
              </a:rPr>
              <a:t>Limitation</a:t>
            </a:r>
            <a:r>
              <a:rPr lang="zh-CN" altLang="zh-CN" b="1" dirty="0">
                <a:latin typeface="Arial" panose="020B0604020202020204" pitchFamily="34" charset="0"/>
              </a:rPr>
              <a:t>:</a:t>
            </a:r>
            <a:r>
              <a:rPr lang="zh-CN" altLang="zh-CN" dirty="0">
                <a:latin typeface="Arial" panose="020B0604020202020204" pitchFamily="34" charset="0"/>
              </a:rPr>
              <a:t> </a:t>
            </a:r>
            <a:r>
              <a:rPr lang="en-US" altLang="zh-CN" dirty="0">
                <a:latin typeface="Arial" panose="020B0604020202020204" pitchFamily="34" charset="0"/>
              </a:rPr>
              <a:t>Removing attackers does not undo the polluted global state; prior recovery is not integrated with detection and overlooks heterogeneity/staleness.</a:t>
            </a:r>
            <a:endParaRPr lang="en-US" altLang="zh-CN" dirty="0">
              <a:latin typeface="Arial" panose="020B0604020202020204" pitchFamily="34" charset="0"/>
            </a:endParaRPr>
          </a:p>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r>
              <a:rPr lang="zh-CN" altLang="zh-CN" b="1" dirty="0">
                <a:latin typeface="Arial" panose="020B0604020202020204" pitchFamily="34" charset="0"/>
              </a:rPr>
              <a:t>Need:</a:t>
            </a:r>
            <a:r>
              <a:rPr lang="zh-CN" altLang="zh-CN" dirty="0">
                <a:latin typeface="Arial" panose="020B0604020202020204" pitchFamily="34" charset="0"/>
              </a:rPr>
              <a:t> </a:t>
            </a:r>
            <a:r>
              <a:rPr lang="en-US" altLang="zh-CN">
                <a:latin typeface="Arial" panose="020B0604020202020204" pitchFamily="34" charset="0"/>
                <a:cs typeface="Arial" panose="020B0604020202020204" pitchFamily="34" charset="0"/>
                <a:sym typeface="+mn-ea"/>
              </a:rPr>
              <a:t>Triggered recovery using Cauchy mean value theorem + L-BFGS to predict updates; combine precise and estimated updates to lower ASR and rapidly restore accuracy.</a:t>
            </a:r>
            <a:endParaRPr lang="en-US" altLang="zh-CN">
              <a:latin typeface="Arial" panose="020B0604020202020204" pitchFamily="34" charset="0"/>
              <a:cs typeface="Arial" panose="020B0604020202020204" pitchFamily="34" charset="0"/>
            </a:endParaRPr>
          </a:p>
          <a:p>
            <a:pPr marL="285750" lvl="0" indent="-285750" defTabSz="914400" eaLnBrk="0" fontAlgn="base" hangingPunct="0">
              <a:lnSpc>
                <a:spcPct val="150000"/>
              </a:lnSpc>
              <a:spcBef>
                <a:spcPct val="0"/>
              </a:spcBef>
              <a:spcAft>
                <a:spcPct val="0"/>
              </a:spcAft>
              <a:buClr>
                <a:srgbClr val="043CC6"/>
              </a:buClr>
              <a:buFont typeface="Wingdings" panose="05000000000000000000" pitchFamily="2" charset="2"/>
              <a:buChar char="n"/>
            </a:pPr>
            <a:endParaRPr lang="zh-CN" altLang="zh-CN" dirty="0">
              <a:latin typeface="Arial" panose="020B0604020202020204" pitchFamily="34" charset="0"/>
            </a:endParaRPr>
          </a:p>
          <a:p>
            <a:endParaRPr lang="zh-CN" altLang="en-US" dirty="0"/>
          </a:p>
        </p:txBody>
      </p:sp>
      <p:pic>
        <p:nvPicPr>
          <p:cNvPr id="58" name="图片 57" descr="motivation2"/>
          <p:cNvPicPr>
            <a:picLocks noChangeAspect="1"/>
          </p:cNvPicPr>
          <p:nvPr/>
        </p:nvPicPr>
        <p:blipFill>
          <a:blip r:embed="rId1"/>
          <a:stretch>
            <a:fillRect/>
          </a:stretch>
        </p:blipFill>
        <p:spPr>
          <a:xfrm>
            <a:off x="6214110" y="2329815"/>
            <a:ext cx="2929890" cy="21977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676370" y="41041"/>
            <a:ext cx="2611755" cy="521970"/>
          </a:xfrm>
          <a:prstGeom prst="rect">
            <a:avLst/>
          </a:prstGeom>
          <a:noFill/>
        </p:spPr>
        <p:txBody>
          <a:bodyPr wrap="none">
            <a:spAutoFit/>
          </a:bodyPr>
          <a:lstStyle/>
          <a:p>
            <a:pPr algn="l"/>
            <a:r>
              <a:rPr lang="en-US" altLang="zh-CN" sz="2800" b="1" dirty="0">
                <a:solidFill>
                  <a:srgbClr val="043CC6"/>
                </a:solidFill>
                <a:latin typeface="Arial" panose="020B0604020202020204" pitchFamily="34" charset="0"/>
                <a:cs typeface="Arial" panose="020B0604020202020204" pitchFamily="34" charset="0"/>
              </a:rPr>
              <a:t>Model Update</a:t>
            </a:r>
            <a:r>
              <a:rPr lang="en-US" sz="2800" b="1" dirty="0">
                <a:solidFill>
                  <a:srgbClr val="043CC6"/>
                </a:solidFill>
                <a:latin typeface="Arial" panose="020B0604020202020204" pitchFamily="34" charset="0"/>
                <a:cs typeface="Arial" panose="020B0604020202020204" pitchFamily="34" charset="0"/>
              </a:rPr>
              <a:t> </a:t>
            </a:r>
            <a:endParaRPr sz="2800" b="1" dirty="0">
              <a:solidFill>
                <a:srgbClr val="043CC6"/>
              </a:solidFill>
              <a:latin typeface="Arial" panose="020B0604020202020204" pitchFamily="34" charset="0"/>
              <a:cs typeface="Arial" panose="020B0604020202020204" pitchFamily="34" charset="0"/>
            </a:endParaRPr>
          </a:p>
        </p:txBody>
      </p:sp>
      <p:sp>
        <p:nvSpPr>
          <p:cNvPr id="11" name="矩形 10"/>
          <p:cNvSpPr/>
          <p:nvPr/>
        </p:nvSpPr>
        <p:spPr>
          <a:xfrm>
            <a:off x="0" y="646176"/>
            <a:ext cx="3403600"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72" name="图片 71" descr="K-FedHAN"/>
          <p:cNvPicPr>
            <a:picLocks noChangeAspect="1"/>
          </p:cNvPicPr>
          <p:nvPr/>
        </p:nvPicPr>
        <p:blipFill>
          <a:blip r:embed="rId1"/>
          <a:stretch>
            <a:fillRect/>
          </a:stretch>
        </p:blipFill>
        <p:spPr>
          <a:xfrm>
            <a:off x="1432341" y="984022"/>
            <a:ext cx="6279318" cy="3737461"/>
          </a:xfrm>
          <a:prstGeom prst="rect">
            <a:avLst/>
          </a:prstGeom>
        </p:spPr>
      </p:pic>
      <p:sp>
        <p:nvSpPr>
          <p:cNvPr id="2" name="文本框 1"/>
          <p:cNvSpPr txBox="1"/>
          <p:nvPr/>
        </p:nvSpPr>
        <p:spPr>
          <a:xfrm>
            <a:off x="58420" y="4996815"/>
            <a:ext cx="9145905" cy="1754326"/>
          </a:xfrm>
          <a:prstGeom prst="rect">
            <a:avLst/>
          </a:prstGeom>
          <a:noFill/>
        </p:spPr>
        <p:txBody>
          <a:bodyPr wrap="square" rtlCol="0">
            <a:spAutoFit/>
          </a:bodyPr>
          <a:lstStyle/>
          <a:p>
            <a:pPr marL="285750" indent="-285750">
              <a:buFont typeface="Wingdings" panose="05000000000000000000" charset="0"/>
              <a:buChar char="n"/>
            </a:pPr>
            <a:r>
              <a:rPr lang="en-US" altLang="zh-CN" dirty="0"/>
              <a:t>Semi-asynchronous FL with heterogeneous, mask-based sparse models; each client uploads a sparse update plus width and staleness.</a:t>
            </a:r>
            <a:endParaRPr lang="en-US" altLang="zh-CN" dirty="0"/>
          </a:p>
          <a:p>
            <a:pPr marL="285750" indent="-285750">
              <a:buFont typeface="Wingdings" panose="05000000000000000000" charset="0"/>
              <a:buChar char="n"/>
            </a:pPr>
            <a:r>
              <a:rPr lang="en-US" altLang="zh-CN" dirty="0"/>
              <a:t>Server keeps a per-client cache of the latest imputed update and a decaying staleness weight.</a:t>
            </a:r>
            <a:endParaRPr lang="en-US" altLang="zh-CN" dirty="0"/>
          </a:p>
          <a:p>
            <a:pPr marL="285750" indent="-285750">
              <a:buFont typeface="Wingdings" panose="05000000000000000000" charset="0"/>
              <a:buChar char="n"/>
            </a:pPr>
            <a:r>
              <a:rPr lang="en-US" altLang="zh-CN" dirty="0"/>
              <a:t>Aggregate the first K arrivals, then augment with cosine-similar cached history from non-arrived clients to reduce bias/variance.</a:t>
            </a:r>
            <a:endParaRPr lang="en-US" altLang="zh-CN" dirty="0"/>
          </a:p>
          <a:p>
            <a:pPr marL="285750" indent="-285750">
              <a:buFont typeface="Wingdings" panose="05000000000000000000" charset="0"/>
              <a:buChar char="n"/>
            </a:pPr>
            <a:r>
              <a:rPr lang="en-US" altLang="zh-CN" dirty="0"/>
              <a:t>Result: faster, smoother convergence under Non-IID data and partial participation.</a:t>
            </a:r>
            <a:endParaRPr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
          <p:cNvSpPr txBox="1"/>
          <p:nvPr/>
        </p:nvSpPr>
        <p:spPr>
          <a:xfrm>
            <a:off x="676370" y="41041"/>
            <a:ext cx="3446780" cy="521970"/>
          </a:xfrm>
          <a:prstGeom prst="rect">
            <a:avLst/>
          </a:prstGeom>
          <a:noFill/>
        </p:spPr>
        <p:txBody>
          <a:bodyPr wrap="none">
            <a:spAutoFit/>
          </a:bodyPr>
          <a:lstStyle/>
          <a:p>
            <a:pPr algn="l"/>
            <a:r>
              <a:rPr lang="en-US" altLang="zh-CN" sz="2800" b="1" dirty="0">
                <a:solidFill>
                  <a:srgbClr val="043CC6"/>
                </a:solidFill>
                <a:sym typeface="+mn-ea"/>
              </a:rPr>
              <a:t>Framework Overview</a:t>
            </a:r>
            <a:r>
              <a:rPr lang="en-US" sz="2800" b="1" dirty="0">
                <a:solidFill>
                  <a:srgbClr val="043CC6"/>
                </a:solidFill>
                <a:latin typeface="Arial" panose="020B0604020202020204" pitchFamily="34" charset="0"/>
                <a:cs typeface="Arial" panose="020B0604020202020204" pitchFamily="34" charset="0"/>
                <a:sym typeface="+mn-ea"/>
              </a:rPr>
              <a:t> </a:t>
            </a:r>
            <a:endParaRPr sz="2800" b="1" dirty="0">
              <a:solidFill>
                <a:srgbClr val="043CC6"/>
              </a:solidFill>
              <a:latin typeface="Arial" panose="020B0604020202020204" pitchFamily="34" charset="0"/>
              <a:cs typeface="Arial" panose="020B0604020202020204" pitchFamily="34" charset="0"/>
            </a:endParaRPr>
          </a:p>
        </p:txBody>
      </p:sp>
      <p:sp>
        <p:nvSpPr>
          <p:cNvPr id="16" name="矩形 15"/>
          <p:cNvSpPr/>
          <p:nvPr/>
        </p:nvSpPr>
        <p:spPr>
          <a:xfrm>
            <a:off x="0" y="646176"/>
            <a:ext cx="5368834" cy="107320"/>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71" name="图片 70" descr="FedHAN"/>
          <p:cNvPicPr>
            <a:picLocks noChangeAspect="1"/>
          </p:cNvPicPr>
          <p:nvPr/>
        </p:nvPicPr>
        <p:blipFill>
          <a:blip r:embed="rId1"/>
          <a:stretch>
            <a:fillRect/>
          </a:stretch>
        </p:blipFill>
        <p:spPr>
          <a:xfrm>
            <a:off x="1821050" y="829101"/>
            <a:ext cx="5300048" cy="3104449"/>
          </a:xfrm>
          <a:prstGeom prst="rect">
            <a:avLst/>
          </a:prstGeom>
        </p:spPr>
      </p:pic>
      <p:sp>
        <p:nvSpPr>
          <p:cNvPr id="4" name="文本框 3"/>
          <p:cNvSpPr txBox="1"/>
          <p:nvPr/>
        </p:nvSpPr>
        <p:spPr>
          <a:xfrm>
            <a:off x="-92075" y="4926330"/>
            <a:ext cx="9328785" cy="1794510"/>
          </a:xfrm>
          <a:prstGeom prst="rect">
            <a:avLst/>
          </a:prstGeom>
          <a:noFill/>
        </p:spPr>
        <p:txBody>
          <a:bodyPr wrap="square" rtlCol="0">
            <a:noAutofit/>
          </a:bodyPr>
          <a:lstStyle/>
          <a:p>
            <a:pPr marL="285750" indent="-285750">
              <a:lnSpc>
                <a:spcPct val="110000"/>
              </a:lnSpc>
              <a:buFont typeface="Wingdings" panose="05000000000000000000" charset="0"/>
              <a:buChar char="n"/>
            </a:pPr>
            <a:r>
              <a:rPr lang="en-US" altLang="zh-CN" dirty="0"/>
              <a:t>Complete incoming sparse updates using the cache; track staleness and maintain aligned global views per client.</a:t>
            </a:r>
            <a:endParaRPr lang="en-US" altLang="zh-CN" dirty="0"/>
          </a:p>
          <a:p>
            <a:pPr marL="285750" indent="-285750">
              <a:lnSpc>
                <a:spcPct val="110000"/>
              </a:lnSpc>
              <a:buFont typeface="Wingdings" panose="05000000000000000000" charset="0"/>
              <a:buChar char="n"/>
            </a:pPr>
            <a:r>
              <a:rPr lang="en-US" altLang="zh-CN" dirty="0"/>
              <a:t>Staleness-weighted aggregation of benign updates; select consistent history by cosine similarity.</a:t>
            </a:r>
            <a:endParaRPr lang="en-US" altLang="zh-CN" dirty="0"/>
          </a:p>
          <a:p>
            <a:pPr marL="285750" indent="-285750">
              <a:lnSpc>
                <a:spcPct val="110000"/>
              </a:lnSpc>
              <a:buFont typeface="Wingdings" panose="05000000000000000000" charset="0"/>
              <a:buChar char="n"/>
            </a:pPr>
            <a:r>
              <a:rPr lang="en-US" altLang="zh-CN" dirty="0"/>
              <a:t>Detect attacks via deviation between imputed local and global updates (DBSCAN </a:t>
            </a:r>
            <a:r>
              <a:rPr lang="en-US" altLang="en-US" dirty="0"/>
              <a:t>→</a:t>
            </a:r>
            <a:r>
              <a:rPr lang="en-US" altLang="zh-CN" dirty="0"/>
              <a:t> k-means).</a:t>
            </a:r>
            <a:endParaRPr lang="en-US" altLang="zh-CN" dirty="0"/>
          </a:p>
          <a:p>
            <a:pPr marL="285750" indent="-285750">
              <a:lnSpc>
                <a:spcPct val="110000"/>
              </a:lnSpc>
              <a:buFont typeface="Wingdings" panose="05000000000000000000" charset="0"/>
              <a:buChar char="n"/>
            </a:pPr>
            <a:r>
              <a:rPr lang="en-US" altLang="zh-CN" dirty="0"/>
              <a:t>On detection, roll back a few rounds and recover via Cauchy-guided, L-BFGS-based prediction mixed with periodic precise computation; continue training.</a:t>
            </a:r>
            <a:endParaRPr lang="en-US" altLang="zh-CN" dirty="0"/>
          </a:p>
        </p:txBody>
      </p:sp>
      <mc:AlternateContent xmlns:mc="http://schemas.openxmlformats.org/markup-compatibility/2006">
        <mc:Choice xmlns:a14="http://schemas.microsoft.com/office/drawing/2010/main" Requires="a14">
          <p:sp>
            <p:nvSpPr>
              <p:cNvPr id="2" name="对象 3"/>
              <p:cNvSpPr txBox="1"/>
              <p:nvPr/>
            </p:nvSpPr>
            <p:spPr>
              <a:xfrm>
                <a:off x="204470" y="4022725"/>
                <a:ext cx="5169535" cy="555625"/>
              </a:xfrm>
              <a:prstGeom prst="rect">
                <a:avLst/>
              </a:prstGeom>
            </p:spPr>
            <p:txBody>
              <a:bodyPr>
                <a:noAutofit/>
              </a:bodyPr>
              <a:lstStyle/>
              <a:p>
                <a:r>
                  <a:rPr lang="zh-CN" altLang="en-US" sz="1300" b="1" dirty="0">
                    <a:latin typeface="Times New Roman" panose="02020603050405020304" pitchFamily="18" charset="0"/>
                    <a:cs typeface="Times New Roman" panose="02020603050405020304" pitchFamily="18" charset="0"/>
                  </a:rPr>
                  <a:t>① </a:t>
                </a:r>
                <a:r>
                  <a:rPr lang="en-US" altLang="zh-CN" sz="1300" b="1" dirty="0">
                    <a:latin typeface="Times New Roman" panose="02020603050405020304" pitchFamily="18" charset="0"/>
                    <a:cs typeface="Times New Roman" panose="02020603050405020304" pitchFamily="18" charset="0"/>
                  </a:rPr>
                  <a:t>imputed local updates : </a:t>
                </a:r>
                <a14:m>
                  <m:oMath xmlns:m="http://schemas.openxmlformats.org/officeDocument/2006/math">
                    <m:acc>
                      <m:accPr>
                        <m:chr m:val="̄"/>
                        <m:ctrlPr>
                          <a:rPr lang="zh-CN" altLang="en-US" sz="1300" b="1" i="1">
                            <a:solidFill>
                              <a:schemeClr val="tx1"/>
                            </a:solidFill>
                            <a:latin typeface="Cambria Math" panose="02040503050406030204" pitchFamily="18" charset="0"/>
                          </a:rPr>
                        </m:ctrlPr>
                      </m:accPr>
                      <m:e>
                        <m:r>
                          <a:rPr lang="zh-CN" altLang="en-US" sz="1300" b="1" i="1">
                            <a:solidFill>
                              <a:schemeClr val="tx1"/>
                            </a:solidFill>
                            <a:latin typeface="Cambria Math" panose="02040503050406030204" pitchFamily="18" charset="0"/>
                          </a:rPr>
                          <m:t>𝒈</m:t>
                        </m:r>
                      </m:e>
                    </m:acc>
                    <m:r>
                      <a:rPr lang="zh-CN" altLang="en-US" sz="1300" b="1" i="1">
                        <a:solidFill>
                          <a:schemeClr val="tx1"/>
                        </a:solidFill>
                        <a:latin typeface="Cambria Math" panose="02040503050406030204" pitchFamily="18" charset="0"/>
                      </a:rPr>
                      <m:t>(</m:t>
                    </m:r>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𝒘</m:t>
                        </m:r>
                      </m:e>
                      <m:sub>
                        <m:r>
                          <a:rPr lang="zh-CN" altLang="en-US" sz="1300" b="1" i="1">
                            <a:solidFill>
                              <a:schemeClr val="tx1"/>
                            </a:solidFill>
                            <a:latin typeface="Cambria Math" panose="02040503050406030204" pitchFamily="18" charset="0"/>
                          </a:rPr>
                          <m:t>𝒋</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𝒈</m:t>
                    </m:r>
                    <m:r>
                      <a:rPr lang="zh-CN" altLang="en-US" sz="1300" b="1" i="1">
                        <a:solidFill>
                          <a:schemeClr val="tx1"/>
                        </a:solidFill>
                        <a:latin typeface="Cambria Math" panose="02040503050406030204" pitchFamily="18" charset="0"/>
                      </a:rPr>
                      <m:t>(</m:t>
                    </m:r>
                    <m:sSubSup>
                      <m:sSubSupPr>
                        <m:ctrlPr>
                          <a:rPr lang="zh-CN" altLang="en-US" sz="1300" b="1" i="1">
                            <a:solidFill>
                              <a:schemeClr val="tx1"/>
                            </a:solidFill>
                            <a:latin typeface="Cambria Math" panose="02040503050406030204" pitchFamily="18" charset="0"/>
                          </a:rPr>
                        </m:ctrlPr>
                      </m:sSubSupPr>
                      <m:e>
                        <m:r>
                          <a:rPr lang="zh-CN" altLang="en-US" sz="1300" b="1" i="1">
                            <a:solidFill>
                              <a:schemeClr val="tx1"/>
                            </a:solidFill>
                            <a:latin typeface="Cambria Math" panose="02040503050406030204" pitchFamily="18" charset="0"/>
                          </a:rPr>
                          <m:t>𝒘</m:t>
                        </m:r>
                      </m:e>
                      <m:sub>
                        <m:r>
                          <a:rPr lang="zh-CN" altLang="en-US" sz="1300" b="1" i="1">
                            <a:solidFill>
                              <a:schemeClr val="tx1"/>
                            </a:solidFill>
                            <a:latin typeface="Cambria Math" panose="02040503050406030204" pitchFamily="18" charset="0"/>
                          </a:rPr>
                          <m:t>𝒕</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up>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𝒅</m:t>
                            </m:r>
                          </m:e>
                          <m:sub>
                            <m:r>
                              <a:rPr lang="zh-CN" altLang="en-US" sz="1300" b="1" i="1">
                                <a:solidFill>
                                  <a:schemeClr val="tx1"/>
                                </a:solidFill>
                                <a:latin typeface="Cambria Math" panose="02040503050406030204" pitchFamily="18" charset="0"/>
                              </a:rPr>
                              <m:t>𝒕</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sup>
                    </m:sSubSup>
                    <m:r>
                      <a:rPr lang="zh-CN" altLang="en-US" sz="1300" b="1" i="1">
                        <a:solidFill>
                          <a:schemeClr val="tx1"/>
                        </a:solidFill>
                        <a:latin typeface="Cambria Math" panose="02040503050406030204" pitchFamily="18" charset="0"/>
                      </a:rPr>
                      <m:t>,</m:t>
                    </m:r>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𝝃</m:t>
                        </m:r>
                      </m:e>
                      <m:sub>
                        <m:r>
                          <a:rPr lang="zh-CN" altLang="en-US" sz="1300" b="1" i="1">
                            <a:solidFill>
                              <a:schemeClr val="tx1"/>
                            </a:solidFill>
                            <a:latin typeface="Cambria Math" panose="02040503050406030204" pitchFamily="18" charset="0"/>
                          </a:rPr>
                          <m:t>𝒕</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r>
                      <a:rPr lang="zh-CN" altLang="en-US" sz="1300" b="1" i="1">
                        <a:solidFill>
                          <a:schemeClr val="tx1"/>
                        </a:solidFill>
                        <a:latin typeface="Cambria Math" panose="02040503050406030204" pitchFamily="18" charset="0"/>
                      </a:rPr>
                      <m:t>)∪(</m:t>
                    </m:r>
                    <m:acc>
                      <m:accPr>
                        <m:chr m:val="̄"/>
                        <m:ctrlPr>
                          <a:rPr lang="zh-CN" altLang="en-US" sz="1300" b="1" i="1">
                            <a:solidFill>
                              <a:schemeClr val="tx1"/>
                            </a:solidFill>
                            <a:latin typeface="Cambria Math" panose="02040503050406030204" pitchFamily="18" charset="0"/>
                          </a:rPr>
                        </m:ctrlPr>
                      </m:accPr>
                      <m:e>
                        <m:r>
                          <a:rPr lang="zh-CN" altLang="en-US" sz="1300" b="1" i="1">
                            <a:solidFill>
                              <a:schemeClr val="tx1"/>
                            </a:solidFill>
                            <a:latin typeface="Cambria Math" panose="02040503050406030204" pitchFamily="18" charset="0"/>
                          </a:rPr>
                          <m:t>𝒈</m:t>
                        </m:r>
                      </m:e>
                    </m:acc>
                    <m:r>
                      <a:rPr lang="zh-CN" altLang="en-US" sz="1300" b="1" i="1">
                        <a:solidFill>
                          <a:schemeClr val="tx1"/>
                        </a:solidFill>
                        <a:latin typeface="Cambria Math" panose="02040503050406030204" pitchFamily="18" charset="0"/>
                      </a:rPr>
                      <m:t>(</m:t>
                    </m:r>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𝒘</m:t>
                        </m:r>
                      </m:e>
                      <m:sub>
                        <m:r>
                          <a:rPr lang="zh-CN" altLang="en-US" sz="1300" b="1" i="1">
                            <a:solidFill>
                              <a:schemeClr val="tx1"/>
                            </a:solidFill>
                            <a:latin typeface="Cambria Math" panose="02040503050406030204" pitchFamily="18" charset="0"/>
                          </a:rPr>
                          <m:t>𝒋</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𝟏</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r>
                      <a:rPr lang="zh-CN" altLang="en-US" sz="1300" b="1" i="1">
                        <a:solidFill>
                          <a:schemeClr val="tx1"/>
                        </a:solidFill>
                        <a:latin typeface="Cambria Math" panose="02040503050406030204" pitchFamily="18" charset="0"/>
                      </a:rPr>
                      <m:t>)⊙</m:t>
                    </m:r>
                    <m:sSup>
                      <m:sSupPr>
                        <m:ctrlPr>
                          <a:rPr lang="zh-CN" altLang="en-US" sz="1300" b="1" i="1">
                            <a:solidFill>
                              <a:schemeClr val="tx1"/>
                            </a:solidFill>
                            <a:latin typeface="Cambria Math" panose="02040503050406030204" pitchFamily="18" charset="0"/>
                          </a:rPr>
                        </m:ctrlPr>
                      </m:sSupPr>
                      <m:e>
                        <m:acc>
                          <m:accPr>
                            <m:chr m:val="̃"/>
                            <m:ctrlPr>
                              <a:rPr lang="zh-CN" altLang="en-US" sz="1300" b="1" i="1">
                                <a:solidFill>
                                  <a:schemeClr val="tx1"/>
                                </a:solidFill>
                                <a:latin typeface="Cambria Math" panose="02040503050406030204" pitchFamily="18" charset="0"/>
                              </a:rPr>
                            </m:ctrlPr>
                          </m:accPr>
                          <m:e>
                            <m:r>
                              <a:rPr lang="zh-CN" altLang="en-US" sz="1300" b="1" i="1">
                                <a:solidFill>
                                  <a:schemeClr val="tx1"/>
                                </a:solidFill>
                                <a:latin typeface="Cambria Math" panose="02040503050406030204" pitchFamily="18" charset="0"/>
                              </a:rPr>
                              <m:t>𝒎</m:t>
                            </m:r>
                          </m:e>
                        </m:acc>
                      </m:e>
                      <m:sup>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𝒅</m:t>
                            </m:r>
                          </m:e>
                          <m:sub>
                            <m:r>
                              <a:rPr lang="zh-CN" altLang="en-US" sz="1300" b="1" i="1">
                                <a:solidFill>
                                  <a:schemeClr val="tx1"/>
                                </a:solidFill>
                                <a:latin typeface="Cambria Math" panose="02040503050406030204" pitchFamily="18" charset="0"/>
                              </a:rPr>
                              <m:t>𝒕</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sup>
                    </m:sSup>
                    <m:r>
                      <a:rPr lang="zh-CN" altLang="en-US" sz="1300" b="1" i="1">
                        <a:solidFill>
                          <a:schemeClr val="tx1"/>
                        </a:solidFill>
                        <a:latin typeface="Cambria Math" panose="02040503050406030204" pitchFamily="18" charset="0"/>
                      </a:rPr>
                      <m:t>)</m:t>
                    </m:r>
                  </m:oMath>
                </a14:m>
                <a:endParaRPr lang="zh-CN" altLang="en-US" sz="1300" b="1" dirty="0">
                  <a:solidFill>
                    <a:schemeClr val="tx1"/>
                  </a:solidFill>
                </a:endParaRPr>
              </a:p>
            </p:txBody>
          </p:sp>
        </mc:Choice>
        <mc:Fallback>
          <p:sp>
            <p:nvSpPr>
              <p:cNvPr id="2" name="对象 3"/>
              <p:cNvSpPr txBox="1">
                <a:spLocks noRot="1" noChangeAspect="1" noMove="1" noResize="1" noEditPoints="1" noAdjustHandles="1" noChangeArrowheads="1" noChangeShapeType="1" noTextEdit="1"/>
              </p:cNvSpPr>
              <p:nvPr/>
            </p:nvSpPr>
            <p:spPr>
              <a:xfrm>
                <a:off x="204470" y="4022725"/>
                <a:ext cx="5169535" cy="555625"/>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对象 6"/>
              <p:cNvSpPr txBox="1"/>
              <p:nvPr/>
            </p:nvSpPr>
            <p:spPr>
              <a:xfrm>
                <a:off x="196850" y="4598670"/>
                <a:ext cx="5544820" cy="346075"/>
              </a:xfrm>
              <a:prstGeom prst="rect">
                <a:avLst/>
              </a:prstGeom>
            </p:spPr>
            <p:txBody>
              <a:bodyPr>
                <a:noAutofit/>
              </a:bodyPr>
              <a:lstStyle/>
              <a:p>
                <a:r>
                  <a:rPr lang="zh-CN" altLang="en-US" sz="1300" b="1" dirty="0">
                    <a:latin typeface="Times New Roman" panose="02020603050405020304" pitchFamily="18" charset="0"/>
                    <a:cs typeface="Times New Roman" panose="02020603050405020304" pitchFamily="18" charset="0"/>
                  </a:rPr>
                  <a:t>② </a:t>
                </a:r>
                <a:r>
                  <a:rPr lang="en-US" altLang="zh-CN" sz="1300" b="1" dirty="0">
                    <a:latin typeface="Times New Roman" panose="02020603050405020304" pitchFamily="18" charset="0"/>
                    <a:cs typeface="Times New Roman" panose="02020603050405020304" pitchFamily="18" charset="0"/>
                  </a:rPr>
                  <a:t>weight of the imputed update </a:t>
                </a:r>
                <a:r>
                  <a:rPr lang="zh-CN" altLang="en-US" sz="1300" b="1"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en-US" sz="1300" b="1" i="1" smtClean="0">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𝑴</m:t>
                        </m:r>
                      </m:e>
                      <m:sub>
                        <m:r>
                          <a:rPr lang="zh-CN" altLang="en-US" sz="1300" b="1" i="1">
                            <a:solidFill>
                              <a:schemeClr val="tx1"/>
                            </a:solidFill>
                            <a:latin typeface="Cambria Math" panose="02040503050406030204" pitchFamily="18" charset="0"/>
                          </a:rPr>
                          <m:t>𝒋</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r>
                      <a:rPr lang="zh-CN" altLang="en-US" sz="1300" b="1" i="1">
                        <a:solidFill>
                          <a:schemeClr val="tx1"/>
                        </a:solidFill>
                        <a:latin typeface="Cambria Math" panose="02040503050406030204" pitchFamily="18" charset="0"/>
                      </a:rPr>
                      <m:t>=</m:t>
                    </m:r>
                    <m:sSup>
                      <m:sSupPr>
                        <m:ctrlPr>
                          <a:rPr lang="zh-CN" altLang="en-US" sz="1300" b="1" i="1">
                            <a:solidFill>
                              <a:schemeClr val="tx1"/>
                            </a:solidFill>
                            <a:latin typeface="Cambria Math" panose="02040503050406030204" pitchFamily="18" charset="0"/>
                          </a:rPr>
                        </m:ctrlPr>
                      </m:sSupPr>
                      <m:e>
                        <m:r>
                          <a:rPr lang="zh-CN" altLang="en-US" sz="1300" b="1" i="1">
                            <a:solidFill>
                              <a:schemeClr val="tx1"/>
                            </a:solidFill>
                            <a:latin typeface="Cambria Math" panose="02040503050406030204" pitchFamily="18" charset="0"/>
                          </a:rPr>
                          <m:t>𝜷</m:t>
                        </m:r>
                      </m:e>
                      <m:sup>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𝝉</m:t>
                            </m:r>
                          </m:e>
                          <m:sub>
                            <m:r>
                              <a:rPr lang="zh-CN" altLang="en-US" sz="1300" b="1" i="1">
                                <a:solidFill>
                                  <a:schemeClr val="tx1"/>
                                </a:solidFill>
                                <a:latin typeface="Cambria Math" panose="02040503050406030204" pitchFamily="18" charset="0"/>
                              </a:rPr>
                              <m:t>𝒋</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sup>
                    </m:sSup>
                    <m:sSup>
                      <m:sSupPr>
                        <m:ctrlPr>
                          <a:rPr lang="zh-CN" altLang="en-US" sz="1300" b="1" i="1">
                            <a:solidFill>
                              <a:schemeClr val="tx1"/>
                            </a:solidFill>
                            <a:latin typeface="Cambria Math" panose="02040503050406030204" pitchFamily="18" charset="0"/>
                          </a:rPr>
                        </m:ctrlPr>
                      </m:sSupPr>
                      <m:e>
                        <m:r>
                          <a:rPr lang="zh-CN" altLang="en-US" sz="1300" b="1" i="1">
                            <a:solidFill>
                              <a:schemeClr val="tx1"/>
                            </a:solidFill>
                            <a:latin typeface="Cambria Math" panose="02040503050406030204" pitchFamily="18" charset="0"/>
                          </a:rPr>
                          <m:t>𝒎</m:t>
                        </m:r>
                      </m:e>
                      <m:sup>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𝒅</m:t>
                            </m:r>
                          </m:e>
                          <m:sub>
                            <m:r>
                              <a:rPr lang="zh-CN" altLang="en-US" sz="1300" b="1" i="1">
                                <a:solidFill>
                                  <a:schemeClr val="tx1"/>
                                </a:solidFill>
                                <a:latin typeface="Cambria Math" panose="02040503050406030204" pitchFamily="18" charset="0"/>
                              </a:rPr>
                              <m:t>𝒕</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sup>
                    </m:sSup>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𝜷</m:t>
                    </m:r>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𝑴</m:t>
                        </m:r>
                      </m:e>
                      <m:sub>
                        <m:r>
                          <a:rPr lang="zh-CN" altLang="en-US" sz="1300" b="1" i="1">
                            <a:solidFill>
                              <a:schemeClr val="tx1"/>
                            </a:solidFill>
                            <a:latin typeface="Cambria Math" panose="02040503050406030204" pitchFamily="18" charset="0"/>
                          </a:rPr>
                          <m:t>𝒋</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𝟏</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r>
                      <a:rPr lang="zh-CN" altLang="en-US" sz="1300" b="1" i="1">
                        <a:solidFill>
                          <a:schemeClr val="tx1"/>
                        </a:solidFill>
                        <a:latin typeface="Cambria Math" panose="02040503050406030204" pitchFamily="18" charset="0"/>
                      </a:rPr>
                      <m:t>⊙</m:t>
                    </m:r>
                    <m:sSup>
                      <m:sSupPr>
                        <m:ctrlPr>
                          <a:rPr lang="zh-CN" altLang="en-US" sz="1300" b="1" i="1">
                            <a:solidFill>
                              <a:schemeClr val="tx1"/>
                            </a:solidFill>
                            <a:latin typeface="Cambria Math" panose="02040503050406030204" pitchFamily="18" charset="0"/>
                          </a:rPr>
                        </m:ctrlPr>
                      </m:sSupPr>
                      <m:e>
                        <m:acc>
                          <m:accPr>
                            <m:chr m:val="̃"/>
                            <m:ctrlPr>
                              <a:rPr lang="zh-CN" altLang="en-US" sz="1300" b="1" i="1">
                                <a:solidFill>
                                  <a:schemeClr val="tx1"/>
                                </a:solidFill>
                                <a:latin typeface="Cambria Math" panose="02040503050406030204" pitchFamily="18" charset="0"/>
                              </a:rPr>
                            </m:ctrlPr>
                          </m:accPr>
                          <m:e>
                            <m:r>
                              <a:rPr lang="zh-CN" altLang="en-US" sz="1300" b="1" i="1">
                                <a:solidFill>
                                  <a:schemeClr val="tx1"/>
                                </a:solidFill>
                                <a:latin typeface="Cambria Math" panose="02040503050406030204" pitchFamily="18" charset="0"/>
                              </a:rPr>
                              <m:t>𝒎</m:t>
                            </m:r>
                          </m:e>
                        </m:acc>
                      </m:e>
                      <m:sup>
                        <m:sSub>
                          <m:sSubPr>
                            <m:ctrlPr>
                              <a:rPr lang="zh-CN" altLang="en-US" sz="1300" b="1" i="1">
                                <a:solidFill>
                                  <a:schemeClr val="tx1"/>
                                </a:solidFill>
                                <a:latin typeface="Cambria Math" panose="02040503050406030204" pitchFamily="18" charset="0"/>
                              </a:rPr>
                            </m:ctrlPr>
                          </m:sSubPr>
                          <m:e>
                            <m:r>
                              <a:rPr lang="zh-CN" altLang="en-US" sz="1300" b="1" i="1">
                                <a:solidFill>
                                  <a:schemeClr val="tx1"/>
                                </a:solidFill>
                                <a:latin typeface="Cambria Math" panose="02040503050406030204" pitchFamily="18" charset="0"/>
                              </a:rPr>
                              <m:t>𝒅</m:t>
                            </m:r>
                          </m:e>
                          <m:sub>
                            <m:r>
                              <a:rPr lang="zh-CN" altLang="en-US" sz="1300" b="1" i="1">
                                <a:solidFill>
                                  <a:schemeClr val="tx1"/>
                                </a:solidFill>
                                <a:latin typeface="Cambria Math" panose="02040503050406030204" pitchFamily="18" charset="0"/>
                              </a:rPr>
                              <m:t>𝒕</m:t>
                            </m:r>
                            <m:r>
                              <a:rPr lang="zh-CN" altLang="en-US" sz="1300" b="1" i="1">
                                <a:solidFill>
                                  <a:schemeClr val="tx1"/>
                                </a:solidFill>
                                <a:latin typeface="Cambria Math" panose="02040503050406030204" pitchFamily="18" charset="0"/>
                              </a:rPr>
                              <m:t>,</m:t>
                            </m:r>
                            <m:r>
                              <a:rPr lang="zh-CN" altLang="en-US" sz="1300" b="1" i="1">
                                <a:solidFill>
                                  <a:schemeClr val="tx1"/>
                                </a:solidFill>
                                <a:latin typeface="Cambria Math" panose="02040503050406030204" pitchFamily="18" charset="0"/>
                              </a:rPr>
                              <m:t>𝒊</m:t>
                            </m:r>
                          </m:sub>
                        </m:sSub>
                      </m:sup>
                    </m:sSup>
                    <m:r>
                      <a:rPr lang="zh-CN" altLang="en-US" sz="1300" b="1" i="1">
                        <a:solidFill>
                          <a:schemeClr val="tx1"/>
                        </a:solidFill>
                        <a:latin typeface="Cambria Math" panose="02040503050406030204" pitchFamily="18" charset="0"/>
                      </a:rPr>
                      <m:t>)</m:t>
                    </m:r>
                  </m:oMath>
                </a14:m>
                <a:endParaRPr lang="zh-CN" altLang="en-US" sz="1300" b="1" dirty="0">
                  <a:solidFill>
                    <a:schemeClr val="tx1"/>
                  </a:solidFill>
                </a:endParaRPr>
              </a:p>
            </p:txBody>
          </p:sp>
        </mc:Choice>
        <mc:Fallback>
          <p:sp>
            <p:nvSpPr>
              <p:cNvPr id="3" name="对象 6"/>
              <p:cNvSpPr txBox="1">
                <a:spLocks noRot="1" noChangeAspect="1" noMove="1" noResize="1" noEditPoints="1" noAdjustHandles="1" noChangeArrowheads="1" noChangeShapeType="1" noTextEdit="1"/>
              </p:cNvSpPr>
              <p:nvPr/>
            </p:nvSpPr>
            <p:spPr>
              <a:xfrm>
                <a:off x="196850" y="4598670"/>
                <a:ext cx="5544820" cy="34607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对象 7"/>
              <p:cNvSpPr txBox="1"/>
              <p:nvPr/>
            </p:nvSpPr>
            <p:spPr>
              <a:xfrm>
                <a:off x="5758040" y="4085082"/>
                <a:ext cx="3291980" cy="457997"/>
              </a:xfrm>
              <a:prstGeom prst="rect">
                <a:avLst/>
              </a:prstGeom>
            </p:spPr>
            <p:txBody>
              <a:bodyPr>
                <a:normAutofit fontScale="70000" lnSpcReduction="20000"/>
              </a:bodyPr>
              <a:lstStyle/>
              <a:p>
                <a:r>
                  <a:rPr lang="zh-CN" altLang="en-US" b="1" dirty="0">
                    <a:solidFill>
                      <a:schemeClr val="tx1"/>
                    </a:solidFill>
                    <a:latin typeface="Times New Roman" panose="02020603050405020304" pitchFamily="18" charset="0"/>
                    <a:cs typeface="Times New Roman" panose="02020603050405020304" pitchFamily="18" charset="0"/>
                  </a:rPr>
                  <a:t>③ </a:t>
                </a:r>
                <a:r>
                  <a:rPr lang="en-US" altLang="zh-CN" b="1" dirty="0">
                    <a:solidFill>
                      <a:schemeClr val="tx1"/>
                    </a:solidFill>
                    <a:latin typeface="Times New Roman" panose="02020603050405020304" pitchFamily="18" charset="0"/>
                    <a:cs typeface="Times New Roman" panose="02020603050405020304" pitchFamily="18" charset="0"/>
                  </a:rPr>
                  <a:t>final </a:t>
                </a:r>
                <a:r>
                  <a:rPr lang="en-US" altLang="zh-CN" b="1" dirty="0">
                    <a:latin typeface="Times New Roman" panose="02020603050405020304" pitchFamily="18" charset="0"/>
                    <a:cs typeface="Times New Roman" panose="02020603050405020304" pitchFamily="18" charset="0"/>
                  </a:rPr>
                  <a:t>weight </a:t>
                </a:r>
                <a14:m>
                  <m:oMath xmlns:m="http://schemas.openxmlformats.org/officeDocument/2006/math">
                    <m:sSubSup>
                      <m:sSubSupPr>
                        <m:ctrlPr>
                          <a:rPr lang="zh-CN" altLang="en-US" b="1" i="1">
                            <a:solidFill>
                              <a:schemeClr val="tx1"/>
                            </a:solidFill>
                            <a:latin typeface="Cambria Math" panose="02040503050406030204" pitchFamily="18" charset="0"/>
                          </a:rPr>
                        </m:ctrlPr>
                      </m:sSubSupPr>
                      <m:e>
                        <m:r>
                          <a:rPr lang="zh-CN" altLang="en-US" b="1" i="1">
                            <a:solidFill>
                              <a:schemeClr val="tx1"/>
                            </a:solidFill>
                            <a:latin typeface="Cambria Math" panose="02040503050406030204" pitchFamily="18" charset="0"/>
                          </a:rPr>
                          <m:t>𝒑</m:t>
                        </m:r>
                      </m:e>
                      <m:sub>
                        <m:r>
                          <a:rPr lang="zh-CN" altLang="en-US" b="1" i="1">
                            <a:solidFill>
                              <a:schemeClr val="tx1"/>
                            </a:solidFill>
                            <a:latin typeface="Cambria Math" panose="02040503050406030204" pitchFamily="18" charset="0"/>
                          </a:rPr>
                          <m:t>𝒋</m:t>
                        </m:r>
                        <m:r>
                          <a:rPr lang="zh-CN" altLang="en-US" b="1" i="1">
                            <a:solidFill>
                              <a:schemeClr val="tx1"/>
                            </a:solidFill>
                            <a:latin typeface="Cambria Math" panose="02040503050406030204" pitchFamily="18" charset="0"/>
                          </a:rPr>
                          <m:t>,</m:t>
                        </m:r>
                        <m:r>
                          <a:rPr lang="zh-CN" altLang="en-US" b="1" i="1">
                            <a:solidFill>
                              <a:schemeClr val="tx1"/>
                            </a:solidFill>
                            <a:latin typeface="Cambria Math" panose="02040503050406030204" pitchFamily="18" charset="0"/>
                          </a:rPr>
                          <m:t>𝒊</m:t>
                        </m:r>
                      </m:sub>
                      <m:sup>
                        <m:r>
                          <a:rPr lang="zh-CN" altLang="en-US" b="1" i="1">
                            <a:solidFill>
                              <a:schemeClr val="tx1"/>
                            </a:solidFill>
                            <a:latin typeface="Cambria Math" panose="02040503050406030204" pitchFamily="18" charset="0"/>
                          </a:rPr>
                          <m:t>′</m:t>
                        </m:r>
                      </m:sup>
                    </m:sSubSup>
                    <m:r>
                      <a:rPr lang="zh-CN" altLang="en-US" b="1" i="1">
                        <a:solidFill>
                          <a:schemeClr val="tx1"/>
                        </a:solidFill>
                        <a:latin typeface="Cambria Math" panose="02040503050406030204" pitchFamily="18" charset="0"/>
                      </a:rPr>
                      <m:t>=</m:t>
                    </m:r>
                    <m:sSub>
                      <m:sSubPr>
                        <m:ctrlPr>
                          <a:rPr lang="zh-CN" altLang="en-US" b="1" i="1">
                            <a:solidFill>
                              <a:schemeClr val="tx1"/>
                            </a:solidFill>
                            <a:latin typeface="Cambria Math" panose="02040503050406030204" pitchFamily="18" charset="0"/>
                          </a:rPr>
                        </m:ctrlPr>
                      </m:sSubPr>
                      <m:e>
                        <m:r>
                          <a:rPr lang="zh-CN" altLang="en-US" b="1" i="1">
                            <a:solidFill>
                              <a:schemeClr val="tx1"/>
                            </a:solidFill>
                            <a:latin typeface="Cambria Math" panose="02040503050406030204" pitchFamily="18" charset="0"/>
                          </a:rPr>
                          <m:t>𝑴</m:t>
                        </m:r>
                      </m:e>
                      <m:sub>
                        <m:r>
                          <a:rPr lang="zh-CN" altLang="en-US" b="1" i="1">
                            <a:solidFill>
                              <a:schemeClr val="tx1"/>
                            </a:solidFill>
                            <a:latin typeface="Cambria Math" panose="02040503050406030204" pitchFamily="18" charset="0"/>
                          </a:rPr>
                          <m:t>𝒋</m:t>
                        </m:r>
                        <m:r>
                          <a:rPr lang="zh-CN" altLang="en-US" b="1" i="1">
                            <a:solidFill>
                              <a:schemeClr val="tx1"/>
                            </a:solidFill>
                            <a:latin typeface="Cambria Math" panose="02040503050406030204" pitchFamily="18" charset="0"/>
                          </a:rPr>
                          <m:t>,</m:t>
                        </m:r>
                        <m:r>
                          <a:rPr lang="zh-CN" altLang="en-US" b="1" i="1">
                            <a:solidFill>
                              <a:schemeClr val="tx1"/>
                            </a:solidFill>
                            <a:latin typeface="Cambria Math" panose="02040503050406030204" pitchFamily="18" charset="0"/>
                          </a:rPr>
                          <m:t>𝒊</m:t>
                        </m:r>
                      </m:sub>
                    </m:sSub>
                    <m:r>
                      <a:rPr lang="zh-CN" altLang="en-US" b="1" i="1">
                        <a:solidFill>
                          <a:schemeClr val="tx1"/>
                        </a:solidFill>
                        <a:latin typeface="Cambria Math" panose="02040503050406030204" pitchFamily="18" charset="0"/>
                      </a:rPr>
                      <m:t>(</m:t>
                    </m:r>
                    <m:sSup>
                      <m:sSupPr>
                        <m:ctrlPr>
                          <a:rPr lang="zh-CN" altLang="en-US" b="1" i="1">
                            <a:solidFill>
                              <a:schemeClr val="tx1"/>
                            </a:solidFill>
                            <a:latin typeface="Cambria Math" panose="02040503050406030204" pitchFamily="18" charset="0"/>
                          </a:rPr>
                        </m:ctrlPr>
                      </m:sSupPr>
                      <m:e>
                        <m:r>
                          <a:rPr lang="zh-CN" altLang="en-US" b="1" i="1">
                            <a:solidFill>
                              <a:schemeClr val="tx1"/>
                            </a:solidFill>
                            <a:latin typeface="Cambria Math" panose="02040503050406030204" pitchFamily="18" charset="0"/>
                          </a:rPr>
                          <m:t>𝒎</m:t>
                        </m:r>
                      </m:e>
                      <m:sup>
                        <m:sSub>
                          <m:sSubPr>
                            <m:ctrlPr>
                              <a:rPr lang="zh-CN" altLang="en-US" b="1" i="1">
                                <a:solidFill>
                                  <a:schemeClr val="tx1"/>
                                </a:solidFill>
                                <a:latin typeface="Cambria Math" panose="02040503050406030204" pitchFamily="18" charset="0"/>
                              </a:rPr>
                            </m:ctrlPr>
                          </m:sSubPr>
                          <m:e>
                            <m:r>
                              <a:rPr lang="zh-CN" altLang="en-US" b="1" i="1">
                                <a:solidFill>
                                  <a:schemeClr val="tx1"/>
                                </a:solidFill>
                                <a:latin typeface="Cambria Math" panose="02040503050406030204" pitchFamily="18" charset="0"/>
                              </a:rPr>
                              <m:t>𝒅</m:t>
                            </m:r>
                          </m:e>
                          <m:sub>
                            <m:r>
                              <a:rPr lang="zh-CN" altLang="en-US" b="1" i="1">
                                <a:solidFill>
                                  <a:schemeClr val="tx1"/>
                                </a:solidFill>
                                <a:latin typeface="Cambria Math" panose="02040503050406030204" pitchFamily="18" charset="0"/>
                              </a:rPr>
                              <m:t>𝒕</m:t>
                            </m:r>
                            <m:r>
                              <a:rPr lang="zh-CN" altLang="en-US" b="1" i="1">
                                <a:solidFill>
                                  <a:schemeClr val="tx1"/>
                                </a:solidFill>
                                <a:latin typeface="Cambria Math" panose="02040503050406030204" pitchFamily="18" charset="0"/>
                              </a:rPr>
                              <m:t>,</m:t>
                            </m:r>
                            <m:r>
                              <a:rPr lang="zh-CN" altLang="en-US" b="1" i="1">
                                <a:solidFill>
                                  <a:schemeClr val="tx1"/>
                                </a:solidFill>
                                <a:latin typeface="Cambria Math" panose="02040503050406030204" pitchFamily="18" charset="0"/>
                              </a:rPr>
                              <m:t>𝒊</m:t>
                            </m:r>
                          </m:sub>
                        </m:sSub>
                      </m:sup>
                    </m:sSup>
                    <m:r>
                      <a:rPr lang="zh-CN" altLang="en-US" b="1" i="1">
                        <a:solidFill>
                          <a:schemeClr val="tx1"/>
                        </a:solidFill>
                        <a:latin typeface="Cambria Math" panose="02040503050406030204" pitchFamily="18" charset="0"/>
                      </a:rPr>
                      <m:t>∪</m:t>
                    </m:r>
                    <m:r>
                      <a:rPr lang="zh-CN" altLang="en-US" b="1" i="1">
                        <a:solidFill>
                          <a:schemeClr val="tx1"/>
                        </a:solidFill>
                        <a:latin typeface="Cambria Math" panose="02040503050406030204" pitchFamily="18" charset="0"/>
                      </a:rPr>
                      <m:t>𝜶</m:t>
                    </m:r>
                    <m:sSup>
                      <m:sSupPr>
                        <m:ctrlPr>
                          <a:rPr lang="zh-CN" altLang="en-US" b="1" i="1">
                            <a:solidFill>
                              <a:schemeClr val="tx1"/>
                            </a:solidFill>
                            <a:latin typeface="Cambria Math" panose="02040503050406030204" pitchFamily="18" charset="0"/>
                          </a:rPr>
                        </m:ctrlPr>
                      </m:sSupPr>
                      <m:e>
                        <m:acc>
                          <m:accPr>
                            <m:chr m:val="̃"/>
                            <m:ctrlPr>
                              <a:rPr lang="zh-CN" altLang="en-US" b="1" i="1">
                                <a:solidFill>
                                  <a:schemeClr val="tx1"/>
                                </a:solidFill>
                                <a:latin typeface="Cambria Math" panose="02040503050406030204" pitchFamily="18" charset="0"/>
                              </a:rPr>
                            </m:ctrlPr>
                          </m:accPr>
                          <m:e>
                            <m:r>
                              <a:rPr lang="zh-CN" altLang="en-US" b="1" i="1">
                                <a:solidFill>
                                  <a:schemeClr val="tx1"/>
                                </a:solidFill>
                                <a:latin typeface="Cambria Math" panose="02040503050406030204" pitchFamily="18" charset="0"/>
                              </a:rPr>
                              <m:t>𝒎</m:t>
                            </m:r>
                          </m:e>
                        </m:acc>
                      </m:e>
                      <m:sup>
                        <m:sSub>
                          <m:sSubPr>
                            <m:ctrlPr>
                              <a:rPr lang="zh-CN" altLang="en-US" b="1" i="1">
                                <a:solidFill>
                                  <a:schemeClr val="tx1"/>
                                </a:solidFill>
                                <a:latin typeface="Cambria Math" panose="02040503050406030204" pitchFamily="18" charset="0"/>
                              </a:rPr>
                            </m:ctrlPr>
                          </m:sSubPr>
                          <m:e>
                            <m:r>
                              <a:rPr lang="zh-CN" altLang="en-US" b="1" i="1">
                                <a:solidFill>
                                  <a:schemeClr val="tx1"/>
                                </a:solidFill>
                                <a:latin typeface="Cambria Math" panose="02040503050406030204" pitchFamily="18" charset="0"/>
                              </a:rPr>
                              <m:t>𝒅</m:t>
                            </m:r>
                          </m:e>
                          <m:sub>
                            <m:r>
                              <a:rPr lang="zh-CN" altLang="en-US" b="1" i="1">
                                <a:solidFill>
                                  <a:schemeClr val="tx1"/>
                                </a:solidFill>
                                <a:latin typeface="Cambria Math" panose="02040503050406030204" pitchFamily="18" charset="0"/>
                              </a:rPr>
                              <m:t>𝒕</m:t>
                            </m:r>
                            <m:r>
                              <a:rPr lang="zh-CN" altLang="en-US" b="1" i="1">
                                <a:solidFill>
                                  <a:schemeClr val="tx1"/>
                                </a:solidFill>
                                <a:latin typeface="Cambria Math" panose="02040503050406030204" pitchFamily="18" charset="0"/>
                              </a:rPr>
                              <m:t>,</m:t>
                            </m:r>
                            <m:r>
                              <a:rPr lang="zh-CN" altLang="en-US" b="1" i="1">
                                <a:solidFill>
                                  <a:schemeClr val="tx1"/>
                                </a:solidFill>
                                <a:latin typeface="Cambria Math" panose="02040503050406030204" pitchFamily="18" charset="0"/>
                              </a:rPr>
                              <m:t>𝒊</m:t>
                            </m:r>
                          </m:sub>
                        </m:sSub>
                      </m:sup>
                    </m:sSup>
                    <m:r>
                      <a:rPr lang="zh-CN" altLang="en-US" b="1" i="1">
                        <a:solidFill>
                          <a:schemeClr val="tx1"/>
                        </a:solidFill>
                        <a:latin typeface="Cambria Math" panose="02040503050406030204" pitchFamily="18" charset="0"/>
                      </a:rPr>
                      <m:t>),</m:t>
                    </m:r>
                  </m:oMath>
                </a14:m>
                <a:endParaRPr lang="zh-CN" altLang="en-US" b="1" dirty="0">
                  <a:solidFill>
                    <a:schemeClr val="tx1"/>
                  </a:solidFill>
                  <a:latin typeface="Calibri" panose="020F0502020204030204" pitchFamily="34" charset="0"/>
                  <a:cs typeface="Calibri" panose="020F0502020204030204" pitchFamily="34" charset="0"/>
                </a:endParaRPr>
              </a:p>
            </p:txBody>
          </p:sp>
        </mc:Choice>
        <mc:Fallback>
          <p:sp>
            <p:nvSpPr>
              <p:cNvPr id="5" name="对象 7"/>
              <p:cNvSpPr txBox="1">
                <a:spLocks noRot="1" noChangeAspect="1" noMove="1" noResize="1" noEditPoints="1" noAdjustHandles="1" noChangeArrowheads="1" noChangeShapeType="1" noTextEdit="1"/>
              </p:cNvSpPr>
              <p:nvPr/>
            </p:nvSpPr>
            <p:spPr>
              <a:xfrm>
                <a:off x="5758040" y="4085082"/>
                <a:ext cx="3291980" cy="457997"/>
              </a:xfrm>
              <a:prstGeom prst="rect">
                <a:avLst/>
              </a:prstGeom>
              <a:blipFill rotWithShape="1">
                <a:blip r:embed="rId4"/>
                <a:stretch>
                  <a:fillRect l="-15" t="-28" b="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对象 6"/>
              <p:cNvSpPr txBox="1"/>
              <p:nvPr/>
            </p:nvSpPr>
            <p:spPr>
              <a:xfrm>
                <a:off x="5727560" y="4588298"/>
                <a:ext cx="3469640" cy="395655"/>
              </a:xfrm>
              <a:prstGeom prst="rect">
                <a:avLst/>
              </a:prstGeom>
            </p:spPr>
            <p:txBody>
              <a:bodyPr>
                <a:noAutofit/>
              </a:bodyPr>
              <a:lstStyle/>
              <a:p>
                <a:r>
                  <a:rPr lang="zh-CN" altLang="en-US" sz="1300" b="1" dirty="0">
                    <a:latin typeface="Times New Roman" panose="02020603050405020304" pitchFamily="18" charset="0"/>
                    <a:cs typeface="Times New Roman" panose="02020603050405020304" pitchFamily="18" charset="0"/>
                  </a:rPr>
                  <a:t>④</a:t>
                </a:r>
                <a:r>
                  <a:rPr lang="en-US" altLang="zh-CN" sz="1300" b="1" dirty="0">
                    <a:latin typeface="Times New Roman" panose="02020603050405020304" pitchFamily="18" charset="0"/>
                    <a:cs typeface="Times New Roman" panose="02020603050405020304" pitchFamily="18" charset="0"/>
                  </a:rPr>
                  <a:t>aggregation</a:t>
                </a:r>
                <a:r>
                  <a:rPr lang="zh-CN" altLang="en-US" sz="1300" b="1"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zh-CN" altLang="en-US" sz="1300" b="1" i="1">
                            <a:solidFill>
                              <a:srgbClr val="000000"/>
                            </a:solidFill>
                            <a:latin typeface="Cambria Math" panose="02040503050406030204" pitchFamily="18" charset="0"/>
                          </a:rPr>
                        </m:ctrlPr>
                      </m:accPr>
                      <m:e>
                        <m:r>
                          <a:rPr lang="zh-CN" altLang="en-US" sz="1300" b="1" i="1">
                            <a:solidFill>
                              <a:srgbClr val="000000"/>
                            </a:solidFill>
                            <a:latin typeface="Cambria Math" panose="02040503050406030204" pitchFamily="18" charset="0"/>
                          </a:rPr>
                          <m:t>𝒈</m:t>
                        </m:r>
                      </m:e>
                    </m:acc>
                    <m:r>
                      <a:rPr lang="zh-CN" altLang="en-US" sz="1300" b="1" i="1">
                        <a:solidFill>
                          <a:srgbClr val="000000"/>
                        </a:solidFill>
                        <a:latin typeface="Cambria Math" panose="02040503050406030204" pitchFamily="18" charset="0"/>
                      </a:rPr>
                      <m:t>(</m:t>
                    </m:r>
                    <m:sSub>
                      <m:sSubPr>
                        <m:ctrlPr>
                          <a:rPr lang="zh-CN" altLang="en-US" sz="1300" b="1" i="1">
                            <a:solidFill>
                              <a:srgbClr val="000000"/>
                            </a:solidFill>
                            <a:latin typeface="Cambria Math" panose="02040503050406030204" pitchFamily="18" charset="0"/>
                          </a:rPr>
                        </m:ctrlPr>
                      </m:sSubPr>
                      <m:e>
                        <m:r>
                          <a:rPr lang="zh-CN" altLang="en-US" sz="1300" b="1" i="1">
                            <a:solidFill>
                              <a:srgbClr val="000000"/>
                            </a:solidFill>
                            <a:latin typeface="Cambria Math" panose="02040503050406030204" pitchFamily="18" charset="0"/>
                          </a:rPr>
                          <m:t>𝒘</m:t>
                        </m:r>
                      </m:e>
                      <m:sub>
                        <m:r>
                          <a:rPr lang="zh-CN" altLang="en-US" sz="1300" b="1" i="1">
                            <a:solidFill>
                              <a:srgbClr val="000000"/>
                            </a:solidFill>
                            <a:latin typeface="Cambria Math" panose="02040503050406030204" pitchFamily="18" charset="0"/>
                          </a:rPr>
                          <m:t>𝒋</m:t>
                        </m:r>
                      </m:sub>
                    </m:sSub>
                    <m:r>
                      <a:rPr lang="zh-CN" altLang="en-US" sz="1300" b="1" i="1">
                        <a:solidFill>
                          <a:srgbClr val="000000"/>
                        </a:solidFill>
                        <a:latin typeface="Cambria Math" panose="02040503050406030204" pitchFamily="18" charset="0"/>
                      </a:rPr>
                      <m:t>)=</m:t>
                    </m:r>
                    <m:nary>
                      <m:naryPr>
                        <m:chr m:val="∑"/>
                        <m:ctrlPr>
                          <a:rPr lang="zh-CN" altLang="en-US" sz="1300" b="1" i="1">
                            <a:solidFill>
                              <a:srgbClr val="000000"/>
                            </a:solidFill>
                            <a:latin typeface="Cambria Math" panose="02040503050406030204" pitchFamily="18" charset="0"/>
                          </a:rPr>
                        </m:ctrlPr>
                      </m:naryPr>
                      <m:sub>
                        <m:r>
                          <a:rPr lang="zh-CN" altLang="en-US" sz="1300" b="1" i="1">
                            <a:solidFill>
                              <a:srgbClr val="000000"/>
                            </a:solidFill>
                            <a:latin typeface="Cambria Math" panose="02040503050406030204" pitchFamily="18" charset="0"/>
                          </a:rPr>
                          <m:t>𝒊</m:t>
                        </m:r>
                        <m:r>
                          <a:rPr lang="zh-CN" altLang="en-US" sz="1300" b="1" i="1">
                            <a:solidFill>
                              <a:srgbClr val="000000"/>
                            </a:solidFill>
                            <a:latin typeface="Cambria Math" panose="02040503050406030204" pitchFamily="18" charset="0"/>
                          </a:rPr>
                          <m:t>=</m:t>
                        </m:r>
                        <m:r>
                          <a:rPr lang="zh-CN" altLang="en-US" sz="1300" b="1" i="1">
                            <a:solidFill>
                              <a:srgbClr val="000000"/>
                            </a:solidFill>
                            <a:latin typeface="Cambria Math" panose="02040503050406030204" pitchFamily="18" charset="0"/>
                          </a:rPr>
                          <m:t>𝟏</m:t>
                        </m:r>
                      </m:sub>
                      <m:sup>
                        <m:r>
                          <a:rPr lang="zh-CN" altLang="en-US" sz="1300" b="1" i="1">
                            <a:solidFill>
                              <a:srgbClr val="000000"/>
                            </a:solidFill>
                            <a:latin typeface="Cambria Math" panose="02040503050406030204" pitchFamily="18" charset="0"/>
                          </a:rPr>
                          <m:t>𝑲</m:t>
                        </m:r>
                      </m:sup>
                      <m:e>
                        <m:sSub>
                          <m:sSubPr>
                            <m:ctrlPr>
                              <a:rPr lang="zh-CN" altLang="en-US" sz="1300" b="1" i="1">
                                <a:solidFill>
                                  <a:srgbClr val="000000"/>
                                </a:solidFill>
                                <a:latin typeface="Cambria Math" panose="02040503050406030204" pitchFamily="18" charset="0"/>
                              </a:rPr>
                            </m:ctrlPr>
                          </m:sSubPr>
                          <m:e>
                            <m:r>
                              <a:rPr lang="zh-CN" altLang="en-US" sz="1300" b="1" i="1">
                                <a:solidFill>
                                  <a:srgbClr val="000000"/>
                                </a:solidFill>
                                <a:latin typeface="Cambria Math" panose="02040503050406030204" pitchFamily="18" charset="0"/>
                              </a:rPr>
                              <m:t>𝒑</m:t>
                            </m:r>
                          </m:e>
                          <m:sub>
                            <m:r>
                              <a:rPr lang="zh-CN" altLang="en-US" sz="1300" b="1" i="1">
                                <a:solidFill>
                                  <a:srgbClr val="000000"/>
                                </a:solidFill>
                                <a:latin typeface="Cambria Math" panose="02040503050406030204" pitchFamily="18" charset="0"/>
                              </a:rPr>
                              <m:t>𝒋</m:t>
                            </m:r>
                            <m:r>
                              <a:rPr lang="zh-CN" altLang="en-US" sz="1300" b="1" i="1">
                                <a:solidFill>
                                  <a:srgbClr val="000000"/>
                                </a:solidFill>
                                <a:latin typeface="Cambria Math" panose="02040503050406030204" pitchFamily="18" charset="0"/>
                              </a:rPr>
                              <m:t>,</m:t>
                            </m:r>
                            <m:r>
                              <a:rPr lang="zh-CN" altLang="en-US" sz="1300" b="1" i="1">
                                <a:solidFill>
                                  <a:srgbClr val="000000"/>
                                </a:solidFill>
                                <a:latin typeface="Cambria Math" panose="02040503050406030204" pitchFamily="18" charset="0"/>
                              </a:rPr>
                              <m:t>𝒊</m:t>
                            </m:r>
                          </m:sub>
                        </m:sSub>
                      </m:e>
                    </m:nary>
                    <m:acc>
                      <m:accPr>
                        <m:chr m:val="̄"/>
                        <m:ctrlPr>
                          <a:rPr lang="zh-CN" altLang="en-US" sz="1300" b="1" i="1">
                            <a:solidFill>
                              <a:srgbClr val="000000"/>
                            </a:solidFill>
                            <a:latin typeface="Cambria Math" panose="02040503050406030204" pitchFamily="18" charset="0"/>
                          </a:rPr>
                        </m:ctrlPr>
                      </m:accPr>
                      <m:e>
                        <m:r>
                          <a:rPr lang="zh-CN" altLang="en-US" sz="1300" b="1" i="1">
                            <a:solidFill>
                              <a:srgbClr val="000000"/>
                            </a:solidFill>
                            <a:latin typeface="Cambria Math" panose="02040503050406030204" pitchFamily="18" charset="0"/>
                          </a:rPr>
                          <m:t>𝒈</m:t>
                        </m:r>
                      </m:e>
                    </m:acc>
                    <m:r>
                      <a:rPr lang="zh-CN" altLang="en-US" sz="1300" b="1" i="1">
                        <a:solidFill>
                          <a:srgbClr val="000000"/>
                        </a:solidFill>
                        <a:latin typeface="Cambria Math" panose="02040503050406030204" pitchFamily="18" charset="0"/>
                      </a:rPr>
                      <m:t>(</m:t>
                    </m:r>
                    <m:sSub>
                      <m:sSubPr>
                        <m:ctrlPr>
                          <a:rPr lang="zh-CN" altLang="en-US" sz="1300" b="1" i="1">
                            <a:solidFill>
                              <a:srgbClr val="000000"/>
                            </a:solidFill>
                            <a:latin typeface="Cambria Math" panose="02040503050406030204" pitchFamily="18" charset="0"/>
                          </a:rPr>
                        </m:ctrlPr>
                      </m:sSubPr>
                      <m:e>
                        <m:r>
                          <a:rPr lang="zh-CN" altLang="en-US" sz="1300" b="1" i="1">
                            <a:solidFill>
                              <a:srgbClr val="000000"/>
                            </a:solidFill>
                            <a:latin typeface="Cambria Math" panose="02040503050406030204" pitchFamily="18" charset="0"/>
                          </a:rPr>
                          <m:t>𝒘</m:t>
                        </m:r>
                      </m:e>
                      <m:sub>
                        <m:r>
                          <a:rPr lang="zh-CN" altLang="en-US" sz="1300" b="1" i="1">
                            <a:solidFill>
                              <a:srgbClr val="000000"/>
                            </a:solidFill>
                            <a:latin typeface="Cambria Math" panose="02040503050406030204" pitchFamily="18" charset="0"/>
                          </a:rPr>
                          <m:t>𝒋</m:t>
                        </m:r>
                        <m:r>
                          <a:rPr lang="zh-CN" altLang="en-US" sz="1300" b="1" i="1">
                            <a:solidFill>
                              <a:srgbClr val="000000"/>
                            </a:solidFill>
                            <a:latin typeface="Cambria Math" panose="02040503050406030204" pitchFamily="18" charset="0"/>
                          </a:rPr>
                          <m:t>,</m:t>
                        </m:r>
                        <m:r>
                          <a:rPr lang="zh-CN" altLang="en-US" sz="1300" b="1" i="1">
                            <a:solidFill>
                              <a:srgbClr val="000000"/>
                            </a:solidFill>
                            <a:latin typeface="Cambria Math" panose="02040503050406030204" pitchFamily="18" charset="0"/>
                          </a:rPr>
                          <m:t>𝒊</m:t>
                        </m:r>
                      </m:sub>
                    </m:sSub>
                    <m:r>
                      <a:rPr lang="zh-CN" altLang="en-US" sz="1300" b="1" i="1">
                        <a:solidFill>
                          <a:srgbClr val="000000"/>
                        </a:solidFill>
                        <a:latin typeface="Cambria Math" panose="02040503050406030204" pitchFamily="18" charset="0"/>
                      </a:rPr>
                      <m:t>)</m:t>
                    </m:r>
                  </m:oMath>
                </a14:m>
                <a:endParaRPr lang="zh-CN" altLang="en-US" sz="1300" b="1" dirty="0">
                  <a:latin typeface="Times New Roman" panose="02020603050405020304" pitchFamily="18" charset="0"/>
                  <a:cs typeface="Times New Roman" panose="02020603050405020304" pitchFamily="18" charset="0"/>
                </a:endParaRPr>
              </a:p>
            </p:txBody>
          </p:sp>
        </mc:Choice>
        <mc:Fallback>
          <p:sp>
            <p:nvSpPr>
              <p:cNvPr id="7" name="对象 6"/>
              <p:cNvSpPr txBox="1">
                <a:spLocks noRot="1" noChangeAspect="1" noMove="1" noResize="1" noEditPoints="1" noAdjustHandles="1" noChangeArrowheads="1" noChangeShapeType="1" noTextEdit="1"/>
              </p:cNvSpPr>
              <p:nvPr/>
            </p:nvSpPr>
            <p:spPr>
              <a:xfrm>
                <a:off x="5727560" y="4588298"/>
                <a:ext cx="3469640" cy="395655"/>
              </a:xfrm>
              <a:prstGeom prst="rect">
                <a:avLst/>
              </a:prstGeom>
              <a:blipFill rotWithShape="1">
                <a:blip r:embed="rId5"/>
                <a:stretch>
                  <a:fillRect l="-14" t="-107" r="14" b="120"/>
                </a:stretch>
              </a:blipFill>
            </p:spPr>
            <p:txBody>
              <a:bodyPr/>
              <a:lstStyle/>
              <a:p>
                <a:r>
                  <a:rPr lang="zh-CN" altLang="en-US">
                    <a:noFill/>
                  </a:rPr>
                  <a:t> </a:t>
                </a:r>
              </a:p>
            </p:txBody>
          </p:sp>
        </mc:Fallback>
      </mc:AlternateContent>
      <p:graphicFrame>
        <p:nvGraphicFramePr>
          <p:cNvPr id="6" name="对象 5">
            <a:hlinkClick r:id="" action="ppaction://ole?verb="/>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5" name="" r:id="rId6" imgW="114300" imgH="215900" progId="Equation.KSEE3">
                  <p:embed/>
                </p:oleObj>
              </mc:Choice>
              <mc:Fallback>
                <p:oleObj name="" r:id="rId6" imgW="114300" imgH="215900" progId="Equation.KSEE3">
                  <p:embed/>
                  <p:pic>
                    <p:nvPicPr>
                      <p:cNvPr id="0" name="图片 1024"/>
                      <p:cNvPicPr/>
                      <p:nvPr/>
                    </p:nvPicPr>
                    <p:blipFill>
                      <a:blip r:embed="rId7"/>
                      <a:stretch>
                        <a:fillRect/>
                      </a:stretch>
                    </p:blipFill>
                    <p:spPr>
                      <a:xfrm>
                        <a:off x="4514850" y="3321050"/>
                        <a:ext cx="114300" cy="21590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4425950" y="3327400"/>
          <a:ext cx="292100" cy="203200"/>
        </p:xfrm>
        <a:graphic>
          <a:graphicData uri="http://schemas.openxmlformats.org/presentationml/2006/ole">
            <mc:AlternateContent xmlns:mc="http://schemas.openxmlformats.org/markup-compatibility/2006">
              <mc:Choice xmlns:v="urn:schemas-microsoft-com:vml" Requires="v">
                <p:oleObj spid="_x0000_s1026" name="" r:id="rId8" imgW="292100" imgH="203200" progId="Equation.KSEE3">
                  <p:embed/>
                </p:oleObj>
              </mc:Choice>
              <mc:Fallback>
                <p:oleObj name="" r:id="rId8" imgW="292100" imgH="203200" progId="Equation.KSEE3">
                  <p:embed/>
                  <p:pic>
                    <p:nvPicPr>
                      <p:cNvPr id="0" name="图片 1025"/>
                      <p:cNvPicPr/>
                      <p:nvPr/>
                    </p:nvPicPr>
                    <p:blipFill>
                      <a:blip r:embed="rId9"/>
                      <a:stretch>
                        <a:fillRect/>
                      </a:stretch>
                    </p:blipFill>
                    <p:spPr>
                      <a:xfrm>
                        <a:off x="4425950" y="3327400"/>
                        <a:ext cx="292100" cy="20320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4419600" y="3327400"/>
          <a:ext cx="304800" cy="203200"/>
        </p:xfrm>
        <a:graphic>
          <a:graphicData uri="http://schemas.openxmlformats.org/presentationml/2006/ole">
            <mc:AlternateContent xmlns:mc="http://schemas.openxmlformats.org/markup-compatibility/2006">
              <mc:Choice xmlns:v="urn:schemas-microsoft-com:vml" Requires="v">
                <p:oleObj spid="_x0000_s1027" name="" r:id="rId10" imgW="304800" imgH="203200" progId="Equation.KSEE3">
                  <p:embed/>
                </p:oleObj>
              </mc:Choice>
              <mc:Fallback>
                <p:oleObj name="" r:id="rId10" imgW="304800" imgH="203200" progId="Equation.KSEE3">
                  <p:embed/>
                  <p:pic>
                    <p:nvPicPr>
                      <p:cNvPr id="0" name="图片 1026"/>
                      <p:cNvPicPr/>
                      <p:nvPr/>
                    </p:nvPicPr>
                    <p:blipFill>
                      <a:blip r:embed="rId11"/>
                      <a:stretch>
                        <a:fillRect/>
                      </a:stretch>
                    </p:blipFill>
                    <p:spPr>
                      <a:xfrm>
                        <a:off x="4419600" y="3327400"/>
                        <a:ext cx="304800" cy="203200"/>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8" name="" r:id="rId12" imgW="114300" imgH="215900" progId="Equation.KSEE3">
                  <p:embed/>
                </p:oleObj>
              </mc:Choice>
              <mc:Fallback>
                <p:oleObj name="" r:id="rId12" imgW="114300" imgH="215900" progId="Equation.KSEE3">
                  <p:embed/>
                  <p:pic>
                    <p:nvPicPr>
                      <p:cNvPr id="0" name="图片 1027"/>
                      <p:cNvPicPr/>
                      <p:nvPr/>
                    </p:nvPicPr>
                    <p:blipFill>
                      <a:blip r:embed="rId7"/>
                      <a:stretch>
                        <a:fillRect/>
                      </a:stretch>
                    </p:blipFill>
                    <p:spPr>
                      <a:xfrm>
                        <a:off x="4514850" y="3321050"/>
                        <a:ext cx="114300" cy="21590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p:cNvSpPr txBox="1"/>
          <p:nvPr/>
        </p:nvSpPr>
        <p:spPr>
          <a:xfrm>
            <a:off x="676370" y="41041"/>
            <a:ext cx="2806700" cy="521970"/>
          </a:xfrm>
          <a:prstGeom prst="rect">
            <a:avLst/>
          </a:prstGeom>
          <a:noFill/>
        </p:spPr>
        <p:txBody>
          <a:bodyPr wrap="none">
            <a:spAutoFit/>
          </a:bodyPr>
          <a:lstStyle/>
          <a:p>
            <a:pPr algn="l"/>
            <a:r>
              <a:rPr lang="en-US" altLang="zh-CN" sz="2800" b="1" dirty="0">
                <a:solidFill>
                  <a:srgbClr val="043CC6"/>
                </a:solidFill>
              </a:rPr>
              <a:t> Recovery Process</a:t>
            </a:r>
            <a:endParaRPr lang="en-US" altLang="zh-CN" sz="2800" b="1" dirty="0">
              <a:solidFill>
                <a:srgbClr val="043CC6"/>
              </a:solidFill>
            </a:endParaRPr>
          </a:p>
        </p:txBody>
      </p:sp>
      <p:sp>
        <p:nvSpPr>
          <p:cNvPr id="14" name="矩形 13"/>
          <p:cNvSpPr/>
          <p:nvPr/>
        </p:nvSpPr>
        <p:spPr>
          <a:xfrm>
            <a:off x="-1" y="646176"/>
            <a:ext cx="6583681"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70" name="图片 69" descr="recover"/>
          <p:cNvPicPr>
            <a:picLocks noChangeAspect="1"/>
          </p:cNvPicPr>
          <p:nvPr/>
        </p:nvPicPr>
        <p:blipFill>
          <a:blip r:embed="rId1"/>
          <a:stretch>
            <a:fillRect/>
          </a:stretch>
        </p:blipFill>
        <p:spPr>
          <a:xfrm>
            <a:off x="1873869" y="847242"/>
            <a:ext cx="5396262" cy="2750543"/>
          </a:xfrm>
          <a:prstGeom prst="rect">
            <a:avLst/>
          </a:prstGeom>
        </p:spPr>
      </p:pic>
      <p:sp>
        <p:nvSpPr>
          <p:cNvPr id="2" name="文本框 1"/>
          <p:cNvSpPr txBox="1"/>
          <p:nvPr/>
        </p:nvSpPr>
        <p:spPr>
          <a:xfrm>
            <a:off x="804545" y="4749800"/>
            <a:ext cx="7684770" cy="1476375"/>
          </a:xfrm>
          <a:prstGeom prst="rect">
            <a:avLst/>
          </a:prstGeom>
          <a:noFill/>
        </p:spPr>
        <p:txBody>
          <a:bodyPr wrap="square" rtlCol="0">
            <a:spAutoFit/>
          </a:bodyPr>
          <a:lstStyle/>
          <a:p>
            <a:pPr marL="285750" indent="-285750">
              <a:buFont typeface="Wingdings" panose="05000000000000000000" charset="0"/>
              <a:buChar char="n"/>
            </a:pPr>
            <a:r>
              <a:rPr lang="en-US" altLang="zh-CN" dirty="0"/>
              <a:t>Detect attackers, then roll back a few rounds to a clean checkpoint.</a:t>
            </a:r>
            <a:endParaRPr lang="en-US" altLang="zh-CN" dirty="0"/>
          </a:p>
          <a:p>
            <a:pPr marL="285750" indent="-285750">
              <a:buFont typeface="Wingdings" panose="05000000000000000000" charset="0"/>
              <a:buChar char="n"/>
            </a:pPr>
            <a:r>
              <a:rPr lang="en-US" altLang="zh-CN" dirty="0"/>
              <a:t>Reconstruct missing/heterogeneous sparse updates using L-BFGS guided prediction, mixed with early and periodic precise client computations.</a:t>
            </a:r>
            <a:endParaRPr lang="en-US" altLang="zh-CN" dirty="0"/>
          </a:p>
          <a:p>
            <a:pPr marL="285750" indent="-285750">
              <a:buFont typeface="Wingdings" panose="05000000000000000000" charset="0"/>
              <a:buChar char="n"/>
            </a:pPr>
            <a:r>
              <a:rPr lang="en-US" altLang="zh-CN" dirty="0"/>
              <a:t>Upload recovered updates and resume training, yielding lower ASR and faster return to pre-attack accuracy.</a:t>
            </a:r>
            <a:endParaRPr lang="en-US" altLang="zh-CN" dirty="0"/>
          </a:p>
        </p:txBody>
      </p:sp>
      <mc:AlternateContent xmlns:mc="http://schemas.openxmlformats.org/markup-compatibility/2006">
        <mc:Choice xmlns:a14="http://schemas.microsoft.com/office/drawing/2010/main" Requires="a14">
          <p:sp>
            <p:nvSpPr>
              <p:cNvPr id="3" name="对象 2"/>
              <p:cNvSpPr txBox="1"/>
              <p:nvPr/>
            </p:nvSpPr>
            <p:spPr>
              <a:xfrm>
                <a:off x="1134263" y="3811336"/>
                <a:ext cx="6754977" cy="484932"/>
              </a:xfrm>
              <a:prstGeom prst="rect">
                <a:avLst/>
              </a:prstGeom>
              <a:ln>
                <a:noFill/>
              </a:ln>
            </p:spPr>
            <p:txBody>
              <a:bodyPr>
                <a:noAutofit/>
              </a:bodyPr>
              <a:lstStyle/>
              <a:p>
                <a:r>
                  <a:rPr lang="en-US" altLang="zh-CN" sz="1400" b="1" i="1" dirty="0">
                    <a:solidFill>
                      <a:srgbClr val="000000"/>
                    </a:solidFill>
                  </a:rPr>
                  <a:t>the latest imputed global update </a:t>
                </a:r>
                <a14:m>
                  <m:oMath xmlns:m="http://schemas.openxmlformats.org/officeDocument/2006/math">
                    <m:r>
                      <a:rPr lang="en-US" altLang="zh-CN" sz="1400" b="1" i="1" smtClean="0">
                        <a:solidFill>
                          <a:srgbClr val="000000"/>
                        </a:solidFill>
                        <a:latin typeface="Cambria Math" panose="02040503050406030204" pitchFamily="18" charset="0"/>
                      </a:rPr>
                      <m:t>:</m:t>
                    </m:r>
                    <m:limUpp>
                      <m:limUppPr>
                        <m:ctrlPr>
                          <a:rPr lang="zh-CN" altLang="en-US" sz="1400" b="1" i="1">
                            <a:solidFill>
                              <a:srgbClr val="000000"/>
                            </a:solidFill>
                            <a:latin typeface="Cambria Math" panose="02040503050406030204" pitchFamily="18" charset="0"/>
                          </a:rPr>
                        </m:ctrlPr>
                      </m:limUppPr>
                      <m:e>
                        <m:r>
                          <a:rPr lang="zh-CN" altLang="en-US" sz="1400" b="1" i="1">
                            <a:solidFill>
                              <a:srgbClr val="000000"/>
                            </a:solidFill>
                            <a:latin typeface="Cambria Math" panose="02040503050406030204" pitchFamily="18" charset="0"/>
                          </a:rPr>
                          <m:t>𝒈</m:t>
                        </m:r>
                      </m:e>
                      <m:lim>
                        <m:r>
                          <a:rPr lang="zh-CN" altLang="en-US" sz="1400" b="1" i="1">
                            <a:solidFill>
                              <a:srgbClr val="000000"/>
                            </a:solidFill>
                            <a:latin typeface="Cambria Math" panose="02040503050406030204" pitchFamily="18" charset="0"/>
                          </a:rPr>
                          <m:t>ˇ</m:t>
                        </m:r>
                      </m:lim>
                    </m:limUpp>
                    <m:r>
                      <a:rPr lang="zh-CN" altLang="en-US" sz="1400" b="1" i="1">
                        <a:solidFill>
                          <a:srgbClr val="000000"/>
                        </a:solidFill>
                        <a:latin typeface="Cambria Math" panose="02040503050406030204" pitchFamily="18" charset="0"/>
                      </a:rPr>
                      <m:t>(</m:t>
                    </m:r>
                    <m:sSub>
                      <m:sSubPr>
                        <m:ctrlPr>
                          <a:rPr lang="zh-CN" altLang="en-US" sz="1400" b="1" i="1">
                            <a:solidFill>
                              <a:srgbClr val="000000"/>
                            </a:solidFill>
                            <a:latin typeface="Cambria Math" panose="02040503050406030204" pitchFamily="18" charset="0"/>
                          </a:rPr>
                        </m:ctrlPr>
                      </m:sSubPr>
                      <m:e>
                        <m:r>
                          <a:rPr lang="zh-CN" altLang="en-US" sz="1400" b="1" i="1">
                            <a:solidFill>
                              <a:srgbClr val="000000"/>
                            </a:solidFill>
                            <a:latin typeface="Cambria Math" panose="02040503050406030204" pitchFamily="18" charset="0"/>
                          </a:rPr>
                          <m:t>𝒘</m:t>
                        </m:r>
                      </m:e>
                      <m:sub>
                        <m:r>
                          <a:rPr lang="zh-CN" altLang="en-US" sz="1400" b="1" i="1">
                            <a:solidFill>
                              <a:srgbClr val="000000"/>
                            </a:solidFill>
                            <a:latin typeface="Cambria Math" panose="02040503050406030204" pitchFamily="18" charset="0"/>
                          </a:rPr>
                          <m:t>𝒋</m:t>
                        </m:r>
                        <m:r>
                          <a:rPr lang="zh-CN" altLang="en-US" sz="1400" b="1" i="1">
                            <a:solidFill>
                              <a:srgbClr val="000000"/>
                            </a:solidFill>
                            <a:latin typeface="Cambria Math" panose="02040503050406030204" pitchFamily="18" charset="0"/>
                          </a:rPr>
                          <m:t>,</m:t>
                        </m:r>
                        <m:r>
                          <a:rPr lang="zh-CN" altLang="en-US" sz="1400" b="1" i="1">
                            <a:solidFill>
                              <a:srgbClr val="000000"/>
                            </a:solidFill>
                            <a:latin typeface="Cambria Math" panose="02040503050406030204" pitchFamily="18" charset="0"/>
                          </a:rPr>
                          <m:t>𝒊</m:t>
                        </m:r>
                      </m:sub>
                    </m:sSub>
                    <m:r>
                      <a:rPr lang="zh-CN" altLang="en-US" sz="1400" b="1" i="1">
                        <a:solidFill>
                          <a:srgbClr val="000000"/>
                        </a:solidFill>
                        <a:latin typeface="Cambria Math" panose="02040503050406030204" pitchFamily="18" charset="0"/>
                      </a:rPr>
                      <m:t>)</m:t>
                    </m:r>
                    <m:r>
                      <a:rPr lang="zh-CN" altLang="en-US" sz="1400" b="1" i="0">
                        <a:solidFill>
                          <a:srgbClr val="000000"/>
                        </a:solidFill>
                        <a:latin typeface="Cambria Math" panose="02040503050406030204" pitchFamily="18" charset="0"/>
                      </a:rPr>
                      <m:t> </m:t>
                    </m:r>
                    <m:r>
                      <a:rPr lang="zh-CN" altLang="en-US" sz="1400" b="1" i="1" smtClean="0">
                        <a:solidFill>
                          <a:srgbClr val="000000"/>
                        </a:solidFill>
                        <a:latin typeface="Cambria Math" panose="02040503050406030204" pitchFamily="18" charset="0"/>
                      </a:rPr>
                      <m:t>=</m:t>
                    </m:r>
                    <m:m>
                      <m:mPr>
                        <m:mcs>
                          <m:mc>
                            <m:mcPr>
                              <m:count m:val="2"/>
                              <m:mcJc m:val="center"/>
                            </m:mcPr>
                          </m:mc>
                        </m:mcs>
                        <m:plcHide m:val="on"/>
                        <m:ctrlPr>
                          <a:rPr lang="zh-CN" altLang="en-US" sz="1400" b="1" i="1">
                            <a:solidFill>
                              <a:srgbClr val="000000"/>
                            </a:solidFill>
                            <a:latin typeface="Cambria Math" panose="02040503050406030204" pitchFamily="18" charset="0"/>
                          </a:rPr>
                        </m:ctrlPr>
                      </m:mPr>
                      <m:mr>
                        <m:e>
                          <m:r>
                            <a:rPr lang="zh-CN" altLang="en-US" sz="1400" b="1" i="1">
                              <a:solidFill>
                                <a:srgbClr val="000000"/>
                              </a:solidFill>
                              <a:latin typeface="Cambria Math" panose="02040503050406030204" pitchFamily="18" charset="0"/>
                            </a:rPr>
                            <m:t>𝒈</m:t>
                          </m:r>
                          <m:r>
                            <a:rPr lang="zh-CN" altLang="en-US" sz="1400" b="1" i="1">
                              <a:solidFill>
                                <a:srgbClr val="000000"/>
                              </a:solidFill>
                              <a:latin typeface="Cambria Math" panose="02040503050406030204" pitchFamily="18" charset="0"/>
                            </a:rPr>
                            <m:t>(</m:t>
                          </m:r>
                          <m:sSub>
                            <m:sSubPr>
                              <m:ctrlPr>
                                <a:rPr lang="zh-CN" altLang="en-US" sz="1400" b="1" i="1">
                                  <a:solidFill>
                                    <a:srgbClr val="000000"/>
                                  </a:solidFill>
                                  <a:latin typeface="Cambria Math" panose="02040503050406030204" pitchFamily="18" charset="0"/>
                                </a:rPr>
                              </m:ctrlPr>
                            </m:sSubPr>
                            <m:e>
                              <m:r>
                                <a:rPr lang="zh-CN" altLang="en-US" sz="1400" b="1" i="1">
                                  <a:solidFill>
                                    <a:srgbClr val="000000"/>
                                  </a:solidFill>
                                  <a:latin typeface="Cambria Math" panose="02040503050406030204" pitchFamily="18" charset="0"/>
                                </a:rPr>
                                <m:t>𝒘</m:t>
                              </m:r>
                            </m:e>
                            <m:sub>
                              <m:r>
                                <a:rPr lang="zh-CN" altLang="en-US" sz="1400" b="1" i="1">
                                  <a:solidFill>
                                    <a:srgbClr val="000000"/>
                                  </a:solidFill>
                                  <a:latin typeface="Cambria Math" panose="02040503050406030204" pitchFamily="18" charset="0"/>
                                </a:rPr>
                                <m:t>𝒋</m:t>
                              </m:r>
                              <m:r>
                                <a:rPr lang="zh-CN" altLang="en-US" sz="1400" b="1" i="1">
                                  <a:solidFill>
                                    <a:srgbClr val="000000"/>
                                  </a:solidFill>
                                  <a:latin typeface="Cambria Math" panose="02040503050406030204" pitchFamily="18" charset="0"/>
                                </a:rPr>
                                <m:t>−</m:t>
                              </m:r>
                              <m:sSub>
                                <m:sSubPr>
                                  <m:ctrlPr>
                                    <a:rPr lang="zh-CN" altLang="en-US" sz="1400" b="1" i="1">
                                      <a:solidFill>
                                        <a:srgbClr val="000000"/>
                                      </a:solidFill>
                                      <a:latin typeface="Cambria Math" panose="02040503050406030204" pitchFamily="18" charset="0"/>
                                    </a:rPr>
                                  </m:ctrlPr>
                                </m:sSubPr>
                                <m:e>
                                  <m:r>
                                    <a:rPr lang="zh-CN" altLang="en-US" sz="1400" b="1" i="1">
                                      <a:solidFill>
                                        <a:srgbClr val="000000"/>
                                      </a:solidFill>
                                      <a:latin typeface="Cambria Math" panose="02040503050406030204" pitchFamily="18" charset="0"/>
                                    </a:rPr>
                                    <m:t>𝝉</m:t>
                                  </m:r>
                                </m:e>
                                <m:sub>
                                  <m:r>
                                    <a:rPr lang="zh-CN" altLang="en-US" sz="1400" b="1" i="1">
                                      <a:solidFill>
                                        <a:srgbClr val="000000"/>
                                      </a:solidFill>
                                      <a:latin typeface="Cambria Math" panose="02040503050406030204" pitchFamily="18" charset="0"/>
                                    </a:rPr>
                                    <m:t>𝒋</m:t>
                                  </m:r>
                                  <m:r>
                                    <a:rPr lang="zh-CN" altLang="en-US" sz="1400" b="1" i="1">
                                      <a:solidFill>
                                        <a:srgbClr val="000000"/>
                                      </a:solidFill>
                                      <a:latin typeface="Cambria Math" panose="02040503050406030204" pitchFamily="18" charset="0"/>
                                    </a:rPr>
                                    <m:t>,</m:t>
                                  </m:r>
                                  <m:r>
                                    <a:rPr lang="zh-CN" altLang="en-US" sz="1400" b="1" i="1">
                                      <a:solidFill>
                                        <a:srgbClr val="000000"/>
                                      </a:solidFill>
                                      <a:latin typeface="Cambria Math" panose="02040503050406030204" pitchFamily="18" charset="0"/>
                                    </a:rPr>
                                    <m:t>𝒊</m:t>
                                  </m:r>
                                </m:sub>
                              </m:sSub>
                            </m:sub>
                          </m:sSub>
                          <m:r>
                            <a:rPr lang="zh-CN" altLang="en-US" sz="1400" b="1" i="1">
                              <a:solidFill>
                                <a:srgbClr val="000000"/>
                              </a:solidFill>
                              <a:latin typeface="Cambria Math" panose="02040503050406030204" pitchFamily="18" charset="0"/>
                            </a:rPr>
                            <m:t>)⊙</m:t>
                          </m:r>
                          <m:sSup>
                            <m:sSupPr>
                              <m:ctrlPr>
                                <a:rPr lang="zh-CN" altLang="en-US" sz="1400" b="1" i="1">
                                  <a:solidFill>
                                    <a:srgbClr val="000000"/>
                                  </a:solidFill>
                                  <a:latin typeface="Cambria Math" panose="02040503050406030204" pitchFamily="18" charset="0"/>
                                </a:rPr>
                              </m:ctrlPr>
                            </m:sSupPr>
                            <m:e>
                              <m:r>
                                <a:rPr lang="zh-CN" altLang="en-US" sz="1400" b="1" i="1">
                                  <a:solidFill>
                                    <a:srgbClr val="000000"/>
                                  </a:solidFill>
                                  <a:latin typeface="Cambria Math" panose="02040503050406030204" pitchFamily="18" charset="0"/>
                                </a:rPr>
                                <m:t>𝒎</m:t>
                              </m:r>
                            </m:e>
                            <m:sup>
                              <m:sSub>
                                <m:sSubPr>
                                  <m:ctrlPr>
                                    <a:rPr lang="zh-CN" altLang="en-US" sz="1400" b="1" i="1">
                                      <a:solidFill>
                                        <a:srgbClr val="000000"/>
                                      </a:solidFill>
                                      <a:latin typeface="Cambria Math" panose="02040503050406030204" pitchFamily="18" charset="0"/>
                                    </a:rPr>
                                  </m:ctrlPr>
                                </m:sSubPr>
                                <m:e>
                                  <m:r>
                                    <a:rPr lang="zh-CN" altLang="en-US" sz="1400" b="1" i="1">
                                      <a:solidFill>
                                        <a:srgbClr val="000000"/>
                                      </a:solidFill>
                                      <a:latin typeface="Cambria Math" panose="02040503050406030204" pitchFamily="18" charset="0"/>
                                    </a:rPr>
                                    <m:t>𝒅</m:t>
                                  </m:r>
                                </m:e>
                                <m:sub>
                                  <m:r>
                                    <a:rPr lang="zh-CN" altLang="en-US" sz="1400" b="1" i="1">
                                      <a:solidFill>
                                        <a:srgbClr val="000000"/>
                                      </a:solidFill>
                                      <a:latin typeface="Cambria Math" panose="02040503050406030204" pitchFamily="18" charset="0"/>
                                    </a:rPr>
                                    <m:t>𝒕</m:t>
                                  </m:r>
                                  <m:r>
                                    <a:rPr lang="zh-CN" altLang="en-US" sz="1400" b="1" i="1">
                                      <a:solidFill>
                                        <a:srgbClr val="000000"/>
                                      </a:solidFill>
                                      <a:latin typeface="Cambria Math" panose="02040503050406030204" pitchFamily="18" charset="0"/>
                                    </a:rPr>
                                    <m:t>,</m:t>
                                  </m:r>
                                  <m:r>
                                    <a:rPr lang="zh-CN" altLang="en-US" sz="1400" b="1" i="1">
                                      <a:solidFill>
                                        <a:srgbClr val="000000"/>
                                      </a:solidFill>
                                      <a:latin typeface="Cambria Math" panose="02040503050406030204" pitchFamily="18" charset="0"/>
                                    </a:rPr>
                                    <m:t>𝒊</m:t>
                                  </m:r>
                                </m:sub>
                              </m:sSub>
                            </m:sup>
                          </m:sSup>
                          <m:r>
                            <a:rPr lang="zh-CN" altLang="en-US" sz="1400" b="1" i="1">
                              <a:solidFill>
                                <a:srgbClr val="000000"/>
                              </a:solidFill>
                              <a:latin typeface="Cambria Math" panose="02040503050406030204" pitchFamily="18" charset="0"/>
                            </a:rPr>
                            <m:t>∪</m:t>
                          </m:r>
                          <m:limUpp>
                            <m:limUppPr>
                              <m:ctrlPr>
                                <a:rPr lang="zh-CN" altLang="en-US" sz="1400" b="1" i="1">
                                  <a:solidFill>
                                    <a:srgbClr val="000000"/>
                                  </a:solidFill>
                                  <a:latin typeface="Cambria Math" panose="02040503050406030204" pitchFamily="18" charset="0"/>
                                </a:rPr>
                              </m:ctrlPr>
                            </m:limUppPr>
                            <m:e>
                              <m:r>
                                <a:rPr lang="zh-CN" altLang="en-US" sz="1400" b="1" i="1">
                                  <a:solidFill>
                                    <a:srgbClr val="000000"/>
                                  </a:solidFill>
                                  <a:latin typeface="Cambria Math" panose="02040503050406030204" pitchFamily="18" charset="0"/>
                                </a:rPr>
                                <m:t>𝒈</m:t>
                              </m:r>
                            </m:e>
                            <m:lim>
                              <m:r>
                                <a:rPr lang="zh-CN" altLang="en-US" sz="1400" b="1" i="1">
                                  <a:solidFill>
                                    <a:srgbClr val="000000"/>
                                  </a:solidFill>
                                  <a:latin typeface="Cambria Math" panose="02040503050406030204" pitchFamily="18" charset="0"/>
                                </a:rPr>
                                <m:t>ˇ</m:t>
                              </m:r>
                            </m:lim>
                          </m:limUpp>
                          <m:r>
                            <a:rPr lang="zh-CN" altLang="en-US" sz="1400" b="1" i="1">
                              <a:solidFill>
                                <a:srgbClr val="000000"/>
                              </a:solidFill>
                              <a:latin typeface="Cambria Math" panose="02040503050406030204" pitchFamily="18" charset="0"/>
                            </a:rPr>
                            <m:t>(</m:t>
                          </m:r>
                          <m:sSub>
                            <m:sSubPr>
                              <m:ctrlPr>
                                <a:rPr lang="zh-CN" altLang="en-US" sz="1400" b="1" i="1">
                                  <a:solidFill>
                                    <a:srgbClr val="000000"/>
                                  </a:solidFill>
                                  <a:latin typeface="Cambria Math" panose="02040503050406030204" pitchFamily="18" charset="0"/>
                                </a:rPr>
                              </m:ctrlPr>
                            </m:sSubPr>
                            <m:e>
                              <m:r>
                                <a:rPr lang="zh-CN" altLang="en-US" sz="1400" b="1" i="1">
                                  <a:solidFill>
                                    <a:srgbClr val="000000"/>
                                  </a:solidFill>
                                  <a:latin typeface="Cambria Math" panose="02040503050406030204" pitchFamily="18" charset="0"/>
                                </a:rPr>
                                <m:t>𝒘</m:t>
                              </m:r>
                            </m:e>
                            <m:sub>
                              <m:r>
                                <a:rPr lang="zh-CN" altLang="en-US" sz="1400" b="1" i="1">
                                  <a:solidFill>
                                    <a:srgbClr val="000000"/>
                                  </a:solidFill>
                                  <a:latin typeface="Cambria Math" panose="02040503050406030204" pitchFamily="18" charset="0"/>
                                </a:rPr>
                                <m:t>𝒋</m:t>
                              </m:r>
                              <m:r>
                                <a:rPr lang="zh-CN" altLang="en-US" sz="1400" b="1" i="1">
                                  <a:solidFill>
                                    <a:srgbClr val="000000"/>
                                  </a:solidFill>
                                  <a:latin typeface="Cambria Math" panose="02040503050406030204" pitchFamily="18" charset="0"/>
                                </a:rPr>
                                <m:t>−</m:t>
                              </m:r>
                              <m:r>
                                <a:rPr lang="zh-CN" altLang="en-US" sz="1400" b="1" i="1">
                                  <a:solidFill>
                                    <a:srgbClr val="000000"/>
                                  </a:solidFill>
                                  <a:latin typeface="Cambria Math" panose="02040503050406030204" pitchFamily="18" charset="0"/>
                                </a:rPr>
                                <m:t>𝟏</m:t>
                              </m:r>
                              <m:r>
                                <a:rPr lang="zh-CN" altLang="en-US" sz="1400" b="1" i="1">
                                  <a:solidFill>
                                    <a:srgbClr val="000000"/>
                                  </a:solidFill>
                                  <a:latin typeface="Cambria Math" panose="02040503050406030204" pitchFamily="18" charset="0"/>
                                </a:rPr>
                                <m:t>,</m:t>
                              </m:r>
                              <m:r>
                                <a:rPr lang="zh-CN" altLang="en-US" sz="1400" b="1" i="1">
                                  <a:solidFill>
                                    <a:srgbClr val="000000"/>
                                  </a:solidFill>
                                  <a:latin typeface="Cambria Math" panose="02040503050406030204" pitchFamily="18" charset="0"/>
                                </a:rPr>
                                <m:t>𝒊</m:t>
                              </m:r>
                            </m:sub>
                          </m:sSub>
                          <m:r>
                            <a:rPr lang="zh-CN" altLang="en-US" sz="1400" b="1" i="1">
                              <a:solidFill>
                                <a:srgbClr val="000000"/>
                              </a:solidFill>
                              <a:latin typeface="Cambria Math" panose="02040503050406030204" pitchFamily="18" charset="0"/>
                            </a:rPr>
                            <m:t>)⊙</m:t>
                          </m:r>
                          <m:sSup>
                            <m:sSupPr>
                              <m:ctrlPr>
                                <a:rPr lang="zh-CN" altLang="en-US" sz="1400" b="1" i="1">
                                  <a:solidFill>
                                    <a:srgbClr val="000000"/>
                                  </a:solidFill>
                                  <a:latin typeface="Cambria Math" panose="02040503050406030204" pitchFamily="18" charset="0"/>
                                </a:rPr>
                              </m:ctrlPr>
                            </m:sSupPr>
                            <m:e>
                              <m:acc>
                                <m:accPr>
                                  <m:chr m:val="̃"/>
                                  <m:ctrlPr>
                                    <a:rPr lang="zh-CN" altLang="en-US" sz="1400" b="1" i="1">
                                      <a:solidFill>
                                        <a:srgbClr val="000000"/>
                                      </a:solidFill>
                                      <a:latin typeface="Cambria Math" panose="02040503050406030204" pitchFamily="18" charset="0"/>
                                    </a:rPr>
                                  </m:ctrlPr>
                                </m:accPr>
                                <m:e>
                                  <m:r>
                                    <a:rPr lang="zh-CN" altLang="en-US" sz="1400" b="1" i="1">
                                      <a:solidFill>
                                        <a:srgbClr val="000000"/>
                                      </a:solidFill>
                                      <a:latin typeface="Cambria Math" panose="02040503050406030204" pitchFamily="18" charset="0"/>
                                    </a:rPr>
                                    <m:t>𝒎</m:t>
                                  </m:r>
                                </m:e>
                              </m:acc>
                            </m:e>
                            <m:sup>
                              <m:sSub>
                                <m:sSubPr>
                                  <m:ctrlPr>
                                    <a:rPr lang="zh-CN" altLang="en-US" sz="1400" b="1" i="1">
                                      <a:solidFill>
                                        <a:srgbClr val="000000"/>
                                      </a:solidFill>
                                      <a:latin typeface="Cambria Math" panose="02040503050406030204" pitchFamily="18" charset="0"/>
                                    </a:rPr>
                                  </m:ctrlPr>
                                </m:sSubPr>
                                <m:e>
                                  <m:r>
                                    <a:rPr lang="zh-CN" altLang="en-US" sz="1400" b="1" i="1">
                                      <a:solidFill>
                                        <a:srgbClr val="000000"/>
                                      </a:solidFill>
                                      <a:latin typeface="Cambria Math" panose="02040503050406030204" pitchFamily="18" charset="0"/>
                                    </a:rPr>
                                    <m:t>𝒅</m:t>
                                  </m:r>
                                </m:e>
                                <m:sub>
                                  <m:r>
                                    <a:rPr lang="zh-CN" altLang="en-US" sz="1400" b="1" i="1">
                                      <a:solidFill>
                                        <a:srgbClr val="000000"/>
                                      </a:solidFill>
                                      <a:latin typeface="Cambria Math" panose="02040503050406030204" pitchFamily="18" charset="0"/>
                                    </a:rPr>
                                    <m:t>𝒕</m:t>
                                  </m:r>
                                  <m:r>
                                    <a:rPr lang="zh-CN" altLang="en-US" sz="1400" b="1" i="1">
                                      <a:solidFill>
                                        <a:srgbClr val="000000"/>
                                      </a:solidFill>
                                      <a:latin typeface="Cambria Math" panose="02040503050406030204" pitchFamily="18" charset="0"/>
                                    </a:rPr>
                                    <m:t>,</m:t>
                                  </m:r>
                                  <m:r>
                                    <a:rPr lang="zh-CN" altLang="en-US" sz="1400" b="1" i="1">
                                      <a:solidFill>
                                        <a:srgbClr val="000000"/>
                                      </a:solidFill>
                                      <a:latin typeface="Cambria Math" panose="02040503050406030204" pitchFamily="18" charset="0"/>
                                    </a:rPr>
                                    <m:t>𝒊</m:t>
                                  </m:r>
                                </m:sub>
                              </m:sSub>
                            </m:sup>
                          </m:sSup>
                        </m:e>
                        <m:e/>
                      </m:mr>
                      <m:mr>
                        <m:e/>
                        <m:e/>
                      </m:mr>
                    </m:m>
                  </m:oMath>
                </a14:m>
                <a:endParaRPr lang="zh-CN" altLang="en-US" sz="1400" b="1" dirty="0"/>
              </a:p>
            </p:txBody>
          </p:sp>
        </mc:Choice>
        <mc:Fallback>
          <p:sp>
            <p:nvSpPr>
              <p:cNvPr id="3" name="对象 2"/>
              <p:cNvSpPr txBox="1">
                <a:spLocks noRot="1" noChangeAspect="1" noMove="1" noResize="1" noEditPoints="1" noAdjustHandles="1" noChangeArrowheads="1" noChangeShapeType="1" noTextEdit="1"/>
              </p:cNvSpPr>
              <p:nvPr/>
            </p:nvSpPr>
            <p:spPr>
              <a:xfrm>
                <a:off x="1134263" y="3811336"/>
                <a:ext cx="6754977" cy="484932"/>
              </a:xfrm>
              <a:prstGeom prst="rect">
                <a:avLst/>
              </a:prstGeom>
              <a:blipFill rotWithShape="1">
                <a:blip r:embed="rId2"/>
                <a:stretch>
                  <a:fillRect l="-2" t="-14" b="-2517"/>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对象 3"/>
              <p:cNvSpPr txBox="1"/>
              <p:nvPr/>
            </p:nvSpPr>
            <p:spPr>
              <a:xfrm>
                <a:off x="1134263" y="4296268"/>
                <a:ext cx="4133697" cy="544665"/>
              </a:xfrm>
              <a:prstGeom prst="rect">
                <a:avLst/>
              </a:prstGeom>
            </p:spPr>
            <p:txBody>
              <a:bodyPr>
                <a:normAutofit/>
              </a:bodyPr>
              <a:lstStyle/>
              <a:p>
                <a:r>
                  <a:rPr lang="en-US" altLang="zh-CN" sz="1600" b="1" dirty="0">
                    <a:solidFill>
                      <a:srgbClr val="000000"/>
                    </a:solidFill>
                  </a:rPr>
                  <a:t>suspicious score </a:t>
                </a:r>
                <a14:m>
                  <m:oMath xmlns:m="http://schemas.openxmlformats.org/officeDocument/2006/math">
                    <m:r>
                      <a:rPr lang="en-US" altLang="zh-CN" sz="1600" b="1" i="0" smtClean="0">
                        <a:solidFill>
                          <a:srgbClr val="000000"/>
                        </a:solidFill>
                        <a:latin typeface="Cambria Math" panose="02040503050406030204" pitchFamily="18" charset="0"/>
                      </a:rPr>
                      <m:t>:</m:t>
                    </m:r>
                    <m:sSub>
                      <m:sSubPr>
                        <m:ctrlPr>
                          <a:rPr lang="zh-CN" altLang="en-US" sz="1600" b="1" i="1">
                            <a:solidFill>
                              <a:srgbClr val="000000"/>
                            </a:solidFill>
                            <a:latin typeface="Cambria Math" panose="02040503050406030204" pitchFamily="18" charset="0"/>
                          </a:rPr>
                        </m:ctrlPr>
                      </m:sSubPr>
                      <m:e>
                        <m:r>
                          <a:rPr lang="zh-CN" altLang="en-US" sz="1600" b="1" i="1">
                            <a:solidFill>
                              <a:srgbClr val="000000"/>
                            </a:solidFill>
                            <a:latin typeface="Cambria Math" panose="02040503050406030204" pitchFamily="18" charset="0"/>
                          </a:rPr>
                          <m:t>𝒔</m:t>
                        </m:r>
                      </m:e>
                      <m:sub>
                        <m:r>
                          <a:rPr lang="zh-CN" altLang="en-US" sz="1600" b="1" i="1">
                            <a:solidFill>
                              <a:srgbClr val="000000"/>
                            </a:solidFill>
                            <a:latin typeface="Cambria Math" panose="02040503050406030204" pitchFamily="18" charset="0"/>
                          </a:rPr>
                          <m:t>𝒋</m:t>
                        </m:r>
                        <m:r>
                          <a:rPr lang="zh-CN" altLang="en-US" sz="1600" b="1" i="1">
                            <a:solidFill>
                              <a:srgbClr val="000000"/>
                            </a:solidFill>
                            <a:latin typeface="Cambria Math" panose="02040503050406030204" pitchFamily="18" charset="0"/>
                          </a:rPr>
                          <m:t>,</m:t>
                        </m:r>
                        <m:r>
                          <a:rPr lang="zh-CN" altLang="en-US" sz="1600" b="1" i="1">
                            <a:solidFill>
                              <a:srgbClr val="000000"/>
                            </a:solidFill>
                            <a:latin typeface="Cambria Math" panose="02040503050406030204" pitchFamily="18" charset="0"/>
                          </a:rPr>
                          <m:t>𝒊</m:t>
                        </m:r>
                      </m:sub>
                    </m:sSub>
                    <m:r>
                      <a:rPr lang="zh-CN" altLang="en-US" sz="1600" b="1" i="1">
                        <a:solidFill>
                          <a:srgbClr val="000000"/>
                        </a:solidFill>
                        <a:latin typeface="Cambria Math" panose="02040503050406030204" pitchFamily="18" charset="0"/>
                      </a:rPr>
                      <m:t>=‖</m:t>
                    </m:r>
                    <m:limUpp>
                      <m:limUppPr>
                        <m:ctrlPr>
                          <a:rPr lang="zh-CN" altLang="en-US" sz="1600" b="1" i="1">
                            <a:solidFill>
                              <a:srgbClr val="000000"/>
                            </a:solidFill>
                            <a:latin typeface="Cambria Math" panose="02040503050406030204" pitchFamily="18" charset="0"/>
                          </a:rPr>
                        </m:ctrlPr>
                      </m:limUppPr>
                      <m:e>
                        <m:r>
                          <a:rPr lang="zh-CN" altLang="en-US" sz="1600" b="1" i="1">
                            <a:solidFill>
                              <a:srgbClr val="000000"/>
                            </a:solidFill>
                            <a:latin typeface="Cambria Math" panose="02040503050406030204" pitchFamily="18" charset="0"/>
                          </a:rPr>
                          <m:t>𝒈</m:t>
                        </m:r>
                      </m:e>
                      <m:lim>
                        <m:r>
                          <a:rPr lang="zh-CN" altLang="en-US" sz="1600" b="1" i="1">
                            <a:solidFill>
                              <a:srgbClr val="000000"/>
                            </a:solidFill>
                            <a:latin typeface="Cambria Math" panose="02040503050406030204" pitchFamily="18" charset="0"/>
                          </a:rPr>
                          <m:t>ˇ</m:t>
                        </m:r>
                      </m:lim>
                    </m:limUpp>
                    <m:r>
                      <a:rPr lang="zh-CN" altLang="en-US" sz="1600" b="1" i="1">
                        <a:solidFill>
                          <a:srgbClr val="000000"/>
                        </a:solidFill>
                        <a:latin typeface="Cambria Math" panose="02040503050406030204" pitchFamily="18" charset="0"/>
                      </a:rPr>
                      <m:t>(</m:t>
                    </m:r>
                    <m:sSub>
                      <m:sSubPr>
                        <m:ctrlPr>
                          <a:rPr lang="zh-CN" altLang="en-US" sz="1600" b="1" i="1">
                            <a:solidFill>
                              <a:srgbClr val="000000"/>
                            </a:solidFill>
                            <a:latin typeface="Cambria Math" panose="02040503050406030204" pitchFamily="18" charset="0"/>
                          </a:rPr>
                        </m:ctrlPr>
                      </m:sSubPr>
                      <m:e>
                        <m:r>
                          <a:rPr lang="zh-CN" altLang="en-US" sz="1600" b="1" i="1">
                            <a:solidFill>
                              <a:srgbClr val="000000"/>
                            </a:solidFill>
                            <a:latin typeface="Cambria Math" panose="02040503050406030204" pitchFamily="18" charset="0"/>
                          </a:rPr>
                          <m:t>𝒘</m:t>
                        </m:r>
                      </m:e>
                      <m:sub>
                        <m:r>
                          <a:rPr lang="zh-CN" altLang="en-US" sz="1600" b="1" i="1">
                            <a:solidFill>
                              <a:srgbClr val="000000"/>
                            </a:solidFill>
                            <a:latin typeface="Cambria Math" panose="02040503050406030204" pitchFamily="18" charset="0"/>
                          </a:rPr>
                          <m:t>𝒋</m:t>
                        </m:r>
                        <m:r>
                          <a:rPr lang="zh-CN" altLang="en-US" sz="1600" b="1" i="1">
                            <a:solidFill>
                              <a:srgbClr val="000000"/>
                            </a:solidFill>
                            <a:latin typeface="Cambria Math" panose="02040503050406030204" pitchFamily="18" charset="0"/>
                          </a:rPr>
                          <m:t>,</m:t>
                        </m:r>
                        <m:r>
                          <a:rPr lang="zh-CN" altLang="en-US" sz="1600" b="1" i="1">
                            <a:solidFill>
                              <a:srgbClr val="000000"/>
                            </a:solidFill>
                            <a:latin typeface="Cambria Math" panose="02040503050406030204" pitchFamily="18" charset="0"/>
                          </a:rPr>
                          <m:t>𝒊</m:t>
                        </m:r>
                      </m:sub>
                    </m:sSub>
                    <m:r>
                      <a:rPr lang="zh-CN" altLang="en-US" sz="1600" b="1" i="1">
                        <a:solidFill>
                          <a:srgbClr val="000000"/>
                        </a:solidFill>
                        <a:latin typeface="Cambria Math" panose="02040503050406030204" pitchFamily="18" charset="0"/>
                      </a:rPr>
                      <m:t>)−</m:t>
                    </m:r>
                    <m:acc>
                      <m:accPr>
                        <m:chr m:val="̄"/>
                        <m:ctrlPr>
                          <a:rPr lang="zh-CN" altLang="en-US" sz="1600" b="1" i="1">
                            <a:solidFill>
                              <a:srgbClr val="000000"/>
                            </a:solidFill>
                            <a:latin typeface="Cambria Math" panose="02040503050406030204" pitchFamily="18" charset="0"/>
                          </a:rPr>
                        </m:ctrlPr>
                      </m:accPr>
                      <m:e>
                        <m:r>
                          <a:rPr lang="zh-CN" altLang="en-US" sz="1600" b="1" i="1">
                            <a:solidFill>
                              <a:srgbClr val="000000"/>
                            </a:solidFill>
                            <a:latin typeface="Cambria Math" panose="02040503050406030204" pitchFamily="18" charset="0"/>
                          </a:rPr>
                          <m:t>𝒈</m:t>
                        </m:r>
                      </m:e>
                    </m:acc>
                    <m:r>
                      <a:rPr lang="zh-CN" altLang="en-US" sz="1600" b="1" i="1">
                        <a:solidFill>
                          <a:srgbClr val="000000"/>
                        </a:solidFill>
                        <a:latin typeface="Cambria Math" panose="02040503050406030204" pitchFamily="18" charset="0"/>
                      </a:rPr>
                      <m:t>(</m:t>
                    </m:r>
                    <m:sSub>
                      <m:sSubPr>
                        <m:ctrlPr>
                          <a:rPr lang="zh-CN" altLang="en-US" sz="1600" b="1" i="1">
                            <a:solidFill>
                              <a:srgbClr val="000000"/>
                            </a:solidFill>
                            <a:latin typeface="Cambria Math" panose="02040503050406030204" pitchFamily="18" charset="0"/>
                          </a:rPr>
                        </m:ctrlPr>
                      </m:sSubPr>
                      <m:e>
                        <m:r>
                          <a:rPr lang="zh-CN" altLang="en-US" sz="1600" b="1" i="1">
                            <a:solidFill>
                              <a:srgbClr val="000000"/>
                            </a:solidFill>
                            <a:latin typeface="Cambria Math" panose="02040503050406030204" pitchFamily="18" charset="0"/>
                          </a:rPr>
                          <m:t>𝒘</m:t>
                        </m:r>
                      </m:e>
                      <m:sub>
                        <m:r>
                          <a:rPr lang="zh-CN" altLang="en-US" sz="1600" b="1" i="1">
                            <a:solidFill>
                              <a:srgbClr val="000000"/>
                            </a:solidFill>
                            <a:latin typeface="Cambria Math" panose="02040503050406030204" pitchFamily="18" charset="0"/>
                          </a:rPr>
                          <m:t>𝒋</m:t>
                        </m:r>
                        <m:r>
                          <a:rPr lang="zh-CN" altLang="en-US" sz="1600" b="1" i="1">
                            <a:solidFill>
                              <a:srgbClr val="000000"/>
                            </a:solidFill>
                            <a:latin typeface="Cambria Math" panose="02040503050406030204" pitchFamily="18" charset="0"/>
                          </a:rPr>
                          <m:t>,</m:t>
                        </m:r>
                        <m:r>
                          <a:rPr lang="zh-CN" altLang="en-US" sz="1600" b="1" i="1">
                            <a:solidFill>
                              <a:srgbClr val="000000"/>
                            </a:solidFill>
                            <a:latin typeface="Cambria Math" panose="02040503050406030204" pitchFamily="18" charset="0"/>
                          </a:rPr>
                          <m:t>𝒊</m:t>
                        </m:r>
                      </m:sub>
                    </m:sSub>
                    <m:r>
                      <a:rPr lang="zh-CN" altLang="en-US" sz="1600" b="1" i="1">
                        <a:solidFill>
                          <a:srgbClr val="000000"/>
                        </a:solidFill>
                        <a:latin typeface="Cambria Math" panose="02040503050406030204" pitchFamily="18" charset="0"/>
                      </a:rPr>
                      <m:t>)</m:t>
                    </m:r>
                    <m:sSub>
                      <m:sSubPr>
                        <m:ctrlPr>
                          <a:rPr lang="zh-CN" altLang="en-US" sz="1600" b="1" i="1">
                            <a:solidFill>
                              <a:srgbClr val="000000"/>
                            </a:solidFill>
                            <a:latin typeface="Cambria Math" panose="02040503050406030204" pitchFamily="18" charset="0"/>
                          </a:rPr>
                        </m:ctrlPr>
                      </m:sSubPr>
                      <m:e>
                        <m:r>
                          <a:rPr lang="zh-CN" altLang="en-US" sz="1600" b="1" i="1">
                            <a:solidFill>
                              <a:srgbClr val="000000"/>
                            </a:solidFill>
                            <a:latin typeface="Cambria Math" panose="02040503050406030204" pitchFamily="18" charset="0"/>
                          </a:rPr>
                          <m:t>‖</m:t>
                        </m:r>
                      </m:e>
                      <m:sub>
                        <m:r>
                          <a:rPr lang="zh-CN" altLang="en-US" sz="1600" b="1" i="1">
                            <a:solidFill>
                              <a:srgbClr val="000000"/>
                            </a:solidFill>
                            <a:latin typeface="Cambria Math" panose="02040503050406030204" pitchFamily="18" charset="0"/>
                          </a:rPr>
                          <m:t>𝟐</m:t>
                        </m:r>
                      </m:sub>
                    </m:sSub>
                  </m:oMath>
                </a14:m>
                <a:endParaRPr lang="zh-CN" altLang="en-US" sz="1600" b="1" dirty="0"/>
              </a:p>
            </p:txBody>
          </p:sp>
        </mc:Choice>
        <mc:Fallback>
          <p:sp>
            <p:nvSpPr>
              <p:cNvPr id="4" name="对象 3"/>
              <p:cNvSpPr txBox="1">
                <a:spLocks noRot="1" noChangeAspect="1" noMove="1" noResize="1" noEditPoints="1" noAdjustHandles="1" noChangeArrowheads="1" noChangeShapeType="1" noTextEdit="1"/>
              </p:cNvSpPr>
              <p:nvPr/>
            </p:nvSpPr>
            <p:spPr>
              <a:xfrm>
                <a:off x="1134263" y="4296268"/>
                <a:ext cx="4133697" cy="544665"/>
              </a:xfrm>
              <a:prstGeom prst="rect">
                <a:avLst/>
              </a:prstGeom>
              <a:blipFill rotWithShape="1">
                <a:blip r:embed="rId3"/>
                <a:stretch>
                  <a:fillRect l="-4" t="-91" b="60"/>
                </a:stretch>
              </a:blipFill>
            </p:spPr>
            <p:txBody>
              <a:bodyPr/>
              <a:lstStyle/>
              <a:p>
                <a:r>
                  <a:rPr lang="zh-CN"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676370" y="41041"/>
            <a:ext cx="2107821" cy="523220"/>
          </a:xfrm>
          <a:prstGeom prst="rect">
            <a:avLst/>
          </a:prstGeom>
          <a:noFill/>
        </p:spPr>
        <p:txBody>
          <a:bodyPr wrap="none">
            <a:spAutoFit/>
          </a:bodyPr>
          <a:lstStyle/>
          <a:p>
            <a:r>
              <a:rPr lang="en-US" altLang="zh-CN" sz="2800" b="1" dirty="0">
                <a:solidFill>
                  <a:srgbClr val="043CC6"/>
                </a:solidFill>
              </a:rPr>
              <a:t>Main Results</a:t>
            </a:r>
            <a:endParaRPr lang="en-US" altLang="zh-CN" sz="2800" b="1" dirty="0">
              <a:solidFill>
                <a:srgbClr val="043CC6"/>
              </a:solidFill>
            </a:endParaRPr>
          </a:p>
        </p:txBody>
      </p:sp>
      <p:sp>
        <p:nvSpPr>
          <p:cNvPr id="12" name="矩形 11"/>
          <p:cNvSpPr/>
          <p:nvPr/>
        </p:nvSpPr>
        <p:spPr>
          <a:xfrm>
            <a:off x="0" y="646176"/>
            <a:ext cx="7040880"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a:blip r:embed="rId1"/>
          <a:stretch>
            <a:fillRect/>
          </a:stretch>
        </p:blipFill>
        <p:spPr>
          <a:xfrm>
            <a:off x="2019300" y="967740"/>
            <a:ext cx="4759960" cy="3543935"/>
          </a:xfrm>
          <a:prstGeom prst="rect">
            <a:avLst/>
          </a:prstGeom>
        </p:spPr>
      </p:pic>
      <p:sp>
        <p:nvSpPr>
          <p:cNvPr id="49" name="文本框 48"/>
          <p:cNvSpPr txBox="1"/>
          <p:nvPr/>
        </p:nvSpPr>
        <p:spPr>
          <a:xfrm>
            <a:off x="0" y="4914900"/>
            <a:ext cx="10269220" cy="1228090"/>
          </a:xfrm>
          <a:prstGeom prst="rect">
            <a:avLst/>
          </a:prstGeom>
          <a:noFill/>
        </p:spPr>
        <p:txBody>
          <a:bodyPr wrap="square" rtlCol="0">
            <a:noAutofit/>
          </a:bodyPr>
          <a:lstStyle/>
          <a:p>
            <a:endParaRPr lang="en-US" altLang="zh-CN" sz="3000">
              <a:latin typeface="Arial" panose="020B0604020202020204" pitchFamily="34" charset="0"/>
              <a:cs typeface="Arial" panose="020B0604020202020204" pitchFamily="34" charset="0"/>
            </a:endParaRPr>
          </a:p>
        </p:txBody>
      </p:sp>
      <p:sp>
        <p:nvSpPr>
          <p:cNvPr id="3" name="文本框 2"/>
          <p:cNvSpPr txBox="1"/>
          <p:nvPr/>
        </p:nvSpPr>
        <p:spPr>
          <a:xfrm>
            <a:off x="804545" y="4749800"/>
            <a:ext cx="7684770" cy="1476375"/>
          </a:xfrm>
          <a:prstGeom prst="rect">
            <a:avLst/>
          </a:prstGeom>
          <a:noFill/>
        </p:spPr>
        <p:txBody>
          <a:bodyPr wrap="square" rtlCol="0">
            <a:spAutoFit/>
          </a:bodyPr>
          <a:lstStyle/>
          <a:p>
            <a:pPr marL="285750" indent="-285750">
              <a:buFont typeface="Wingdings" panose="05000000000000000000" charset="0"/>
              <a:buChar char="n"/>
            </a:pPr>
            <a:r>
              <a:rPr lang="en-US" altLang="zh-CN">
                <a:latin typeface="Arial" panose="020B0604020202020204" pitchFamily="34" charset="0"/>
                <a:cs typeface="Arial" panose="020B0604020202020204" pitchFamily="34" charset="0"/>
                <a:sym typeface="+mn-ea"/>
              </a:rPr>
              <a:t>Test accuracy: FedHAN is best and converges smoother in all settings.On MNIST, FMNIST, CIFAR-10 with N/K=1000/20 and mask 0.2/0.5, FedHAN attains the best accuracy and smoother convergence. Example (MNIST, mask 0.5, Dir=0.8): 98.91 vs 95.37 (TWAFL) vs 90.14 (SASGD)</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646176"/>
            <a:ext cx="8373291" cy="98034"/>
          </a:xfrm>
          <a:prstGeom prst="rect">
            <a:avLst/>
          </a:prstGeom>
          <a:solidFill>
            <a:srgbClr val="043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TextBox 1"/>
          <p:cNvSpPr txBox="1"/>
          <p:nvPr/>
        </p:nvSpPr>
        <p:spPr>
          <a:xfrm>
            <a:off x="676370" y="41041"/>
            <a:ext cx="2762250" cy="521970"/>
          </a:xfrm>
          <a:prstGeom prst="rect">
            <a:avLst/>
          </a:prstGeom>
          <a:noFill/>
        </p:spPr>
        <p:txBody>
          <a:bodyPr wrap="none">
            <a:spAutoFit/>
          </a:bodyPr>
          <a:lstStyle/>
          <a:p>
            <a:pPr algn="l"/>
            <a:r>
              <a:rPr lang="en-US" altLang="zh-CN" sz="2800" b="1" dirty="0">
                <a:solidFill>
                  <a:srgbClr val="043CC6"/>
                </a:solidFill>
              </a:rPr>
              <a:t>Detection Results</a:t>
            </a:r>
            <a:endParaRPr lang="en-US" altLang="zh-CN" sz="2800" b="1" dirty="0">
              <a:solidFill>
                <a:srgbClr val="043CC6"/>
              </a:solidFill>
            </a:endParaRPr>
          </a:p>
        </p:txBody>
      </p:sp>
      <p:pic>
        <p:nvPicPr>
          <p:cNvPr id="78" name="图片 77"/>
          <p:cNvPicPr>
            <a:picLocks noChangeAspect="1"/>
          </p:cNvPicPr>
          <p:nvPr/>
        </p:nvPicPr>
        <p:blipFill>
          <a:blip r:embed="rId1"/>
          <a:stretch>
            <a:fillRect/>
          </a:stretch>
        </p:blipFill>
        <p:spPr>
          <a:xfrm>
            <a:off x="804545" y="1083945"/>
            <a:ext cx="7528560" cy="3145790"/>
          </a:xfrm>
          <a:prstGeom prst="rect">
            <a:avLst/>
          </a:prstGeom>
        </p:spPr>
      </p:pic>
      <p:sp>
        <p:nvSpPr>
          <p:cNvPr id="51" name="文本框 50"/>
          <p:cNvSpPr txBox="1"/>
          <p:nvPr/>
        </p:nvSpPr>
        <p:spPr>
          <a:xfrm>
            <a:off x="115570" y="8790305"/>
            <a:ext cx="9685655" cy="1583690"/>
          </a:xfrm>
          <a:prstGeom prst="rect">
            <a:avLst/>
          </a:prstGeom>
          <a:noFill/>
        </p:spPr>
        <p:txBody>
          <a:bodyPr wrap="square" rtlCol="0">
            <a:noAutofit/>
          </a:bodyPr>
          <a:lstStyle/>
          <a:p>
            <a:endParaRPr lang="en-US" altLang="zh-CN" sz="3000">
              <a:latin typeface="Arial" panose="020B0604020202020204" pitchFamily="34" charset="0"/>
              <a:cs typeface="Arial" panose="020B0604020202020204" pitchFamily="34" charset="0"/>
            </a:endParaRPr>
          </a:p>
        </p:txBody>
      </p:sp>
      <p:sp>
        <p:nvSpPr>
          <p:cNvPr id="3" name="文本框 2"/>
          <p:cNvSpPr txBox="1"/>
          <p:nvPr/>
        </p:nvSpPr>
        <p:spPr>
          <a:xfrm>
            <a:off x="804545" y="4749800"/>
            <a:ext cx="7684770" cy="1198880"/>
          </a:xfrm>
          <a:prstGeom prst="rect">
            <a:avLst/>
          </a:prstGeom>
          <a:noFill/>
        </p:spPr>
        <p:txBody>
          <a:bodyPr wrap="square" rtlCol="0">
            <a:spAutoFit/>
          </a:bodyPr>
          <a:lstStyle/>
          <a:p>
            <a:pPr marL="285750" indent="-285750">
              <a:buFont typeface="Wingdings" panose="05000000000000000000" charset="0"/>
              <a:buChar char="n"/>
            </a:pPr>
            <a:r>
              <a:rPr lang="en-US" altLang="zh-CN">
                <a:latin typeface="Arial" panose="020B0604020202020204" pitchFamily="34" charset="0"/>
                <a:cs typeface="Arial" panose="020B0604020202020204" pitchFamily="34" charset="0"/>
                <a:sym typeface="+mn-ea"/>
              </a:rPr>
              <a:t>Under trim/backdoor/LF, FedHAN achieves high DACC with low FPR/FNR. Trim: 1.00 on all three datasets; Backdoor: 0.91/0.90/0.87 (MNIST/FMNSIT/CIFAR-10); LF: 0.90/0.87/0.82.</a:t>
            </a:r>
            <a:endParaRPr lang="en-US" altLang="zh-CN">
              <a:latin typeface="Arial" panose="020B0604020202020204" pitchFamily="34" charset="0"/>
              <a:cs typeface="Arial" panose="020B0604020202020204" pitchFamily="34" charset="0"/>
            </a:endParaRPr>
          </a:p>
          <a:p>
            <a:pPr marL="285750" indent="-285750">
              <a:buFont typeface="Wingdings" panose="05000000000000000000" charset="0"/>
              <a:buChar char="n"/>
            </a:pPr>
            <a:endParaRPr lang="en-US" altLang="zh-C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5368</Words>
  <Application>WPS 演示</Application>
  <PresentationFormat>全屏显示(4:3)</PresentationFormat>
  <Paragraphs>94</Paragraphs>
  <Slides>12</Slides>
  <Notes>12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4</vt:i4>
      </vt:variant>
      <vt:variant>
        <vt:lpstr>幻灯片标题</vt:lpstr>
      </vt:variant>
      <vt:variant>
        <vt:i4>12</vt:i4>
      </vt:variant>
    </vt:vector>
  </HeadingPairs>
  <TitlesOfParts>
    <vt:vector size="28" baseType="lpstr">
      <vt:lpstr>Arial</vt:lpstr>
      <vt:lpstr>宋体</vt:lpstr>
      <vt:lpstr>Wingdings</vt:lpstr>
      <vt:lpstr>Arial</vt:lpstr>
      <vt:lpstr>Consolas</vt:lpstr>
      <vt:lpstr>Wingdings</vt:lpstr>
      <vt:lpstr>Times New Roman</vt:lpstr>
      <vt:lpstr>Cambria Math</vt:lpstr>
      <vt:lpstr>Calibri</vt:lpstr>
      <vt:lpstr>微软雅黑</vt:lpstr>
      <vt:lpstr>Arial Unicode MS</vt:lpstr>
      <vt:lpstr>Office Theme</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金凯立</dc:creator>
  <dc:description>generated using python-pptx</dc:description>
  <cp:lastModifiedBy>汪晓丁</cp:lastModifiedBy>
  <cp:revision>47</cp:revision>
  <dcterms:created xsi:type="dcterms:W3CDTF">2013-01-27T09:14:00Z</dcterms:created>
  <dcterms:modified xsi:type="dcterms:W3CDTF">2025-08-14T15:13:16Z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2CF5C126D7CC494BB7073D8E943D8EDF_12</vt:lpwstr>
  </property>
  <property fmtid="{D5CDD505-2E9C-101B-9397-08002B2CF9AE}" pid="3" name="KSOProductBuildVer">
    <vt:lpwstr>2052-12.1.0.22215</vt:lpwstr>
  </property>
</Properties>
</file>