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58" r:id="rId5"/>
    <p:sldId id="294" r:id="rId6"/>
    <p:sldId id="295" r:id="rId7"/>
    <p:sldId id="296" r:id="rId8"/>
    <p:sldId id="288" r:id="rId9"/>
    <p:sldId id="260" r:id="rId10"/>
    <p:sldId id="289" r:id="rId11"/>
    <p:sldId id="262" r:id="rId12"/>
    <p:sldId id="290" r:id="rId13"/>
    <p:sldId id="264" r:id="rId14"/>
    <p:sldId id="265" r:id="rId15"/>
    <p:sldId id="297" r:id="rId16"/>
    <p:sldId id="298" r:id="rId17"/>
    <p:sldId id="291" r:id="rId18"/>
    <p:sldId id="266" r:id="rId19"/>
    <p:sldId id="308" r:id="rId20"/>
    <p:sldId id="309" r:id="rId21"/>
    <p:sldId id="305" r:id="rId22"/>
    <p:sldId id="299" r:id="rId23"/>
    <p:sldId id="306" r:id="rId24"/>
    <p:sldId id="307" r:id="rId25"/>
    <p:sldId id="292" r:id="rId26"/>
    <p:sldId id="268" r:id="rId27"/>
    <p:sldId id="301" r:id="rId28"/>
    <p:sldId id="302" r:id="rId29"/>
    <p:sldId id="303" r:id="rId30"/>
    <p:sldId id="293" r:id="rId31"/>
    <p:sldId id="286" r:id="rId32"/>
    <p:sldId id="304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20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9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25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28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54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53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03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93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19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2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91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2CC0-C31A-4408-BF2B-D5D9EA129895}" type="datetimeFigureOut">
              <a:rPr lang="zh-CN" altLang="en-US" smtClean="0"/>
              <a:t>2014/9/11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019F-E8E0-4CE4-81EB-A6267AE93C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92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Energy-Aware Scheduling for Aperiodic Tasks on</a:t>
            </a:r>
            <a:br>
              <a:rPr lang="en-US" altLang="zh-CN" dirty="0"/>
            </a:br>
            <a:r>
              <a:rPr lang="en-US" altLang="zh-CN" dirty="0"/>
              <a:t>Multi-core Processors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zh-CN" b="1" dirty="0"/>
              <a:t>Dawei Li </a:t>
            </a:r>
            <a:r>
              <a:rPr lang="it-IT" altLang="zh-CN" dirty="0"/>
              <a:t>and Jie </a:t>
            </a:r>
            <a:r>
              <a:rPr lang="it-IT" altLang="zh-CN" dirty="0" smtClean="0"/>
              <a:t>Wu</a:t>
            </a:r>
          </a:p>
          <a:p>
            <a:r>
              <a:rPr lang="en-US" altLang="zh-CN" dirty="0"/>
              <a:t>Department of Computer and Information Sciences</a:t>
            </a:r>
          </a:p>
          <a:p>
            <a:r>
              <a:rPr lang="en-US" altLang="zh-CN" dirty="0"/>
              <a:t>Temple University, Philadelphia, </a:t>
            </a:r>
            <a:r>
              <a:rPr lang="en-US" altLang="zh-CN" dirty="0" smtClean="0"/>
              <a:t>USA</a:t>
            </a:r>
          </a:p>
          <a:p>
            <a:r>
              <a:rPr lang="en-US" altLang="zh-CN" dirty="0" smtClean="0"/>
              <a:t>The 43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International </a:t>
            </a:r>
            <a:r>
              <a:rPr lang="en-US" altLang="zh-CN" dirty="0"/>
              <a:t>C</a:t>
            </a:r>
            <a:r>
              <a:rPr lang="en-US" altLang="zh-CN" dirty="0" smtClean="0"/>
              <a:t>onference on Parallel </a:t>
            </a:r>
            <a:r>
              <a:rPr lang="en-US" altLang="zh-CN" dirty="0"/>
              <a:t>P</a:t>
            </a:r>
            <a:r>
              <a:rPr lang="en-US" altLang="zh-CN" dirty="0" smtClean="0"/>
              <a:t>rocessing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79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Motivational Example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System Model and Problem Definition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Solution: subinterval-based scheduling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/>
              <a:t>Simulation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1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System Model and Problem </a:t>
            </a:r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consider scheduling a set of independent </a:t>
            </a:r>
            <a:r>
              <a:rPr lang="en-US" altLang="zh-CN" dirty="0" smtClean="0"/>
              <a:t>aperiodic tasks </a:t>
            </a:r>
          </a:p>
          <a:p>
            <a:r>
              <a:rPr lang="en-US" altLang="zh-CN" dirty="0" smtClean="0"/>
              <a:t>Each task </a:t>
            </a:r>
          </a:p>
          <a:p>
            <a:r>
              <a:rPr lang="en-US" altLang="zh-CN" dirty="0" smtClean="0"/>
              <a:t>Processor </a:t>
            </a:r>
            <a:r>
              <a:rPr lang="en-US" altLang="zh-CN" dirty="0" smtClean="0"/>
              <a:t>power model</a:t>
            </a:r>
            <a:endParaRPr lang="en-US" altLang="zh-CN" dirty="0" smtClean="0"/>
          </a:p>
          <a:p>
            <a:r>
              <a:rPr lang="en-US" altLang="zh-CN" dirty="0" smtClean="0"/>
              <a:t>Problem formulation: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009" y="2274124"/>
            <a:ext cx="2565037" cy="390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081" y="2819214"/>
            <a:ext cx="1844579" cy="294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4201" y="3296988"/>
            <a:ext cx="2829499" cy="3672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2376" y="4296442"/>
            <a:ext cx="6463649" cy="188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4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Motivational Example</a:t>
            </a:r>
          </a:p>
          <a:p>
            <a:r>
              <a:rPr lang="en-US" altLang="zh-CN" dirty="0" smtClean="0"/>
              <a:t>System Model and Problem Definition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Preliminaries</a:t>
            </a:r>
          </a:p>
          <a:p>
            <a:r>
              <a:rPr lang="en-US" altLang="zh-CN" dirty="0" smtClean="0"/>
              <a:t>Solution: subinterval-based scheduling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/>
              <a:t>Simulation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Preliminaries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Characteristics of an Optimal </a:t>
            </a:r>
            <a:r>
              <a:rPr lang="en-US" altLang="zh-CN" dirty="0" smtClean="0"/>
              <a:t>Solution</a:t>
            </a:r>
          </a:p>
          <a:p>
            <a:pPr lvl="1"/>
            <a:r>
              <a:rPr lang="en-US" altLang="zh-CN" dirty="0"/>
              <a:t>Observation 1: in an optimal solution, no matter </a:t>
            </a:r>
            <a:r>
              <a:rPr lang="en-US" altLang="zh-CN" dirty="0" smtClean="0"/>
              <a:t>how many </a:t>
            </a:r>
            <a:r>
              <a:rPr lang="en-US" altLang="zh-CN" dirty="0"/>
              <a:t>segments a task’s execution consists of, the </a:t>
            </a:r>
            <a:r>
              <a:rPr lang="en-US" altLang="zh-CN" dirty="0" smtClean="0"/>
              <a:t>execution frequencies </a:t>
            </a:r>
            <a:r>
              <a:rPr lang="en-US" altLang="zh-CN" dirty="0"/>
              <a:t>for this task during all its intervals should be </a:t>
            </a:r>
            <a:r>
              <a:rPr lang="en-US" altLang="zh-CN" dirty="0" smtClean="0"/>
              <a:t>equal, i.e.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Applying </a:t>
            </a:r>
            <a:r>
              <a:rPr lang="en-US" altLang="zh-CN" dirty="0"/>
              <a:t>the Lagrange </a:t>
            </a:r>
            <a:r>
              <a:rPr lang="en-US" altLang="zh-CN" dirty="0" smtClean="0"/>
              <a:t>Multiplier Method: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816" y="152400"/>
            <a:ext cx="1093584" cy="1122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59" y="3325428"/>
            <a:ext cx="4257675" cy="295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0171" y="4541148"/>
            <a:ext cx="2923658" cy="7407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5416849"/>
            <a:ext cx="5943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491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Preliminaries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Reformulation</a:t>
            </a:r>
          </a:p>
          <a:p>
            <a:pPr lvl="1"/>
            <a:r>
              <a:rPr lang="en-US" altLang="zh-CN" dirty="0"/>
              <a:t>We sort all </a:t>
            </a:r>
            <a:r>
              <a:rPr lang="en-US" altLang="zh-CN" dirty="0" err="1" smtClean="0"/>
              <a:t>Ri</a:t>
            </a:r>
            <a:r>
              <a:rPr lang="en-US" altLang="zh-CN" dirty="0" smtClean="0"/>
              <a:t> and Di values </a:t>
            </a:r>
            <a:r>
              <a:rPr lang="en-US" altLang="zh-CN" dirty="0"/>
              <a:t>in ascending order, and </a:t>
            </a:r>
            <a:r>
              <a:rPr lang="en-US" altLang="zh-CN" dirty="0" err="1" smtClean="0"/>
              <a:t>relabel</a:t>
            </a:r>
            <a:r>
              <a:rPr lang="en-US" altLang="zh-CN" dirty="0" smtClean="0"/>
              <a:t> the </a:t>
            </a:r>
            <a:r>
              <a:rPr lang="en-US" altLang="zh-CN" dirty="0"/>
              <a:t>distinct values as </a:t>
            </a:r>
            <a:r>
              <a:rPr lang="en-US" altLang="zh-CN" dirty="0" smtClean="0"/>
              <a:t>t1, t2</a:t>
            </a:r>
            <a:r>
              <a:rPr lang="en-US" altLang="zh-CN" dirty="0" smtClean="0"/>
              <a:t>,</a:t>
            </a:r>
            <a:r>
              <a:rPr lang="en-US" altLang="zh-CN" dirty="0" smtClean="0"/>
              <a:t>…, </a:t>
            </a:r>
            <a:r>
              <a:rPr lang="en-US" altLang="zh-CN" dirty="0" err="1" smtClean="0"/>
              <a:t>tN</a:t>
            </a:r>
            <a:r>
              <a:rPr lang="en-US" altLang="zh-CN" dirty="0" smtClean="0"/>
              <a:t> </a:t>
            </a:r>
            <a:r>
              <a:rPr lang="en-US" altLang="zh-CN" dirty="0"/>
              <a:t>, where N </a:t>
            </a:r>
            <a:r>
              <a:rPr lang="en-US" altLang="zh-CN" dirty="0" smtClean="0"/>
              <a:t>&lt;= 2n </a:t>
            </a:r>
            <a:r>
              <a:rPr lang="en-US" altLang="zh-CN" dirty="0"/>
              <a:t>is the </a:t>
            </a:r>
            <a:r>
              <a:rPr lang="en-US" altLang="zh-CN" dirty="0" smtClean="0"/>
              <a:t>total number </a:t>
            </a:r>
            <a:r>
              <a:rPr lang="en-US" altLang="zh-CN" dirty="0"/>
              <a:t>of distinct </a:t>
            </a:r>
            <a:r>
              <a:rPr lang="en-US" altLang="zh-CN" dirty="0" err="1" smtClean="0"/>
              <a:t>Ri</a:t>
            </a:r>
            <a:r>
              <a:rPr lang="en-US" altLang="zh-CN" dirty="0" smtClean="0"/>
              <a:t> and Di </a:t>
            </a:r>
            <a:r>
              <a:rPr lang="en-US" altLang="zh-CN" dirty="0" smtClean="0"/>
              <a:t>values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Denote x_{</a:t>
            </a:r>
            <a:r>
              <a:rPr lang="en-US" altLang="zh-CN" dirty="0" err="1"/>
              <a:t>i</a:t>
            </a:r>
            <a:r>
              <a:rPr lang="en-US" altLang="zh-CN" dirty="0" err="1" smtClean="0"/>
              <a:t>,j</a:t>
            </a:r>
            <a:r>
              <a:rPr lang="en-US" altLang="zh-CN" dirty="0" smtClean="0"/>
              <a:t>} as the execution time of task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during the </a:t>
            </a:r>
            <a:r>
              <a:rPr lang="en-US" altLang="zh-CN" dirty="0" err="1" smtClean="0"/>
              <a:t>jth</a:t>
            </a:r>
            <a:r>
              <a:rPr lang="en-US" altLang="zh-CN" dirty="0" smtClean="0"/>
              <a:t> subinterval.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867" y="4074694"/>
            <a:ext cx="6018595" cy="6303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540" y="4763294"/>
            <a:ext cx="5827922" cy="6993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9979" y="5597581"/>
            <a:ext cx="5541483" cy="7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1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 Reformulation</a:t>
            </a:r>
          </a:p>
          <a:p>
            <a:pPr lvl="1"/>
            <a:r>
              <a:rPr lang="en-US" dirty="0"/>
              <a:t>Theorem 1: The energy minimal scheduling of </a:t>
            </a:r>
            <a:r>
              <a:rPr lang="en-US" dirty="0" smtClean="0"/>
              <a:t>aperiodic tasks </a:t>
            </a:r>
            <a:r>
              <a:rPr lang="en-US" dirty="0"/>
              <a:t>on multi-core processors with static power </a:t>
            </a:r>
            <a:r>
              <a:rPr lang="en-US" dirty="0" smtClean="0"/>
              <a:t>consumptions and </a:t>
            </a:r>
            <a:r>
              <a:rPr lang="en-US" dirty="0"/>
              <a:t>migrations allowed is polynomial time solvable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Proof from two aspects, the mathematical problem is polynomial time solvable; and based on this, tasks are schedulable.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02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 Reformulation</a:t>
            </a:r>
          </a:p>
          <a:p>
            <a:pPr lvl="1"/>
            <a:r>
              <a:rPr lang="en-US" dirty="0" smtClean="0"/>
              <a:t>Observation </a:t>
            </a:r>
            <a:r>
              <a:rPr lang="en-US" dirty="0"/>
              <a:t>2: during a subinterval [</a:t>
            </a:r>
            <a:r>
              <a:rPr lang="en-US" dirty="0" err="1" smtClean="0"/>
              <a:t>t_j</a:t>
            </a:r>
            <a:r>
              <a:rPr lang="en-US" dirty="0" smtClean="0"/>
              <a:t>,</a:t>
            </a:r>
            <a:r>
              <a:rPr lang="en-US" dirty="0" smtClean="0"/>
              <a:t> t_{j+1}], </a:t>
            </a:r>
            <a:r>
              <a:rPr lang="en-US" dirty="0"/>
              <a:t>if it is </a:t>
            </a:r>
            <a:r>
              <a:rPr lang="en-US" dirty="0" smtClean="0"/>
              <a:t>a lightly </a:t>
            </a:r>
            <a:r>
              <a:rPr lang="en-US" dirty="0"/>
              <a:t>overlapped subinterval, the overlapping tasks </a:t>
            </a:r>
            <a:r>
              <a:rPr lang="en-US" dirty="0" smtClean="0"/>
              <a:t>during this </a:t>
            </a:r>
            <a:r>
              <a:rPr lang="en-US" dirty="0"/>
              <a:t>subinterval are </a:t>
            </a:r>
            <a:r>
              <a:rPr lang="en-US" i="1" dirty="0"/>
              <a:t>valid</a:t>
            </a:r>
            <a:r>
              <a:rPr lang="en-US" dirty="0"/>
              <a:t> to occupy a processing core for </a:t>
            </a:r>
            <a:r>
              <a:rPr lang="en-US" dirty="0" smtClean="0"/>
              <a:t>the whole </a:t>
            </a:r>
            <a:r>
              <a:rPr lang="en-US" dirty="0"/>
              <a:t>subinterval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key problem </a:t>
            </a:r>
            <a:r>
              <a:rPr lang="en-US" dirty="0" smtClean="0"/>
              <a:t>lies in how </a:t>
            </a:r>
            <a:r>
              <a:rPr lang="en-US" dirty="0"/>
              <a:t>to allocate available execution </a:t>
            </a:r>
            <a:r>
              <a:rPr lang="en-US" dirty="0" smtClean="0"/>
              <a:t>times to </a:t>
            </a:r>
            <a:r>
              <a:rPr lang="en-US" dirty="0"/>
              <a:t>overlapping tasks during a heavily overlapped </a:t>
            </a:r>
            <a:r>
              <a:rPr lang="en-US" dirty="0" smtClean="0"/>
              <a:t>subinterval.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2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Motivational Example</a:t>
            </a:r>
          </a:p>
          <a:p>
            <a:r>
              <a:rPr lang="en-US" altLang="zh-CN" dirty="0" smtClean="0"/>
              <a:t>System Model and Problem Definition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Solution: Subinterval-Based </a:t>
            </a:r>
            <a:r>
              <a:rPr lang="en-US" altLang="zh-CN" dirty="0">
                <a:solidFill>
                  <a:srgbClr val="FF0000"/>
                </a:solidFill>
              </a:rPr>
              <a:t>S</a:t>
            </a:r>
            <a:r>
              <a:rPr lang="en-US" altLang="zh-CN" dirty="0" smtClean="0">
                <a:solidFill>
                  <a:srgbClr val="FF0000"/>
                </a:solidFill>
              </a:rPr>
              <a:t>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/>
              <a:t>Simulation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9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Solution: Subinterval-Based </a:t>
            </a:r>
            <a:r>
              <a:rPr lang="en-US" altLang="zh-CN" dirty="0" smtClean="0"/>
              <a:t>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An Ideal </a:t>
            </a:r>
            <a:r>
              <a:rPr lang="en-US" altLang="zh-CN" dirty="0" smtClean="0"/>
              <a:t>Case, where the number of processors is unlimited.</a:t>
            </a:r>
          </a:p>
          <a:p>
            <a:endParaRPr lang="en-US" altLang="zh-CN" dirty="0"/>
          </a:p>
          <a:p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execution requirement completed in interval [</a:t>
            </a:r>
            <a:r>
              <a:rPr lang="en-US" altLang="zh-CN" dirty="0" err="1" smtClean="0"/>
              <a:t>tj</a:t>
            </a:r>
            <a:r>
              <a:rPr lang="en-US" altLang="zh-CN" dirty="0" smtClean="0"/>
              <a:t>, tj+1</a:t>
            </a:r>
            <a:r>
              <a:rPr lang="en-US" altLang="zh-CN" dirty="0"/>
              <a:t>] is equal to </a:t>
            </a:r>
            <a:r>
              <a:rPr lang="en-US" altLang="zh-CN" dirty="0" smtClean="0"/>
              <a:t>the ideal </a:t>
            </a:r>
            <a:r>
              <a:rPr lang="en-US" altLang="zh-CN" dirty="0"/>
              <a:t>optimal </a:t>
            </a:r>
            <a:r>
              <a:rPr lang="en-US" altLang="zh-CN" dirty="0" smtClean="0"/>
              <a:t>case.</a:t>
            </a:r>
          </a:p>
          <a:p>
            <a:pPr lvl="1"/>
            <a:r>
              <a:rPr lang="en-US" altLang="zh-CN" b="1" dirty="0" smtClean="0"/>
              <a:t>The intermediate scheduling</a:t>
            </a:r>
            <a:r>
              <a:rPr lang="en-US" altLang="zh-CN" dirty="0" smtClean="0"/>
              <a:t>: allocate </a:t>
            </a:r>
            <a:r>
              <a:rPr lang="en-US" altLang="zh-CN" dirty="0"/>
              <a:t>each task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an </a:t>
            </a:r>
            <a:r>
              <a:rPr lang="en-US" altLang="zh-CN" dirty="0"/>
              <a:t>available </a:t>
            </a:r>
            <a:r>
              <a:rPr lang="en-US" altLang="zh-CN" dirty="0" smtClean="0"/>
              <a:t>execution time of                             during the </a:t>
            </a:r>
            <a:r>
              <a:rPr lang="en-US" altLang="zh-CN" dirty="0"/>
              <a:t>interval [</a:t>
            </a:r>
            <a:r>
              <a:rPr lang="en-US" altLang="zh-CN" dirty="0" err="1"/>
              <a:t>tj</a:t>
            </a:r>
            <a:r>
              <a:rPr lang="en-US" altLang="zh-CN" dirty="0"/>
              <a:t>, tj+1</a:t>
            </a:r>
            <a:r>
              <a:rPr lang="en-US" altLang="zh-CN" dirty="0" smtClean="0"/>
              <a:t>].</a:t>
            </a:r>
            <a:endParaRPr lang="en-US" altLang="zh-CN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797" y="2615142"/>
            <a:ext cx="5975865" cy="559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830" y="4808011"/>
            <a:ext cx="1501055" cy="2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Consider the tasks one by one, and fill in the cores one by one.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457282"/>
            <a:ext cx="5534025" cy="4643356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Motivational Example</a:t>
            </a:r>
          </a:p>
          <a:p>
            <a:r>
              <a:rPr lang="en-US" altLang="zh-CN" dirty="0" smtClean="0"/>
              <a:t>System Model and Problem Definition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Solution: subinterval-based scheduling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/>
              <a:t>Simulation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4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 core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724" y="414337"/>
            <a:ext cx="3105150" cy="2095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712" y="3133725"/>
            <a:ext cx="3305175" cy="2419350"/>
          </a:xfrm>
          <a:prstGeom prst="rect">
            <a:avLst/>
          </a:prstGeom>
        </p:spPr>
      </p:pic>
      <p:sp>
        <p:nvSpPr>
          <p:cNvPr id="6" name="下弧形箭头 5"/>
          <p:cNvSpPr/>
          <p:nvPr/>
        </p:nvSpPr>
        <p:spPr>
          <a:xfrm>
            <a:off x="3394075" y="5501482"/>
            <a:ext cx="4826000" cy="10636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350" y="3222229"/>
            <a:ext cx="2152650" cy="2190750"/>
          </a:xfrm>
          <a:prstGeom prst="rect">
            <a:avLst/>
          </a:prstGeom>
        </p:spPr>
      </p:pic>
      <p:sp>
        <p:nvSpPr>
          <p:cNvPr id="9" name="下箭头 8"/>
          <p:cNvSpPr/>
          <p:nvPr/>
        </p:nvSpPr>
        <p:spPr>
          <a:xfrm>
            <a:off x="3292474" y="2440185"/>
            <a:ext cx="428625" cy="712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8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Solution: Subinterval-Based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Scheduling by the Evenly Allocating </a:t>
            </a:r>
            <a:r>
              <a:rPr lang="en-US" altLang="zh-CN" dirty="0" smtClean="0"/>
              <a:t>Method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b="1" dirty="0"/>
              <a:t>The final scheduling</a:t>
            </a:r>
            <a:r>
              <a:rPr lang="en-US" altLang="zh-CN" dirty="0"/>
              <a:t>: </a:t>
            </a:r>
            <a:r>
              <a:rPr lang="en-US" altLang="zh-CN" dirty="0" smtClean="0"/>
              <a:t>After determining the execution time in </a:t>
            </a:r>
            <a:r>
              <a:rPr lang="en-US" altLang="zh-CN" i="1" dirty="0" smtClean="0"/>
              <a:t>each subinterval</a:t>
            </a:r>
            <a:r>
              <a:rPr lang="en-US" altLang="zh-CN" dirty="0" smtClean="0"/>
              <a:t>, we can calculate the overall available execution time.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A </a:t>
            </a:r>
            <a:r>
              <a:rPr lang="en-US" altLang="zh-CN" dirty="0"/>
              <a:t>refined scheduling can be </a:t>
            </a:r>
            <a:r>
              <a:rPr lang="en-US" altLang="zh-CN" dirty="0" smtClean="0"/>
              <a:t>constructed, </a:t>
            </a:r>
            <a:r>
              <a:rPr lang="en-US" altLang="zh-CN" dirty="0"/>
              <a:t>which can further reduce energy consumption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A_i</a:t>
            </a:r>
            <a:r>
              <a:rPr lang="en-US" altLang="zh-CN" dirty="0" smtClean="0"/>
              <a:t>^{F_1} is the total available execution time.</a:t>
            </a:r>
          </a:p>
          <a:p>
            <a:pPr marL="685800" lvl="2">
              <a:spcBef>
                <a:spcPts val="1000"/>
              </a:spcBef>
            </a:pPr>
            <a:endParaRPr lang="en-US" altLang="zh-CN" dirty="0"/>
          </a:p>
          <a:p>
            <a:pPr marL="685800" lvl="2">
              <a:spcBef>
                <a:spcPts val="1000"/>
              </a:spcBef>
            </a:pPr>
            <a:endParaRPr lang="en-US" altLang="zh-CN" dirty="0" smtClean="0"/>
          </a:p>
          <a:p>
            <a:pPr marL="685800" lvl="2">
              <a:spcBef>
                <a:spcPts val="1000"/>
              </a:spcBef>
            </a:pPr>
            <a:endParaRPr lang="en-US" altLang="zh-CN" dirty="0"/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Optimal frequency setting for </a:t>
            </a:r>
            <a:r>
              <a:rPr lang="en-US" altLang="zh-CN" i="1" dirty="0" smtClean="0"/>
              <a:t>each task</a:t>
            </a:r>
            <a:r>
              <a:rPr lang="en-US" altLang="zh-CN" dirty="0" smtClean="0"/>
              <a:t>:</a:t>
            </a:r>
            <a:endParaRPr lang="zh-CN" altLang="en-US" dirty="0"/>
          </a:p>
          <a:p>
            <a:endParaRPr lang="en-US" altLang="zh-CN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475" y="3878740"/>
            <a:ext cx="4591050" cy="819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605" y="5415074"/>
            <a:ext cx="36290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Subinterval-Based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Scheduling by the DER-based Allocating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DER: Desired Execution Requirement</a:t>
            </a:r>
          </a:p>
          <a:p>
            <a:pPr lvl="1"/>
            <a:r>
              <a:rPr lang="en-US" b="1" dirty="0" smtClean="0"/>
              <a:t>The intermediate scheduling</a:t>
            </a:r>
            <a:r>
              <a:rPr lang="en-US" dirty="0" smtClean="0"/>
              <a:t>: Allocate available execution time according to task’s desired execution requirement (referring to the ideal optimal case) during each subinterval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87" y="812007"/>
            <a:ext cx="6092825" cy="5697188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Subinterval-Based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Scheduling by the DER-based Allocating </a:t>
            </a:r>
            <a:r>
              <a:rPr lang="en-US" dirty="0" smtClean="0"/>
              <a:t>Method</a:t>
            </a:r>
          </a:p>
          <a:p>
            <a:pPr lvl="1"/>
            <a:r>
              <a:rPr lang="en-US" b="1" dirty="0" smtClean="0"/>
              <a:t>Final </a:t>
            </a:r>
            <a:r>
              <a:rPr lang="en-US" b="1" dirty="0"/>
              <a:t>Scheduling </a:t>
            </a:r>
            <a:r>
              <a:rPr lang="en-US" dirty="0"/>
              <a:t>of the DER-based Allocating Method</a:t>
            </a:r>
            <a:r>
              <a:rPr lang="en-US" dirty="0" smtClean="0"/>
              <a:t>: Refine the scheduling to further reduce energy consumption.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35" y="3341267"/>
            <a:ext cx="4735329" cy="4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Motivational Example</a:t>
            </a:r>
          </a:p>
          <a:p>
            <a:r>
              <a:rPr lang="en-US" altLang="zh-CN" dirty="0" smtClean="0"/>
              <a:t>System Model and Problem Definition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Solution: Subinterval-Based </a:t>
            </a:r>
            <a:r>
              <a:rPr lang="en-US" altLang="zh-CN" dirty="0"/>
              <a:t>S</a:t>
            </a:r>
            <a:r>
              <a:rPr lang="en-US" altLang="zh-CN" dirty="0" smtClean="0"/>
              <a:t>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Simulations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0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Influence of Platform’s Characteristics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80" y="2615112"/>
            <a:ext cx="4347759" cy="3201335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199" y="2575194"/>
            <a:ext cx="4307021" cy="324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Influence of Platform’s Characteristics</a:t>
            </a:r>
            <a:endParaRPr lang="zh-CN" alt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572" y="2414588"/>
            <a:ext cx="5153025" cy="3762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Influence of Tasks’ Characteristics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10" y="2417226"/>
            <a:ext cx="5048250" cy="3609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Influence of Tasks’ Characteristics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412" y="2443163"/>
            <a:ext cx="4829175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altLang="zh-CN" dirty="0" smtClean="0"/>
              <a:t>Motivational Example</a:t>
            </a:r>
          </a:p>
          <a:p>
            <a:r>
              <a:rPr lang="en-US" altLang="zh-CN" dirty="0" smtClean="0"/>
              <a:t>System Model and Problem Definition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Solution: subinterval-based scheduling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/>
              <a:t>Simulation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914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Motivational Example</a:t>
            </a:r>
          </a:p>
          <a:p>
            <a:r>
              <a:rPr lang="en-US" altLang="zh-CN" dirty="0" smtClean="0"/>
              <a:t>System Model and Problem Definition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Solution: Subinterval-Based </a:t>
            </a:r>
            <a:r>
              <a:rPr lang="en-US" altLang="zh-CN" dirty="0"/>
              <a:t>S</a:t>
            </a:r>
            <a:r>
              <a:rPr lang="en-US" altLang="zh-CN" dirty="0" smtClean="0"/>
              <a:t>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/>
              <a:t>Simulation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energy-aware scheduling for general aperiodic tasks </a:t>
            </a:r>
            <a:r>
              <a:rPr lang="en-US" dirty="0" smtClean="0"/>
              <a:t>on multi-core </a:t>
            </a:r>
            <a:r>
              <a:rPr lang="en-US" dirty="0"/>
              <a:t>processors is addressed.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formulate the </a:t>
            </a:r>
            <a:r>
              <a:rPr lang="en-US" dirty="0" smtClean="0"/>
              <a:t>problem on </a:t>
            </a:r>
            <a:r>
              <a:rPr lang="en-US" dirty="0"/>
              <a:t>multi-core processors in a formal way, which shows that it </a:t>
            </a:r>
            <a:r>
              <a:rPr lang="en-US" dirty="0" smtClean="0"/>
              <a:t>is polynomial </a:t>
            </a:r>
            <a:r>
              <a:rPr lang="en-US" dirty="0"/>
              <a:t>time </a:t>
            </a:r>
            <a:r>
              <a:rPr lang="en-US" dirty="0" smtClean="0"/>
              <a:t>solvable.</a:t>
            </a:r>
            <a:endParaRPr lang="en-US" dirty="0" smtClean="0"/>
          </a:p>
          <a:p>
            <a:r>
              <a:rPr lang="en-US" dirty="0"/>
              <a:t>Instead of seeking </a:t>
            </a:r>
            <a:r>
              <a:rPr lang="en-US" dirty="0" smtClean="0"/>
              <a:t>optimal solutions </a:t>
            </a:r>
            <a:r>
              <a:rPr lang="en-US" dirty="0"/>
              <a:t>with high complexity, we design a lightweight algorithm to solve the problem efficiently with good </a:t>
            </a:r>
            <a:r>
              <a:rPr lang="en-US" dirty="0" smtClean="0"/>
              <a:t>performances.</a:t>
            </a:r>
            <a:endParaRPr lang="en-US" dirty="0" smtClean="0"/>
          </a:p>
          <a:p>
            <a:r>
              <a:rPr lang="en-US" dirty="0"/>
              <a:t>We </a:t>
            </a:r>
            <a:r>
              <a:rPr lang="en-US" dirty="0" smtClean="0"/>
              <a:t>demonstrate the </a:t>
            </a:r>
            <a:r>
              <a:rPr lang="en-US" dirty="0"/>
              <a:t>practical usage of the proposed algorithms by </a:t>
            </a:r>
            <a:r>
              <a:rPr lang="en-US" dirty="0" smtClean="0"/>
              <a:t>various simulations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Additional questions can be sent to dawei.li@temple.edu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75574" y="2967335"/>
            <a:ext cx="33928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 End,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000" y="370681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58962"/>
            <a:ext cx="7886700" cy="4351338"/>
          </a:xfrm>
        </p:spPr>
        <p:txBody>
          <a:bodyPr/>
          <a:lstStyle/>
          <a:p>
            <a:r>
              <a:rPr lang="en-US" altLang="zh-CN" dirty="0" smtClean="0"/>
              <a:t>Energy consumption of computer systems has become a critical issue.</a:t>
            </a:r>
          </a:p>
          <a:p>
            <a:r>
              <a:rPr lang="en-US" altLang="zh-CN" dirty="0" smtClean="0"/>
              <a:t>For simple </a:t>
            </a:r>
            <a:r>
              <a:rPr lang="en-US" altLang="zh-CN" dirty="0"/>
              <a:t>task models, namely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framed-based tasks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periodic </a:t>
            </a:r>
            <a:r>
              <a:rPr lang="en-US" altLang="zh-CN" i="1" dirty="0"/>
              <a:t>tasks</a:t>
            </a:r>
            <a:r>
              <a:rPr lang="en-US" altLang="zh-CN" dirty="0"/>
              <a:t>, </a:t>
            </a:r>
            <a:r>
              <a:rPr lang="en-US" altLang="zh-CN" dirty="0" smtClean="0"/>
              <a:t>and </a:t>
            </a:r>
            <a:r>
              <a:rPr lang="en-US" altLang="zh-CN" i="1" dirty="0" smtClean="0"/>
              <a:t>sporadic tasks</a:t>
            </a:r>
            <a:r>
              <a:rPr lang="en-US" altLang="zh-CN" dirty="0" smtClean="0"/>
              <a:t>, intensive </a:t>
            </a:r>
            <a:r>
              <a:rPr lang="en-US" altLang="zh-CN" dirty="0"/>
              <a:t>works </a:t>
            </a:r>
            <a:r>
              <a:rPr lang="en-US" altLang="zh-CN" dirty="0" smtClean="0"/>
              <a:t>have been </a:t>
            </a:r>
            <a:r>
              <a:rPr lang="en-US" altLang="zh-CN" dirty="0"/>
              <a:t>done for energy-aware scheduling on both </a:t>
            </a:r>
            <a:r>
              <a:rPr lang="en-US" altLang="zh-CN" dirty="0" smtClean="0"/>
              <a:t>uniprocessors and multiprocessors.</a:t>
            </a:r>
          </a:p>
          <a:p>
            <a:r>
              <a:rPr lang="en-US" altLang="zh-CN" dirty="0" smtClean="0"/>
              <a:t>However, energy-aware </a:t>
            </a:r>
            <a:r>
              <a:rPr lang="en-US" altLang="zh-CN" dirty="0"/>
              <a:t>scheduling for general </a:t>
            </a:r>
            <a:r>
              <a:rPr lang="en-US" altLang="zh-CN" b="1" dirty="0" smtClean="0"/>
              <a:t>aperiodic tasks </a:t>
            </a:r>
            <a:r>
              <a:rPr lang="en-US" altLang="zh-CN" dirty="0" smtClean="0"/>
              <a:t>on </a:t>
            </a:r>
            <a:r>
              <a:rPr lang="en-US" altLang="zh-CN" b="1" dirty="0" smtClean="0"/>
              <a:t>multiprocessors</a:t>
            </a:r>
            <a:r>
              <a:rPr lang="en-US" altLang="zh-CN" dirty="0" smtClean="0"/>
              <a:t> lacks </a:t>
            </a:r>
            <a:r>
              <a:rPr lang="en-US" altLang="zh-CN" dirty="0"/>
              <a:t>extensive research </a:t>
            </a:r>
            <a:r>
              <a:rPr lang="en-US" altLang="zh-CN" dirty="0" smtClean="0"/>
              <a:t>endeavors.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9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Energy-aware </a:t>
            </a:r>
            <a:r>
              <a:rPr lang="en-US" dirty="0"/>
              <a:t>scheduling for general </a:t>
            </a:r>
            <a:r>
              <a:rPr lang="en-US" dirty="0" smtClean="0"/>
              <a:t>aperiodic tasks on uniprocessors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/>
              <a:t>YDS algorithm: finds the subinterval [</a:t>
            </a:r>
            <a:r>
              <a:rPr lang="en-US" dirty="0" smtClean="0"/>
              <a:t>t1, </a:t>
            </a:r>
            <a:r>
              <a:rPr lang="en-US" dirty="0"/>
              <a:t>t2] with the </a:t>
            </a:r>
            <a:r>
              <a:rPr lang="en-US" dirty="0" smtClean="0"/>
              <a:t>greatest intensity.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Simple</a:t>
            </a:r>
            <a:r>
              <a:rPr lang="en-US" dirty="0" smtClean="0"/>
              <a:t>, fast, optimal.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950" y="3543300"/>
            <a:ext cx="3448050" cy="3314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835" y="3752811"/>
            <a:ext cx="3172930" cy="496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6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Energy-aware scheduling for general aperiodic tasks on </a:t>
            </a:r>
            <a:r>
              <a:rPr lang="en-US" dirty="0" smtClean="0"/>
              <a:t>multi-core processors.</a:t>
            </a:r>
          </a:p>
          <a:p>
            <a:r>
              <a:rPr lang="en-US" dirty="0" smtClean="0"/>
              <a:t>Existing works: </a:t>
            </a:r>
          </a:p>
          <a:p>
            <a:pPr lvl="1"/>
            <a:r>
              <a:rPr lang="en-US" dirty="0" smtClean="0"/>
              <a:t>Problem is still polynomial time solvable.</a:t>
            </a:r>
          </a:p>
          <a:p>
            <a:pPr lvl="1"/>
            <a:r>
              <a:rPr lang="en-US" dirty="0" smtClean="0"/>
              <a:t>However, algorithms </a:t>
            </a:r>
            <a:r>
              <a:rPr lang="en-US" dirty="0" smtClean="0"/>
              <a:t>require high complexity. </a:t>
            </a:r>
            <a:endParaRPr lang="en-US" dirty="0" smtClean="0"/>
          </a:p>
          <a:p>
            <a:pPr lvl="2"/>
            <a:r>
              <a:rPr lang="en-US" dirty="0" smtClean="0"/>
              <a:t>E.g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relies on repeated maximum flow </a:t>
            </a:r>
            <a:r>
              <a:rPr lang="en-US" dirty="0" smtClean="0"/>
              <a:t>computations.</a:t>
            </a:r>
          </a:p>
          <a:p>
            <a:pPr lvl="2"/>
            <a:r>
              <a:rPr lang="en-US" dirty="0"/>
              <a:t>where n is the number of tasks, and </a:t>
            </a:r>
            <a:r>
              <a:rPr lang="en-US" dirty="0" smtClean="0"/>
              <a:t>f(n) is </a:t>
            </a:r>
            <a:r>
              <a:rPr lang="en-US" dirty="0"/>
              <a:t>the complexity of finding a maximum flow in a graph </a:t>
            </a:r>
            <a:r>
              <a:rPr lang="en-US" dirty="0" smtClean="0"/>
              <a:t>with O(n</a:t>
            </a:r>
            <a:r>
              <a:rPr lang="en-US" dirty="0"/>
              <a:t>) </a:t>
            </a:r>
            <a:r>
              <a:rPr lang="en-US" dirty="0" smtClean="0"/>
              <a:t>vertices.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581" y="2790391"/>
            <a:ext cx="1370337" cy="375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982" y="3943768"/>
            <a:ext cx="1502866" cy="3747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8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consider energy-aware </a:t>
            </a:r>
            <a:r>
              <a:rPr lang="en-US" dirty="0"/>
              <a:t>scheduling for general aperiodic tasks on multi-core processors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Contributions:</a:t>
            </a:r>
          </a:p>
          <a:p>
            <a:pPr lvl="1"/>
            <a:r>
              <a:rPr lang="en-US" dirty="0" smtClean="0"/>
              <a:t>Show </a:t>
            </a:r>
            <a:r>
              <a:rPr lang="en-US" dirty="0"/>
              <a:t>that the energy-aware </a:t>
            </a:r>
            <a:r>
              <a:rPr lang="en-US" dirty="0" smtClean="0"/>
              <a:t>scheduling problem </a:t>
            </a:r>
            <a:r>
              <a:rPr lang="en-US" dirty="0"/>
              <a:t>with the consideration of </a:t>
            </a:r>
            <a:r>
              <a:rPr lang="en-US" b="1" dirty="0"/>
              <a:t>static powers </a:t>
            </a:r>
            <a:r>
              <a:rPr lang="en-US" dirty="0" smtClean="0"/>
              <a:t>is still </a:t>
            </a:r>
            <a:r>
              <a:rPr lang="en-US" dirty="0"/>
              <a:t>polynomial time solvable, however, </a:t>
            </a:r>
            <a:r>
              <a:rPr lang="en-US" dirty="0" smtClean="0"/>
              <a:t>also with </a:t>
            </a:r>
            <a:r>
              <a:rPr lang="en-US" dirty="0" smtClean="0"/>
              <a:t>high complexity.</a:t>
            </a:r>
          </a:p>
          <a:p>
            <a:pPr lvl="1"/>
            <a:r>
              <a:rPr lang="en-US" dirty="0"/>
              <a:t>Instead of seeking </a:t>
            </a:r>
            <a:r>
              <a:rPr lang="en-US" dirty="0" smtClean="0"/>
              <a:t>optimal solutions </a:t>
            </a:r>
            <a:r>
              <a:rPr lang="en-US" dirty="0" smtClean="0"/>
              <a:t>with high </a:t>
            </a:r>
            <a:r>
              <a:rPr lang="en-US" dirty="0"/>
              <a:t>complexity, we propose a </a:t>
            </a:r>
            <a:r>
              <a:rPr lang="en-US" b="1" dirty="0"/>
              <a:t>lightweight </a:t>
            </a:r>
            <a:r>
              <a:rPr lang="en-US" b="1" dirty="0" smtClean="0"/>
              <a:t>algorithm </a:t>
            </a:r>
            <a:r>
              <a:rPr lang="en-US" dirty="0" smtClean="0"/>
              <a:t>suitable </a:t>
            </a:r>
            <a:r>
              <a:rPr lang="en-US" dirty="0"/>
              <a:t>for real-time systems to solve the </a:t>
            </a:r>
            <a:r>
              <a:rPr lang="en-US" dirty="0" smtClean="0"/>
              <a:t>problem efficiently </a:t>
            </a:r>
            <a:r>
              <a:rPr lang="en-US" dirty="0"/>
              <a:t>with good performances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We demonstrate the practical usage of the </a:t>
            </a:r>
            <a:r>
              <a:rPr lang="en-US" dirty="0" smtClean="0"/>
              <a:t>proposed algorithms </a:t>
            </a:r>
            <a:r>
              <a:rPr lang="en-US" dirty="0"/>
              <a:t>by </a:t>
            </a:r>
            <a:r>
              <a:rPr lang="en-US" dirty="0" smtClean="0"/>
              <a:t>various simulations.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9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Motivational Example</a:t>
            </a:r>
          </a:p>
          <a:p>
            <a:r>
              <a:rPr lang="en-US" altLang="zh-CN" dirty="0" smtClean="0"/>
              <a:t>System Model and Problem Definition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Solution: subinterval-based scheduling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Evenly Allocating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 smtClean="0"/>
              <a:t>Scheduling </a:t>
            </a:r>
            <a:r>
              <a:rPr lang="en-US" altLang="zh-CN" dirty="0"/>
              <a:t>by the DER-based Allocating Method</a:t>
            </a:r>
          </a:p>
          <a:p>
            <a:r>
              <a:rPr lang="en-US" altLang="zh-CN" dirty="0" smtClean="0"/>
              <a:t>Simulation</a:t>
            </a:r>
          </a:p>
          <a:p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1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Motivational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Denote the time that each task </a:t>
            </a:r>
            <a:r>
              <a:rPr lang="en-US" altLang="zh-CN" sz="2400" dirty="0" smtClean="0"/>
              <a:t>occupies a </a:t>
            </a:r>
            <a:r>
              <a:rPr lang="en-US" altLang="zh-CN" sz="2400" dirty="0"/>
              <a:t>core during interval [</a:t>
            </a:r>
            <a:r>
              <a:rPr lang="en-US" altLang="zh-CN" sz="2400" dirty="0" smtClean="0"/>
              <a:t>4, </a:t>
            </a:r>
            <a:r>
              <a:rPr lang="en-US" altLang="zh-CN" sz="2400" dirty="0"/>
              <a:t>8], as </a:t>
            </a:r>
            <a:r>
              <a:rPr lang="en-US" altLang="zh-CN" sz="2400" dirty="0" smtClean="0"/>
              <a:t>x1; x2; </a:t>
            </a:r>
            <a:r>
              <a:rPr lang="en-US" altLang="zh-CN" sz="2400" dirty="0"/>
              <a:t>x3, respectively. </a:t>
            </a:r>
            <a:r>
              <a:rPr lang="en-US" altLang="zh-CN" sz="2400" dirty="0" smtClean="0"/>
              <a:t>Also, denote </a:t>
            </a:r>
            <a:r>
              <a:rPr lang="en-US" altLang="zh-CN" sz="2400" dirty="0"/>
              <a:t>the total time that </a:t>
            </a:r>
            <a:r>
              <a:rPr lang="en-US" altLang="zh-CN" sz="2400" dirty="0" smtClean="0"/>
              <a:t>task 1 </a:t>
            </a:r>
            <a:r>
              <a:rPr lang="en-US" altLang="zh-CN" sz="2400" dirty="0"/>
              <a:t>occupies a core during </a:t>
            </a:r>
            <a:r>
              <a:rPr lang="en-US" altLang="zh-CN" sz="2400" dirty="0" smtClean="0"/>
              <a:t>intervals [</a:t>
            </a:r>
            <a:r>
              <a:rPr lang="en-US" altLang="zh-CN" sz="2400" dirty="0" smtClean="0"/>
              <a:t>0</a:t>
            </a:r>
            <a:r>
              <a:rPr lang="en-US" altLang="zh-CN" sz="2400" dirty="0"/>
              <a:t>,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4] and [</a:t>
            </a:r>
            <a:r>
              <a:rPr lang="en-US" altLang="zh-CN" sz="2400" dirty="0" smtClean="0"/>
              <a:t>8, </a:t>
            </a:r>
            <a:r>
              <a:rPr lang="en-US" altLang="zh-CN" sz="2400" dirty="0"/>
              <a:t>12] as </a:t>
            </a:r>
            <a:r>
              <a:rPr lang="en-US" altLang="zh-CN" sz="2400" dirty="0" smtClean="0"/>
              <a:t>y1, </a:t>
            </a:r>
            <a:r>
              <a:rPr lang="en-US" altLang="zh-CN" sz="2400" dirty="0"/>
              <a:t>and the total time that </a:t>
            </a:r>
            <a:r>
              <a:rPr lang="en-US" altLang="zh-CN" sz="2400" dirty="0" smtClean="0"/>
              <a:t>task 2 occupies a core </a:t>
            </a:r>
            <a:r>
              <a:rPr lang="en-US" altLang="zh-CN" sz="2400" dirty="0"/>
              <a:t>during the intervals [</a:t>
            </a:r>
            <a:r>
              <a:rPr lang="en-US" altLang="zh-CN" sz="2400" dirty="0" smtClean="0"/>
              <a:t>2, </a:t>
            </a:r>
            <a:r>
              <a:rPr lang="en-US" altLang="zh-CN" sz="2400" dirty="0"/>
              <a:t>4] and [</a:t>
            </a:r>
            <a:r>
              <a:rPr lang="en-US" altLang="zh-CN" sz="2400" dirty="0" smtClean="0"/>
              <a:t>8, </a:t>
            </a:r>
            <a:r>
              <a:rPr lang="en-US" altLang="zh-CN" sz="2400" dirty="0"/>
              <a:t>10] as </a:t>
            </a:r>
            <a:r>
              <a:rPr lang="en-US" altLang="zh-CN" sz="2400" dirty="0" smtClean="0"/>
              <a:t>y2.</a:t>
            </a:r>
            <a:endParaRPr lang="zh-CN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416" y="0"/>
            <a:ext cx="1093584" cy="1122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8887" y="3588324"/>
            <a:ext cx="4067175" cy="1495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268" y="3693098"/>
            <a:ext cx="2114550" cy="1285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249" y="5083749"/>
            <a:ext cx="58769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2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1126</Words>
  <Application>Microsoft Office PowerPoint</Application>
  <PresentationFormat>全屏显示(4:3)</PresentationFormat>
  <Paragraphs>189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7" baseType="lpstr">
      <vt:lpstr>宋体</vt:lpstr>
      <vt:lpstr>Arial</vt:lpstr>
      <vt:lpstr>Calibri</vt:lpstr>
      <vt:lpstr>Calibri Light</vt:lpstr>
      <vt:lpstr>Office 主题</vt:lpstr>
      <vt:lpstr>Energy-Aware Scheduling for Aperiodic Tasks on Multi-core Processors</vt:lpstr>
      <vt:lpstr>Agenda</vt:lpstr>
      <vt:lpstr>Agenda</vt:lpstr>
      <vt:lpstr>Introduction</vt:lpstr>
      <vt:lpstr>Introduction</vt:lpstr>
      <vt:lpstr>Introduction</vt:lpstr>
      <vt:lpstr>Introduction</vt:lpstr>
      <vt:lpstr>Agenda</vt:lpstr>
      <vt:lpstr>Motivational Example</vt:lpstr>
      <vt:lpstr>Agenda</vt:lpstr>
      <vt:lpstr>System Model and Problem Definition</vt:lpstr>
      <vt:lpstr>Agenda</vt:lpstr>
      <vt:lpstr>Preliminaries</vt:lpstr>
      <vt:lpstr>Preliminaries</vt:lpstr>
      <vt:lpstr>Preliminaries</vt:lpstr>
      <vt:lpstr>Preliminaries</vt:lpstr>
      <vt:lpstr>Agenda</vt:lpstr>
      <vt:lpstr>Solution: Subinterval-Based Scheduling</vt:lpstr>
      <vt:lpstr>PowerPoint 演示文稿</vt:lpstr>
      <vt:lpstr>PowerPoint 演示文稿</vt:lpstr>
      <vt:lpstr>Solution: Subinterval-Based Scheduling</vt:lpstr>
      <vt:lpstr>Solution: Subinterval-Based Scheduling</vt:lpstr>
      <vt:lpstr>PowerPoint 演示文稿</vt:lpstr>
      <vt:lpstr>Solution: Subinterval-Based Scheduling</vt:lpstr>
      <vt:lpstr>Agenda</vt:lpstr>
      <vt:lpstr>Simulations</vt:lpstr>
      <vt:lpstr>Simulations</vt:lpstr>
      <vt:lpstr>Simulations</vt:lpstr>
      <vt:lpstr>Simulations</vt:lpstr>
      <vt:lpstr>Agenda</vt:lpstr>
      <vt:lpstr>Conclusion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Dawei Li</dc:creator>
  <cp:lastModifiedBy>Dawei Li</cp:lastModifiedBy>
  <cp:revision>47</cp:revision>
  <dcterms:created xsi:type="dcterms:W3CDTF">2014-08-05T23:28:47Z</dcterms:created>
  <dcterms:modified xsi:type="dcterms:W3CDTF">2014-09-11T07:04:37Z</dcterms:modified>
</cp:coreProperties>
</file>