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37"/>
  </p:notesMasterIdLst>
  <p:sldIdLst>
    <p:sldId id="256" r:id="rId2"/>
    <p:sldId id="257" r:id="rId3"/>
    <p:sldId id="302" r:id="rId4"/>
    <p:sldId id="337" r:id="rId5"/>
    <p:sldId id="283" r:id="rId6"/>
    <p:sldId id="307" r:id="rId7"/>
    <p:sldId id="308" r:id="rId8"/>
    <p:sldId id="285" r:id="rId9"/>
    <p:sldId id="321" r:id="rId10"/>
    <p:sldId id="286" r:id="rId11"/>
    <p:sldId id="320" r:id="rId12"/>
    <p:sldId id="287" r:id="rId13"/>
    <p:sldId id="323" r:id="rId14"/>
    <p:sldId id="324" r:id="rId15"/>
    <p:sldId id="325" r:id="rId16"/>
    <p:sldId id="326" r:id="rId17"/>
    <p:sldId id="312" r:id="rId18"/>
    <p:sldId id="316" r:id="rId19"/>
    <p:sldId id="328" r:id="rId20"/>
    <p:sldId id="329" r:id="rId21"/>
    <p:sldId id="331" r:id="rId22"/>
    <p:sldId id="332" r:id="rId23"/>
    <p:sldId id="333" r:id="rId24"/>
    <p:sldId id="334" r:id="rId25"/>
    <p:sldId id="317" r:id="rId26"/>
    <p:sldId id="303" r:id="rId27"/>
    <p:sldId id="298" r:id="rId28"/>
    <p:sldId id="299" r:id="rId29"/>
    <p:sldId id="318" r:id="rId30"/>
    <p:sldId id="336" r:id="rId31"/>
    <p:sldId id="280" r:id="rId32"/>
    <p:sldId id="319" r:id="rId33"/>
    <p:sldId id="281" r:id="rId34"/>
    <p:sldId id="305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0552" autoAdjust="0"/>
  </p:normalViewPr>
  <p:slideViewPr>
    <p:cSldViewPr snapToGrid="0">
      <p:cViewPr varScale="1">
        <p:scale>
          <a:sx n="64" d="100"/>
          <a:sy n="64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C3AB-C9AE-452F-815E-A2AEF03C5C57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BC15-446E-464C-B90B-7BCC1BE4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data center networks (DCNs) specify how servers</a:t>
            </a:r>
            <a:r>
              <a:rPr lang="en-US" altLang="zh-CN" baseline="0" dirty="0" smtClean="0"/>
              <a:t> and various other components are interconnected in data centers. </a:t>
            </a:r>
          </a:p>
          <a:p>
            <a:r>
              <a:rPr lang="en-US" altLang="zh-CN" baseline="0" dirty="0" smtClean="0"/>
              <a:t>DCNs have a significant influence on the quality of data center’s services.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 construct</a:t>
            </a:r>
            <a:r>
              <a:rPr lang="en-US" altLang="zh-CN" baseline="0" dirty="0" smtClean="0"/>
              <a:t>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architecture, we now consider the shortest path routing in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5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Both servers and switches</a:t>
            </a:r>
            <a:r>
              <a:rPr lang="en-US" altLang="zh-CN" baseline="0" dirty="0" smtClean="0"/>
              <a:t> in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have same degree of routing intelligence, so the fast switching capability of switches and the high programmability of severs can be utilized.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quartered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</a:p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n-cubed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0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we can see,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 uses too many switches, increase the power consumption of the DCN.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we can see,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 uses too many switches, increase the power consumption of the DCN.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we can see,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 uses too many switches, increase the power consumption of the DCN.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en-US" altLang="zh-CN" baseline="0" dirty="0" smtClean="0"/>
              <a:t> we can see,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 uses too many switches, increase the power consumption of the DCN.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quartered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</a:t>
            </a:r>
          </a:p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n-cubed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Data</a:t>
            </a:r>
            <a:r>
              <a:rPr lang="en-US" altLang="zh-CN" baseline="0" dirty="0" smtClean="0"/>
              <a:t> center, there 3 types of connections,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Existing DCN architectures have been classified into 2 categories,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7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d_v</a:t>
            </a:r>
            <a:r>
              <a:rPr lang="en-US" altLang="zh-CN" baseline="0" dirty="0" smtClean="0"/>
              <a:t> is 1 to several (can be 5 or 10) times of </a:t>
            </a:r>
            <a:r>
              <a:rPr lang="en-US" altLang="zh-CN" baseline="0" dirty="0" err="1" smtClean="0"/>
              <a:t>d_w</a:t>
            </a:r>
            <a:endParaRPr lang="en-US" altLang="zh-CN" dirty="0" smtClean="0"/>
          </a:p>
          <a:p>
            <a:r>
              <a:rPr lang="en-US" altLang="zh-CN" dirty="0" smtClean="0"/>
              <a:t>From top</a:t>
            </a:r>
            <a:r>
              <a:rPr lang="en-US" altLang="zh-CN" baseline="0" dirty="0" smtClean="0"/>
              <a:t> to bottom, the diameter increases; the bisection bandwidth decreases; the power consumption decreases.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7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investigate the performances of 2</a:t>
            </a:r>
            <a:r>
              <a:rPr lang="en-US" altLang="zh-CN" baseline="0" dirty="0" smtClean="0"/>
              <a:t> proposed architectures under various traffic conditions. </a:t>
            </a:r>
            <a:endParaRPr lang="en-US" altLang="zh-CN" dirty="0" smtClean="0"/>
          </a:p>
          <a:p>
            <a:r>
              <a:rPr lang="en-US" altLang="zh-CN" dirty="0" smtClean="0"/>
              <a:t>APL: Average Path Length</a:t>
            </a:r>
          </a:p>
          <a:p>
            <a:r>
              <a:rPr lang="en-US" altLang="zh-CN" dirty="0" smtClean="0"/>
              <a:t>ADT:</a:t>
            </a:r>
            <a:r>
              <a:rPr lang="en-US" altLang="zh-CN" baseline="0" dirty="0" smtClean="0"/>
              <a:t> Average Delivery 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investigate the performances of 2</a:t>
            </a:r>
            <a:r>
              <a:rPr lang="en-US" altLang="zh-CN" baseline="0" dirty="0" smtClean="0"/>
              <a:t> proposed architectures under various traffic conditions. </a:t>
            </a:r>
            <a:endParaRPr lang="en-US" altLang="zh-CN" dirty="0" smtClean="0"/>
          </a:p>
          <a:p>
            <a:r>
              <a:rPr lang="en-US" altLang="zh-CN" dirty="0" smtClean="0"/>
              <a:t>APL: Average Path Length</a:t>
            </a:r>
          </a:p>
          <a:p>
            <a:r>
              <a:rPr lang="en-US" altLang="zh-CN" dirty="0" smtClean="0"/>
              <a:t>ADT:</a:t>
            </a:r>
            <a:r>
              <a:rPr lang="en-US" altLang="zh-CN" baseline="0" dirty="0" smtClean="0"/>
              <a:t> Average Delivery 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Complex network control and management have to resort</a:t>
            </a:r>
            <a:r>
              <a:rPr lang="en-US" altLang="zh-CN" baseline="0" dirty="0" smtClean="0"/>
              <a:t> to high-end switches that are not only expansive but also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the</a:t>
            </a:r>
            <a:r>
              <a:rPr lang="en-US" altLang="zh-CN" baseline="0" dirty="0" smtClean="0"/>
              <a:t> ease of presentation, we assume that all switches are homogeneous</a:t>
            </a:r>
          </a:p>
          <a:p>
            <a:r>
              <a:rPr lang="en-US" altLang="zh-CN" baseline="0" dirty="0" smtClean="0"/>
              <a:t>For simplicity, we assume that queuing delay is zero. </a:t>
            </a:r>
          </a:p>
          <a:p>
            <a:r>
              <a:rPr lang="en-US" altLang="zh-CN" baseline="0" dirty="0" smtClean="0"/>
              <a:t>In </a:t>
            </a:r>
            <a:r>
              <a:rPr lang="en-US" altLang="zh-CN" baseline="0" dirty="0" err="1" smtClean="0"/>
              <a:t>store&amp;forward</a:t>
            </a:r>
            <a:r>
              <a:rPr lang="en-US" altLang="zh-CN" baseline="0" dirty="0" smtClean="0"/>
              <a:t> mode, a switch needs to receive all the flits of the packet before it forwards the packet to the next device. </a:t>
            </a:r>
          </a:p>
          <a:p>
            <a:r>
              <a:rPr lang="en-US" altLang="zh-CN" baseline="0" dirty="0" smtClean="0"/>
              <a:t>In cut-through mode, a switch starts forwarding the packet when it receives the first flits of the packet.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General DCN, both switch and servers involve</a:t>
            </a:r>
            <a:r>
              <a:rPr lang="en-US" altLang="zh-CN" baseline="0" dirty="0" smtClean="0"/>
              <a:t> in packet forwarding. From source to destination, there is a routing path, we define the path length as,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Under the unified path length definition, we define the diameter of a general DCN, the maximum path length of the shortest paths between all pairs of servers in DCN. </a:t>
            </a:r>
          </a:p>
          <a:p>
            <a:r>
              <a:rPr lang="en-US" altLang="zh-CN" baseline="0" dirty="0" smtClean="0"/>
              <a:t>{p} is the set of shortest paths b/w all pairs of servers in DCN 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Is the </a:t>
            </a:r>
          </a:p>
          <a:p>
            <a:r>
              <a:rPr lang="en-US" altLang="zh-CN" dirty="0" smtClean="0"/>
              <a:t>Typical value for </a:t>
            </a:r>
            <a:r>
              <a:rPr lang="en-US" altLang="zh-CN" dirty="0" err="1" smtClean="0"/>
              <a:t>d_w</a:t>
            </a:r>
            <a:r>
              <a:rPr lang="en-US" altLang="zh-CN" dirty="0" smtClean="0"/>
              <a:t> : 2 us</a:t>
            </a:r>
          </a:p>
          <a:p>
            <a:r>
              <a:rPr lang="en-US" altLang="zh-CN" dirty="0" smtClean="0"/>
              <a:t>Typical value</a:t>
            </a:r>
            <a:r>
              <a:rPr lang="en-US" altLang="zh-CN" baseline="0" dirty="0" smtClean="0"/>
              <a:t> for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depands</a:t>
            </a:r>
            <a:r>
              <a:rPr lang="en-US" altLang="zh-CN" baseline="0" dirty="0" smtClean="0"/>
              <a:t> on how the packet forwarding engine is implemented. Can be close to 2 us if it is implemented by hardware; Can be 10 us if it is implemented by software.</a:t>
            </a:r>
          </a:p>
          <a:p>
            <a:r>
              <a:rPr lang="en-US" altLang="zh-CN" baseline="0" dirty="0" smtClean="0"/>
              <a:t>Thus,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 can be 1 to several times of </a:t>
            </a:r>
            <a:r>
              <a:rPr lang="en-US" altLang="zh-CN" baseline="0" dirty="0" err="1" smtClean="0"/>
              <a:t>d_w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consider the</a:t>
            </a:r>
            <a:r>
              <a:rPr lang="en-US" altLang="zh-CN" baseline="0" dirty="0" smtClean="0"/>
              <a:t> power consumption of all DCN devices. </a:t>
            </a:r>
          </a:p>
          <a:p>
            <a:r>
              <a:rPr lang="en-US" altLang="zh-CN" dirty="0" err="1" smtClean="0"/>
              <a:t>p_w</a:t>
            </a:r>
            <a:r>
              <a:rPr lang="en-US" altLang="zh-CN" dirty="0" smtClean="0"/>
              <a:t>: 150 Watts</a:t>
            </a:r>
          </a:p>
          <a:p>
            <a:r>
              <a:rPr lang="en-US" altLang="zh-CN" dirty="0" err="1" smtClean="0"/>
              <a:t>p_nic</a:t>
            </a:r>
            <a:r>
              <a:rPr lang="en-US" altLang="zh-CN" dirty="0" smtClean="0"/>
              <a:t>: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Watts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p_fwd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depends on how the forwarding engine is implemented; for software based implementation: about 2 to 5 Watts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Fsquare</a:t>
            </a:r>
            <a:r>
              <a:rPr lang="en-US" altLang="zh-CN" baseline="0" dirty="0" smtClean="0"/>
              <a:t> has two dimensions, rows and columns, in each row and each column,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 </a:t>
            </a:r>
            <a:r>
              <a:rPr lang="en-US" altLang="zh-CN" dirty="0" err="1" smtClean="0"/>
              <a:t>Fsquare</a:t>
            </a:r>
            <a:r>
              <a:rPr lang="en-US" altLang="zh-CN" baseline="0" dirty="0" smtClean="0"/>
              <a:t> built from servers with , </a:t>
            </a:r>
          </a:p>
          <a:p>
            <a:r>
              <a:rPr lang="en-US" altLang="zh-CN" baseline="0" dirty="0" smtClean="0"/>
              <a:t>For each raw and each column, there 2 kinds switches, every level 2 switch connect with every level 1 switches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 figure only draw the </a:t>
            </a:r>
            <a:r>
              <a:rPr lang="en-US" altLang="zh-CN" baseline="0" dirty="0" err="1" smtClean="0"/>
              <a:t>zeroth</a:t>
            </a:r>
            <a:r>
              <a:rPr lang="en-US" altLang="zh-CN" baseline="0" dirty="0" smtClean="0"/>
              <a:t> row and the </a:t>
            </a:r>
            <a:r>
              <a:rPr lang="en-US" altLang="zh-CN" baseline="0" dirty="0" err="1" smtClean="0"/>
              <a:t>zeroth</a:t>
            </a:r>
            <a:r>
              <a:rPr lang="en-US" altLang="zh-CN" baseline="0" dirty="0" smtClean="0"/>
              <a:t> column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Each server connect</a:t>
            </a:r>
            <a:r>
              <a:rPr lang="en-US" altLang="zh-CN" baseline="0" dirty="0" smtClean="0"/>
              <a:t> with 2 tor switches, one row tor switch, one column tor switch</a:t>
            </a:r>
          </a:p>
          <a:p>
            <a:r>
              <a:rPr lang="en-US" altLang="zh-CN" baseline="0" dirty="0" smtClean="0"/>
              <a:t>And given a server, which tor switch it should be connected?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0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512C06-B15B-4C48-9CCE-4BAA9E4085E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0AE53F-B54B-4AC0-B9AD-496F3C219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Dual Centric Data Center </a:t>
            </a:r>
            <a:r>
              <a:rPr lang="en-US" altLang="zh-CN" sz="4000" dirty="0"/>
              <a:t>Network Architectures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Dawei Li, </a:t>
            </a:r>
            <a:r>
              <a:rPr lang="en-US" sz="1800" dirty="0" err="1" smtClean="0"/>
              <a:t>Jie</a:t>
            </a:r>
            <a:r>
              <a:rPr lang="en-US" sz="1800" dirty="0" smtClean="0"/>
              <a:t> Wu (</a:t>
            </a:r>
            <a:r>
              <a:rPr lang="en-US" altLang="zh-CN" sz="1800" dirty="0" smtClean="0"/>
              <a:t>Temple University)</a:t>
            </a:r>
          </a:p>
          <a:p>
            <a:r>
              <a:rPr lang="en-US" altLang="zh-CN" sz="1800" dirty="0" err="1" smtClean="0"/>
              <a:t>Zhiyong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Liu, and </a:t>
            </a:r>
            <a:r>
              <a:rPr lang="en-US" altLang="zh-CN" sz="1800" b="1" dirty="0"/>
              <a:t>Fa Zhang </a:t>
            </a:r>
            <a:r>
              <a:rPr lang="en-US" altLang="zh-CN" sz="1800" dirty="0"/>
              <a:t>(Chinese Academy of Sciences)</a:t>
            </a:r>
          </a:p>
          <a:p>
            <a:r>
              <a:rPr lang="en-US" altLang="zh-CN" sz="1800" dirty="0" smtClean="0"/>
              <a:t>ICPP 2015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38" y="0"/>
            <a:ext cx="1091374" cy="1030288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12" y="-87"/>
            <a:ext cx="1030288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Preliminaries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DCN power consumption per server: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0" y="2264908"/>
            <a:ext cx="6489700" cy="5553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652" y="3362399"/>
            <a:ext cx="451048" cy="312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057" y="3651380"/>
            <a:ext cx="405958" cy="3790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542" y="3002739"/>
            <a:ext cx="463441" cy="3016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512" y="4425881"/>
            <a:ext cx="730481" cy="3288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369" y="4057734"/>
            <a:ext cx="754571" cy="3380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733" y="5126949"/>
            <a:ext cx="863448" cy="374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483" y="4864454"/>
            <a:ext cx="209737" cy="2166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9952" y="2901691"/>
            <a:ext cx="6953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Power consumption of a switch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The number of switches in a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DCN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number of servers in a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DCN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average number of NIC ports each server uses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power consumption of a NIC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port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Whether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server is involved in packet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relaying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Power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consumption of a server’s packet forwarding engine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/>
              <a:t>Preliminaries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Dual-Centric DCNs: </a:t>
            </a:r>
            <a:r>
              <a:rPr lang="en-US" sz="2800" dirty="0" err="1" smtClean="0">
                <a:solidFill>
                  <a:srgbClr val="FF0000"/>
                </a:solidFill>
              </a:rPr>
              <a:t>FSquare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FRectangle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Comparison With Various DCN Architectures</a:t>
            </a:r>
          </a:p>
          <a:p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751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FSquare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n-US" altLang="zh-CN" dirty="0" err="1" smtClean="0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46630" y="1914418"/>
            <a:ext cx="3713871" cy="2023597"/>
          </a:xfrm>
        </p:spPr>
        <p:txBody>
          <a:bodyPr>
            <a:noAutofit/>
          </a:bodyPr>
          <a:lstStyle/>
          <a:p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FSquare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Construction: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switches and servers in each row and each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column form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 simple instance of the folded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Clos topology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6024"/>
          <a:stretch/>
        </p:blipFill>
        <p:spPr>
          <a:xfrm>
            <a:off x="4389120" y="1810899"/>
            <a:ext cx="4754880" cy="4519749"/>
          </a:xfrm>
          <a:prstGeom prst="rect">
            <a:avLst/>
          </a:prstGeom>
        </p:spPr>
      </p:pic>
      <p:pic>
        <p:nvPicPr>
          <p:cNvPr id="3" name="图片 2" descr="屏幕快照 2015-09-03 上午10.15.3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6624" r="1617" b="6355"/>
          <a:stretch/>
        </p:blipFill>
        <p:spPr>
          <a:xfrm>
            <a:off x="401933" y="4066977"/>
            <a:ext cx="3890723" cy="19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FSquare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n-US" altLang="zh-CN" dirty="0" err="1" smtClean="0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3858567" cy="3681709"/>
          </a:xfrm>
        </p:spPr>
        <p:txBody>
          <a:bodyPr>
            <a:noAutofit/>
          </a:bodyPr>
          <a:lstStyle/>
          <a:p>
            <a:r>
              <a:rPr lang="en-US" altLang="zh-CN" sz="28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(n):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servers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ports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n-port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</a:p>
          <a:p>
            <a:pPr>
              <a:spcBef>
                <a:spcPts val="600"/>
              </a:spcBef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n/2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bipartite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graph.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44" y="561515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2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176" y="59522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evel 1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681984" y="5291328"/>
            <a:ext cx="674980" cy="4145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356964" y="5291328"/>
            <a:ext cx="528676" cy="693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FSquare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n-US" altLang="zh-CN" dirty="0" err="1" smtClean="0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3858567" cy="4097634"/>
          </a:xfrm>
        </p:spPr>
        <p:txBody>
          <a:bodyPr>
            <a:noAutofit/>
          </a:bodyPr>
          <a:lstStyle/>
          <a:p>
            <a:r>
              <a:rPr lang="en-US" altLang="zh-CN" sz="28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(n):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Level 1 switch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Top of Rack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switches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row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switch:</a:t>
            </a:r>
          </a:p>
          <a:p>
            <a:pPr marL="0" indent="0"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zh-CN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Switch in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row</a:t>
            </a:r>
          </a:p>
          <a:p>
            <a:pPr marL="0" indent="0"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Switch in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column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2" y="4704724"/>
            <a:ext cx="787208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2" y="5113304"/>
            <a:ext cx="737008" cy="3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FSquare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n-US" altLang="zh-CN" dirty="0" err="1" smtClean="0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4013178" cy="409763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Routing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(n):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latin typeface="Times New Roman"/>
                <a:cs typeface="Times New Roman"/>
              </a:rPr>
              <a:t>Source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: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i,j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,  Destination: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If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i=k</a:t>
            </a:r>
            <a:r>
              <a:rPr lang="en-US" altLang="zh-CN" sz="2400" dirty="0" smtClean="0"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the shortest path is within this row.   </a:t>
            </a:r>
            <a:endParaRPr lang="en-US" altLang="zh-CN"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if                              , </a:t>
            </a:r>
            <a:r>
              <a:rPr lang="en-US" altLang="zh-CN" sz="22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200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sz="22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and </a:t>
            </a:r>
            <a:r>
              <a:rPr lang="en-US" altLang="zh-CN" sz="2200" i="1" dirty="0" err="1">
                <a:latin typeface="Times New Roman"/>
                <a:cs typeface="Times New Roman"/>
              </a:rPr>
              <a:t>a</a:t>
            </a:r>
            <a:r>
              <a:rPr lang="en-US" altLang="zh-CN" sz="2200" i="1" baseline="-25000" dirty="0" err="1">
                <a:latin typeface="Times New Roman"/>
                <a:cs typeface="Times New Roman"/>
              </a:rPr>
              <a:t>k,l</a:t>
            </a:r>
            <a:r>
              <a:rPr lang="en-US" altLang="zh-CN" sz="2200" i="1" baseline="-25000" dirty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are connected the same row </a:t>
            </a:r>
            <a:r>
              <a:rPr lang="en-US" altLang="zh-CN" sz="2200" dirty="0" err="1" smtClean="0">
                <a:latin typeface="Times New Roman"/>
                <a:cs typeface="Times New Roman"/>
              </a:rPr>
              <a:t>ToR</a:t>
            </a:r>
            <a:r>
              <a:rPr lang="zh-CN" altLang="en-US" sz="2200" dirty="0" smtClean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switch, the shortest path consists of one switch.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If              ≠             , the shortest </a:t>
            </a:r>
            <a:r>
              <a:rPr lang="en-US" altLang="zh-CN" sz="2200" dirty="0">
                <a:latin typeface="Times New Roman"/>
                <a:cs typeface="Times New Roman"/>
              </a:rPr>
              <a:t>path consists of </a:t>
            </a:r>
            <a:r>
              <a:rPr lang="en-US" altLang="zh-CN" sz="2200" dirty="0" smtClean="0">
                <a:latin typeface="Times New Roman"/>
                <a:cs typeface="Times New Roman"/>
              </a:rPr>
              <a:t>three switches. </a:t>
            </a:r>
            <a:endParaRPr lang="en-US" altLang="zh-CN" sz="220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1" y="3688895"/>
            <a:ext cx="2051777" cy="2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0"/>
          <a:stretch/>
        </p:blipFill>
        <p:spPr bwMode="auto">
          <a:xfrm>
            <a:off x="846722" y="5155143"/>
            <a:ext cx="897858" cy="2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9"/>
          <a:stretch/>
        </p:blipFill>
        <p:spPr bwMode="auto">
          <a:xfrm>
            <a:off x="1970456" y="5179526"/>
            <a:ext cx="940554" cy="2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</a:t>
            </a:r>
            <a:r>
              <a:rPr lang="en-US" altLang="zh-CN" dirty="0" smtClean="0">
                <a:solidFill>
                  <a:schemeClr val="tx1"/>
                </a:solidFill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FSquare</a:t>
            </a:r>
            <a:r>
              <a:rPr lang="en-US" altLang="zh-CN" dirty="0" smtClean="0">
                <a:solidFill>
                  <a:schemeClr val="tx1"/>
                </a:solidFill>
              </a:rPr>
              <a:t> And </a:t>
            </a:r>
            <a:r>
              <a:rPr lang="en-US" altLang="zh-CN" dirty="0" err="1" smtClean="0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3953181" cy="409763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Routing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(n):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latin typeface="Times New Roman"/>
                <a:cs typeface="Times New Roman"/>
              </a:rPr>
              <a:t>Source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: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i,j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,  Destination: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If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i</a:t>
            </a:r>
            <a:r>
              <a:rPr lang="en-US" altLang="zh-CN" sz="2400" dirty="0">
                <a:latin typeface="Times New Roman"/>
                <a:cs typeface="Times New Roman"/>
              </a:rPr>
              <a:t> ≠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k </a:t>
            </a:r>
            <a:r>
              <a:rPr lang="en-US" altLang="zh-CN" sz="2400" dirty="0" smtClean="0">
                <a:latin typeface="Times New Roman"/>
                <a:cs typeface="Times New Roman"/>
              </a:rPr>
              <a:t>and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j</a:t>
            </a:r>
            <a:r>
              <a:rPr lang="en-US" altLang="zh-CN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≠ </a:t>
            </a:r>
            <a:r>
              <a:rPr lang="en-US" altLang="zh-CN" sz="2400" i="1" dirty="0" smtClean="0">
                <a:latin typeface="Times New Roman"/>
                <a:cs typeface="Times New Roman"/>
              </a:rPr>
              <a:t>l</a:t>
            </a:r>
            <a:r>
              <a:rPr lang="en-US" altLang="zh-CN" sz="2400" dirty="0" smtClean="0">
                <a:latin typeface="Times New Roman"/>
                <a:cs typeface="Times New Roman"/>
              </a:rPr>
              <a:t> 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We can choose one from 2  intermediate servers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i,l</a:t>
            </a:r>
            <a:r>
              <a:rPr lang="en-US" altLang="zh-CN" sz="2200" dirty="0" smtClean="0">
                <a:latin typeface="Times New Roman"/>
                <a:cs typeface="Times New Roman"/>
              </a:rPr>
              <a:t> and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k,j</a:t>
            </a:r>
            <a:endParaRPr lang="en-US" altLang="zh-CN" sz="2400" i="1" baseline="-25000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i="1" baseline="-250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Row </a:t>
            </a:r>
            <a:r>
              <a:rPr lang="en-US" altLang="zh-CN" sz="2400" dirty="0">
                <a:latin typeface="Times New Roman"/>
                <a:cs typeface="Times New Roman"/>
              </a:rPr>
              <a:t>first or column first, or based on traffic condition within the row or column</a:t>
            </a:r>
          </a:p>
        </p:txBody>
      </p:sp>
    </p:spTree>
    <p:extLst>
      <p:ext uri="{BB962C8B-B14F-4D97-AF65-F5344CB8AC3E}">
        <p14:creationId xmlns:p14="http://schemas.microsoft.com/office/powerpoint/2010/main" val="25798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01" y="2435840"/>
            <a:ext cx="7642859" cy="900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23" y="3473527"/>
            <a:ext cx="7284720" cy="558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43" y="4353478"/>
            <a:ext cx="7239000" cy="7859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7" y="5277085"/>
            <a:ext cx="7259955" cy="900567"/>
          </a:xfrm>
          <a:prstGeom prst="rect">
            <a:avLst/>
          </a:prstGeom>
        </p:spPr>
      </p:pic>
      <p:sp>
        <p:nvSpPr>
          <p:cNvPr id="8" name="内容占位符 3"/>
          <p:cNvSpPr txBox="1">
            <a:spLocks/>
          </p:cNvSpPr>
          <p:nvPr/>
        </p:nvSpPr>
        <p:spPr>
          <a:xfrm>
            <a:off x="546630" y="1914419"/>
            <a:ext cx="3953181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Basic Properties </a:t>
            </a:r>
          </a:p>
        </p:txBody>
      </p:sp>
    </p:spTree>
    <p:extLst>
      <p:ext uri="{BB962C8B-B14F-4D97-AF65-F5344CB8AC3E}">
        <p14:creationId xmlns:p14="http://schemas.microsoft.com/office/powerpoint/2010/main" val="6823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367463" y="1737361"/>
            <a:ext cx="4488883" cy="390525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546630" y="1914418"/>
            <a:ext cx="3820833" cy="40412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/>
              <a:t>FRectangle</a:t>
            </a:r>
            <a:r>
              <a:rPr lang="en-US" altLang="zh-CN" sz="2800" b="1" dirty="0" smtClean="0"/>
              <a:t> Construction: </a:t>
            </a:r>
          </a:p>
          <a:p>
            <a:r>
              <a:rPr lang="en-US" altLang="zh-CN" sz="2400" dirty="0" smtClean="0"/>
              <a:t>The switches and servers in each column form a simple instance of the folded Clos topology.</a:t>
            </a:r>
          </a:p>
          <a:p>
            <a:r>
              <a:rPr lang="en-US" altLang="zh-CN" sz="2400" dirty="0" smtClean="0"/>
              <a:t>Switches in each row can adopt Type A or Type B connections.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4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367463" y="1737361"/>
            <a:ext cx="4488883" cy="390525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546630" y="1914418"/>
            <a:ext cx="3820833" cy="40412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/>
              <a:t>FRectangle</a:t>
            </a:r>
            <a:r>
              <a:rPr lang="en-US" altLang="zh-CN" sz="2800" b="1" dirty="0" smtClean="0"/>
              <a:t> Construction: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Type A connections: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servers in the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row, if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≤ j ≤ kn+n-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connect to the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i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switch.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Type B connections: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servers in the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baseline="30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row, if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n = 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connect to the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i="1" baseline="30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switch. </a:t>
            </a: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/>
              <a:t>Preliminaries</a:t>
            </a:r>
          </a:p>
          <a:p>
            <a:r>
              <a:rPr lang="en-US" sz="2800" dirty="0" smtClean="0"/>
              <a:t>Dual-Centric DCNs: </a:t>
            </a:r>
            <a:r>
              <a:rPr lang="en-US" sz="2800" dirty="0" err="1" smtClean="0"/>
              <a:t>FSquare</a:t>
            </a:r>
            <a:r>
              <a:rPr lang="en-US" sz="2800" dirty="0" smtClean="0"/>
              <a:t> And </a:t>
            </a:r>
            <a:r>
              <a:rPr lang="en-US" sz="2800" dirty="0" err="1" smtClean="0"/>
              <a:t>FRectangle</a:t>
            </a:r>
            <a:endParaRPr lang="en-US" sz="2800" dirty="0" smtClean="0"/>
          </a:p>
          <a:p>
            <a:r>
              <a:rPr lang="en-US" altLang="zh-CN" sz="2800" dirty="0" smtClean="0"/>
              <a:t>Comparison With Various DCN Architectures</a:t>
            </a:r>
          </a:p>
          <a:p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838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367463" y="1737361"/>
            <a:ext cx="4488883" cy="3905250"/>
          </a:xfrm>
          <a:prstGeom prst="rect">
            <a:avLst/>
          </a:prstGeom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546630" y="1914418"/>
            <a:ext cx="3820833" cy="40412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/>
              <a:t>FRectangle</a:t>
            </a:r>
            <a:r>
              <a:rPr lang="en-US" altLang="zh-CN" sz="2800" b="1" dirty="0" smtClean="0"/>
              <a:t> Construction: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FRectangle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choose form the 2 types interconnection in an interleaved fashion.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% 2 = 0, type 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% 2 =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367463" y="1737361"/>
            <a:ext cx="4488883" cy="3905250"/>
          </a:xfrm>
          <a:prstGeom prst="rect">
            <a:avLst/>
          </a:prstGeom>
        </p:spPr>
      </p:pic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3820833" cy="2582425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Routing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latin typeface="Times New Roman"/>
                <a:cs typeface="Times New Roman"/>
              </a:rPr>
              <a:t>Source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: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i,j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,  Destination: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If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sz="2400" dirty="0" smtClean="0">
                <a:latin typeface="Times New Roman"/>
                <a:cs typeface="Times New Roman"/>
              </a:rPr>
              <a:t> &amp;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belong </a:t>
            </a:r>
            <a:r>
              <a:rPr lang="en-US" altLang="zh-CN" sz="2400" dirty="0">
                <a:latin typeface="Times New Roman"/>
                <a:cs typeface="Times New Roman"/>
              </a:rPr>
              <a:t>to different row types, only need one relay server (along with multiple switches) to forward the packet</a:t>
            </a:r>
            <a:r>
              <a:rPr lang="en-US" altLang="zh-CN" sz="2400" dirty="0" smtClean="0">
                <a:latin typeface="Times New Roman"/>
                <a:cs typeface="Times New Roman"/>
              </a:rPr>
              <a:t>.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8" name="内容占位符 3"/>
          <p:cNvSpPr txBox="1">
            <a:spLocks/>
          </p:cNvSpPr>
          <p:nvPr/>
        </p:nvSpPr>
        <p:spPr>
          <a:xfrm>
            <a:off x="546630" y="4622100"/>
            <a:ext cx="4000318" cy="13920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If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sz="2400" dirty="0" smtClean="0">
                <a:latin typeface="Times New Roman"/>
                <a:cs typeface="Times New Roman"/>
              </a:rPr>
              <a:t> &amp;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belong to the same row types, may need three servers to relay the packet.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8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367463" y="1737361"/>
            <a:ext cx="4488883" cy="3905250"/>
          </a:xfrm>
          <a:prstGeom prst="rect">
            <a:avLst/>
          </a:prstGeom>
        </p:spPr>
      </p:pic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3953181" cy="151771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Routing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latin typeface="Times New Roman"/>
                <a:cs typeface="Times New Roman"/>
              </a:rPr>
              <a:t>Source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: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i,j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,  Destination: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u="sng" dirty="0" smtClean="0">
                <a:latin typeface="Times New Roman"/>
                <a:cs typeface="Times New Roman"/>
              </a:rPr>
              <a:t>If </a:t>
            </a:r>
            <a:r>
              <a:rPr lang="en-US" altLang="zh-CN" sz="2200" i="1" u="sng" dirty="0" smtClean="0">
                <a:latin typeface="Times New Roman"/>
                <a:cs typeface="Times New Roman"/>
              </a:rPr>
              <a:t>i</a:t>
            </a:r>
            <a:r>
              <a:rPr lang="en-US" altLang="zh-CN" sz="2200" u="sng" dirty="0" smtClean="0">
                <a:latin typeface="Times New Roman"/>
                <a:cs typeface="Times New Roman"/>
              </a:rPr>
              <a:t> % 2 = 0, </a:t>
            </a:r>
            <a:r>
              <a:rPr lang="en-US" altLang="zh-CN" sz="2200" i="1" u="sng" dirty="0" smtClean="0">
                <a:latin typeface="Times New Roman"/>
                <a:cs typeface="Times New Roman"/>
              </a:rPr>
              <a:t>k</a:t>
            </a:r>
            <a:r>
              <a:rPr lang="en-US" altLang="zh-CN" sz="2200" u="sng" dirty="0" smtClean="0">
                <a:latin typeface="Times New Roman"/>
                <a:cs typeface="Times New Roman"/>
              </a:rPr>
              <a:t> % 2 = 1,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676406" y="3122816"/>
            <a:ext cx="3691057" cy="29272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 smtClean="0">
                <a:latin typeface="Times New Roman"/>
                <a:cs typeface="Times New Roman"/>
              </a:rPr>
              <a:t>Find the column # </a:t>
            </a:r>
            <a:r>
              <a:rPr lang="en-US" altLang="zh-CN" i="1" dirty="0" smtClean="0">
                <a:latin typeface="Times New Roman"/>
                <a:cs typeface="Times New Roman"/>
              </a:rPr>
              <a:t>c*</a:t>
            </a:r>
            <a:r>
              <a:rPr lang="en-US" altLang="zh-CN" dirty="0" smtClean="0">
                <a:latin typeface="Times New Roman"/>
                <a:cs typeface="Times New Roman"/>
              </a:rPr>
              <a:t>,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i,c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* </a:t>
            </a:r>
            <a:r>
              <a:rPr lang="en-US" altLang="zh-CN" dirty="0" smtClean="0">
                <a:latin typeface="Times New Roman"/>
                <a:cs typeface="Times New Roman"/>
              </a:rPr>
              <a:t>and </a:t>
            </a:r>
            <a:r>
              <a:rPr lang="en-US" altLang="zh-CN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dirty="0" smtClean="0">
                <a:latin typeface="Times New Roman"/>
                <a:cs typeface="Times New Roman"/>
              </a:rPr>
              <a:t> connect same row </a:t>
            </a:r>
            <a:r>
              <a:rPr lang="en-US" altLang="zh-CN" dirty="0" err="1" smtClean="0">
                <a:latin typeface="Times New Roman"/>
                <a:cs typeface="Times New Roman"/>
              </a:rPr>
              <a:t>ToR</a:t>
            </a:r>
            <a:r>
              <a:rPr lang="en-US" altLang="zh-CN" dirty="0" smtClean="0">
                <a:latin typeface="Times New Roman"/>
                <a:cs typeface="Times New Roman"/>
              </a:rPr>
              <a:t> switch;   </a:t>
            </a:r>
            <a:r>
              <a:rPr lang="en-US" altLang="zh-CN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k,c</a:t>
            </a:r>
            <a:r>
              <a:rPr lang="en-US" altLang="zh-CN" i="1" baseline="-25000" dirty="0">
                <a:latin typeface="Times New Roman"/>
                <a:cs typeface="Times New Roman"/>
              </a:rPr>
              <a:t>* </a:t>
            </a:r>
            <a:r>
              <a:rPr lang="en-US" altLang="zh-CN" dirty="0">
                <a:latin typeface="Times New Roman"/>
                <a:cs typeface="Times New Roman"/>
              </a:rPr>
              <a:t>and </a:t>
            </a:r>
            <a:r>
              <a:rPr lang="en-US" altLang="zh-CN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connect same row </a:t>
            </a:r>
            <a:r>
              <a:rPr lang="en-US" altLang="zh-CN" dirty="0" err="1">
                <a:latin typeface="Times New Roman"/>
                <a:cs typeface="Times New Roman"/>
              </a:rPr>
              <a:t>ToR</a:t>
            </a:r>
            <a:r>
              <a:rPr lang="en-US" altLang="zh-CN" dirty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switch.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 smtClean="0">
                <a:latin typeface="Times New Roman"/>
                <a:cs typeface="Times New Roman"/>
              </a:rPr>
              <a:t>The shortest path from</a:t>
            </a:r>
            <a:r>
              <a:rPr lang="en-US" altLang="zh-CN" i="1" dirty="0">
                <a:latin typeface="Times New Roman"/>
                <a:cs typeface="Times New Roman"/>
              </a:rPr>
              <a:t> </a:t>
            </a:r>
            <a:r>
              <a:rPr lang="en-US" altLang="zh-CN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  </a:t>
            </a:r>
            <a:r>
              <a:rPr lang="en-US" altLang="zh-CN" sz="2400" dirty="0" smtClean="0">
                <a:latin typeface="Times New Roman"/>
                <a:cs typeface="Times New Roman"/>
              </a:rPr>
              <a:t>to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consists of 3 segments: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80" y="3640833"/>
            <a:ext cx="2134625" cy="28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内容占位符 3"/>
          <p:cNvSpPr txBox="1">
            <a:spLocks/>
          </p:cNvSpPr>
          <p:nvPr/>
        </p:nvSpPr>
        <p:spPr>
          <a:xfrm>
            <a:off x="832440" y="5582274"/>
            <a:ext cx="4315758" cy="6556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altLang="zh-CN" sz="20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 smtClean="0">
                <a:latin typeface="Times New Roman"/>
                <a:cs typeface="Times New Roman"/>
              </a:rPr>
              <a:t>i,c</a:t>
            </a:r>
            <a:r>
              <a:rPr lang="en-US" altLang="zh-CN" sz="2000" i="1" baseline="-25000" dirty="0">
                <a:latin typeface="Times New Roman"/>
                <a:cs typeface="Times New Roman"/>
              </a:rPr>
              <a:t>* </a:t>
            </a:r>
            <a:r>
              <a:rPr lang="en-US" altLang="zh-CN" sz="2000" dirty="0" smtClean="0">
                <a:latin typeface="Times New Roman"/>
                <a:cs typeface="Times New Roman"/>
              </a:rPr>
              <a:t>, </a:t>
            </a:r>
            <a:r>
              <a:rPr lang="en-US" altLang="zh-CN" sz="20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 smtClean="0">
                <a:latin typeface="Times New Roman"/>
                <a:cs typeface="Times New Roman"/>
              </a:rPr>
              <a:t>i,c</a:t>
            </a:r>
            <a:r>
              <a:rPr lang="en-US" altLang="zh-CN" sz="2000" i="1" baseline="-25000" dirty="0">
                <a:latin typeface="Times New Roman"/>
                <a:cs typeface="Times New Roman"/>
              </a:rPr>
              <a:t>*</a:t>
            </a:r>
            <a:r>
              <a:rPr lang="en-US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err="1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>
                <a:latin typeface="Times New Roman"/>
                <a:cs typeface="Times New Roman"/>
              </a:rPr>
              <a:t>k,c</a:t>
            </a:r>
            <a:r>
              <a:rPr lang="en-US" altLang="zh-CN" sz="2000" i="1" baseline="-25000" dirty="0">
                <a:latin typeface="Times New Roman"/>
                <a:cs typeface="Times New Roman"/>
              </a:rPr>
              <a:t>*</a:t>
            </a:r>
            <a:r>
              <a:rPr lang="en-US" altLang="zh-CN" sz="2000" dirty="0" smtClean="0">
                <a:latin typeface="Times New Roman"/>
                <a:cs typeface="Times New Roman"/>
              </a:rPr>
              <a:t> , </a:t>
            </a:r>
            <a:r>
              <a:rPr lang="en-US" altLang="zh-CN" sz="2000" i="1" dirty="0" err="1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>
                <a:latin typeface="Times New Roman"/>
                <a:cs typeface="Times New Roman"/>
              </a:rPr>
              <a:t>k,c</a:t>
            </a:r>
            <a:r>
              <a:rPr lang="en-US" altLang="zh-CN" sz="2000" i="1" baseline="-25000" dirty="0">
                <a:latin typeface="Times New Roman"/>
                <a:cs typeface="Times New Roman"/>
              </a:rPr>
              <a:t>*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err="1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>
                <a:latin typeface="Times New Roman"/>
                <a:cs typeface="Times New Roman"/>
              </a:rPr>
              <a:t>k,l</a:t>
            </a:r>
            <a:r>
              <a:rPr lang="en-US" altLang="zh-CN" sz="2000" dirty="0" smtClean="0">
                <a:latin typeface="Times New Roman"/>
                <a:cs typeface="Times New Roman"/>
              </a:rPr>
              <a:t> </a:t>
            </a:r>
            <a:endParaRPr lang="en-US" altLang="zh-CN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4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40" y="4081047"/>
            <a:ext cx="6620546" cy="1826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546630" y="1914419"/>
            <a:ext cx="6492997" cy="151771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/>
                <a:cs typeface="Times New Roman"/>
              </a:rPr>
              <a:t>Routing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in</a:t>
            </a:r>
            <a:r>
              <a:rPr lang="zh-CN" altLang="en-US" sz="28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en-US" sz="2800" b="1" dirty="0" smtClean="0">
                <a:latin typeface="Times New Roman"/>
                <a:cs typeface="Times New Roman"/>
              </a:rPr>
              <a:t>: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latin typeface="Times New Roman"/>
                <a:cs typeface="Times New Roman"/>
              </a:rPr>
              <a:t>Source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: </a:t>
            </a:r>
            <a:r>
              <a:rPr lang="en-US" altLang="zh-CN" sz="2400" i="1" dirty="0" err="1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>
                <a:latin typeface="Times New Roman"/>
                <a:cs typeface="Times New Roman"/>
              </a:rPr>
              <a:t>i,j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,  Destination: </a:t>
            </a: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k,l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u="sng" dirty="0" smtClean="0">
                <a:latin typeface="Times New Roman"/>
                <a:cs typeface="Times New Roman"/>
              </a:rPr>
              <a:t>If </a:t>
            </a:r>
            <a:r>
              <a:rPr lang="en-US" altLang="zh-CN" sz="2200" i="1" u="sng" dirty="0" smtClean="0">
                <a:latin typeface="Times New Roman"/>
                <a:cs typeface="Times New Roman"/>
              </a:rPr>
              <a:t>i</a:t>
            </a:r>
            <a:r>
              <a:rPr lang="en-US" altLang="zh-CN" sz="2200" u="sng" dirty="0" smtClean="0">
                <a:latin typeface="Times New Roman"/>
                <a:cs typeface="Times New Roman"/>
              </a:rPr>
              <a:t> % 2 = </a:t>
            </a:r>
            <a:r>
              <a:rPr lang="en-US" altLang="zh-CN" sz="2200" i="1" u="sng" dirty="0" smtClean="0">
                <a:latin typeface="Times New Roman"/>
                <a:cs typeface="Times New Roman"/>
              </a:rPr>
              <a:t>k</a:t>
            </a:r>
            <a:r>
              <a:rPr lang="en-US" altLang="zh-CN" sz="2200" u="sng" dirty="0" smtClean="0">
                <a:latin typeface="Times New Roman"/>
                <a:cs typeface="Times New Roman"/>
              </a:rPr>
              <a:t> % 2 = 0 or</a:t>
            </a:r>
            <a:r>
              <a:rPr lang="en-US" altLang="zh-CN" sz="2200" i="1" u="sng" dirty="0">
                <a:latin typeface="Times New Roman"/>
                <a:cs typeface="Times New Roman"/>
              </a:rPr>
              <a:t> i</a:t>
            </a:r>
            <a:r>
              <a:rPr lang="en-US" altLang="zh-CN" sz="2200" u="sng" dirty="0">
                <a:latin typeface="Times New Roman"/>
                <a:cs typeface="Times New Roman"/>
              </a:rPr>
              <a:t> % 2 = </a:t>
            </a:r>
            <a:r>
              <a:rPr lang="en-US" altLang="zh-CN" sz="2200" i="1" u="sng" dirty="0">
                <a:latin typeface="Times New Roman"/>
                <a:cs typeface="Times New Roman"/>
              </a:rPr>
              <a:t>k</a:t>
            </a:r>
            <a:r>
              <a:rPr lang="en-US" altLang="zh-CN" sz="2200" u="sng" dirty="0">
                <a:latin typeface="Times New Roman"/>
                <a:cs typeface="Times New Roman"/>
              </a:rPr>
              <a:t> % 2 = </a:t>
            </a:r>
            <a:r>
              <a:rPr lang="en-US" altLang="zh-CN" sz="2200" u="sng" dirty="0" smtClean="0">
                <a:latin typeface="Times New Roman"/>
                <a:cs typeface="Times New Roman"/>
              </a:rPr>
              <a:t>1,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8" name="内容占位符 3"/>
          <p:cNvSpPr txBox="1">
            <a:spLocks/>
          </p:cNvSpPr>
          <p:nvPr/>
        </p:nvSpPr>
        <p:spPr>
          <a:xfrm>
            <a:off x="1032857" y="3189803"/>
            <a:ext cx="6783384" cy="7684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400" i="1" dirty="0" err="1" smtClean="0">
                <a:latin typeface="Times New Roman"/>
                <a:cs typeface="Times New Roman"/>
              </a:rPr>
              <a:t>a</a:t>
            </a:r>
            <a:r>
              <a:rPr lang="en-US" altLang="zh-CN" sz="2400" i="1" baseline="-25000" dirty="0" err="1" smtClean="0">
                <a:latin typeface="Times New Roman"/>
                <a:cs typeface="Times New Roman"/>
              </a:rPr>
              <a:t>i,j</a:t>
            </a:r>
            <a:r>
              <a:rPr lang="en-US" altLang="zh-CN" sz="2400" i="1" baseline="-25000" dirty="0" smtClean="0">
                <a:latin typeface="Times New Roman"/>
                <a:cs typeface="Times New Roman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1</a:t>
            </a:r>
            <a:r>
              <a:rPr lang="en-US" altLang="zh-CN" sz="2000" baseline="30000" dirty="0" smtClean="0">
                <a:latin typeface="Times New Roman"/>
                <a:cs typeface="Times New Roman"/>
                <a:sym typeface="Wingdings" pitchFamily="2" charset="2"/>
              </a:rPr>
              <a:t>st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relay server, </a:t>
            </a:r>
            <a:r>
              <a:rPr lang="en-US" altLang="zh-CN" sz="2000" dirty="0">
                <a:latin typeface="Times New Roman"/>
                <a:cs typeface="Times New Roman"/>
                <a:sym typeface="Wingdings" pitchFamily="2" charset="2"/>
              </a:rPr>
              <a:t>1</a:t>
            </a:r>
            <a:r>
              <a:rPr lang="en-US" altLang="zh-CN" sz="2000" baseline="30000" dirty="0">
                <a:latin typeface="Times New Roman"/>
                <a:cs typeface="Times New Roman"/>
                <a:sym typeface="Wingdings" pitchFamily="2" charset="2"/>
              </a:rPr>
              <a:t>st</a:t>
            </a:r>
            <a:r>
              <a:rPr lang="en-US" altLang="zh-CN" sz="2000" dirty="0">
                <a:latin typeface="Times New Roman"/>
                <a:cs typeface="Times New Roman"/>
                <a:sym typeface="Wingdings" pitchFamily="2" charset="2"/>
              </a:rPr>
              <a:t> relay server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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 2</a:t>
            </a:r>
            <a:r>
              <a:rPr lang="en-US" altLang="zh-CN" sz="2000" i="1" baseline="30000" dirty="0" smtClean="0">
                <a:latin typeface="Times New Roman"/>
                <a:cs typeface="Times New Roman"/>
              </a:rPr>
              <a:t>nd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  <a:sym typeface="Wingdings" pitchFamily="2" charset="2"/>
              </a:rPr>
              <a:t>relay server </a:t>
            </a:r>
            <a:endParaRPr lang="en-US" altLang="zh-CN" sz="20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20116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altLang="zh-CN" sz="2000" baseline="30000" dirty="0" smtClean="0">
                <a:latin typeface="Times New Roman"/>
                <a:cs typeface="Times New Roman"/>
                <a:sym typeface="Wingdings" pitchFamily="2" charset="2"/>
              </a:rPr>
              <a:t>nd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relay </a:t>
            </a:r>
            <a:r>
              <a:rPr lang="en-US" altLang="zh-CN" sz="2000" dirty="0">
                <a:latin typeface="Times New Roman"/>
                <a:cs typeface="Times New Roman"/>
                <a:sym typeface="Wingdings" pitchFamily="2" charset="2"/>
              </a:rPr>
              <a:t>server  </a:t>
            </a:r>
            <a:r>
              <a:rPr lang="en-US" altLang="zh-CN" sz="2000" i="1" dirty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3</a:t>
            </a:r>
            <a:r>
              <a:rPr lang="en-US" altLang="zh-CN" sz="2000" i="1" baseline="30000" dirty="0" smtClean="0">
                <a:latin typeface="Times New Roman"/>
                <a:cs typeface="Times New Roman"/>
              </a:rPr>
              <a:t>rd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relay server, </a:t>
            </a:r>
            <a:r>
              <a:rPr lang="en-US" altLang="zh-CN" sz="2000" i="1" dirty="0">
                <a:latin typeface="Times New Roman"/>
                <a:cs typeface="Times New Roman"/>
              </a:rPr>
              <a:t>3</a:t>
            </a:r>
            <a:r>
              <a:rPr lang="en-US" altLang="zh-CN" sz="2000" i="1" baseline="30000" dirty="0">
                <a:latin typeface="Times New Roman"/>
                <a:cs typeface="Times New Roman"/>
              </a:rPr>
              <a:t>rd</a:t>
            </a:r>
            <a:r>
              <a:rPr lang="en-US" altLang="zh-CN" sz="2000" i="1" dirty="0"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latin typeface="Times New Roman"/>
                <a:cs typeface="Times New Roman"/>
                <a:sym typeface="Wingdings" pitchFamily="2" charset="2"/>
              </a:rPr>
              <a:t>relay server 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altLang="zh-CN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err="1">
                <a:latin typeface="Times New Roman"/>
                <a:cs typeface="Times New Roman"/>
              </a:rPr>
              <a:t>a</a:t>
            </a:r>
            <a:r>
              <a:rPr lang="en-US" altLang="zh-CN" sz="2000" i="1" baseline="-25000" dirty="0" err="1">
                <a:latin typeface="Times New Roman"/>
                <a:cs typeface="Times New Roman"/>
              </a:rPr>
              <a:t>k,l</a:t>
            </a:r>
            <a:r>
              <a:rPr lang="en-US" altLang="zh-CN" sz="2000" dirty="0" smtClean="0">
                <a:latin typeface="Times New Roman"/>
                <a:cs typeface="Times New Roman"/>
              </a:rPr>
              <a:t> </a:t>
            </a:r>
            <a:endParaRPr lang="en-US" altLang="zh-CN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5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01" y="2435840"/>
            <a:ext cx="7642859" cy="900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23" y="3473527"/>
            <a:ext cx="7284720" cy="558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43" y="4353478"/>
            <a:ext cx="7239000" cy="7859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7" y="5277085"/>
            <a:ext cx="7259955" cy="900567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534104" y="1914419"/>
            <a:ext cx="4426203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Basic Properties </a:t>
            </a:r>
          </a:p>
        </p:txBody>
      </p:sp>
    </p:spTree>
    <p:extLst>
      <p:ext uri="{BB962C8B-B14F-4D97-AF65-F5344CB8AC3E}">
        <p14:creationId xmlns:p14="http://schemas.microsoft.com/office/powerpoint/2010/main" val="28975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Dual-Centric DCNs: </a:t>
            </a:r>
            <a:r>
              <a:rPr lang="en-US" altLang="zh-CN" dirty="0" err="1">
                <a:solidFill>
                  <a:schemeClr val="tx1"/>
                </a:solidFill>
              </a:rPr>
              <a:t>Fsquare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 err="1">
                <a:solidFill>
                  <a:schemeClr val="tx1"/>
                </a:solidFill>
              </a:rPr>
              <a:t>FRectangle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13" y="2417073"/>
            <a:ext cx="6983267" cy="734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13" y="3244758"/>
            <a:ext cx="7089947" cy="497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21" y="4041476"/>
            <a:ext cx="7162049" cy="828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21" y="4952740"/>
            <a:ext cx="7035518" cy="852790"/>
          </a:xfrm>
          <a:prstGeom prst="rect">
            <a:avLst/>
          </a:prstGeom>
        </p:spPr>
      </p:pic>
      <p:sp>
        <p:nvSpPr>
          <p:cNvPr id="12" name="内容占位符 3"/>
          <p:cNvSpPr txBox="1">
            <a:spLocks/>
          </p:cNvSpPr>
          <p:nvPr/>
        </p:nvSpPr>
        <p:spPr>
          <a:xfrm>
            <a:off x="534104" y="1914419"/>
            <a:ext cx="4426203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zh-CN" sz="2800" b="1" dirty="0" smtClean="0">
                <a:latin typeface="Times New Roman"/>
                <a:cs typeface="Times New Roman"/>
              </a:rPr>
              <a:t> Basic Properties </a:t>
            </a:r>
          </a:p>
        </p:txBody>
      </p:sp>
    </p:spTree>
    <p:extLst>
      <p:ext uri="{BB962C8B-B14F-4D97-AF65-F5344CB8AC3E}">
        <p14:creationId xmlns:p14="http://schemas.microsoft.com/office/powerpoint/2010/main" val="2189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Comparisons Of Various DCN Architectures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64" y="3972301"/>
            <a:ext cx="2442755" cy="1837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1540"/>
          <a:stretch/>
        </p:blipFill>
        <p:spPr>
          <a:xfrm>
            <a:off x="3916047" y="3972301"/>
            <a:ext cx="2238831" cy="18438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4" y="3972301"/>
            <a:ext cx="2927194" cy="18966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99442" y="586891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FiConn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2721" y="5836588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SWCube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448629" y="586891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Fat-Tree</a:t>
            </a:r>
            <a:endParaRPr lang="zh-CN" altLang="en-US" dirty="0"/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534104" y="1914419"/>
            <a:ext cx="4426203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latin typeface="Times New Roman"/>
                <a:cs typeface="Times New Roman"/>
              </a:rPr>
              <a:t>Some Existing Architectures </a:t>
            </a:r>
          </a:p>
        </p:txBody>
      </p:sp>
      <p:sp>
        <p:nvSpPr>
          <p:cNvPr id="12" name="内容占位符 3"/>
          <p:cNvSpPr txBox="1">
            <a:spLocks/>
          </p:cNvSpPr>
          <p:nvPr/>
        </p:nvSpPr>
        <p:spPr>
          <a:xfrm>
            <a:off x="866454" y="2488472"/>
            <a:ext cx="2172960" cy="3835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Switch-centric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13" name="内容占位符 3"/>
          <p:cNvSpPr txBox="1">
            <a:spLocks/>
          </p:cNvSpPr>
          <p:nvPr/>
        </p:nvSpPr>
        <p:spPr>
          <a:xfrm>
            <a:off x="1035145" y="2914174"/>
            <a:ext cx="4000318" cy="9788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Fat-tree (FDCL)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Fattened Butterfly (FBFLY)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14" name="内容占位符 3"/>
          <p:cNvSpPr txBox="1">
            <a:spLocks/>
          </p:cNvSpPr>
          <p:nvPr/>
        </p:nvSpPr>
        <p:spPr>
          <a:xfrm>
            <a:off x="5412741" y="2502054"/>
            <a:ext cx="2172960" cy="3835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Server-centric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15" name="内容占位符 3"/>
          <p:cNvSpPr txBox="1">
            <a:spLocks/>
          </p:cNvSpPr>
          <p:nvPr/>
        </p:nvSpPr>
        <p:spPr>
          <a:xfrm>
            <a:off x="5609223" y="2928788"/>
            <a:ext cx="3158996" cy="9788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err="1" smtClean="0">
                <a:latin typeface="Times New Roman"/>
                <a:cs typeface="Times New Roman"/>
              </a:rPr>
              <a:t>BCube</a:t>
            </a:r>
            <a:r>
              <a:rPr lang="en-US" altLang="zh-CN" sz="2400" dirty="0" smtClean="0">
                <a:latin typeface="Times New Roman"/>
                <a:cs typeface="Times New Roman"/>
              </a:rPr>
              <a:t>, 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SWCube</a:t>
            </a:r>
            <a:r>
              <a:rPr lang="en-US" altLang="zh-CN" sz="2400" dirty="0" smtClean="0">
                <a:latin typeface="Times New Roman"/>
                <a:cs typeface="Times New Roman"/>
              </a:rPr>
              <a:t>,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err="1" smtClean="0">
                <a:latin typeface="Times New Roman"/>
                <a:cs typeface="Times New Roman"/>
              </a:rPr>
              <a:t>DPillar</a:t>
            </a:r>
            <a:r>
              <a:rPr lang="en-US" altLang="zh-CN" sz="2400" dirty="0" smtClean="0">
                <a:latin typeface="Times New Roman"/>
                <a:cs typeface="Times New Roman"/>
              </a:rPr>
              <a:t>, 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DCell</a:t>
            </a:r>
            <a:r>
              <a:rPr lang="en-US" altLang="zh-CN" sz="2400" dirty="0" smtClean="0">
                <a:latin typeface="Times New Roman"/>
                <a:cs typeface="Times New Roman"/>
              </a:rPr>
              <a:t>, </a:t>
            </a:r>
            <a:r>
              <a:rPr lang="en-US" altLang="zh-CN" sz="2400" dirty="0" err="1" smtClean="0">
                <a:latin typeface="Times New Roman"/>
                <a:cs typeface="Times New Roman"/>
              </a:rPr>
              <a:t>FiConn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Comparisons Of Various DCN </a:t>
            </a:r>
            <a:r>
              <a:rPr lang="en-US" altLang="zh-CN" dirty="0" smtClean="0"/>
              <a:t>Architectures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68" y="2043204"/>
            <a:ext cx="8734062" cy="2621280"/>
          </a:xfrm>
          <a:prstGeom prst="rect">
            <a:avLst/>
          </a:prstGeom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204968" y="4739640"/>
            <a:ext cx="8734062" cy="11826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latin typeface="Times New Roman"/>
                <a:cs typeface="Times New Roman"/>
              </a:rPr>
              <a:t>From top (switch-centric) to bottom (server-centric),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DCN power consumption per server decreases;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Performances of architectures (bisection bandwidth) decreases;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latin typeface="Times New Roman"/>
                <a:cs typeface="Times New Roman"/>
              </a:rPr>
              <a:t>Diameter increasing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8" y="1762125"/>
            <a:ext cx="3488651" cy="2655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57" y="1903456"/>
            <a:ext cx="3585351" cy="2514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Comparisons Of Various DCN Architectures</a:t>
            </a:r>
            <a:endParaRPr lang="zh-CN" altLang="en-US" dirty="0"/>
          </a:p>
        </p:txBody>
      </p:sp>
      <p:sp>
        <p:nvSpPr>
          <p:cNvPr id="11" name="内容占位符 3"/>
          <p:cNvSpPr txBox="1">
            <a:spLocks/>
          </p:cNvSpPr>
          <p:nvPr/>
        </p:nvSpPr>
        <p:spPr>
          <a:xfrm>
            <a:off x="220826" y="4454676"/>
            <a:ext cx="8734062" cy="18154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-87313">
              <a:spcBef>
                <a:spcPts val="60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zh-CN" sz="2400" b="1" dirty="0" err="1" smtClean="0">
                <a:latin typeface="Times New Roman"/>
                <a:cs typeface="Times New Roman"/>
              </a:rPr>
              <a:t>FSquare</a:t>
            </a:r>
            <a:r>
              <a:rPr lang="en-US" altLang="zh-CN" sz="2400" b="1" dirty="0" smtClean="0">
                <a:latin typeface="Times New Roman"/>
                <a:cs typeface="Times New Roman"/>
              </a:rPr>
              <a:t>:</a:t>
            </a: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lower diameter than all server-centric architectures; </a:t>
            </a:r>
            <a:r>
              <a:rPr lang="en-US" altLang="zh-CN" sz="2200" dirty="0">
                <a:latin typeface="Times New Roman"/>
                <a:cs typeface="Times New Roman"/>
              </a:rPr>
              <a:t>Larger  </a:t>
            </a:r>
            <a:r>
              <a:rPr lang="en-US" altLang="zh-CN" sz="2200" dirty="0" smtClean="0">
                <a:latin typeface="Times New Roman"/>
                <a:cs typeface="Times New Roman"/>
              </a:rPr>
              <a:t> bisection </a:t>
            </a:r>
            <a:r>
              <a:rPr lang="en-US" altLang="zh-CN" sz="2200" dirty="0">
                <a:latin typeface="Times New Roman"/>
                <a:cs typeface="Times New Roman"/>
              </a:rPr>
              <a:t>bandwidth than </a:t>
            </a:r>
            <a:r>
              <a:rPr lang="en-US" altLang="zh-CN" sz="2200" dirty="0" smtClean="0">
                <a:latin typeface="Times New Roman"/>
                <a:cs typeface="Times New Roman"/>
              </a:rPr>
              <a:t>switch-centric; high power consumption. </a:t>
            </a:r>
          </a:p>
          <a:p>
            <a:pPr marL="87313" lvl="1" indent="-87313">
              <a:spcBef>
                <a:spcPts val="120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zh-CN" sz="2400" b="1" dirty="0" err="1" smtClean="0">
                <a:latin typeface="Times New Roman"/>
                <a:cs typeface="Times New Roman"/>
              </a:rPr>
              <a:t>FRectangle</a:t>
            </a:r>
            <a:r>
              <a:rPr lang="en-US" altLang="zh-CN" sz="2400" b="1" dirty="0" smtClean="0">
                <a:latin typeface="Times New Roman"/>
                <a:cs typeface="Times New Roman"/>
              </a:rPr>
              <a:t>:</a:t>
            </a:r>
            <a:r>
              <a:rPr lang="en-US" altLang="zh-CN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less</a:t>
            </a:r>
            <a:r>
              <a:rPr lang="en-US" altLang="zh-CN" sz="2200" dirty="0">
                <a:latin typeface="Times New Roman"/>
                <a:cs typeface="Times New Roman"/>
              </a:rPr>
              <a:t> power </a:t>
            </a:r>
            <a:r>
              <a:rPr lang="en-US" altLang="zh-CN" sz="2200" dirty="0" smtClean="0">
                <a:latin typeface="Times New Roman"/>
                <a:cs typeface="Times New Roman"/>
              </a:rPr>
              <a:t>consumption than</a:t>
            </a:r>
            <a:r>
              <a:rPr lang="en-US" altLang="zh-CN" sz="2200" dirty="0">
                <a:latin typeface="Times New Roman"/>
                <a:cs typeface="Times New Roman"/>
              </a:rPr>
              <a:t> </a:t>
            </a:r>
            <a:r>
              <a:rPr lang="en-US" altLang="zh-CN" sz="2200" dirty="0" smtClean="0">
                <a:latin typeface="Times New Roman"/>
                <a:cs typeface="Times New Roman"/>
              </a:rPr>
              <a:t>switch-centric; less diameter than most of server-centric; </a:t>
            </a:r>
            <a:r>
              <a:rPr lang="en-US" altLang="zh-CN" sz="2200" dirty="0">
                <a:latin typeface="Times New Roman"/>
                <a:cs typeface="Times New Roman"/>
              </a:rPr>
              <a:t>Larger </a:t>
            </a:r>
            <a:r>
              <a:rPr lang="en-US" altLang="zh-CN" sz="2200" dirty="0" smtClean="0">
                <a:latin typeface="Times New Roman"/>
                <a:cs typeface="Times New Roman"/>
              </a:rPr>
              <a:t>bisection </a:t>
            </a:r>
            <a:r>
              <a:rPr lang="en-US" altLang="zh-CN" sz="2200" dirty="0">
                <a:latin typeface="Times New Roman"/>
                <a:cs typeface="Times New Roman"/>
              </a:rPr>
              <a:t>bandwidth than most of </a:t>
            </a:r>
            <a:r>
              <a:rPr lang="en-US" altLang="zh-CN" sz="2200" dirty="0" smtClean="0">
                <a:latin typeface="Times New Roman"/>
                <a:cs typeface="Times New Roman"/>
              </a:rPr>
              <a:t>server-centric; </a:t>
            </a:r>
            <a:endParaRPr lang="en-US" altLang="zh-CN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5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4251" y="1889276"/>
            <a:ext cx="7543801" cy="3314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We conduct simulations on </a:t>
            </a:r>
            <a:r>
              <a:rPr lang="en-US" altLang="zh-CN" dirty="0" err="1" smtClean="0"/>
              <a:t>FCell</a:t>
            </a:r>
            <a:r>
              <a:rPr lang="en-US" altLang="zh-CN" dirty="0" smtClean="0"/>
              <a:t> for both random traffic and </a:t>
            </a:r>
            <a:r>
              <a:rPr lang="en-US" altLang="zh-CN" dirty="0" err="1" smtClean="0"/>
              <a:t>bursty</a:t>
            </a:r>
            <a:r>
              <a:rPr lang="en-US" altLang="zh-CN" dirty="0" smtClean="0"/>
              <a:t> traffic.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50755" t="206" r="6833" b="15543"/>
          <a:stretch/>
        </p:blipFill>
        <p:spPr>
          <a:xfrm>
            <a:off x="566236" y="2318656"/>
            <a:ext cx="3491958" cy="2786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50000" r="5057" b="13324"/>
          <a:stretch/>
        </p:blipFill>
        <p:spPr>
          <a:xfrm>
            <a:off x="4228692" y="2318657"/>
            <a:ext cx="3641680" cy="2786743"/>
          </a:xfrm>
          <a:prstGeom prst="rect">
            <a:avLst/>
          </a:prstGeom>
        </p:spPr>
      </p:pic>
      <p:sp>
        <p:nvSpPr>
          <p:cNvPr id="10" name="内容占位符 3"/>
          <p:cNvSpPr txBox="1">
            <a:spLocks/>
          </p:cNvSpPr>
          <p:nvPr/>
        </p:nvSpPr>
        <p:spPr>
          <a:xfrm>
            <a:off x="220826" y="5249333"/>
            <a:ext cx="8734062" cy="10643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>
                <a:latin typeface="Times New Roman"/>
                <a:cs typeface="Times New Roman"/>
              </a:rPr>
              <a:t>when flows number is </a:t>
            </a:r>
            <a:r>
              <a:rPr lang="en-US" altLang="zh-CN" sz="2200" b="1" dirty="0">
                <a:latin typeface="Times New Roman"/>
                <a:cs typeface="Times New Roman"/>
              </a:rPr>
              <a:t>small</a:t>
            </a:r>
            <a:r>
              <a:rPr lang="en-US" altLang="zh-CN" sz="2200" dirty="0">
                <a:latin typeface="Times New Roman"/>
                <a:cs typeface="Times New Roman"/>
              </a:rPr>
              <a:t>, the </a:t>
            </a:r>
            <a:r>
              <a:rPr lang="en-US" altLang="zh-CN" sz="2200" dirty="0" err="1">
                <a:latin typeface="Times New Roman"/>
                <a:cs typeface="Times New Roman"/>
              </a:rPr>
              <a:t>AggTh</a:t>
            </a:r>
            <a:r>
              <a:rPr lang="en-US" altLang="zh-CN" sz="2200" dirty="0">
                <a:latin typeface="Times New Roman"/>
                <a:cs typeface="Times New Roman"/>
              </a:rPr>
              <a:t> values increase almost linearly.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>
                <a:latin typeface="Times New Roman"/>
                <a:cs typeface="Times New Roman"/>
              </a:rPr>
              <a:t>when flows number is </a:t>
            </a:r>
            <a:r>
              <a:rPr lang="en-US" altLang="zh-CN" sz="2200" b="1" dirty="0">
                <a:latin typeface="Times New Roman"/>
                <a:cs typeface="Times New Roman"/>
              </a:rPr>
              <a:t>large</a:t>
            </a:r>
            <a:r>
              <a:rPr lang="en-US" altLang="zh-CN" sz="2200" dirty="0">
                <a:latin typeface="Times New Roman"/>
                <a:cs typeface="Times New Roman"/>
              </a:rPr>
              <a:t>, the increasing rates of the </a:t>
            </a:r>
            <a:r>
              <a:rPr lang="en-US" altLang="zh-CN" sz="2200" dirty="0" err="1">
                <a:latin typeface="Times New Roman"/>
                <a:cs typeface="Times New Roman"/>
              </a:rPr>
              <a:t>AggTh</a:t>
            </a:r>
            <a:r>
              <a:rPr lang="en-US" altLang="zh-CN" sz="2200" dirty="0">
                <a:latin typeface="Times New Roman"/>
                <a:cs typeface="Times New Roman"/>
              </a:rPr>
              <a:t> becomes smaller and smaller. (Network become congested)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905826" y="2237092"/>
            <a:ext cx="31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FSquare</a:t>
            </a:r>
            <a:r>
              <a:rPr lang="en-US" altLang="zh-CN" dirty="0" smtClean="0"/>
              <a:t> Aggregate throughput </a:t>
            </a:r>
            <a:endParaRPr lang="zh-CN" altLang="en-US" dirty="0"/>
          </a:p>
        </p:txBody>
      </p:sp>
      <p:sp>
        <p:nvSpPr>
          <p:cNvPr id="12" name="文本框 4"/>
          <p:cNvSpPr txBox="1"/>
          <p:nvPr/>
        </p:nvSpPr>
        <p:spPr>
          <a:xfrm>
            <a:off x="4585290" y="2247974"/>
            <a:ext cx="338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FRectangle</a:t>
            </a:r>
            <a:r>
              <a:rPr lang="en-US" altLang="zh-CN" dirty="0" smtClean="0"/>
              <a:t> Aggregate throughput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8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grpSp>
        <p:nvGrpSpPr>
          <p:cNvPr id="7" name="组合 7"/>
          <p:cNvGrpSpPr>
            <a:grpSpLocks/>
          </p:cNvGrpSpPr>
          <p:nvPr/>
        </p:nvGrpSpPr>
        <p:grpSpPr bwMode="auto">
          <a:xfrm>
            <a:off x="3886201" y="2060956"/>
            <a:ext cx="4651186" cy="3797158"/>
            <a:chOff x="175437" y="1636004"/>
            <a:chExt cx="11899581" cy="6837418"/>
          </a:xfrm>
        </p:grpSpPr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3261877" y="2822732"/>
              <a:ext cx="6173198" cy="4105780"/>
              <a:chOff x="-130864" y="-80341"/>
              <a:chExt cx="6173197" cy="4105778"/>
            </a:xfrm>
          </p:grpSpPr>
          <p:pic>
            <p:nvPicPr>
              <p:cNvPr id="19" name="USC_Data_Center_Wiring_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" r="5772"/>
              <a:stretch>
                <a:fillRect/>
              </a:stretch>
            </p:blipFill>
            <p:spPr bwMode="auto">
              <a:xfrm>
                <a:off x="1270" y="18898"/>
                <a:ext cx="5984089" cy="3944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asted-image.tif"/>
              <p:cNvPicPr>
                <a:picLocks noChangeAspect="1" noChangeArrowheads="1"/>
              </p:cNvPicPr>
              <p:nvPr/>
            </p:nvPicPr>
            <p:blipFill>
              <a:blip r:embed="rId4"/>
              <a:srcRect r="7809"/>
              <a:stretch>
                <a:fillRect/>
              </a:stretch>
            </p:blipFill>
            <p:spPr bwMode="auto">
              <a:xfrm>
                <a:off x="3694391" y="1960282"/>
                <a:ext cx="1637145" cy="1092955"/>
              </a:xfrm>
              <a:prstGeom prst="rect">
                <a:avLst/>
              </a:prstGeom>
              <a:noFill/>
              <a:ln w="25400">
                <a:solidFill>
                  <a:srgbClr val="F3F7F5"/>
                </a:solidFill>
                <a:miter lim="400000"/>
                <a:headEnd/>
                <a:tailEnd/>
              </a:ln>
              <a:effectLst>
                <a:outerShdw blurRad="50800" dist="25400" dir="3599997" rotWithShape="0">
                  <a:srgbClr val="80808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asted-image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0864" y="-80341"/>
                <a:ext cx="6173197" cy="4105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asted-imag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7" y="6505381"/>
              <a:ext cx="3113939" cy="180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0" name="pasted-image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629" y="6612346"/>
              <a:ext cx="2672814" cy="15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1" name="pasted-image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2204" y="1724953"/>
              <a:ext cx="2672814" cy="194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2" name="pasted-image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59" y="1636004"/>
              <a:ext cx="2672814" cy="200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" name="pasted-image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5" b="13045"/>
            <a:stretch>
              <a:fillRect/>
            </a:stretch>
          </p:blipFill>
          <p:spPr bwMode="auto">
            <a:xfrm rot="-756400">
              <a:off x="3835207" y="1823244"/>
              <a:ext cx="1798194" cy="74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4" name="pasted-image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21130" r="12987" b="21124"/>
            <a:stretch>
              <a:fillRect/>
            </a:stretch>
          </p:blipFill>
          <p:spPr bwMode="auto">
            <a:xfrm rot="-756400">
              <a:off x="1112225" y="4798418"/>
              <a:ext cx="1745199" cy="74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" name="pasted-image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3799659" y="7726414"/>
              <a:ext cx="1722511" cy="74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6" name="pasted-image.t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10007237" y="4772047"/>
              <a:ext cx="1985614" cy="74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7" name="pasted-image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6629331" y="1826581"/>
              <a:ext cx="1836809" cy="74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8" name="pasted-image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43497">
              <a:off x="6480844" y="7164938"/>
              <a:ext cx="2561943" cy="109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3" name="内容占位符 3"/>
          <p:cNvSpPr txBox="1">
            <a:spLocks/>
          </p:cNvSpPr>
          <p:nvPr/>
        </p:nvSpPr>
        <p:spPr>
          <a:xfrm>
            <a:off x="772177" y="2060956"/>
            <a:ext cx="3331737" cy="10643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 smtClean="0">
                <a:latin typeface="Times New Roman"/>
                <a:cs typeface="Times New Roman"/>
              </a:rPr>
              <a:t>Data centers have become important infrastructures to support various cloud computing services,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lang="en-US" altLang="zh-CN" sz="2200" dirty="0">
              <a:latin typeface="Times New Roman"/>
              <a:cs typeface="Times New Roman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 smtClean="0">
                <a:latin typeface="Times New Roman"/>
                <a:cs typeface="Times New Roman"/>
              </a:rPr>
              <a:t>varying from web search, email, video streaming social networking, to distributed file systems and data processing engines. 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7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2026" t="4282" r="56194" b="12427"/>
          <a:stretch/>
        </p:blipFill>
        <p:spPr>
          <a:xfrm>
            <a:off x="4234541" y="2530215"/>
            <a:ext cx="3385459" cy="26778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3239" t="2823" r="55841" b="14767"/>
          <a:stretch/>
        </p:blipFill>
        <p:spPr>
          <a:xfrm>
            <a:off x="609581" y="2486655"/>
            <a:ext cx="3363686" cy="27214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4251" y="1889276"/>
            <a:ext cx="7543801" cy="3314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We conduct simulations on </a:t>
            </a:r>
            <a:r>
              <a:rPr lang="en-US" altLang="zh-CN" dirty="0" err="1" smtClean="0"/>
              <a:t>FCell</a:t>
            </a:r>
            <a:r>
              <a:rPr lang="en-US" altLang="zh-CN" dirty="0" smtClean="0"/>
              <a:t> for both random traffic and </a:t>
            </a:r>
            <a:r>
              <a:rPr lang="en-US" altLang="zh-CN" dirty="0" err="1" smtClean="0"/>
              <a:t>bursty</a:t>
            </a:r>
            <a:r>
              <a:rPr lang="en-US" altLang="zh-CN" dirty="0" smtClean="0"/>
              <a:t> traffic.</a:t>
            </a:r>
            <a:endParaRPr lang="zh-CN" altLang="en-US" dirty="0"/>
          </a:p>
        </p:txBody>
      </p:sp>
      <p:sp>
        <p:nvSpPr>
          <p:cNvPr id="10" name="内容占位符 3"/>
          <p:cNvSpPr txBox="1">
            <a:spLocks/>
          </p:cNvSpPr>
          <p:nvPr/>
        </p:nvSpPr>
        <p:spPr>
          <a:xfrm>
            <a:off x="220826" y="5249333"/>
            <a:ext cx="8734062" cy="10643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>
                <a:latin typeface="Times New Roman"/>
                <a:cs typeface="Times New Roman"/>
              </a:rPr>
              <a:t>when flows number increases significantly and become congested, ADTs in both architectures only increase linearly. 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905826" y="2237092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FSquare</a:t>
            </a:r>
            <a:r>
              <a:rPr lang="en-US" altLang="zh-CN" dirty="0" smtClean="0"/>
              <a:t> APL and ADL </a:t>
            </a:r>
            <a:endParaRPr lang="zh-CN" altLang="en-US" dirty="0"/>
          </a:p>
        </p:txBody>
      </p:sp>
      <p:sp>
        <p:nvSpPr>
          <p:cNvPr id="14" name="文本框 4"/>
          <p:cNvSpPr txBox="1"/>
          <p:nvPr/>
        </p:nvSpPr>
        <p:spPr>
          <a:xfrm>
            <a:off x="4585290" y="2247974"/>
            <a:ext cx="244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FRectangle</a:t>
            </a:r>
            <a:r>
              <a:rPr lang="en-US" altLang="zh-CN" dirty="0" smtClean="0"/>
              <a:t> APL and ADL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7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 this paper, we formally introduce a new category </a:t>
            </a:r>
            <a:r>
              <a:rPr lang="en-US" altLang="zh-CN" dirty="0" smtClean="0"/>
              <a:t>of  DCN </a:t>
            </a:r>
            <a:r>
              <a:rPr lang="en-US" altLang="zh-CN" dirty="0"/>
              <a:t>architectures: the dual-centric DCN architectures, </a:t>
            </a:r>
            <a:r>
              <a:rPr lang="en-US" altLang="zh-CN" dirty="0" smtClean="0"/>
              <a:t>where outing </a:t>
            </a:r>
            <a:r>
              <a:rPr lang="en-US" altLang="zh-CN" dirty="0"/>
              <a:t>intelligence can be placed on both switches and servers</a:t>
            </a:r>
            <a:r>
              <a:rPr lang="en-US" altLang="zh-CN" dirty="0" smtClean="0"/>
              <a:t>.  </a:t>
            </a:r>
          </a:p>
          <a:p>
            <a:r>
              <a:rPr lang="en-US" altLang="zh-CN" dirty="0" smtClean="0"/>
              <a:t>We </a:t>
            </a:r>
            <a:r>
              <a:rPr lang="en-US" altLang="zh-CN" dirty="0"/>
              <a:t>propose two typical dual-centric DCN architectures</a:t>
            </a:r>
            <a:r>
              <a:rPr lang="en-US" altLang="zh-CN" dirty="0" smtClean="0"/>
              <a:t>:  </a:t>
            </a:r>
            <a:r>
              <a:rPr lang="en-US" altLang="zh-CN" dirty="0" err="1" smtClean="0"/>
              <a:t>FSquare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FRectangle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By </a:t>
            </a:r>
            <a:r>
              <a:rPr lang="en-US" altLang="zh-CN" dirty="0"/>
              <a:t>comparing them with </a:t>
            </a:r>
            <a:r>
              <a:rPr lang="en-US" altLang="zh-CN" dirty="0" smtClean="0"/>
              <a:t>existing  architectures </a:t>
            </a:r>
            <a:r>
              <a:rPr lang="en-US" altLang="zh-CN" dirty="0"/>
              <a:t>and by investigating themselves, we show </a:t>
            </a:r>
            <a:r>
              <a:rPr lang="en-US" altLang="zh-CN" dirty="0" smtClean="0"/>
              <a:t>that  these </a:t>
            </a:r>
            <a:r>
              <a:rPr lang="en-US" altLang="zh-CN" dirty="0"/>
              <a:t>two dual-centric DCN architectures have various </a:t>
            </a:r>
            <a:r>
              <a:rPr lang="en-US" altLang="zh-CN" dirty="0" smtClean="0"/>
              <a:t>nice  properties </a:t>
            </a:r>
            <a:r>
              <a:rPr lang="en-US" altLang="zh-CN" dirty="0"/>
              <a:t>for practical data centers, and provide </a:t>
            </a:r>
            <a:r>
              <a:rPr lang="en-US" altLang="zh-CN" dirty="0" smtClean="0"/>
              <a:t>flexible  choices </a:t>
            </a:r>
            <a:r>
              <a:rPr lang="en-US" altLang="zh-CN" dirty="0"/>
              <a:t>in designing DCN architectures. </a:t>
            </a:r>
            <a:endParaRPr lang="en-US" altLang="zh-CN" dirty="0" smtClean="0"/>
          </a:p>
          <a:p>
            <a:r>
              <a:rPr lang="en-US" altLang="zh-CN" dirty="0" smtClean="0"/>
              <a:t>The  proposed </a:t>
            </a:r>
            <a:r>
              <a:rPr lang="en-US" altLang="zh-CN" dirty="0"/>
              <a:t>dual-centric design philosophy will certainly </a:t>
            </a:r>
            <a:r>
              <a:rPr lang="en-US" altLang="zh-CN" dirty="0" smtClean="0"/>
              <a:t>become  a </a:t>
            </a:r>
            <a:r>
              <a:rPr lang="en-US" altLang="zh-CN" dirty="0"/>
              <a:t>potential candidate in future DCN architecture designs</a:t>
            </a:r>
            <a:r>
              <a:rPr lang="en-US" altLang="zh-CN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Future </a:t>
            </a:r>
            <a:r>
              <a:rPr lang="en-US" altLang="zh-CN" dirty="0"/>
              <a:t>works can be cast in, but are not limited to, </a:t>
            </a:r>
            <a:r>
              <a:rPr lang="en-US" altLang="zh-CN" dirty="0" smtClean="0"/>
              <a:t>the  following </a:t>
            </a:r>
            <a:r>
              <a:rPr lang="en-US" altLang="zh-CN" dirty="0"/>
              <a:t>directions: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en-US" altLang="zh-CN" dirty="0"/>
              <a:t>.) designing efficient and/or </a:t>
            </a:r>
            <a:r>
              <a:rPr lang="en-US" altLang="zh-CN" dirty="0" smtClean="0"/>
              <a:t>adaptive routing </a:t>
            </a:r>
            <a:r>
              <a:rPr lang="en-US" altLang="zh-CN" dirty="0"/>
              <a:t>schemes for </a:t>
            </a:r>
            <a:r>
              <a:rPr lang="en-US" altLang="zh-CN" dirty="0" err="1"/>
              <a:t>FSquare</a:t>
            </a:r>
            <a:r>
              <a:rPr lang="en-US" altLang="zh-CN" dirty="0"/>
              <a:t> and </a:t>
            </a:r>
            <a:r>
              <a:rPr lang="en-US" altLang="zh-CN" dirty="0" err="1"/>
              <a:t>FRectangle</a:t>
            </a:r>
            <a:r>
              <a:rPr lang="en-US" altLang="zh-CN" dirty="0"/>
              <a:t>;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en-US" altLang="zh-CN" dirty="0"/>
              <a:t>.) </a:t>
            </a:r>
            <a:r>
              <a:rPr lang="en-US" altLang="zh-CN" dirty="0" smtClean="0"/>
              <a:t>exploring  other </a:t>
            </a:r>
            <a:r>
              <a:rPr lang="en-US" altLang="zh-CN" dirty="0"/>
              <a:t>possible dual-centric architectures that also have </a:t>
            </a:r>
            <a:r>
              <a:rPr lang="en-US" altLang="zh-CN" dirty="0" smtClean="0"/>
              <a:t>appealing properties</a:t>
            </a:r>
            <a:r>
              <a:rPr lang="en-US" altLang="zh-CN" dirty="0"/>
              <a:t>;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en-US" altLang="zh-CN" dirty="0"/>
              <a:t>.) designing dual-centric architectures </a:t>
            </a:r>
            <a:r>
              <a:rPr lang="en-US" altLang="zh-CN" dirty="0" smtClean="0"/>
              <a:t>where each </a:t>
            </a:r>
            <a:r>
              <a:rPr lang="en-US" altLang="zh-CN" dirty="0"/>
              <a:t>server uses more than 2 NIC ports; </a:t>
            </a:r>
            <a:r>
              <a:rPr lang="en-US" altLang="zh-CN" dirty="0" smtClean="0"/>
              <a:t>and</a:t>
            </a:r>
          </a:p>
          <a:p>
            <a:pPr lvl="1"/>
            <a:r>
              <a:rPr lang="en-US" altLang="zh-CN" dirty="0" smtClean="0"/>
              <a:t>4</a:t>
            </a:r>
            <a:r>
              <a:rPr lang="en-US" altLang="zh-CN" dirty="0"/>
              <a:t>.) exploring </a:t>
            </a:r>
            <a:r>
              <a:rPr lang="en-US" altLang="zh-CN" dirty="0" smtClean="0"/>
              <a:t>the limitations </a:t>
            </a:r>
            <a:r>
              <a:rPr lang="en-US" altLang="zh-CN" dirty="0"/>
              <a:t>of the dual-centric design philosophy, and how </a:t>
            </a:r>
            <a:r>
              <a:rPr lang="en-US" altLang="zh-CN" dirty="0" smtClean="0"/>
              <a:t>to control </a:t>
            </a:r>
            <a:r>
              <a:rPr lang="en-US" altLang="zh-CN" dirty="0"/>
              <a:t>and apply them in practical DCN designs.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2223" y="2462004"/>
            <a:ext cx="44595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475" y="4433649"/>
            <a:ext cx="646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Questions can be sent to: </a:t>
            </a:r>
            <a:r>
              <a:rPr lang="en-US" sz="3600" b="1" dirty="0" smtClean="0"/>
              <a:t>dawei.li@temple.edu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Flattened Butterfly (one dimensional)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BCube</a:t>
            </a:r>
            <a:r>
              <a:rPr lang="en-US" altLang="zh-CN" dirty="0" smtClean="0"/>
              <a:t> (two level):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85" y="916155"/>
            <a:ext cx="2809875" cy="291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44" y="4147911"/>
            <a:ext cx="4695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DPillar</a:t>
            </a:r>
            <a:r>
              <a:rPr lang="en-US" altLang="zh-CN" dirty="0" smtClean="0"/>
              <a:t>: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DCell</a:t>
            </a:r>
            <a:r>
              <a:rPr lang="en-US" altLang="zh-CN" dirty="0" smtClean="0"/>
              <a:t> (two level):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98" y="957942"/>
            <a:ext cx="4828021" cy="26091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340" y="3857414"/>
            <a:ext cx="31623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845734"/>
            <a:ext cx="4373154" cy="402336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Three types of connections: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Server-switch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connection (a)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Switch-switch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connection (b)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Server-server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connection (c)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Two classes of DCN architectures: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Switch-centric architecture 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Only server-switch and switch-switch connections (a and b), no server-server connections.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Fat-Tree Flattened Butterfly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Server-centric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architecture</a:t>
            </a:r>
          </a:p>
          <a:p>
            <a:pPr lvl="2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Mostly, only server-switch and server-server connections (a and c), no switch-switch connections.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BCube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FiConn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DCell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17" y="1509940"/>
            <a:ext cx="3505200" cy="142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503" y="3133514"/>
            <a:ext cx="3438525" cy="144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094" y="4862195"/>
            <a:ext cx="2561046" cy="12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0746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Switch-centric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Server-centric.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6008" y="4479206"/>
            <a:ext cx="7543801" cy="15314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Can we combine the advantages of both categories?</a:t>
            </a:r>
          </a:p>
          <a:p>
            <a:pPr marL="201168" lvl="1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switching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capability +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High programmability</a:t>
            </a:r>
          </a:p>
          <a:p>
            <a:pPr marL="201168" lvl="1" indent="0">
              <a:buNone/>
            </a:pPr>
            <a:endParaRPr lang="en-US" altLang="zh-CN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201168" lvl="1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How about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dual-centric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DCN architectures?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2959" y="2383536"/>
            <a:ext cx="3578354" cy="1944624"/>
            <a:chOff x="822959" y="2688336"/>
            <a:chExt cx="3578354" cy="194462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822959" y="2688336"/>
              <a:ext cx="3578354" cy="1944624"/>
            </a:xfrm>
            <a:prstGeom prst="rect">
              <a:avLst/>
            </a:prstGeom>
          </p:spPr>
          <p:txBody>
            <a:bodyPr vert="horz" lIns="0" tIns="45720" rIns="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1168" lvl="1" indent="0" algn="ctr">
                <a:buNone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Switch-centric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Fast switching capability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Less programmability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Expansive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Power hungry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44879" y="2688336"/>
              <a:ext cx="3456434" cy="18348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91455" y="2389632"/>
            <a:ext cx="3578354" cy="1944624"/>
            <a:chOff x="822959" y="2688336"/>
            <a:chExt cx="3578354" cy="1944624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822959" y="2688336"/>
              <a:ext cx="3578354" cy="194462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1168" lvl="1" indent="0" algn="ctr">
                <a:buNone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Switch-centric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Larger processing delays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High programmability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44879" y="2688336"/>
              <a:ext cx="3456434" cy="18348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59994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500" dirty="0" smtClean="0">
                <a:latin typeface="Times New Roman" pitchFamily="18" charset="0"/>
                <a:cs typeface="Times New Roman" pitchFamily="18" charset="0"/>
              </a:rPr>
              <a:t>Contributions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We formally introduce a new class of DCN architectures: dual-centric DCN architectures, and propose two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novel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architectures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FSquare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FRectangle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enable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fair and meaningful comparisons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existing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DCN architectures and our proposed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ones,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we propose a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unified path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length definition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unified diameter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general DCNs. Also, to characterize the power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efficiency of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 general DCN, we propose a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DCN power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consumption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model.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investigating the two proposed architectures and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by comparing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them with existing DCN, we show that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dual-centric architectures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have appealing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for practical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DCN designs.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Preliminaries</a:t>
            </a:r>
          </a:p>
          <a:p>
            <a:r>
              <a:rPr lang="en-US" sz="2800" dirty="0" smtClean="0"/>
              <a:t>Dual-Centric DCN Architectures</a:t>
            </a:r>
          </a:p>
          <a:p>
            <a:r>
              <a:rPr lang="en-US" altLang="zh-CN" sz="2800" dirty="0" smtClean="0"/>
              <a:t>More On </a:t>
            </a:r>
            <a:r>
              <a:rPr lang="en-US" altLang="zh-CN" sz="2800" dirty="0" err="1" smtClean="0"/>
              <a:t>FSquare</a:t>
            </a:r>
            <a:r>
              <a:rPr lang="en-US" altLang="zh-CN" sz="2800" dirty="0" smtClean="0"/>
              <a:t> And </a:t>
            </a:r>
            <a:r>
              <a:rPr lang="en-US" altLang="zh-CN" sz="2800" dirty="0" err="1" smtClean="0"/>
              <a:t>FRectangle</a:t>
            </a:r>
            <a:endParaRPr lang="en-US" altLang="zh-CN" sz="2800" dirty="0" smtClean="0"/>
          </a:p>
          <a:p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28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Preliminaries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lvl="1" indent="-268288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Packets on switches and servers experience 3 important delays: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processing delay, transmission delay, and queuing delay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w,p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w,t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w,q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v,p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v,t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v,q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36575" lvl="1" indent="-268288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Switches can operate in 2 modes: store-and-forward &amp; cut-through.</a:t>
            </a:r>
          </a:p>
          <a:p>
            <a:pPr lvl="2">
              <a:spcBef>
                <a:spcPts val="12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Store-and-forward,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w,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packet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bit</a:t>
            </a:r>
            <a:endParaRPr lang="en-US" altLang="zh-CN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zh-CN" sz="300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Cut-through, 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w,</a:t>
            </a:r>
            <a:r>
              <a:rPr lang="en-US" altLang="zh-CN" sz="24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= 2μs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zh-CN" sz="2400" dirty="0" smtClean="0"/>
          </a:p>
          <a:p>
            <a:pPr lvl="1"/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76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6" y="2221563"/>
            <a:ext cx="4619625" cy="6953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Preliminaries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Unified Path Length Definition: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</a:t>
            </a:r>
          </a:p>
          <a:p>
            <a:endParaRPr lang="en-US" altLang="zh-CN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201168" lvl="1" indent="0">
              <a:buNone/>
            </a:pPr>
            <a:endParaRPr lang="en-US" altLang="zh-CN" sz="2000" dirty="0"/>
          </a:p>
          <a:p>
            <a:pPr lvl="1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Unified Diameter in a DCN: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93" y="2786342"/>
            <a:ext cx="743523" cy="3949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990" y="3143496"/>
            <a:ext cx="723431" cy="363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289" y="3886445"/>
            <a:ext cx="502188" cy="3737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238" y="4228330"/>
            <a:ext cx="417086" cy="4292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4472" y="5236349"/>
            <a:ext cx="3290111" cy="8704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20187" y="2751298"/>
            <a:ext cx="6046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number of switches in a path.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the number of servers in a path (excluding the source and the destination).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processing delay on a switch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the processing delay on a server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3006</TotalTime>
  <Words>2212</Words>
  <Application>Microsoft Office PowerPoint</Application>
  <PresentationFormat>全屏显示(4:3)</PresentationFormat>
  <Paragraphs>289</Paragraphs>
  <Slides>35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宋体</vt:lpstr>
      <vt:lpstr>Calibri</vt:lpstr>
      <vt:lpstr>Calibri Light</vt:lpstr>
      <vt:lpstr>Times New Roman</vt:lpstr>
      <vt:lpstr>Wingdings</vt:lpstr>
      <vt:lpstr>Retrospect</vt:lpstr>
      <vt:lpstr>Dual Centric Data Center Network Architectures</vt:lpstr>
      <vt:lpstr>Agenda</vt:lpstr>
      <vt:lpstr>Introduction</vt:lpstr>
      <vt:lpstr>Introduction</vt:lpstr>
      <vt:lpstr>Introduction</vt:lpstr>
      <vt:lpstr>Introduction</vt:lpstr>
      <vt:lpstr>Agenda</vt:lpstr>
      <vt:lpstr>Preliminaries</vt:lpstr>
      <vt:lpstr>Preliminaries</vt:lpstr>
      <vt:lpstr>Preliminaries</vt:lpstr>
      <vt:lpstr>Agenda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Dual-Centric DCNs: Fsquare And FRectangle</vt:lpstr>
      <vt:lpstr>Comparisons Of Various DCN Architectures</vt:lpstr>
      <vt:lpstr>Comparisons Of Various DCN Architectures</vt:lpstr>
      <vt:lpstr>Comparisons Of Various DCN Architectures</vt:lpstr>
      <vt:lpstr>Simulations</vt:lpstr>
      <vt:lpstr>Simulations</vt:lpstr>
      <vt:lpstr>Conclusion and Future Works</vt:lpstr>
      <vt:lpstr>Conclusion and Future Works</vt:lpstr>
      <vt:lpstr>PowerPoint 演示文稿</vt:lpstr>
      <vt:lpstr>Backup slides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Dawei Li</dc:creator>
  <cp:lastModifiedBy>Dawei Li</cp:lastModifiedBy>
  <cp:revision>188</cp:revision>
  <dcterms:created xsi:type="dcterms:W3CDTF">2014-11-13T17:12:18Z</dcterms:created>
  <dcterms:modified xsi:type="dcterms:W3CDTF">2015-09-07T18:08:26Z</dcterms:modified>
</cp:coreProperties>
</file>