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4"/>
  </p:notesMasterIdLst>
  <p:sldIdLst>
    <p:sldId id="419" r:id="rId2"/>
    <p:sldId id="392" r:id="rId3"/>
    <p:sldId id="452" r:id="rId4"/>
    <p:sldId id="420" r:id="rId5"/>
    <p:sldId id="423" r:id="rId6"/>
    <p:sldId id="432" r:id="rId7"/>
    <p:sldId id="447" r:id="rId8"/>
    <p:sldId id="445" r:id="rId9"/>
    <p:sldId id="434" r:id="rId10"/>
    <p:sldId id="450" r:id="rId11"/>
    <p:sldId id="449" r:id="rId12"/>
    <p:sldId id="45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东明 栾" initials="东明" lastIdx="1" clrIdx="0">
    <p:extLst>
      <p:ext uri="{19B8F6BF-5375-455C-9EA6-DF929625EA0E}">
        <p15:presenceInfo xmlns:p15="http://schemas.microsoft.com/office/powerpoint/2012/main" userId="bd8c4e990a91ca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FFD0"/>
    <a:srgbClr val="00FF00"/>
    <a:srgbClr val="4792D7"/>
    <a:srgbClr val="F8F8F8"/>
    <a:srgbClr val="9851EF"/>
    <a:srgbClr val="EDA20B"/>
    <a:srgbClr val="FFFF99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4" autoAdjust="0"/>
    <p:restoredTop sz="81910" autoAdjust="0"/>
  </p:normalViewPr>
  <p:slideViewPr>
    <p:cSldViewPr>
      <p:cViewPr varScale="1">
        <p:scale>
          <a:sx n="93" d="100"/>
          <a:sy n="93" d="100"/>
        </p:scale>
        <p:origin x="22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notesViewPr>
    <p:cSldViewPr>
      <p:cViewPr varScale="1">
        <p:scale>
          <a:sx n="77" d="100"/>
          <a:sy n="77" d="100"/>
        </p:scale>
        <p:origin x="18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F375D45-EEAC-4491-BDA8-705E98349ABD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75D45-EEAC-4491-BDA8-705E98349ABD}" type="slidenum">
              <a:rPr lang="en-US" altLang="zh-CN" smtClean="0"/>
              <a:pPr/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6158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75D45-EEAC-4491-BDA8-705E98349ABD}" type="slidenum">
              <a:rPr lang="en-US" altLang="zh-CN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9428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75D45-EEAC-4491-BDA8-705E98349ABD}" type="slidenum">
              <a:rPr lang="en-US" altLang="zh-CN" smtClean="0"/>
              <a:pPr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55973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75D45-EEAC-4491-BDA8-705E98349ABD}" type="slidenum">
              <a:rPr lang="en-US" altLang="zh-CN" smtClean="0"/>
              <a:pPr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9825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75D45-EEAC-4491-BDA8-705E98349ABD}" type="slidenum">
              <a:rPr lang="en-US" altLang="zh-CN" smtClean="0"/>
              <a:pPr/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9710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75D45-EEAC-4491-BDA8-705E98349ABD}" type="slidenum">
              <a:rPr lang="en-US" altLang="zh-CN" smtClean="0"/>
              <a:pPr/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6895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75D45-EEAC-4491-BDA8-705E98349ABD}" type="slidenum">
              <a:rPr lang="en-US" altLang="zh-CN" smtClean="0"/>
              <a:pPr/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04465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75D45-EEAC-4491-BDA8-705E98349ABD}" type="slidenum">
              <a:rPr lang="en-US" altLang="zh-CN" smtClean="0"/>
              <a:pPr/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853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3048000" y="3657600"/>
            <a:ext cx="152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7" name="Rectangle 18"/>
          <p:cNvSpPr>
            <a:spLocks noChangeArrowheads="1"/>
          </p:cNvSpPr>
          <p:nvPr userDrawn="1"/>
        </p:nvSpPr>
        <p:spPr bwMode="ltGray">
          <a:xfrm>
            <a:off x="4572000" y="2209800"/>
            <a:ext cx="1524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0" y="2209800"/>
            <a:ext cx="15240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ltGray">
          <a:xfrm>
            <a:off x="1524000" y="2209800"/>
            <a:ext cx="1524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ltGray">
          <a:xfrm>
            <a:off x="6096000" y="3657600"/>
            <a:ext cx="152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ltGray">
          <a:xfrm>
            <a:off x="7620000" y="3657600"/>
            <a:ext cx="1524000" cy="1447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62000" y="1143000"/>
            <a:ext cx="7772400" cy="9906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en-US" altLang="zh-CN"/>
          </a:p>
        </p:txBody>
      </p:sp>
      <p:sp>
        <p:nvSpPr>
          <p:cNvPr id="18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53200"/>
            <a:ext cx="2386608" cy="228600"/>
          </a:xfrm>
        </p:spPr>
        <p:txBody>
          <a:bodyPr/>
          <a:lstStyle>
            <a:lvl1pPr algn="l">
              <a:defRPr kumimoji="1" lang="zh-CN" altLang="en-US" sz="1200" kern="1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dirty="0"/>
              <a:t>吉林大学计算机科学与技术学院</a:t>
            </a:r>
          </a:p>
          <a:p>
            <a:pPr>
              <a:defRPr/>
            </a:pPr>
            <a:endParaRPr lang="zh-CN" altLang="en-US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228600"/>
          </a:xfrm>
        </p:spPr>
        <p:txBody>
          <a:bodyPr/>
          <a:lstStyle>
            <a:lvl1pPr algn="r">
              <a:defRPr kumimoji="1" lang="zh-CN" altLang="en-US" sz="1200" kern="1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通信软件和协议工程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916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吉林大学计算机科学与技术学院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1597D-D6B5-4A6E-A58F-91D4EEB404B6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2856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我的文档\桌面\buildi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0488"/>
            <a:ext cx="19081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吉林大学计算机科学与技术学院</a:t>
            </a: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06675-3282-49F8-89DA-4F3D304FFF77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59159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我的文档\桌面\buildi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0488"/>
            <a:ext cx="19081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107950"/>
            <a:ext cx="1943100" cy="60182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07950"/>
            <a:ext cx="5676900" cy="60182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吉林大学计算机科学与技术学院</a:t>
            </a: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B340E-BBBB-476A-A1BD-9CBFBDD1F120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2579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" name="Picture 12" descr="d:\我的文档\桌面\media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88424" y="51916"/>
            <a:ext cx="712788" cy="7127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吉林大学计算机科学与技术学院</a:t>
            </a: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859E4-C4C5-4150-B2C1-9A46AB5DD7A5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4303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吉林大学计算机科学与技术学院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DCBB3-79EA-47FA-8319-AD53C693E653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72859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pPr lvl="0"/>
            <a:r>
              <a:rPr lang="zh-CN" altLang="en-US" noProof="0"/>
              <a:t>单击图标添加图表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吉林大学计算机科学与技术学院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AB887-4D87-4010-A843-ABCE59D65D2D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7004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" name="Picture 12" descr="d:\我的文档\桌面\media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88424" y="51916"/>
            <a:ext cx="712788" cy="7127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pPr lvl="0"/>
            <a:r>
              <a:rPr lang="zh-CN" altLang="en-US" noProof="0"/>
              <a:t>单击图标添加 </a:t>
            </a:r>
            <a:r>
              <a:rPr lang="en-US" altLang="zh-CN" noProof="0" dirty="0"/>
              <a:t>SmartArt </a:t>
            </a:r>
            <a:r>
              <a:rPr lang="zh-CN" altLang="en-US" noProof="0"/>
              <a:t>图形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吉林大学计算机科学与技术学院</a:t>
            </a: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04C31-2F91-4336-AED1-A6937B497120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1916"/>
            <a:ext cx="712788" cy="7127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lang="zh-CN" altLang="en-US" sz="1200" kern="1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dirty="0"/>
              <a:t>通信软件和协议工程</a:t>
            </a: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kumimoji="1" lang="zh-CN" altLang="en-US" sz="1200" kern="120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 algn="l">
              <a:defRPr/>
            </a:pPr>
            <a:r>
              <a:rPr lang="zh-CN" altLang="en-US" dirty="0"/>
              <a:t>吉林大学计算机科学与技术学院</a:t>
            </a:r>
          </a:p>
          <a:p>
            <a:pPr>
              <a:defRPr/>
            </a:pP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A6F8B-FCA0-4750-BD65-FE9D37250AFE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6851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" name="Picture 12" descr="d:\我的文档\桌面\media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88424" y="51916"/>
            <a:ext cx="712788" cy="7127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A6F8B-FCA0-4750-BD65-FE9D37250AFE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6426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D3946-AE48-4114-BEFA-F05DC4287C16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6478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吉林大学计算机科学与技术学院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1FC5F-F064-4600-85FE-BDD1BE33B72D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0671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吉林大学计算机科学与技术学院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4006C-245C-4968-A0BD-09D721713467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681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吉林大学计算机科学与技术学院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89A08-C7D7-4CEE-BD8A-BAED0C423BBA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7420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吉林大学计算机科学与技术学院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DE7A4-C21A-434C-9199-21E9B31A6ADF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5166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吉林大学计算机科学与技术学院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2ED14-D463-4C8B-9D2E-875F54A8BE7D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2432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107950"/>
            <a:ext cx="7315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76962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r>
              <a:rPr kumimoji="1"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通信软件和协议工程</a:t>
            </a:r>
            <a:endParaRPr kumimoji="1" lang="zh-CN" altLang="en-US" sz="1200" kern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lang="zh-CN" altLang="en-US" sz="1200" kern="1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dirty="0"/>
              <a:t>吉林大学计算机科学与技术学院</a:t>
            </a:r>
          </a:p>
          <a:p>
            <a:pPr>
              <a:defRPr/>
            </a:pPr>
            <a:endParaRPr lang="zh-CN" altLang="en-US" dirty="0"/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1032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1033" name="Rectangle 16"/>
          <p:cNvSpPr>
            <a:spLocks noChangeArrowheads="1"/>
          </p:cNvSpPr>
          <p:nvPr/>
        </p:nvSpPr>
        <p:spPr bwMode="ltGray">
          <a:xfrm>
            <a:off x="0" y="787400"/>
            <a:ext cx="838200" cy="787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1034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00" y="6704"/>
            <a:ext cx="758000" cy="7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69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宋体" charset="0"/>
          <a:cs typeface="宋体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宋体" charset="0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宋体" charset="0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宋体" charset="0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宋体" charset="0"/>
          <a:cs typeface="宋体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kumimoji="1" sz="2400">
          <a:solidFill>
            <a:schemeClr val="tx1"/>
          </a:solidFill>
          <a:latin typeface="+mn-lt"/>
          <a:ea typeface="宋体" charset="0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umimoji="1" sz="2400">
          <a:solidFill>
            <a:schemeClr val="tx1"/>
          </a:solidFill>
          <a:latin typeface="+mn-lt"/>
          <a:ea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kumimoji="1" sz="2400">
          <a:solidFill>
            <a:schemeClr val="tx1"/>
          </a:solidFill>
          <a:latin typeface="+mn-lt"/>
          <a:ea typeface="宋体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宋体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宋体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DC9314-9CFC-4414-A3E9-0986ED690922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-116937" y="431523"/>
            <a:ext cx="9377874" cy="2142728"/>
          </a:xfrm>
        </p:spPr>
        <p:txBody>
          <a:bodyPr/>
          <a:lstStyle/>
          <a:p>
            <a:r>
              <a:rPr lang="en-US" altLang="zh-CN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Game-Theoretical Route Navigation for Vehicular Crowdsensing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3B6BF87E-C68B-4635-934F-DDB810A0DD8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827584" y="5229200"/>
            <a:ext cx="7286600" cy="1281354"/>
          </a:xfrm>
        </p:spPr>
        <p:txBody>
          <a:bodyPr/>
          <a:lstStyle/>
          <a:p>
            <a:r>
              <a:rPr lang="en-US" altLang="zh-CN" sz="1800" dirty="0" err="1">
                <a:latin typeface="Comic Sans MS" panose="030F0702030302020204" pitchFamily="66" charset="0"/>
              </a:rPr>
              <a:t>En</a:t>
            </a:r>
            <a:r>
              <a:rPr lang="en-US" altLang="zh-CN" sz="1800" dirty="0">
                <a:latin typeface="Comic Sans MS" panose="030F0702030302020204" pitchFamily="66" charset="0"/>
              </a:rPr>
              <a:t> Wang</a:t>
            </a:r>
            <a:r>
              <a:rPr lang="en-US" altLang="zh-CN" sz="1800" baseline="30000" dirty="0">
                <a:latin typeface="Comic Sans MS" panose="030F0702030302020204" pitchFamily="66" charset="0"/>
              </a:rPr>
              <a:t>1</a:t>
            </a:r>
            <a:r>
              <a:rPr lang="en-US" altLang="zh-CN" sz="1800" dirty="0">
                <a:latin typeface="Comic Sans MS" panose="030F0702030302020204" pitchFamily="66" charset="0"/>
              </a:rPr>
              <a:t>, </a:t>
            </a:r>
            <a:r>
              <a:rPr lang="en-US" altLang="zh-CN" sz="1800" dirty="0" err="1">
                <a:latin typeface="Comic Sans MS" panose="030F0702030302020204" pitchFamily="66" charset="0"/>
              </a:rPr>
              <a:t>Dongming</a:t>
            </a:r>
            <a:r>
              <a:rPr lang="en-US" altLang="zh-CN" sz="1800" dirty="0">
                <a:latin typeface="Comic Sans MS" panose="030F0702030302020204" pitchFamily="66" charset="0"/>
              </a:rPr>
              <a:t> Luan</a:t>
            </a:r>
            <a:r>
              <a:rPr lang="en-US" altLang="zh-CN" sz="1800" baseline="30000" dirty="0">
                <a:latin typeface="Comic Sans MS" panose="030F0702030302020204" pitchFamily="66" charset="0"/>
              </a:rPr>
              <a:t>1</a:t>
            </a:r>
            <a:r>
              <a:rPr lang="en-US" altLang="zh-CN" sz="1800" dirty="0">
                <a:latin typeface="Comic Sans MS" panose="030F0702030302020204" pitchFamily="66" charset="0"/>
              </a:rPr>
              <a:t>, </a:t>
            </a:r>
            <a:r>
              <a:rPr lang="en-US" altLang="zh-CN" sz="1800" dirty="0" err="1">
                <a:latin typeface="Comic Sans MS" panose="030F0702030302020204" pitchFamily="66" charset="0"/>
              </a:rPr>
              <a:t>Yongjian</a:t>
            </a:r>
            <a:r>
              <a:rPr lang="en-US" altLang="zh-CN" sz="1800" dirty="0">
                <a:latin typeface="Comic Sans MS" panose="030F0702030302020204" pitchFamily="66" charset="0"/>
              </a:rPr>
              <a:t> Yang</a:t>
            </a:r>
            <a:r>
              <a:rPr lang="en-US" altLang="zh-CN" sz="1800" baseline="30000" dirty="0">
                <a:latin typeface="Comic Sans MS" panose="030F0702030302020204" pitchFamily="66" charset="0"/>
              </a:rPr>
              <a:t>1</a:t>
            </a:r>
            <a:r>
              <a:rPr lang="en-US" altLang="zh-CN" sz="1800" dirty="0">
                <a:latin typeface="Comic Sans MS" panose="030F0702030302020204" pitchFamily="66" charset="0"/>
              </a:rPr>
              <a:t>,</a:t>
            </a:r>
            <a:r>
              <a:rPr lang="zh-CN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zh-CN" sz="1800" dirty="0" err="1">
                <a:latin typeface="Comic Sans MS" panose="030F0702030302020204" pitchFamily="66" charset="0"/>
              </a:rPr>
              <a:t>Zihe</a:t>
            </a:r>
            <a:r>
              <a:rPr lang="en-US" altLang="zh-CN" sz="1800" dirty="0">
                <a:latin typeface="Comic Sans MS" panose="030F0702030302020204" pitchFamily="66" charset="0"/>
              </a:rPr>
              <a:t> Wang</a:t>
            </a:r>
            <a:r>
              <a:rPr lang="en-US" altLang="zh-CN" sz="1800" baseline="30000" dirty="0">
                <a:latin typeface="Comic Sans MS" panose="030F0702030302020204" pitchFamily="66" charset="0"/>
              </a:rPr>
              <a:t>2</a:t>
            </a:r>
            <a:r>
              <a:rPr lang="en-US" altLang="zh-CN" sz="1800" dirty="0">
                <a:latin typeface="Comic Sans MS" panose="030F0702030302020204" pitchFamily="66" charset="0"/>
              </a:rPr>
              <a:t>, </a:t>
            </a:r>
            <a:r>
              <a:rPr lang="en-US" altLang="zh-CN" sz="1800" dirty="0" err="1">
                <a:latin typeface="Comic Sans MS" panose="030F0702030302020204" pitchFamily="66" charset="0"/>
              </a:rPr>
              <a:t>Pengmin</a:t>
            </a:r>
            <a:r>
              <a:rPr lang="en-US" altLang="zh-CN" sz="1800" dirty="0">
                <a:latin typeface="Comic Sans MS" panose="030F0702030302020204" pitchFamily="66" charset="0"/>
              </a:rPr>
              <a:t> Dong</a:t>
            </a:r>
            <a:r>
              <a:rPr lang="en-US" altLang="zh-CN" sz="1800" baseline="30000" dirty="0">
                <a:latin typeface="Comic Sans MS" panose="030F0702030302020204" pitchFamily="66" charset="0"/>
              </a:rPr>
              <a:t>1</a:t>
            </a:r>
            <a:r>
              <a:rPr lang="en-US" altLang="zh-CN" sz="1800" dirty="0">
                <a:latin typeface="Comic Sans MS" panose="030F0702030302020204" pitchFamily="66" charset="0"/>
              </a:rPr>
              <a:t>, </a:t>
            </a:r>
            <a:r>
              <a:rPr lang="en-US" altLang="zh-CN" sz="1800" dirty="0" err="1">
                <a:latin typeface="Comic Sans MS" panose="030F0702030302020204" pitchFamily="66" charset="0"/>
              </a:rPr>
              <a:t>Dawei</a:t>
            </a:r>
            <a:r>
              <a:rPr lang="en-US" altLang="zh-CN" sz="1800" dirty="0">
                <a:latin typeface="Comic Sans MS" panose="030F0702030302020204" pitchFamily="66" charset="0"/>
              </a:rPr>
              <a:t> Li</a:t>
            </a:r>
            <a:r>
              <a:rPr lang="en-US" altLang="zh-CN" sz="1800" baseline="30000" dirty="0">
                <a:latin typeface="Comic Sans MS" panose="030F0702030302020204" pitchFamily="66" charset="0"/>
              </a:rPr>
              <a:t>3</a:t>
            </a:r>
            <a:r>
              <a:rPr lang="en-US" altLang="zh-CN" sz="1800" dirty="0">
                <a:latin typeface="Comic Sans MS" panose="030F0702030302020204" pitchFamily="66" charset="0"/>
              </a:rPr>
              <a:t>, </a:t>
            </a:r>
            <a:r>
              <a:rPr lang="en-US" altLang="zh-CN" sz="1800" dirty="0" err="1">
                <a:latin typeface="Comic Sans MS" panose="030F0702030302020204" pitchFamily="66" charset="0"/>
              </a:rPr>
              <a:t>Wenbin</a:t>
            </a:r>
            <a:r>
              <a:rPr lang="en-US" altLang="zh-CN" sz="1800" dirty="0">
                <a:latin typeface="Comic Sans MS" panose="030F0702030302020204" pitchFamily="66" charset="0"/>
              </a:rPr>
              <a:t> Liu</a:t>
            </a:r>
            <a:r>
              <a:rPr lang="en-US" altLang="zh-CN" sz="1800" baseline="30000" dirty="0">
                <a:latin typeface="Comic Sans MS" panose="030F0702030302020204" pitchFamily="66" charset="0"/>
              </a:rPr>
              <a:t>1</a:t>
            </a:r>
            <a:r>
              <a:rPr lang="en-US" altLang="zh-CN" sz="1800" dirty="0">
                <a:latin typeface="Comic Sans MS" panose="030F0702030302020204" pitchFamily="66" charset="0"/>
              </a:rPr>
              <a:t>, and </a:t>
            </a:r>
            <a:r>
              <a:rPr lang="en-US" altLang="zh-CN" sz="1800" dirty="0" err="1">
                <a:latin typeface="Comic Sans MS" panose="030F0702030302020204" pitchFamily="66" charset="0"/>
              </a:rPr>
              <a:t>Jie</a:t>
            </a:r>
            <a:r>
              <a:rPr lang="en-US" altLang="zh-CN" sz="1800" dirty="0">
                <a:latin typeface="Comic Sans MS" panose="030F0702030302020204" pitchFamily="66" charset="0"/>
              </a:rPr>
              <a:t> Wu</a:t>
            </a:r>
            <a:r>
              <a:rPr lang="en-US" altLang="zh-CN" sz="1800" baseline="30000" dirty="0">
                <a:latin typeface="Comic Sans MS" panose="030F0702030302020204" pitchFamily="66" charset="0"/>
              </a:rPr>
              <a:t>4</a:t>
            </a:r>
            <a:endParaRPr lang="zh-CN" altLang="en-US" sz="1800" baseline="30000" dirty="0">
              <a:latin typeface="Comic Sans MS" panose="030F0702030302020204" pitchFamily="66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0A5116D-E739-4EB5-8067-DA04CF4CF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785807"/>
            <a:ext cx="1349512" cy="12813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94118A9-8AFA-4D04-871D-7488A60A4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218" y="2366593"/>
            <a:ext cx="1331100" cy="115212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E9540EE-EE82-43A8-84F2-2A07632AF398}"/>
              </a:ext>
            </a:extLst>
          </p:cNvPr>
          <p:cNvSpPr txBox="1"/>
          <p:nvPr/>
        </p:nvSpPr>
        <p:spPr>
          <a:xfrm>
            <a:off x="1746539" y="5955552"/>
            <a:ext cx="5650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aseline="30000" dirty="0">
                <a:latin typeface="Comic Sans MS" panose="030F0702030302020204" pitchFamily="66" charset="0"/>
                <a:ea typeface="宋体" charset="0"/>
              </a:rPr>
              <a:t>1</a:t>
            </a:r>
            <a:r>
              <a:rPr kumimoji="1" lang="en-US" altLang="zh-CN" dirty="0">
                <a:latin typeface="Comic Sans MS" panose="030F0702030302020204" pitchFamily="66" charset="0"/>
                <a:ea typeface="宋体" charset="0"/>
              </a:rPr>
              <a:t>Jinlin University, </a:t>
            </a:r>
            <a:r>
              <a:rPr kumimoji="1" lang="en-US" altLang="zh-CN" baseline="30000" dirty="0">
                <a:latin typeface="Comic Sans MS" panose="030F0702030302020204" pitchFamily="66" charset="0"/>
                <a:ea typeface="宋体" charset="0"/>
              </a:rPr>
              <a:t>2</a:t>
            </a:r>
            <a:r>
              <a:rPr kumimoji="1" lang="en-US" altLang="zh-CN" dirty="0">
                <a:latin typeface="Comic Sans MS" panose="030F0702030302020204" pitchFamily="66" charset="0"/>
                <a:ea typeface="宋体" charset="0"/>
              </a:rPr>
              <a:t>Renmin University of China  </a:t>
            </a:r>
            <a:r>
              <a:rPr kumimoji="1" lang="en-US" altLang="zh-CN" baseline="30000" dirty="0">
                <a:latin typeface="Comic Sans MS" panose="030F0702030302020204" pitchFamily="66" charset="0"/>
                <a:ea typeface="宋体" charset="0"/>
              </a:rPr>
              <a:t>3</a:t>
            </a:r>
            <a:r>
              <a:rPr kumimoji="1" lang="en-US" altLang="zh-CN" dirty="0">
                <a:latin typeface="Comic Sans MS" panose="030F0702030302020204" pitchFamily="66" charset="0"/>
                <a:ea typeface="宋体" charset="0"/>
              </a:rPr>
              <a:t>Montclair State University, </a:t>
            </a:r>
            <a:r>
              <a:rPr kumimoji="1" lang="en-US" altLang="zh-CN" baseline="30000" dirty="0">
                <a:latin typeface="Comic Sans MS" panose="030F0702030302020204" pitchFamily="66" charset="0"/>
                <a:ea typeface="宋体" charset="0"/>
              </a:rPr>
              <a:t>4</a:t>
            </a:r>
            <a:r>
              <a:rPr kumimoji="1" lang="en-US" altLang="zh-CN" dirty="0">
                <a:latin typeface="Comic Sans MS" panose="030F0702030302020204" pitchFamily="66" charset="0"/>
                <a:ea typeface="宋体" charset="0"/>
              </a:rPr>
              <a:t>Temple University</a:t>
            </a:r>
            <a:endParaRPr kumimoji="1" lang="zh-CN" altLang="en-US" dirty="0">
              <a:latin typeface="Comic Sans MS" panose="030F0702030302020204" pitchFamily="66" charset="0"/>
              <a:ea typeface="宋体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28B160E-E77D-4E8A-A725-674CD414F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2329606"/>
            <a:ext cx="1176751" cy="11714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BEDC1EA-79BB-4C12-A158-19B4013EE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744138"/>
            <a:ext cx="1440759" cy="12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4"/>
    </mc:Choice>
    <mc:Fallback xmlns="">
      <p:transition spd="slow" advTm="28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047372-E4F2-4A8A-B812-6736C91E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Performance Evaluation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3AC0A81-A4FA-4C41-BC67-C1186891B070}"/>
              </a:ext>
            </a:extLst>
          </p:cNvPr>
          <p:cNvSpPr txBox="1"/>
          <p:nvPr/>
        </p:nvSpPr>
        <p:spPr>
          <a:xfrm>
            <a:off x="914400" y="980728"/>
            <a:ext cx="4593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Comic Sans MS" panose="030F0702030302020204" pitchFamily="66" charset="0"/>
              </a:rPr>
              <a:t>Coverage and reward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AA11FC6-AFE4-40DF-ADA0-7830226F2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598282"/>
            <a:ext cx="5688632" cy="22212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FE88800-2554-4BDE-823C-F575AA128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149080"/>
            <a:ext cx="5616624" cy="22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9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047372-E4F2-4A8A-B812-6736C91E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Performance Evaluation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3AC0A81-A4FA-4C41-BC67-C1186891B070}"/>
              </a:ext>
            </a:extLst>
          </p:cNvPr>
          <p:cNvSpPr txBox="1"/>
          <p:nvPr/>
        </p:nvSpPr>
        <p:spPr>
          <a:xfrm>
            <a:off x="914400" y="980728"/>
            <a:ext cx="6033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Comic Sans MS" panose="030F0702030302020204" pitchFamily="66" charset="0"/>
              </a:rPr>
              <a:t>The influence of user and system parameters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E36E46-068E-4DAA-BB65-F12E1B94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380622"/>
            <a:ext cx="5400600" cy="20732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4BDE773-C84B-4A34-8161-AD34676BA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890" y="3453872"/>
            <a:ext cx="436014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90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047372-E4F2-4A8A-B812-6736C91E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Thanks for listening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D8A4260-B0EA-4D09-BF34-A2E7A8F18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628800"/>
            <a:ext cx="2637801" cy="26450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A047029-BD17-4F34-A93D-C328437D1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4581128"/>
            <a:ext cx="1358596" cy="8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8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D167B6-98D5-4928-8647-19CAAA14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  <a:ea typeface="楷体" panose="02010609060101010101" pitchFamily="49" charset="-122"/>
              </a:rPr>
              <a:t>Outline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80D67E9-D3CB-4AE6-825E-EA3E41EAECB8}"/>
              </a:ext>
            </a:extLst>
          </p:cNvPr>
          <p:cNvSpPr/>
          <p:nvPr/>
        </p:nvSpPr>
        <p:spPr>
          <a:xfrm>
            <a:off x="2240868" y="1052736"/>
            <a:ext cx="4662264" cy="663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  <a:buClr>
                <a:srgbClr val="8064A2"/>
              </a:buClr>
              <a:buFont typeface="+mj-lt"/>
              <a:buAutoNum type="romanUcPeriod"/>
            </a:pPr>
            <a:r>
              <a:rPr kumimoji="1" lang="en-US" altLang="zh-CN" sz="2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charset="0"/>
              </a:rPr>
              <a:t>Motivation and Problem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rgbClr val="8064A2"/>
              </a:buClr>
              <a:buFont typeface="+mj-lt"/>
              <a:buAutoNum type="romanUcPeriod"/>
            </a:pPr>
            <a:endParaRPr kumimoji="1" lang="en-US" altLang="zh-CN" sz="2200" kern="0" dirty="0">
              <a:solidFill>
                <a:srgbClr val="000000"/>
              </a:solidFill>
              <a:latin typeface="Comic Sans MS" panose="030F0702030302020204" pitchFamily="66" charset="0"/>
              <a:ea typeface="宋体" charset="0"/>
            </a:endParaRPr>
          </a:p>
          <a:p>
            <a:pPr marL="514350" lvl="0" indent="-514350" eaLnBrk="0" hangingPunct="0">
              <a:spcBef>
                <a:spcPct val="20000"/>
              </a:spcBef>
              <a:buClr>
                <a:srgbClr val="8064A2"/>
              </a:buClr>
              <a:buFont typeface="+mj-lt"/>
              <a:buAutoNum type="romanUcPeriod"/>
            </a:pPr>
            <a:r>
              <a:rPr kumimoji="1" lang="en-US" altLang="zh-CN" sz="2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charset="0"/>
              </a:rPr>
              <a:t>Challenges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rgbClr val="8064A2"/>
              </a:buClr>
              <a:buFont typeface="+mj-lt"/>
              <a:buAutoNum type="romanUcPeriod"/>
            </a:pPr>
            <a:endParaRPr kumimoji="1" lang="en-US" altLang="zh-CN" sz="2200" kern="0" dirty="0">
              <a:solidFill>
                <a:srgbClr val="000000"/>
              </a:solidFill>
              <a:latin typeface="Comic Sans MS" panose="030F0702030302020204" pitchFamily="66" charset="0"/>
              <a:ea typeface="宋体" charset="0"/>
            </a:endParaRPr>
          </a:p>
          <a:p>
            <a:pPr marL="514350" lvl="0" indent="-514350" eaLnBrk="0" hangingPunct="0">
              <a:spcBef>
                <a:spcPct val="20000"/>
              </a:spcBef>
              <a:buClr>
                <a:srgbClr val="8064A2"/>
              </a:buClr>
              <a:buFont typeface="+mj-lt"/>
              <a:buAutoNum type="romanUcPeriod"/>
            </a:pPr>
            <a:r>
              <a:rPr kumimoji="1" lang="en-US" altLang="zh-CN" sz="2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charset="0"/>
              </a:rPr>
              <a:t>Contributions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rgbClr val="8064A2"/>
              </a:buClr>
              <a:buFont typeface="+mj-lt"/>
              <a:buAutoNum type="romanUcPeriod"/>
            </a:pPr>
            <a:endParaRPr kumimoji="1" lang="en-US" altLang="zh-CN" sz="2200" kern="0" dirty="0">
              <a:solidFill>
                <a:srgbClr val="000000"/>
              </a:solidFill>
              <a:latin typeface="Comic Sans MS" panose="030F0702030302020204" pitchFamily="66" charset="0"/>
              <a:ea typeface="宋体" charset="0"/>
            </a:endParaRPr>
          </a:p>
          <a:p>
            <a:pPr marL="514350" lvl="0" indent="-514350" eaLnBrk="0" hangingPunct="0">
              <a:spcBef>
                <a:spcPct val="20000"/>
              </a:spcBef>
              <a:buClr>
                <a:srgbClr val="8064A2"/>
              </a:buClr>
              <a:buFont typeface="+mj-lt"/>
              <a:buAutoNum type="romanUcPeriod"/>
            </a:pPr>
            <a:r>
              <a:rPr kumimoji="1" lang="en-US" altLang="zh-CN" sz="2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charset="0"/>
              </a:rPr>
              <a:t>System Model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rgbClr val="8064A2"/>
              </a:buClr>
              <a:buFont typeface="+mj-lt"/>
              <a:buAutoNum type="romanUcPeriod"/>
            </a:pPr>
            <a:endParaRPr kumimoji="1" lang="en-US" altLang="zh-CN" sz="2200" kern="0" dirty="0">
              <a:solidFill>
                <a:srgbClr val="000000"/>
              </a:solidFill>
              <a:latin typeface="Comic Sans MS" panose="030F0702030302020204" pitchFamily="66" charset="0"/>
              <a:ea typeface="宋体" charset="0"/>
            </a:endParaRPr>
          </a:p>
          <a:p>
            <a:pPr marL="514350" lvl="0" indent="-514350" eaLnBrk="0" hangingPunct="0">
              <a:spcBef>
                <a:spcPct val="20000"/>
              </a:spcBef>
              <a:buClr>
                <a:srgbClr val="8064A2"/>
              </a:buClr>
              <a:buFont typeface="+mj-lt"/>
              <a:buAutoNum type="romanUcPeriod"/>
            </a:pPr>
            <a:r>
              <a:rPr kumimoji="1" lang="en-US" altLang="zh-CN" sz="2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charset="0"/>
              </a:rPr>
              <a:t>Strategy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rgbClr val="8064A2"/>
              </a:buClr>
              <a:buFont typeface="+mj-lt"/>
              <a:buAutoNum type="romanUcPeriod"/>
            </a:pPr>
            <a:endParaRPr kumimoji="1" lang="en-US" altLang="zh-CN" sz="2200" kern="0" dirty="0">
              <a:solidFill>
                <a:srgbClr val="000000"/>
              </a:solidFill>
              <a:latin typeface="Comic Sans MS" panose="030F0702030302020204" pitchFamily="66" charset="0"/>
              <a:ea typeface="宋体" charset="0"/>
            </a:endParaRPr>
          </a:p>
          <a:p>
            <a:pPr marL="514350" lvl="0" indent="-514350" eaLnBrk="0" hangingPunct="0">
              <a:spcBef>
                <a:spcPct val="20000"/>
              </a:spcBef>
              <a:buClr>
                <a:srgbClr val="8064A2"/>
              </a:buClr>
              <a:buFont typeface="+mj-lt"/>
              <a:buAutoNum type="romanUcPeriod"/>
            </a:pPr>
            <a:r>
              <a:rPr kumimoji="1" lang="en-US" altLang="zh-CN" sz="2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charset="0"/>
              </a:rPr>
              <a:t>Theoretical Analysis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rgbClr val="8064A2"/>
              </a:buClr>
              <a:buFont typeface="+mj-lt"/>
              <a:buAutoNum type="romanUcPeriod"/>
            </a:pPr>
            <a:endParaRPr kumimoji="1" lang="en-US" altLang="zh-CN" sz="2200" kern="0" dirty="0">
              <a:solidFill>
                <a:srgbClr val="000000"/>
              </a:solidFill>
              <a:latin typeface="Comic Sans MS" panose="030F0702030302020204" pitchFamily="66" charset="0"/>
              <a:ea typeface="宋体" charset="0"/>
            </a:endParaRPr>
          </a:p>
          <a:p>
            <a:pPr marL="514350" indent="-514350" eaLnBrk="0" hangingPunct="0">
              <a:spcBef>
                <a:spcPct val="20000"/>
              </a:spcBef>
              <a:buClr>
                <a:srgbClr val="8064A2"/>
              </a:buClr>
              <a:buFont typeface="+mj-lt"/>
              <a:buAutoNum type="romanUcPeriod"/>
            </a:pPr>
            <a:r>
              <a:rPr kumimoji="1" lang="en-US" altLang="zh-CN" sz="2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charset="0"/>
              </a:rPr>
              <a:t>Performance Evaluation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rgbClr val="8064A2"/>
              </a:buClr>
              <a:buFont typeface="+mj-lt"/>
              <a:buAutoNum type="romanUcPeriod"/>
            </a:pPr>
            <a:endParaRPr kumimoji="1" lang="en-US" altLang="zh-CN" sz="2400" kern="0" dirty="0">
              <a:solidFill>
                <a:srgbClr val="000000"/>
              </a:solidFill>
              <a:latin typeface="Verdana"/>
              <a:ea typeface="宋体" charset="0"/>
            </a:endParaRPr>
          </a:p>
          <a:p>
            <a:pPr marL="514350" lvl="0" indent="-514350" eaLnBrk="0" hangingPunct="0">
              <a:spcBef>
                <a:spcPct val="20000"/>
              </a:spcBef>
              <a:buClr>
                <a:srgbClr val="8064A2"/>
              </a:buClr>
              <a:buFont typeface="+mj-lt"/>
              <a:buAutoNum type="romanUcPeriod"/>
            </a:pPr>
            <a:endParaRPr kumimoji="1" lang="en-US" altLang="zh-CN" sz="2400" kern="0" dirty="0">
              <a:solidFill>
                <a:srgbClr val="000000"/>
              </a:solidFill>
              <a:latin typeface="Verdana"/>
              <a:ea typeface="宋体" charset="0"/>
            </a:endParaRPr>
          </a:p>
          <a:p>
            <a:pPr marL="514350" lvl="0" indent="-514350" eaLnBrk="0" hangingPunct="0">
              <a:spcBef>
                <a:spcPct val="20000"/>
              </a:spcBef>
              <a:buClr>
                <a:srgbClr val="8064A2"/>
              </a:buClr>
              <a:buFont typeface="+mj-lt"/>
              <a:buAutoNum type="romanUcPeriod"/>
            </a:pPr>
            <a:endParaRPr kumimoji="1" lang="en-US" altLang="zh-CN" sz="2400" kern="0" dirty="0">
              <a:solidFill>
                <a:srgbClr val="000000"/>
              </a:solidFill>
              <a:latin typeface="Verdana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1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"/>
    </mc:Choice>
    <mc:Fallback xmlns="">
      <p:transition spd="slow" advTm="65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42B3B9-C9F9-41B2-A4FB-9225ABA5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Motivation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BED169F5-2561-41E5-B661-62AD577051C2}"/>
              </a:ext>
            </a:extLst>
          </p:cNvPr>
          <p:cNvGrpSpPr/>
          <p:nvPr/>
        </p:nvGrpSpPr>
        <p:grpSpPr>
          <a:xfrm>
            <a:off x="215024" y="972472"/>
            <a:ext cx="3965032" cy="2272365"/>
            <a:chOff x="215024" y="972472"/>
            <a:chExt cx="3965032" cy="227236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29651650-0A38-4DA1-AEEE-510B371250A5}"/>
                </a:ext>
              </a:extLst>
            </p:cNvPr>
            <p:cNvGrpSpPr/>
            <p:nvPr/>
          </p:nvGrpSpPr>
          <p:grpSpPr>
            <a:xfrm>
              <a:off x="215024" y="972472"/>
              <a:ext cx="3965032" cy="1864284"/>
              <a:chOff x="207822" y="971116"/>
              <a:chExt cx="4091543" cy="1863033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11AFFA60-5419-440A-AC94-F57D3831A52D}"/>
                  </a:ext>
                </a:extLst>
              </p:cNvPr>
              <p:cNvGrpSpPr/>
              <p:nvPr/>
            </p:nvGrpSpPr>
            <p:grpSpPr>
              <a:xfrm>
                <a:off x="1331640" y="971116"/>
                <a:ext cx="2967725" cy="1863033"/>
                <a:chOff x="1403648" y="971115"/>
                <a:chExt cx="2967725" cy="1863033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B7B25225-DBCB-4275-93EA-08A7D3D157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03648" y="971116"/>
                  <a:ext cx="1863032" cy="1863032"/>
                </a:xfrm>
                <a:prstGeom prst="rect">
                  <a:avLst/>
                </a:prstGeom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A93A205-C9CF-4567-BBA3-03483F291F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31840" y="971115"/>
                  <a:ext cx="1239533" cy="1857439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5839B1CB-31D2-4A06-80E8-5EA0CF6EF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822" y="971117"/>
                <a:ext cx="1239533" cy="1863032"/>
              </a:xfrm>
              <a:prstGeom prst="rect">
                <a:avLst/>
              </a:prstGeom>
            </p:spPr>
          </p:pic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6D67EAF-2169-4DF3-B247-38A093138B72}"/>
                </a:ext>
              </a:extLst>
            </p:cNvPr>
            <p:cNvSpPr txBox="1"/>
            <p:nvPr/>
          </p:nvSpPr>
          <p:spPr>
            <a:xfrm>
              <a:off x="514618" y="2875505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Comic Sans MS" panose="030F0702030302020204" pitchFamily="66" charset="0"/>
                </a:rPr>
                <a:t>Mobile Crowdsensing (MCS)</a:t>
              </a:r>
              <a:endParaRPr lang="zh-CN" alt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B3031C6-9D12-4620-B2CD-A09847FDFB1B}"/>
              </a:ext>
            </a:extLst>
          </p:cNvPr>
          <p:cNvGrpSpPr/>
          <p:nvPr/>
        </p:nvGrpSpPr>
        <p:grpSpPr>
          <a:xfrm>
            <a:off x="152452" y="3424651"/>
            <a:ext cx="5856444" cy="2990130"/>
            <a:chOff x="152452" y="3424651"/>
            <a:chExt cx="5856444" cy="2990130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253F1C55-6BE2-4FC6-AEE3-9C4BB7A5B67D}"/>
                </a:ext>
              </a:extLst>
            </p:cNvPr>
            <p:cNvGrpSpPr/>
            <p:nvPr/>
          </p:nvGrpSpPr>
          <p:grpSpPr>
            <a:xfrm>
              <a:off x="152452" y="3694289"/>
              <a:ext cx="5856444" cy="2720492"/>
              <a:chOff x="239170" y="3729014"/>
              <a:chExt cx="5856444" cy="2720492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137781B5-100F-40BE-AFBF-68EB19CECF32}"/>
                  </a:ext>
                </a:extLst>
              </p:cNvPr>
              <p:cNvGrpSpPr/>
              <p:nvPr/>
            </p:nvGrpSpPr>
            <p:grpSpPr>
              <a:xfrm>
                <a:off x="2331104" y="5017808"/>
                <a:ext cx="3764510" cy="1431698"/>
                <a:chOff x="4909292" y="5011707"/>
                <a:chExt cx="3764510" cy="1431698"/>
              </a:xfrm>
            </p:grpSpPr>
            <p:pic>
              <p:nvPicPr>
                <p:cNvPr id="16" name="图片 15">
                  <a:extLst>
                    <a:ext uri="{FF2B5EF4-FFF2-40B4-BE49-F238E27FC236}">
                      <a16:creationId xmlns:a16="http://schemas.microsoft.com/office/drawing/2014/main" id="{A85BA51B-C97E-47EB-BDB4-0B8B872495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31990" y="5011707"/>
                  <a:ext cx="1502891" cy="939307"/>
                </a:xfrm>
                <a:prstGeom prst="rect">
                  <a:avLst/>
                </a:prstGeom>
              </p:spPr>
            </p:pic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FC958807-3E98-461D-B44E-570ACD29C424}"/>
                    </a:ext>
                  </a:extLst>
                </p:cNvPr>
                <p:cNvSpPr txBox="1"/>
                <p:nvPr/>
              </p:nvSpPr>
              <p:spPr>
                <a:xfrm>
                  <a:off x="4909292" y="5962678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latin typeface="Comic Sans MS" panose="030F0702030302020204" pitchFamily="66" charset="0"/>
                    </a:rPr>
                    <a:t>Traffic monitoring</a:t>
                  </a:r>
                  <a:endParaRPr lang="zh-CN" altLang="en-US" sz="1400" dirty="0">
                    <a:latin typeface="Comic Sans MS" panose="030F0702030302020204" pitchFamily="66" charset="0"/>
                  </a:endParaRPr>
                </a:p>
              </p:txBody>
            </p:sp>
            <p:pic>
              <p:nvPicPr>
                <p:cNvPr id="18" name="图片 17">
                  <a:extLst>
                    <a:ext uri="{FF2B5EF4-FFF2-40B4-BE49-F238E27FC236}">
                      <a16:creationId xmlns:a16="http://schemas.microsoft.com/office/drawing/2014/main" id="{650D85B5-103E-4401-A0E8-39C9CBC31F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57734" y="5011707"/>
                  <a:ext cx="1506057" cy="964897"/>
                </a:xfrm>
                <a:prstGeom prst="rect">
                  <a:avLst/>
                </a:prstGeom>
              </p:spPr>
            </p:pic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20731724-149F-401B-98EE-CE6E72E610E0}"/>
                    </a:ext>
                  </a:extLst>
                </p:cNvPr>
                <p:cNvSpPr txBox="1"/>
                <p:nvPr/>
              </p:nvSpPr>
              <p:spPr>
                <a:xfrm>
                  <a:off x="6657578" y="5975472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latin typeface="Comic Sans MS" panose="030F0702030302020204" pitchFamily="66" charset="0"/>
                    </a:rPr>
                    <a:t>Noise monitoring</a:t>
                  </a:r>
                  <a:endParaRPr lang="zh-CN" altLang="en-US" sz="1400" dirty="0">
                    <a:latin typeface="Comic Sans MS" panose="030F0702030302020204" pitchFamily="66" charset="0"/>
                  </a:endParaRPr>
                </a:p>
              </p:txBody>
            </p:sp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EA70E4CD-9E25-4962-A1A9-5BE23592F5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72200" y="6296043"/>
                  <a:ext cx="457035" cy="147362"/>
                </a:xfrm>
                <a:prstGeom prst="rect">
                  <a:avLst/>
                </a:prstGeom>
              </p:spPr>
            </p:pic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1CB3450B-99F5-46AD-855A-B63CD739A655}"/>
                  </a:ext>
                </a:extLst>
              </p:cNvPr>
              <p:cNvGrpSpPr/>
              <p:nvPr/>
            </p:nvGrpSpPr>
            <p:grpSpPr>
              <a:xfrm>
                <a:off x="239170" y="3729014"/>
                <a:ext cx="5419810" cy="2617069"/>
                <a:chOff x="239170" y="3729014"/>
                <a:chExt cx="5419810" cy="2617069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3789A1A9-BE7C-4182-B6B4-A4E1DE779F72}"/>
                    </a:ext>
                  </a:extLst>
                </p:cNvPr>
                <p:cNvSpPr/>
                <p:nvPr/>
              </p:nvSpPr>
              <p:spPr>
                <a:xfrm>
                  <a:off x="1374714" y="4415560"/>
                  <a:ext cx="773306" cy="32548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4F81BD"/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</a:rPr>
                    <a:t>Upload</a:t>
                  </a:r>
                  <a:endPara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36" name="云形 35">
                  <a:extLst>
                    <a:ext uri="{FF2B5EF4-FFF2-40B4-BE49-F238E27FC236}">
                      <a16:creationId xmlns:a16="http://schemas.microsoft.com/office/drawing/2014/main" id="{DC012029-DF86-4006-A584-5A287B69B373}"/>
                    </a:ext>
                  </a:extLst>
                </p:cNvPr>
                <p:cNvSpPr/>
                <p:nvPr/>
              </p:nvSpPr>
              <p:spPr>
                <a:xfrm>
                  <a:off x="2890389" y="3729014"/>
                  <a:ext cx="2238674" cy="964897"/>
                </a:xfrm>
                <a:prstGeom prst="cloud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27C0DC9C-89D2-4D28-8BDB-A68112B25239}"/>
                    </a:ext>
                  </a:extLst>
                </p:cNvPr>
                <p:cNvGrpSpPr/>
                <p:nvPr/>
              </p:nvGrpSpPr>
              <p:grpSpPr>
                <a:xfrm>
                  <a:off x="239170" y="3949682"/>
                  <a:ext cx="5419810" cy="2396401"/>
                  <a:chOff x="239170" y="3949682"/>
                  <a:chExt cx="5419810" cy="2396401"/>
                </a:xfrm>
              </p:grpSpPr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9EC1EE3C-A4AD-43DD-AD6A-B33B81C32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39170" y="4313331"/>
                    <a:ext cx="2021704" cy="2032752"/>
                  </a:xfrm>
                  <a:prstGeom prst="rect">
                    <a:avLst/>
                  </a:prstGeom>
                </p:spPr>
              </p:pic>
              <p:cxnSp>
                <p:nvCxnSpPr>
                  <p:cNvPr id="27" name="直接箭头连接符 26">
                    <a:extLst>
                      <a:ext uri="{FF2B5EF4-FFF2-40B4-BE49-F238E27FC236}">
                        <a16:creationId xmlns:a16="http://schemas.microsoft.com/office/drawing/2014/main" id="{DEA36C91-A9EE-460B-A443-86B385AE00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12014" y="4245247"/>
                    <a:ext cx="1637115" cy="549146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箭头连接符 29">
                    <a:extLst>
                      <a:ext uri="{FF2B5EF4-FFF2-40B4-BE49-F238E27FC236}">
                        <a16:creationId xmlns:a16="http://schemas.microsoft.com/office/drawing/2014/main" id="{438D4FD3-7498-47D7-A996-1F2BE97558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504182" y="4578301"/>
                    <a:ext cx="1244947" cy="1221067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triangle"/>
                  </a:ln>
                  <a:effectLst/>
                </p:spPr>
              </p:cxnSp>
              <p:cxnSp>
                <p:nvCxnSpPr>
                  <p:cNvPr id="33" name="直接箭头连接符 32">
                    <a:extLst>
                      <a:ext uri="{FF2B5EF4-FFF2-40B4-BE49-F238E27FC236}">
                        <a16:creationId xmlns:a16="http://schemas.microsoft.com/office/drawing/2014/main" id="{A8B25853-AD3F-4401-BEE3-90698C0F96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24033" y="4425186"/>
                    <a:ext cx="925096" cy="649007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triangle"/>
                  </a:ln>
                  <a:effectLst/>
                </p:spPr>
              </p:cxnSp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7D0E0B53-4FC3-47CB-902D-47683BB036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543887" y="3949682"/>
                    <a:ext cx="966834" cy="428041"/>
                  </a:xfrm>
                  <a:prstGeom prst="rect">
                    <a:avLst/>
                  </a:prstGeom>
                </p:spPr>
              </p:pic>
              <p:sp>
                <p:nvSpPr>
                  <p:cNvPr id="38" name="文本框 37">
                    <a:extLst>
                      <a:ext uri="{FF2B5EF4-FFF2-40B4-BE49-F238E27FC236}">
                        <a16:creationId xmlns:a16="http://schemas.microsoft.com/office/drawing/2014/main" id="{C3F19FEA-036C-4BB8-8E68-8BEB83AA3B95}"/>
                      </a:ext>
                    </a:extLst>
                  </p:cNvPr>
                  <p:cNvSpPr txBox="1"/>
                  <p:nvPr/>
                </p:nvSpPr>
                <p:spPr>
                  <a:xfrm>
                    <a:off x="4516023" y="4539291"/>
                    <a:ext cx="1142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>
                        <a:latin typeface="Comic Sans MS" panose="030F0702030302020204" pitchFamily="66" charset="0"/>
                      </a:rPr>
                      <a:t>Platform</a:t>
                    </a:r>
                    <a:endParaRPr lang="zh-CN" altLang="en-US" dirty="0">
                      <a:latin typeface="Comic Sans MS" panose="030F0702030302020204" pitchFamily="66" charset="0"/>
                    </a:endParaRPr>
                  </a:p>
                </p:txBody>
              </p:sp>
              <p:pic>
                <p:nvPicPr>
                  <p:cNvPr id="39" name="图片 38">
                    <a:extLst>
                      <a:ext uri="{FF2B5EF4-FFF2-40B4-BE49-F238E27FC236}">
                        <a16:creationId xmlns:a16="http://schemas.microsoft.com/office/drawing/2014/main" id="{7C2159FA-75F8-4547-A7F0-7B7F86221A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031957" y="4514782"/>
                    <a:ext cx="250521" cy="428041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箭头: 下 39">
              <a:extLst>
                <a:ext uri="{FF2B5EF4-FFF2-40B4-BE49-F238E27FC236}">
                  <a16:creationId xmlns:a16="http://schemas.microsoft.com/office/drawing/2014/main" id="{74BB3976-24B7-4401-BC85-959C6D4BC88E}"/>
                </a:ext>
              </a:extLst>
            </p:cNvPr>
            <p:cNvSpPr/>
            <p:nvPr/>
          </p:nvSpPr>
          <p:spPr>
            <a:xfrm>
              <a:off x="1989803" y="3424651"/>
              <a:ext cx="288032" cy="606935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8FE56C7A-B3B3-4427-814A-AA21AC695241}"/>
              </a:ext>
            </a:extLst>
          </p:cNvPr>
          <p:cNvGrpSpPr/>
          <p:nvPr/>
        </p:nvGrpSpPr>
        <p:grpSpPr>
          <a:xfrm>
            <a:off x="5670512" y="2814018"/>
            <a:ext cx="3153630" cy="3312792"/>
            <a:chOff x="5670512" y="2814018"/>
            <a:chExt cx="3153630" cy="3312792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D986FE9D-14BA-403A-94B5-DC0C98175BA4}"/>
                </a:ext>
              </a:extLst>
            </p:cNvPr>
            <p:cNvGrpSpPr/>
            <p:nvPr/>
          </p:nvGrpSpPr>
          <p:grpSpPr>
            <a:xfrm>
              <a:off x="5670512" y="3694289"/>
              <a:ext cx="3153630" cy="2432521"/>
              <a:chOff x="5742634" y="3711662"/>
              <a:chExt cx="3153630" cy="2432521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82025B94-9E52-4E76-B033-92BFC1CFE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4076" y="3711662"/>
                <a:ext cx="2499648" cy="1663828"/>
              </a:xfrm>
              <a:prstGeom prst="rect">
                <a:avLst/>
              </a:prstGeom>
            </p:spPr>
          </p:pic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05B20BA2-B330-416B-8D80-2C12E8A0EDEB}"/>
                  </a:ext>
                </a:extLst>
              </p:cNvPr>
              <p:cNvSpPr txBox="1"/>
              <p:nvPr/>
            </p:nvSpPr>
            <p:spPr>
              <a:xfrm>
                <a:off x="5742634" y="5497852"/>
                <a:ext cx="31536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Distributed task allocation with the route navigation</a:t>
                </a:r>
                <a:endParaRPr lang="zh-CN" altLang="en-US" dirty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箭头: 下 47">
              <a:extLst>
                <a:ext uri="{FF2B5EF4-FFF2-40B4-BE49-F238E27FC236}">
                  <a16:creationId xmlns:a16="http://schemas.microsoft.com/office/drawing/2014/main" id="{6FAE5239-F620-4CA9-92FA-B2F9BF62A697}"/>
                </a:ext>
              </a:extLst>
            </p:cNvPr>
            <p:cNvSpPr/>
            <p:nvPr/>
          </p:nvSpPr>
          <p:spPr>
            <a:xfrm>
              <a:off x="7014621" y="2814018"/>
              <a:ext cx="288032" cy="60693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A2B380F0-A7A0-44AC-98B4-7E103FBA1B43}"/>
              </a:ext>
            </a:extLst>
          </p:cNvPr>
          <p:cNvGrpSpPr/>
          <p:nvPr/>
        </p:nvGrpSpPr>
        <p:grpSpPr>
          <a:xfrm>
            <a:off x="4646228" y="1106603"/>
            <a:ext cx="4102236" cy="2352142"/>
            <a:chOff x="4646228" y="1106603"/>
            <a:chExt cx="4102236" cy="2352142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686F6754-8F78-4B1E-9C34-26A67F4184B6}"/>
                </a:ext>
              </a:extLst>
            </p:cNvPr>
            <p:cNvSpPr txBox="1"/>
            <p:nvPr/>
          </p:nvSpPr>
          <p:spPr>
            <a:xfrm>
              <a:off x="4669581" y="1106603"/>
              <a:ext cx="407888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en-US" altLang="zh-CN">
                  <a:solidFill>
                    <a:schemeClr val="tx2"/>
                  </a:solidFill>
                  <a:latin typeface="Comic Sans MS" panose="030F0702030302020204" pitchFamily="66" charset="0"/>
                </a:rPr>
                <a:t>Vehicular crowdsensing</a:t>
              </a:r>
              <a:endParaRPr lang="en-US" altLang="zh-CN">
                <a:latin typeface="Comic Sans MS" panose="030F0702030302020204" pitchFamily="66" charset="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en-US" altLang="zh-CN" dirty="0">
                  <a:latin typeface="Comic Sans MS" panose="030F0702030302020204" pitchFamily="66" charset="0"/>
                </a:rPr>
                <a:t>The existing task allocation strategies: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dirty="0">
                  <a:latin typeface="Comic Sans MS" panose="030F0702030302020204" pitchFamily="66" charset="0"/>
                </a:rPr>
                <a:t>A heavy computation complexity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dirty="0">
                  <a:latin typeface="Comic Sans MS" panose="030F0702030302020204" pitchFamily="66" charset="0"/>
                </a:rPr>
                <a:t>Fail to satisfy the preferences  of users and the system.</a:t>
              </a:r>
            </a:p>
          </p:txBody>
        </p:sp>
        <p:sp>
          <p:nvSpPr>
            <p:cNvPr id="49" name="箭头: 下 48">
              <a:extLst>
                <a:ext uri="{FF2B5EF4-FFF2-40B4-BE49-F238E27FC236}">
                  <a16:creationId xmlns:a16="http://schemas.microsoft.com/office/drawing/2014/main" id="{C44A3493-075F-4FB9-9961-492C06B0864A}"/>
                </a:ext>
              </a:extLst>
            </p:cNvPr>
            <p:cNvSpPr/>
            <p:nvPr/>
          </p:nvSpPr>
          <p:spPr>
            <a:xfrm rot="13328496">
              <a:off x="4646228" y="2832687"/>
              <a:ext cx="288032" cy="626058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034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CE830F-DF90-4C89-9DB1-6A8EFBF4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Problem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01926D70-E949-44FF-BF8E-70BABA681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99520"/>
            <a:ext cx="2896242" cy="3710605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EB009B6F-A610-44AE-9552-EA976C42C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917" y="1035100"/>
            <a:ext cx="5404383" cy="917065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A0C8C8AD-BB48-4D73-BB8F-4666D7956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220" y="1916719"/>
            <a:ext cx="5241776" cy="2893406"/>
          </a:xfrm>
          <a:prstGeom prst="rect">
            <a:avLst/>
          </a:prstGeom>
        </p:spPr>
      </p:pic>
      <p:grpSp>
        <p:nvGrpSpPr>
          <p:cNvPr id="89" name="组合 88">
            <a:extLst>
              <a:ext uri="{FF2B5EF4-FFF2-40B4-BE49-F238E27FC236}">
                <a16:creationId xmlns:a16="http://schemas.microsoft.com/office/drawing/2014/main" id="{DD19BEA5-7C5F-4DC2-A910-50F4528C0F7D}"/>
              </a:ext>
            </a:extLst>
          </p:cNvPr>
          <p:cNvGrpSpPr/>
          <p:nvPr/>
        </p:nvGrpSpPr>
        <p:grpSpPr>
          <a:xfrm>
            <a:off x="183317" y="3062586"/>
            <a:ext cx="8244852" cy="2829411"/>
            <a:chOff x="183317" y="3062586"/>
            <a:chExt cx="8244852" cy="2829411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809799BB-C572-44B3-91E8-478B347935A0}"/>
                </a:ext>
              </a:extLst>
            </p:cNvPr>
            <p:cNvGrpSpPr/>
            <p:nvPr/>
          </p:nvGrpSpPr>
          <p:grpSpPr>
            <a:xfrm>
              <a:off x="3420295" y="3062586"/>
              <a:ext cx="5007874" cy="1872208"/>
              <a:chOff x="4848294" y="3443087"/>
              <a:chExt cx="5591846" cy="2025249"/>
            </a:xfrm>
          </p:grpSpPr>
          <p:sp>
            <p:nvSpPr>
              <p:cNvPr id="80" name="矩形: 圆角 79">
                <a:extLst>
                  <a:ext uri="{FF2B5EF4-FFF2-40B4-BE49-F238E27FC236}">
                    <a16:creationId xmlns:a16="http://schemas.microsoft.com/office/drawing/2014/main" id="{5E59FB48-29A4-4A8E-B202-4A83D0EDF79E}"/>
                  </a:ext>
                </a:extLst>
              </p:cNvPr>
              <p:cNvSpPr/>
              <p:nvPr/>
            </p:nvSpPr>
            <p:spPr>
              <a:xfrm>
                <a:off x="4848294" y="3443087"/>
                <a:ext cx="5591846" cy="964456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1" name="直接箭头连接符 80">
                <a:extLst>
                  <a:ext uri="{FF2B5EF4-FFF2-40B4-BE49-F238E27FC236}">
                    <a16:creationId xmlns:a16="http://schemas.microsoft.com/office/drawing/2014/main" id="{A053B4E4-D4B4-49FB-9B08-8103C3F279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9302" y="4407543"/>
                <a:ext cx="0" cy="1060793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D290D372-F2DD-430C-BD46-A0558122F69C}"/>
                </a:ext>
              </a:extLst>
            </p:cNvPr>
            <p:cNvSpPr txBox="1"/>
            <p:nvPr/>
          </p:nvSpPr>
          <p:spPr>
            <a:xfrm>
              <a:off x="183317" y="4937890"/>
              <a:ext cx="42887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800" i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How to find an equilibrium state? </a:t>
              </a:r>
              <a:endParaRPr lang="zh-CN" alt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DB16FDBB-4239-4219-B9E5-71DFAFE44CD7}"/>
              </a:ext>
            </a:extLst>
          </p:cNvPr>
          <p:cNvGrpSpPr/>
          <p:nvPr/>
        </p:nvGrpSpPr>
        <p:grpSpPr>
          <a:xfrm>
            <a:off x="4717339" y="4148590"/>
            <a:ext cx="4392481" cy="1497185"/>
            <a:chOff x="4717339" y="4148590"/>
            <a:chExt cx="4392481" cy="1497185"/>
          </a:xfrm>
        </p:grpSpPr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EA91D71A-14A5-49B2-B75C-FEC8E76922C1}"/>
                </a:ext>
              </a:extLst>
            </p:cNvPr>
            <p:cNvGrpSpPr/>
            <p:nvPr/>
          </p:nvGrpSpPr>
          <p:grpSpPr>
            <a:xfrm>
              <a:off x="7573771" y="4148590"/>
              <a:ext cx="515957" cy="1089517"/>
              <a:chOff x="10048775" y="4743617"/>
              <a:chExt cx="515957" cy="716419"/>
            </a:xfrm>
          </p:grpSpPr>
          <p:sp>
            <p:nvSpPr>
              <p:cNvPr id="85" name="矩形: 圆角 84">
                <a:extLst>
                  <a:ext uri="{FF2B5EF4-FFF2-40B4-BE49-F238E27FC236}">
                    <a16:creationId xmlns:a16="http://schemas.microsoft.com/office/drawing/2014/main" id="{701911BE-3A90-4AFE-BD53-E53E994CEEC9}"/>
                  </a:ext>
                </a:extLst>
              </p:cNvPr>
              <p:cNvSpPr/>
              <p:nvPr/>
            </p:nvSpPr>
            <p:spPr>
              <a:xfrm>
                <a:off x="10048775" y="4743617"/>
                <a:ext cx="515957" cy="363833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箭头连接符 85">
                <a:extLst>
                  <a:ext uri="{FF2B5EF4-FFF2-40B4-BE49-F238E27FC236}">
                    <a16:creationId xmlns:a16="http://schemas.microsoft.com/office/drawing/2014/main" id="{EA7B2662-227C-42FB-9F69-C44CE196B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06753" y="5117486"/>
                <a:ext cx="0" cy="34255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41939E3A-62C7-43BC-B6B2-A4A925D828A3}"/>
                    </a:ext>
                  </a:extLst>
                </p:cNvPr>
                <p:cNvSpPr txBox="1"/>
                <p:nvPr/>
              </p:nvSpPr>
              <p:spPr>
                <a:xfrm>
                  <a:off x="4717339" y="5184110"/>
                  <a:ext cx="4392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zh-CN" altLang="en-US" sz="24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4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can select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zh-CN" altLang="en-US" sz="24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4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to get more profit.</a:t>
                  </a:r>
                  <a:endParaRPr lang="zh-CN" altLang="en-US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41939E3A-62C7-43BC-B6B2-A4A925D828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7339" y="5184110"/>
                  <a:ext cx="4392481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10526" r="-180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7009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BB1A9-0D2B-4E04-BC02-F8BA7F01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Challenges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C0DBC9-44EE-4E6C-B3C9-B677A8E25212}"/>
              </a:ext>
            </a:extLst>
          </p:cNvPr>
          <p:cNvSpPr txBox="1">
            <a:spLocks/>
          </p:cNvSpPr>
          <p:nvPr/>
        </p:nvSpPr>
        <p:spPr bwMode="auto">
          <a:xfrm>
            <a:off x="323528" y="1340768"/>
            <a:ext cx="7668852" cy="436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altLang="zh-CN" sz="800" kern="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1"/>
            <a:r>
              <a:rPr lang="en-US" sz="2000" kern="0" dirty="0">
                <a:latin typeface="Comic Sans MS" panose="030F0702030302020204" pitchFamily="66" charset="0"/>
              </a:rPr>
              <a:t>How to construct a distributed model to achieve the equilibrium while guaranteeing the profit performance?</a:t>
            </a:r>
          </a:p>
          <a:p>
            <a:pPr lvl="1"/>
            <a:endParaRPr lang="en-US" sz="2000" kern="0" dirty="0">
              <a:latin typeface="Comic Sans MS" panose="030F0702030302020204" pitchFamily="66" charset="0"/>
            </a:endParaRPr>
          </a:p>
          <a:p>
            <a:pPr lvl="1"/>
            <a:endParaRPr lang="en-US" sz="2000" kern="0" dirty="0">
              <a:latin typeface="Comic Sans MS" panose="030F0702030302020204" pitchFamily="66" charset="0"/>
            </a:endParaRPr>
          </a:p>
          <a:p>
            <a:pPr lvl="1"/>
            <a:r>
              <a:rPr lang="en-US" sz="2000" kern="0" dirty="0">
                <a:latin typeface="Comic Sans MS" panose="030F0702030302020204" pitchFamily="66" charset="0"/>
              </a:rPr>
              <a:t>How to design a unified distributed algorithm such that it could take the requirements of both the platform and users into consideration?</a:t>
            </a:r>
          </a:p>
          <a:p>
            <a:pPr lvl="1"/>
            <a:endParaRPr lang="en-US" sz="2000" kern="0" dirty="0">
              <a:latin typeface="Comic Sans MS" panose="030F0702030302020204" pitchFamily="66" charset="0"/>
            </a:endParaRPr>
          </a:p>
          <a:p>
            <a:pPr lvl="1"/>
            <a:endParaRPr lang="en-US" sz="2000" kern="0" dirty="0">
              <a:latin typeface="Comic Sans MS" panose="030F0702030302020204" pitchFamily="66" charset="0"/>
            </a:endParaRPr>
          </a:p>
          <a:p>
            <a:pPr lvl="1"/>
            <a:r>
              <a:rPr lang="en-US" sz="2000" kern="0" dirty="0">
                <a:latin typeface="Comic Sans MS" panose="030F0702030302020204" pitchFamily="66" charset="0"/>
              </a:rPr>
              <a:t>How to guarantee a lower performance bound with</a:t>
            </a:r>
          </a:p>
          <a:p>
            <a:pPr marL="457200" lvl="1" indent="0">
              <a:buNone/>
            </a:pPr>
            <a:r>
              <a:rPr lang="en-US" sz="2000" kern="0" dirty="0">
                <a:latin typeface="Comic Sans MS" panose="030F0702030302020204" pitchFamily="66" charset="0"/>
              </a:rPr>
              <a:t>    respect to the centralized optimal solution?</a:t>
            </a:r>
          </a:p>
          <a:p>
            <a:pPr lvl="1"/>
            <a:endParaRPr lang="en-US" sz="2000" kern="0" dirty="0">
              <a:latin typeface="Comic Sans MS" panose="030F0702030302020204" pitchFamily="66" charset="0"/>
            </a:endParaRPr>
          </a:p>
          <a:p>
            <a:pPr lvl="1">
              <a:lnSpc>
                <a:spcPts val="2800"/>
              </a:lnSpc>
            </a:pPr>
            <a:endParaRPr lang="en-US" sz="1900" kern="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Font typeface="Wingdings" panose="05000000000000000000" pitchFamily="2" charset="2"/>
              <a:buNone/>
            </a:pPr>
            <a:endParaRPr lang="en-US" sz="1900" kern="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1900" kern="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800" kern="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115570" indent="0">
              <a:lnSpc>
                <a:spcPts val="4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None/>
              <a:defRPr sz="2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endParaRPr lang="en-US" altLang="zh-CN" sz="1800" kern="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  <a:sym typeface="Comic Sans MS" panose="030F07020303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7209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E4A9D3-1A66-4C84-A773-272E0FA8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System model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8C9562-B62C-4315-8966-5911834FF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13" y="1174666"/>
            <a:ext cx="7380312" cy="7661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37A597D-D770-47B8-95AF-E254CC5D20BD}"/>
                  </a:ext>
                </a:extLst>
              </p:cNvPr>
              <p:cNvSpPr txBox="1"/>
              <p:nvPr/>
            </p:nvSpPr>
            <p:spPr>
              <a:xfrm>
                <a:off x="323528" y="871554"/>
                <a:ext cx="71501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Profit of user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zh-CN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under strategy profile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zh-CN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CN" sz="20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37A597D-D770-47B8-95AF-E254CC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71554"/>
                <a:ext cx="7150174" cy="400110"/>
              </a:xfrm>
              <a:prstGeom prst="rect">
                <a:avLst/>
              </a:prstGeom>
              <a:blipFill>
                <a:blip r:embed="rId4"/>
                <a:stretch>
                  <a:fillRect l="-853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3E195F6-23AB-428D-B1CC-0BEE18DD3172}"/>
                  </a:ext>
                </a:extLst>
              </p:cNvPr>
              <p:cNvSpPr txBox="1"/>
              <p:nvPr/>
            </p:nvSpPr>
            <p:spPr>
              <a:xfrm>
                <a:off x="245169" y="3228055"/>
                <a:ext cx="23145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User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endPara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altLang="zh-CN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System parameters: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CN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CN" altLang="en-US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3E195F6-23AB-428D-B1CC-0BEE18DD3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69" y="3228055"/>
                <a:ext cx="2314570" cy="1477328"/>
              </a:xfrm>
              <a:prstGeom prst="rect">
                <a:avLst/>
              </a:prstGeom>
              <a:blipFill>
                <a:blip r:embed="rId5"/>
                <a:stretch>
                  <a:fillRect l="-2105" t="-2066" r="-6579" b="-12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组合 75">
            <a:extLst>
              <a:ext uri="{FF2B5EF4-FFF2-40B4-BE49-F238E27FC236}">
                <a16:creationId xmlns:a16="http://schemas.microsoft.com/office/drawing/2014/main" id="{3B09B1B8-3C3E-4AC8-AB00-C32895508814}"/>
              </a:ext>
            </a:extLst>
          </p:cNvPr>
          <p:cNvGrpSpPr/>
          <p:nvPr/>
        </p:nvGrpSpPr>
        <p:grpSpPr>
          <a:xfrm>
            <a:off x="245169" y="1695316"/>
            <a:ext cx="6803893" cy="894730"/>
            <a:chOff x="245169" y="1695316"/>
            <a:chExt cx="6803893" cy="89473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2875FCB-A8D8-42B1-869D-D6C21FFC1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7984" y="1969794"/>
              <a:ext cx="2232244" cy="44645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A2B8EAE-2000-47D5-8652-6441D99EED51}"/>
                </a:ext>
              </a:extLst>
            </p:cNvPr>
            <p:cNvSpPr/>
            <p:nvPr/>
          </p:nvSpPr>
          <p:spPr>
            <a:xfrm>
              <a:off x="245169" y="1943715"/>
              <a:ext cx="34381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the cost incurred by traveling the detour distance</a:t>
              </a:r>
              <a:endPara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D8679303-A492-4170-9F27-27844FA08843}"/>
                </a:ext>
              </a:extLst>
            </p:cNvPr>
            <p:cNvGrpSpPr/>
            <p:nvPr/>
          </p:nvGrpSpPr>
          <p:grpSpPr>
            <a:xfrm>
              <a:off x="6660231" y="1695316"/>
              <a:ext cx="388831" cy="497703"/>
              <a:chOff x="6631439" y="1706281"/>
              <a:chExt cx="388833" cy="497703"/>
            </a:xfrm>
          </p:grpSpPr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CB082122-7DFD-47E8-840B-623BFAE124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2" y="1706281"/>
                <a:ext cx="0" cy="493939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2630D277-4BAA-4B6E-8D35-6CF4304622BF}"/>
                  </a:ext>
                </a:extLst>
              </p:cNvPr>
              <p:cNvCxnSpPr>
                <a:cxnSpLocks/>
                <a:endCxn id="4" idx="3"/>
              </p:cNvCxnSpPr>
              <p:nvPr/>
            </p:nvCxnSpPr>
            <p:spPr>
              <a:xfrm flipH="1">
                <a:off x="6631439" y="2200221"/>
                <a:ext cx="388833" cy="3763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CD12A82B-F2F6-4D37-A643-03E9BB3F658A}"/>
              </a:ext>
            </a:extLst>
          </p:cNvPr>
          <p:cNvGrpSpPr/>
          <p:nvPr/>
        </p:nvGrpSpPr>
        <p:grpSpPr>
          <a:xfrm>
            <a:off x="245169" y="1706281"/>
            <a:ext cx="7711207" cy="1351595"/>
            <a:chOff x="245169" y="1706281"/>
            <a:chExt cx="7711207" cy="135159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7A45EF1-B137-4140-B5BF-D8447B6E9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70847" y="2637484"/>
              <a:ext cx="2095776" cy="420392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1BF6F43-4059-4556-BBB9-2706A0523D81}"/>
                </a:ext>
              </a:extLst>
            </p:cNvPr>
            <p:cNvSpPr/>
            <p:nvPr/>
          </p:nvSpPr>
          <p:spPr>
            <a:xfrm>
              <a:off x="245169" y="2637483"/>
              <a:ext cx="40286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the cost incurred by the congestion</a:t>
              </a:r>
              <a:endPara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35C7608-2C89-4645-B918-3502AFD83D8B}"/>
                </a:ext>
              </a:extLst>
            </p:cNvPr>
            <p:cNvGrpSpPr/>
            <p:nvPr/>
          </p:nvGrpSpPr>
          <p:grpSpPr>
            <a:xfrm>
              <a:off x="6740636" y="1706281"/>
              <a:ext cx="1215740" cy="1163006"/>
              <a:chOff x="6740636" y="1706281"/>
              <a:chExt cx="1215740" cy="1163006"/>
            </a:xfrm>
          </p:grpSpPr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A966960A-9480-4450-BCB0-07A3F63D84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6376" y="1706281"/>
                <a:ext cx="0" cy="116300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>
                <a:extLst>
                  <a:ext uri="{FF2B5EF4-FFF2-40B4-BE49-F238E27FC236}">
                    <a16:creationId xmlns:a16="http://schemas.microsoft.com/office/drawing/2014/main" id="{89E44B46-8947-4F19-B3E9-3E86040BA8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0636" y="2869287"/>
                <a:ext cx="1215740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D73CBD54-45F9-411E-8600-8C6C341A53D1}"/>
              </a:ext>
            </a:extLst>
          </p:cNvPr>
          <p:cNvGrpSpPr/>
          <p:nvPr/>
        </p:nvGrpSpPr>
        <p:grpSpPr>
          <a:xfrm>
            <a:off x="245169" y="3226195"/>
            <a:ext cx="8754242" cy="3017629"/>
            <a:chOff x="245169" y="3226195"/>
            <a:chExt cx="8754242" cy="3017629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4C56C5F-37BE-4884-A06E-AB66BB6A1B56}"/>
                </a:ext>
              </a:extLst>
            </p:cNvPr>
            <p:cNvSpPr txBox="1"/>
            <p:nvPr/>
          </p:nvSpPr>
          <p:spPr>
            <a:xfrm>
              <a:off x="245169" y="4915874"/>
              <a:ext cx="19999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An illustrative example of the influence of ϕ and θ</a:t>
              </a:r>
              <a:endParaRPr lang="zh-CN" altLang="en-US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E841505D-1CFB-4086-82D4-FD1B5F42F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83768" y="3226195"/>
              <a:ext cx="6515643" cy="3017629"/>
            </a:xfrm>
            <a:prstGeom prst="rect">
              <a:avLst/>
            </a:prstGeom>
          </p:spPr>
        </p:pic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87488A2D-C6BE-4540-A57C-3BC0DFF628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2159" y="3906226"/>
            <a:ext cx="2996672" cy="562425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9A3FD4EE-19E3-411B-A2F4-C64D18AE71CB}"/>
              </a:ext>
            </a:extLst>
          </p:cNvPr>
          <p:cNvGrpSpPr/>
          <p:nvPr/>
        </p:nvGrpSpPr>
        <p:grpSpPr>
          <a:xfrm>
            <a:off x="5902161" y="4468651"/>
            <a:ext cx="1162661" cy="1160650"/>
            <a:chOff x="7280455" y="3822596"/>
            <a:chExt cx="1141590" cy="1160650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FC815C7C-26AC-45FF-9EE8-6DBD744C47A7}"/>
                </a:ext>
              </a:extLst>
            </p:cNvPr>
            <p:cNvGrpSpPr/>
            <p:nvPr/>
          </p:nvGrpSpPr>
          <p:grpSpPr>
            <a:xfrm>
              <a:off x="7280455" y="3822596"/>
              <a:ext cx="1141590" cy="1160650"/>
              <a:chOff x="7280455" y="3822596"/>
              <a:chExt cx="1141590" cy="1160650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D9AA2CF5-6778-4AE6-A33A-67B7F7FE3CD3}"/>
                  </a:ext>
                </a:extLst>
              </p:cNvPr>
              <p:cNvCxnSpPr>
                <a:cxnSpLocks/>
                <a:stCxn id="38" idx="1"/>
              </p:cNvCxnSpPr>
              <p:nvPr/>
            </p:nvCxnSpPr>
            <p:spPr>
              <a:xfrm flipH="1" flipV="1">
                <a:off x="7349765" y="4859395"/>
                <a:ext cx="333742" cy="14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8FABCBCC-6C06-4D5A-A963-46A8EA734824}"/>
                  </a:ext>
                </a:extLst>
              </p:cNvPr>
              <p:cNvGrpSpPr/>
              <p:nvPr/>
            </p:nvGrpSpPr>
            <p:grpSpPr>
              <a:xfrm>
                <a:off x="7280455" y="3822596"/>
                <a:ext cx="1141590" cy="1160650"/>
                <a:chOff x="7280455" y="3822596"/>
                <a:chExt cx="1141590" cy="1160650"/>
              </a:xfrm>
            </p:grpSpPr>
            <p:sp>
              <p:nvSpPr>
                <p:cNvPr id="38" name="矩形: 圆角 37">
                  <a:extLst>
                    <a:ext uri="{FF2B5EF4-FFF2-40B4-BE49-F238E27FC236}">
                      <a16:creationId xmlns:a16="http://schemas.microsoft.com/office/drawing/2014/main" id="{F7611943-6EF1-4220-A7F0-D787D5FF7AD2}"/>
                    </a:ext>
                  </a:extLst>
                </p:cNvPr>
                <p:cNvSpPr/>
                <p:nvPr/>
              </p:nvSpPr>
              <p:spPr>
                <a:xfrm>
                  <a:off x="7683507" y="4735824"/>
                  <a:ext cx="252164" cy="247422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39" name="直接箭头连接符 38">
                  <a:extLst>
                    <a:ext uri="{FF2B5EF4-FFF2-40B4-BE49-F238E27FC236}">
                      <a16:creationId xmlns:a16="http://schemas.microsoft.com/office/drawing/2014/main" id="{7A675733-18B3-415E-B8EA-CB47980CE3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51873" y="4192069"/>
                  <a:ext cx="15891" cy="66732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1C4000E8-3E75-46CC-8EBD-006B66EBA7FE}"/>
                    </a:ext>
                  </a:extLst>
                </p:cNvPr>
                <p:cNvSpPr txBox="1"/>
                <p:nvPr/>
              </p:nvSpPr>
              <p:spPr>
                <a:xfrm>
                  <a:off x="7280455" y="3911356"/>
                  <a:ext cx="11415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Maximize task #</a:t>
                  </a:r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箭头: 下 40">
                  <a:extLst>
                    <a:ext uri="{FF2B5EF4-FFF2-40B4-BE49-F238E27FC236}">
                      <a16:creationId xmlns:a16="http://schemas.microsoft.com/office/drawing/2014/main" id="{2937739D-AFB9-45E7-AD31-55CDB0DE8B1B}"/>
                    </a:ext>
                  </a:extLst>
                </p:cNvPr>
                <p:cNvSpPr/>
                <p:nvPr/>
              </p:nvSpPr>
              <p:spPr>
                <a:xfrm>
                  <a:off x="7750150" y="3822596"/>
                  <a:ext cx="203262" cy="159255"/>
                </a:xfrm>
                <a:prstGeom prst="downArrow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9337F5C0-958A-4DD8-9A21-31B7B169F6BA}"/>
                </a:ext>
              </a:extLst>
            </p:cNvPr>
            <p:cNvCxnSpPr/>
            <p:nvPr/>
          </p:nvCxnSpPr>
          <p:spPr>
            <a:xfrm>
              <a:off x="7349765" y="4192066"/>
              <a:ext cx="2215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D59623EA-FADC-4B05-B9AC-4B99C8E33913}"/>
              </a:ext>
            </a:extLst>
          </p:cNvPr>
          <p:cNvGrpSpPr/>
          <p:nvPr/>
        </p:nvGrpSpPr>
        <p:grpSpPr>
          <a:xfrm>
            <a:off x="6823138" y="4465963"/>
            <a:ext cx="1196117" cy="1442707"/>
            <a:chOff x="6823138" y="4465963"/>
            <a:chExt cx="1196117" cy="1442707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8E1B43F0-119C-451F-8345-674614A68213}"/>
                </a:ext>
              </a:extLst>
            </p:cNvPr>
            <p:cNvGrpSpPr/>
            <p:nvPr/>
          </p:nvGrpSpPr>
          <p:grpSpPr>
            <a:xfrm>
              <a:off x="6823138" y="4567301"/>
              <a:ext cx="1196117" cy="1341369"/>
              <a:chOff x="6823138" y="4567301"/>
              <a:chExt cx="1196117" cy="1341369"/>
            </a:xfrm>
          </p:grpSpPr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A78F5D37-3FAE-40B2-92EA-93EB23BC100F}"/>
                  </a:ext>
                </a:extLst>
              </p:cNvPr>
              <p:cNvCxnSpPr>
                <a:cxnSpLocks/>
                <a:stCxn id="50" idx="1"/>
              </p:cNvCxnSpPr>
              <p:nvPr/>
            </p:nvCxnSpPr>
            <p:spPr>
              <a:xfrm flipH="1">
                <a:off x="6823140" y="5784959"/>
                <a:ext cx="35865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A61B65FE-48AB-49B3-BAD6-F0C082F549A3}"/>
                  </a:ext>
                </a:extLst>
              </p:cNvPr>
              <p:cNvGrpSpPr/>
              <p:nvPr/>
            </p:nvGrpSpPr>
            <p:grpSpPr>
              <a:xfrm>
                <a:off x="6825285" y="4567301"/>
                <a:ext cx="1193970" cy="1341369"/>
                <a:chOff x="7351873" y="3921246"/>
                <a:chExt cx="1172332" cy="1341369"/>
              </a:xfrm>
            </p:grpSpPr>
            <p:sp>
              <p:nvSpPr>
                <p:cNvPr id="50" name="矩形: 圆角 49">
                  <a:extLst>
                    <a:ext uri="{FF2B5EF4-FFF2-40B4-BE49-F238E27FC236}">
                      <a16:creationId xmlns:a16="http://schemas.microsoft.com/office/drawing/2014/main" id="{178D3799-3308-4145-90CE-907A43B2325F}"/>
                    </a:ext>
                  </a:extLst>
                </p:cNvPr>
                <p:cNvSpPr/>
                <p:nvPr/>
              </p:nvSpPr>
              <p:spPr>
                <a:xfrm>
                  <a:off x="7701921" y="5015193"/>
                  <a:ext cx="484919" cy="247422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51" name="直接箭头连接符 50">
                  <a:extLst>
                    <a:ext uri="{FF2B5EF4-FFF2-40B4-BE49-F238E27FC236}">
                      <a16:creationId xmlns:a16="http://schemas.microsoft.com/office/drawing/2014/main" id="{3B666863-B587-45B3-8666-7C9C9A5D27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51873" y="4192066"/>
                  <a:ext cx="0" cy="94683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D5873A03-D259-4C86-8D98-021E354107BF}"/>
                    </a:ext>
                  </a:extLst>
                </p:cNvPr>
                <p:cNvSpPr txBox="1"/>
                <p:nvPr/>
              </p:nvSpPr>
              <p:spPr>
                <a:xfrm>
                  <a:off x="7382615" y="3921246"/>
                  <a:ext cx="11415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Minimize detour</a:t>
                  </a:r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3F533A4F-EFC2-4DA6-B2F6-D50CDDFA6C63}"/>
                  </a:ext>
                </a:extLst>
              </p:cNvPr>
              <p:cNvCxnSpPr/>
              <p:nvPr/>
            </p:nvCxnSpPr>
            <p:spPr>
              <a:xfrm>
                <a:off x="6823138" y="4838121"/>
                <a:ext cx="22559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CA6776AF-7834-4677-947F-E16C15A16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69419" y="4465963"/>
              <a:ext cx="262151" cy="182896"/>
            </a:xfrm>
            <a:prstGeom prst="rect">
              <a:avLst/>
            </a:prstGeom>
          </p:spPr>
        </p:pic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3DD345DE-6A2D-44EB-A443-819B0E2E3D96}"/>
              </a:ext>
            </a:extLst>
          </p:cNvPr>
          <p:cNvGrpSpPr/>
          <p:nvPr/>
        </p:nvGrpSpPr>
        <p:grpSpPr>
          <a:xfrm>
            <a:off x="7833270" y="4468651"/>
            <a:ext cx="1091108" cy="1747783"/>
            <a:chOff x="7833270" y="4468651"/>
            <a:chExt cx="1091108" cy="1747783"/>
          </a:xfrm>
        </p:grpSpPr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C5BEA186-C46C-4FBF-B4DA-89A019848E0C}"/>
                </a:ext>
              </a:extLst>
            </p:cNvPr>
            <p:cNvCxnSpPr/>
            <p:nvPr/>
          </p:nvCxnSpPr>
          <p:spPr>
            <a:xfrm>
              <a:off x="7833270" y="4838121"/>
              <a:ext cx="2255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7DE9BA19-96AB-4503-AAD8-8C0CB893827D}"/>
                </a:ext>
              </a:extLst>
            </p:cNvPr>
            <p:cNvGrpSpPr/>
            <p:nvPr/>
          </p:nvGrpSpPr>
          <p:grpSpPr>
            <a:xfrm>
              <a:off x="7833270" y="4468651"/>
              <a:ext cx="1091108" cy="1747783"/>
              <a:chOff x="7833270" y="4468651"/>
              <a:chExt cx="1091108" cy="1747783"/>
            </a:xfrm>
          </p:grpSpPr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BFE1753C-D049-416B-9428-2F13B382C1AD}"/>
                  </a:ext>
                </a:extLst>
              </p:cNvPr>
              <p:cNvGrpSpPr/>
              <p:nvPr/>
            </p:nvGrpSpPr>
            <p:grpSpPr>
              <a:xfrm>
                <a:off x="7833271" y="4468651"/>
                <a:ext cx="1091107" cy="1747783"/>
                <a:chOff x="7351873" y="3822596"/>
                <a:chExt cx="1071333" cy="1747783"/>
              </a:xfrm>
            </p:grpSpPr>
            <p:sp>
              <p:nvSpPr>
                <p:cNvPr id="56" name="矩形: 圆角 55">
                  <a:extLst>
                    <a:ext uri="{FF2B5EF4-FFF2-40B4-BE49-F238E27FC236}">
                      <a16:creationId xmlns:a16="http://schemas.microsoft.com/office/drawing/2014/main" id="{9A529CB4-2B00-4419-A23A-A2FB557D2B53}"/>
                    </a:ext>
                  </a:extLst>
                </p:cNvPr>
                <p:cNvSpPr/>
                <p:nvPr/>
              </p:nvSpPr>
              <p:spPr>
                <a:xfrm>
                  <a:off x="7717467" y="5322957"/>
                  <a:ext cx="484919" cy="247422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57" name="直接箭头连接符 56">
                  <a:extLst>
                    <a:ext uri="{FF2B5EF4-FFF2-40B4-BE49-F238E27FC236}">
                      <a16:creationId xmlns:a16="http://schemas.microsoft.com/office/drawing/2014/main" id="{4022B76F-0B86-4053-AD16-CE432C0976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51873" y="4192066"/>
                  <a:ext cx="0" cy="125460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7BF8BE68-1417-43C7-86CB-FDECA875C1CE}"/>
                    </a:ext>
                  </a:extLst>
                </p:cNvPr>
                <p:cNvSpPr txBox="1"/>
                <p:nvPr/>
              </p:nvSpPr>
              <p:spPr>
                <a:xfrm>
                  <a:off x="7486069" y="3921246"/>
                  <a:ext cx="9371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Minimize congestion</a:t>
                  </a:r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箭头: 下 58">
                  <a:extLst>
                    <a:ext uri="{FF2B5EF4-FFF2-40B4-BE49-F238E27FC236}">
                      <a16:creationId xmlns:a16="http://schemas.microsoft.com/office/drawing/2014/main" id="{1B6CEB1D-8C4E-44F8-AC9E-0B7A9E85CFEB}"/>
                    </a:ext>
                  </a:extLst>
                </p:cNvPr>
                <p:cNvSpPr/>
                <p:nvPr/>
              </p:nvSpPr>
              <p:spPr>
                <a:xfrm>
                  <a:off x="7845428" y="3822596"/>
                  <a:ext cx="203262" cy="159255"/>
                </a:xfrm>
                <a:prstGeom prst="downArrow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37275A93-CECB-4272-866D-4DF178798F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33270" y="6092723"/>
                <a:ext cx="35865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矩形 74">
            <a:extLst>
              <a:ext uri="{FF2B5EF4-FFF2-40B4-BE49-F238E27FC236}">
                <a16:creationId xmlns:a16="http://schemas.microsoft.com/office/drawing/2014/main" id="{9B48FAC7-5613-4A5A-BA2D-FE0117005996}"/>
              </a:ext>
            </a:extLst>
          </p:cNvPr>
          <p:cNvSpPr/>
          <p:nvPr/>
        </p:nvSpPr>
        <p:spPr>
          <a:xfrm>
            <a:off x="2402480" y="1239387"/>
            <a:ext cx="3499677" cy="605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36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BBFAD1-3F0B-4996-9693-C8E971A5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Theoretical Analysis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D8E2CA-70C3-415A-B3C8-E122349CE4DE}"/>
              </a:ext>
            </a:extLst>
          </p:cNvPr>
          <p:cNvSpPr/>
          <p:nvPr/>
        </p:nvSpPr>
        <p:spPr>
          <a:xfrm>
            <a:off x="291226" y="1357040"/>
            <a:ext cx="8313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Theorem 1. </a:t>
            </a:r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The problem of finding the solution with the maximum</a:t>
            </a:r>
          </a:p>
          <a:p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total profit in a centralized manner </a:t>
            </a:r>
            <a:r>
              <a:rPr lang="en-US" altLang="zh-CN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is NP-hard</a:t>
            </a:r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7D9EF1C-D910-475A-BB27-33AFD71F02A7}"/>
              </a:ext>
            </a:extLst>
          </p:cNvPr>
          <p:cNvSpPr txBox="1"/>
          <p:nvPr/>
        </p:nvSpPr>
        <p:spPr>
          <a:xfrm>
            <a:off x="386789" y="980728"/>
            <a:ext cx="6201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NP-hardness of The Centralized Problem</a:t>
            </a:r>
            <a:endParaRPr lang="zh-CN" altLang="en-U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C28B81B-FC2D-412D-96B3-713F369392B9}"/>
              </a:ext>
            </a:extLst>
          </p:cNvPr>
          <p:cNvSpPr txBox="1"/>
          <p:nvPr/>
        </p:nvSpPr>
        <p:spPr>
          <a:xfrm>
            <a:off x="386789" y="2156087"/>
            <a:ext cx="8122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Nash equilibrium</a:t>
            </a:r>
          </a:p>
          <a:p>
            <a:r>
              <a:rPr lang="en-US" altLang="zh-CN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No user can improve the profit by altering the strategy unilaterally in a Nash equilibrium </a:t>
            </a:r>
            <a:endParaRPr lang="zh-CN" altLang="en-US" sz="20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346E0D5-048A-4105-B7A5-C68CC2CB36CB}"/>
              </a:ext>
            </a:extLst>
          </p:cNvPr>
          <p:cNvGrpSpPr/>
          <p:nvPr/>
        </p:nvGrpSpPr>
        <p:grpSpPr>
          <a:xfrm>
            <a:off x="386789" y="3298515"/>
            <a:ext cx="8403173" cy="827426"/>
            <a:chOff x="386789" y="3298515"/>
            <a:chExt cx="8403173" cy="82742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0BD62DE-AC32-4117-8451-6217B50D693E}"/>
                </a:ext>
              </a:extLst>
            </p:cNvPr>
            <p:cNvSpPr txBox="1"/>
            <p:nvPr/>
          </p:nvSpPr>
          <p:spPr>
            <a:xfrm>
              <a:off x="386789" y="3298515"/>
              <a:ext cx="84031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20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Potential game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B30FA1E-A337-48EE-8BE7-1CDD1D869E45}"/>
                </a:ext>
              </a:extLst>
            </p:cNvPr>
            <p:cNvSpPr txBox="1"/>
            <p:nvPr/>
          </p:nvSpPr>
          <p:spPr>
            <a:xfrm>
              <a:off x="479867" y="3724427"/>
              <a:ext cx="4032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2000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Nash equilibrium existence</a:t>
              </a:r>
              <a:endParaRPr lang="zh-CN" altLang="en-US" sz="2000" dirty="0">
                <a:solidFill>
                  <a:schemeClr val="accent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7FD3396-235D-4BED-BB88-8A9D7D4EB21F}"/>
                </a:ext>
              </a:extLst>
            </p:cNvPr>
            <p:cNvSpPr/>
            <p:nvPr/>
          </p:nvSpPr>
          <p:spPr>
            <a:xfrm>
              <a:off x="4559796" y="3725831"/>
              <a:ext cx="3902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2000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Finite improvement property</a:t>
              </a:r>
              <a:endParaRPr lang="zh-CN" altLang="en-US" sz="2000" dirty="0">
                <a:solidFill>
                  <a:schemeClr val="accent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4FDAB97-CFFF-4A9C-8E3E-7E751ED7A99B}"/>
              </a:ext>
            </a:extLst>
          </p:cNvPr>
          <p:cNvGrpSpPr/>
          <p:nvPr/>
        </p:nvGrpSpPr>
        <p:grpSpPr>
          <a:xfrm>
            <a:off x="386789" y="4395027"/>
            <a:ext cx="8403173" cy="1442979"/>
            <a:chOff x="386789" y="4395027"/>
            <a:chExt cx="8403173" cy="144297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ABE3461-E56F-4712-9833-B47C57FD1DAB}"/>
                </a:ext>
              </a:extLst>
            </p:cNvPr>
            <p:cNvSpPr/>
            <p:nvPr/>
          </p:nvSpPr>
          <p:spPr>
            <a:xfrm>
              <a:off x="451267" y="4822343"/>
              <a:ext cx="812209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accent1"/>
                  </a:solidFill>
                </a:rPr>
                <a:t>Theorem 2</a:t>
              </a:r>
              <a:r>
                <a:rPr lang="en-US" altLang="zh-CN" sz="2000" dirty="0">
                  <a:solidFill>
                    <a:schemeClr val="accent1"/>
                  </a:solidFill>
                </a:rPr>
                <a:t>. </a:t>
              </a:r>
              <a:r>
                <a:rPr lang="en-US" altLang="zh-CN" sz="2000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The multi-user route navigation game is a weighted potential game and has a Nash equilibrium and finite improvement property.</a:t>
              </a:r>
              <a:endParaRPr lang="zh-CN" altLang="en-US" sz="2000" dirty="0">
                <a:solidFill>
                  <a:schemeClr val="accent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C5C1EB0-4A6A-4D7B-8677-C7E5C1BAEF52}"/>
                </a:ext>
              </a:extLst>
            </p:cNvPr>
            <p:cNvSpPr txBox="1"/>
            <p:nvPr/>
          </p:nvSpPr>
          <p:spPr>
            <a:xfrm>
              <a:off x="386789" y="4395027"/>
              <a:ext cx="84031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20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Potential game proof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911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7CDD5C-336A-4901-BAC1-6E47AC53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Strategies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1DA8B06-126F-4C54-8D2D-8C257A2F1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31" y="1203878"/>
            <a:ext cx="4657747" cy="482453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599C106F-5CF6-491D-8B40-1ABEFE0C5DC1}"/>
              </a:ext>
            </a:extLst>
          </p:cNvPr>
          <p:cNvGrpSpPr/>
          <p:nvPr/>
        </p:nvGrpSpPr>
        <p:grpSpPr>
          <a:xfrm>
            <a:off x="323528" y="1404729"/>
            <a:ext cx="4464496" cy="1779368"/>
            <a:chOff x="611560" y="1250239"/>
            <a:chExt cx="4924753" cy="177936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B0871EC-4DA7-47F2-8974-AA5865046FA5}"/>
                </a:ext>
              </a:extLst>
            </p:cNvPr>
            <p:cNvSpPr/>
            <p:nvPr/>
          </p:nvSpPr>
          <p:spPr>
            <a:xfrm>
              <a:off x="611560" y="1556792"/>
              <a:ext cx="4536504" cy="147281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0025897-9F05-4E5C-BA26-23BBF8A6F241}"/>
                </a:ext>
              </a:extLst>
            </p:cNvPr>
            <p:cNvSpPr txBox="1"/>
            <p:nvPr/>
          </p:nvSpPr>
          <p:spPr>
            <a:xfrm>
              <a:off x="2447222" y="1250239"/>
              <a:ext cx="3089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Initialization Phase</a:t>
              </a:r>
              <a:endPara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B04FCE7-002E-418C-82FC-61C53000E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588" y="1220145"/>
            <a:ext cx="4064140" cy="291770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43EA86C-9DCC-4DA5-9361-16DEC8353C9E}"/>
              </a:ext>
            </a:extLst>
          </p:cNvPr>
          <p:cNvSpPr/>
          <p:nvPr/>
        </p:nvSpPr>
        <p:spPr>
          <a:xfrm>
            <a:off x="755576" y="3400121"/>
            <a:ext cx="338437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3683D93-CF0D-403D-B960-2A6E4778446A}"/>
              </a:ext>
            </a:extLst>
          </p:cNvPr>
          <p:cNvGrpSpPr/>
          <p:nvPr/>
        </p:nvGrpSpPr>
        <p:grpSpPr>
          <a:xfrm>
            <a:off x="467544" y="4029553"/>
            <a:ext cx="4657747" cy="1674824"/>
            <a:chOff x="467544" y="4029553"/>
            <a:chExt cx="4657747" cy="167482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C575F33-0DA7-434A-9BF4-1CA595E4D0E8}"/>
                </a:ext>
              </a:extLst>
            </p:cNvPr>
            <p:cNvSpPr/>
            <p:nvPr/>
          </p:nvSpPr>
          <p:spPr>
            <a:xfrm>
              <a:off x="467544" y="4029553"/>
              <a:ext cx="4320480" cy="16748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DC427B7-0F77-4262-B2C5-39D6A5B802C7}"/>
                </a:ext>
              </a:extLst>
            </p:cNvPr>
            <p:cNvSpPr txBox="1"/>
            <p:nvPr/>
          </p:nvSpPr>
          <p:spPr>
            <a:xfrm>
              <a:off x="2893043" y="4137850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Update strategy</a:t>
              </a:r>
              <a:endPara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D1A12C60-60C4-4ADF-86C3-59FF98EB6B2B}"/>
              </a:ext>
            </a:extLst>
          </p:cNvPr>
          <p:cNvSpPr txBox="1"/>
          <p:nvPr/>
        </p:nvSpPr>
        <p:spPr>
          <a:xfrm>
            <a:off x="323528" y="83126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For user</a:t>
            </a:r>
            <a:endParaRPr lang="zh-CN" altLang="en-US" sz="2000" dirty="0">
              <a:solidFill>
                <a:schemeClr val="tx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C913399-6D87-458D-B575-4EFC4815CD26}"/>
              </a:ext>
            </a:extLst>
          </p:cNvPr>
          <p:cNvSpPr txBox="1"/>
          <p:nvPr/>
        </p:nvSpPr>
        <p:spPr>
          <a:xfrm>
            <a:off x="5173817" y="831265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For platform</a:t>
            </a:r>
            <a:endParaRPr lang="zh-CN" altLang="en-US" sz="2000" dirty="0">
              <a:solidFill>
                <a:schemeClr val="tx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CD26CCC-01A9-4BBB-9AE9-D974F42389D7}"/>
              </a:ext>
            </a:extLst>
          </p:cNvPr>
          <p:cNvGrpSpPr/>
          <p:nvPr/>
        </p:nvGrpSpPr>
        <p:grpSpPr>
          <a:xfrm>
            <a:off x="4788024" y="1501107"/>
            <a:ext cx="3772599" cy="3923957"/>
            <a:chOff x="4788024" y="1501107"/>
            <a:chExt cx="3772599" cy="392395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9561496-81C8-46FF-AD78-3E8ADF212ED4}"/>
                </a:ext>
              </a:extLst>
            </p:cNvPr>
            <p:cNvSpPr/>
            <p:nvPr/>
          </p:nvSpPr>
          <p:spPr>
            <a:xfrm>
              <a:off x="4945438" y="1501107"/>
              <a:ext cx="3514994" cy="7757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78B487F0-8D2F-4F32-B2B3-9B34EC99DBB8}"/>
                </a:ext>
              </a:extLst>
            </p:cNvPr>
            <p:cNvCxnSpPr>
              <a:cxnSpLocks/>
            </p:cNvCxnSpPr>
            <p:nvPr/>
          </p:nvCxnSpPr>
          <p:spPr>
            <a:xfrm>
              <a:off x="8028384" y="2276872"/>
              <a:ext cx="0" cy="276720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2FF8F9D2-9685-4732-BBD7-20D65013BC44}"/>
                </a:ext>
              </a:extLst>
            </p:cNvPr>
            <p:cNvSpPr txBox="1"/>
            <p:nvPr/>
          </p:nvSpPr>
          <p:spPr>
            <a:xfrm>
              <a:off x="4788024" y="5055732"/>
              <a:ext cx="3772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Send the information to users</a:t>
              </a:r>
              <a:endPara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4D7BFA6-7FF7-40C0-AD0C-660C89A0D90F}"/>
              </a:ext>
            </a:extLst>
          </p:cNvPr>
          <p:cNvGrpSpPr/>
          <p:nvPr/>
        </p:nvGrpSpPr>
        <p:grpSpPr>
          <a:xfrm>
            <a:off x="4859569" y="3854909"/>
            <a:ext cx="2975557" cy="931697"/>
            <a:chOff x="4859569" y="3854909"/>
            <a:chExt cx="2975557" cy="93169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9F8592B-97C0-45C8-844D-8FB5051D4691}"/>
                </a:ext>
              </a:extLst>
            </p:cNvPr>
            <p:cNvSpPr/>
            <p:nvPr/>
          </p:nvSpPr>
          <p:spPr>
            <a:xfrm>
              <a:off x="4945439" y="3854909"/>
              <a:ext cx="2866922" cy="2598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2062EC1B-61F1-49C2-B29B-130E472A023C}"/>
                </a:ext>
              </a:extLst>
            </p:cNvPr>
            <p:cNvCxnSpPr>
              <a:cxnSpLocks/>
            </p:cNvCxnSpPr>
            <p:nvPr/>
          </p:nvCxnSpPr>
          <p:spPr>
            <a:xfrm>
              <a:off x="7321104" y="4123186"/>
              <a:ext cx="0" cy="329196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90A89644-86BA-40C5-A22E-8C486CC856B5}"/>
                </a:ext>
              </a:extLst>
            </p:cNvPr>
            <p:cNvSpPr txBox="1"/>
            <p:nvPr/>
          </p:nvSpPr>
          <p:spPr>
            <a:xfrm>
              <a:off x="4859569" y="4417274"/>
              <a:ext cx="2975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Terminate the algorithm</a:t>
              </a:r>
              <a:endPara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84D262D-4529-45C2-BA29-3E23EF131FDC}"/>
              </a:ext>
            </a:extLst>
          </p:cNvPr>
          <p:cNvGrpSpPr/>
          <p:nvPr/>
        </p:nvGrpSpPr>
        <p:grpSpPr>
          <a:xfrm>
            <a:off x="4872935" y="2431595"/>
            <a:ext cx="4071433" cy="3815636"/>
            <a:chOff x="4872935" y="2431595"/>
            <a:chExt cx="4071433" cy="3815636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8755C46-F9F7-4EF1-8DCA-A1D6B4F7E2BB}"/>
                </a:ext>
              </a:extLst>
            </p:cNvPr>
            <p:cNvSpPr/>
            <p:nvPr/>
          </p:nvSpPr>
          <p:spPr>
            <a:xfrm>
              <a:off x="4948529" y="2431595"/>
              <a:ext cx="3995839" cy="121342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04A6B382-F23F-4229-A054-8ED53326B1BB}"/>
                </a:ext>
              </a:extLst>
            </p:cNvPr>
            <p:cNvCxnSpPr>
              <a:cxnSpLocks/>
            </p:cNvCxnSpPr>
            <p:nvPr/>
          </p:nvCxnSpPr>
          <p:spPr>
            <a:xfrm>
              <a:off x="8676456" y="3645024"/>
              <a:ext cx="0" cy="1944216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3755D75-4B3F-4D5B-8316-7AFB07E1B55F}"/>
                </a:ext>
              </a:extLst>
            </p:cNvPr>
            <p:cNvSpPr txBox="1"/>
            <p:nvPr/>
          </p:nvSpPr>
          <p:spPr>
            <a:xfrm>
              <a:off x="4872935" y="5600900"/>
              <a:ext cx="4064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Select a set of users to update the strategy</a:t>
              </a:r>
              <a:endPara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4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047372-E4F2-4A8A-B812-6736C91E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Performance Evaluation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3AC0A81-A4FA-4C41-BC67-C1186891B070}"/>
              </a:ext>
            </a:extLst>
          </p:cNvPr>
          <p:cNvSpPr txBox="1"/>
          <p:nvPr/>
        </p:nvSpPr>
        <p:spPr>
          <a:xfrm>
            <a:off x="914400" y="980728"/>
            <a:ext cx="4593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Comic Sans MS" panose="030F0702030302020204" pitchFamily="66" charset="0"/>
              </a:rPr>
              <a:t>Convergence for Nash equilibrium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D4A3B47-007A-44DF-BDC8-38126EA80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530196"/>
            <a:ext cx="5529808" cy="214366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FA5BF2D-E314-4B4B-972A-AEA18DFF2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933056"/>
            <a:ext cx="6912768" cy="243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7514"/>
      </p:ext>
    </p:extLst>
  </p:cSld>
  <p:clrMapOvr>
    <a:masterClrMapping/>
  </p:clrMapOvr>
</p:sld>
</file>

<file path=ppt/theme/theme1.xml><?xml version="1.0" encoding="utf-8"?>
<a:theme xmlns:a="http://schemas.openxmlformats.org/drawingml/2006/main" name="435TGp_smile_light_ani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busine1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8033</TotalTime>
  <Words>370</Words>
  <Application>Microsoft Office PowerPoint</Application>
  <PresentationFormat>全屏显示(4:3)</PresentationFormat>
  <Paragraphs>91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楷体</vt:lpstr>
      <vt:lpstr>Arial</vt:lpstr>
      <vt:lpstr>Cambria Math</vt:lpstr>
      <vt:lpstr>Comic Sans MS</vt:lpstr>
      <vt:lpstr>Times New Roman</vt:lpstr>
      <vt:lpstr>Verdana</vt:lpstr>
      <vt:lpstr>Wingdings</vt:lpstr>
      <vt:lpstr>435TGp_smile_light_ani</vt:lpstr>
      <vt:lpstr>Distributed Game-Theoretical Route Navigation for Vehicular Crowdsensing</vt:lpstr>
      <vt:lpstr>Outline</vt:lpstr>
      <vt:lpstr>Motivation</vt:lpstr>
      <vt:lpstr>Problem</vt:lpstr>
      <vt:lpstr>Challenges</vt:lpstr>
      <vt:lpstr>System model</vt:lpstr>
      <vt:lpstr>Theoretical Analysis</vt:lpstr>
      <vt:lpstr>Strategies</vt:lpstr>
      <vt:lpstr>Performance Evaluation</vt:lpstr>
      <vt:lpstr>Performance Evaluation</vt:lpstr>
      <vt:lpstr>Performance Evaluation</vt:lpstr>
      <vt:lpstr>Thanks for listening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体域网的个人健康状态远程监测和预警系统</dc:title>
  <dc:creator>a</dc:creator>
  <cp:lastModifiedBy>东明 栾</cp:lastModifiedBy>
  <cp:revision>624</cp:revision>
  <dcterms:created xsi:type="dcterms:W3CDTF">2011-06-22T00:02:13Z</dcterms:created>
  <dcterms:modified xsi:type="dcterms:W3CDTF">2021-07-27T17:26:20Z</dcterms:modified>
</cp:coreProperties>
</file>