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62" r:id="rId4"/>
    <p:sldId id="259" r:id="rId5"/>
    <p:sldId id="278" r:id="rId6"/>
    <p:sldId id="285" r:id="rId7"/>
    <p:sldId id="286" r:id="rId8"/>
    <p:sldId id="264" r:id="rId9"/>
    <p:sldId id="265" r:id="rId10"/>
    <p:sldId id="266" r:id="rId11"/>
    <p:sldId id="267" r:id="rId12"/>
    <p:sldId id="268" r:id="rId13"/>
    <p:sldId id="287" r:id="rId14"/>
    <p:sldId id="269" r:id="rId15"/>
    <p:sldId id="274" r:id="rId16"/>
    <p:sldId id="284" r:id="rId17"/>
    <p:sldId id="281" r:id="rId18"/>
    <p:sldId id="275" r:id="rId19"/>
    <p:sldId id="276" r:id="rId20"/>
    <p:sldId id="277" r:id="rId21"/>
    <p:sldId id="282" r:id="rId22"/>
    <p:sldId id="279" r:id="rId23"/>
    <p:sldId id="280" r:id="rId24"/>
    <p:sldId id="283" r:id="rId25"/>
    <p:sldId id="288" r:id="rId26"/>
    <p:sldId id="261" r:id="rId27"/>
    <p:sldId id="270" r:id="rId28"/>
    <p:sldId id="272" r:id="rId29"/>
    <p:sldId id="26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F00"/>
    <a:srgbClr val="FF40FF"/>
    <a:srgbClr val="FFACA9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9"/>
    <p:restoredTop sz="94571"/>
  </p:normalViewPr>
  <p:slideViewPr>
    <p:cSldViewPr snapToGrid="0" snapToObjects="1">
      <p:cViewPr>
        <p:scale>
          <a:sx n="110" d="100"/>
          <a:sy n="110" d="100"/>
        </p:scale>
        <p:origin x="76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A41D7-628E-574F-8C2E-BC43B6858B9C}" type="datetimeFigureOut">
              <a:rPr lang="en-US" smtClean="0"/>
              <a:t>6/30/15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33E0D-C616-4546-8E1B-F604C22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C1F1-EE84-F94C-B5CB-1A71F7DE1230}" type="datetimeFigureOut">
              <a:rPr lang="en-US" smtClean="0"/>
              <a:t>6/30/15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976-C6ED-0541-9B74-9E262982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5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4" y="1894113"/>
            <a:ext cx="8697686" cy="1615849"/>
          </a:xfrm>
        </p:spPr>
        <p:txBody>
          <a:bodyPr anchor="b">
            <a:normAutofit/>
          </a:bodyPr>
          <a:lstStyle>
            <a:lvl1pPr algn="ctr">
              <a:defRPr sz="4800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40687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028" y="6464305"/>
            <a:ext cx="830036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fld id="{6B1A2B16-804E-8541-9A87-BD9BF03C70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510614"/>
            <a:ext cx="3848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7509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46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30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5" y="158297"/>
            <a:ext cx="7271656" cy="1325563"/>
          </a:xfrm>
        </p:spPr>
        <p:txBody>
          <a:bodyPr>
            <a:normAutofit/>
          </a:bodyPr>
          <a:lstStyle>
            <a:lvl1pPr>
              <a:defRPr sz="4000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621970"/>
            <a:ext cx="8763000" cy="49965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2400">
                <a:latin typeface="Meiryo" charset="-128"/>
                <a:ea typeface="Meiryo" charset="-128"/>
                <a:cs typeface="Meiryo" charset="-128"/>
              </a:defRPr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Meiryo" charset="-128"/>
                <a:ea typeface="Meiryo" charset="-128"/>
                <a:cs typeface="Meiryo" charset="-128"/>
              </a:defRPr>
            </a:lvl2pPr>
            <a:lvl3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1800">
                <a:latin typeface="Meiryo" charset="-128"/>
                <a:ea typeface="Meiryo" charset="-128"/>
                <a:cs typeface="Meiryo" charset="-128"/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1600">
                <a:latin typeface="Meiryo" charset="-128"/>
                <a:ea typeface="Meiryo" charset="-128"/>
                <a:cs typeface="Meiryo" charset="-128"/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1600">
                <a:latin typeface="Meiryo" charset="-128"/>
                <a:ea typeface="Meiryo" charset="-128"/>
                <a:cs typeface="Meiryo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172" y="6456363"/>
            <a:ext cx="93617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fld id="{6B1A2B16-804E-8541-9A87-BD9BF03C70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58297"/>
            <a:ext cx="1235529" cy="12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28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841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41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677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08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651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70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438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2B16-804E-8541-9A87-BD9BF03C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98" y="1894113"/>
            <a:ext cx="8854633" cy="16158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Multi-Path-Based Avoidance Routing in Wireless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10" y="3886199"/>
            <a:ext cx="8183301" cy="257810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432FF"/>
                </a:solidFill>
              </a:rPr>
              <a:t>Kazuya Sakai</a:t>
            </a:r>
            <a:r>
              <a:rPr lang="en-US" sz="2000" dirty="0" smtClean="0"/>
              <a:t>, Min-</a:t>
            </a:r>
            <a:r>
              <a:rPr lang="en-US" sz="2000" dirty="0" err="1" smtClean="0"/>
              <a:t>Te</a:t>
            </a:r>
            <a:r>
              <a:rPr lang="en-US" sz="2000" dirty="0" smtClean="0"/>
              <a:t> Sun, Wei-Shinn Ku, </a:t>
            </a:r>
            <a:r>
              <a:rPr lang="en-US" sz="2000" dirty="0" err="1" smtClean="0"/>
              <a:t>Jie</a:t>
            </a:r>
            <a:r>
              <a:rPr lang="en-US" sz="2000" dirty="0" smtClean="0"/>
              <a:t> Wu, and Ten H Lai</a:t>
            </a:r>
          </a:p>
          <a:p>
            <a:r>
              <a:rPr lang="en-US" sz="2000" dirty="0" smtClean="0">
                <a:solidFill>
                  <a:srgbClr val="0432FF"/>
                </a:solidFill>
              </a:rPr>
              <a:t>Tokyo Metropolitan University</a:t>
            </a:r>
            <a:r>
              <a:rPr lang="en-US" sz="2000" dirty="0" smtClean="0"/>
              <a:t>, National Central University, Auburn University, Temple University, The Ohio State University</a:t>
            </a:r>
          </a:p>
          <a:p>
            <a:r>
              <a:rPr lang="en-US" sz="2000" dirty="0" err="1" smtClean="0"/>
              <a:t>ksakai@tmu.ac.jp</a:t>
            </a:r>
            <a:endParaRPr lang="en-US" sz="2000" dirty="0" smtClean="0"/>
          </a:p>
          <a:p>
            <a:r>
              <a:rPr lang="en-US" sz="2000" dirty="0" smtClean="0"/>
              <a:t>July 2nd, 2015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Performance Bound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Condition 1: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The bounded condition</a:t>
            </a:r>
          </a:p>
          <a:p>
            <a:pPr lvl="1"/>
            <a:r>
              <a:rPr kumimoji="1" lang="en-US" altLang="ja-JP" dirty="0" smtClean="0"/>
              <a:t>A set </a:t>
            </a:r>
            <a:r>
              <a:rPr kumimoji="1" lang="en-US" altLang="ja-JP" dirty="0" smtClean="0"/>
              <a:t>of adversaries </a:t>
            </a:r>
            <a:r>
              <a:rPr kumimoji="1" lang="en-US" altLang="ja-JP" dirty="0" smtClean="0">
                <a:solidFill>
                  <a:srgbClr val="0432FF"/>
                </a:solidFill>
              </a:rPr>
              <a:t>does not </a:t>
            </a:r>
            <a:r>
              <a:rPr kumimoji="1" lang="en-US" altLang="ja-JP" dirty="0" smtClean="0"/>
              <a:t>consist </a:t>
            </a:r>
            <a:r>
              <a:rPr kumimoji="1" lang="en-US" altLang="ja-JP" dirty="0" smtClean="0"/>
              <a:t>of </a:t>
            </a:r>
            <a:r>
              <a:rPr kumimoji="1" lang="en-US" altLang="ja-JP" dirty="0" smtClean="0">
                <a:solidFill>
                  <a:srgbClr val="0432FF"/>
                </a:solidFill>
              </a:rPr>
              <a:t>a graph </a:t>
            </a:r>
            <a:r>
              <a:rPr kumimoji="1" lang="en-US" altLang="ja-JP" dirty="0" smtClean="0">
                <a:solidFill>
                  <a:srgbClr val="0432FF"/>
                </a:solidFill>
              </a:rPr>
              <a:t>cut</a:t>
            </a:r>
          </a:p>
          <a:p>
            <a:pPr lvl="1"/>
            <a:r>
              <a:rPr lang="en-US" altLang="ja-JP" dirty="0" smtClean="0"/>
              <a:t>This </a:t>
            </a:r>
            <a:r>
              <a:rPr lang="en-US" altLang="ja-JP" dirty="0" smtClean="0"/>
              <a:t>tells us the upper bound of </a:t>
            </a:r>
            <a:r>
              <a:rPr lang="en-US" altLang="ja-JP" dirty="0" smtClean="0"/>
              <a:t>performance</a:t>
            </a:r>
          </a:p>
          <a:p>
            <a:pPr lvl="2"/>
            <a:r>
              <a:rPr lang="en-US" altLang="ja-JP" dirty="0" smtClean="0"/>
              <a:t>No routing protocol can securely deliver messages if there exists a graph cut by a set of adversaries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10</a:t>
            </a:fld>
            <a:endParaRPr 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0" y="3757504"/>
            <a:ext cx="3852465" cy="19749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597" y="3757504"/>
            <a:ext cx="3638485" cy="114468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46941" y="5945315"/>
            <a:ext cx="363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1. A </a:t>
            </a:r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graph cut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00596" y="5047276"/>
            <a:ext cx="363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2. A </a:t>
            </a:r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path w/o adversaries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00596" y="5480283"/>
            <a:ext cx="389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An ideal protocol w/ a perfectly secure encryption protects messages </a:t>
            </a:r>
            <a:r>
              <a:rPr kumimoji="1" lang="en-US" altLang="ja-JP" smtClean="0">
                <a:latin typeface="Meiryo" charset="-128"/>
                <a:ea typeface="Meiryo" charset="-128"/>
                <a:cs typeface="Meiryo" charset="-128"/>
              </a:rPr>
              <a:t>from eavesdropping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Existing Solutions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existing solutions</a:t>
            </a:r>
          </a:p>
          <a:p>
            <a:pPr lvl="1"/>
            <a:r>
              <a:rPr lang="en-US" altLang="ja-JP" dirty="0" smtClean="0"/>
              <a:t>Avoidance routing for the internet</a:t>
            </a:r>
          </a:p>
          <a:p>
            <a:pPr lvl="1"/>
            <a:r>
              <a:rPr lang="en-US" altLang="ja-JP" dirty="0" smtClean="0"/>
              <a:t>Distance vector-based or beacon vector-based routing</a:t>
            </a:r>
          </a:p>
          <a:p>
            <a:r>
              <a:rPr lang="en-US" altLang="ja-JP" dirty="0" smtClean="0"/>
              <a:t>Condition 2: </a:t>
            </a:r>
            <a:r>
              <a:rPr lang="en-US" altLang="ja-JP" dirty="0" smtClean="0">
                <a:solidFill>
                  <a:srgbClr val="FF0000"/>
                </a:solidFill>
              </a:rPr>
              <a:t>The safe path condition</a:t>
            </a:r>
          </a:p>
          <a:p>
            <a:pPr lvl="1"/>
            <a:r>
              <a:rPr kumimoji="1" lang="en-US" altLang="ja-JP" dirty="0" smtClean="0"/>
              <a:t>There exists a path </a:t>
            </a:r>
            <a:r>
              <a:rPr kumimoji="1" lang="en-US" altLang="ja-JP" dirty="0" err="1" smtClean="0"/>
              <a:t>s.t.</a:t>
            </a:r>
            <a:r>
              <a:rPr kumimoji="1" lang="en-US" altLang="ja-JP" dirty="0" smtClean="0"/>
              <a:t> no node on the path has any adversary in its neighbors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11</a:t>
            </a:fld>
            <a:endParaRPr 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86" y="4192636"/>
            <a:ext cx="3683385" cy="226372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1286" y="6387291"/>
            <a:ext cx="363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1. A safe path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1786" y="4374218"/>
            <a:ext cx="3911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All the existing solutions are single-path-based, and thus the safe path </a:t>
            </a:r>
            <a:r>
              <a:rPr kumimoji="1" lang="en-US" altLang="ja-JP" smtClean="0">
                <a:latin typeface="Meiryo" charset="-128"/>
                <a:ea typeface="Meiryo" charset="-128"/>
                <a:cs typeface="Meiryo" charset="-128"/>
              </a:rPr>
              <a:t>condition dominates the upper bound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8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Gap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71" y="1621971"/>
            <a:ext cx="8763000" cy="176941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There is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 big gap </a:t>
            </a:r>
            <a:r>
              <a:rPr kumimoji="1" lang="en-US" altLang="ja-JP" dirty="0" smtClean="0"/>
              <a:t>between the bounded condition and the safe path condition</a:t>
            </a:r>
          </a:p>
          <a:p>
            <a:pPr lvl="1"/>
            <a:r>
              <a:rPr lang="en-US" altLang="ja-JP" dirty="0" smtClean="0"/>
              <a:t>Any single-path routing with a polynomial encryption scheme requires the safe path condition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12</a:t>
            </a:fld>
            <a:endParaRPr 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77" y="3253617"/>
            <a:ext cx="3496794" cy="2949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954722" y="4051139"/>
                <a:ext cx="363445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kumimoji="1" lang="en-US" altLang="ja-JP" sz="2000" dirty="0" smtClean="0">
                    <a:latin typeface="Meiryo" charset="-128"/>
                    <a:ea typeface="Meiryo" charset="-128"/>
                    <a:cs typeface="Meiryo" charset="-128"/>
                  </a:rPr>
                  <a:t>There is no graph cut by a set of adversaries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kumimoji="1" lang="en-US" altLang="ja-JP" sz="2000" dirty="0" smtClean="0">
                    <a:latin typeface="Meiryo" charset="-128"/>
                    <a:ea typeface="Meiryo" charset="-128"/>
                    <a:cs typeface="Meiryo" charset="-128"/>
                  </a:rPr>
                  <a:t>There is no safe path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000" dirty="0" smtClean="0">
                    <a:latin typeface="Meiryo" charset="-128"/>
                    <a:ea typeface="Meiryo" charset="-128"/>
                    <a:cs typeface="Meiryo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𝑑</m:t>
                        </m:r>
                      </m:sub>
                    </m:sSub>
                  </m:oMath>
                </a14:m>
                <a:endParaRPr kumimoji="1" lang="ja-JP" altLang="en-US" sz="2000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22" y="4051139"/>
                <a:ext cx="3634450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1510" t="-3306" r="-671" b="-66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722779" y="6281588"/>
            <a:ext cx="374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A graph with no safe path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0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 Multi-Path Avoidance Routing (MPAR)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Introduction to avoidance routing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The Problem Formulation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Multi-Path Based Avoidance Routing (MPAR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The Overview of MPAR and Definition</a:t>
            </a:r>
          </a:p>
          <a:p>
            <a:pPr lvl="1"/>
            <a:r>
              <a:rPr lang="en-US" altLang="ja-JP" dirty="0" smtClean="0"/>
              <a:t>A Framework</a:t>
            </a:r>
          </a:p>
          <a:p>
            <a:pPr lvl="1"/>
            <a:r>
              <a:rPr lang="en-US" altLang="ja-JP" dirty="0" smtClean="0"/>
              <a:t>The K-Path Discovery protocol</a:t>
            </a:r>
          </a:p>
          <a:p>
            <a:pPr lvl="1"/>
            <a:r>
              <a:rPr lang="en-US" altLang="ja-JP" dirty="0" smtClean="0"/>
              <a:t>The Performance and Security Properties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Performance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Overview of MPAR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341" y="2294361"/>
            <a:ext cx="3402819" cy="287398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71" y="1621971"/>
            <a:ext cx="8763000" cy="98233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We propose </a:t>
            </a:r>
            <a:r>
              <a:rPr lang="en-US" altLang="ja-JP" dirty="0" smtClean="0">
                <a:solidFill>
                  <a:srgbClr val="FF0000"/>
                </a:solidFill>
              </a:rPr>
              <a:t>multi-path avoidance routing 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MPAR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An on-demand protocol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14</a:t>
            </a:fld>
            <a:endParaRPr 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74170" y="2604304"/>
            <a:ext cx="5127171" cy="3644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The XOR coding</a:t>
            </a:r>
          </a:p>
          <a:p>
            <a:pPr lvl="1"/>
            <a:r>
              <a:rPr lang="en-US" altLang="ja-JP" dirty="0" smtClean="0"/>
              <a:t>No common secret</a:t>
            </a:r>
          </a:p>
          <a:p>
            <a:pPr lvl="1"/>
            <a:r>
              <a:rPr lang="en-US" altLang="ja-JP" dirty="0" smtClean="0"/>
              <a:t>Perfect secrecy by a one-time pad like scheme</a:t>
            </a:r>
          </a:p>
          <a:p>
            <a:r>
              <a:rPr lang="en-US" altLang="ja-JP" dirty="0" smtClean="0"/>
              <a:t>Multi-path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An adversary cannot recover a message </a:t>
            </a:r>
            <a:r>
              <a:rPr lang="en-US" altLang="ja-JP" dirty="0" smtClean="0"/>
              <a:t>unless </a:t>
            </a:r>
            <a:r>
              <a:rPr lang="en-US" altLang="ja-JP" dirty="0" smtClean="0"/>
              <a:t>she wiretaps all the paths</a:t>
            </a:r>
          </a:p>
          <a:p>
            <a:pPr lvl="1"/>
            <a:endParaRPr lang="en-US" altLang="ja-JP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395078" y="5168345"/>
                <a:ext cx="21470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charset="0"/>
                        </a:rPr>
                        <m:t>𝑚</m:t>
                      </m:r>
                      <m:r>
                        <a:rPr kumimoji="1" lang="en-US" altLang="ja-JP" b="0" i="1" smtClean="0">
                          <a:latin typeface="Cambria Math" charset="0"/>
                        </a:rPr>
                        <m:t> :=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charset="0"/>
                        </a:rPr>
                        <m:t>⊕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←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𝑟𝑎𝑛𝑑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charset="0"/>
                        </a:rPr>
                        <m:t>𝐺𝑒𝑛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ja-JP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charset="0"/>
                        </a:rPr>
                        <m:t>←</m:t>
                      </m:r>
                      <m:r>
                        <a:rPr kumimoji="1" lang="en-US" altLang="ja-JP" b="0" i="1" smtClean="0">
                          <a:latin typeface="Cambria Math" charset="0"/>
                        </a:rPr>
                        <m:t>𝑚</m:t>
                      </m:r>
                      <m:r>
                        <a:rPr kumimoji="1" lang="en-US" altLang="ja-JP" b="0" i="1" smtClean="0">
                          <a:latin typeface="Cambria Math" charset="0"/>
                        </a:rPr>
                        <m:t>⊕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078" y="5168345"/>
                <a:ext cx="2147063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735" b="-88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5130225" y="6189425"/>
            <a:ext cx="374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The idea of MPAR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4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Adversary Disjoint Paths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Definition: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adversary disjoint paths</a:t>
            </a:r>
          </a:p>
          <a:p>
            <a:pPr lvl="1"/>
            <a:r>
              <a:rPr kumimoji="1" lang="en-US" altLang="ja-JP" dirty="0" smtClean="0"/>
              <a:t>A set of paths that have no common adversary is said to be adversary disjoint paths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15</a:t>
            </a:fld>
            <a:endParaRPr 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71" y="3165566"/>
            <a:ext cx="3151748" cy="26619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806" y="3165566"/>
            <a:ext cx="3406392" cy="286079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5742" y="6166003"/>
            <a:ext cx="381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1. </a:t>
            </a:r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A</a:t>
            </a:r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dversary disjoint paths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31451" y="6137770"/>
            <a:ext cx="381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2. Not adversary disjoint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6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Adversary disjoint paths with collusion attacks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Adversary disjoint paths with collusion attacks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16</a:t>
            </a:fld>
            <a:endParaRPr 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2548128"/>
            <a:ext cx="8510001" cy="268620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0353" y="5433667"/>
            <a:ext cx="381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1. Not adversary disjoint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72366" y="5433667"/>
            <a:ext cx="381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2. </a:t>
            </a:r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A</a:t>
            </a:r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dversary disjoint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8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Performance Bound of MPAR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71" y="1621971"/>
            <a:ext cx="8763000" cy="182167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Condition 3 </a:t>
            </a:r>
            <a:r>
              <a:rPr kumimoji="1" lang="en-US" altLang="ja-JP" dirty="0" smtClean="0"/>
              <a:t>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MPAR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condition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T</a:t>
            </a:r>
            <a:r>
              <a:rPr kumimoji="1" lang="en-US" altLang="ja-JP" dirty="0" smtClean="0"/>
              <a:t>here exists at least one set of adversary disjoint paths between the source and </a:t>
            </a:r>
            <a:r>
              <a:rPr kumimoji="1" lang="en-US" altLang="ja-JP" dirty="0" smtClean="0"/>
              <a:t>destination</a:t>
            </a:r>
          </a:p>
          <a:p>
            <a:pPr lvl="1"/>
            <a:r>
              <a:rPr lang="en-US" altLang="ja-JP" dirty="0" smtClean="0"/>
              <a:t>MPAR requires condition 2 or 3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17</a:t>
            </a:fld>
            <a:endParaRPr lang="en-US"/>
          </a:p>
        </p:txBody>
      </p:sp>
      <p:sp>
        <p:nvSpPr>
          <p:cNvPr id="5" name="正方形/長方形 4"/>
          <p:cNvSpPr/>
          <p:nvPr/>
        </p:nvSpPr>
        <p:spPr>
          <a:xfrm>
            <a:off x="1026087" y="3291071"/>
            <a:ext cx="7059168" cy="3279648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3175" y="3291071"/>
            <a:ext cx="336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All the network graphs</a:t>
            </a:r>
            <a:endParaRPr kumimoji="1" lang="ja-JP" altLang="en-US" sz="20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55776" y="3691180"/>
            <a:ext cx="6583680" cy="2733233"/>
          </a:xfrm>
          <a:prstGeom prst="ellipse">
            <a:avLst/>
          </a:prstGeom>
          <a:ln w="25400">
            <a:solidFill>
              <a:srgbClr val="0432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060448" y="4392640"/>
            <a:ext cx="5096255" cy="2031773"/>
          </a:xfrm>
          <a:prstGeom prst="ellips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219341" y="5260078"/>
            <a:ext cx="2689425" cy="1164335"/>
          </a:xfrm>
          <a:prstGeom prst="ellipse">
            <a:avLst/>
          </a:prstGeom>
          <a:ln w="254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98615" y="3707904"/>
            <a:ext cx="317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smtClean="0">
                <a:latin typeface="Meiryo" charset="-128"/>
                <a:ea typeface="Meiryo" charset="-128"/>
                <a:cs typeface="Meiryo" charset="-128"/>
              </a:rPr>
              <a:t>Condition 1</a:t>
            </a:r>
          </a:p>
          <a:p>
            <a:pPr algn="ctr"/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The </a:t>
            </a:r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bounded condition</a:t>
            </a:r>
            <a:endParaRPr kumimoji="1" lang="ja-JP" altLang="en-US" sz="20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77924" y="4517046"/>
            <a:ext cx="393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Condition 3</a:t>
            </a:r>
          </a:p>
          <a:p>
            <a:pPr algn="ctr"/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Adversary disjoint paths exist</a:t>
            </a:r>
            <a:endParaRPr kumimoji="1" lang="ja-JP" altLang="en-US" sz="20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77243" y="5508891"/>
            <a:ext cx="317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Condition 2</a:t>
            </a:r>
          </a:p>
          <a:p>
            <a:pPr algn="ctr"/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A safe path exists</a:t>
            </a:r>
            <a:endParaRPr kumimoji="1" lang="ja-JP" altLang="en-US" sz="2000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7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MPAR Framework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 smtClean="0"/>
                  <a:t>MPAR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charset="0"/>
                      </a:rPr>
                      <m:t>, </m:t>
                    </m:r>
                    <m:r>
                      <a:rPr kumimoji="1" lang="en-US" altLang="ja-JP" sz="2000" b="0" i="1" smtClean="0">
                        <a:latin typeface="Cambria Math" charset="0"/>
                      </a:rPr>
                      <m:t>𝑚</m:t>
                    </m:r>
                    <m:r>
                      <a:rPr kumimoji="1" lang="en-US" altLang="ja-JP" sz="20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 smtClean="0"/>
                  <a:t>    </a:t>
                </a:r>
                <a:r>
                  <a:rPr kumimoji="1" lang="en-US" altLang="ja-JP" sz="2000" dirty="0" err="1" smtClean="0"/>
                  <a:t>Route_Discovery</a:t>
                </a:r>
                <a:r>
                  <a:rPr kumimoji="1" lang="en-US" altLang="ja-JP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altLang="ja-JP" sz="20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altLang="ja-JP" sz="20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)</a:t>
                </a:r>
                <a:endParaRPr kumimoji="1" lang="en-US" altLang="ja-JP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if a safe path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altLang="ja-JP" sz="2000" dirty="0" smtClean="0"/>
                  <a:t> is found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 sends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charset="0"/>
                      </a:rPr>
                      <m:t>𝑚</m:t>
                    </m:r>
                  </m:oMath>
                </a14:m>
                <a:r>
                  <a:rPr kumimoji="1" lang="en-US" altLang="ja-JP" sz="2000" dirty="0" smtClean="0"/>
                  <a:t> via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charset="0"/>
                      </a:rPr>
                      <m:t>𝑝</m:t>
                    </m:r>
                  </m:oMath>
                </a14:m>
                <a:endParaRPr kumimoji="1" lang="en-US" altLang="ja-JP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else if there is adversary disjoint paths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charset="0"/>
                      </a:rPr>
                      <m:t>P</m:t>
                    </m:r>
                    <m:r>
                      <a:rPr lang="en-US" altLang="ja-JP" sz="2000" b="0" i="0" smtClean="0">
                        <a:latin typeface="Cambria Math" charset="0"/>
                      </a:rPr>
                      <m:t>={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latin typeface="Cambria Math" charset="0"/>
                      </a:rPr>
                      <m:t>, …, 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altLang="ja-JP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  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charset="0"/>
                      </a:rPr>
                      <m:t>1</m:t>
                    </m:r>
                    <m:r>
                      <a:rPr lang="en-US" altLang="ja-JP" sz="2000" b="0" i="1" dirty="0" smtClean="0">
                        <a:latin typeface="Cambria Math" charset="0"/>
                      </a:rPr>
                      <m:t>≤</m:t>
                    </m:r>
                    <m:r>
                      <a:rPr lang="en-US" altLang="ja-JP" sz="2000" b="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b="0" i="1" dirty="0" smtClean="0">
                        <a:latin typeface="Cambria Math" charset="0"/>
                      </a:rPr>
                      <m:t>≤</m:t>
                    </m:r>
                    <m:r>
                      <a:rPr lang="en-US" altLang="ja-JP" sz="2000" b="0" i="1" dirty="0" smtClean="0">
                        <a:latin typeface="Cambria Math" charset="0"/>
                      </a:rPr>
                      <m:t>𝑘</m:t>
                    </m:r>
                    <m:r>
                      <a:rPr lang="en-US" altLang="ja-JP" sz="2000" b="0" i="1" dirty="0" smtClean="0"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altLang="ja-JP" sz="2000" dirty="0" smtClean="0"/>
                  <a:t>) by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charset="0"/>
                      </a:rPr>
                      <m:t>𝐺𝑒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altLang="ja-JP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𝑚</m:t>
                        </m:r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charset="0"/>
                      </a:rPr>
                      <m:t>𝑚</m:t>
                    </m:r>
                    <m:r>
                      <a:rPr lang="en-US" altLang="ja-JP" sz="2000" b="0" i="1" smtClean="0"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latin typeface="Cambria Math" charset="0"/>
                      </a:rPr>
                      <m:t>⊕…⊕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ja-JP" sz="20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else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   routing fails</a:t>
                </a: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3" t="-2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18</a:t>
            </a:fld>
            <a:endParaRPr lang="en-US"/>
          </a:p>
        </p:txBody>
      </p:sp>
      <p:sp>
        <p:nvSpPr>
          <p:cNvPr id="5" name="正方形/長方形 4"/>
          <p:cNvSpPr/>
          <p:nvPr/>
        </p:nvSpPr>
        <p:spPr>
          <a:xfrm>
            <a:off x="150471" y="2442258"/>
            <a:ext cx="4340506" cy="8333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50471" y="3333510"/>
            <a:ext cx="7893934" cy="16088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4567" y="2489614"/>
            <a:ext cx="315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8F00"/>
                </a:solidFill>
                <a:latin typeface="Meiryo" charset="-128"/>
                <a:ea typeface="Meiryo" charset="-128"/>
                <a:cs typeface="Meiryo" charset="-128"/>
              </a:rPr>
              <a:t># Condition 2 is met</a:t>
            </a:r>
          </a:p>
          <a:p>
            <a:r>
              <a:rPr kumimoji="1" lang="en-US" altLang="ja-JP" dirty="0" smtClean="0">
                <a:solidFill>
                  <a:srgbClr val="008F00"/>
                </a:solidFill>
                <a:latin typeface="Meiryo" charset="-128"/>
                <a:ea typeface="Meiryo" charset="-128"/>
                <a:cs typeface="Meiryo" charset="-128"/>
              </a:rPr>
              <a:t># </a:t>
            </a:r>
            <a:r>
              <a:rPr kumimoji="1" lang="en-US" altLang="ja-JP" dirty="0" smtClean="0">
                <a:solidFill>
                  <a:srgbClr val="008F00"/>
                </a:solidFill>
                <a:latin typeface="Meiryo" charset="-128"/>
                <a:ea typeface="Meiryo" charset="-128"/>
                <a:cs typeface="Meiryo" charset="-128"/>
              </a:rPr>
              <a:t>The single-path mode</a:t>
            </a:r>
            <a:endParaRPr kumimoji="1" lang="ja-JP" altLang="en-US" dirty="0">
              <a:solidFill>
                <a:srgbClr val="008F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24760" y="5012368"/>
            <a:ext cx="315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8F00"/>
                </a:solidFill>
                <a:latin typeface="Meiryo" charset="-128"/>
                <a:ea typeface="Meiryo" charset="-128"/>
                <a:cs typeface="Meiryo" charset="-128"/>
              </a:rPr>
              <a:t># Condition 3 is met</a:t>
            </a:r>
          </a:p>
          <a:p>
            <a:r>
              <a:rPr kumimoji="1" lang="en-US" altLang="ja-JP" dirty="0" smtClean="0">
                <a:solidFill>
                  <a:srgbClr val="008F00"/>
                </a:solidFill>
                <a:latin typeface="Meiryo" charset="-128"/>
                <a:ea typeface="Meiryo" charset="-128"/>
                <a:cs typeface="Meiryo" charset="-128"/>
              </a:rPr>
              <a:t># </a:t>
            </a:r>
            <a:r>
              <a:rPr kumimoji="1" lang="en-US" altLang="ja-JP" dirty="0" smtClean="0">
                <a:solidFill>
                  <a:srgbClr val="008F00"/>
                </a:solidFill>
                <a:latin typeface="Meiryo" charset="-128"/>
                <a:ea typeface="Meiryo" charset="-128"/>
                <a:cs typeface="Meiryo" charset="-128"/>
              </a:rPr>
              <a:t>The k-path mode</a:t>
            </a:r>
            <a:endParaRPr kumimoji="1" lang="ja-JP" altLang="en-US" dirty="0">
              <a:solidFill>
                <a:srgbClr val="008F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0374" y="5914205"/>
            <a:ext cx="434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8F00"/>
                </a:solidFill>
                <a:latin typeface="Meiryo" charset="-128"/>
                <a:ea typeface="Meiryo" charset="-128"/>
                <a:cs typeface="Meiryo" charset="-128"/>
              </a:rPr>
              <a:t># Neither Condition 2 nor 3 are met</a:t>
            </a:r>
            <a:endParaRPr kumimoji="1" lang="ja-JP" altLang="en-US" dirty="0">
              <a:solidFill>
                <a:srgbClr val="008F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Route Discovery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621970"/>
                <a:ext cx="8763000" cy="2996329"/>
              </a:xfrm>
            </p:spPr>
            <p:txBody>
              <a:bodyPr/>
              <a:lstStyle/>
              <a:p>
                <a:r>
                  <a:rPr lang="en-US" altLang="ja-JP" dirty="0" smtClean="0"/>
                  <a:t>The k-path route discovery : </a:t>
                </a:r>
                <a:r>
                  <a:rPr kumimoji="1" lang="en-US" altLang="ja-JP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kumimoji="1" lang="en-US" altLang="ja-JP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)</a:t>
                </a:r>
              </a:p>
              <a:p>
                <a:pPr lvl="1"/>
                <a:r>
                  <a:rPr lang="en-US" altLang="ja-JP" dirty="0" smtClean="0"/>
                  <a:t>It consists of the route request and reply phases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charset="0"/>
                      </a:rPr>
                      <m:t>𝑅𝑅𝐸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charset="0"/>
                      </a:rPr>
                      <m:t>𝑅𝑅𝐸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, where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kumimoji="1" lang="en-US" altLang="ja-JP" dirty="0" smtClean="0"/>
                  <a:t> is path ID</a:t>
                </a:r>
              </a:p>
              <a:p>
                <a:pPr lvl="1"/>
                <a:r>
                  <a:rPr lang="en-US" altLang="ja-JP" dirty="0" smtClean="0">
                    <a:solidFill>
                      <a:srgbClr val="FF0000"/>
                    </a:solidFill>
                  </a:rPr>
                  <a:t>A set of adversary's IDs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are kept in RREQ and RREP</a:t>
                </a:r>
              </a:p>
              <a:p>
                <a:pPr lvl="1"/>
                <a:r>
                  <a:rPr kumimoji="1" lang="en-US" altLang="ja-JP" dirty="0" smtClean="0"/>
                  <a:t>A path is set up in the reverse order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621970"/>
                <a:ext cx="8763000" cy="2996329"/>
              </a:xfrm>
              <a:blipFill rotWithShape="0">
                <a:blip r:embed="rId2"/>
                <a:stretch>
                  <a:fillRect l="-974" t="-26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01176"/>
              </p:ext>
            </p:extLst>
          </p:nvPr>
        </p:nvGraphicFramePr>
        <p:xfrm>
          <a:off x="1577119" y="4585552"/>
          <a:ext cx="244189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89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The</a:t>
                      </a:r>
                      <a:r>
                        <a:rPr kumimoji="1" lang="en-US" altLang="ja-JP" sz="16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p</a:t>
                      </a:r>
                      <a:r>
                        <a:rPr kumimoji="1"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ath </a:t>
                      </a:r>
                      <a:r>
                        <a:rPr kumimoji="1"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ID</a:t>
                      </a:r>
                      <a:endParaRPr kumimoji="1" lang="ja-JP" alt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The</a:t>
                      </a:r>
                      <a:r>
                        <a:rPr kumimoji="1" lang="en-US" altLang="ja-JP" sz="16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source ID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The destination ID</a:t>
                      </a:r>
                      <a:endParaRPr kumimoji="1" lang="ja-JP" alt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The</a:t>
                      </a:r>
                      <a:r>
                        <a:rPr kumimoji="1" lang="en-US" altLang="ja-JP" sz="16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predecessor ID</a:t>
                      </a:r>
                      <a:endParaRPr kumimoji="1" lang="ja-JP" alt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The </a:t>
                      </a:r>
                      <a:r>
                        <a:rPr kumimoji="1"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descendant </a:t>
                      </a:r>
                      <a:r>
                        <a:rPr kumimoji="1"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ID</a:t>
                      </a:r>
                      <a:endParaRPr kumimoji="1" lang="ja-JP" alt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92162" y="4227795"/>
            <a:ext cx="3811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Table. An entry of routing table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14053" y="6297867"/>
            <a:ext cx="381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The route discovery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130" y="4060784"/>
            <a:ext cx="2818849" cy="1918334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 flipV="1">
            <a:off x="5457445" y="4608702"/>
            <a:ext cx="468794" cy="429836"/>
          </a:xfrm>
          <a:prstGeom prst="straightConnector1">
            <a:avLst/>
          </a:prstGeom>
          <a:ln w="3810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6403849" y="4559373"/>
            <a:ext cx="531709" cy="1"/>
          </a:xfrm>
          <a:prstGeom prst="straightConnector1">
            <a:avLst/>
          </a:prstGeom>
          <a:ln w="3810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7420458" y="4653899"/>
            <a:ext cx="369304" cy="338338"/>
          </a:xfrm>
          <a:prstGeom prst="straightConnector1">
            <a:avLst/>
          </a:prstGeom>
          <a:ln w="3810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5489828" y="5501077"/>
            <a:ext cx="404026" cy="396211"/>
          </a:xfrm>
          <a:prstGeom prst="straightConnector1">
            <a:avLst/>
          </a:prstGeom>
          <a:ln w="3810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7420458" y="5536958"/>
            <a:ext cx="404026" cy="373422"/>
          </a:xfrm>
          <a:prstGeom prst="straightConnector1">
            <a:avLst/>
          </a:prstGeom>
          <a:ln w="3810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6403849" y="5944393"/>
            <a:ext cx="531710" cy="0"/>
          </a:xfrm>
          <a:prstGeom prst="straightConnector1">
            <a:avLst/>
          </a:prstGeom>
          <a:ln w="3810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6403849" y="6166242"/>
            <a:ext cx="53171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7572858" y="5689358"/>
            <a:ext cx="404026" cy="37342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5362524" y="5666569"/>
            <a:ext cx="404026" cy="39621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avoidance routing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Problem Formulation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Multi-Path Based Avoidance Routing (MPAR)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Route Discovery (Cont.)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Flooding is repeated until a safe path or a set of adversary disjoint paths are found, or the number of flooding exceeds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4" t="-17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20</a:t>
            </a:fld>
            <a:endParaRPr 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73" y="3036776"/>
            <a:ext cx="2839232" cy="23946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735" y="3036776"/>
            <a:ext cx="2839232" cy="2394659"/>
          </a:xfrm>
          <a:prstGeom prst="rect">
            <a:avLst/>
          </a:prstGeom>
        </p:spPr>
      </p:pic>
      <p:sp>
        <p:nvSpPr>
          <p:cNvPr id="8" name="フリーフォーム 7"/>
          <p:cNvSpPr/>
          <p:nvPr/>
        </p:nvSpPr>
        <p:spPr>
          <a:xfrm>
            <a:off x="756423" y="3182932"/>
            <a:ext cx="2546431" cy="856634"/>
          </a:xfrm>
          <a:custGeom>
            <a:avLst/>
            <a:gdLst>
              <a:gd name="connsiteX0" fmla="*/ 0 w 2685327"/>
              <a:gd name="connsiteY0" fmla="*/ 810335 h 856634"/>
              <a:gd name="connsiteX1" fmla="*/ 1458411 w 2685327"/>
              <a:gd name="connsiteY1" fmla="*/ 107 h 856634"/>
              <a:gd name="connsiteX2" fmla="*/ 2685327 w 2685327"/>
              <a:gd name="connsiteY2" fmla="*/ 856634 h 85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327" h="856634">
                <a:moveTo>
                  <a:pt x="0" y="810335"/>
                </a:moveTo>
                <a:cubicBezTo>
                  <a:pt x="505428" y="401363"/>
                  <a:pt x="1010857" y="-7609"/>
                  <a:pt x="1458411" y="107"/>
                </a:cubicBezTo>
                <a:cubicBezTo>
                  <a:pt x="1905965" y="7823"/>
                  <a:pt x="2685327" y="856634"/>
                  <a:pt x="2685327" y="856634"/>
                </a:cubicBezTo>
              </a:path>
            </a:pathLst>
          </a:custGeom>
          <a:noFill/>
          <a:ln w="31750">
            <a:solidFill>
              <a:srgbClr val="0432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 flipV="1">
            <a:off x="756423" y="4465196"/>
            <a:ext cx="2546431" cy="778134"/>
          </a:xfrm>
          <a:custGeom>
            <a:avLst/>
            <a:gdLst>
              <a:gd name="connsiteX0" fmla="*/ 0 w 2685327"/>
              <a:gd name="connsiteY0" fmla="*/ 810335 h 856634"/>
              <a:gd name="connsiteX1" fmla="*/ 1458411 w 2685327"/>
              <a:gd name="connsiteY1" fmla="*/ 107 h 856634"/>
              <a:gd name="connsiteX2" fmla="*/ 2685327 w 2685327"/>
              <a:gd name="connsiteY2" fmla="*/ 856634 h 85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327" h="856634">
                <a:moveTo>
                  <a:pt x="0" y="810335"/>
                </a:moveTo>
                <a:cubicBezTo>
                  <a:pt x="505428" y="401363"/>
                  <a:pt x="1010857" y="-7609"/>
                  <a:pt x="1458411" y="107"/>
                </a:cubicBezTo>
                <a:cubicBezTo>
                  <a:pt x="1905965" y="7823"/>
                  <a:pt x="2685327" y="856634"/>
                  <a:pt x="2685327" y="856634"/>
                </a:cubicBezTo>
              </a:path>
            </a:pathLst>
          </a:custGeom>
          <a:noFill/>
          <a:ln w="31750">
            <a:solidFill>
              <a:srgbClr val="0432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 flipV="1">
            <a:off x="779573" y="4754789"/>
            <a:ext cx="2546431" cy="778134"/>
          </a:xfrm>
          <a:custGeom>
            <a:avLst/>
            <a:gdLst>
              <a:gd name="connsiteX0" fmla="*/ 0 w 2685327"/>
              <a:gd name="connsiteY0" fmla="*/ 810335 h 856634"/>
              <a:gd name="connsiteX1" fmla="*/ 1458411 w 2685327"/>
              <a:gd name="connsiteY1" fmla="*/ 107 h 856634"/>
              <a:gd name="connsiteX2" fmla="*/ 2685327 w 2685327"/>
              <a:gd name="connsiteY2" fmla="*/ 856634 h 85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327" h="856634">
                <a:moveTo>
                  <a:pt x="0" y="810335"/>
                </a:moveTo>
                <a:cubicBezTo>
                  <a:pt x="505428" y="401363"/>
                  <a:pt x="1010857" y="-7609"/>
                  <a:pt x="1458411" y="107"/>
                </a:cubicBezTo>
                <a:cubicBezTo>
                  <a:pt x="1905965" y="7823"/>
                  <a:pt x="2685327" y="856634"/>
                  <a:pt x="2685327" y="856634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5094375" y="3182932"/>
            <a:ext cx="2546431" cy="856634"/>
          </a:xfrm>
          <a:custGeom>
            <a:avLst/>
            <a:gdLst>
              <a:gd name="connsiteX0" fmla="*/ 0 w 2685327"/>
              <a:gd name="connsiteY0" fmla="*/ 810335 h 856634"/>
              <a:gd name="connsiteX1" fmla="*/ 1458411 w 2685327"/>
              <a:gd name="connsiteY1" fmla="*/ 107 h 856634"/>
              <a:gd name="connsiteX2" fmla="*/ 2685327 w 2685327"/>
              <a:gd name="connsiteY2" fmla="*/ 856634 h 85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327" h="856634">
                <a:moveTo>
                  <a:pt x="0" y="810335"/>
                </a:moveTo>
                <a:cubicBezTo>
                  <a:pt x="505428" y="401363"/>
                  <a:pt x="1010857" y="-7609"/>
                  <a:pt x="1458411" y="107"/>
                </a:cubicBezTo>
                <a:cubicBezTo>
                  <a:pt x="1905965" y="7823"/>
                  <a:pt x="2685327" y="856634"/>
                  <a:pt x="2685327" y="856634"/>
                </a:cubicBezTo>
              </a:path>
            </a:pathLst>
          </a:custGeom>
          <a:noFill/>
          <a:ln w="31750">
            <a:solidFill>
              <a:srgbClr val="0432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5064135" y="2929965"/>
            <a:ext cx="2546431" cy="715223"/>
          </a:xfrm>
          <a:custGeom>
            <a:avLst/>
            <a:gdLst>
              <a:gd name="connsiteX0" fmla="*/ 0 w 2685327"/>
              <a:gd name="connsiteY0" fmla="*/ 810335 h 856634"/>
              <a:gd name="connsiteX1" fmla="*/ 1458411 w 2685327"/>
              <a:gd name="connsiteY1" fmla="*/ 107 h 856634"/>
              <a:gd name="connsiteX2" fmla="*/ 2685327 w 2685327"/>
              <a:gd name="connsiteY2" fmla="*/ 856634 h 85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327" h="856634">
                <a:moveTo>
                  <a:pt x="0" y="810335"/>
                </a:moveTo>
                <a:cubicBezTo>
                  <a:pt x="505428" y="401363"/>
                  <a:pt x="1010857" y="-7609"/>
                  <a:pt x="1458411" y="107"/>
                </a:cubicBezTo>
                <a:cubicBezTo>
                  <a:pt x="1905965" y="7823"/>
                  <a:pt x="2685327" y="856634"/>
                  <a:pt x="2685327" y="856634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5064135" y="4543290"/>
            <a:ext cx="1794076" cy="659755"/>
          </a:xfrm>
          <a:custGeom>
            <a:avLst/>
            <a:gdLst>
              <a:gd name="connsiteX0" fmla="*/ 0 w 1794076"/>
              <a:gd name="connsiteY0" fmla="*/ 0 h 803869"/>
              <a:gd name="connsiteX1" fmla="*/ 1192192 w 1794076"/>
              <a:gd name="connsiteY1" fmla="*/ 775503 h 803869"/>
              <a:gd name="connsiteX2" fmla="*/ 1794076 w 1794076"/>
              <a:gd name="connsiteY2" fmla="*/ 648182 h 80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4076" h="803869">
                <a:moveTo>
                  <a:pt x="0" y="0"/>
                </a:moveTo>
                <a:cubicBezTo>
                  <a:pt x="446589" y="333736"/>
                  <a:pt x="893179" y="667473"/>
                  <a:pt x="1192192" y="775503"/>
                </a:cubicBezTo>
                <a:cubicBezTo>
                  <a:pt x="1491205" y="883533"/>
                  <a:pt x="1794076" y="648182"/>
                  <a:pt x="1794076" y="648182"/>
                </a:cubicBezTo>
              </a:path>
            </a:pathLst>
          </a:custGeom>
          <a:noFill/>
          <a:ln w="31750">
            <a:solidFill>
              <a:srgbClr val="0432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1947" y="5721028"/>
            <a:ext cx="305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 1. The first RREQ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09659" y="5721028"/>
            <a:ext cx="305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 2. The second RREQ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73410" y="5243330"/>
                <a:ext cx="1152529" cy="41030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RREP: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1" lang="en-US" altLang="ja-JP" sz="2000" dirty="0" smtClean="0"/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10" y="5243330"/>
                <a:ext cx="1152529" cy="410305"/>
              </a:xfrm>
              <a:prstGeom prst="rect">
                <a:avLst/>
              </a:prstGeom>
              <a:blipFill rotWithShape="0">
                <a:blip r:embed="rId4"/>
                <a:stretch>
                  <a:fillRect l="-4712" t="-7246" r="-57592" b="-246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4371709" y="2940752"/>
                <a:ext cx="1152529" cy="41030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RREP: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1" lang="en-US" altLang="ja-JP" sz="2000" dirty="0" smtClean="0"/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09" y="2940752"/>
                <a:ext cx="1152529" cy="410305"/>
              </a:xfrm>
              <a:prstGeom prst="rect">
                <a:avLst/>
              </a:prstGeom>
              <a:blipFill rotWithShape="0">
                <a:blip r:embed="rId5"/>
                <a:stretch>
                  <a:fillRect l="-4712" t="-7143" r="-57592" b="-2285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7691513" y="3559806"/>
                <a:ext cx="1152529" cy="41030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RREP: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1" lang="en-US" altLang="ja-JP" sz="2000" dirty="0" smtClean="0"/>
                  <a:t> 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513" y="3559806"/>
                <a:ext cx="1152529" cy="410305"/>
              </a:xfrm>
              <a:prstGeom prst="rect">
                <a:avLst/>
              </a:prstGeom>
              <a:blipFill rotWithShape="0">
                <a:blip r:embed="rId6"/>
                <a:stretch>
                  <a:fillRect l="-5236" t="-7246" r="-57068" b="-246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7082732" y="4953461"/>
                <a:ext cx="1152529" cy="41030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RREP: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1" lang="en-US" altLang="ja-JP" sz="2000" dirty="0" smtClean="0"/>
                  <a:t> 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32" y="4953461"/>
                <a:ext cx="1152529" cy="410305"/>
              </a:xfrm>
              <a:prstGeom prst="rect">
                <a:avLst/>
              </a:prstGeom>
              <a:blipFill rotWithShape="0">
                <a:blip r:embed="rId6"/>
                <a:stretch>
                  <a:fillRect l="-5236" t="-7246" r="-57068" b="-246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0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28" y="2999225"/>
            <a:ext cx="3328867" cy="33872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Limitations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71" y="1621971"/>
            <a:ext cx="8763000" cy="2157550"/>
          </a:xfrm>
        </p:spPr>
        <p:txBody>
          <a:bodyPr/>
          <a:lstStyle/>
          <a:p>
            <a:r>
              <a:rPr lang="en-US" altLang="ja-JP" dirty="0" smtClean="0"/>
              <a:t>MPAR </a:t>
            </a:r>
            <a:r>
              <a:rPr lang="en-US" altLang="ja-JP" dirty="0" smtClean="0">
                <a:solidFill>
                  <a:srgbClr val="FF0000"/>
                </a:solidFill>
              </a:rPr>
              <a:t>does not work </a:t>
            </a:r>
            <a:r>
              <a:rPr lang="en-US" altLang="ja-JP" dirty="0" smtClean="0"/>
              <a:t>if an adversary is located in proximity of the source and destination</a:t>
            </a:r>
          </a:p>
          <a:p>
            <a:pPr lvl="1"/>
            <a:r>
              <a:rPr kumimoji="1" lang="en-US" altLang="ja-JP" dirty="0" smtClean="0"/>
              <a:t>Probably only the ideal routing protocol with </a:t>
            </a:r>
            <a:r>
              <a:rPr kumimoji="1" lang="en-US" altLang="ja-JP" dirty="0" smtClean="0"/>
              <a:t>a perfectly </a:t>
            </a:r>
            <a:r>
              <a:rPr kumimoji="1" lang="en-US" altLang="ja-JP" dirty="0" smtClean="0"/>
              <a:t>secure encryption scheme can handle this case</a:t>
            </a:r>
          </a:p>
          <a:p>
            <a:pPr lvl="1"/>
            <a:r>
              <a:rPr lang="en-US" altLang="ja-JP" dirty="0" smtClean="0"/>
              <a:t>Or cooperative jamming is required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コンテンツ プレースホルダー 2"/>
              <p:cNvSpPr txBox="1">
                <a:spLocks/>
              </p:cNvSpPr>
              <p:nvPr/>
            </p:nvSpPr>
            <p:spPr>
              <a:xfrm>
                <a:off x="174171" y="3694177"/>
                <a:ext cx="5458082" cy="24703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/>
                  <a:t>We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have not optimized </a:t>
                </a:r>
                <a:r>
                  <a:rPr lang="en-US" altLang="ja-JP" dirty="0" smtClean="0"/>
                  <a:t>the k-path discovery </a:t>
                </a:r>
                <a:r>
                  <a:rPr lang="en-US" altLang="ja-JP" dirty="0" smtClean="0"/>
                  <a:t>yet</a:t>
                </a:r>
              </a:p>
              <a:p>
                <a:pPr lvl="1"/>
                <a:r>
                  <a:rPr lang="en-US" altLang="ja-JP" dirty="0" smtClean="0"/>
                  <a:t>The optimal set is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altLang="ja-JP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altLang="ja-JP" dirty="0" smtClean="0"/>
              </a:p>
              <a:p>
                <a:pPr lvl="1"/>
                <a:r>
                  <a:rPr lang="en-US" altLang="ja-JP" dirty="0"/>
                  <a:t>T</a:t>
                </a:r>
                <a:r>
                  <a:rPr lang="en-US" altLang="ja-JP" dirty="0" smtClean="0"/>
                  <a:t>he worst case is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altLang="ja-JP" i="1">
                        <a:latin typeface="Cambria Math" charset="0"/>
                      </a:rPr>
                      <m:t>}</m:t>
                    </m:r>
                  </m:oMath>
                </a14:m>
                <a:endParaRPr lang="en-US" altLang="ja-JP" dirty="0"/>
              </a:p>
              <a:p>
                <a:pPr lvl="1"/>
                <a:endParaRPr lang="en-US" altLang="ja-JP" dirty="0" smtClean="0"/>
              </a:p>
            </p:txBody>
          </p:sp>
        </mc:Choice>
        <mc:Fallback>
          <p:sp>
            <p:nvSpPr>
              <p:cNvPr id="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1" y="3694177"/>
                <a:ext cx="5458082" cy="2470324"/>
              </a:xfrm>
              <a:prstGeom prst="rect">
                <a:avLst/>
              </a:prstGeom>
              <a:blipFill rotWithShape="0">
                <a:blip r:embed="rId3"/>
                <a:stretch>
                  <a:fillRect l="-1564" t="-34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5500770" y="6359188"/>
            <a:ext cx="305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Three paths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2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Key Properties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cost of the k-path discovery</a:t>
            </a:r>
          </a:p>
          <a:p>
            <a:pPr lvl="1"/>
            <a:r>
              <a:rPr kumimoji="1" lang="en-US" altLang="ja-JP" dirty="0" smtClean="0"/>
              <a:t>MPAR introduces additional flooding cost </a:t>
            </a:r>
            <a:r>
              <a:rPr kumimoji="1" lang="en-US" altLang="ja-JP" dirty="0" smtClean="0">
                <a:solidFill>
                  <a:srgbClr val="FF0000"/>
                </a:solidFill>
              </a:rPr>
              <a:t>only </a:t>
            </a:r>
            <a:r>
              <a:rPr kumimoji="1" lang="en-US" altLang="ja-JP" dirty="0" smtClean="0">
                <a:solidFill>
                  <a:srgbClr val="FF0000"/>
                </a:solidFill>
              </a:rPr>
              <a:t>when a safe path is not found</a:t>
            </a:r>
          </a:p>
          <a:p>
            <a:r>
              <a:rPr lang="en-US" altLang="ja-JP" dirty="0" smtClean="0"/>
              <a:t>The cost of the </a:t>
            </a:r>
            <a:r>
              <a:rPr lang="en-US" altLang="ja-JP" dirty="0"/>
              <a:t>message transmission </a:t>
            </a:r>
            <a:r>
              <a:rPr lang="en-US" altLang="ja-JP" dirty="0" smtClean="0"/>
              <a:t>cost</a:t>
            </a:r>
          </a:p>
          <a:p>
            <a:pPr lvl="1"/>
            <a:r>
              <a:rPr kumimoji="1" lang="en-US" altLang="ja-JP" dirty="0" smtClean="0"/>
              <a:t>MPAR switches to the k-path routing mode, which requires k number of message transmissions, </a:t>
            </a:r>
            <a:r>
              <a:rPr kumimoji="1" lang="en-US" altLang="ja-JP" dirty="0" smtClean="0">
                <a:solidFill>
                  <a:srgbClr val="FF0000"/>
                </a:solidFill>
              </a:rPr>
              <a:t>only when a safe path is not found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Security Property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The </a:t>
                </a:r>
                <a:r>
                  <a:rPr lang="en-US" altLang="ja-JP" dirty="0" smtClean="0"/>
                  <a:t>security property of MPAR</a:t>
                </a:r>
                <a:endParaRPr lang="en-US" altLang="ja-JP" dirty="0"/>
              </a:p>
              <a:p>
                <a:pPr lvl="1"/>
                <a:r>
                  <a:rPr lang="en-US" altLang="ja-JP" dirty="0" smtClean="0"/>
                  <a:t>MPAR achieves the perfect secrecy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unless</a:t>
                </a:r>
                <a:r>
                  <a:rPr lang="en-US" altLang="ja-JP" dirty="0" smtClean="0"/>
                  <a:t> a set of adversaries obtain all the </a:t>
                </a:r>
                <a:r>
                  <a:rPr lang="en-US" altLang="ja-JP" dirty="0" err="1" smtClean="0"/>
                  <a:t>XORed</a:t>
                </a:r>
                <a:r>
                  <a:rPr lang="en-US" altLang="ja-JP" dirty="0" smtClean="0"/>
                  <a:t> messages</a:t>
                </a:r>
              </a:p>
              <a:p>
                <a:r>
                  <a:rPr lang="en-US" altLang="ja-JP" dirty="0" smtClean="0"/>
                  <a:t>The proof is by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Shannon’s Theorem</a:t>
                </a:r>
              </a:p>
              <a:p>
                <a:pPr lvl="1"/>
                <a:r>
                  <a:rPr lang="en-US" altLang="ja-JP" dirty="0" smtClean="0"/>
                  <a:t>The encryption scheme over the message space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altLang="ja-JP" dirty="0" smtClean="0"/>
                  <a:t> is perfectly secure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charset="0"/>
                          </a:rPr>
                          <m:t>𝑀</m:t>
                        </m:r>
                      </m:e>
                    </m:d>
                    <m:r>
                      <a:rPr lang="en-US" altLang="ja-JP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𝐾</m:t>
                        </m:r>
                      </m:e>
                    </m:d>
                    <m:r>
                      <a:rPr lang="en-US" altLang="ja-JP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ja-JP" dirty="0" smtClean="0"/>
                  <a:t> is perfectly secure if and only if</a:t>
                </a:r>
              </a:p>
              <a:p>
                <a:pPr lvl="2"/>
                <a:r>
                  <a:rPr lang="en-US" altLang="ja-JP" dirty="0" smtClean="0"/>
                  <a:t>Every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𝑘</m:t>
                    </m:r>
                    <m:r>
                      <a:rPr lang="en-US" altLang="ja-JP" b="0" i="1" smtClean="0">
                        <a:latin typeface="Cambria Math" charset="0"/>
                      </a:rPr>
                      <m:t>∈</m:t>
                    </m:r>
                    <m:r>
                      <a:rPr lang="en-US" altLang="ja-JP" b="0" i="1" smtClean="0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altLang="ja-JP" dirty="0" smtClean="0"/>
                  <a:t> is chosen with equal probability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1/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altLang="ja-JP" dirty="0" smtClean="0"/>
                  <a:t> by a random generator</a:t>
                </a:r>
              </a:p>
              <a:p>
                <a:pPr lvl="2"/>
                <a:r>
                  <a:rPr lang="en-US" altLang="ja-JP" dirty="0" smtClean="0"/>
                  <a:t>For every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𝑚</m:t>
                    </m:r>
                    <m:r>
                      <a:rPr lang="en-US" altLang="ja-JP" b="0" i="1" smtClean="0">
                        <a:latin typeface="Cambria Math" charset="0"/>
                      </a:rPr>
                      <m:t>∈</m:t>
                    </m:r>
                    <m:r>
                      <a:rPr lang="en-US" altLang="ja-JP" i="1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altLang="ja-JP" dirty="0" smtClean="0"/>
                  <a:t> and every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𝑐</m:t>
                    </m:r>
                    <m:r>
                      <a:rPr lang="en-US" altLang="ja-JP" b="0" i="1" smtClean="0">
                        <a:latin typeface="Cambria Math" charset="0"/>
                      </a:rPr>
                      <m:t>∈</m:t>
                    </m:r>
                    <m:r>
                      <a:rPr lang="en-US" altLang="ja-JP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altLang="ja-JP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𝑘</m:t>
                    </m:r>
                    <m:r>
                      <a:rPr lang="en-US" altLang="ja-JP" b="0" i="1" smtClean="0">
                        <a:latin typeface="Cambria Math" charset="0"/>
                      </a:rPr>
                      <m:t>∈</m:t>
                    </m:r>
                    <m:r>
                      <a:rPr lang="en-US" altLang="ja-JP" b="0" i="1" smtClean="0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en-US" altLang="ja-JP" dirty="0" err="1" smtClean="0"/>
                  <a:t>s.t.</a:t>
                </a:r>
                <a:r>
                  <a:rPr lang="en-US" altLang="ja-JP" dirty="0" smtClean="0"/>
                  <a:t> the encryption scheme outputs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𝑐</m:t>
                    </m:r>
                  </m:oMath>
                </a14:m>
                <a:endParaRPr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4" t="-17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The </a:t>
            </a:r>
            <a:r>
              <a:rPr lang="en-US" altLang="ja-JP" sz="3600" dirty="0" smtClean="0"/>
              <a:t>Security Property (Cont.)</a:t>
            </a:r>
            <a:endParaRPr kumimoji="1" lang="ja-JP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The p</a:t>
                </a:r>
                <a:r>
                  <a:rPr kumimoji="1" lang="en-US" altLang="ja-JP" dirty="0" smtClean="0"/>
                  <a:t>roof overview</a:t>
                </a:r>
              </a:p>
              <a:p>
                <a:pPr lvl="1"/>
                <a:r>
                  <a:rPr kumimoji="1" lang="en-US" altLang="ja-JP" dirty="0" smtClean="0"/>
                  <a:t>Assume that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charset="0"/>
                      </a:rPr>
                      <m:t>𝑚</m:t>
                    </m:r>
                    <m:r>
                      <a:rPr kumimoji="1" lang="en-US" altLang="ja-JP" b="0" i="1" smtClean="0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charset="0"/>
                      </a:rPr>
                      <m:t>⊕ …⊕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are sent out, and MPAR achieves the perfect secrecy as long as a set of adversaries do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for some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𝑖</m:t>
                    </m:r>
                  </m:oMath>
                </a14:m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altLang="ja-JP" b="0" i="1" smtClean="0">
                            <a:latin typeface="Cambria Math" charset="0"/>
                          </a:rPr>
                          <m:t>𝑖</m:t>
                        </m:r>
                      </m:sup>
                    </m:sSup>
                    <m:r>
                      <a:rPr lang="en-US" altLang="ja-JP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charset="0"/>
                      </a:rPr>
                      <m:t>⊕ …</m:t>
                    </m:r>
                    <m:r>
                      <a:rPr lang="en-US" altLang="ja-JP" b="0" i="1" smtClean="0"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altLang="ja-JP" b="0" i="1" smtClean="0"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altLang="ja-JP" b="0" i="1" smtClean="0">
                        <a:latin typeface="Cambria Math" charset="0"/>
                      </a:rPr>
                      <m:t>⊕… </m:t>
                    </m:r>
                    <m:r>
                      <a:rPr lang="en-US" altLang="ja-JP" i="1"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works as a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cipher</a:t>
                </a:r>
              </a:p>
              <a:p>
                <a:pPr lvl="1"/>
                <a:r>
                  <a:rPr lang="en-US" altLang="ja-JP" dirty="0" smtClean="0"/>
                  <a:t>The missing 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works as a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key</a:t>
                </a:r>
                <a:endParaRPr lang="en-US" altLang="ja-JP" i="1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𝑘</m:t>
                        </m:r>
                        <m:r>
                          <a:rPr lang="en-US" altLang="ja-JP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are randomly generated, and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is random</a:t>
                </a:r>
              </a:p>
              <a:p>
                <a:pPr lvl="1"/>
                <a:r>
                  <a:rPr lang="en-US" altLang="ja-JP" dirty="0" smtClean="0"/>
                  <a:t>=&gt;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charset="0"/>
                                  </a:rPr>
                                  <m:t>𝑘𝑒𝑦</m:t>
                                </m:r>
                                <m:r>
                                  <a:rPr lang="en-US" altLang="ja-JP" b="0" i="1" smtClean="0">
                                    <a:latin typeface="Cambria Math" charset="0"/>
                                  </a:rPr>
                                  <m:t>= </m:t>
                                </m:r>
                                <m:r>
                                  <a:rPr lang="en-US" altLang="ja-JP" b="0" i="1" smtClean="0">
                                    <a:latin typeface="Cambria Math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ja-JP" b="0" i="1" smtClean="0">
                        <a:latin typeface="Cambria Math" charset="0"/>
                      </a:rPr>
                      <m:t>=1/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kumimoji="1" lang="en-US" altLang="ja-JP" dirty="0" smtClean="0"/>
                  <a:t> 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For </a:t>
                </a:r>
                <a:r>
                  <a:rPr lang="en-US" altLang="ja-JP" dirty="0" smtClean="0"/>
                  <a:t>every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𝑚</m:t>
                    </m:r>
                    <m:r>
                      <a:rPr lang="en-US" altLang="ja-JP" b="0" i="1" smtClean="0">
                        <a:latin typeface="Cambria Math" charset="0"/>
                      </a:rPr>
                      <m:t>∈</m:t>
                    </m:r>
                    <m:r>
                      <a:rPr lang="en-US" altLang="ja-JP" b="0" i="1" smtClean="0">
                        <a:latin typeface="Cambria Math" charset="0"/>
                      </a:rPr>
                      <m:t>𝑀</m:t>
                    </m:r>
                    <m:r>
                      <a:rPr lang="en-US" altLang="ja-JP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charset="0"/>
                      </a:rPr>
                      <m:t>and</m:t>
                    </m:r>
                    <m:r>
                      <a:rPr lang="en-US" altLang="ja-JP" b="0" i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altLang="ja-JP" b="0" i="1" smtClean="0">
                            <a:latin typeface="Cambria Math" charset="0"/>
                          </a:rPr>
                          <m:t>𝑖</m:t>
                        </m:r>
                      </m:sup>
                    </m:sSup>
                    <m:r>
                      <a:rPr lang="en-US" altLang="ja-JP" b="0" i="1" smtClean="0">
                        <a:latin typeface="Cambria Math" charset="0"/>
                      </a:rPr>
                      <m:t>∈</m:t>
                    </m:r>
                    <m:r>
                      <a:rPr lang="en-US" altLang="ja-JP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kumimoji="1" lang="en-US" altLang="ja-JP" dirty="0" smtClean="0"/>
                  <a:t>, there exits a unique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en-US" altLang="ja-JP" dirty="0" err="1" smtClean="0"/>
                  <a:t>s.t.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altLang="ja-JP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charset="0"/>
                      </a:rPr>
                      <m:t>⊕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altLang="ja-JP" b="0" i="1" smtClean="0">
                            <a:latin typeface="Cambria Math" charset="0"/>
                          </a:rPr>
                          <m:t>𝑖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4" t="-17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 Performance Evaluation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Introduction to avoidance routing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The Problem Formulation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Multi-Path Based Avoidance Routing (MPAR)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Performance </a:t>
            </a:r>
            <a:r>
              <a:rPr lang="en-US" altLang="ja-JP" dirty="0" smtClean="0"/>
              <a:t>Evaluation</a:t>
            </a:r>
          </a:p>
          <a:p>
            <a:pPr lvl="1"/>
            <a:r>
              <a:rPr lang="en-US" altLang="ja-JP" dirty="0" smtClean="0"/>
              <a:t>Simulation Configurations</a:t>
            </a:r>
          </a:p>
          <a:p>
            <a:pPr lvl="1"/>
            <a:r>
              <a:rPr lang="en-US" altLang="ja-JP" dirty="0" smtClean="0"/>
              <a:t>Simulation Results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Configurations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71" y="1621971"/>
            <a:ext cx="8763000" cy="1869954"/>
          </a:xfrm>
        </p:spPr>
        <p:txBody>
          <a:bodyPr/>
          <a:lstStyle/>
          <a:p>
            <a:r>
              <a:rPr lang="en-US" altLang="ja-JP" dirty="0" smtClean="0"/>
              <a:t>We compared MPAR with two protocols</a:t>
            </a:r>
          </a:p>
          <a:p>
            <a:pPr lvl="1"/>
            <a:r>
              <a:rPr lang="en-US" altLang="ja-JP" dirty="0" smtClean="0"/>
              <a:t>The ideal protocol w/ </a:t>
            </a:r>
            <a:r>
              <a:rPr lang="en-US" altLang="ja-JP" dirty="0" smtClean="0"/>
              <a:t>a perfectly </a:t>
            </a:r>
            <a:r>
              <a:rPr lang="en-US" altLang="ja-JP" dirty="0" smtClean="0"/>
              <a:t>secure encryption scheme (The upper bound of avoidance routing performance)</a:t>
            </a:r>
          </a:p>
          <a:p>
            <a:pPr lvl="1"/>
            <a:r>
              <a:rPr lang="en-US" altLang="ja-JP" dirty="0" smtClean="0"/>
              <a:t>Greedy-AA (a distance vector-based protocol)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66726"/>
              </p:ext>
            </p:extLst>
          </p:nvPr>
        </p:nvGraphicFramePr>
        <p:xfrm>
          <a:off x="1037344" y="3998685"/>
          <a:ext cx="7036653" cy="264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7650"/>
                <a:gridCol w="43590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Parameters</a:t>
                      </a:r>
                      <a:endParaRPr kumimoji="1"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72000" marR="72000" marT="72000" marB="72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Values</a:t>
                      </a:r>
                      <a:endParaRPr kumimoji="1"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72000" marR="72000" marT="72000" marB="72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Simulation</a:t>
                      </a:r>
                      <a:r>
                        <a:rPr kumimoji="1" lang="en-US" altLang="ja-JP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area</a:t>
                      </a:r>
                      <a:endParaRPr kumimoji="1"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800 by 800</a:t>
                      </a:r>
                      <a:endParaRPr kumimoji="1"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72000" marR="72000" marT="72000" marB="72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Communication range</a:t>
                      </a:r>
                      <a:endParaRPr kumimoji="1" lang="ja-JP" altLang="en-US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100</a:t>
                      </a:r>
                      <a:endParaRPr kumimoji="1" lang="ja-JP" altLang="en-US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72000" marR="72000" marT="72000" marB="72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Number </a:t>
                      </a:r>
                      <a:r>
                        <a:rPr kumimoji="1" lang="en-US" altLang="ja-JP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of nodes</a:t>
                      </a:r>
                      <a:endParaRPr kumimoji="1"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100 to 400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(4.9 ~ 19.6 neighbors / node)</a:t>
                      </a:r>
                      <a:endParaRPr kumimoji="1" lang="ja-JP" altLang="en-US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72000" marR="72000" marT="72000" marB="72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Percentage </a:t>
                      </a:r>
                      <a:r>
                        <a:rPr kumimoji="1" lang="en-US" altLang="ja-JP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of adversaries</a:t>
                      </a:r>
                      <a:endParaRPr kumimoji="1"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0 to</a:t>
                      </a:r>
                      <a:r>
                        <a:rPr kumimoji="1" lang="en-US" altLang="ja-JP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10 %</a:t>
                      </a:r>
                    </a:p>
                    <a:p>
                      <a:pPr algn="ctr"/>
                      <a:r>
                        <a:rPr kumimoji="1" lang="en-US" altLang="ja-JP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(Adversaries are 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randomly</a:t>
                      </a:r>
                      <a:r>
                        <a:rPr kumimoji="1" lang="en-US" altLang="ja-JP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deployed)</a:t>
                      </a:r>
                      <a:endParaRPr kumimoji="1" lang="ja-JP" altLang="en-US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72000" marR="72000" marT="72000" marB="72000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176760" y="3480348"/>
            <a:ext cx="699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Table. Simulation parameters</a:t>
            </a:r>
            <a:endParaRPr kumimoji="1" lang="ja-JP" altLang="en-US" sz="2000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Independent Adversaries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2182369"/>
            <a:ext cx="4622642" cy="3235850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27</a:t>
            </a:fld>
            <a:endParaRPr lang="en-US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2218297"/>
            <a:ext cx="4584627" cy="32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Collusion Attacks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" y="2142227"/>
            <a:ext cx="4598876" cy="321921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28</a:t>
            </a:fld>
            <a:endParaRPr lang="en-US"/>
          </a:p>
        </p:txBody>
      </p:sp>
      <p:pic>
        <p:nvPicPr>
          <p:cNvPr id="6" name="コンテンツ プレースホルダ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72" y="2142227"/>
            <a:ext cx="4598875" cy="32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 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 work,</a:t>
            </a:r>
          </a:p>
          <a:p>
            <a:pPr lvl="1"/>
            <a:r>
              <a:rPr kumimoji="1" lang="en-US" altLang="ja-JP" dirty="0" smtClean="0"/>
              <a:t>We </a:t>
            </a:r>
            <a:r>
              <a:rPr kumimoji="1" lang="en-US" altLang="ja-JP" dirty="0" smtClean="0"/>
              <a:t>study avoidance routing in ad hoc networks</a:t>
            </a:r>
          </a:p>
          <a:p>
            <a:pPr lvl="1"/>
            <a:r>
              <a:rPr lang="en-US" altLang="ja-JP" dirty="0" smtClean="0"/>
              <a:t>We derive the bounded condition and the safe </a:t>
            </a:r>
            <a:r>
              <a:rPr lang="en-US" altLang="ja-JP" dirty="0" smtClean="0"/>
              <a:t>path condition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We propose multi-path avoidance routing (MPAR)</a:t>
            </a:r>
          </a:p>
          <a:p>
            <a:pPr lvl="2"/>
            <a:r>
              <a:rPr lang="en-US" altLang="ja-JP" dirty="0" smtClean="0"/>
              <a:t>The XOR </a:t>
            </a:r>
            <a:r>
              <a:rPr lang="en-US" altLang="ja-JP" dirty="0" smtClean="0"/>
              <a:t>cording and k-path route discovery</a:t>
            </a:r>
          </a:p>
          <a:p>
            <a:pPr lvl="2"/>
            <a:r>
              <a:rPr lang="en-US" altLang="ja-JP" dirty="0" smtClean="0"/>
              <a:t>The perfect secrecy</a:t>
            </a:r>
          </a:p>
          <a:p>
            <a:pPr lvl="2"/>
            <a:r>
              <a:rPr lang="en-US" altLang="ja-JP" dirty="0" smtClean="0"/>
              <a:t>A w</a:t>
            </a:r>
            <a:r>
              <a:rPr lang="en-US" altLang="ja-JP" dirty="0" smtClean="0"/>
              <a:t>eaker </a:t>
            </a:r>
            <a:r>
              <a:rPr lang="en-US" altLang="ja-JP" dirty="0" smtClean="0"/>
              <a:t>condition than that required by the existing protocols</a:t>
            </a:r>
          </a:p>
          <a:p>
            <a:pPr lvl="1"/>
            <a:r>
              <a:rPr lang="en-US" altLang="ja-JP" dirty="0" smtClean="0"/>
              <a:t>We demonstrate the performance of the proposed scheme by </a:t>
            </a:r>
            <a:r>
              <a:rPr lang="en-US" altLang="ja-JP" dirty="0" smtClean="0"/>
              <a:t>simulations</a:t>
            </a:r>
          </a:p>
          <a:p>
            <a:r>
              <a:rPr lang="en-US" altLang="ja-JP" dirty="0" smtClean="0"/>
              <a:t>Future works</a:t>
            </a:r>
          </a:p>
          <a:p>
            <a:pPr lvl="1"/>
            <a:r>
              <a:rPr lang="en-US" altLang="ja-JP" dirty="0" smtClean="0"/>
              <a:t>The optimization of a set of adversary disjoint paths and the cost of finding k-path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We are interested in designing a </a:t>
            </a:r>
            <a:r>
              <a:rPr kumimoji="1" lang="en-US" altLang="ja-JP" sz="2400" dirty="0" smtClean="0">
                <a:solidFill>
                  <a:srgbClr val="0432FF"/>
                </a:solidFill>
              </a:rPr>
              <a:t>secure routing protocol</a:t>
            </a:r>
            <a:r>
              <a:rPr kumimoji="1" lang="en-US" altLang="ja-JP" sz="2400" dirty="0" smtClean="0"/>
              <a:t> in ad hoc networks</a:t>
            </a:r>
          </a:p>
          <a:p>
            <a:r>
              <a:rPr kumimoji="1" lang="en-US" altLang="ja-JP" sz="2400" dirty="0" smtClean="0"/>
              <a:t>Cryptographic operations </a:t>
            </a:r>
            <a:r>
              <a:rPr lang="en-US" altLang="ja-JP" dirty="0" smtClean="0"/>
              <a:t>can protect </a:t>
            </a:r>
            <a:r>
              <a:rPr kumimoji="1" lang="en-US" altLang="ja-JP" sz="2400" dirty="0" smtClean="0"/>
              <a:t>end-to-end </a:t>
            </a:r>
            <a:r>
              <a:rPr lang="en-US" altLang="ja-JP" dirty="0" smtClean="0"/>
              <a:t>communications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Two issues</a:t>
            </a:r>
          </a:p>
          <a:p>
            <a:pPr lvl="1"/>
            <a:r>
              <a:rPr lang="en-US" altLang="ja-JP" dirty="0" smtClean="0"/>
              <a:t>Computing power are more and more accessible and inexpensive, i.e., </a:t>
            </a:r>
            <a:r>
              <a:rPr kumimoji="1" lang="en-US" altLang="ja-JP" dirty="0" smtClean="0"/>
              <a:t>encryption is no longer a perfect solution</a:t>
            </a:r>
            <a:endParaRPr kumimoji="1" lang="en-US" altLang="ja-JP" sz="1600" dirty="0"/>
          </a:p>
          <a:p>
            <a:pPr lvl="1"/>
            <a:r>
              <a:rPr kumimoji="1" lang="en-US" altLang="ja-JP" sz="2000" dirty="0" smtClean="0"/>
              <a:t>Software implementations of cryptographic protocols may be seriously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flawed</a:t>
            </a:r>
            <a:r>
              <a:rPr kumimoji="1" lang="en-US" altLang="ja-JP" sz="2000" dirty="0" smtClean="0"/>
              <a:t> (e.g., generating prime numbers)</a:t>
            </a:r>
            <a:endParaRPr kumimoji="1" lang="en-US" altLang="ja-JP" sz="2000" dirty="0" smtClean="0"/>
          </a:p>
          <a:p>
            <a:r>
              <a:rPr kumimoji="1" lang="en-US" altLang="ja-JP" sz="2400" dirty="0" smtClean="0"/>
              <a:t>Avoidance routing</a:t>
            </a:r>
          </a:p>
          <a:p>
            <a:pPr lvl="1"/>
            <a:r>
              <a:rPr kumimoji="1" lang="en-US" altLang="ja-JP" sz="2000" dirty="0" smtClean="0"/>
              <a:t>Avoiding insecure areas is the primary countermeasure against potential adversaries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Avoidance and Multi-Path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What is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avoidance</a:t>
            </a:r>
            <a:r>
              <a:rPr kumimoji="1" lang="en-US" altLang="ja-JP" dirty="0" smtClean="0"/>
              <a:t>” in ad hoc routing?</a:t>
            </a:r>
          </a:p>
          <a:p>
            <a:pPr lvl="1"/>
            <a:r>
              <a:rPr kumimoji="1" lang="en-US" altLang="ja-JP" dirty="0" smtClean="0"/>
              <a:t>Motivations for non-shortest path routing</a:t>
            </a:r>
          </a:p>
          <a:p>
            <a:pPr lvl="1"/>
            <a:r>
              <a:rPr kumimoji="1" lang="en-US" altLang="ja-JP" dirty="0" smtClean="0"/>
              <a:t>Load balancing, energy-aware, congested links, etc.</a:t>
            </a:r>
          </a:p>
          <a:p>
            <a:r>
              <a:rPr lang="en-US" altLang="ja-JP" dirty="0" smtClean="0"/>
              <a:t>How to utilize “</a:t>
            </a:r>
            <a:r>
              <a:rPr lang="en-US" altLang="ja-JP" dirty="0" smtClean="0">
                <a:solidFill>
                  <a:srgbClr val="FF0000"/>
                </a:solidFill>
              </a:rPr>
              <a:t>multi-path</a:t>
            </a:r>
            <a:r>
              <a:rPr lang="en-US" altLang="ja-JP" dirty="0" smtClean="0"/>
              <a:t>”?</a:t>
            </a:r>
          </a:p>
          <a:p>
            <a:pPr lvl="1"/>
            <a:r>
              <a:rPr lang="en-US" altLang="ja-JP" dirty="0"/>
              <a:t>I</a:t>
            </a:r>
            <a:r>
              <a:rPr lang="en-US" altLang="ja-JP" dirty="0" smtClean="0"/>
              <a:t>mproving throughput by parallelizing message transmissions </a:t>
            </a:r>
          </a:p>
          <a:p>
            <a:pPr lvl="1"/>
            <a:r>
              <a:rPr lang="en-US" altLang="ja-JP" dirty="0" smtClean="0"/>
              <a:t>Fault tolerance, e.g., backup paths</a:t>
            </a:r>
            <a:endParaRPr kumimoji="1" lang="en-US" altLang="ja-JP" dirty="0" smtClean="0"/>
          </a:p>
          <a:p>
            <a:r>
              <a:rPr lang="en-US" altLang="ja-JP" dirty="0" smtClean="0"/>
              <a:t>Our definition</a:t>
            </a:r>
          </a:p>
          <a:p>
            <a:pPr lvl="1"/>
            <a:r>
              <a:rPr kumimoji="1" lang="en-US" altLang="ja-JP" dirty="0" smtClean="0"/>
              <a:t>A routing path physically avoids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insecure areas</a:t>
            </a:r>
          </a:p>
          <a:p>
            <a:pPr lvl="1"/>
            <a:r>
              <a:rPr lang="en-US" altLang="ja-JP" dirty="0" smtClean="0"/>
              <a:t>e.g., malicious countries, compromised nodes, etc.</a:t>
            </a:r>
          </a:p>
          <a:p>
            <a:pPr lvl="1"/>
            <a:r>
              <a:rPr kumimoji="1" lang="en-US" altLang="ja-JP" dirty="0" smtClean="0"/>
              <a:t>We utilize the idea of multi-path </a:t>
            </a:r>
            <a:r>
              <a:rPr kumimoji="1" lang="en-US" altLang="ja-JP" dirty="0" smtClean="0"/>
              <a:t>with the </a:t>
            </a:r>
            <a:r>
              <a:rPr lang="en-US" altLang="ja-JP" dirty="0" smtClean="0"/>
              <a:t>XOR coding </a:t>
            </a:r>
            <a:r>
              <a:rPr kumimoji="1" lang="en-US" altLang="ja-JP" dirty="0" smtClean="0"/>
              <a:t>in a very </a:t>
            </a:r>
            <a:r>
              <a:rPr kumimoji="1" lang="en-US" altLang="ja-JP" dirty="0" smtClean="0"/>
              <a:t>different </a:t>
            </a:r>
            <a:r>
              <a:rPr kumimoji="1" lang="en-US" altLang="ja-JP" dirty="0" smtClean="0"/>
              <a:t>way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Avoidance Routing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avoidance routing </a:t>
            </a:r>
            <a:r>
              <a:rPr lang="en-US" altLang="ja-JP" dirty="0" smtClean="0"/>
              <a:t>p</a:t>
            </a:r>
            <a:r>
              <a:rPr kumimoji="1" lang="en-US" altLang="ja-JP" dirty="0" smtClean="0"/>
              <a:t>roblem</a:t>
            </a:r>
          </a:p>
          <a:p>
            <a:pPr lvl="1"/>
            <a:r>
              <a:rPr lang="en-US" altLang="ja-JP" dirty="0" smtClean="0"/>
              <a:t>Avoid insecure area that adversaries can eavesdrop </a:t>
            </a:r>
            <a:r>
              <a:rPr lang="en-US" altLang="ja-JP" dirty="0" smtClean="0"/>
              <a:t>on communications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5</a:t>
            </a:fld>
            <a:endParaRPr 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92" y="3311369"/>
            <a:ext cx="4724740" cy="29037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24634" y="6353200"/>
            <a:ext cx="410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An insecure area in a graph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2928394" y="2916667"/>
            <a:ext cx="3194613" cy="2099573"/>
          </a:xfrm>
          <a:custGeom>
            <a:avLst/>
            <a:gdLst>
              <a:gd name="connsiteX0" fmla="*/ 821803 w 3194613"/>
              <a:gd name="connsiteY0" fmla="*/ 335666 h 2099573"/>
              <a:gd name="connsiteX1" fmla="*/ 821803 w 3194613"/>
              <a:gd name="connsiteY1" fmla="*/ 335666 h 2099573"/>
              <a:gd name="connsiteX2" fmla="*/ 636608 w 3194613"/>
              <a:gd name="connsiteY2" fmla="*/ 486137 h 2099573"/>
              <a:gd name="connsiteX3" fmla="*/ 451413 w 3194613"/>
              <a:gd name="connsiteY3" fmla="*/ 694481 h 2099573"/>
              <a:gd name="connsiteX4" fmla="*/ 57874 w 3194613"/>
              <a:gd name="connsiteY4" fmla="*/ 1261641 h 2099573"/>
              <a:gd name="connsiteX5" fmla="*/ 0 w 3194613"/>
              <a:gd name="connsiteY5" fmla="*/ 1365813 h 2099573"/>
              <a:gd name="connsiteX6" fmla="*/ 243069 w 3194613"/>
              <a:gd name="connsiteY6" fmla="*/ 1886673 h 2099573"/>
              <a:gd name="connsiteX7" fmla="*/ 405114 w 3194613"/>
              <a:gd name="connsiteY7" fmla="*/ 1967696 h 2099573"/>
              <a:gd name="connsiteX8" fmla="*/ 451413 w 3194613"/>
              <a:gd name="connsiteY8" fmla="*/ 1979271 h 2099573"/>
              <a:gd name="connsiteX9" fmla="*/ 578735 w 3194613"/>
              <a:gd name="connsiteY9" fmla="*/ 2002420 h 2099573"/>
              <a:gd name="connsiteX10" fmla="*/ 706056 w 3194613"/>
              <a:gd name="connsiteY10" fmla="*/ 2048719 h 2099573"/>
              <a:gd name="connsiteX11" fmla="*/ 833378 w 3194613"/>
              <a:gd name="connsiteY11" fmla="*/ 2071868 h 2099573"/>
              <a:gd name="connsiteX12" fmla="*/ 1689904 w 3194613"/>
              <a:gd name="connsiteY12" fmla="*/ 2095018 h 2099573"/>
              <a:gd name="connsiteX13" fmla="*/ 1921398 w 3194613"/>
              <a:gd name="connsiteY13" fmla="*/ 2083443 h 2099573"/>
              <a:gd name="connsiteX14" fmla="*/ 1956122 w 3194613"/>
              <a:gd name="connsiteY14" fmla="*/ 2060294 h 2099573"/>
              <a:gd name="connsiteX15" fmla="*/ 2013995 w 3194613"/>
              <a:gd name="connsiteY15" fmla="*/ 2037144 h 2099573"/>
              <a:gd name="connsiteX16" fmla="*/ 2048719 w 3194613"/>
              <a:gd name="connsiteY16" fmla="*/ 2013995 h 2099573"/>
              <a:gd name="connsiteX17" fmla="*/ 2164466 w 3194613"/>
              <a:gd name="connsiteY17" fmla="*/ 1979271 h 2099573"/>
              <a:gd name="connsiteX18" fmla="*/ 2210765 w 3194613"/>
              <a:gd name="connsiteY18" fmla="*/ 1932972 h 2099573"/>
              <a:gd name="connsiteX19" fmla="*/ 2245489 w 3194613"/>
              <a:gd name="connsiteY19" fmla="*/ 1898248 h 2099573"/>
              <a:gd name="connsiteX20" fmla="*/ 2268638 w 3194613"/>
              <a:gd name="connsiteY20" fmla="*/ 1851949 h 2099573"/>
              <a:gd name="connsiteX21" fmla="*/ 2338086 w 3194613"/>
              <a:gd name="connsiteY21" fmla="*/ 1794076 h 2099573"/>
              <a:gd name="connsiteX22" fmla="*/ 2372811 w 3194613"/>
              <a:gd name="connsiteY22" fmla="*/ 1759352 h 2099573"/>
              <a:gd name="connsiteX23" fmla="*/ 2465408 w 3194613"/>
              <a:gd name="connsiteY23" fmla="*/ 1713053 h 2099573"/>
              <a:gd name="connsiteX24" fmla="*/ 2511707 w 3194613"/>
              <a:gd name="connsiteY24" fmla="*/ 1689904 h 2099573"/>
              <a:gd name="connsiteX25" fmla="*/ 2546431 w 3194613"/>
              <a:gd name="connsiteY25" fmla="*/ 1655180 h 2099573"/>
              <a:gd name="connsiteX26" fmla="*/ 2650603 w 3194613"/>
              <a:gd name="connsiteY26" fmla="*/ 1527858 h 2099573"/>
              <a:gd name="connsiteX27" fmla="*/ 2696902 w 3194613"/>
              <a:gd name="connsiteY27" fmla="*/ 1493134 h 2099573"/>
              <a:gd name="connsiteX28" fmla="*/ 2789499 w 3194613"/>
              <a:gd name="connsiteY28" fmla="*/ 1446835 h 2099573"/>
              <a:gd name="connsiteX29" fmla="*/ 2847373 w 3194613"/>
              <a:gd name="connsiteY29" fmla="*/ 1377387 h 2099573"/>
              <a:gd name="connsiteX30" fmla="*/ 2882097 w 3194613"/>
              <a:gd name="connsiteY30" fmla="*/ 1354238 h 2099573"/>
              <a:gd name="connsiteX31" fmla="*/ 2905246 w 3194613"/>
              <a:gd name="connsiteY31" fmla="*/ 1319514 h 2099573"/>
              <a:gd name="connsiteX32" fmla="*/ 2939970 w 3194613"/>
              <a:gd name="connsiteY32" fmla="*/ 1307939 h 2099573"/>
              <a:gd name="connsiteX33" fmla="*/ 3009418 w 3194613"/>
              <a:gd name="connsiteY33" fmla="*/ 1273215 h 2099573"/>
              <a:gd name="connsiteX34" fmla="*/ 3044142 w 3194613"/>
              <a:gd name="connsiteY34" fmla="*/ 1192192 h 2099573"/>
              <a:gd name="connsiteX35" fmla="*/ 3067292 w 3194613"/>
              <a:gd name="connsiteY35" fmla="*/ 1157468 h 2099573"/>
              <a:gd name="connsiteX36" fmla="*/ 3102016 w 3194613"/>
              <a:gd name="connsiteY36" fmla="*/ 1076446 h 2099573"/>
              <a:gd name="connsiteX37" fmla="*/ 3136740 w 3194613"/>
              <a:gd name="connsiteY37" fmla="*/ 1053296 h 2099573"/>
              <a:gd name="connsiteX38" fmla="*/ 3194613 w 3194613"/>
              <a:gd name="connsiteY38" fmla="*/ 949124 h 2099573"/>
              <a:gd name="connsiteX39" fmla="*/ 3183038 w 3194613"/>
              <a:gd name="connsiteY39" fmla="*/ 844952 h 2099573"/>
              <a:gd name="connsiteX40" fmla="*/ 3159889 w 3194613"/>
              <a:gd name="connsiteY40" fmla="*/ 775504 h 2099573"/>
              <a:gd name="connsiteX41" fmla="*/ 3136740 w 3194613"/>
              <a:gd name="connsiteY41" fmla="*/ 578734 h 2099573"/>
              <a:gd name="connsiteX42" fmla="*/ 3102016 w 3194613"/>
              <a:gd name="connsiteY42" fmla="*/ 520861 h 2099573"/>
              <a:gd name="connsiteX43" fmla="*/ 3078866 w 3194613"/>
              <a:gd name="connsiteY43" fmla="*/ 451413 h 2099573"/>
              <a:gd name="connsiteX44" fmla="*/ 3020993 w 3194613"/>
              <a:gd name="connsiteY44" fmla="*/ 358815 h 2099573"/>
              <a:gd name="connsiteX45" fmla="*/ 2963119 w 3194613"/>
              <a:gd name="connsiteY45" fmla="*/ 277792 h 2099573"/>
              <a:gd name="connsiteX46" fmla="*/ 2893671 w 3194613"/>
              <a:gd name="connsiteY46" fmla="*/ 231494 h 2099573"/>
              <a:gd name="connsiteX47" fmla="*/ 2847373 w 3194613"/>
              <a:gd name="connsiteY47" fmla="*/ 196770 h 2099573"/>
              <a:gd name="connsiteX48" fmla="*/ 2685327 w 3194613"/>
              <a:gd name="connsiteY48" fmla="*/ 162046 h 2099573"/>
              <a:gd name="connsiteX49" fmla="*/ 2581155 w 3194613"/>
              <a:gd name="connsiteY49" fmla="*/ 138896 h 2099573"/>
              <a:gd name="connsiteX50" fmla="*/ 2546431 w 3194613"/>
              <a:gd name="connsiteY50" fmla="*/ 127322 h 2099573"/>
              <a:gd name="connsiteX51" fmla="*/ 1794076 w 3194613"/>
              <a:gd name="connsiteY51" fmla="*/ 81023 h 2099573"/>
              <a:gd name="connsiteX52" fmla="*/ 1747778 w 3194613"/>
              <a:gd name="connsiteY52" fmla="*/ 57873 h 2099573"/>
              <a:gd name="connsiteX53" fmla="*/ 1701479 w 3194613"/>
              <a:gd name="connsiteY53" fmla="*/ 23149 h 2099573"/>
              <a:gd name="connsiteX54" fmla="*/ 1643605 w 3194613"/>
              <a:gd name="connsiteY54" fmla="*/ 0 h 2099573"/>
              <a:gd name="connsiteX55" fmla="*/ 1551008 w 3194613"/>
              <a:gd name="connsiteY55" fmla="*/ 57873 h 2099573"/>
              <a:gd name="connsiteX56" fmla="*/ 1504709 w 3194613"/>
              <a:gd name="connsiteY56" fmla="*/ 81023 h 2099573"/>
              <a:gd name="connsiteX57" fmla="*/ 1412112 w 3194613"/>
              <a:gd name="connsiteY57" fmla="*/ 150471 h 2099573"/>
              <a:gd name="connsiteX58" fmla="*/ 1331089 w 3194613"/>
              <a:gd name="connsiteY58" fmla="*/ 173620 h 2099573"/>
              <a:gd name="connsiteX59" fmla="*/ 1261641 w 3194613"/>
              <a:gd name="connsiteY59" fmla="*/ 196770 h 2099573"/>
              <a:gd name="connsiteX60" fmla="*/ 1226917 w 3194613"/>
              <a:gd name="connsiteY60" fmla="*/ 219919 h 2099573"/>
              <a:gd name="connsiteX61" fmla="*/ 1157469 w 3194613"/>
              <a:gd name="connsiteY61" fmla="*/ 243068 h 2099573"/>
              <a:gd name="connsiteX62" fmla="*/ 1122745 w 3194613"/>
              <a:gd name="connsiteY62" fmla="*/ 266218 h 2099573"/>
              <a:gd name="connsiteX63" fmla="*/ 1053297 w 3194613"/>
              <a:gd name="connsiteY63" fmla="*/ 289367 h 2099573"/>
              <a:gd name="connsiteX64" fmla="*/ 1030147 w 3194613"/>
              <a:gd name="connsiteY64" fmla="*/ 312517 h 2099573"/>
              <a:gd name="connsiteX65" fmla="*/ 995423 w 3194613"/>
              <a:gd name="connsiteY65" fmla="*/ 324091 h 2099573"/>
              <a:gd name="connsiteX66" fmla="*/ 821803 w 3194613"/>
              <a:gd name="connsiteY66" fmla="*/ 335666 h 209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194613" h="2099573">
                <a:moveTo>
                  <a:pt x="821803" y="335666"/>
                </a:moveTo>
                <a:lnTo>
                  <a:pt x="821803" y="335666"/>
                </a:lnTo>
                <a:cubicBezTo>
                  <a:pt x="760071" y="385823"/>
                  <a:pt x="693736" y="430794"/>
                  <a:pt x="636608" y="486137"/>
                </a:cubicBezTo>
                <a:cubicBezTo>
                  <a:pt x="569870" y="550789"/>
                  <a:pt x="508267" y="620987"/>
                  <a:pt x="451413" y="694481"/>
                </a:cubicBezTo>
                <a:cubicBezTo>
                  <a:pt x="349767" y="825877"/>
                  <a:pt x="164703" y="1086137"/>
                  <a:pt x="57874" y="1261641"/>
                </a:cubicBezTo>
                <a:cubicBezTo>
                  <a:pt x="37220" y="1295572"/>
                  <a:pt x="19291" y="1331089"/>
                  <a:pt x="0" y="1365813"/>
                </a:cubicBezTo>
                <a:cubicBezTo>
                  <a:pt x="81023" y="1539433"/>
                  <a:pt x="136087" y="1727728"/>
                  <a:pt x="243069" y="1886673"/>
                </a:cubicBezTo>
                <a:cubicBezTo>
                  <a:pt x="276790" y="1936772"/>
                  <a:pt x="349928" y="1943169"/>
                  <a:pt x="405114" y="1967696"/>
                </a:cubicBezTo>
                <a:cubicBezTo>
                  <a:pt x="419651" y="1974157"/>
                  <a:pt x="435884" y="1975820"/>
                  <a:pt x="451413" y="1979271"/>
                </a:cubicBezTo>
                <a:cubicBezTo>
                  <a:pt x="499956" y="1990059"/>
                  <a:pt x="528464" y="1994042"/>
                  <a:pt x="578735" y="2002420"/>
                </a:cubicBezTo>
                <a:cubicBezTo>
                  <a:pt x="614081" y="2016559"/>
                  <a:pt x="669962" y="2040226"/>
                  <a:pt x="706056" y="2048719"/>
                </a:cubicBezTo>
                <a:cubicBezTo>
                  <a:pt x="748046" y="2058599"/>
                  <a:pt x="790828" y="2064776"/>
                  <a:pt x="833378" y="2071868"/>
                </a:cubicBezTo>
                <a:cubicBezTo>
                  <a:pt x="1117472" y="2119217"/>
                  <a:pt x="1388036" y="2090512"/>
                  <a:pt x="1689904" y="2095018"/>
                </a:cubicBezTo>
                <a:cubicBezTo>
                  <a:pt x="1767069" y="2091160"/>
                  <a:pt x="1844786" y="2093436"/>
                  <a:pt x="1921398" y="2083443"/>
                </a:cubicBezTo>
                <a:cubicBezTo>
                  <a:pt x="1935192" y="2081644"/>
                  <a:pt x="1943680" y="2066515"/>
                  <a:pt x="1956122" y="2060294"/>
                </a:cubicBezTo>
                <a:cubicBezTo>
                  <a:pt x="1974706" y="2051002"/>
                  <a:pt x="1995411" y="2046436"/>
                  <a:pt x="2013995" y="2037144"/>
                </a:cubicBezTo>
                <a:cubicBezTo>
                  <a:pt x="2026437" y="2030923"/>
                  <a:pt x="2036007" y="2019645"/>
                  <a:pt x="2048719" y="2013995"/>
                </a:cubicBezTo>
                <a:cubicBezTo>
                  <a:pt x="2084948" y="1997893"/>
                  <a:pt x="2125989" y="1988890"/>
                  <a:pt x="2164466" y="1979271"/>
                </a:cubicBezTo>
                <a:lnTo>
                  <a:pt x="2210765" y="1932972"/>
                </a:lnTo>
                <a:lnTo>
                  <a:pt x="2245489" y="1898248"/>
                </a:lnTo>
                <a:cubicBezTo>
                  <a:pt x="2253205" y="1882815"/>
                  <a:pt x="2258609" y="1865990"/>
                  <a:pt x="2268638" y="1851949"/>
                </a:cubicBezTo>
                <a:cubicBezTo>
                  <a:pt x="2298474" y="1810178"/>
                  <a:pt x="2302255" y="1823934"/>
                  <a:pt x="2338086" y="1794076"/>
                </a:cubicBezTo>
                <a:cubicBezTo>
                  <a:pt x="2350661" y="1783597"/>
                  <a:pt x="2359001" y="1768140"/>
                  <a:pt x="2372811" y="1759352"/>
                </a:cubicBezTo>
                <a:cubicBezTo>
                  <a:pt x="2401925" y="1740825"/>
                  <a:pt x="2434542" y="1728486"/>
                  <a:pt x="2465408" y="1713053"/>
                </a:cubicBezTo>
                <a:lnTo>
                  <a:pt x="2511707" y="1689904"/>
                </a:lnTo>
                <a:cubicBezTo>
                  <a:pt x="2523282" y="1678329"/>
                  <a:pt x="2536610" y="1668275"/>
                  <a:pt x="2546431" y="1655180"/>
                </a:cubicBezTo>
                <a:cubicBezTo>
                  <a:pt x="2602328" y="1580651"/>
                  <a:pt x="2558947" y="1596599"/>
                  <a:pt x="2650603" y="1527858"/>
                </a:cubicBezTo>
                <a:cubicBezTo>
                  <a:pt x="2666036" y="1516283"/>
                  <a:pt x="2680038" y="1502503"/>
                  <a:pt x="2696902" y="1493134"/>
                </a:cubicBezTo>
                <a:cubicBezTo>
                  <a:pt x="2770374" y="1452316"/>
                  <a:pt x="2735691" y="1489881"/>
                  <a:pt x="2789499" y="1446835"/>
                </a:cubicBezTo>
                <a:cubicBezTo>
                  <a:pt x="2828419" y="1415699"/>
                  <a:pt x="2802339" y="1422421"/>
                  <a:pt x="2847373" y="1377387"/>
                </a:cubicBezTo>
                <a:cubicBezTo>
                  <a:pt x="2857210" y="1367550"/>
                  <a:pt x="2870522" y="1361954"/>
                  <a:pt x="2882097" y="1354238"/>
                </a:cubicBezTo>
                <a:cubicBezTo>
                  <a:pt x="2889813" y="1342663"/>
                  <a:pt x="2894383" y="1328204"/>
                  <a:pt x="2905246" y="1319514"/>
                </a:cubicBezTo>
                <a:cubicBezTo>
                  <a:pt x="2914773" y="1311892"/>
                  <a:pt x="2929057" y="1313395"/>
                  <a:pt x="2939970" y="1307939"/>
                </a:cubicBezTo>
                <a:cubicBezTo>
                  <a:pt x="3029721" y="1263063"/>
                  <a:pt x="2922138" y="1302309"/>
                  <a:pt x="3009418" y="1273215"/>
                </a:cubicBezTo>
                <a:cubicBezTo>
                  <a:pt x="3067538" y="1186034"/>
                  <a:pt x="2999293" y="1296838"/>
                  <a:pt x="3044142" y="1192192"/>
                </a:cubicBezTo>
                <a:cubicBezTo>
                  <a:pt x="3049622" y="1179406"/>
                  <a:pt x="3061071" y="1169910"/>
                  <a:pt x="3067292" y="1157468"/>
                </a:cubicBezTo>
                <a:cubicBezTo>
                  <a:pt x="3080433" y="1131187"/>
                  <a:pt x="3085717" y="1100894"/>
                  <a:pt x="3102016" y="1076446"/>
                </a:cubicBezTo>
                <a:cubicBezTo>
                  <a:pt x="3109733" y="1064871"/>
                  <a:pt x="3125165" y="1061013"/>
                  <a:pt x="3136740" y="1053296"/>
                </a:cubicBezTo>
                <a:cubicBezTo>
                  <a:pt x="3189806" y="973696"/>
                  <a:pt x="3174240" y="1010242"/>
                  <a:pt x="3194613" y="949124"/>
                </a:cubicBezTo>
                <a:cubicBezTo>
                  <a:pt x="3190755" y="914400"/>
                  <a:pt x="3189890" y="879211"/>
                  <a:pt x="3183038" y="844952"/>
                </a:cubicBezTo>
                <a:cubicBezTo>
                  <a:pt x="3178252" y="821024"/>
                  <a:pt x="3159889" y="775504"/>
                  <a:pt x="3159889" y="775504"/>
                </a:cubicBezTo>
                <a:cubicBezTo>
                  <a:pt x="3158061" y="749916"/>
                  <a:pt x="3163046" y="631346"/>
                  <a:pt x="3136740" y="578734"/>
                </a:cubicBezTo>
                <a:cubicBezTo>
                  <a:pt x="3126679" y="558612"/>
                  <a:pt x="3111325" y="541341"/>
                  <a:pt x="3102016" y="520861"/>
                </a:cubicBezTo>
                <a:cubicBezTo>
                  <a:pt x="3091918" y="498647"/>
                  <a:pt x="3089779" y="473238"/>
                  <a:pt x="3078866" y="451413"/>
                </a:cubicBezTo>
                <a:cubicBezTo>
                  <a:pt x="3062588" y="418857"/>
                  <a:pt x="3040534" y="389523"/>
                  <a:pt x="3020993" y="358815"/>
                </a:cubicBezTo>
                <a:cubicBezTo>
                  <a:pt x="3010911" y="342973"/>
                  <a:pt x="2973227" y="286777"/>
                  <a:pt x="2963119" y="277792"/>
                </a:cubicBezTo>
                <a:cubicBezTo>
                  <a:pt x="2942325" y="259308"/>
                  <a:pt x="2915928" y="248187"/>
                  <a:pt x="2893671" y="231494"/>
                </a:cubicBezTo>
                <a:cubicBezTo>
                  <a:pt x="2878238" y="219919"/>
                  <a:pt x="2865180" y="204190"/>
                  <a:pt x="2847373" y="196770"/>
                </a:cubicBezTo>
                <a:cubicBezTo>
                  <a:pt x="2805054" y="179137"/>
                  <a:pt x="2732276" y="170582"/>
                  <a:pt x="2685327" y="162046"/>
                </a:cubicBezTo>
                <a:cubicBezTo>
                  <a:pt x="2652507" y="156079"/>
                  <a:pt x="2613667" y="148185"/>
                  <a:pt x="2581155" y="138896"/>
                </a:cubicBezTo>
                <a:cubicBezTo>
                  <a:pt x="2569424" y="135544"/>
                  <a:pt x="2558599" y="128217"/>
                  <a:pt x="2546431" y="127322"/>
                </a:cubicBezTo>
                <a:cubicBezTo>
                  <a:pt x="2295848" y="108897"/>
                  <a:pt x="2044861" y="96456"/>
                  <a:pt x="1794076" y="81023"/>
                </a:cubicBezTo>
                <a:cubicBezTo>
                  <a:pt x="1778643" y="73306"/>
                  <a:pt x="1762410" y="67018"/>
                  <a:pt x="1747778" y="57873"/>
                </a:cubicBezTo>
                <a:cubicBezTo>
                  <a:pt x="1731419" y="47649"/>
                  <a:pt x="1718343" y="32518"/>
                  <a:pt x="1701479" y="23149"/>
                </a:cubicBezTo>
                <a:cubicBezTo>
                  <a:pt x="1683316" y="13059"/>
                  <a:pt x="1662896" y="7716"/>
                  <a:pt x="1643605" y="0"/>
                </a:cubicBezTo>
                <a:cubicBezTo>
                  <a:pt x="1526301" y="58652"/>
                  <a:pt x="1671208" y="-17252"/>
                  <a:pt x="1551008" y="57873"/>
                </a:cubicBezTo>
                <a:cubicBezTo>
                  <a:pt x="1536376" y="67018"/>
                  <a:pt x="1519066" y="71452"/>
                  <a:pt x="1504709" y="81023"/>
                </a:cubicBezTo>
                <a:cubicBezTo>
                  <a:pt x="1472607" y="102425"/>
                  <a:pt x="1446155" y="132315"/>
                  <a:pt x="1412112" y="150471"/>
                </a:cubicBezTo>
                <a:cubicBezTo>
                  <a:pt x="1387328" y="163689"/>
                  <a:pt x="1357935" y="165360"/>
                  <a:pt x="1331089" y="173620"/>
                </a:cubicBezTo>
                <a:cubicBezTo>
                  <a:pt x="1307766" y="180796"/>
                  <a:pt x="1283939" y="186860"/>
                  <a:pt x="1261641" y="196770"/>
                </a:cubicBezTo>
                <a:cubicBezTo>
                  <a:pt x="1248929" y="202420"/>
                  <a:pt x="1239629" y="214269"/>
                  <a:pt x="1226917" y="219919"/>
                </a:cubicBezTo>
                <a:cubicBezTo>
                  <a:pt x="1204619" y="229829"/>
                  <a:pt x="1157469" y="243068"/>
                  <a:pt x="1157469" y="243068"/>
                </a:cubicBezTo>
                <a:cubicBezTo>
                  <a:pt x="1145894" y="250785"/>
                  <a:pt x="1135457" y="260568"/>
                  <a:pt x="1122745" y="266218"/>
                </a:cubicBezTo>
                <a:cubicBezTo>
                  <a:pt x="1100447" y="276128"/>
                  <a:pt x="1053297" y="289367"/>
                  <a:pt x="1053297" y="289367"/>
                </a:cubicBezTo>
                <a:cubicBezTo>
                  <a:pt x="1045580" y="297084"/>
                  <a:pt x="1039505" y="306902"/>
                  <a:pt x="1030147" y="312517"/>
                </a:cubicBezTo>
                <a:cubicBezTo>
                  <a:pt x="1019685" y="318794"/>
                  <a:pt x="1007482" y="322236"/>
                  <a:pt x="995423" y="324091"/>
                </a:cubicBezTo>
                <a:cubicBezTo>
                  <a:pt x="910202" y="337202"/>
                  <a:pt x="850740" y="333737"/>
                  <a:pt x="821803" y="335666"/>
                </a:cubicBezTo>
                <a:close/>
              </a:path>
            </a:pathLst>
          </a:custGeom>
          <a:noFill/>
          <a:ln w="47625">
            <a:solidFill>
              <a:srgbClr val="FF4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7179" y="3150109"/>
            <a:ext cx="262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An insecure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area</a:t>
            </a:r>
            <a:endParaRPr kumimoji="1" lang="ja-JP" altLang="en-US" sz="2000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35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 The Problem Formulation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Introduction to avoidance routing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The Problem </a:t>
            </a:r>
            <a:r>
              <a:rPr lang="en-US" altLang="ja-JP" dirty="0" smtClean="0"/>
              <a:t>Formulation</a:t>
            </a:r>
          </a:p>
          <a:p>
            <a:pPr lvl="1"/>
            <a:r>
              <a:rPr lang="en-US" altLang="ja-JP" dirty="0" smtClean="0"/>
              <a:t>The Adversary </a:t>
            </a:r>
            <a:r>
              <a:rPr lang="en-US" altLang="ja-JP" dirty="0"/>
              <a:t>M</a:t>
            </a:r>
            <a:r>
              <a:rPr lang="en-US" altLang="ja-JP" dirty="0" smtClean="0"/>
              <a:t>odel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Our </a:t>
            </a:r>
            <a:r>
              <a:rPr lang="en-US" altLang="ja-JP" dirty="0"/>
              <a:t>A</a:t>
            </a:r>
            <a:r>
              <a:rPr lang="en-US" altLang="ja-JP" dirty="0" smtClean="0"/>
              <a:t>ssumptions</a:t>
            </a:r>
          </a:p>
          <a:p>
            <a:pPr lvl="1"/>
            <a:r>
              <a:rPr lang="en-US" altLang="ja-JP" dirty="0" smtClean="0"/>
              <a:t>The Bounded Condition</a:t>
            </a:r>
          </a:p>
          <a:p>
            <a:pPr lvl="1"/>
            <a:r>
              <a:rPr lang="en-US" altLang="ja-JP" dirty="0" smtClean="0"/>
              <a:t>The Safe </a:t>
            </a:r>
            <a:r>
              <a:rPr lang="en-US" altLang="ja-JP" dirty="0"/>
              <a:t>P</a:t>
            </a:r>
            <a:r>
              <a:rPr lang="en-US" altLang="ja-JP" dirty="0" smtClean="0"/>
              <a:t>ath Condition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Multi-Path Based Avoidance Routing (MPAR)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Performance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Adversary Model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Adversaries are assumed to have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unbounded computational power</a:t>
                </a:r>
              </a:p>
              <a:p>
                <a:pPr lvl="1"/>
                <a:r>
                  <a:rPr lang="en-US" altLang="ja-JP" dirty="0" smtClean="0"/>
                  <a:t>A nation may spend a large amount of computing and human resources in a critical environment, e.g., a battlefield</a:t>
                </a:r>
              </a:p>
              <a:p>
                <a:pPr lvl="1"/>
                <a:r>
                  <a:rPr lang="en-US" altLang="ja-JP" dirty="0"/>
                  <a:t>T</a:t>
                </a:r>
                <a:r>
                  <a:rPr kumimoji="1" lang="en-US" altLang="ja-JP" dirty="0" smtClean="0"/>
                  <a:t>raffic analysis is also of concern</a:t>
                </a:r>
              </a:p>
              <a:p>
                <a:r>
                  <a:rPr lang="en-US" altLang="ja-JP" dirty="0"/>
                  <a:t>P</a:t>
                </a:r>
                <a:r>
                  <a:rPr kumimoji="1" lang="en-US" altLang="ja-JP" dirty="0" smtClean="0"/>
                  <a:t>erfect secrecy and polynomial secrecy</a:t>
                </a:r>
              </a:p>
              <a:p>
                <a:pPr lvl="1"/>
                <a:r>
                  <a:rPr lang="en-US" altLang="ja-JP" dirty="0" smtClean="0"/>
                  <a:t>An encryption scheme with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perfect secrecy </a:t>
                </a:r>
                <a:r>
                  <a:rPr lang="en-US" altLang="ja-JP" dirty="0" smtClean="0"/>
                  <a:t>is secure against adversaries with </a:t>
                </a:r>
                <a:r>
                  <a:rPr lang="en-US" altLang="ja-JP" dirty="0" smtClean="0">
                    <a:solidFill>
                      <a:srgbClr val="0432FF"/>
                    </a:solidFill>
                  </a:rPr>
                  <a:t>unbounded</a:t>
                </a:r>
                <a:r>
                  <a:rPr lang="en-US" altLang="ja-JP" dirty="0" smtClean="0"/>
                  <a:t> computational power</a:t>
                </a:r>
              </a:p>
              <a:p>
                <a:pPr lvl="2"/>
                <a:r>
                  <a:rPr kumimoji="1" lang="en-US" altLang="ja-JP" dirty="0" smtClean="0"/>
                  <a:t>e.g., the one-time pad, i.e.,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charset="0"/>
                      </a:rPr>
                      <m:t>𝑐</m:t>
                    </m:r>
                    <m:r>
                      <a:rPr kumimoji="1" lang="en-US" altLang="ja-JP" b="0" i="1" smtClean="0">
                        <a:latin typeface="Cambria Math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charset="0"/>
                      </a:rPr>
                      <m:t>𝑚</m:t>
                    </m:r>
                    <m:r>
                      <a:rPr kumimoji="1" lang="en-US" altLang="ja-JP" b="0" i="1" smtClean="0">
                        <a:latin typeface="Cambria Math" charset="0"/>
                      </a:rPr>
                      <m:t>⊕</m:t>
                    </m:r>
                    <m:r>
                      <a:rPr kumimoji="1" lang="en-US" altLang="ja-JP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kumimoji="1" lang="en-US" altLang="ja-JP" dirty="0" smtClean="0"/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e>
                    </m:d>
                    <m:r>
                      <a:rPr lang="en-US" altLang="ja-JP" b="0" i="1" smtClean="0">
                        <a:latin typeface="Cambria Math" charset="0"/>
                      </a:rPr>
                      <m:t>=|</m:t>
                    </m:r>
                    <m:r>
                      <a:rPr lang="en-US" altLang="ja-JP" b="0" i="1" smtClean="0">
                        <a:latin typeface="Cambria Math" charset="0"/>
                      </a:rPr>
                      <m:t>𝑘</m:t>
                    </m:r>
                    <m:r>
                      <a:rPr lang="en-US" altLang="ja-JP" b="0" i="1" smtClean="0">
                        <a:latin typeface="Cambria Math" charset="0"/>
                      </a:rPr>
                      <m:t>|</m:t>
                    </m:r>
                  </m:oMath>
                </a14:m>
                <a:r>
                  <a:rPr kumimoji="1" lang="en-US" altLang="ja-JP" dirty="0" smtClean="0"/>
                  <a:t> and the key can be used only once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An encryption scheme with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polynomial secrecy </a:t>
                </a:r>
                <a:r>
                  <a:rPr lang="en-US" altLang="ja-JP" dirty="0" smtClean="0"/>
                  <a:t>is secure against adversaries with </a:t>
                </a:r>
                <a:r>
                  <a:rPr lang="en-US" altLang="ja-JP" dirty="0" smtClean="0">
                    <a:solidFill>
                      <a:srgbClr val="0432FF"/>
                    </a:solidFill>
                  </a:rPr>
                  <a:t>polynomial </a:t>
                </a:r>
                <a:r>
                  <a:rPr lang="en-US" altLang="ja-JP" dirty="0" smtClean="0"/>
                  <a:t>amount of compt. power</a:t>
                </a:r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4" t="-17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Adversary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71" y="1621970"/>
            <a:ext cx="8763000" cy="4834393"/>
          </a:xfrm>
        </p:spPr>
        <p:txBody>
          <a:bodyPr/>
          <a:lstStyle/>
          <a:p>
            <a:r>
              <a:rPr kumimoji="1" lang="en-US" altLang="ja-JP" dirty="0" smtClean="0"/>
              <a:t>Attack </a:t>
            </a:r>
            <a:r>
              <a:rPr kumimoji="1" lang="en-US" altLang="ja-JP" dirty="0" smtClean="0"/>
              <a:t>1: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eavesdropping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Polynomial secure encryptions are assumed not to be safe</a:t>
            </a:r>
            <a:endParaRPr lang="en-US" altLang="ja-JP" dirty="0" smtClean="0"/>
          </a:p>
          <a:p>
            <a:r>
              <a:rPr lang="en-US" altLang="ja-JP" dirty="0" smtClean="0"/>
              <a:t>Attack 2: </a:t>
            </a:r>
            <a:r>
              <a:rPr lang="en-US" altLang="ja-JP" dirty="0" smtClean="0">
                <a:solidFill>
                  <a:srgbClr val="FF0000"/>
                </a:solidFill>
              </a:rPr>
              <a:t>denying </a:t>
            </a:r>
            <a:r>
              <a:rPr lang="en-US" altLang="ja-JP" dirty="0" smtClean="0">
                <a:solidFill>
                  <a:srgbClr val="FF0000"/>
                </a:solidFill>
              </a:rPr>
              <a:t>message forwarding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Intermediate nodes can compromise encrypted data and drop packets</a:t>
            </a:r>
          </a:p>
          <a:p>
            <a:r>
              <a:rPr kumimoji="1" lang="en-US" altLang="ja-JP" dirty="0" smtClean="0"/>
              <a:t>The protocol design</a:t>
            </a:r>
            <a:r>
              <a:rPr lang="en-US" altLang="ja-JP" dirty="0" smtClean="0"/>
              <a:t> goals</a:t>
            </a:r>
          </a:p>
          <a:p>
            <a:pPr lvl="1"/>
            <a:r>
              <a:rPr kumimoji="1" lang="en-US" altLang="ja-JP" dirty="0" smtClean="0"/>
              <a:t>A routing path should never contain adversaries</a:t>
            </a:r>
          </a:p>
          <a:p>
            <a:pPr lvl="1"/>
            <a:r>
              <a:rPr lang="en-US" altLang="ja-JP" dirty="0" smtClean="0"/>
              <a:t>A routing path should avoid insecure area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Assumptions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71" y="1621970"/>
            <a:ext cx="4814518" cy="26722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dirty="0">
                <a:solidFill>
                  <a:srgbClr val="FF0000"/>
                </a:solidFill>
              </a:rPr>
              <a:t>K</a:t>
            </a:r>
            <a:r>
              <a:rPr lang="en-US" altLang="ja-JP" dirty="0" smtClean="0">
                <a:solidFill>
                  <a:srgbClr val="FF0000"/>
                </a:solidFill>
              </a:rPr>
              <a:t>nown</a:t>
            </a:r>
            <a:r>
              <a:rPr lang="en-US" altLang="ja-JP" dirty="0" smtClean="0"/>
              <a:t> adversaries’ location</a:t>
            </a:r>
          </a:p>
          <a:p>
            <a:pPr lvl="1"/>
            <a:r>
              <a:rPr lang="en-US" altLang="ja-JP" dirty="0" smtClean="0"/>
              <a:t>Each node knows binary information (if malicious nodes are in its transmission range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Collusion</a:t>
            </a:r>
            <a:r>
              <a:rPr kumimoji="1" lang="en-US" altLang="ja-JP" dirty="0" smtClean="0"/>
              <a:t> attacks</a:t>
            </a:r>
          </a:p>
          <a:p>
            <a:pPr lvl="1"/>
            <a:r>
              <a:rPr kumimoji="1" lang="en-US" altLang="ja-JP" dirty="0" smtClean="0"/>
              <a:t>The adversaries in a connected component can collude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2B16-804E-8541-9A87-BD9BF03C708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993624"/>
              </p:ext>
            </p:extLst>
          </p:nvPr>
        </p:nvGraphicFramePr>
        <p:xfrm>
          <a:off x="1373747" y="5049991"/>
          <a:ext cx="6476365" cy="134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0230"/>
                <a:gridCol w="2475230"/>
                <a:gridCol w="2160905"/>
              </a:tblGrid>
              <a:tr h="413261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08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Unknown</a:t>
                      </a:r>
                      <a:r>
                        <a:rPr kumimoji="1" lang="en-US" altLang="ja-JP" sz="20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kumimoji="1" lang="en-US" altLang="ja-JP" sz="20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location</a:t>
                      </a:r>
                      <a:endParaRPr kumimoji="1" lang="ja-JP" altLang="en-US" sz="20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08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Known</a:t>
                      </a:r>
                      <a:r>
                        <a:rPr kumimoji="1" lang="en-US" altLang="ja-JP" sz="20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kumimoji="1" lang="en-US" altLang="ja-JP" sz="20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location</a:t>
                      </a:r>
                    </a:p>
                  </a:txBody>
                  <a:tcPr marL="108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Independent</a:t>
                      </a:r>
                      <a:endParaRPr kumimoji="1" lang="ja-JP" altLang="en-US" sz="20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08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likely</a:t>
                      </a:r>
                      <a:endParaRPr kumimoji="1" lang="ja-JP" altLang="en-US" sz="20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08000" marR="108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unlikely</a:t>
                      </a:r>
                      <a:endParaRPr kumimoji="1" lang="ja-JP" altLang="en-US" sz="20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08000" marR="108000" marT="72000" marB="72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Collusions</a:t>
                      </a:r>
                      <a:endParaRPr kumimoji="1" lang="ja-JP" altLang="en-US" sz="20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08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unlikely</a:t>
                      </a:r>
                      <a:endParaRPr kumimoji="1" lang="ja-JP" altLang="en-US" sz="20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08000" marR="108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likely</a:t>
                      </a:r>
                      <a:endParaRPr kumimoji="1" lang="ja-JP" altLang="en-US" sz="20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08000" marR="108000" marT="72000" marB="72000">
                    <a:solidFill>
                      <a:srgbClr val="FFACA9"/>
                    </a:solidFill>
                  </a:tcPr>
                </a:tc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118" y="1389522"/>
            <a:ext cx="3921954" cy="265754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248765" y="4625018"/>
            <a:ext cx="472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Table. Realistic scenario</a:t>
            </a:r>
            <a:endParaRPr kumimoji="1" lang="ja-JP" altLang="en-US" sz="20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61383" y="4058589"/>
            <a:ext cx="505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Meiryo" charset="-128"/>
                <a:ea typeface="Meiryo" charset="-128"/>
                <a:cs typeface="Meiryo" charset="-128"/>
              </a:rPr>
              <a:t>Fig. Connected components of adversaries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3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U_template_eng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6" id="{3E682CC9-B982-8B41-9DD8-DB4882DC487E}" vid="{CB5EBC09-95D8-F64F-9323-C22964710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TMU_template_eng</Template>
  <TotalTime>13725</TotalTime>
  <Words>1346</Words>
  <Application>Microsoft Macintosh PowerPoint</Application>
  <PresentationFormat>画面に合わせる (4:3)</PresentationFormat>
  <Paragraphs>272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Calibri</vt:lpstr>
      <vt:lpstr>Calibri Light</vt:lpstr>
      <vt:lpstr>Cambria Math</vt:lpstr>
      <vt:lpstr>Meiryo</vt:lpstr>
      <vt:lpstr>ＭＳ Ｐゴシック</vt:lpstr>
      <vt:lpstr>Arial</vt:lpstr>
      <vt:lpstr>TMU_template_eng</vt:lpstr>
      <vt:lpstr>Multi-Path-Based Avoidance Routing in Wireless Networks</vt:lpstr>
      <vt:lpstr>Outline</vt:lpstr>
      <vt:lpstr>1. Introduction</vt:lpstr>
      <vt:lpstr>Avoidance and Multi-Path</vt:lpstr>
      <vt:lpstr>Avoidance Routing</vt:lpstr>
      <vt:lpstr>2. The Problem Formulation</vt:lpstr>
      <vt:lpstr>The Adversary Model</vt:lpstr>
      <vt:lpstr>The Adversary Model</vt:lpstr>
      <vt:lpstr>Our Assumptions</vt:lpstr>
      <vt:lpstr>The Performance Bound</vt:lpstr>
      <vt:lpstr>The Existing Solutions</vt:lpstr>
      <vt:lpstr>The Gap</vt:lpstr>
      <vt:lpstr>3. Multi-Path Avoidance Routing (MPAR)</vt:lpstr>
      <vt:lpstr>The Overview of MPAR</vt:lpstr>
      <vt:lpstr>Adversary Disjoint Paths</vt:lpstr>
      <vt:lpstr>Adversary disjoint paths with collusion attacks</vt:lpstr>
      <vt:lpstr>The Performance Bound of MPAR</vt:lpstr>
      <vt:lpstr>The MPAR Framework</vt:lpstr>
      <vt:lpstr>The Route Discovery</vt:lpstr>
      <vt:lpstr>The Route Discovery (Cont.)</vt:lpstr>
      <vt:lpstr>Limitations</vt:lpstr>
      <vt:lpstr>The Key Properties</vt:lpstr>
      <vt:lpstr>The Security Property</vt:lpstr>
      <vt:lpstr>The Security Property (Cont.)</vt:lpstr>
      <vt:lpstr>4. Performance Evaluation</vt:lpstr>
      <vt:lpstr>Simulation Configurations</vt:lpstr>
      <vt:lpstr>Independent Adversaries</vt:lpstr>
      <vt:lpstr>Collusion Attacks</vt:lpstr>
      <vt:lpstr>5. 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Kazuya Sakai</dc:creator>
  <cp:lastModifiedBy>Microsoft Office ユーザー</cp:lastModifiedBy>
  <cp:revision>798</cp:revision>
  <dcterms:created xsi:type="dcterms:W3CDTF">2014-02-12T09:12:49Z</dcterms:created>
  <dcterms:modified xsi:type="dcterms:W3CDTF">2015-07-02T20:23:29Z</dcterms:modified>
</cp:coreProperties>
</file>