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27"/>
  </p:notesMasterIdLst>
  <p:sldIdLst>
    <p:sldId id="256" r:id="rId2"/>
    <p:sldId id="257" r:id="rId3"/>
    <p:sldId id="309" r:id="rId4"/>
    <p:sldId id="302" r:id="rId5"/>
    <p:sldId id="283" r:id="rId6"/>
    <p:sldId id="258" r:id="rId7"/>
    <p:sldId id="282" r:id="rId8"/>
    <p:sldId id="307" r:id="rId9"/>
    <p:sldId id="285" r:id="rId10"/>
    <p:sldId id="286" r:id="rId11"/>
    <p:sldId id="287" r:id="rId12"/>
    <p:sldId id="289" r:id="rId13"/>
    <p:sldId id="291" r:id="rId14"/>
    <p:sldId id="293" r:id="rId15"/>
    <p:sldId id="292" r:id="rId16"/>
    <p:sldId id="297" r:id="rId17"/>
    <p:sldId id="303" r:id="rId18"/>
    <p:sldId id="298" r:id="rId19"/>
    <p:sldId id="299" r:id="rId20"/>
    <p:sldId id="300" r:id="rId21"/>
    <p:sldId id="301" r:id="rId22"/>
    <p:sldId id="280" r:id="rId23"/>
    <p:sldId id="308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4" autoAdjust="0"/>
    <p:restoredTop sz="83697" autoAdjust="0"/>
  </p:normalViewPr>
  <p:slideViewPr>
    <p:cSldViewPr snapToGrid="0">
      <p:cViewPr>
        <p:scale>
          <a:sx n="60" d="100"/>
          <a:sy n="60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C3AB-C9AE-452F-815E-A2AEF03C5C5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EBC15-446E-464C-B90B-7BCC1BE47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Typical value for </a:t>
            </a:r>
            <a:r>
              <a:rPr lang="en-US" altLang="zh-CN" dirty="0" err="1" smtClean="0"/>
              <a:t>d_w</a:t>
            </a:r>
            <a:r>
              <a:rPr lang="en-US" altLang="zh-CN" dirty="0" smtClean="0"/>
              <a:t> : 2 us</a:t>
            </a:r>
          </a:p>
          <a:p>
            <a:r>
              <a:rPr lang="en-US" altLang="zh-CN" dirty="0" smtClean="0"/>
              <a:t>Typical value</a:t>
            </a:r>
            <a:r>
              <a:rPr lang="en-US" altLang="zh-CN" baseline="0" dirty="0" smtClean="0"/>
              <a:t> for </a:t>
            </a:r>
            <a:r>
              <a:rPr lang="en-US" altLang="zh-CN" baseline="0" dirty="0" err="1" smtClean="0"/>
              <a:t>d_v</a:t>
            </a:r>
            <a:r>
              <a:rPr lang="en-US" altLang="zh-CN" baseline="0" dirty="0" smtClean="0"/>
              <a:t>: </a:t>
            </a:r>
            <a:r>
              <a:rPr lang="en-US" altLang="zh-CN" baseline="0" dirty="0" smtClean="0"/>
              <a:t>depends </a:t>
            </a:r>
            <a:r>
              <a:rPr lang="en-US" altLang="zh-CN" baseline="0" dirty="0" smtClean="0"/>
              <a:t>on how the packet forwarding engine is implemented. Can be close to 2 us if it is implemented by hardware; Can be 10 us if it is implemented by software.</a:t>
            </a:r>
          </a:p>
          <a:p>
            <a:r>
              <a:rPr lang="en-US" altLang="zh-CN" baseline="0" dirty="0" smtClean="0"/>
              <a:t>Thus, </a:t>
            </a:r>
            <a:r>
              <a:rPr lang="en-US" altLang="zh-CN" baseline="0" dirty="0" err="1" smtClean="0"/>
              <a:t>d_v</a:t>
            </a:r>
            <a:r>
              <a:rPr lang="en-US" altLang="zh-CN" baseline="0" dirty="0" smtClean="0"/>
              <a:t> can be 1 to several times of </a:t>
            </a:r>
            <a:r>
              <a:rPr lang="en-US" altLang="zh-CN" baseline="0" dirty="0" err="1" smtClean="0"/>
              <a:t>d_w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p_w</a:t>
            </a:r>
            <a:r>
              <a:rPr lang="en-US" altLang="zh-CN" dirty="0" smtClean="0"/>
              <a:t>: 150 Watts</a:t>
            </a:r>
          </a:p>
          <a:p>
            <a:r>
              <a:rPr lang="en-US" altLang="zh-CN" dirty="0" err="1" smtClean="0"/>
              <a:t>p_nic</a:t>
            </a:r>
            <a:r>
              <a:rPr lang="en-US" altLang="zh-CN" dirty="0" smtClean="0"/>
              <a:t>: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Watts</a:t>
            </a: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p_fwd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depends on how the forwarding engine is implemented; for software based implementation: about 2 to 5 Watts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d_v</a:t>
            </a:r>
            <a:r>
              <a:rPr lang="en-US" altLang="zh-CN" baseline="0" dirty="0" smtClean="0"/>
              <a:t> is 1 to several (can be 5 or 10) times of </a:t>
            </a:r>
            <a:r>
              <a:rPr lang="en-US" altLang="zh-CN" baseline="0" dirty="0" err="1" smtClean="0"/>
              <a:t>d_w</a:t>
            </a:r>
            <a:endParaRPr lang="en-US" altLang="zh-CN" dirty="0" smtClean="0"/>
          </a:p>
          <a:p>
            <a:r>
              <a:rPr lang="en-US" altLang="zh-CN" dirty="0" smtClean="0"/>
              <a:t>From top</a:t>
            </a:r>
            <a:r>
              <a:rPr lang="en-US" altLang="zh-CN" baseline="0" dirty="0" smtClean="0"/>
              <a:t> to bottom, the diameter increases; the bisection bandwidth decreases; the power consumption decreases.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APL: Average Path Length</a:t>
            </a:r>
          </a:p>
          <a:p>
            <a:r>
              <a:rPr lang="en-US" altLang="zh-CN" dirty="0" smtClean="0"/>
              <a:t>ADT:</a:t>
            </a:r>
            <a:r>
              <a:rPr lang="en-US" altLang="zh-CN" baseline="0" dirty="0" smtClean="0"/>
              <a:t> Average Delivery Time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APL: Average Path Length</a:t>
            </a:r>
          </a:p>
          <a:p>
            <a:r>
              <a:rPr lang="en-US" altLang="zh-CN" dirty="0" smtClean="0"/>
              <a:t>ADT:</a:t>
            </a:r>
            <a:r>
              <a:rPr lang="en-US" altLang="zh-CN" baseline="0" dirty="0" smtClean="0"/>
              <a:t> Average Delivery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5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0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512C06-B15B-4C48-9CCE-4BAA9E4085E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iewu@temple.edu" TargetMode="External"/><Relationship Id="rId2" Type="http://schemas.openxmlformats.org/officeDocument/2006/relationships/hyperlink" Target="mailto:dawei.li@temple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017401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FCell</a:t>
            </a:r>
            <a:r>
              <a:rPr lang="en-US" altLang="zh-CN" sz="4000" dirty="0"/>
              <a:t>: Towards the Tradeoffs in Designing </a:t>
            </a:r>
            <a:r>
              <a:rPr lang="en-US" altLang="zh-CN" sz="4000" dirty="0" smtClean="0"/>
              <a:t>Data Center Network (DCN) </a:t>
            </a:r>
            <a:r>
              <a:rPr lang="en-US" altLang="zh-CN" sz="4000" dirty="0"/>
              <a:t>Architectures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Dawei Li and </a:t>
            </a:r>
            <a:r>
              <a:rPr lang="en-US" b="1" dirty="0" err="1" smtClean="0">
                <a:solidFill>
                  <a:srgbClr val="0070C0"/>
                </a:solidFill>
              </a:rPr>
              <a:t>Jie</a:t>
            </a:r>
            <a:r>
              <a:rPr lang="en-US" b="1" dirty="0" smtClean="0">
                <a:solidFill>
                  <a:srgbClr val="0070C0"/>
                </a:solidFill>
              </a:rPr>
              <a:t> Wu</a:t>
            </a:r>
          </a:p>
          <a:p>
            <a:r>
              <a:rPr lang="en-US" dirty="0" smtClean="0"/>
              <a:t>CIS, Temple University</a:t>
            </a:r>
          </a:p>
          <a:p>
            <a:r>
              <a:rPr lang="en-US" altLang="zh-CN" sz="2000" dirty="0" smtClean="0"/>
              <a:t>ICCCN 2015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02" y="0"/>
            <a:ext cx="1091374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703523" cy="1450757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Unified </a:t>
            </a:r>
            <a:r>
              <a:rPr lang="en-US" altLang="zh-CN" sz="4000" dirty="0" smtClean="0">
                <a:solidFill>
                  <a:schemeClr val="tx1"/>
                </a:solidFill>
              </a:rPr>
              <a:t>Performance Model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 smtClean="0"/>
              <a:t>DCN power consumption per server: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960" y="2264908"/>
            <a:ext cx="6489700" cy="5553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6652" y="3362399"/>
            <a:ext cx="451048" cy="312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4057" y="3651380"/>
            <a:ext cx="405958" cy="3790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4542" y="3002739"/>
            <a:ext cx="463441" cy="3016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2512" y="4425881"/>
            <a:ext cx="730481" cy="3288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1369" y="4057734"/>
            <a:ext cx="754571" cy="3380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7733" y="5126949"/>
            <a:ext cx="863448" cy="374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0483" y="4864454"/>
            <a:ext cx="209737" cy="2166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19953" y="2901691"/>
            <a:ext cx="6765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: power consumption of a switch</a:t>
            </a:r>
          </a:p>
          <a:p>
            <a:r>
              <a:rPr lang="en-US" altLang="zh-CN" sz="2400" dirty="0"/>
              <a:t>: </a:t>
            </a:r>
            <a:r>
              <a:rPr lang="en-US" altLang="zh-CN" sz="2400" dirty="0" smtClean="0"/>
              <a:t># of </a:t>
            </a:r>
            <a:r>
              <a:rPr lang="en-US" altLang="zh-CN" sz="2400" dirty="0"/>
              <a:t>switches in a </a:t>
            </a:r>
            <a:r>
              <a:rPr lang="en-US" altLang="zh-CN" sz="2400" dirty="0" smtClean="0"/>
              <a:t>DCN</a:t>
            </a:r>
          </a:p>
          <a:p>
            <a:r>
              <a:rPr lang="en-US" altLang="zh-CN" sz="2400" dirty="0" smtClean="0"/>
              <a:t>: # of </a:t>
            </a:r>
            <a:r>
              <a:rPr lang="en-US" altLang="zh-CN" sz="2400" dirty="0"/>
              <a:t>servers in a </a:t>
            </a:r>
            <a:r>
              <a:rPr lang="en-US" altLang="zh-CN" sz="2400" dirty="0" smtClean="0"/>
              <a:t>DCN</a:t>
            </a:r>
          </a:p>
          <a:p>
            <a:r>
              <a:rPr lang="en-US" altLang="zh-CN" sz="2400" dirty="0" smtClean="0"/>
              <a:t>: average # </a:t>
            </a:r>
            <a:r>
              <a:rPr lang="en-US" altLang="zh-CN" sz="2400" dirty="0"/>
              <a:t>of NIC ports each server uses</a:t>
            </a:r>
            <a:endParaRPr lang="zh-CN" altLang="en-US" sz="2400" dirty="0"/>
          </a:p>
          <a:p>
            <a:r>
              <a:rPr lang="en-US" altLang="zh-CN" sz="2400" dirty="0" smtClean="0"/>
              <a:t>: power </a:t>
            </a:r>
            <a:r>
              <a:rPr lang="en-US" altLang="zh-CN" sz="2400" dirty="0"/>
              <a:t>consumption of a NIC </a:t>
            </a:r>
            <a:r>
              <a:rPr lang="en-US" altLang="zh-CN" sz="2400" dirty="0" smtClean="0"/>
              <a:t>port</a:t>
            </a:r>
          </a:p>
          <a:p>
            <a:r>
              <a:rPr lang="en-US" altLang="zh-CN" sz="2400" dirty="0" smtClean="0"/>
              <a:t>: whether </a:t>
            </a:r>
            <a:r>
              <a:rPr lang="en-US" altLang="zh-CN" sz="2400" dirty="0"/>
              <a:t>the server is involved in packet </a:t>
            </a:r>
            <a:r>
              <a:rPr lang="en-US" altLang="zh-CN" sz="2400" dirty="0" smtClean="0"/>
              <a:t>relaying</a:t>
            </a:r>
          </a:p>
          <a:p>
            <a:r>
              <a:rPr lang="en-US" altLang="zh-CN" sz="2400" dirty="0" smtClean="0"/>
              <a:t>: power </a:t>
            </a:r>
            <a:r>
              <a:rPr lang="en-US" altLang="zh-CN" sz="2400" dirty="0"/>
              <a:t>consumption of a server’s packet forwarding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38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r>
              <a:rPr lang="en-US" altLang="zh-CN" sz="4000" dirty="0">
                <a:solidFill>
                  <a:schemeClr val="tx1"/>
                </a:solidFill>
              </a:rPr>
              <a:t>: A Novel DCN </a:t>
            </a:r>
            <a:r>
              <a:rPr lang="en-US" altLang="zh-CN" sz="4000" dirty="0" smtClean="0">
                <a:solidFill>
                  <a:schemeClr val="tx1"/>
                </a:solidFill>
              </a:rPr>
              <a:t>Architecture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900" y="1836156"/>
            <a:ext cx="4648200" cy="443764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zh-CN" sz="2800" dirty="0" smtClean="0"/>
              <a:t>Intra-cluster</a:t>
            </a:r>
          </a:p>
          <a:p>
            <a:pPr lvl="3"/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/>
              <a:t>switches and servers </a:t>
            </a:r>
            <a:r>
              <a:rPr lang="en-US" altLang="zh-CN" sz="2000" dirty="0" smtClean="0"/>
              <a:t>form </a:t>
            </a:r>
            <a:r>
              <a:rPr lang="en-US" altLang="zh-CN" sz="2000" dirty="0"/>
              <a:t>a simple instance of the folded Clos </a:t>
            </a:r>
            <a:r>
              <a:rPr lang="en-US" altLang="zh-CN" sz="2000" dirty="0" smtClean="0"/>
              <a:t>topology</a:t>
            </a:r>
            <a:endParaRPr lang="en-US" altLang="zh-CN" sz="2000" dirty="0" smtClean="0"/>
          </a:p>
          <a:p>
            <a:pPr lvl="3"/>
            <a:endParaRPr lang="en-US" altLang="zh-CN" sz="2000" dirty="0" smtClean="0"/>
          </a:p>
          <a:p>
            <a:pPr lvl="1"/>
            <a:r>
              <a:rPr lang="en-US" altLang="zh-CN" sz="2800" dirty="0" smtClean="0"/>
              <a:t>Inter-cluster</a:t>
            </a:r>
          </a:p>
          <a:p>
            <a:pPr lvl="3"/>
            <a:r>
              <a:rPr lang="en-US" altLang="zh-CN" sz="2000" dirty="0"/>
              <a:t>E</a:t>
            </a:r>
            <a:r>
              <a:rPr lang="en-US" altLang="zh-CN" sz="2000" dirty="0" smtClean="0"/>
              <a:t>ach </a:t>
            </a:r>
            <a:r>
              <a:rPr lang="en-US" altLang="zh-CN" sz="2000" dirty="0"/>
              <a:t>of the </a:t>
            </a:r>
            <a:r>
              <a:rPr lang="en-US" altLang="zh-CN" sz="2000" dirty="0" smtClean="0"/>
              <a:t>servers </a:t>
            </a:r>
            <a:r>
              <a:rPr lang="en-US" altLang="zh-CN" sz="2000" dirty="0"/>
              <a:t>in a cluster is directly connected to another server in each of the </a:t>
            </a:r>
            <a:r>
              <a:rPr lang="en-US" altLang="zh-CN" sz="2000" dirty="0" smtClean="0"/>
              <a:t>other </a:t>
            </a:r>
            <a:r>
              <a:rPr lang="en-US" altLang="zh-CN" sz="2000" dirty="0" smtClean="0"/>
              <a:t>clusters</a:t>
            </a:r>
            <a:endParaRPr lang="en-US" altLang="zh-CN" sz="2000" dirty="0" smtClean="0"/>
          </a:p>
          <a:p>
            <a:pPr lvl="3"/>
            <a:endParaRPr lang="en-US" altLang="zh-CN" sz="2000" dirty="0" smtClean="0"/>
          </a:p>
          <a:p>
            <a:pPr lvl="1"/>
            <a:r>
              <a:rPr lang="en-US" altLang="zh-CN" sz="2400" dirty="0" smtClean="0"/>
              <a:t>2 NIC ports and switches with n ports</a:t>
            </a:r>
          </a:p>
          <a:p>
            <a:pPr lvl="3"/>
            <a:r>
              <a:rPr lang="en-US" altLang="zh-CN" sz="2000" dirty="0" smtClean="0"/>
              <a:t>n/2 level-2 switches and n l-1 switches</a:t>
            </a:r>
          </a:p>
          <a:p>
            <a:pPr lvl="3"/>
            <a:r>
              <a:rPr lang="en-US" altLang="zh-CN" sz="2000" dirty="0" smtClean="0"/>
              <a:t>(n/2)n servers in each cluster</a:t>
            </a:r>
          </a:p>
          <a:p>
            <a:pPr lvl="3"/>
            <a:r>
              <a:rPr lang="en-US" altLang="zh-CN" sz="2000" dirty="0" smtClean="0"/>
              <a:t>Total (n/2)n+1 clusters</a:t>
            </a:r>
          </a:p>
          <a:p>
            <a:pPr lvl="2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6914" y="1814473"/>
            <a:ext cx="3713571" cy="9207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136" y="2673669"/>
            <a:ext cx="3435879" cy="36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r>
              <a:rPr lang="en-US" altLang="zh-CN" sz="4000" dirty="0">
                <a:solidFill>
                  <a:schemeClr val="tx1"/>
                </a:solidFill>
              </a:rPr>
              <a:t>: A Novel DCN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2800" dirty="0" err="1" smtClean="0"/>
              <a:t>FCell</a:t>
            </a:r>
            <a:r>
              <a:rPr lang="en-US" altLang="zh-CN" sz="2800" dirty="0" smtClean="0"/>
              <a:t> basic properties:</a:t>
            </a:r>
          </a:p>
          <a:p>
            <a:pPr lvl="1"/>
            <a:endParaRPr lang="en-US" altLang="zh-CN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799" y="2395538"/>
            <a:ext cx="6823075" cy="13629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301" y="3866834"/>
            <a:ext cx="6672899" cy="3885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4301" y="4439854"/>
            <a:ext cx="6672899" cy="7059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3821" y="5145803"/>
            <a:ext cx="6672899" cy="7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886" y="1874158"/>
            <a:ext cx="4752296" cy="4405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r>
              <a:rPr lang="en-US" altLang="zh-CN" sz="4000" dirty="0">
                <a:solidFill>
                  <a:schemeClr val="tx1"/>
                </a:solidFill>
              </a:rPr>
              <a:t>: A Novel DCN Architecture</a:t>
            </a:r>
            <a:endParaRPr lang="en-US" sz="4000" dirty="0"/>
          </a:p>
        </p:txBody>
      </p:sp>
      <p:sp>
        <p:nvSpPr>
          <p:cNvPr id="4" name="椭圆 3"/>
          <p:cNvSpPr/>
          <p:nvPr/>
        </p:nvSpPr>
        <p:spPr>
          <a:xfrm>
            <a:off x="5881099" y="2535918"/>
            <a:ext cx="228600" cy="22479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68686" y="4945111"/>
            <a:ext cx="228600" cy="22479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09699" y="2423126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source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3771" y="4872837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destination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55150" y="2557349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074356" y="4513968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86123" y="2741777"/>
            <a:ext cx="81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relay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09831" y="4175509"/>
            <a:ext cx="81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relay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>
            <a:endCxn id="12" idx="5"/>
          </p:cNvCxnSpPr>
          <p:nvPr/>
        </p:nvCxnSpPr>
        <p:spPr>
          <a:xfrm flipH="1" flipV="1">
            <a:off x="4750272" y="2749219"/>
            <a:ext cx="3305352" cy="1817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内容占位符 21"/>
          <p:cNvSpPr>
            <a:spLocks noGrp="1"/>
          </p:cNvSpPr>
          <p:nvPr>
            <p:ph idx="1"/>
          </p:nvPr>
        </p:nvSpPr>
        <p:spPr>
          <a:xfrm>
            <a:off x="520263" y="2163829"/>
            <a:ext cx="3892384" cy="4023360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US" altLang="zh-CN" sz="2800" dirty="0" err="1"/>
              <a:t>FCell</a:t>
            </a:r>
            <a:r>
              <a:rPr lang="en-US" altLang="zh-CN" sz="2800" dirty="0"/>
              <a:t> routing </a:t>
            </a:r>
            <a:r>
              <a:rPr lang="en-US" altLang="zh-CN" sz="2800" dirty="0" smtClean="0"/>
              <a:t>schemes</a:t>
            </a:r>
            <a:br>
              <a:rPr lang="en-US" altLang="zh-CN" sz="2800" dirty="0" smtClean="0"/>
            </a:br>
            <a:endParaRPr lang="en-US" altLang="zh-CN" sz="2800" dirty="0"/>
          </a:p>
          <a:p>
            <a:pPr lvl="2"/>
            <a:r>
              <a:rPr lang="en-US" altLang="zh-CN" sz="2400" dirty="0">
                <a:solidFill>
                  <a:srgbClr val="0070C0"/>
                </a:solidFill>
              </a:rPr>
              <a:t>Shortest Path </a:t>
            </a:r>
            <a:r>
              <a:rPr lang="en-US" altLang="zh-CN" sz="2400" dirty="0" smtClean="0">
                <a:solidFill>
                  <a:srgbClr val="0070C0"/>
                </a:solidFill>
              </a:rPr>
              <a:t>Routing</a:t>
            </a:r>
            <a:r>
              <a:rPr lang="en-US" altLang="zh-CN" sz="2400" dirty="0" smtClean="0"/>
              <a:t>:</a:t>
            </a:r>
          </a:p>
          <a:p>
            <a:pPr lvl="3"/>
            <a:r>
              <a:rPr lang="en-US" altLang="zh-CN" sz="2400" dirty="0"/>
              <a:t>D</a:t>
            </a:r>
            <a:r>
              <a:rPr lang="en-US" altLang="zh-CN" sz="2400" dirty="0" smtClean="0"/>
              <a:t>etermines </a:t>
            </a:r>
            <a:r>
              <a:rPr lang="en-US" altLang="zh-CN" sz="2400" dirty="0" smtClean="0"/>
              <a:t>the relay  </a:t>
            </a:r>
            <a:r>
              <a:rPr lang="en-US" altLang="zh-CN" sz="2400" dirty="0" smtClean="0"/>
              <a:t>servers</a:t>
            </a:r>
            <a:endParaRPr lang="en-US" altLang="zh-CN" sz="2400" dirty="0" smtClean="0"/>
          </a:p>
          <a:p>
            <a:pPr lvl="3"/>
            <a:r>
              <a:rPr lang="en-US" altLang="zh-CN" sz="2400" dirty="0"/>
              <a:t>S</a:t>
            </a:r>
            <a:r>
              <a:rPr lang="en-US" altLang="zh-CN" sz="2400" dirty="0" smtClean="0"/>
              <a:t>ource </a:t>
            </a:r>
            <a:r>
              <a:rPr lang="en-US" altLang="zh-CN" sz="2400" dirty="0" smtClean="0"/>
              <a:t>to relay1 in the source cluster</a:t>
            </a:r>
          </a:p>
          <a:p>
            <a:pPr lvl="3"/>
            <a:r>
              <a:rPr lang="en-US" altLang="zh-CN" sz="2400" dirty="0"/>
              <a:t>R</a:t>
            </a:r>
            <a:r>
              <a:rPr lang="en-US" altLang="zh-CN" sz="2400" dirty="0" smtClean="0"/>
              <a:t>elay </a:t>
            </a:r>
            <a:r>
              <a:rPr lang="en-US" altLang="zh-CN" sz="2400" dirty="0" smtClean="0"/>
              <a:t>1 to relay 2</a:t>
            </a:r>
          </a:p>
          <a:p>
            <a:pPr lvl="3"/>
            <a:r>
              <a:rPr lang="en-US" altLang="zh-CN" sz="2400" dirty="0"/>
              <a:t>R</a:t>
            </a:r>
            <a:r>
              <a:rPr lang="en-US" altLang="zh-CN" sz="2400" dirty="0" smtClean="0"/>
              <a:t>elay </a:t>
            </a:r>
            <a:r>
              <a:rPr lang="en-US" altLang="zh-CN" sz="2400" dirty="0" smtClean="0"/>
              <a:t>2 to destination </a:t>
            </a:r>
            <a:r>
              <a:rPr lang="en-US" altLang="zh-CN" sz="2400" dirty="0" smtClean="0"/>
              <a:t>in </a:t>
            </a:r>
            <a:r>
              <a:rPr lang="en-US" altLang="zh-CN" sz="2400" dirty="0" smtClean="0"/>
              <a:t>the destination cluster</a:t>
            </a:r>
          </a:p>
          <a:p>
            <a:pPr lvl="3"/>
            <a:endParaRPr lang="en-US" altLang="zh-CN" sz="2400" dirty="0" smtClean="0"/>
          </a:p>
          <a:p>
            <a:pPr lvl="3"/>
            <a:endParaRPr lang="en-US" altLang="zh-CN" sz="2400" dirty="0" smtClean="0"/>
          </a:p>
          <a:p>
            <a:pPr lvl="3"/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1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r>
              <a:rPr lang="en-US" altLang="zh-CN" sz="4000" dirty="0">
                <a:solidFill>
                  <a:schemeClr val="tx1"/>
                </a:solidFill>
              </a:rPr>
              <a:t>: A Novel DCN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lvl="2">
              <a:spcAft>
                <a:spcPts val="0"/>
              </a:spcAft>
            </a:pPr>
            <a:r>
              <a:rPr lang="en-US" altLang="zh-CN" sz="2800" dirty="0" smtClean="0">
                <a:solidFill>
                  <a:srgbClr val="0070C0"/>
                </a:solidFill>
              </a:rPr>
              <a:t>Detour Routing</a:t>
            </a:r>
            <a:r>
              <a:rPr lang="en-US" altLang="zh-CN" sz="2800" dirty="0" smtClean="0"/>
              <a:t>: </a:t>
            </a:r>
          </a:p>
          <a:p>
            <a:pPr lvl="2">
              <a:spcAft>
                <a:spcPts val="0"/>
              </a:spcAft>
            </a:pPr>
            <a:endParaRPr lang="en-US" altLang="zh-CN" sz="2800" dirty="0" smtClean="0"/>
          </a:p>
          <a:p>
            <a:pPr lvl="3">
              <a:spcAft>
                <a:spcPts val="0"/>
              </a:spcAft>
            </a:pPr>
            <a:r>
              <a:rPr lang="en-US" altLang="zh-CN" sz="2400" dirty="0"/>
              <a:t>R</a:t>
            </a:r>
            <a:r>
              <a:rPr lang="en-US" altLang="zh-CN" sz="2400" dirty="0" smtClean="0"/>
              <a:t>andomly </a:t>
            </a:r>
            <a:r>
              <a:rPr lang="en-US" altLang="zh-CN" sz="2400" dirty="0" smtClean="0"/>
              <a:t>select a relay cluster</a:t>
            </a:r>
          </a:p>
          <a:p>
            <a:pPr lvl="3">
              <a:spcAft>
                <a:spcPts val="0"/>
              </a:spcAft>
            </a:pPr>
            <a:endParaRPr lang="en-US" altLang="zh-CN" sz="2400" dirty="0" smtClean="0"/>
          </a:p>
          <a:p>
            <a:pPr lvl="3">
              <a:spcAft>
                <a:spcPts val="0"/>
              </a:spcAft>
            </a:pPr>
            <a:r>
              <a:rPr lang="en-US" altLang="zh-CN" sz="2400" dirty="0"/>
              <a:t>C</a:t>
            </a:r>
            <a:r>
              <a:rPr lang="en-US" altLang="zh-CN" sz="2400" dirty="0" smtClean="0"/>
              <a:t>onduct </a:t>
            </a:r>
            <a:r>
              <a:rPr lang="en-US" altLang="zh-CN" sz="2400" dirty="0" smtClean="0"/>
              <a:t>shortest path routing from the source cluster to the relay cluster</a:t>
            </a:r>
          </a:p>
          <a:p>
            <a:pPr lvl="3">
              <a:spcAft>
                <a:spcPts val="0"/>
              </a:spcAft>
            </a:pPr>
            <a:endParaRPr lang="en-US" altLang="zh-CN" sz="2400" dirty="0" smtClean="0"/>
          </a:p>
          <a:p>
            <a:pPr lvl="3">
              <a:spcAft>
                <a:spcPts val="0"/>
              </a:spcAft>
            </a:pPr>
            <a:r>
              <a:rPr lang="en-US" altLang="zh-CN" sz="2400" dirty="0"/>
              <a:t>T</a:t>
            </a:r>
            <a:r>
              <a:rPr lang="en-US" altLang="zh-CN" sz="2400" dirty="0" smtClean="0"/>
              <a:t>hen</a:t>
            </a:r>
            <a:r>
              <a:rPr lang="en-US" altLang="zh-CN" sz="2400" dirty="0" smtClean="0"/>
              <a:t>,  from </a:t>
            </a:r>
            <a:r>
              <a:rPr lang="en-US" altLang="zh-CN" sz="2400" dirty="0" smtClean="0"/>
              <a:t>a relay </a:t>
            </a:r>
            <a:r>
              <a:rPr lang="en-US" altLang="zh-CN" sz="2400" dirty="0" smtClean="0"/>
              <a:t>cluster to </a:t>
            </a:r>
            <a:r>
              <a:rPr lang="en-US" altLang="zh-CN" sz="2400" dirty="0" smtClean="0"/>
              <a:t>the destination cluster</a:t>
            </a:r>
            <a:endParaRPr lang="en-US" altLang="zh-CN" sz="2400" dirty="0" smtClean="0"/>
          </a:p>
          <a:p>
            <a:pPr lvl="3"/>
            <a:endParaRPr lang="en-US" altLang="zh-CN" sz="2600" dirty="0" smtClean="0"/>
          </a:p>
        </p:txBody>
      </p:sp>
    </p:spTree>
    <p:extLst>
      <p:ext uri="{BB962C8B-B14F-4D97-AF65-F5344CB8AC3E}">
        <p14:creationId xmlns:p14="http://schemas.microsoft.com/office/powerpoint/2010/main" val="30067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r>
              <a:rPr lang="en-US" altLang="zh-CN" sz="4000" dirty="0">
                <a:solidFill>
                  <a:schemeClr val="tx1"/>
                </a:solidFill>
              </a:rPr>
              <a:t>: A Novel DCN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lvl="2"/>
            <a:r>
              <a:rPr lang="en-US" altLang="zh-CN" sz="2800" dirty="0" err="1"/>
              <a:t>FCell</a:t>
            </a:r>
            <a:r>
              <a:rPr lang="en-US" altLang="zh-CN" sz="2800" dirty="0"/>
              <a:t> Scalability and </a:t>
            </a:r>
            <a:r>
              <a:rPr lang="en-US" altLang="zh-CN" sz="2800" dirty="0" smtClean="0"/>
              <a:t>Flexibility</a:t>
            </a:r>
          </a:p>
          <a:p>
            <a:pPr lvl="2"/>
            <a:endParaRPr lang="en-US" altLang="zh-CN" sz="2800" dirty="0" smtClean="0"/>
          </a:p>
          <a:p>
            <a:pPr lvl="3"/>
            <a:r>
              <a:rPr lang="en-US" altLang="zh-CN" sz="2400" dirty="0" err="1" smtClean="0"/>
              <a:t>FCell</a:t>
            </a:r>
            <a:r>
              <a:rPr lang="en-US" altLang="zh-CN" sz="2400" dirty="0" smtClean="0"/>
              <a:t> has </a:t>
            </a:r>
            <a:r>
              <a:rPr lang="en-US" altLang="zh-CN" sz="2400" dirty="0" smtClean="0">
                <a:solidFill>
                  <a:srgbClr val="0070C0"/>
                </a:solidFill>
              </a:rPr>
              <a:t>good scalability </a:t>
            </a:r>
            <a:r>
              <a:rPr lang="en-US" altLang="zh-CN" sz="2400" dirty="0" smtClean="0"/>
              <a:t>due to its high degree of </a:t>
            </a:r>
            <a:r>
              <a:rPr lang="en-US" altLang="zh-CN" sz="2400" dirty="0" smtClean="0"/>
              <a:t>regularity.</a:t>
            </a:r>
            <a:endParaRPr lang="en-US" altLang="zh-CN" sz="2400" dirty="0" smtClean="0"/>
          </a:p>
          <a:p>
            <a:pPr lvl="3"/>
            <a:endParaRPr lang="en-US" altLang="zh-CN" sz="2400" dirty="0" smtClean="0"/>
          </a:p>
          <a:p>
            <a:pPr lvl="3"/>
            <a:r>
              <a:rPr lang="en-US" altLang="zh-CN" sz="2400" dirty="0"/>
              <a:t>S</a:t>
            </a:r>
            <a:r>
              <a:rPr lang="en-US" altLang="zh-CN" sz="2400" dirty="0" smtClean="0"/>
              <a:t>witches </a:t>
            </a:r>
            <a:r>
              <a:rPr lang="en-US" altLang="zh-CN" sz="2400" dirty="0"/>
              <a:t>in </a:t>
            </a:r>
            <a:r>
              <a:rPr lang="en-US" altLang="zh-CN" sz="2400" dirty="0" err="1"/>
              <a:t>FCell</a:t>
            </a:r>
            <a:r>
              <a:rPr lang="en-US" altLang="zh-CN" sz="2400" dirty="0"/>
              <a:t> only need </a:t>
            </a:r>
            <a:r>
              <a:rPr lang="en-US" altLang="zh-CN" sz="2400" dirty="0">
                <a:solidFill>
                  <a:srgbClr val="0070C0"/>
                </a:solidFill>
              </a:rPr>
              <a:t>local information </a:t>
            </a:r>
            <a:r>
              <a:rPr lang="en-US" altLang="zh-CN" sz="2400" dirty="0"/>
              <a:t>for packet </a:t>
            </a:r>
            <a:r>
              <a:rPr lang="en-US" altLang="zh-CN" sz="2400" dirty="0" smtClean="0"/>
              <a:t>forwarding.</a:t>
            </a:r>
            <a:endParaRPr lang="en-US" altLang="zh-CN" sz="2400" dirty="0" smtClean="0"/>
          </a:p>
          <a:p>
            <a:pPr lvl="3"/>
            <a:endParaRPr lang="en-US" altLang="zh-CN" sz="2400" dirty="0" smtClean="0"/>
          </a:p>
          <a:p>
            <a:pPr lvl="3"/>
            <a:r>
              <a:rPr lang="en-US" altLang="zh-CN" sz="2400" dirty="0" smtClean="0"/>
              <a:t>Servers </a:t>
            </a:r>
            <a:r>
              <a:rPr lang="en-US" altLang="zh-CN" sz="2400" dirty="0"/>
              <a:t>only need basic configuration parameters of </a:t>
            </a:r>
            <a:r>
              <a:rPr lang="en-US" altLang="zh-CN" sz="2400" dirty="0" err="1"/>
              <a:t>FCell</a:t>
            </a:r>
            <a:r>
              <a:rPr lang="en-US" altLang="zh-CN" sz="2400" dirty="0"/>
              <a:t> for packet forwarding</a:t>
            </a:r>
            <a:r>
              <a:rPr lang="en-US" altLang="zh-CN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6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r>
              <a:rPr lang="en-US" altLang="zh-CN" sz="4000" dirty="0">
                <a:solidFill>
                  <a:schemeClr val="tx1"/>
                </a:solidFill>
              </a:rPr>
              <a:t>: A Novel DCN Architecture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zh-CN" sz="2400" dirty="0" err="1"/>
              <a:t>FCell</a:t>
            </a:r>
            <a:r>
              <a:rPr lang="en-US" altLang="zh-CN" sz="2400" dirty="0"/>
              <a:t> supports </a:t>
            </a:r>
            <a:r>
              <a:rPr lang="en-US" altLang="zh-CN" sz="2400" dirty="0">
                <a:solidFill>
                  <a:srgbClr val="0070C0"/>
                </a:solidFill>
              </a:rPr>
              <a:t>flexibility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well</a:t>
            </a:r>
            <a:r>
              <a:rPr lang="en-US" altLang="zh-CN" sz="2400" dirty="0"/>
              <a:t>, i.e., it allows fine-grained </a:t>
            </a:r>
            <a:r>
              <a:rPr lang="en-US" altLang="zh-CN" sz="2400" dirty="0" smtClean="0"/>
              <a:t>and incremental </a:t>
            </a:r>
            <a:r>
              <a:rPr lang="en-US" altLang="zh-CN" sz="2400" dirty="0"/>
              <a:t>growth of its network size.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86" y="2612571"/>
            <a:ext cx="3865755" cy="4245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714" y="3614057"/>
            <a:ext cx="4035492" cy="32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</a:t>
            </a:r>
            <a:r>
              <a:rPr lang="en-US" altLang="zh-CN" sz="4000" dirty="0" smtClean="0"/>
              <a:t>of DCN </a:t>
            </a:r>
            <a:r>
              <a:rPr lang="en-US" altLang="zh-CN" sz="4000" dirty="0"/>
              <a:t>Architectures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Some existing architectures:</a:t>
            </a:r>
          </a:p>
          <a:p>
            <a:r>
              <a:rPr lang="en-US" altLang="zh-CN" dirty="0"/>
              <a:t>L</a:t>
            </a:r>
            <a:r>
              <a:rPr lang="en-US" altLang="zh-CN" dirty="0" smtClean="0"/>
              <a:t>eft</a:t>
            </a:r>
            <a:r>
              <a:rPr lang="en-US" altLang="zh-CN" dirty="0" smtClean="0"/>
              <a:t>: server-centric, </a:t>
            </a:r>
            <a:r>
              <a:rPr lang="en-US" altLang="zh-CN" dirty="0" smtClean="0"/>
              <a:t>Right</a:t>
            </a:r>
            <a:r>
              <a:rPr lang="en-US" altLang="zh-CN" dirty="0" smtClean="0"/>
              <a:t>: switch-centric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345" y="2944707"/>
            <a:ext cx="3177159" cy="23892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4004022"/>
            <a:ext cx="2378800" cy="2214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3683" y="1955662"/>
            <a:ext cx="3195161" cy="20702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5901" y="411720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FiConn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780918" y="4789979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SWCube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441304" y="293928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Fat-Tree: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</a:t>
            </a:r>
            <a:r>
              <a:rPr lang="en-US" altLang="zh-CN" sz="4000" dirty="0" smtClean="0"/>
              <a:t>of DCN Architectures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29" y="1845733"/>
            <a:ext cx="9065043" cy="2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</a:t>
            </a:r>
            <a:r>
              <a:rPr lang="en-US" altLang="zh-CN" sz="4000" dirty="0" smtClean="0"/>
              <a:t>of DCN </a:t>
            </a:r>
            <a:r>
              <a:rPr lang="en-US" altLang="zh-CN" sz="4000" dirty="0"/>
              <a:t>Architectures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2551214"/>
            <a:ext cx="8896350" cy="356172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rot="20784710">
            <a:off x="278036" y="4448071"/>
            <a:ext cx="4447759" cy="18442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20784710">
            <a:off x="4751112" y="3883585"/>
            <a:ext cx="4447759" cy="18442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/>
              <a:t>Unified Performance Model</a:t>
            </a:r>
          </a:p>
          <a:p>
            <a:r>
              <a:rPr lang="en-US" sz="2800" dirty="0" err="1" smtClean="0"/>
              <a:t>FCell</a:t>
            </a:r>
            <a:r>
              <a:rPr lang="en-US" sz="2800" dirty="0" smtClean="0"/>
              <a:t>: A Novel DCN Architecture</a:t>
            </a:r>
          </a:p>
          <a:p>
            <a:r>
              <a:rPr lang="en-US" altLang="zh-CN" sz="2800" dirty="0" smtClean="0"/>
              <a:t>Comparisons of DCN Architecture</a:t>
            </a:r>
            <a:endParaRPr lang="en-US" sz="2800" dirty="0" smtClean="0"/>
          </a:p>
          <a:p>
            <a:r>
              <a:rPr lang="en-US" sz="2800" dirty="0" smtClean="0"/>
              <a:t>Simulation</a:t>
            </a:r>
          </a:p>
          <a:p>
            <a:r>
              <a:rPr lang="en-US" sz="280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38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2331" y="1889276"/>
            <a:ext cx="7703524" cy="121143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 conduct simulations on </a:t>
            </a:r>
            <a:r>
              <a:rPr lang="en-US" altLang="zh-CN" dirty="0" err="1" smtClean="0"/>
              <a:t>FCell</a:t>
            </a:r>
            <a:r>
              <a:rPr lang="en-US" altLang="zh-CN" dirty="0" smtClean="0"/>
              <a:t> for both </a:t>
            </a:r>
            <a:r>
              <a:rPr lang="en-US" altLang="zh-CN" dirty="0" smtClean="0">
                <a:solidFill>
                  <a:srgbClr val="0070C0"/>
                </a:solidFill>
              </a:rPr>
              <a:t>random traffic </a:t>
            </a:r>
            <a:r>
              <a:rPr lang="en-US" altLang="zh-CN" dirty="0" smtClean="0"/>
              <a:t>and </a:t>
            </a:r>
            <a:r>
              <a:rPr lang="en-US" altLang="zh-CN" dirty="0" err="1" smtClean="0">
                <a:solidFill>
                  <a:srgbClr val="0070C0"/>
                </a:solidFill>
              </a:rPr>
              <a:t>bursty</a:t>
            </a:r>
            <a:r>
              <a:rPr lang="en-US" altLang="zh-CN" dirty="0" smtClean="0">
                <a:solidFill>
                  <a:srgbClr val="0070C0"/>
                </a:solidFill>
              </a:rPr>
              <a:t> traffic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sz="1600" dirty="0" smtClean="0"/>
              <a:t>Average Path Length (</a:t>
            </a:r>
            <a:r>
              <a:rPr lang="en-US" altLang="zh-CN" sz="1600" dirty="0" smtClean="0">
                <a:solidFill>
                  <a:srgbClr val="0070C0"/>
                </a:solidFill>
              </a:rPr>
              <a:t>APL</a:t>
            </a:r>
            <a:r>
              <a:rPr lang="en-US" altLang="zh-CN" sz="1600" dirty="0" smtClean="0"/>
              <a:t>)</a:t>
            </a:r>
          </a:p>
          <a:p>
            <a:pPr lvl="1"/>
            <a:r>
              <a:rPr lang="en-US" altLang="zh-CN" sz="1600" dirty="0" smtClean="0"/>
              <a:t>Average Delivery Time (</a:t>
            </a:r>
            <a:r>
              <a:rPr lang="en-US" altLang="zh-CN" sz="1600" dirty="0" smtClean="0">
                <a:solidFill>
                  <a:srgbClr val="0070C0"/>
                </a:solidFill>
              </a:rPr>
              <a:t>ADT</a:t>
            </a:r>
            <a:r>
              <a:rPr lang="en-US" altLang="zh-CN" sz="1600" dirty="0" smtClean="0"/>
              <a:t>)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359" y="3024414"/>
            <a:ext cx="7381875" cy="3276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359" y="2916041"/>
            <a:ext cx="309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Simulations for random traffic: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10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" y="2748145"/>
            <a:ext cx="7543800" cy="32293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2958" y="2115877"/>
            <a:ext cx="290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Simulations for </a:t>
            </a:r>
            <a:r>
              <a:rPr lang="en-US" altLang="zh-CN" dirty="0" err="1" smtClean="0"/>
              <a:t>bursty</a:t>
            </a:r>
            <a:r>
              <a:rPr lang="en-US" altLang="zh-CN" dirty="0" smtClean="0"/>
              <a:t> traffic: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7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64" y="2023864"/>
            <a:ext cx="7252262" cy="40233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A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unified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path length definition </a:t>
            </a:r>
            <a:r>
              <a:rPr lang="en-US" dirty="0"/>
              <a:t>and a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unified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power consumption model</a:t>
            </a:r>
            <a:r>
              <a:rPr lang="en-US" b="1" dirty="0"/>
              <a:t> </a:t>
            </a:r>
            <a:r>
              <a:rPr lang="en-US" dirty="0"/>
              <a:t>for general </a:t>
            </a:r>
            <a:r>
              <a:rPr lang="en-US" dirty="0" smtClean="0"/>
              <a:t>DCNs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Enabling </a:t>
            </a:r>
            <a:r>
              <a:rPr lang="en-US" b="1" dirty="0" smtClean="0"/>
              <a:t>fair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meaningful</a:t>
            </a:r>
            <a:r>
              <a:rPr lang="en-US" dirty="0"/>
              <a:t> comparisons 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A </a:t>
            </a:r>
            <a:r>
              <a:rPr lang="en-US" dirty="0"/>
              <a:t>novel DCN architecture, </a:t>
            </a:r>
            <a:r>
              <a:rPr lang="en-US" dirty="0" err="1" smtClean="0"/>
              <a:t>FCell</a:t>
            </a:r>
            <a:r>
              <a:rPr lang="en-US" dirty="0"/>
              <a:t>, which serves as a good example of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tradeoff design in three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aspects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and power, </a:t>
            </a:r>
            <a:r>
              <a:rPr lang="en-US" dirty="0" smtClean="0"/>
              <a:t>switch-centric </a:t>
            </a:r>
            <a:r>
              <a:rPr lang="en-US" dirty="0"/>
              <a:t>and server-centric designs, and </a:t>
            </a:r>
            <a:r>
              <a:rPr lang="en-US" dirty="0" smtClean="0"/>
              <a:t>scalability </a:t>
            </a:r>
            <a:r>
              <a:rPr lang="en-US" dirty="0"/>
              <a:t>and </a:t>
            </a:r>
            <a:r>
              <a:rPr lang="en-US" dirty="0" smtClean="0"/>
              <a:t>flexibility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A new </a:t>
            </a:r>
            <a:r>
              <a:rPr lang="en-US" dirty="0"/>
              <a:t>class of DCNs, that can be regarded as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dual-centric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FCell</a:t>
            </a:r>
            <a:r>
              <a:rPr lang="en-US" dirty="0" smtClean="0"/>
              <a:t> as an </a:t>
            </a:r>
            <a:r>
              <a:rPr lang="en-US" dirty="0" smtClean="0"/>
              <a:t>example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Two </a:t>
            </a:r>
            <a:r>
              <a:rPr lang="en-US" dirty="0"/>
              <a:t>basic routing </a:t>
            </a:r>
            <a:r>
              <a:rPr lang="en-US" dirty="0" smtClean="0"/>
              <a:t>schemes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Performance </a:t>
            </a:r>
            <a:r>
              <a:rPr lang="en-US" dirty="0"/>
              <a:t>under different traffic </a:t>
            </a:r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64" y="2023864"/>
            <a:ext cx="7252262" cy="402336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 More in-depth simulation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Different flows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Different </a:t>
            </a:r>
            <a:r>
              <a:rPr lang="en-US" sz="2000" dirty="0" err="1" smtClean="0"/>
              <a:t>bursty</a:t>
            </a:r>
            <a:r>
              <a:rPr lang="en-US" sz="2000" dirty="0" smtClean="0"/>
              <a:t> modes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Simulation of some real applications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Support for overlay networks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Questions can be sent to: </a:t>
            </a:r>
          </a:p>
          <a:p>
            <a:pPr algn="ctr"/>
            <a:r>
              <a:rPr lang="en-US" sz="2400" dirty="0" smtClean="0">
                <a:hlinkClick r:id="rId2"/>
              </a:rPr>
              <a:t>dawei.li@temple.edu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jiewu@temple.edu</a:t>
            </a:r>
            <a:r>
              <a:rPr lang="en-US" sz="2400" dirty="0" smtClean="0"/>
              <a:t> 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6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Flattened Butterfly (</a:t>
            </a:r>
            <a:r>
              <a:rPr lang="en-US" altLang="zh-CN" dirty="0" smtClean="0"/>
              <a:t>one-dimensional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BCube</a:t>
            </a:r>
            <a:r>
              <a:rPr lang="en-US" altLang="zh-CN" dirty="0" smtClean="0"/>
              <a:t> (</a:t>
            </a:r>
            <a:r>
              <a:rPr lang="en-US" altLang="zh-CN" dirty="0" smtClean="0"/>
              <a:t>two-level</a:t>
            </a:r>
            <a:r>
              <a:rPr lang="en-US" altLang="zh-CN" dirty="0" smtClean="0"/>
              <a:t>): 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8485" y="916155"/>
            <a:ext cx="2809875" cy="2914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9344" y="4147911"/>
            <a:ext cx="4695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DPillar</a:t>
            </a:r>
            <a:r>
              <a:rPr lang="en-US" altLang="zh-CN" dirty="0" smtClean="0"/>
              <a:t>: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err="1" smtClean="0"/>
              <a:t>DCell</a:t>
            </a:r>
            <a:r>
              <a:rPr lang="en-US" altLang="zh-CN" dirty="0" smtClean="0"/>
              <a:t> (</a:t>
            </a:r>
            <a:r>
              <a:rPr lang="en-US" altLang="zh-CN" dirty="0" smtClean="0"/>
              <a:t>two-level</a:t>
            </a:r>
            <a:r>
              <a:rPr lang="en-US" altLang="zh-CN" dirty="0" smtClean="0"/>
              <a:t>):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8798" y="957942"/>
            <a:ext cx="4828021" cy="26091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3340" y="3857414"/>
            <a:ext cx="31623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851140" cy="95799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My Research on Network Connections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60" y="1797563"/>
            <a:ext cx="7283582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Interconnection Networks </a:t>
            </a:r>
            <a:r>
              <a:rPr lang="en-US" sz="2400" dirty="0" smtClean="0">
                <a:solidFill>
                  <a:srgbClr val="0070C0"/>
                </a:solidFill>
              </a:rPr>
              <a:t>(1988-1998)</a:t>
            </a:r>
          </a:p>
          <a:p>
            <a:pPr lvl="1"/>
            <a:r>
              <a:rPr lang="en-US" sz="2400" dirty="0" smtClean="0"/>
              <a:t>Direct networks (no switch)</a:t>
            </a:r>
          </a:p>
          <a:p>
            <a:pPr lvl="1"/>
            <a:r>
              <a:rPr lang="en-US" sz="2400" dirty="0" smtClean="0"/>
              <a:t>Multistage networks (with 2X2 switches)</a:t>
            </a:r>
          </a:p>
          <a:p>
            <a:r>
              <a:rPr lang="en-US" sz="2800" dirty="0" smtClean="0"/>
              <a:t>MANETs </a:t>
            </a:r>
            <a:r>
              <a:rPr lang="en-US" sz="2400" dirty="0" smtClean="0">
                <a:solidFill>
                  <a:srgbClr val="0070C0"/>
                </a:solidFill>
              </a:rPr>
              <a:t>(1999-2005)</a:t>
            </a:r>
          </a:p>
          <a:p>
            <a:pPr lvl="1"/>
            <a:r>
              <a:rPr lang="en-US" sz="2400" dirty="0" smtClean="0"/>
              <a:t>Topology control (to control density of neighbors)</a:t>
            </a:r>
          </a:p>
          <a:p>
            <a:pPr lvl="1"/>
            <a:r>
              <a:rPr lang="en-US" sz="2400" dirty="0" smtClean="0"/>
              <a:t>Maintaining “long-distance” links based on small world</a:t>
            </a:r>
          </a:p>
          <a:p>
            <a:r>
              <a:rPr lang="en-US" sz="2800" dirty="0" smtClean="0"/>
              <a:t>DTNs </a:t>
            </a:r>
            <a:r>
              <a:rPr lang="en-US" sz="2400" dirty="0" smtClean="0">
                <a:solidFill>
                  <a:srgbClr val="0070C0"/>
                </a:solidFill>
              </a:rPr>
              <a:t>(2005-now)</a:t>
            </a:r>
          </a:p>
          <a:p>
            <a:pPr lvl="1"/>
            <a:r>
              <a:rPr lang="en-US" sz="2400" dirty="0" smtClean="0"/>
              <a:t>Mobility control (for </a:t>
            </a:r>
            <a:r>
              <a:rPr lang="en-US" sz="2400" dirty="0" smtClean="0"/>
              <a:t>contact </a:t>
            </a:r>
            <a:r>
              <a:rPr lang="en-US" sz="2400" dirty="0" smtClean="0"/>
              <a:t>distribution and location)</a:t>
            </a:r>
          </a:p>
          <a:p>
            <a:r>
              <a:rPr lang="en-US" sz="2800" dirty="0" smtClean="0"/>
              <a:t>DCNs </a:t>
            </a:r>
            <a:r>
              <a:rPr lang="en-US" sz="2400" dirty="0" smtClean="0">
                <a:solidFill>
                  <a:srgbClr val="0070C0"/>
                </a:solidFill>
              </a:rPr>
              <a:t>(2010-now)</a:t>
            </a:r>
          </a:p>
          <a:p>
            <a:pPr lvl="1"/>
            <a:r>
              <a:rPr lang="en-US" sz="2400" dirty="0" smtClean="0"/>
              <a:t>Unifying connection models using servers/switches</a:t>
            </a:r>
          </a:p>
        </p:txBody>
      </p:sp>
    </p:spTree>
    <p:extLst>
      <p:ext uri="{BB962C8B-B14F-4D97-AF65-F5344CB8AC3E}">
        <p14:creationId xmlns:p14="http://schemas.microsoft.com/office/powerpoint/2010/main" val="838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845734"/>
            <a:ext cx="4295305" cy="433916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Three types of connections:</a:t>
            </a:r>
          </a:p>
          <a:p>
            <a:pPr lvl="1"/>
            <a:r>
              <a:rPr lang="en-US" altLang="zh-CN" dirty="0"/>
              <a:t>Server-switch </a:t>
            </a:r>
            <a:r>
              <a:rPr lang="en-US" altLang="zh-CN" dirty="0" smtClean="0"/>
              <a:t>connection (a)</a:t>
            </a:r>
            <a:endParaRPr lang="en-US" altLang="zh-CN" dirty="0"/>
          </a:p>
          <a:p>
            <a:pPr lvl="1"/>
            <a:r>
              <a:rPr lang="en-US" altLang="zh-CN" dirty="0"/>
              <a:t>Switch-switch </a:t>
            </a:r>
            <a:r>
              <a:rPr lang="en-US" altLang="zh-CN" dirty="0" smtClean="0"/>
              <a:t>connection (b)</a:t>
            </a:r>
            <a:endParaRPr lang="en-US" altLang="zh-CN" dirty="0"/>
          </a:p>
          <a:p>
            <a:pPr lvl="1"/>
            <a:r>
              <a:rPr lang="en-US" altLang="zh-CN" dirty="0"/>
              <a:t>Server-server </a:t>
            </a:r>
            <a:r>
              <a:rPr lang="en-US" altLang="zh-CN" dirty="0" smtClean="0"/>
              <a:t>connection (c)</a:t>
            </a:r>
          </a:p>
          <a:p>
            <a:r>
              <a:rPr lang="en-US" altLang="zh-CN" sz="2400" dirty="0" smtClean="0"/>
              <a:t>Two classes of DCNs :</a:t>
            </a: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Switch-centric </a:t>
            </a:r>
          </a:p>
          <a:p>
            <a:pPr lvl="2"/>
            <a:r>
              <a:rPr lang="en-US" altLang="zh-CN" sz="1600" dirty="0" smtClean="0"/>
              <a:t>Only server-switch and switch-switch connections (a and b), no server-server. </a:t>
            </a:r>
          </a:p>
          <a:p>
            <a:pPr lvl="2"/>
            <a:r>
              <a:rPr lang="en-US" altLang="zh-CN" sz="1600" dirty="0" smtClean="0"/>
              <a:t>E.g., </a:t>
            </a:r>
            <a:r>
              <a:rPr lang="en-US" altLang="zh-CN" sz="1600" dirty="0" smtClean="0"/>
              <a:t>Fat-Tree , Flattened Butterfly</a:t>
            </a: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Server-centric</a:t>
            </a:r>
          </a:p>
          <a:p>
            <a:pPr lvl="2"/>
            <a:r>
              <a:rPr lang="en-US" altLang="zh-CN" sz="1600" dirty="0" smtClean="0"/>
              <a:t>Mostly </a:t>
            </a:r>
            <a:r>
              <a:rPr lang="en-US" altLang="zh-CN" sz="1600" dirty="0" smtClean="0"/>
              <a:t>only server-switch and server-server connections (a and c), no switch-switch.</a:t>
            </a:r>
          </a:p>
          <a:p>
            <a:pPr lvl="2"/>
            <a:r>
              <a:rPr lang="en-US" altLang="zh-CN" sz="1600" dirty="0" smtClean="0"/>
              <a:t>E.g.: </a:t>
            </a:r>
            <a:r>
              <a:rPr lang="en-US" altLang="zh-CN" sz="1600" dirty="0" err="1" smtClean="0"/>
              <a:t>BCube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FiConn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DCell</a:t>
            </a:r>
            <a:endParaRPr lang="en-US" altLang="zh-CN" sz="1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6017" y="1509940"/>
            <a:ext cx="3505200" cy="1428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503" y="3133514"/>
            <a:ext cx="3438525" cy="1447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8094" y="4862195"/>
            <a:ext cx="2561046" cy="12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/>
              <a:t>Switch-centric vs. </a:t>
            </a:r>
            <a:r>
              <a:rPr lang="en-US" altLang="zh-CN" sz="2800" dirty="0" smtClean="0"/>
              <a:t>Server-centric</a:t>
            </a:r>
          </a:p>
          <a:p>
            <a:endParaRPr lang="en-US" altLang="zh-CN" sz="2800" dirty="0" smtClean="0"/>
          </a:p>
          <a:p>
            <a:pPr lvl="1"/>
            <a:r>
              <a:rPr lang="en-US" altLang="zh-CN" sz="2400" dirty="0"/>
              <a:t>Server-centric architectures </a:t>
            </a:r>
            <a:endParaRPr lang="en-US" altLang="zh-CN" sz="2400" dirty="0" smtClean="0"/>
          </a:p>
          <a:p>
            <a:pPr lvl="2"/>
            <a:r>
              <a:rPr lang="en-US" altLang="zh-CN" sz="2000" dirty="0"/>
              <a:t>E</a:t>
            </a:r>
            <a:r>
              <a:rPr lang="en-US" altLang="zh-CN" sz="2000" dirty="0" smtClean="0"/>
              <a:t>njoy </a:t>
            </a:r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rgbClr val="0070C0"/>
                </a:solidFill>
              </a:rPr>
              <a:t>high programmability of servers</a:t>
            </a:r>
            <a:r>
              <a:rPr lang="en-US" altLang="zh-CN" sz="2000" dirty="0"/>
              <a:t>, but servers usually have larger processing delays than do switches</a:t>
            </a:r>
            <a:r>
              <a:rPr lang="en-US" altLang="zh-CN" sz="2000" dirty="0" smtClean="0"/>
              <a:t>.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/>
              <a:t>Switch-centric architectures </a:t>
            </a:r>
            <a:endParaRPr lang="en-US" altLang="zh-CN" sz="2400" dirty="0" smtClean="0"/>
          </a:p>
          <a:p>
            <a:pPr lvl="2"/>
            <a:r>
              <a:rPr lang="en-US" altLang="zh-CN" sz="2000" dirty="0"/>
              <a:t>E</a:t>
            </a:r>
            <a:r>
              <a:rPr lang="en-US" altLang="zh-CN" sz="2000" dirty="0" smtClean="0"/>
              <a:t>njoy </a:t>
            </a:r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rgbClr val="0070C0"/>
                </a:solidFill>
              </a:rPr>
              <a:t>fast switching capability of switches</a:t>
            </a:r>
            <a:r>
              <a:rPr lang="en-US" altLang="zh-CN" sz="2000" dirty="0"/>
              <a:t>, but switches are less programmable than servers</a:t>
            </a:r>
            <a:r>
              <a:rPr lang="en-US" altLang="zh-CN" sz="2000" dirty="0" smtClean="0"/>
              <a:t>.</a:t>
            </a:r>
          </a:p>
          <a:p>
            <a:pPr marL="201168" lvl="1" indent="0">
              <a:buNone/>
            </a:pPr>
            <a:endParaRPr lang="en-US" altLang="zh-CN" sz="2400" dirty="0" smtClean="0"/>
          </a:p>
          <a:p>
            <a:pPr lvl="1"/>
            <a:r>
              <a:rPr lang="en-US" altLang="zh-CN" sz="2400" dirty="0"/>
              <a:t>Can we combine the advantages of both categories?</a:t>
            </a:r>
          </a:p>
        </p:txBody>
      </p:sp>
    </p:spTree>
    <p:extLst>
      <p:ext uri="{BB962C8B-B14F-4D97-AF65-F5344CB8AC3E}">
        <p14:creationId xmlns:p14="http://schemas.microsoft.com/office/powerpoint/2010/main" val="313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630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300" dirty="0"/>
              <a:t>Performance vs. </a:t>
            </a:r>
            <a:r>
              <a:rPr lang="en-US" altLang="zh-CN" sz="3300" dirty="0" smtClean="0"/>
              <a:t>Power Consumption</a:t>
            </a:r>
          </a:p>
          <a:p>
            <a:endParaRPr lang="en-US" altLang="zh-CN" sz="3000" dirty="0" smtClean="0"/>
          </a:p>
          <a:p>
            <a:pPr lvl="1"/>
            <a:r>
              <a:rPr lang="en-US" altLang="zh-CN" sz="2600" dirty="0"/>
              <a:t>To provide </a:t>
            </a:r>
            <a:r>
              <a:rPr lang="en-US" altLang="zh-CN" sz="2600" dirty="0">
                <a:solidFill>
                  <a:srgbClr val="0070C0"/>
                </a:solidFill>
              </a:rPr>
              <a:t>low end-to-end delays and high bisection </a:t>
            </a:r>
            <a:r>
              <a:rPr lang="en-US" altLang="zh-CN" sz="2600" dirty="0" smtClean="0">
                <a:solidFill>
                  <a:srgbClr val="0070C0"/>
                </a:solidFill>
              </a:rPr>
              <a:t>bandwidth</a:t>
            </a:r>
          </a:p>
          <a:p>
            <a:pPr lvl="2"/>
            <a:r>
              <a:rPr lang="en-US" altLang="zh-CN" sz="2200" dirty="0"/>
              <a:t>L</a:t>
            </a:r>
            <a:r>
              <a:rPr lang="en-US" altLang="zh-CN" sz="2200" dirty="0" smtClean="0"/>
              <a:t>arge </a:t>
            </a:r>
            <a:r>
              <a:rPr lang="en-US" altLang="zh-CN" sz="2200" dirty="0"/>
              <a:t>numbers of networking devices are usually used in DCNs. </a:t>
            </a:r>
          </a:p>
          <a:p>
            <a:pPr lvl="2"/>
            <a:r>
              <a:rPr lang="en-US" altLang="zh-CN" sz="2200" dirty="0" smtClean="0"/>
              <a:t>E.g., </a:t>
            </a:r>
            <a:r>
              <a:rPr lang="en-US" altLang="zh-CN" sz="2200" dirty="0"/>
              <a:t>Fat-Tree: three levels of switches; </a:t>
            </a:r>
            <a:r>
              <a:rPr lang="en-US" altLang="zh-CN" sz="2200" dirty="0" err="1"/>
              <a:t>BCube</a:t>
            </a:r>
            <a:r>
              <a:rPr lang="en-US" altLang="zh-CN" sz="2200" dirty="0"/>
              <a:t>: three or more levels 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&amp; extra Network Interface Card (NIC) ports</a:t>
            </a:r>
            <a:r>
              <a:rPr lang="en-US" altLang="zh-CN" sz="2200" dirty="0" smtClean="0"/>
              <a:t>.</a:t>
            </a:r>
          </a:p>
          <a:p>
            <a:pPr lvl="2"/>
            <a:endParaRPr lang="en-US" altLang="zh-CN" sz="2200" dirty="0"/>
          </a:p>
          <a:p>
            <a:pPr lvl="1"/>
            <a:r>
              <a:rPr lang="en-US" altLang="zh-CN" sz="2600" dirty="0"/>
              <a:t>To achieve a </a:t>
            </a:r>
            <a:r>
              <a:rPr lang="en-US" altLang="zh-CN" sz="2600" dirty="0">
                <a:solidFill>
                  <a:srgbClr val="0070C0"/>
                </a:solidFill>
              </a:rPr>
              <a:t>low DCN power </a:t>
            </a:r>
            <a:r>
              <a:rPr lang="en-US" altLang="zh-CN" sz="2600" dirty="0" smtClean="0">
                <a:solidFill>
                  <a:srgbClr val="0070C0"/>
                </a:solidFill>
              </a:rPr>
              <a:t>consumption</a:t>
            </a:r>
          </a:p>
          <a:p>
            <a:pPr lvl="2"/>
            <a:r>
              <a:rPr lang="en-US" altLang="zh-CN" sz="2200" dirty="0"/>
              <a:t>O</a:t>
            </a:r>
            <a:r>
              <a:rPr lang="en-US" altLang="zh-CN" sz="2200" dirty="0" smtClean="0"/>
              <a:t>ther </a:t>
            </a:r>
            <a:r>
              <a:rPr lang="en-US" altLang="zh-CN" sz="2200" dirty="0"/>
              <a:t>architectures use significantly fewer networking devices.</a:t>
            </a:r>
          </a:p>
          <a:p>
            <a:pPr lvl="2"/>
            <a:r>
              <a:rPr lang="en-US" altLang="zh-CN" sz="2200" dirty="0" smtClean="0"/>
              <a:t>E.g., </a:t>
            </a:r>
            <a:r>
              <a:rPr lang="en-US" altLang="zh-CN" sz="2200" dirty="0" err="1"/>
              <a:t>FiConn</a:t>
            </a:r>
            <a:r>
              <a:rPr lang="en-US" altLang="zh-CN" sz="2200" dirty="0"/>
              <a:t>, </a:t>
            </a:r>
            <a:r>
              <a:rPr lang="en-US" altLang="zh-CN" sz="2200" dirty="0" err="1" smtClean="0"/>
              <a:t>Dpillar</a:t>
            </a:r>
            <a:r>
              <a:rPr lang="en-US" altLang="zh-CN" sz="2200" dirty="0" smtClean="0"/>
              <a:t>, </a:t>
            </a:r>
            <a:r>
              <a:rPr lang="en-US" altLang="zh-CN" sz="2200" dirty="0"/>
              <a:t>etc</a:t>
            </a:r>
            <a:r>
              <a:rPr lang="en-US" altLang="zh-CN" sz="2200" dirty="0" smtClean="0"/>
              <a:t>. </a:t>
            </a:r>
          </a:p>
          <a:p>
            <a:pPr lvl="2"/>
            <a:endParaRPr lang="en-US" altLang="zh-CN" sz="2200" dirty="0"/>
          </a:p>
          <a:p>
            <a:pPr lvl="1"/>
            <a:r>
              <a:rPr lang="en-US" sz="2600" dirty="0"/>
              <a:t>Can we achieve high performances and low power consumption at the same time?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437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432041" cy="4023360"/>
          </a:xfrm>
        </p:spPr>
        <p:txBody>
          <a:bodyPr>
            <a:normAutofit fontScale="92500"/>
          </a:bodyPr>
          <a:lstStyle/>
          <a:p>
            <a:r>
              <a:rPr lang="en-US" altLang="zh-CN" sz="3000" dirty="0"/>
              <a:t>Scalability vs. </a:t>
            </a:r>
            <a:r>
              <a:rPr lang="en-US" altLang="zh-CN" sz="3000" dirty="0" smtClean="0"/>
              <a:t>Flexibility</a:t>
            </a:r>
          </a:p>
          <a:p>
            <a:endParaRPr lang="en-US" altLang="zh-CN" sz="2800" dirty="0" smtClean="0"/>
          </a:p>
          <a:p>
            <a:pPr lvl="1"/>
            <a:r>
              <a:rPr lang="en-US" altLang="zh-CN" sz="2400" dirty="0">
                <a:solidFill>
                  <a:srgbClr val="0070C0"/>
                </a:solidFill>
              </a:rPr>
              <a:t>Scalability </a:t>
            </a:r>
            <a:r>
              <a:rPr lang="en-US" altLang="zh-CN" sz="2400" dirty="0" smtClean="0">
                <a:solidFill>
                  <a:srgbClr val="0070C0"/>
                </a:solidFill>
              </a:rPr>
              <a:t>: </a:t>
            </a:r>
            <a:r>
              <a:rPr lang="en-US" altLang="zh-CN" sz="2400" dirty="0" smtClean="0"/>
              <a:t>networking </a:t>
            </a:r>
            <a:r>
              <a:rPr lang="en-US" altLang="zh-CN" sz="2400" dirty="0"/>
              <a:t>devices, typically the switches, rely on a small amount of </a:t>
            </a:r>
            <a:r>
              <a:rPr lang="en-US" altLang="zh-CN" sz="2400" dirty="0" smtClean="0"/>
              <a:t>info., </a:t>
            </a:r>
            <a:r>
              <a:rPr lang="en-US" altLang="zh-CN" sz="2400" dirty="0"/>
              <a:t>which does not increase significantly </a:t>
            </a:r>
            <a:r>
              <a:rPr lang="en-US" altLang="zh-CN" sz="2400" dirty="0" smtClean="0"/>
              <a:t>over </a:t>
            </a:r>
            <a:r>
              <a:rPr lang="en-US" altLang="zh-CN" sz="2400" dirty="0"/>
              <a:t>the network size, to make efficient routing decisions. </a:t>
            </a:r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Flexibility</a:t>
            </a:r>
            <a:r>
              <a:rPr lang="en-US" altLang="zh-CN" sz="2400" dirty="0" smtClean="0"/>
              <a:t>: </a:t>
            </a:r>
            <a:r>
              <a:rPr lang="en-US" altLang="zh-CN" sz="2400" dirty="0" smtClean="0"/>
              <a:t>expanding </a:t>
            </a:r>
            <a:r>
              <a:rPr lang="en-US" altLang="zh-CN" sz="2400" dirty="0"/>
              <a:t>the network in a fine-grained fashion should not destroy the current </a:t>
            </a:r>
            <a:r>
              <a:rPr lang="en-US" altLang="zh-CN" sz="2400" dirty="0" smtClean="0"/>
              <a:t>architecture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 smtClean="0"/>
              <a:t>Can </a:t>
            </a:r>
            <a:r>
              <a:rPr lang="en-US" altLang="zh-CN" sz="2400" dirty="0"/>
              <a:t>we design both scalable and flexible DCN architectures?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9766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8500"/>
            <a:ext cx="7556500" cy="3989494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altLang="zh-CN" sz="3500" dirty="0" smtClean="0">
                <a:solidFill>
                  <a:schemeClr val="tx1"/>
                </a:solidFill>
              </a:rPr>
              <a:t>Contributions</a:t>
            </a:r>
          </a:p>
          <a:p>
            <a:pPr lvl="1">
              <a:buNone/>
            </a:pPr>
            <a:endParaRPr lang="en-US" altLang="zh-CN" sz="28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Unified performance model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Path length (and hence, diameter)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Power consumption</a:t>
            </a:r>
          </a:p>
          <a:p>
            <a:pPr lvl="1"/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A range of DCN architectures 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Based on different trade-offs</a:t>
            </a:r>
          </a:p>
          <a:p>
            <a:pPr lvl="2"/>
            <a:endParaRPr lang="en-US" altLang="zh-CN" sz="20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A new DCN architecture: </a:t>
            </a:r>
            <a:r>
              <a:rPr lang="en-US" altLang="zh-CN" sz="2800" dirty="0" err="1" smtClean="0">
                <a:solidFill>
                  <a:srgbClr val="0070C0"/>
                </a:solidFill>
              </a:rPr>
              <a:t>Fcell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Situated in the middle of the trade-off spectrum: </a:t>
            </a:r>
            <a:r>
              <a:rPr lang="en-US" altLang="zh-CN" sz="2400" dirty="0" smtClean="0">
                <a:solidFill>
                  <a:srgbClr val="0070C0"/>
                </a:solidFill>
              </a:rPr>
              <a:t>dual-centric </a:t>
            </a:r>
          </a:p>
        </p:txBody>
      </p:sp>
    </p:spTree>
    <p:extLst>
      <p:ext uri="{BB962C8B-B14F-4D97-AF65-F5344CB8AC3E}">
        <p14:creationId xmlns:p14="http://schemas.microsoft.com/office/powerpoint/2010/main" val="9766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76656" cy="1450757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Unified </a:t>
            </a:r>
            <a:r>
              <a:rPr lang="en-US" altLang="zh-CN" sz="4000" dirty="0" smtClean="0">
                <a:solidFill>
                  <a:schemeClr val="tx1"/>
                </a:solidFill>
              </a:rPr>
              <a:t>Performance Model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 smtClean="0"/>
              <a:t>Unified Path Length Definition: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</a:t>
            </a:r>
          </a:p>
          <a:p>
            <a:pPr>
              <a:buNone/>
            </a:pPr>
            <a:r>
              <a:rPr lang="en-US" altLang="zh-CN" dirty="0" smtClean="0"/>
              <a:t>           </a:t>
            </a:r>
          </a:p>
          <a:p>
            <a:endParaRPr lang="en-US" altLang="zh-CN" dirty="0" smtClean="0"/>
          </a:p>
          <a:p>
            <a:pPr lvl="1"/>
            <a:endParaRPr lang="en-US" altLang="zh-CN" sz="2000" dirty="0" smtClean="0"/>
          </a:p>
          <a:p>
            <a:pPr marL="201168" lvl="1" indent="0">
              <a:buNone/>
            </a:pPr>
            <a:endParaRPr lang="en-US" altLang="zh-CN" sz="2000" dirty="0"/>
          </a:p>
          <a:p>
            <a:pPr lvl="1"/>
            <a:r>
              <a:rPr lang="en-US" altLang="zh-CN" sz="2800" dirty="0" smtClean="0"/>
              <a:t>Unified Diameter in a DCN: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516" y="2246963"/>
            <a:ext cx="4619625" cy="69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9693" y="3078442"/>
            <a:ext cx="743523" cy="3949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1590" y="3460996"/>
            <a:ext cx="723431" cy="3633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3589" y="3810245"/>
            <a:ext cx="502188" cy="3737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5538" y="4126730"/>
            <a:ext cx="417086" cy="4292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4472" y="5236349"/>
            <a:ext cx="3290111" cy="87047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58287" y="3030698"/>
            <a:ext cx="6046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: # of </a:t>
            </a:r>
            <a:r>
              <a:rPr lang="en-US" altLang="zh-CN" sz="2400" dirty="0"/>
              <a:t>switches in a </a:t>
            </a:r>
            <a:r>
              <a:rPr lang="en-US" altLang="zh-CN" sz="2400" dirty="0" smtClean="0"/>
              <a:t>path</a:t>
            </a:r>
            <a:endParaRPr lang="en-US" altLang="zh-CN" sz="2400" dirty="0"/>
          </a:p>
          <a:p>
            <a:r>
              <a:rPr lang="en-US" altLang="zh-CN" sz="2400" dirty="0" smtClean="0"/>
              <a:t>: # of servers in a path (excluding </a:t>
            </a:r>
            <a:r>
              <a:rPr lang="en-US" altLang="zh-CN" sz="2400" i="1" dirty="0" smtClean="0"/>
              <a:t>s </a:t>
            </a:r>
            <a:r>
              <a:rPr lang="en-US" altLang="zh-CN" sz="2400" dirty="0" smtClean="0"/>
              <a:t>and </a:t>
            </a:r>
            <a:r>
              <a:rPr lang="en-US" altLang="zh-CN" sz="2400" i="1" dirty="0" smtClean="0"/>
              <a:t>d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: processing </a:t>
            </a:r>
            <a:r>
              <a:rPr lang="en-US" altLang="zh-CN" sz="2400" dirty="0"/>
              <a:t>delay on a </a:t>
            </a:r>
            <a:r>
              <a:rPr lang="en-US" altLang="zh-CN" sz="2400" dirty="0" smtClean="0"/>
              <a:t>switch</a:t>
            </a:r>
          </a:p>
          <a:p>
            <a:r>
              <a:rPr lang="en-US" altLang="zh-CN" sz="2400" dirty="0"/>
              <a:t>: </a:t>
            </a:r>
            <a:r>
              <a:rPr lang="en-US" altLang="zh-CN" sz="2400" dirty="0" smtClean="0"/>
              <a:t>processing </a:t>
            </a:r>
            <a:r>
              <a:rPr lang="en-US" altLang="zh-CN" sz="2400" dirty="0"/>
              <a:t>delay on a </a:t>
            </a:r>
            <a:r>
              <a:rPr lang="en-US" altLang="zh-CN" sz="2400" dirty="0" smtClean="0"/>
              <a:t>server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766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3858</TotalTime>
  <Words>1067</Words>
  <Application>Microsoft Office PowerPoint</Application>
  <PresentationFormat>On-screen Show (4:3)</PresentationFormat>
  <Paragraphs>206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FCell: Towards the Tradeoffs in Designing Data Center Network (DCN) Architectures</vt:lpstr>
      <vt:lpstr>Agenda</vt:lpstr>
      <vt:lpstr>My Research on Network Connections</vt:lpstr>
      <vt:lpstr>Introduction</vt:lpstr>
      <vt:lpstr>Introduction</vt:lpstr>
      <vt:lpstr>Introduction</vt:lpstr>
      <vt:lpstr>Introduction</vt:lpstr>
      <vt:lpstr>Introduction</vt:lpstr>
      <vt:lpstr>Unified Performance Model</vt:lpstr>
      <vt:lpstr>Unified Performance Model</vt:lpstr>
      <vt:lpstr>FCell: A Novel DCN Architecture</vt:lpstr>
      <vt:lpstr>FCell: A Novel DCN Architecture</vt:lpstr>
      <vt:lpstr>FCell: A Novel DCN Architecture</vt:lpstr>
      <vt:lpstr>FCell: A Novel DCN Architecture</vt:lpstr>
      <vt:lpstr>FCell: A Novel DCN Architecture</vt:lpstr>
      <vt:lpstr>FCell: A Novel DCN Architecture</vt:lpstr>
      <vt:lpstr>Comparisons of DCN Architectures</vt:lpstr>
      <vt:lpstr>Comparisons of DCN Architectures</vt:lpstr>
      <vt:lpstr>Comparisons of DCN Architectures</vt:lpstr>
      <vt:lpstr>Simulation</vt:lpstr>
      <vt:lpstr>Simulation</vt:lpstr>
      <vt:lpstr>Conclusions</vt:lpstr>
      <vt:lpstr>Future Work</vt:lpstr>
      <vt:lpstr>Backup slides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Dawei Li</dc:creator>
  <cp:lastModifiedBy>Mary Kate</cp:lastModifiedBy>
  <cp:revision>132</cp:revision>
  <dcterms:created xsi:type="dcterms:W3CDTF">2014-11-13T17:12:18Z</dcterms:created>
  <dcterms:modified xsi:type="dcterms:W3CDTF">2015-08-07T16:28:59Z</dcterms:modified>
</cp:coreProperties>
</file>