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notesSlides/notesSlide11.xml" ContentType="application/vnd.openxmlformats-officedocument.presentationml.notesSlide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9" r:id="rId3"/>
    <p:sldId id="1229" r:id="rId4"/>
    <p:sldId id="338" r:id="rId5"/>
    <p:sldId id="1212" r:id="rId6"/>
    <p:sldId id="1189" r:id="rId7"/>
    <p:sldId id="1235" r:id="rId8"/>
    <p:sldId id="1213" r:id="rId9"/>
    <p:sldId id="1203" r:id="rId10"/>
    <p:sldId id="1211" r:id="rId11"/>
    <p:sldId id="1224" r:id="rId12"/>
    <p:sldId id="322" r:id="rId13"/>
    <p:sldId id="1226" r:id="rId14"/>
    <p:sldId id="1234" r:id="rId15"/>
    <p:sldId id="1230" r:id="rId16"/>
    <p:sldId id="1231" r:id="rId17"/>
    <p:sldId id="1232" r:id="rId18"/>
    <p:sldId id="1233" r:id="rId19"/>
    <p:sldId id="1219" r:id="rId20"/>
    <p:sldId id="1227" r:id="rId21"/>
  </p:sldIdLst>
  <p:sldSz cx="12192000" cy="6858000"/>
  <p:notesSz cx="7010400" cy="92964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97EC6"/>
    <a:srgbClr val="338DCD"/>
    <a:srgbClr val="000522"/>
    <a:srgbClr val="01091E"/>
    <a:srgbClr val="A4BED7"/>
    <a:srgbClr val="0070C0"/>
    <a:srgbClr val="003371"/>
    <a:srgbClr val="02307E"/>
    <a:srgbClr val="EC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6" autoAdjust="0"/>
    <p:restoredTop sz="87013" autoAdjust="0"/>
  </p:normalViewPr>
  <p:slideViewPr>
    <p:cSldViewPr snapToGrid="0" showGuides="1">
      <p:cViewPr varScale="1">
        <p:scale>
          <a:sx n="74" d="100"/>
          <a:sy n="74" d="100"/>
        </p:scale>
        <p:origin x="268" y="72"/>
      </p:cViewPr>
      <p:guideLst>
        <p:guide orient="horz" pos="21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4" cy="466726"/>
          </a:xfrm>
          <a:prstGeom prst="rect">
            <a:avLst/>
          </a:prstGeom>
        </p:spPr>
        <p:txBody>
          <a:bodyPr vert="horz" lIns="91404" tIns="45704" rIns="91404" bIns="457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4" cy="466726"/>
          </a:xfrm>
          <a:prstGeom prst="rect">
            <a:avLst/>
          </a:prstGeom>
        </p:spPr>
        <p:txBody>
          <a:bodyPr vert="horz" lIns="91404" tIns="45704" rIns="91404" bIns="45704" rtlCol="0"/>
          <a:lstStyle>
            <a:lvl1pPr algn="r">
              <a:defRPr sz="1200"/>
            </a:lvl1pPr>
          </a:lstStyle>
          <a:p>
            <a:fld id="{F9EA7CF9-06D6-4A68-BF28-F5D9B722ED1F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6"/>
            <a:ext cx="3038474" cy="466726"/>
          </a:xfrm>
          <a:prstGeom prst="rect">
            <a:avLst/>
          </a:prstGeom>
        </p:spPr>
        <p:txBody>
          <a:bodyPr vert="horz" lIns="91404" tIns="45704" rIns="91404" bIns="457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6"/>
            <a:ext cx="3038474" cy="466726"/>
          </a:xfrm>
          <a:prstGeom prst="rect">
            <a:avLst/>
          </a:prstGeom>
        </p:spPr>
        <p:txBody>
          <a:bodyPr vert="horz" lIns="91404" tIns="45704" rIns="91404" bIns="45704" rtlCol="0" anchor="b"/>
          <a:lstStyle>
            <a:lvl1pPr algn="r">
              <a:defRPr sz="1200"/>
            </a:lvl1pPr>
          </a:lstStyle>
          <a:p>
            <a:fld id="{5657F9B1-7362-4BCD-904C-3EBC484AD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0" y="4"/>
            <a:ext cx="7010400" cy="9296399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lIns="90539" tIns="45257" rIns="90539" bIns="4525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hape 4"/>
          <p:cNvSpPr txBox="1">
            <a:spLocks noGrp="1"/>
          </p:cNvSpPr>
          <p:nvPr>
            <p:ph type="hdr" idx="2"/>
          </p:nvPr>
        </p:nvSpPr>
        <p:spPr>
          <a:xfrm>
            <a:off x="3" y="1"/>
            <a:ext cx="3036887" cy="463550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3765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0965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165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5365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19913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0095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39826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" name="Shape 5"/>
          <p:cNvSpPr txBox="1">
            <a:spLocks noGrp="1"/>
          </p:cNvSpPr>
          <p:nvPr>
            <p:ph type="dt" idx="10"/>
          </p:nvPr>
        </p:nvSpPr>
        <p:spPr>
          <a:xfrm>
            <a:off x="3970340" y="1"/>
            <a:ext cx="3036887" cy="463550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3765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0965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165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5365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19913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0095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39826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" name="Shape 6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8500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3" y="8829678"/>
            <a:ext cx="3036887" cy="463550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3765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0965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165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5365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19913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0095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39826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3970340" y="8829678"/>
            <a:ext cx="3036887" cy="463550"/>
          </a:xfrm>
          <a:prstGeom prst="rect">
            <a:avLst/>
          </a:prstGeom>
          <a:noFill/>
          <a:ln>
            <a:noFill/>
          </a:ln>
        </p:spPr>
        <p:txBody>
          <a:bodyPr lIns="92313" tIns="46333" rIns="92313" bIns="46333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100" smtClean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10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3970340" y="8829678"/>
            <a:ext cx="3036887" cy="463550"/>
          </a:xfrm>
          <a:prstGeom prst="rect">
            <a:avLst/>
          </a:prstGeom>
          <a:noFill/>
          <a:ln>
            <a:noFill/>
          </a:ln>
        </p:spPr>
        <p:txBody>
          <a:bodyPr lIns="92313" tIns="46333" rIns="92313" bIns="46333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100"/>
              <a:t>1</a:t>
            </a:fld>
            <a:endParaRPr lang="en-US" sz="1100"/>
          </a:p>
        </p:txBody>
      </p:sp>
      <p:sp>
        <p:nvSpPr>
          <p:cNvPr id="222" name="Shape 222"/>
          <p:cNvSpPr txBox="1"/>
          <p:nvPr/>
        </p:nvSpPr>
        <p:spPr>
          <a:xfrm>
            <a:off x="1181100" y="696913"/>
            <a:ext cx="4648198" cy="348615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539" tIns="45257" rIns="90539" bIns="45257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00"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701676" y="4416425"/>
            <a:ext cx="5608637" cy="4183060"/>
          </a:xfrm>
          <a:prstGeom prst="rect">
            <a:avLst/>
          </a:prstGeom>
          <a:noFill/>
          <a:ln>
            <a:noFill/>
          </a:ln>
        </p:spPr>
        <p:txBody>
          <a:bodyPr lIns="90539" tIns="45257" rIns="90539" bIns="45257" anchor="ctr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r>
              <a:rPr lang="zh-CN" altLang="en-US"/>
              <a:t>服务器：紫金</a:t>
            </a:r>
            <a:r>
              <a:rPr lang="en-US" altLang="zh-CN"/>
              <a:t>DPU</a:t>
            </a:r>
            <a:r>
              <a:rPr lang="zh-CN" altLang="en-US"/>
              <a:t>服务器，型号为：</a:t>
            </a:r>
            <a:r>
              <a:rPr lang="en-US" altLang="zh-CN"/>
              <a:t>NF5280M6； </a:t>
            </a:r>
          </a:p>
          <a:p>
            <a:pPr>
              <a:buSzPct val="25000"/>
            </a:pPr>
            <a:r>
              <a:rPr lang="zh-CN" altLang="en-US"/>
              <a:t>交换机：华为 100</a:t>
            </a:r>
            <a:r>
              <a:rPr lang="en-US" altLang="zh-CN"/>
              <a:t>G </a:t>
            </a:r>
            <a:r>
              <a:rPr lang="zh-CN" altLang="en-US"/>
              <a:t>型号：</a:t>
            </a:r>
            <a:r>
              <a:rPr lang="en-US" altLang="zh-CN"/>
              <a:t>CE8855-32CQ4BQ； </a:t>
            </a:r>
            <a:r>
              <a:rPr lang="zh-CN" altLang="en-US"/>
              <a:t>华为 25</a:t>
            </a:r>
            <a:r>
              <a:rPr lang="en-US" altLang="zh-CN"/>
              <a:t>G </a:t>
            </a:r>
            <a:r>
              <a:rPr lang="zh-CN" altLang="en-US"/>
              <a:t>型号 </a:t>
            </a:r>
            <a:r>
              <a:rPr lang="en-US" altLang="zh-CN"/>
              <a:t>CE6863E-48S6CQ；</a:t>
            </a: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62088" y="925513"/>
            <a:ext cx="8213726" cy="4621212"/>
          </a:xfrm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1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Unified scheduling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integrates and unifies the scheduling of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 computing resources and network resources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Resource modeling uses the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hose model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 interface model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aggregated traffic</a:t>
            </a:r>
          </a:p>
          <a:p>
            <a:pPr marL="0" indent="0">
              <a:buNone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 Scheduling optimization adopts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 scheduling 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scalability</a:t>
            </a:r>
          </a:p>
          <a:p>
            <a:endParaRPr lang="en-US" altLang="zh-CN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Traffic management adopts a routing policy based on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max-flow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introduced an efficient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short-cut routing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strategy</a:t>
            </a:r>
          </a:p>
          <a:p>
            <a:endParaRPr kumimoji="1" lang="zh-CN" altLang="en-US" dirty="0"/>
          </a:p>
        </p:txBody>
      </p:sp>
      <p:sp>
        <p:nvSpPr>
          <p:cNvPr id="1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FA0E3-D494-439C-B728-5284EAC30F1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Smartphones, wearable devices (google glass and apple watch), cameras, vehicles_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t>3</a:t>
            </a:fld>
            <a:endParaRPr lang="en-GB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Smartphones, wearable devices (google glass and apple watch), cameras, vehicles_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t>11</a:t>
            </a:fld>
            <a:endParaRPr lang="en-GB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7726" y="243842"/>
            <a:ext cx="2589348" cy="444137"/>
          </a:xfrm>
          <a:prstGeom prst="rect">
            <a:avLst/>
          </a:prstGeom>
          <a:solidFill>
            <a:srgbClr val="010E3A"/>
          </a:solidFill>
          <a:ln>
            <a:solidFill>
              <a:srgbClr val="010E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3" name="矩形 2"/>
          <p:cNvSpPr/>
          <p:nvPr/>
        </p:nvSpPr>
        <p:spPr>
          <a:xfrm>
            <a:off x="9474927" y="243841"/>
            <a:ext cx="2589348" cy="444137"/>
          </a:xfrm>
          <a:prstGeom prst="rect">
            <a:avLst/>
          </a:prstGeom>
          <a:solidFill>
            <a:srgbClr val="010E3A"/>
          </a:solidFill>
          <a:ln>
            <a:solidFill>
              <a:srgbClr val="010E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914401" y="1219200"/>
            <a:ext cx="10361083" cy="1931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609602" y="6248400"/>
            <a:ext cx="284268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165602" y="6248400"/>
            <a:ext cx="385868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737602" y="6248400"/>
            <a:ext cx="284268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000" smtClean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00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CCF-79EB-4DDA-A119-34ED9C26E5CF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2EBE-99C9-4256-9BAF-F76CABB1A3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0683" cy="1141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09601" y="1600203"/>
            <a:ext cx="10970683" cy="4529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609602" y="6248400"/>
            <a:ext cx="284268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4165602" y="6248400"/>
            <a:ext cx="385868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8737602" y="6248400"/>
            <a:ext cx="284268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000" smtClean="0"/>
              <a:t>‹#›</a:t>
            </a:fld>
            <a:endParaRPr lang="en-US" sz="10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图形用户界面  描述已自动生成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图片 2" descr="图片包含 文本  描述已自动生成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671" y="219509"/>
            <a:ext cx="1128112" cy="47656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7726" y="243842"/>
            <a:ext cx="2589348" cy="444137"/>
          </a:xfrm>
          <a:prstGeom prst="rect">
            <a:avLst/>
          </a:prstGeom>
          <a:solidFill>
            <a:srgbClr val="010E3A"/>
          </a:solidFill>
          <a:ln>
            <a:solidFill>
              <a:srgbClr val="010E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5" name="矩形 4"/>
          <p:cNvSpPr/>
          <p:nvPr/>
        </p:nvSpPr>
        <p:spPr>
          <a:xfrm>
            <a:off x="9474927" y="219510"/>
            <a:ext cx="2589348" cy="444137"/>
          </a:xfrm>
          <a:prstGeom prst="rect">
            <a:avLst/>
          </a:prstGeom>
          <a:solidFill>
            <a:srgbClr val="010E3A"/>
          </a:solidFill>
          <a:ln>
            <a:solidFill>
              <a:srgbClr val="010E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905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tags" Target="../tags/tag122.xml"/><Relationship Id="rId21" Type="http://schemas.openxmlformats.org/officeDocument/2006/relationships/tags" Target="../tags/tag117.xml"/><Relationship Id="rId42" Type="http://schemas.openxmlformats.org/officeDocument/2006/relationships/tags" Target="../tags/tag138.xml"/><Relationship Id="rId47" Type="http://schemas.openxmlformats.org/officeDocument/2006/relationships/tags" Target="../tags/tag143.xml"/><Relationship Id="rId63" Type="http://schemas.openxmlformats.org/officeDocument/2006/relationships/tags" Target="../tags/tag159.xml"/><Relationship Id="rId68" Type="http://schemas.openxmlformats.org/officeDocument/2006/relationships/tags" Target="../tags/tag164.xml"/><Relationship Id="rId84" Type="http://schemas.openxmlformats.org/officeDocument/2006/relationships/tags" Target="../tags/tag180.xml"/><Relationship Id="rId89" Type="http://schemas.openxmlformats.org/officeDocument/2006/relationships/tags" Target="../tags/tag185.xml"/><Relationship Id="rId16" Type="http://schemas.openxmlformats.org/officeDocument/2006/relationships/tags" Target="../tags/tag112.xml"/><Relationship Id="rId11" Type="http://schemas.openxmlformats.org/officeDocument/2006/relationships/tags" Target="../tags/tag107.xml"/><Relationship Id="rId32" Type="http://schemas.openxmlformats.org/officeDocument/2006/relationships/tags" Target="../tags/tag128.xml"/><Relationship Id="rId37" Type="http://schemas.openxmlformats.org/officeDocument/2006/relationships/tags" Target="../tags/tag133.xml"/><Relationship Id="rId53" Type="http://schemas.openxmlformats.org/officeDocument/2006/relationships/tags" Target="../tags/tag149.xml"/><Relationship Id="rId58" Type="http://schemas.openxmlformats.org/officeDocument/2006/relationships/tags" Target="../tags/tag154.xml"/><Relationship Id="rId74" Type="http://schemas.openxmlformats.org/officeDocument/2006/relationships/tags" Target="../tags/tag170.xml"/><Relationship Id="rId79" Type="http://schemas.openxmlformats.org/officeDocument/2006/relationships/tags" Target="../tags/tag175.xml"/><Relationship Id="rId102" Type="http://schemas.openxmlformats.org/officeDocument/2006/relationships/image" Target="../media/image11.png"/><Relationship Id="rId5" Type="http://schemas.openxmlformats.org/officeDocument/2006/relationships/tags" Target="../tags/tag101.xml"/><Relationship Id="rId90" Type="http://schemas.openxmlformats.org/officeDocument/2006/relationships/tags" Target="../tags/tag186.xml"/><Relationship Id="rId95" Type="http://schemas.openxmlformats.org/officeDocument/2006/relationships/tags" Target="../tags/tag191.xml"/><Relationship Id="rId22" Type="http://schemas.openxmlformats.org/officeDocument/2006/relationships/tags" Target="../tags/tag118.xml"/><Relationship Id="rId27" Type="http://schemas.openxmlformats.org/officeDocument/2006/relationships/tags" Target="../tags/tag123.xml"/><Relationship Id="rId43" Type="http://schemas.openxmlformats.org/officeDocument/2006/relationships/tags" Target="../tags/tag139.xml"/><Relationship Id="rId48" Type="http://schemas.openxmlformats.org/officeDocument/2006/relationships/tags" Target="../tags/tag144.xml"/><Relationship Id="rId64" Type="http://schemas.openxmlformats.org/officeDocument/2006/relationships/tags" Target="../tags/tag160.xml"/><Relationship Id="rId69" Type="http://schemas.openxmlformats.org/officeDocument/2006/relationships/tags" Target="../tags/tag165.xml"/><Relationship Id="rId80" Type="http://schemas.openxmlformats.org/officeDocument/2006/relationships/tags" Target="../tags/tag176.xml"/><Relationship Id="rId85" Type="http://schemas.openxmlformats.org/officeDocument/2006/relationships/tags" Target="../tags/tag181.xml"/><Relationship Id="rId12" Type="http://schemas.openxmlformats.org/officeDocument/2006/relationships/tags" Target="../tags/tag108.xml"/><Relationship Id="rId17" Type="http://schemas.openxmlformats.org/officeDocument/2006/relationships/tags" Target="../tags/tag113.xml"/><Relationship Id="rId25" Type="http://schemas.openxmlformats.org/officeDocument/2006/relationships/tags" Target="../tags/tag121.xml"/><Relationship Id="rId33" Type="http://schemas.openxmlformats.org/officeDocument/2006/relationships/tags" Target="../tags/tag129.xml"/><Relationship Id="rId38" Type="http://schemas.openxmlformats.org/officeDocument/2006/relationships/tags" Target="../tags/tag134.xml"/><Relationship Id="rId46" Type="http://schemas.openxmlformats.org/officeDocument/2006/relationships/tags" Target="../tags/tag142.xml"/><Relationship Id="rId59" Type="http://schemas.openxmlformats.org/officeDocument/2006/relationships/tags" Target="../tags/tag155.xml"/><Relationship Id="rId67" Type="http://schemas.openxmlformats.org/officeDocument/2006/relationships/tags" Target="../tags/tag163.xml"/><Relationship Id="rId103" Type="http://schemas.openxmlformats.org/officeDocument/2006/relationships/image" Target="../media/image12.png"/><Relationship Id="rId20" Type="http://schemas.openxmlformats.org/officeDocument/2006/relationships/tags" Target="../tags/tag116.xml"/><Relationship Id="rId41" Type="http://schemas.openxmlformats.org/officeDocument/2006/relationships/tags" Target="../tags/tag137.xml"/><Relationship Id="rId54" Type="http://schemas.openxmlformats.org/officeDocument/2006/relationships/tags" Target="../tags/tag150.xml"/><Relationship Id="rId62" Type="http://schemas.openxmlformats.org/officeDocument/2006/relationships/tags" Target="../tags/tag158.xml"/><Relationship Id="rId70" Type="http://schemas.openxmlformats.org/officeDocument/2006/relationships/tags" Target="../tags/tag166.xml"/><Relationship Id="rId75" Type="http://schemas.openxmlformats.org/officeDocument/2006/relationships/tags" Target="../tags/tag171.xml"/><Relationship Id="rId83" Type="http://schemas.openxmlformats.org/officeDocument/2006/relationships/tags" Target="../tags/tag179.xml"/><Relationship Id="rId88" Type="http://schemas.openxmlformats.org/officeDocument/2006/relationships/tags" Target="../tags/tag184.xml"/><Relationship Id="rId91" Type="http://schemas.openxmlformats.org/officeDocument/2006/relationships/tags" Target="../tags/tag187.xml"/><Relationship Id="rId96" Type="http://schemas.openxmlformats.org/officeDocument/2006/relationships/tags" Target="../tags/tag192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5" Type="http://schemas.openxmlformats.org/officeDocument/2006/relationships/tags" Target="../tags/tag111.xml"/><Relationship Id="rId23" Type="http://schemas.openxmlformats.org/officeDocument/2006/relationships/tags" Target="../tags/tag119.xml"/><Relationship Id="rId28" Type="http://schemas.openxmlformats.org/officeDocument/2006/relationships/tags" Target="../tags/tag124.xml"/><Relationship Id="rId36" Type="http://schemas.openxmlformats.org/officeDocument/2006/relationships/tags" Target="../tags/tag132.xml"/><Relationship Id="rId49" Type="http://schemas.openxmlformats.org/officeDocument/2006/relationships/tags" Target="../tags/tag145.xml"/><Relationship Id="rId57" Type="http://schemas.openxmlformats.org/officeDocument/2006/relationships/tags" Target="../tags/tag153.xml"/><Relationship Id="rId10" Type="http://schemas.openxmlformats.org/officeDocument/2006/relationships/tags" Target="../tags/tag106.xml"/><Relationship Id="rId31" Type="http://schemas.openxmlformats.org/officeDocument/2006/relationships/tags" Target="../tags/tag127.xml"/><Relationship Id="rId44" Type="http://schemas.openxmlformats.org/officeDocument/2006/relationships/tags" Target="../tags/tag140.xml"/><Relationship Id="rId52" Type="http://schemas.openxmlformats.org/officeDocument/2006/relationships/tags" Target="../tags/tag148.xml"/><Relationship Id="rId60" Type="http://schemas.openxmlformats.org/officeDocument/2006/relationships/tags" Target="../tags/tag156.xml"/><Relationship Id="rId65" Type="http://schemas.openxmlformats.org/officeDocument/2006/relationships/tags" Target="../tags/tag161.xml"/><Relationship Id="rId73" Type="http://schemas.openxmlformats.org/officeDocument/2006/relationships/tags" Target="../tags/tag169.xml"/><Relationship Id="rId78" Type="http://schemas.openxmlformats.org/officeDocument/2006/relationships/tags" Target="../tags/tag174.xml"/><Relationship Id="rId81" Type="http://schemas.openxmlformats.org/officeDocument/2006/relationships/tags" Target="../tags/tag177.xml"/><Relationship Id="rId86" Type="http://schemas.openxmlformats.org/officeDocument/2006/relationships/tags" Target="../tags/tag182.xml"/><Relationship Id="rId94" Type="http://schemas.openxmlformats.org/officeDocument/2006/relationships/tags" Target="../tags/tag190.xml"/><Relationship Id="rId99" Type="http://schemas.openxmlformats.org/officeDocument/2006/relationships/tags" Target="../tags/tag195.xml"/><Relationship Id="rId101" Type="http://schemas.openxmlformats.org/officeDocument/2006/relationships/slideLayout" Target="../slideLayouts/slideLayout4.xml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3" Type="http://schemas.openxmlformats.org/officeDocument/2006/relationships/tags" Target="../tags/tag109.xml"/><Relationship Id="rId18" Type="http://schemas.openxmlformats.org/officeDocument/2006/relationships/tags" Target="../tags/tag114.xml"/><Relationship Id="rId39" Type="http://schemas.openxmlformats.org/officeDocument/2006/relationships/tags" Target="../tags/tag135.xml"/><Relationship Id="rId34" Type="http://schemas.openxmlformats.org/officeDocument/2006/relationships/tags" Target="../tags/tag130.xml"/><Relationship Id="rId50" Type="http://schemas.openxmlformats.org/officeDocument/2006/relationships/tags" Target="../tags/tag146.xml"/><Relationship Id="rId55" Type="http://schemas.openxmlformats.org/officeDocument/2006/relationships/tags" Target="../tags/tag151.xml"/><Relationship Id="rId76" Type="http://schemas.openxmlformats.org/officeDocument/2006/relationships/tags" Target="../tags/tag172.xml"/><Relationship Id="rId97" Type="http://schemas.openxmlformats.org/officeDocument/2006/relationships/tags" Target="../tags/tag193.xml"/><Relationship Id="rId104" Type="http://schemas.openxmlformats.org/officeDocument/2006/relationships/image" Target="../media/image13.png"/><Relationship Id="rId7" Type="http://schemas.openxmlformats.org/officeDocument/2006/relationships/tags" Target="../tags/tag103.xml"/><Relationship Id="rId71" Type="http://schemas.openxmlformats.org/officeDocument/2006/relationships/tags" Target="../tags/tag167.xml"/><Relationship Id="rId92" Type="http://schemas.openxmlformats.org/officeDocument/2006/relationships/tags" Target="../tags/tag188.xml"/><Relationship Id="rId2" Type="http://schemas.openxmlformats.org/officeDocument/2006/relationships/tags" Target="../tags/tag98.xml"/><Relationship Id="rId29" Type="http://schemas.openxmlformats.org/officeDocument/2006/relationships/tags" Target="../tags/tag125.xml"/><Relationship Id="rId24" Type="http://schemas.openxmlformats.org/officeDocument/2006/relationships/tags" Target="../tags/tag120.xml"/><Relationship Id="rId40" Type="http://schemas.openxmlformats.org/officeDocument/2006/relationships/tags" Target="../tags/tag136.xml"/><Relationship Id="rId45" Type="http://schemas.openxmlformats.org/officeDocument/2006/relationships/tags" Target="../tags/tag141.xml"/><Relationship Id="rId66" Type="http://schemas.openxmlformats.org/officeDocument/2006/relationships/tags" Target="../tags/tag162.xml"/><Relationship Id="rId87" Type="http://schemas.openxmlformats.org/officeDocument/2006/relationships/tags" Target="../tags/tag183.xml"/><Relationship Id="rId61" Type="http://schemas.openxmlformats.org/officeDocument/2006/relationships/tags" Target="../tags/tag157.xml"/><Relationship Id="rId82" Type="http://schemas.openxmlformats.org/officeDocument/2006/relationships/tags" Target="../tags/tag178.xml"/><Relationship Id="rId19" Type="http://schemas.openxmlformats.org/officeDocument/2006/relationships/tags" Target="../tags/tag115.xml"/><Relationship Id="rId14" Type="http://schemas.openxmlformats.org/officeDocument/2006/relationships/tags" Target="../tags/tag110.xml"/><Relationship Id="rId30" Type="http://schemas.openxmlformats.org/officeDocument/2006/relationships/tags" Target="../tags/tag126.xml"/><Relationship Id="rId35" Type="http://schemas.openxmlformats.org/officeDocument/2006/relationships/tags" Target="../tags/tag131.xml"/><Relationship Id="rId56" Type="http://schemas.openxmlformats.org/officeDocument/2006/relationships/tags" Target="../tags/tag152.xml"/><Relationship Id="rId77" Type="http://schemas.openxmlformats.org/officeDocument/2006/relationships/tags" Target="../tags/tag173.xml"/><Relationship Id="rId100" Type="http://schemas.openxmlformats.org/officeDocument/2006/relationships/tags" Target="../tags/tag196.xml"/><Relationship Id="rId8" Type="http://schemas.openxmlformats.org/officeDocument/2006/relationships/tags" Target="../tags/tag104.xml"/><Relationship Id="rId51" Type="http://schemas.openxmlformats.org/officeDocument/2006/relationships/tags" Target="../tags/tag147.xml"/><Relationship Id="rId72" Type="http://schemas.openxmlformats.org/officeDocument/2006/relationships/tags" Target="../tags/tag168.xml"/><Relationship Id="rId93" Type="http://schemas.openxmlformats.org/officeDocument/2006/relationships/tags" Target="../tags/tag189.xml"/><Relationship Id="rId98" Type="http://schemas.openxmlformats.org/officeDocument/2006/relationships/tags" Target="../tags/tag194.xml"/><Relationship Id="rId3" Type="http://schemas.openxmlformats.org/officeDocument/2006/relationships/tags" Target="../tags/tag99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209.xml"/><Relationship Id="rId18" Type="http://schemas.openxmlformats.org/officeDocument/2006/relationships/tags" Target="../tags/tag214.xml"/><Relationship Id="rId26" Type="http://schemas.openxmlformats.org/officeDocument/2006/relationships/tags" Target="../tags/tag222.xml"/><Relationship Id="rId39" Type="http://schemas.openxmlformats.org/officeDocument/2006/relationships/tags" Target="../tags/tag235.xml"/><Relationship Id="rId21" Type="http://schemas.openxmlformats.org/officeDocument/2006/relationships/tags" Target="../tags/tag217.xml"/><Relationship Id="rId34" Type="http://schemas.openxmlformats.org/officeDocument/2006/relationships/tags" Target="../tags/tag230.xml"/><Relationship Id="rId42" Type="http://schemas.openxmlformats.org/officeDocument/2006/relationships/tags" Target="../tags/tag238.xml"/><Relationship Id="rId47" Type="http://schemas.openxmlformats.org/officeDocument/2006/relationships/tags" Target="../tags/tag243.xml"/><Relationship Id="rId50" Type="http://schemas.openxmlformats.org/officeDocument/2006/relationships/slideLayout" Target="../slideLayouts/slideLayout3.xml"/><Relationship Id="rId7" Type="http://schemas.openxmlformats.org/officeDocument/2006/relationships/tags" Target="../tags/tag203.xml"/><Relationship Id="rId2" Type="http://schemas.openxmlformats.org/officeDocument/2006/relationships/tags" Target="../tags/tag198.xml"/><Relationship Id="rId16" Type="http://schemas.openxmlformats.org/officeDocument/2006/relationships/tags" Target="../tags/tag212.xml"/><Relationship Id="rId29" Type="http://schemas.openxmlformats.org/officeDocument/2006/relationships/tags" Target="../tags/tag225.xml"/><Relationship Id="rId11" Type="http://schemas.openxmlformats.org/officeDocument/2006/relationships/tags" Target="../tags/tag207.xml"/><Relationship Id="rId24" Type="http://schemas.openxmlformats.org/officeDocument/2006/relationships/tags" Target="../tags/tag220.xml"/><Relationship Id="rId32" Type="http://schemas.openxmlformats.org/officeDocument/2006/relationships/tags" Target="../tags/tag228.xml"/><Relationship Id="rId37" Type="http://schemas.openxmlformats.org/officeDocument/2006/relationships/tags" Target="../tags/tag233.xml"/><Relationship Id="rId40" Type="http://schemas.openxmlformats.org/officeDocument/2006/relationships/tags" Target="../tags/tag236.xml"/><Relationship Id="rId45" Type="http://schemas.openxmlformats.org/officeDocument/2006/relationships/tags" Target="../tags/tag241.xml"/><Relationship Id="rId5" Type="http://schemas.openxmlformats.org/officeDocument/2006/relationships/tags" Target="../tags/tag201.xml"/><Relationship Id="rId15" Type="http://schemas.openxmlformats.org/officeDocument/2006/relationships/tags" Target="../tags/tag211.xml"/><Relationship Id="rId23" Type="http://schemas.openxmlformats.org/officeDocument/2006/relationships/tags" Target="../tags/tag219.xml"/><Relationship Id="rId28" Type="http://schemas.openxmlformats.org/officeDocument/2006/relationships/tags" Target="../tags/tag224.xml"/><Relationship Id="rId36" Type="http://schemas.openxmlformats.org/officeDocument/2006/relationships/tags" Target="../tags/tag232.xml"/><Relationship Id="rId49" Type="http://schemas.openxmlformats.org/officeDocument/2006/relationships/tags" Target="../tags/tag245.xml"/><Relationship Id="rId10" Type="http://schemas.openxmlformats.org/officeDocument/2006/relationships/tags" Target="../tags/tag206.xml"/><Relationship Id="rId19" Type="http://schemas.openxmlformats.org/officeDocument/2006/relationships/tags" Target="../tags/tag215.xml"/><Relationship Id="rId31" Type="http://schemas.openxmlformats.org/officeDocument/2006/relationships/tags" Target="../tags/tag227.xml"/><Relationship Id="rId44" Type="http://schemas.openxmlformats.org/officeDocument/2006/relationships/tags" Target="../tags/tag240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tags" Target="../tags/tag210.xml"/><Relationship Id="rId22" Type="http://schemas.openxmlformats.org/officeDocument/2006/relationships/tags" Target="../tags/tag218.xml"/><Relationship Id="rId27" Type="http://schemas.openxmlformats.org/officeDocument/2006/relationships/tags" Target="../tags/tag223.xml"/><Relationship Id="rId30" Type="http://schemas.openxmlformats.org/officeDocument/2006/relationships/tags" Target="../tags/tag226.xml"/><Relationship Id="rId35" Type="http://schemas.openxmlformats.org/officeDocument/2006/relationships/tags" Target="../tags/tag231.xml"/><Relationship Id="rId43" Type="http://schemas.openxmlformats.org/officeDocument/2006/relationships/tags" Target="../tags/tag239.xml"/><Relationship Id="rId48" Type="http://schemas.openxmlformats.org/officeDocument/2006/relationships/tags" Target="../tags/tag244.xml"/><Relationship Id="rId8" Type="http://schemas.openxmlformats.org/officeDocument/2006/relationships/tags" Target="../tags/tag204.xml"/><Relationship Id="rId51" Type="http://schemas.openxmlformats.org/officeDocument/2006/relationships/notesSlide" Target="../notesSlides/notesSlide8.xml"/><Relationship Id="rId3" Type="http://schemas.openxmlformats.org/officeDocument/2006/relationships/tags" Target="../tags/tag199.xml"/><Relationship Id="rId12" Type="http://schemas.openxmlformats.org/officeDocument/2006/relationships/tags" Target="../tags/tag208.xml"/><Relationship Id="rId17" Type="http://schemas.openxmlformats.org/officeDocument/2006/relationships/tags" Target="../tags/tag213.xml"/><Relationship Id="rId25" Type="http://schemas.openxmlformats.org/officeDocument/2006/relationships/tags" Target="../tags/tag221.xml"/><Relationship Id="rId33" Type="http://schemas.openxmlformats.org/officeDocument/2006/relationships/tags" Target="../tags/tag229.xml"/><Relationship Id="rId38" Type="http://schemas.openxmlformats.org/officeDocument/2006/relationships/tags" Target="../tags/tag234.xml"/><Relationship Id="rId46" Type="http://schemas.openxmlformats.org/officeDocument/2006/relationships/tags" Target="../tags/tag242.xml"/><Relationship Id="rId20" Type="http://schemas.openxmlformats.org/officeDocument/2006/relationships/tags" Target="../tags/tag216.xml"/><Relationship Id="rId41" Type="http://schemas.openxmlformats.org/officeDocument/2006/relationships/tags" Target="../tags/tag237.xml"/><Relationship Id="rId1" Type="http://schemas.openxmlformats.org/officeDocument/2006/relationships/tags" Target="../tags/tag197.xml"/><Relationship Id="rId6" Type="http://schemas.openxmlformats.org/officeDocument/2006/relationships/tags" Target="../tags/tag20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258.xml"/><Relationship Id="rId18" Type="http://schemas.openxmlformats.org/officeDocument/2006/relationships/tags" Target="../tags/tag263.xml"/><Relationship Id="rId26" Type="http://schemas.openxmlformats.org/officeDocument/2006/relationships/tags" Target="../tags/tag271.xml"/><Relationship Id="rId3" Type="http://schemas.openxmlformats.org/officeDocument/2006/relationships/tags" Target="../tags/tag248.xml"/><Relationship Id="rId21" Type="http://schemas.openxmlformats.org/officeDocument/2006/relationships/tags" Target="../tags/tag266.xml"/><Relationship Id="rId34" Type="http://schemas.openxmlformats.org/officeDocument/2006/relationships/notesSlide" Target="../notesSlides/notesSlide11.xml"/><Relationship Id="rId7" Type="http://schemas.openxmlformats.org/officeDocument/2006/relationships/tags" Target="../tags/tag252.xml"/><Relationship Id="rId12" Type="http://schemas.openxmlformats.org/officeDocument/2006/relationships/tags" Target="../tags/tag257.xml"/><Relationship Id="rId17" Type="http://schemas.openxmlformats.org/officeDocument/2006/relationships/tags" Target="../tags/tag262.xml"/><Relationship Id="rId25" Type="http://schemas.openxmlformats.org/officeDocument/2006/relationships/tags" Target="../tags/tag270.xml"/><Relationship Id="rId33" Type="http://schemas.openxmlformats.org/officeDocument/2006/relationships/slideLayout" Target="../slideLayouts/slideLayout4.xml"/><Relationship Id="rId2" Type="http://schemas.openxmlformats.org/officeDocument/2006/relationships/tags" Target="../tags/tag247.xml"/><Relationship Id="rId16" Type="http://schemas.openxmlformats.org/officeDocument/2006/relationships/tags" Target="../tags/tag261.xml"/><Relationship Id="rId20" Type="http://schemas.openxmlformats.org/officeDocument/2006/relationships/tags" Target="../tags/tag265.xml"/><Relationship Id="rId29" Type="http://schemas.openxmlformats.org/officeDocument/2006/relationships/tags" Target="../tags/tag274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tags" Target="../tags/tag256.xml"/><Relationship Id="rId24" Type="http://schemas.openxmlformats.org/officeDocument/2006/relationships/tags" Target="../tags/tag269.xml"/><Relationship Id="rId32" Type="http://schemas.openxmlformats.org/officeDocument/2006/relationships/tags" Target="../tags/tag277.xml"/><Relationship Id="rId5" Type="http://schemas.openxmlformats.org/officeDocument/2006/relationships/tags" Target="../tags/tag250.xml"/><Relationship Id="rId15" Type="http://schemas.openxmlformats.org/officeDocument/2006/relationships/tags" Target="../tags/tag260.xml"/><Relationship Id="rId23" Type="http://schemas.openxmlformats.org/officeDocument/2006/relationships/tags" Target="../tags/tag268.xml"/><Relationship Id="rId28" Type="http://schemas.openxmlformats.org/officeDocument/2006/relationships/tags" Target="../tags/tag273.xml"/><Relationship Id="rId10" Type="http://schemas.openxmlformats.org/officeDocument/2006/relationships/tags" Target="../tags/tag255.xml"/><Relationship Id="rId19" Type="http://schemas.openxmlformats.org/officeDocument/2006/relationships/tags" Target="../tags/tag264.xml"/><Relationship Id="rId31" Type="http://schemas.openxmlformats.org/officeDocument/2006/relationships/tags" Target="../tags/tag276.xml"/><Relationship Id="rId4" Type="http://schemas.openxmlformats.org/officeDocument/2006/relationships/tags" Target="../tags/tag249.xml"/><Relationship Id="rId9" Type="http://schemas.openxmlformats.org/officeDocument/2006/relationships/tags" Target="../tags/tag254.xml"/><Relationship Id="rId14" Type="http://schemas.openxmlformats.org/officeDocument/2006/relationships/tags" Target="../tags/tag259.xml"/><Relationship Id="rId22" Type="http://schemas.openxmlformats.org/officeDocument/2006/relationships/tags" Target="../tags/tag267.xml"/><Relationship Id="rId27" Type="http://schemas.openxmlformats.org/officeDocument/2006/relationships/tags" Target="../tags/tag272.xml"/><Relationship Id="rId30" Type="http://schemas.openxmlformats.org/officeDocument/2006/relationships/tags" Target="../tags/tag275.xml"/><Relationship Id="rId35" Type="http://schemas.openxmlformats.org/officeDocument/2006/relationships/image" Target="../media/image19.png"/><Relationship Id="rId8" Type="http://schemas.openxmlformats.org/officeDocument/2006/relationships/tags" Target="../tags/tag2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87.xml"/><Relationship Id="rId13" Type="http://schemas.openxmlformats.org/officeDocument/2006/relationships/tags" Target="../tags/tag292.xml"/><Relationship Id="rId18" Type="http://schemas.openxmlformats.org/officeDocument/2006/relationships/tags" Target="../tags/tag297.xml"/><Relationship Id="rId26" Type="http://schemas.openxmlformats.org/officeDocument/2006/relationships/notesSlide" Target="../notesSlides/notesSlide15.xml"/><Relationship Id="rId3" Type="http://schemas.openxmlformats.org/officeDocument/2006/relationships/tags" Target="../tags/tag282.xml"/><Relationship Id="rId21" Type="http://schemas.openxmlformats.org/officeDocument/2006/relationships/tags" Target="../tags/tag300.xml"/><Relationship Id="rId7" Type="http://schemas.openxmlformats.org/officeDocument/2006/relationships/tags" Target="../tags/tag286.xml"/><Relationship Id="rId12" Type="http://schemas.openxmlformats.org/officeDocument/2006/relationships/tags" Target="../tags/tag291.xml"/><Relationship Id="rId17" Type="http://schemas.openxmlformats.org/officeDocument/2006/relationships/tags" Target="../tags/tag296.xml"/><Relationship Id="rId25" Type="http://schemas.openxmlformats.org/officeDocument/2006/relationships/slideLayout" Target="../slideLayouts/slideLayout4.xml"/><Relationship Id="rId2" Type="http://schemas.openxmlformats.org/officeDocument/2006/relationships/tags" Target="../tags/tag281.xml"/><Relationship Id="rId16" Type="http://schemas.openxmlformats.org/officeDocument/2006/relationships/tags" Target="../tags/tag295.xml"/><Relationship Id="rId20" Type="http://schemas.openxmlformats.org/officeDocument/2006/relationships/tags" Target="../tags/tag299.xml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tags" Target="../tags/tag290.xml"/><Relationship Id="rId24" Type="http://schemas.openxmlformats.org/officeDocument/2006/relationships/tags" Target="../tags/tag303.xml"/><Relationship Id="rId5" Type="http://schemas.openxmlformats.org/officeDocument/2006/relationships/tags" Target="../tags/tag284.xml"/><Relationship Id="rId15" Type="http://schemas.openxmlformats.org/officeDocument/2006/relationships/tags" Target="../tags/tag294.xml"/><Relationship Id="rId23" Type="http://schemas.openxmlformats.org/officeDocument/2006/relationships/tags" Target="../tags/tag302.xml"/><Relationship Id="rId10" Type="http://schemas.openxmlformats.org/officeDocument/2006/relationships/tags" Target="../tags/tag289.xml"/><Relationship Id="rId19" Type="http://schemas.openxmlformats.org/officeDocument/2006/relationships/tags" Target="../tags/tag298.xml"/><Relationship Id="rId4" Type="http://schemas.openxmlformats.org/officeDocument/2006/relationships/tags" Target="../tags/tag283.xml"/><Relationship Id="rId9" Type="http://schemas.openxmlformats.org/officeDocument/2006/relationships/tags" Target="../tags/tag288.xml"/><Relationship Id="rId14" Type="http://schemas.openxmlformats.org/officeDocument/2006/relationships/tags" Target="../tags/tag293.xml"/><Relationship Id="rId22" Type="http://schemas.openxmlformats.org/officeDocument/2006/relationships/tags" Target="../tags/tag301.xml"/><Relationship Id="rId27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40.xml"/><Relationship Id="rId21" Type="http://schemas.openxmlformats.org/officeDocument/2006/relationships/tags" Target="../tags/tag35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63" Type="http://schemas.openxmlformats.org/officeDocument/2006/relationships/tags" Target="../tags/tag77.xml"/><Relationship Id="rId68" Type="http://schemas.openxmlformats.org/officeDocument/2006/relationships/tags" Target="../tags/tag82.xml"/><Relationship Id="rId84" Type="http://schemas.openxmlformats.org/officeDocument/2006/relationships/image" Target="../media/image9.png"/><Relationship Id="rId16" Type="http://schemas.openxmlformats.org/officeDocument/2006/relationships/tags" Target="../tags/tag30.xml"/><Relationship Id="rId11" Type="http://schemas.openxmlformats.org/officeDocument/2006/relationships/tags" Target="../tags/tag25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53" Type="http://schemas.openxmlformats.org/officeDocument/2006/relationships/tags" Target="../tags/tag67.xml"/><Relationship Id="rId58" Type="http://schemas.openxmlformats.org/officeDocument/2006/relationships/tags" Target="../tags/tag72.xml"/><Relationship Id="rId74" Type="http://schemas.openxmlformats.org/officeDocument/2006/relationships/tags" Target="../tags/tag88.xml"/><Relationship Id="rId79" Type="http://schemas.openxmlformats.org/officeDocument/2006/relationships/tags" Target="../tags/tag93.xml"/><Relationship Id="rId5" Type="http://schemas.openxmlformats.org/officeDocument/2006/relationships/tags" Target="../tags/tag19.xml"/><Relationship Id="rId19" Type="http://schemas.openxmlformats.org/officeDocument/2006/relationships/tags" Target="../tags/tag3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56" Type="http://schemas.openxmlformats.org/officeDocument/2006/relationships/tags" Target="../tags/tag70.xml"/><Relationship Id="rId64" Type="http://schemas.openxmlformats.org/officeDocument/2006/relationships/tags" Target="../tags/tag78.xml"/><Relationship Id="rId69" Type="http://schemas.openxmlformats.org/officeDocument/2006/relationships/tags" Target="../tags/tag83.xml"/><Relationship Id="rId77" Type="http://schemas.openxmlformats.org/officeDocument/2006/relationships/tags" Target="../tags/tag91.xml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72" Type="http://schemas.openxmlformats.org/officeDocument/2006/relationships/tags" Target="../tags/tag86.xml"/><Relationship Id="rId80" Type="http://schemas.openxmlformats.org/officeDocument/2006/relationships/tags" Target="../tags/tag94.xml"/><Relationship Id="rId85" Type="http://schemas.openxmlformats.org/officeDocument/2006/relationships/image" Target="../media/image10.png"/><Relationship Id="rId3" Type="http://schemas.openxmlformats.org/officeDocument/2006/relationships/tags" Target="../tags/tag17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59" Type="http://schemas.openxmlformats.org/officeDocument/2006/relationships/tags" Target="../tags/tag73.xml"/><Relationship Id="rId67" Type="http://schemas.openxmlformats.org/officeDocument/2006/relationships/tags" Target="../tags/tag81.xml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54" Type="http://schemas.openxmlformats.org/officeDocument/2006/relationships/tags" Target="../tags/tag68.xml"/><Relationship Id="rId62" Type="http://schemas.openxmlformats.org/officeDocument/2006/relationships/tags" Target="../tags/tag76.xml"/><Relationship Id="rId70" Type="http://schemas.openxmlformats.org/officeDocument/2006/relationships/tags" Target="../tags/tag84.xml"/><Relationship Id="rId75" Type="http://schemas.openxmlformats.org/officeDocument/2006/relationships/tags" Target="../tags/tag89.xml"/><Relationship Id="rId83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tags" Target="../tags/tag71.xml"/><Relationship Id="rId10" Type="http://schemas.openxmlformats.org/officeDocument/2006/relationships/tags" Target="../tags/tag24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Relationship Id="rId60" Type="http://schemas.openxmlformats.org/officeDocument/2006/relationships/tags" Target="../tags/tag74.xml"/><Relationship Id="rId65" Type="http://schemas.openxmlformats.org/officeDocument/2006/relationships/tags" Target="../tags/tag79.xml"/><Relationship Id="rId73" Type="http://schemas.openxmlformats.org/officeDocument/2006/relationships/tags" Target="../tags/tag87.xml"/><Relationship Id="rId78" Type="http://schemas.openxmlformats.org/officeDocument/2006/relationships/tags" Target="../tags/tag92.xml"/><Relationship Id="rId81" Type="http://schemas.openxmlformats.org/officeDocument/2006/relationships/tags" Target="../tags/tag95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39" Type="http://schemas.openxmlformats.org/officeDocument/2006/relationships/tags" Target="../tags/tag53.xml"/><Relationship Id="rId34" Type="http://schemas.openxmlformats.org/officeDocument/2006/relationships/tags" Target="../tags/tag48.xml"/><Relationship Id="rId50" Type="http://schemas.openxmlformats.org/officeDocument/2006/relationships/tags" Target="../tags/tag64.xml"/><Relationship Id="rId55" Type="http://schemas.openxmlformats.org/officeDocument/2006/relationships/tags" Target="../tags/tag69.xml"/><Relationship Id="rId76" Type="http://schemas.openxmlformats.org/officeDocument/2006/relationships/tags" Target="../tags/tag90.xml"/><Relationship Id="rId7" Type="http://schemas.openxmlformats.org/officeDocument/2006/relationships/tags" Target="../tags/tag21.xml"/><Relationship Id="rId71" Type="http://schemas.openxmlformats.org/officeDocument/2006/relationships/tags" Target="../tags/tag85.xml"/><Relationship Id="rId2" Type="http://schemas.openxmlformats.org/officeDocument/2006/relationships/tags" Target="../tags/tag16.xml"/><Relationship Id="rId29" Type="http://schemas.openxmlformats.org/officeDocument/2006/relationships/tags" Target="../tags/tag43.xml"/><Relationship Id="rId24" Type="http://schemas.openxmlformats.org/officeDocument/2006/relationships/tags" Target="../tags/tag38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66" Type="http://schemas.openxmlformats.org/officeDocument/2006/relationships/tags" Target="../tags/tag80.xml"/><Relationship Id="rId61" Type="http://schemas.openxmlformats.org/officeDocument/2006/relationships/tags" Target="../tags/tag75.xml"/><Relationship Id="rId82" Type="http://schemas.openxmlformats.org/officeDocument/2006/relationships/tags" Target="../tags/tag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232914" y="2022624"/>
            <a:ext cx="11375234" cy="12017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  <a:t>A Comprehensive Comparison of Two Resource</a:t>
            </a:r>
            <a:br>
              <a:rPr lang="en-US" altLang="zh-CN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</a:br>
            <a:r>
              <a:rPr lang="en-US" altLang="zh-CN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  <a:t>Allocation Schemes in DCNs under the Hose Model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subTitle" idx="4294967295"/>
          </p:nvPr>
        </p:nvSpPr>
        <p:spPr>
          <a:xfrm>
            <a:off x="1524000" y="4029076"/>
            <a:ext cx="9061450" cy="1820863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indent="0" algn="ctr">
              <a:spcBef>
                <a:spcPts val="0"/>
              </a:spcBef>
              <a:buSzPct val="25000"/>
              <a:buNone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  <a:t>Jie Wu*,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  <a:t>Shuo Quan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  <a:t>，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  <a:t>and Xiaoyao Huang</a:t>
            </a:r>
          </a:p>
          <a:p>
            <a:pPr marL="0" indent="0" algn="ctr">
              <a:spcBef>
                <a:spcPts val="0"/>
              </a:spcBef>
              <a:buSzPct val="25000"/>
              <a:buNone/>
            </a:pP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/>
              <a:sym typeface="Comic Sans MS" panose="030F0702030302020204"/>
            </a:endParaRPr>
          </a:p>
          <a:p>
            <a:pPr marL="0" indent="0" algn="ctr">
              <a:spcBef>
                <a:spcPts val="0"/>
              </a:spcBef>
              <a:buSzPct val="25000"/>
              <a:buNone/>
            </a:pPr>
            <a:r>
              <a:rPr lang="en-US" sz="2800" dirty="0"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  <a:t>China Telecom and *Temple University</a:t>
            </a:r>
          </a:p>
          <a:p>
            <a:pPr marL="0" indent="0" algn="ctr">
              <a:spcBef>
                <a:spcPts val="0"/>
              </a:spcBef>
              <a:buSzPct val="25000"/>
              <a:buNone/>
            </a:pPr>
            <a:endParaRPr lang="en-US" sz="8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65870" y="5923283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225534" y="-105087"/>
            <a:ext cx="10970683" cy="1141411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Oktopus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Solution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(Cont’d)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idx="1"/>
          </p:nvPr>
        </p:nvSpPr>
        <p:spPr>
          <a:xfrm>
            <a:off x="2421258" y="1274242"/>
            <a:ext cx="8656955" cy="405546"/>
          </a:xfrm>
        </p:spPr>
        <p:txBody>
          <a:bodyPr/>
          <a:lstStyle/>
          <a:p>
            <a:pPr indent="0">
              <a:buNone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Different N have different schedules !</a:t>
            </a: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660971" y="2197104"/>
            <a:ext cx="4222115" cy="2933065"/>
            <a:chOff x="3594" y="2739"/>
            <a:chExt cx="6649" cy="4619"/>
          </a:xfrm>
        </p:grpSpPr>
        <p:sp>
          <p:nvSpPr>
            <p:cNvPr id="47" name="TextBox 46"/>
            <p:cNvSpPr txBox="1"/>
            <p:nvPr>
              <p:custDataLst>
                <p:tags r:id="rId53"/>
              </p:custDataLst>
            </p:nvPr>
          </p:nvSpPr>
          <p:spPr>
            <a:xfrm>
              <a:off x="8442" y="4178"/>
              <a:ext cx="65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16" name="TextBox 15"/>
            <p:cNvSpPr txBox="1"/>
            <p:nvPr>
              <p:custDataLst>
                <p:tags r:id="rId54"/>
              </p:custDataLst>
            </p:nvPr>
          </p:nvSpPr>
          <p:spPr>
            <a:xfrm>
              <a:off x="5054" y="4178"/>
              <a:ext cx="78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60" name="TextBox 59"/>
            <p:cNvSpPr txBox="1"/>
            <p:nvPr>
              <p:custDataLst>
                <p:tags r:id="rId55"/>
              </p:custDataLst>
            </p:nvPr>
          </p:nvSpPr>
          <p:spPr>
            <a:xfrm>
              <a:off x="9137" y="6774"/>
              <a:ext cx="896" cy="58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46" name="TextBox 45"/>
            <p:cNvSpPr txBox="1"/>
            <p:nvPr>
              <p:custDataLst>
                <p:tags r:id="rId56"/>
              </p:custDataLst>
            </p:nvPr>
          </p:nvSpPr>
          <p:spPr>
            <a:xfrm>
              <a:off x="6820" y="2739"/>
              <a:ext cx="67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</a:t>
              </a:r>
            </a:p>
          </p:txBody>
        </p:sp>
        <p:cxnSp>
          <p:nvCxnSpPr>
            <p:cNvPr id="157" name="Straight Connector 18"/>
            <p:cNvCxnSpPr>
              <a:stCxn id="20" idx="0"/>
              <a:endCxn id="17" idx="5"/>
            </p:cNvCxnSpPr>
            <p:nvPr>
              <p:custDataLst>
                <p:tags r:id="rId57"/>
              </p:custDataLst>
            </p:nvPr>
          </p:nvCxnSpPr>
          <p:spPr>
            <a:xfrm flipH="1" flipV="1">
              <a:off x="7287" y="3302"/>
              <a:ext cx="1453" cy="953"/>
            </a:xfrm>
            <a:prstGeom prst="line">
              <a:avLst/>
            </a:prstGeom>
            <a:ln w="22225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5" idx="0"/>
              <a:endCxn id="17" idx="3"/>
            </p:cNvCxnSpPr>
            <p:nvPr>
              <p:custDataLst>
                <p:tags r:id="rId58"/>
              </p:custDataLst>
            </p:nvPr>
          </p:nvCxnSpPr>
          <p:spPr>
            <a:xfrm flipV="1">
              <a:off x="5354" y="3302"/>
              <a:ext cx="1521" cy="953"/>
            </a:xfrm>
            <a:prstGeom prst="line">
              <a:avLst/>
            </a:prstGeom>
            <a:ln w="22225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>
              <p:custDataLst>
                <p:tags r:id="rId59"/>
              </p:custDataLst>
            </p:nvPr>
          </p:nvSpPr>
          <p:spPr>
            <a:xfrm>
              <a:off x="5059" y="4255"/>
              <a:ext cx="589" cy="5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E3F5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Oval 16"/>
            <p:cNvSpPr/>
            <p:nvPr>
              <p:custDataLst>
                <p:tags r:id="rId60"/>
              </p:custDataLst>
            </p:nvPr>
          </p:nvSpPr>
          <p:spPr>
            <a:xfrm>
              <a:off x="6790" y="2797"/>
              <a:ext cx="582" cy="5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omic Sans MS" panose="030F0702030302020204"/>
                <a:cs typeface="Arial" panose="020B0604020202020204"/>
              </a:endParaRPr>
            </a:p>
          </p:txBody>
        </p:sp>
        <p:sp>
          <p:nvSpPr>
            <p:cNvPr id="20" name="Oval 19"/>
            <p:cNvSpPr/>
            <p:nvPr>
              <p:custDataLst>
                <p:tags r:id="rId61"/>
              </p:custDataLst>
            </p:nvPr>
          </p:nvSpPr>
          <p:spPr>
            <a:xfrm>
              <a:off x="8445" y="4255"/>
              <a:ext cx="589" cy="5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Connector 20"/>
            <p:cNvCxnSpPr>
              <a:stCxn id="25" idx="0"/>
              <a:endCxn id="15" idx="3"/>
            </p:cNvCxnSpPr>
            <p:nvPr>
              <p:custDataLst>
                <p:tags r:id="rId62"/>
              </p:custDataLst>
            </p:nvPr>
          </p:nvCxnSpPr>
          <p:spPr>
            <a:xfrm flipV="1">
              <a:off x="4452" y="4758"/>
              <a:ext cx="693" cy="782"/>
            </a:xfrm>
            <a:prstGeom prst="line">
              <a:avLst/>
            </a:prstGeom>
            <a:ln w="19050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36" idx="0"/>
              <a:endCxn id="20" idx="3"/>
            </p:cNvCxnSpPr>
            <p:nvPr>
              <p:custDataLst>
                <p:tags r:id="rId63"/>
              </p:custDataLst>
            </p:nvPr>
          </p:nvCxnSpPr>
          <p:spPr>
            <a:xfrm flipV="1">
              <a:off x="7869" y="4758"/>
              <a:ext cx="662" cy="782"/>
            </a:xfrm>
            <a:prstGeom prst="line">
              <a:avLst/>
            </a:prstGeom>
            <a:ln w="22225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4" idx="0"/>
              <a:endCxn id="15" idx="5"/>
            </p:cNvCxnSpPr>
            <p:nvPr>
              <p:custDataLst>
                <p:tags r:id="rId64"/>
              </p:custDataLst>
            </p:nvPr>
          </p:nvCxnSpPr>
          <p:spPr>
            <a:xfrm flipH="1" flipV="1">
              <a:off x="5562" y="4758"/>
              <a:ext cx="554" cy="782"/>
            </a:xfrm>
            <a:prstGeom prst="line">
              <a:avLst/>
            </a:prstGeom>
            <a:ln w="22225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79" idx="0"/>
              <a:endCxn id="20" idx="5"/>
            </p:cNvCxnSpPr>
            <p:nvPr>
              <p:custDataLst>
                <p:tags r:id="rId65"/>
              </p:custDataLst>
            </p:nvPr>
          </p:nvCxnSpPr>
          <p:spPr>
            <a:xfrm flipH="1" flipV="1">
              <a:off x="8948" y="4758"/>
              <a:ext cx="637" cy="782"/>
            </a:xfrm>
            <a:prstGeom prst="line">
              <a:avLst/>
            </a:prstGeom>
            <a:ln w="22225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>
              <p:custDataLst>
                <p:tags r:id="rId66"/>
              </p:custDataLst>
            </p:nvPr>
          </p:nvSpPr>
          <p:spPr>
            <a:xfrm>
              <a:off x="4164" y="5540"/>
              <a:ext cx="575" cy="102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6" name="Straight Connector 25"/>
            <p:cNvCxnSpPr/>
            <p:nvPr>
              <p:custDataLst>
                <p:tags r:id="rId67"/>
              </p:custDataLst>
            </p:nvPr>
          </p:nvCxnSpPr>
          <p:spPr>
            <a:xfrm>
              <a:off x="4181" y="5955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>
              <p:custDataLst>
                <p:tags r:id="rId68"/>
              </p:custDataLst>
            </p:nvPr>
          </p:nvCxnSpPr>
          <p:spPr>
            <a:xfrm>
              <a:off x="4157" y="5743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>
              <p:custDataLst>
                <p:tags r:id="rId69"/>
              </p:custDataLst>
            </p:nvPr>
          </p:nvCxnSpPr>
          <p:spPr>
            <a:xfrm>
              <a:off x="4181" y="6159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>
              <p:custDataLst>
                <p:tags r:id="rId70"/>
              </p:custDataLst>
            </p:nvPr>
          </p:nvCxnSpPr>
          <p:spPr>
            <a:xfrm>
              <a:off x="4157" y="6359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>
              <p:custDataLst>
                <p:tags r:id="rId71"/>
              </p:custDataLst>
            </p:nvPr>
          </p:nvSpPr>
          <p:spPr>
            <a:xfrm>
              <a:off x="4049" y="4758"/>
              <a:ext cx="1010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53" name="TextBox 52"/>
            <p:cNvSpPr txBox="1"/>
            <p:nvPr>
              <p:custDataLst>
                <p:tags r:id="rId72"/>
              </p:custDataLst>
            </p:nvPr>
          </p:nvSpPr>
          <p:spPr>
            <a:xfrm>
              <a:off x="5841" y="4758"/>
              <a:ext cx="949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54" name="TextBox 53"/>
            <p:cNvSpPr txBox="1"/>
            <p:nvPr>
              <p:custDataLst>
                <p:tags r:id="rId73"/>
              </p:custDataLst>
            </p:nvPr>
          </p:nvSpPr>
          <p:spPr>
            <a:xfrm>
              <a:off x="7444" y="4757"/>
              <a:ext cx="712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750" y="5673"/>
              <a:ext cx="491" cy="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baseline="-25000" dirty="0">
                <a:solidFill>
                  <a:srgbClr val="0070C0"/>
                </a:solidFill>
                <a:latin typeface="Comic Sans MS" panose="030F0702030302020204"/>
              </a:endParaRPr>
            </a:p>
          </p:txBody>
        </p:sp>
        <p:sp>
          <p:nvSpPr>
            <p:cNvPr id="57" name="TextBox 56"/>
            <p:cNvSpPr txBox="1"/>
            <p:nvPr>
              <p:custDataLst>
                <p:tags r:id="rId74"/>
              </p:custDataLst>
            </p:nvPr>
          </p:nvSpPr>
          <p:spPr>
            <a:xfrm>
              <a:off x="4000" y="6778"/>
              <a:ext cx="896" cy="58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58" name="TextBox 57"/>
            <p:cNvSpPr txBox="1"/>
            <p:nvPr>
              <p:custDataLst>
                <p:tags r:id="rId75"/>
              </p:custDataLst>
            </p:nvPr>
          </p:nvSpPr>
          <p:spPr>
            <a:xfrm>
              <a:off x="5682" y="6778"/>
              <a:ext cx="896" cy="58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59" name="TextBox 58"/>
            <p:cNvSpPr txBox="1"/>
            <p:nvPr>
              <p:custDataLst>
                <p:tags r:id="rId76"/>
              </p:custDataLst>
            </p:nvPr>
          </p:nvSpPr>
          <p:spPr>
            <a:xfrm>
              <a:off x="7444" y="6778"/>
              <a:ext cx="896" cy="58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62" name="TextBox 61"/>
            <p:cNvSpPr txBox="1"/>
            <p:nvPr>
              <p:custDataLst>
                <p:tags r:id="rId77"/>
              </p:custDataLst>
            </p:nvPr>
          </p:nvSpPr>
          <p:spPr>
            <a:xfrm>
              <a:off x="9299" y="4758"/>
              <a:ext cx="944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36" name="Rectangle 35"/>
            <p:cNvSpPr/>
            <p:nvPr>
              <p:custDataLst>
                <p:tags r:id="rId78"/>
              </p:custDataLst>
            </p:nvPr>
          </p:nvSpPr>
          <p:spPr>
            <a:xfrm>
              <a:off x="7581" y="5540"/>
              <a:ext cx="575" cy="123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7" name="Straight Connector 36"/>
            <p:cNvCxnSpPr/>
            <p:nvPr>
              <p:custDataLst>
                <p:tags r:id="rId79"/>
              </p:custDataLst>
            </p:nvPr>
          </p:nvCxnSpPr>
          <p:spPr>
            <a:xfrm>
              <a:off x="7595" y="5946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>
              <p:custDataLst>
                <p:tags r:id="rId80"/>
              </p:custDataLst>
            </p:nvPr>
          </p:nvCxnSpPr>
          <p:spPr>
            <a:xfrm>
              <a:off x="7571" y="5740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>
              <p:custDataLst>
                <p:tags r:id="rId81"/>
              </p:custDataLst>
            </p:nvPr>
          </p:nvCxnSpPr>
          <p:spPr>
            <a:xfrm>
              <a:off x="7595" y="6152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>
              <p:custDataLst>
                <p:tags r:id="rId82"/>
              </p:custDataLst>
            </p:nvPr>
          </p:nvCxnSpPr>
          <p:spPr>
            <a:xfrm flipV="1">
              <a:off x="7570" y="6357"/>
              <a:ext cx="573" cy="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>
              <p:custDataLst>
                <p:tags r:id="rId83"/>
              </p:custDataLst>
            </p:nvPr>
          </p:nvCxnSpPr>
          <p:spPr>
            <a:xfrm>
              <a:off x="7571" y="6568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40"/>
            <p:cNvCxnSpPr/>
            <p:nvPr>
              <p:custDataLst>
                <p:tags r:id="rId84"/>
              </p:custDataLst>
            </p:nvPr>
          </p:nvCxnSpPr>
          <p:spPr>
            <a:xfrm>
              <a:off x="7588" y="6774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35"/>
            <p:cNvSpPr/>
            <p:nvPr>
              <p:custDataLst>
                <p:tags r:id="rId85"/>
              </p:custDataLst>
            </p:nvPr>
          </p:nvSpPr>
          <p:spPr>
            <a:xfrm>
              <a:off x="9297" y="5540"/>
              <a:ext cx="575" cy="81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80" name="Straight Connector 36"/>
            <p:cNvCxnSpPr/>
            <p:nvPr>
              <p:custDataLst>
                <p:tags r:id="rId86"/>
              </p:custDataLst>
            </p:nvPr>
          </p:nvCxnSpPr>
          <p:spPr>
            <a:xfrm>
              <a:off x="9309" y="5953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37"/>
            <p:cNvCxnSpPr/>
            <p:nvPr>
              <p:custDataLst>
                <p:tags r:id="rId87"/>
              </p:custDataLst>
            </p:nvPr>
          </p:nvCxnSpPr>
          <p:spPr>
            <a:xfrm>
              <a:off x="9285" y="5747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49"/>
            <p:cNvSpPr txBox="1"/>
            <p:nvPr>
              <p:custDataLst>
                <p:tags r:id="rId88"/>
              </p:custDataLst>
            </p:nvPr>
          </p:nvSpPr>
          <p:spPr>
            <a:xfrm>
              <a:off x="5106" y="3302"/>
              <a:ext cx="1010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11</a:t>
              </a:r>
            </a:p>
          </p:txBody>
        </p:sp>
        <p:sp>
          <p:nvSpPr>
            <p:cNvPr id="5" name="TextBox 49"/>
            <p:cNvSpPr txBox="1"/>
            <p:nvPr>
              <p:custDataLst>
                <p:tags r:id="rId89"/>
              </p:custDataLst>
            </p:nvPr>
          </p:nvSpPr>
          <p:spPr>
            <a:xfrm>
              <a:off x="3594" y="5846"/>
              <a:ext cx="563" cy="46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7" name="TextBox 49"/>
            <p:cNvSpPr txBox="1"/>
            <p:nvPr>
              <p:custDataLst>
                <p:tags r:id="rId90"/>
              </p:custDataLst>
            </p:nvPr>
          </p:nvSpPr>
          <p:spPr>
            <a:xfrm>
              <a:off x="7000" y="5846"/>
              <a:ext cx="563" cy="46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8" name="TextBox 49"/>
            <p:cNvSpPr txBox="1"/>
            <p:nvPr>
              <p:custDataLst>
                <p:tags r:id="rId91"/>
              </p:custDataLst>
            </p:nvPr>
          </p:nvSpPr>
          <p:spPr>
            <a:xfrm>
              <a:off x="8731" y="5846"/>
              <a:ext cx="563" cy="46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33" name="TextBox 49"/>
            <p:cNvSpPr txBox="1"/>
            <p:nvPr>
              <p:custDataLst>
                <p:tags r:id="rId92"/>
              </p:custDataLst>
            </p:nvPr>
          </p:nvSpPr>
          <p:spPr>
            <a:xfrm>
              <a:off x="7892" y="3302"/>
              <a:ext cx="1010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4" name="Rectangle 35"/>
            <p:cNvSpPr/>
            <p:nvPr>
              <p:custDataLst>
                <p:tags r:id="rId93"/>
              </p:custDataLst>
            </p:nvPr>
          </p:nvSpPr>
          <p:spPr>
            <a:xfrm>
              <a:off x="5828" y="5540"/>
              <a:ext cx="575" cy="123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9" name="Straight Connector 36"/>
            <p:cNvCxnSpPr/>
            <p:nvPr>
              <p:custDataLst>
                <p:tags r:id="rId94"/>
              </p:custDataLst>
            </p:nvPr>
          </p:nvCxnSpPr>
          <p:spPr>
            <a:xfrm>
              <a:off x="5846" y="5950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37"/>
            <p:cNvCxnSpPr/>
            <p:nvPr>
              <p:custDataLst>
                <p:tags r:id="rId95"/>
              </p:custDataLst>
            </p:nvPr>
          </p:nvCxnSpPr>
          <p:spPr>
            <a:xfrm>
              <a:off x="5822" y="5744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38"/>
            <p:cNvCxnSpPr/>
            <p:nvPr>
              <p:custDataLst>
                <p:tags r:id="rId96"/>
              </p:custDataLst>
            </p:nvPr>
          </p:nvCxnSpPr>
          <p:spPr>
            <a:xfrm>
              <a:off x="5846" y="6156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9"/>
            <p:cNvCxnSpPr/>
            <p:nvPr>
              <p:custDataLst>
                <p:tags r:id="rId97"/>
              </p:custDataLst>
            </p:nvPr>
          </p:nvCxnSpPr>
          <p:spPr>
            <a:xfrm flipV="1">
              <a:off x="5821" y="6361"/>
              <a:ext cx="573" cy="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40"/>
            <p:cNvCxnSpPr/>
            <p:nvPr>
              <p:custDataLst>
                <p:tags r:id="rId98"/>
              </p:custDataLst>
            </p:nvPr>
          </p:nvCxnSpPr>
          <p:spPr>
            <a:xfrm>
              <a:off x="5822" y="6572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40"/>
            <p:cNvCxnSpPr/>
            <p:nvPr>
              <p:custDataLst>
                <p:tags r:id="rId99"/>
              </p:custDataLst>
            </p:nvPr>
          </p:nvCxnSpPr>
          <p:spPr>
            <a:xfrm>
              <a:off x="5839" y="6778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49"/>
            <p:cNvSpPr txBox="1"/>
            <p:nvPr>
              <p:custDataLst>
                <p:tags r:id="rId100"/>
              </p:custDataLst>
            </p:nvPr>
          </p:nvSpPr>
          <p:spPr>
            <a:xfrm>
              <a:off x="5258" y="5846"/>
              <a:ext cx="563" cy="46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2732088" y="3854454"/>
            <a:ext cx="828000" cy="1318895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810318" y="3854454"/>
            <a:ext cx="828000" cy="1318895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911408" y="3854454"/>
            <a:ext cx="828000" cy="1318895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005513" y="3854454"/>
            <a:ext cx="828000" cy="1318895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/>
              <p:cNvSpPr txBox="1"/>
              <p:nvPr/>
            </p:nvSpPr>
            <p:spPr>
              <a:xfrm>
                <a:off x="7463476" y="2479480"/>
                <a:ext cx="2717165" cy="14219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i="1" baseline="-25000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8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1800" i="1" dirty="0">
                  <a:solidFill>
                    <a:schemeClr val="accent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i="1" baseline="-250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sz="1800" i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i="1" baseline="-250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1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800" i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i="1" baseline="-250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sz="1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=4 </m:t>
                      </m:r>
                    </m:oMath>
                  </m:oMathPara>
                </a14:m>
                <a:endParaRPr lang="en-US" altLang="en-US" sz="1800" i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文本框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476" y="2479480"/>
                <a:ext cx="2717165" cy="1421928"/>
              </a:xfrm>
              <a:prstGeom prst="rect">
                <a:avLst/>
              </a:prstGeom>
              <a:blipFill rotWithShape="1">
                <a:blip r:embed="rId102"/>
                <a:stretch>
                  <a:fillRect l="-12" t="-31" r="12" b="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/>
              <p:cNvSpPr txBox="1"/>
              <p:nvPr/>
            </p:nvSpPr>
            <p:spPr>
              <a:xfrm>
                <a:off x="7463476" y="3993069"/>
                <a:ext cx="2565335" cy="75713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i="1" baseline="-250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1800" i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i="1" baseline="-250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altLang="en-US" sz="1800" i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文本框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476" y="3993069"/>
                <a:ext cx="2565335" cy="757130"/>
              </a:xfrm>
              <a:prstGeom prst="rect">
                <a:avLst/>
              </a:prstGeom>
              <a:blipFill rotWithShape="1">
                <a:blip r:embed="rId103"/>
                <a:stretch>
                  <a:fillRect l="-13" t="-25" r="10" b="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矩形 62"/>
          <p:cNvSpPr/>
          <p:nvPr/>
        </p:nvSpPr>
        <p:spPr>
          <a:xfrm>
            <a:off x="2732091" y="2994664"/>
            <a:ext cx="1906905" cy="2178685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4911408" y="2994664"/>
            <a:ext cx="1921510" cy="2178685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49"/>
          <p:cNvSpPr txBox="1"/>
          <p:nvPr>
            <p:custDataLst>
              <p:tags r:id="rId1"/>
            </p:custDataLst>
          </p:nvPr>
        </p:nvSpPr>
        <p:spPr>
          <a:xfrm>
            <a:off x="3810318" y="3116247"/>
            <a:ext cx="53498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en-US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</a:t>
            </a:r>
          </a:p>
        </p:txBody>
      </p:sp>
      <p:cxnSp>
        <p:nvCxnSpPr>
          <p:cNvPr id="14" name="Straight Connector 36"/>
          <p:cNvCxnSpPr/>
          <p:nvPr>
            <p:custDataLst>
              <p:tags r:id="rId2"/>
            </p:custDataLst>
          </p:nvPr>
        </p:nvCxnSpPr>
        <p:spPr>
          <a:xfrm>
            <a:off x="6291583" y="4362427"/>
            <a:ext cx="3473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文本框 117"/>
          <p:cNvSpPr txBox="1"/>
          <p:nvPr/>
        </p:nvSpPr>
        <p:spPr>
          <a:xfrm>
            <a:off x="7463476" y="2080045"/>
            <a:ext cx="28965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When N = 12</a:t>
            </a:r>
            <a:endParaRPr lang="en-US" altLang="zh-CN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3032949" y="4110130"/>
            <a:ext cx="341043" cy="511296"/>
            <a:chOff x="1508946" y="4110130"/>
            <a:chExt cx="341043" cy="511296"/>
          </a:xfrm>
        </p:grpSpPr>
        <p:grpSp>
          <p:nvGrpSpPr>
            <p:cNvPr id="30" name="组合 29"/>
            <p:cNvGrpSpPr/>
            <p:nvPr/>
          </p:nvGrpSpPr>
          <p:grpSpPr>
            <a:xfrm>
              <a:off x="1508946" y="4369331"/>
              <a:ext cx="334010" cy="118745"/>
              <a:chOff x="5118" y="9503"/>
              <a:chExt cx="526" cy="187"/>
            </a:xfrm>
          </p:grpSpPr>
          <p:cxnSp>
            <p:nvCxnSpPr>
              <p:cNvPr id="111" name="直接连接符 110"/>
              <p:cNvCxnSpPr/>
              <p:nvPr>
                <p:custDataLst>
                  <p:tags r:id="rId49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>
                <p:custDataLst>
                  <p:tags r:id="rId50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>
                <p:custDataLst>
                  <p:tags r:id="rId51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>
                <p:custDataLst>
                  <p:tags r:id="rId52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组合 31"/>
            <p:cNvGrpSpPr/>
            <p:nvPr/>
          </p:nvGrpSpPr>
          <p:grpSpPr>
            <a:xfrm>
              <a:off x="1508946" y="4502681"/>
              <a:ext cx="334010" cy="118745"/>
              <a:chOff x="5118" y="9503"/>
              <a:chExt cx="526" cy="187"/>
            </a:xfrm>
          </p:grpSpPr>
          <p:cxnSp>
            <p:nvCxnSpPr>
              <p:cNvPr id="107" name="直接连接符 106"/>
              <p:cNvCxnSpPr/>
              <p:nvPr>
                <p:custDataLst>
                  <p:tags r:id="rId45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>
                <p:custDataLst>
                  <p:tags r:id="rId46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>
                <p:custDataLst>
                  <p:tags r:id="rId47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>
                <p:custDataLst>
                  <p:tags r:id="rId48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34" name="组合 33"/>
            <p:cNvGrpSpPr/>
            <p:nvPr/>
          </p:nvGrpSpPr>
          <p:grpSpPr>
            <a:xfrm>
              <a:off x="1508946" y="4246141"/>
              <a:ext cx="334010" cy="118745"/>
              <a:chOff x="5118" y="9503"/>
              <a:chExt cx="526" cy="187"/>
            </a:xfrm>
          </p:grpSpPr>
          <p:cxnSp>
            <p:nvCxnSpPr>
              <p:cNvPr id="103" name="直接连接符 102"/>
              <p:cNvCxnSpPr/>
              <p:nvPr>
                <p:custDataLst>
                  <p:tags r:id="rId41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4" name="直接连接符 103"/>
              <p:cNvCxnSpPr/>
              <p:nvPr>
                <p:custDataLst>
                  <p:tags r:id="rId42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104"/>
              <p:cNvCxnSpPr/>
              <p:nvPr>
                <p:custDataLst>
                  <p:tags r:id="rId43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05"/>
              <p:cNvCxnSpPr/>
              <p:nvPr>
                <p:custDataLst>
                  <p:tags r:id="rId44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组合 118"/>
            <p:cNvGrpSpPr/>
            <p:nvPr/>
          </p:nvGrpSpPr>
          <p:grpSpPr>
            <a:xfrm>
              <a:off x="1515979" y="4110130"/>
              <a:ext cx="334010" cy="118745"/>
              <a:chOff x="5118" y="9503"/>
              <a:chExt cx="526" cy="187"/>
            </a:xfrm>
          </p:grpSpPr>
          <p:cxnSp>
            <p:nvCxnSpPr>
              <p:cNvPr id="120" name="直接连接符 119"/>
              <p:cNvCxnSpPr/>
              <p:nvPr>
                <p:custDataLst>
                  <p:tags r:id="rId37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>
                <p:custDataLst>
                  <p:tags r:id="rId38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>
                <p:custDataLst>
                  <p:tags r:id="rId39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>
                <p:custDataLst>
                  <p:tags r:id="rId40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7463476" y="4841861"/>
                <a:ext cx="2565335" cy="4247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i="1" baseline="-250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=16</m:t>
                      </m:r>
                    </m:oMath>
                  </m:oMathPara>
                </a14:m>
                <a:endParaRPr lang="en-US" sz="1800" i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476" y="4841861"/>
                <a:ext cx="2565335" cy="424732"/>
              </a:xfrm>
              <a:prstGeom prst="rect">
                <a:avLst/>
              </a:prstGeom>
              <a:blipFill rotWithShape="1">
                <a:blip r:embed="rId104"/>
                <a:stretch>
                  <a:fillRect l="-13" t="-146" r="10" b="1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/>
        </p:nvSpPr>
        <p:spPr>
          <a:xfrm>
            <a:off x="2726677" y="2125984"/>
            <a:ext cx="4100830" cy="3047365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TextBox 49"/>
          <p:cNvSpPr txBox="1"/>
          <p:nvPr>
            <p:custDataLst>
              <p:tags r:id="rId3"/>
            </p:custDataLst>
          </p:nvPr>
        </p:nvSpPr>
        <p:spPr>
          <a:xfrm>
            <a:off x="5815966" y="3087223"/>
            <a:ext cx="64135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en-US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45" name="TextBox 49"/>
          <p:cNvSpPr txBox="1"/>
          <p:nvPr>
            <p:custDataLst>
              <p:tags r:id="rId4"/>
            </p:custDataLst>
          </p:nvPr>
        </p:nvSpPr>
        <p:spPr>
          <a:xfrm>
            <a:off x="4957604" y="2185972"/>
            <a:ext cx="53498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en-US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12</a:t>
            </a:r>
          </a:p>
        </p:txBody>
      </p:sp>
      <p:grpSp>
        <p:nvGrpSpPr>
          <p:cNvPr id="116" name="组合 115"/>
          <p:cNvGrpSpPr/>
          <p:nvPr/>
        </p:nvGrpSpPr>
        <p:grpSpPr>
          <a:xfrm>
            <a:off x="4092761" y="3985419"/>
            <a:ext cx="336662" cy="768722"/>
            <a:chOff x="2568761" y="3985419"/>
            <a:chExt cx="336662" cy="768722"/>
          </a:xfrm>
        </p:grpSpPr>
        <p:grpSp>
          <p:nvGrpSpPr>
            <p:cNvPr id="134" name="组合 133"/>
            <p:cNvGrpSpPr/>
            <p:nvPr/>
          </p:nvGrpSpPr>
          <p:grpSpPr>
            <a:xfrm>
              <a:off x="2568761" y="4378856"/>
              <a:ext cx="334010" cy="375285"/>
              <a:chOff x="2568761" y="4378856"/>
              <a:chExt cx="334010" cy="375285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2568761" y="4502046"/>
                <a:ext cx="334010" cy="118745"/>
                <a:chOff x="5118" y="9503"/>
                <a:chExt cx="526" cy="187"/>
              </a:xfrm>
            </p:grpSpPr>
            <p:cxnSp>
              <p:nvCxnSpPr>
                <p:cNvPr id="99" name="直接连接符 98"/>
                <p:cNvCxnSpPr/>
                <p:nvPr>
                  <p:custDataLst>
                    <p:tags r:id="rId33"/>
                  </p:custDataLst>
                </p:nvPr>
              </p:nvCxnSpPr>
              <p:spPr>
                <a:xfrm flipH="1">
                  <a:off x="5118" y="9503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>
                  <p:custDataLst>
                    <p:tags r:id="rId34"/>
                  </p:custDataLst>
                </p:nvPr>
              </p:nvCxnSpPr>
              <p:spPr>
                <a:xfrm flipH="1">
                  <a:off x="5251" y="9510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>
                  <p:custDataLst>
                    <p:tags r:id="rId35"/>
                  </p:custDataLst>
                </p:nvPr>
              </p:nvCxnSpPr>
              <p:spPr>
                <a:xfrm flipH="1">
                  <a:off x="5385" y="9509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>
                  <p:custDataLst>
                    <p:tags r:id="rId36"/>
                  </p:custDataLst>
                </p:nvPr>
              </p:nvCxnSpPr>
              <p:spPr>
                <a:xfrm flipH="1">
                  <a:off x="5518" y="9510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组合 41"/>
              <p:cNvGrpSpPr/>
              <p:nvPr/>
            </p:nvGrpSpPr>
            <p:grpSpPr>
              <a:xfrm>
                <a:off x="2568761" y="4635396"/>
                <a:ext cx="334010" cy="118745"/>
                <a:chOff x="5118" y="9503"/>
                <a:chExt cx="526" cy="187"/>
              </a:xfrm>
            </p:grpSpPr>
            <p:cxnSp>
              <p:nvCxnSpPr>
                <p:cNvPr id="95" name="直接连接符 94"/>
                <p:cNvCxnSpPr/>
                <p:nvPr>
                  <p:custDataLst>
                    <p:tags r:id="rId29"/>
                  </p:custDataLst>
                </p:nvPr>
              </p:nvCxnSpPr>
              <p:spPr>
                <a:xfrm flipH="1">
                  <a:off x="5118" y="9503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>
                  <p:custDataLst>
                    <p:tags r:id="rId30"/>
                  </p:custDataLst>
                </p:nvPr>
              </p:nvCxnSpPr>
              <p:spPr>
                <a:xfrm flipH="1">
                  <a:off x="5251" y="9510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>
                  <p:custDataLst>
                    <p:tags r:id="rId31"/>
                  </p:custDataLst>
                </p:nvPr>
              </p:nvCxnSpPr>
              <p:spPr>
                <a:xfrm flipH="1">
                  <a:off x="5385" y="9509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>
                  <p:custDataLst>
                    <p:tags r:id="rId32"/>
                  </p:custDataLst>
                </p:nvPr>
              </p:nvCxnSpPr>
              <p:spPr>
                <a:xfrm flipH="1">
                  <a:off x="5518" y="9510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组合 42"/>
              <p:cNvGrpSpPr/>
              <p:nvPr/>
            </p:nvGrpSpPr>
            <p:grpSpPr>
              <a:xfrm>
                <a:off x="2568761" y="4378856"/>
                <a:ext cx="334010" cy="118745"/>
                <a:chOff x="5118" y="9503"/>
                <a:chExt cx="526" cy="187"/>
              </a:xfrm>
            </p:grpSpPr>
            <p:cxnSp>
              <p:nvCxnSpPr>
                <p:cNvPr id="91" name="直接连接符 90"/>
                <p:cNvCxnSpPr/>
                <p:nvPr>
                  <p:custDataLst>
                    <p:tags r:id="rId25"/>
                  </p:custDataLst>
                </p:nvPr>
              </p:nvCxnSpPr>
              <p:spPr>
                <a:xfrm flipH="1">
                  <a:off x="5118" y="9503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>
                  <p:custDataLst>
                    <p:tags r:id="rId26"/>
                  </p:custDataLst>
                </p:nvPr>
              </p:nvCxnSpPr>
              <p:spPr>
                <a:xfrm flipH="1">
                  <a:off x="5251" y="9510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>
                  <p:custDataLst>
                    <p:tags r:id="rId27"/>
                  </p:custDataLst>
                </p:nvPr>
              </p:nvCxnSpPr>
              <p:spPr>
                <a:xfrm flipH="1">
                  <a:off x="5385" y="9509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>
                  <p:custDataLst>
                    <p:tags r:id="rId28"/>
                  </p:custDataLst>
                </p:nvPr>
              </p:nvCxnSpPr>
              <p:spPr>
                <a:xfrm flipH="1">
                  <a:off x="5518" y="9510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6" name="组合 65"/>
            <p:cNvGrpSpPr/>
            <p:nvPr/>
          </p:nvGrpSpPr>
          <p:grpSpPr>
            <a:xfrm>
              <a:off x="2571413" y="3985419"/>
              <a:ext cx="334010" cy="375285"/>
              <a:chOff x="2568761" y="4378856"/>
              <a:chExt cx="334010" cy="375285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2568761" y="4502046"/>
                <a:ext cx="334010" cy="118745"/>
                <a:chOff x="5118" y="9503"/>
                <a:chExt cx="526" cy="187"/>
              </a:xfrm>
            </p:grpSpPr>
            <p:cxnSp>
              <p:nvCxnSpPr>
                <p:cNvPr id="84" name="直接连接符 83"/>
                <p:cNvCxnSpPr/>
                <p:nvPr>
                  <p:custDataLst>
                    <p:tags r:id="rId21"/>
                  </p:custDataLst>
                </p:nvPr>
              </p:nvCxnSpPr>
              <p:spPr>
                <a:xfrm flipH="1">
                  <a:off x="5118" y="9503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>
                  <p:custDataLst>
                    <p:tags r:id="rId22"/>
                  </p:custDataLst>
                </p:nvPr>
              </p:nvCxnSpPr>
              <p:spPr>
                <a:xfrm flipH="1">
                  <a:off x="5251" y="9510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>
                  <p:custDataLst>
                    <p:tags r:id="rId23"/>
                  </p:custDataLst>
                </p:nvPr>
              </p:nvCxnSpPr>
              <p:spPr>
                <a:xfrm flipH="1">
                  <a:off x="5385" y="9509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>
                  <p:custDataLst>
                    <p:tags r:id="rId24"/>
                  </p:custDataLst>
                </p:nvPr>
              </p:nvCxnSpPr>
              <p:spPr>
                <a:xfrm flipH="1">
                  <a:off x="5518" y="9510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组合 67"/>
              <p:cNvGrpSpPr/>
              <p:nvPr/>
            </p:nvGrpSpPr>
            <p:grpSpPr>
              <a:xfrm>
                <a:off x="2568761" y="4635396"/>
                <a:ext cx="334010" cy="118745"/>
                <a:chOff x="5118" y="9503"/>
                <a:chExt cx="526" cy="187"/>
              </a:xfrm>
            </p:grpSpPr>
            <p:cxnSp>
              <p:nvCxnSpPr>
                <p:cNvPr id="77" name="直接连接符 76"/>
                <p:cNvCxnSpPr/>
                <p:nvPr>
                  <p:custDataLst>
                    <p:tags r:id="rId17"/>
                  </p:custDataLst>
                </p:nvPr>
              </p:nvCxnSpPr>
              <p:spPr>
                <a:xfrm flipH="1">
                  <a:off x="5118" y="9503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>
                  <p:custDataLst>
                    <p:tags r:id="rId18"/>
                  </p:custDataLst>
                </p:nvPr>
              </p:nvCxnSpPr>
              <p:spPr>
                <a:xfrm flipH="1">
                  <a:off x="5251" y="9510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>
                  <p:custDataLst>
                    <p:tags r:id="rId19"/>
                  </p:custDataLst>
                </p:nvPr>
              </p:nvCxnSpPr>
              <p:spPr>
                <a:xfrm flipH="1">
                  <a:off x="5385" y="9509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>
                  <p:custDataLst>
                    <p:tags r:id="rId20"/>
                  </p:custDataLst>
                </p:nvPr>
              </p:nvCxnSpPr>
              <p:spPr>
                <a:xfrm flipH="1">
                  <a:off x="5518" y="9510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组合 68"/>
              <p:cNvGrpSpPr/>
              <p:nvPr/>
            </p:nvGrpSpPr>
            <p:grpSpPr>
              <a:xfrm>
                <a:off x="2568761" y="4378856"/>
                <a:ext cx="334010" cy="118745"/>
                <a:chOff x="5118" y="9503"/>
                <a:chExt cx="526" cy="187"/>
              </a:xfrm>
            </p:grpSpPr>
            <p:cxnSp>
              <p:nvCxnSpPr>
                <p:cNvPr id="70" name="直接连接符 69"/>
                <p:cNvCxnSpPr/>
                <p:nvPr>
                  <p:custDataLst>
                    <p:tags r:id="rId13"/>
                  </p:custDataLst>
                </p:nvPr>
              </p:nvCxnSpPr>
              <p:spPr>
                <a:xfrm flipH="1">
                  <a:off x="5118" y="9503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>
                  <p:custDataLst>
                    <p:tags r:id="rId14"/>
                  </p:custDataLst>
                </p:nvPr>
              </p:nvCxnSpPr>
              <p:spPr>
                <a:xfrm flipH="1">
                  <a:off x="5251" y="9510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>
                  <p:custDataLst>
                    <p:tags r:id="rId15"/>
                  </p:custDataLst>
                </p:nvPr>
              </p:nvCxnSpPr>
              <p:spPr>
                <a:xfrm flipH="1">
                  <a:off x="5385" y="9509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>
                  <p:custDataLst>
                    <p:tags r:id="rId16"/>
                  </p:custDataLst>
                </p:nvPr>
              </p:nvCxnSpPr>
              <p:spPr>
                <a:xfrm flipH="1">
                  <a:off x="5518" y="9510"/>
                  <a:ext cx="126" cy="1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41" name="组合 140"/>
          <p:cNvGrpSpPr/>
          <p:nvPr/>
        </p:nvGrpSpPr>
        <p:grpSpPr>
          <a:xfrm>
            <a:off x="5200923" y="4495567"/>
            <a:ext cx="341043" cy="254756"/>
            <a:chOff x="3676920" y="4495567"/>
            <a:chExt cx="341043" cy="254756"/>
          </a:xfrm>
        </p:grpSpPr>
        <p:grpSp>
          <p:nvGrpSpPr>
            <p:cNvPr id="117" name="组合 116"/>
            <p:cNvGrpSpPr/>
            <p:nvPr/>
          </p:nvGrpSpPr>
          <p:grpSpPr>
            <a:xfrm>
              <a:off x="3676920" y="4631578"/>
              <a:ext cx="334010" cy="118745"/>
              <a:chOff x="5118" y="9503"/>
              <a:chExt cx="526" cy="187"/>
            </a:xfrm>
          </p:grpSpPr>
          <p:cxnSp>
            <p:nvCxnSpPr>
              <p:cNvPr id="130" name="直接连接符 129"/>
              <p:cNvCxnSpPr/>
              <p:nvPr>
                <p:custDataLst>
                  <p:tags r:id="rId9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>
                <p:custDataLst>
                  <p:tags r:id="rId10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33" name="直接连接符 132"/>
              <p:cNvCxnSpPr/>
              <p:nvPr>
                <p:custDataLst>
                  <p:tags r:id="rId11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/>
              <p:nvPr>
                <p:custDataLst>
                  <p:tags r:id="rId12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组合 135"/>
            <p:cNvGrpSpPr/>
            <p:nvPr/>
          </p:nvGrpSpPr>
          <p:grpSpPr>
            <a:xfrm>
              <a:off x="3683953" y="4495567"/>
              <a:ext cx="334010" cy="118745"/>
              <a:chOff x="5118" y="9503"/>
              <a:chExt cx="526" cy="187"/>
            </a:xfrm>
          </p:grpSpPr>
          <p:cxnSp>
            <p:nvCxnSpPr>
              <p:cNvPr id="137" name="直接连接符 136"/>
              <p:cNvCxnSpPr/>
              <p:nvPr>
                <p:custDataLst>
                  <p:tags r:id="rId5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38" name="直接连接符 137"/>
              <p:cNvCxnSpPr/>
              <p:nvPr>
                <p:custDataLst>
                  <p:tags r:id="rId6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39" name="直接连接符 138"/>
              <p:cNvCxnSpPr/>
              <p:nvPr>
                <p:custDataLst>
                  <p:tags r:id="rId7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40" name="直接连接符 139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TextBox 47"/>
          <p:cNvSpPr txBox="1"/>
          <p:nvPr/>
        </p:nvSpPr>
        <p:spPr>
          <a:xfrm>
            <a:off x="2282599" y="5571641"/>
            <a:ext cx="7509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Issues: (1) No </a:t>
            </a:r>
            <a:r>
              <a:rPr lang="en-US" altLang="zh-CN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max load. 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(2)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No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support for traffic management.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(3)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Sequential process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in nature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  <p:bldP spid="2" grpId="2" bldLvl="0" animBg="1"/>
      <p:bldP spid="3" grpId="0" bldLvl="0" animBg="1"/>
      <p:bldP spid="3" grpId="1" bldLvl="0" animBg="1"/>
      <p:bldP spid="3" grpId="2" bldLvl="0" animBg="1"/>
      <p:bldP spid="10" grpId="0" bldLvl="0" animBg="1"/>
      <p:bldP spid="10" grpId="1" bldLvl="0" animBg="1"/>
      <p:bldP spid="10" grpId="2" animBg="1"/>
      <p:bldP spid="31" grpId="0" bldLvl="0" animBg="1"/>
      <p:bldP spid="31" grpId="1" bldLvl="0" animBg="1"/>
      <p:bldP spid="52" grpId="0"/>
      <p:bldP spid="56" grpId="0"/>
      <p:bldP spid="63" grpId="0" bldLvl="0" animBg="1"/>
      <p:bldP spid="63" grpId="1" bldLvl="0" animBg="1"/>
      <p:bldP spid="63" grpId="2" animBg="1"/>
      <p:bldP spid="63" grpId="3" animBg="1"/>
      <p:bldP spid="64" grpId="0" bldLvl="0" animBg="1"/>
      <p:bldP spid="64" grpId="1" bldLvl="0" animBg="1"/>
      <p:bldP spid="64" grpId="2" animBg="1"/>
      <p:bldP spid="64" grpId="3" animBg="1"/>
      <p:bldP spid="12" grpId="0"/>
      <p:bldP spid="118" grpId="0"/>
      <p:bldP spid="11" grpId="0"/>
      <p:bldP spid="13" grpId="0" animBg="1"/>
      <p:bldP spid="13" grpId="1" animBg="1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文本框 60"/>
          <p:cNvSpPr txBox="1"/>
          <p:nvPr/>
        </p:nvSpPr>
        <p:spPr>
          <a:xfrm>
            <a:off x="920423" y="1333270"/>
            <a:ext cx="996529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Maximum Admissible Load (MAL)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(ICC 2018)</a:t>
            </a:r>
          </a:p>
          <a:p>
            <a:endParaRPr lang="en-US" altLang="zh-CN" sz="24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Problem: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Given a set of VMs each requires a bidirectional link bandwidth of </a:t>
            </a:r>
            <a:r>
              <a:rPr lang="en-US" altLang="zh-CN" sz="2400" i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assign the 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maximum number 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VMs in a DCN that meets the need of VM placement and their communication.</a:t>
            </a:r>
          </a:p>
          <a:p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(Initially for maximum elastic computing)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520" y="177253"/>
            <a:ext cx="9535197" cy="1141412"/>
          </a:xfrm>
        </p:spPr>
        <p:txBody>
          <a:bodyPr/>
          <a:lstStyle/>
          <a:p>
            <a:pPr lvl="1" indent="125730">
              <a:lnSpc>
                <a:spcPts val="2800"/>
              </a:lnSpc>
              <a:spcBef>
                <a:spcPts val="800"/>
              </a:spcBef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Finding a Largest Slice</a:t>
            </a:r>
            <a:b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br>
            <a:r>
              <a:rPr lang="en-US" altLang="zh-CN" sz="3600" b="1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   </a:t>
            </a:r>
            <a:br>
              <a:rPr lang="en-US" altLang="zh-CN" sz="3600" b="1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</a:b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336" y="5867403"/>
            <a:ext cx="1847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组合 5"/>
          <p:cNvGrpSpPr/>
          <p:nvPr/>
        </p:nvGrpSpPr>
        <p:grpSpPr>
          <a:xfrm>
            <a:off x="4569275" y="3610716"/>
            <a:ext cx="4222115" cy="2910205"/>
            <a:chOff x="3594" y="2775"/>
            <a:chExt cx="6649" cy="4583"/>
          </a:xfrm>
        </p:grpSpPr>
        <p:sp>
          <p:nvSpPr>
            <p:cNvPr id="6" name="TextBox 5"/>
            <p:cNvSpPr txBox="1"/>
            <p:nvPr>
              <p:custDataLst>
                <p:tags r:id="rId2"/>
              </p:custDataLst>
            </p:nvPr>
          </p:nvSpPr>
          <p:spPr>
            <a:xfrm>
              <a:off x="8451" y="4223"/>
              <a:ext cx="65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7" name="TextBox 6"/>
            <p:cNvSpPr txBox="1"/>
            <p:nvPr>
              <p:custDataLst>
                <p:tags r:id="rId3"/>
              </p:custDataLst>
            </p:nvPr>
          </p:nvSpPr>
          <p:spPr>
            <a:xfrm>
              <a:off x="5054" y="4223"/>
              <a:ext cx="78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9" name="TextBox 8"/>
            <p:cNvSpPr txBox="1"/>
            <p:nvPr>
              <p:custDataLst>
                <p:tags r:id="rId4"/>
              </p:custDataLst>
            </p:nvPr>
          </p:nvSpPr>
          <p:spPr>
            <a:xfrm>
              <a:off x="9137" y="6774"/>
              <a:ext cx="896" cy="58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10" name="TextBox 9"/>
            <p:cNvSpPr txBox="1"/>
            <p:nvPr>
              <p:custDataLst>
                <p:tags r:id="rId5"/>
              </p:custDataLst>
            </p:nvPr>
          </p:nvSpPr>
          <p:spPr>
            <a:xfrm>
              <a:off x="6802" y="2775"/>
              <a:ext cx="67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</a:t>
              </a:r>
            </a:p>
          </p:txBody>
        </p:sp>
        <p:cxnSp>
          <p:nvCxnSpPr>
            <p:cNvPr id="11" name="Straight Connector 18"/>
            <p:cNvCxnSpPr>
              <a:stCxn id="15" idx="0"/>
              <a:endCxn id="14" idx="5"/>
            </p:cNvCxnSpPr>
            <p:nvPr>
              <p:custDataLst>
                <p:tags r:id="rId6"/>
              </p:custDataLst>
            </p:nvPr>
          </p:nvCxnSpPr>
          <p:spPr>
            <a:xfrm flipH="1" flipV="1">
              <a:off x="7287" y="3302"/>
              <a:ext cx="1453" cy="953"/>
            </a:xfrm>
            <a:prstGeom prst="line">
              <a:avLst/>
            </a:prstGeom>
            <a:ln w="22225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3" idx="0"/>
              <a:endCxn id="14" idx="3"/>
            </p:cNvCxnSpPr>
            <p:nvPr>
              <p:custDataLst>
                <p:tags r:id="rId7"/>
              </p:custDataLst>
            </p:nvPr>
          </p:nvCxnSpPr>
          <p:spPr>
            <a:xfrm flipV="1">
              <a:off x="5354" y="3302"/>
              <a:ext cx="1521" cy="953"/>
            </a:xfrm>
            <a:prstGeom prst="line">
              <a:avLst/>
            </a:prstGeom>
            <a:ln w="22225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>
              <p:custDataLst>
                <p:tags r:id="rId8"/>
              </p:custDataLst>
            </p:nvPr>
          </p:nvSpPr>
          <p:spPr>
            <a:xfrm>
              <a:off x="5059" y="4255"/>
              <a:ext cx="589" cy="5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E3F5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Oval 13"/>
            <p:cNvSpPr/>
            <p:nvPr>
              <p:custDataLst>
                <p:tags r:id="rId9"/>
              </p:custDataLst>
            </p:nvPr>
          </p:nvSpPr>
          <p:spPr>
            <a:xfrm>
              <a:off x="6790" y="2797"/>
              <a:ext cx="582" cy="5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omic Sans MS" panose="030F0702030302020204"/>
                <a:cs typeface="Arial" panose="020B0604020202020204"/>
              </a:endParaRPr>
            </a:p>
          </p:txBody>
        </p:sp>
        <p:sp>
          <p:nvSpPr>
            <p:cNvPr id="15" name="Oval 14"/>
            <p:cNvSpPr/>
            <p:nvPr>
              <p:custDataLst>
                <p:tags r:id="rId10"/>
              </p:custDataLst>
            </p:nvPr>
          </p:nvSpPr>
          <p:spPr>
            <a:xfrm>
              <a:off x="8445" y="4255"/>
              <a:ext cx="589" cy="5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6" name="Straight Connector 15"/>
            <p:cNvCxnSpPr>
              <a:stCxn id="20" idx="0"/>
              <a:endCxn id="13" idx="3"/>
            </p:cNvCxnSpPr>
            <p:nvPr>
              <p:custDataLst>
                <p:tags r:id="rId11"/>
              </p:custDataLst>
            </p:nvPr>
          </p:nvCxnSpPr>
          <p:spPr>
            <a:xfrm flipV="1">
              <a:off x="4452" y="4758"/>
              <a:ext cx="693" cy="782"/>
            </a:xfrm>
            <a:prstGeom prst="line">
              <a:avLst/>
            </a:prstGeom>
            <a:ln w="19050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33" idx="0"/>
              <a:endCxn id="15" idx="3"/>
            </p:cNvCxnSpPr>
            <p:nvPr>
              <p:custDataLst>
                <p:tags r:id="rId12"/>
              </p:custDataLst>
            </p:nvPr>
          </p:nvCxnSpPr>
          <p:spPr>
            <a:xfrm flipV="1">
              <a:off x="7869" y="4758"/>
              <a:ext cx="662" cy="782"/>
            </a:xfrm>
            <a:prstGeom prst="line">
              <a:avLst/>
            </a:prstGeom>
            <a:ln w="22225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48" idx="0"/>
              <a:endCxn id="13" idx="5"/>
            </p:cNvCxnSpPr>
            <p:nvPr>
              <p:custDataLst>
                <p:tags r:id="rId13"/>
              </p:custDataLst>
            </p:nvPr>
          </p:nvCxnSpPr>
          <p:spPr>
            <a:xfrm flipH="1" flipV="1">
              <a:off x="5562" y="4758"/>
              <a:ext cx="554" cy="782"/>
            </a:xfrm>
            <a:prstGeom prst="line">
              <a:avLst/>
            </a:prstGeom>
            <a:ln w="22225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40" idx="0"/>
              <a:endCxn id="15" idx="5"/>
            </p:cNvCxnSpPr>
            <p:nvPr>
              <p:custDataLst>
                <p:tags r:id="rId14"/>
              </p:custDataLst>
            </p:nvPr>
          </p:nvCxnSpPr>
          <p:spPr>
            <a:xfrm flipH="1" flipV="1">
              <a:off x="8948" y="4758"/>
              <a:ext cx="637" cy="782"/>
            </a:xfrm>
            <a:prstGeom prst="line">
              <a:avLst/>
            </a:prstGeom>
            <a:ln w="22225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>
              <p:custDataLst>
                <p:tags r:id="rId15"/>
              </p:custDataLst>
            </p:nvPr>
          </p:nvSpPr>
          <p:spPr>
            <a:xfrm>
              <a:off x="4164" y="5540"/>
              <a:ext cx="575" cy="102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>
              <p:custDataLst>
                <p:tags r:id="rId16"/>
              </p:custDataLst>
            </p:nvPr>
          </p:nvCxnSpPr>
          <p:spPr>
            <a:xfrm>
              <a:off x="4181" y="5955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>
              <p:custDataLst>
                <p:tags r:id="rId17"/>
              </p:custDataLst>
            </p:nvPr>
          </p:nvCxnSpPr>
          <p:spPr>
            <a:xfrm>
              <a:off x="4157" y="5743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>
              <p:custDataLst>
                <p:tags r:id="rId18"/>
              </p:custDataLst>
            </p:nvPr>
          </p:nvCxnSpPr>
          <p:spPr>
            <a:xfrm>
              <a:off x="4181" y="6159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>
              <p:custDataLst>
                <p:tags r:id="rId19"/>
              </p:custDataLst>
            </p:nvPr>
          </p:nvCxnSpPr>
          <p:spPr>
            <a:xfrm>
              <a:off x="4157" y="6359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>
              <p:custDataLst>
                <p:tags r:id="rId20"/>
              </p:custDataLst>
            </p:nvPr>
          </p:nvSpPr>
          <p:spPr>
            <a:xfrm>
              <a:off x="4049" y="4758"/>
              <a:ext cx="1010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26" name="TextBox 25"/>
            <p:cNvSpPr txBox="1"/>
            <p:nvPr>
              <p:custDataLst>
                <p:tags r:id="rId21"/>
              </p:custDataLst>
            </p:nvPr>
          </p:nvSpPr>
          <p:spPr>
            <a:xfrm>
              <a:off x="5841" y="4758"/>
              <a:ext cx="949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27" name="TextBox 26"/>
            <p:cNvSpPr txBox="1"/>
            <p:nvPr>
              <p:custDataLst>
                <p:tags r:id="rId22"/>
              </p:custDataLst>
            </p:nvPr>
          </p:nvSpPr>
          <p:spPr>
            <a:xfrm>
              <a:off x="7444" y="4757"/>
              <a:ext cx="712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750" y="5673"/>
              <a:ext cx="491" cy="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baseline="-25000" dirty="0">
                <a:solidFill>
                  <a:srgbClr val="0070C0"/>
                </a:solidFill>
                <a:latin typeface="Comic Sans MS" panose="030F0702030302020204"/>
              </a:endParaRPr>
            </a:p>
          </p:txBody>
        </p:sp>
        <p:sp>
          <p:nvSpPr>
            <p:cNvPr id="29" name="TextBox 28"/>
            <p:cNvSpPr txBox="1"/>
            <p:nvPr>
              <p:custDataLst>
                <p:tags r:id="rId23"/>
              </p:custDataLst>
            </p:nvPr>
          </p:nvSpPr>
          <p:spPr>
            <a:xfrm>
              <a:off x="4000" y="6778"/>
              <a:ext cx="896" cy="58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30" name="TextBox 29"/>
            <p:cNvSpPr txBox="1"/>
            <p:nvPr>
              <p:custDataLst>
                <p:tags r:id="rId24"/>
              </p:custDataLst>
            </p:nvPr>
          </p:nvSpPr>
          <p:spPr>
            <a:xfrm>
              <a:off x="5682" y="6778"/>
              <a:ext cx="896" cy="58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31" name="TextBox 30"/>
            <p:cNvSpPr txBox="1"/>
            <p:nvPr>
              <p:custDataLst>
                <p:tags r:id="rId25"/>
              </p:custDataLst>
            </p:nvPr>
          </p:nvSpPr>
          <p:spPr>
            <a:xfrm>
              <a:off x="7444" y="6778"/>
              <a:ext cx="896" cy="58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32" name="TextBox 31"/>
            <p:cNvSpPr txBox="1"/>
            <p:nvPr>
              <p:custDataLst>
                <p:tags r:id="rId26"/>
              </p:custDataLst>
            </p:nvPr>
          </p:nvSpPr>
          <p:spPr>
            <a:xfrm>
              <a:off x="9299" y="4758"/>
              <a:ext cx="944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33" name="Rectangle 32"/>
            <p:cNvSpPr/>
            <p:nvPr>
              <p:custDataLst>
                <p:tags r:id="rId27"/>
              </p:custDataLst>
            </p:nvPr>
          </p:nvSpPr>
          <p:spPr>
            <a:xfrm>
              <a:off x="7581" y="5540"/>
              <a:ext cx="575" cy="123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4" name="Straight Connector 33"/>
            <p:cNvCxnSpPr/>
            <p:nvPr>
              <p:custDataLst>
                <p:tags r:id="rId28"/>
              </p:custDataLst>
            </p:nvPr>
          </p:nvCxnSpPr>
          <p:spPr>
            <a:xfrm>
              <a:off x="7595" y="5946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>
              <p:custDataLst>
                <p:tags r:id="rId29"/>
              </p:custDataLst>
            </p:nvPr>
          </p:nvCxnSpPr>
          <p:spPr>
            <a:xfrm>
              <a:off x="7571" y="5740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>
              <p:custDataLst>
                <p:tags r:id="rId30"/>
              </p:custDataLst>
            </p:nvPr>
          </p:nvCxnSpPr>
          <p:spPr>
            <a:xfrm>
              <a:off x="7595" y="6152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>
              <p:custDataLst>
                <p:tags r:id="rId31"/>
              </p:custDataLst>
            </p:nvPr>
          </p:nvCxnSpPr>
          <p:spPr>
            <a:xfrm flipV="1">
              <a:off x="7570" y="6357"/>
              <a:ext cx="573" cy="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>
              <p:custDataLst>
                <p:tags r:id="rId32"/>
              </p:custDataLst>
            </p:nvPr>
          </p:nvCxnSpPr>
          <p:spPr>
            <a:xfrm>
              <a:off x="7571" y="6568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0"/>
            <p:cNvCxnSpPr/>
            <p:nvPr>
              <p:custDataLst>
                <p:tags r:id="rId33"/>
              </p:custDataLst>
            </p:nvPr>
          </p:nvCxnSpPr>
          <p:spPr>
            <a:xfrm>
              <a:off x="7588" y="6774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5"/>
            <p:cNvSpPr/>
            <p:nvPr>
              <p:custDataLst>
                <p:tags r:id="rId34"/>
              </p:custDataLst>
            </p:nvPr>
          </p:nvSpPr>
          <p:spPr>
            <a:xfrm>
              <a:off x="9297" y="5540"/>
              <a:ext cx="575" cy="81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1" name="Straight Connector 36"/>
            <p:cNvCxnSpPr/>
            <p:nvPr>
              <p:custDataLst>
                <p:tags r:id="rId35"/>
              </p:custDataLst>
            </p:nvPr>
          </p:nvCxnSpPr>
          <p:spPr>
            <a:xfrm>
              <a:off x="9309" y="5953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37"/>
            <p:cNvCxnSpPr/>
            <p:nvPr>
              <p:custDataLst>
                <p:tags r:id="rId36"/>
              </p:custDataLst>
            </p:nvPr>
          </p:nvCxnSpPr>
          <p:spPr>
            <a:xfrm>
              <a:off x="9285" y="5747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9"/>
            <p:cNvSpPr txBox="1"/>
            <p:nvPr>
              <p:custDataLst>
                <p:tags r:id="rId37"/>
              </p:custDataLst>
            </p:nvPr>
          </p:nvSpPr>
          <p:spPr>
            <a:xfrm>
              <a:off x="5106" y="3302"/>
              <a:ext cx="1010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11</a:t>
              </a:r>
            </a:p>
          </p:txBody>
        </p:sp>
        <p:sp>
          <p:nvSpPr>
            <p:cNvPr id="44" name="TextBox 49"/>
            <p:cNvSpPr txBox="1"/>
            <p:nvPr>
              <p:custDataLst>
                <p:tags r:id="rId38"/>
              </p:custDataLst>
            </p:nvPr>
          </p:nvSpPr>
          <p:spPr>
            <a:xfrm>
              <a:off x="3594" y="5846"/>
              <a:ext cx="563" cy="46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45" name="TextBox 49"/>
            <p:cNvSpPr txBox="1"/>
            <p:nvPr>
              <p:custDataLst>
                <p:tags r:id="rId39"/>
              </p:custDataLst>
            </p:nvPr>
          </p:nvSpPr>
          <p:spPr>
            <a:xfrm>
              <a:off x="7000" y="5846"/>
              <a:ext cx="563" cy="46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46" name="TextBox 49"/>
            <p:cNvSpPr txBox="1"/>
            <p:nvPr>
              <p:custDataLst>
                <p:tags r:id="rId40"/>
              </p:custDataLst>
            </p:nvPr>
          </p:nvSpPr>
          <p:spPr>
            <a:xfrm>
              <a:off x="8731" y="5846"/>
              <a:ext cx="563" cy="46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47" name="TextBox 49"/>
            <p:cNvSpPr txBox="1"/>
            <p:nvPr>
              <p:custDataLst>
                <p:tags r:id="rId41"/>
              </p:custDataLst>
            </p:nvPr>
          </p:nvSpPr>
          <p:spPr>
            <a:xfrm>
              <a:off x="7851" y="3302"/>
              <a:ext cx="1010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48" name="Rectangle 35"/>
            <p:cNvSpPr/>
            <p:nvPr>
              <p:custDataLst>
                <p:tags r:id="rId42"/>
              </p:custDataLst>
            </p:nvPr>
          </p:nvSpPr>
          <p:spPr>
            <a:xfrm>
              <a:off x="5828" y="5540"/>
              <a:ext cx="575" cy="123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9" name="Straight Connector 36"/>
            <p:cNvCxnSpPr/>
            <p:nvPr>
              <p:custDataLst>
                <p:tags r:id="rId43"/>
              </p:custDataLst>
            </p:nvPr>
          </p:nvCxnSpPr>
          <p:spPr>
            <a:xfrm>
              <a:off x="5846" y="5950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37"/>
            <p:cNvCxnSpPr/>
            <p:nvPr>
              <p:custDataLst>
                <p:tags r:id="rId44"/>
              </p:custDataLst>
            </p:nvPr>
          </p:nvCxnSpPr>
          <p:spPr>
            <a:xfrm>
              <a:off x="5822" y="5744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38"/>
            <p:cNvCxnSpPr/>
            <p:nvPr>
              <p:custDataLst>
                <p:tags r:id="rId45"/>
              </p:custDataLst>
            </p:nvPr>
          </p:nvCxnSpPr>
          <p:spPr>
            <a:xfrm>
              <a:off x="5846" y="6156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39"/>
            <p:cNvCxnSpPr/>
            <p:nvPr>
              <p:custDataLst>
                <p:tags r:id="rId46"/>
              </p:custDataLst>
            </p:nvPr>
          </p:nvCxnSpPr>
          <p:spPr>
            <a:xfrm flipV="1">
              <a:off x="5821" y="6361"/>
              <a:ext cx="573" cy="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40"/>
            <p:cNvCxnSpPr/>
            <p:nvPr>
              <p:custDataLst>
                <p:tags r:id="rId47"/>
              </p:custDataLst>
            </p:nvPr>
          </p:nvCxnSpPr>
          <p:spPr>
            <a:xfrm>
              <a:off x="5822" y="6572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40"/>
            <p:cNvCxnSpPr/>
            <p:nvPr>
              <p:custDataLst>
                <p:tags r:id="rId48"/>
              </p:custDataLst>
            </p:nvPr>
          </p:nvCxnSpPr>
          <p:spPr>
            <a:xfrm>
              <a:off x="5839" y="6778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49"/>
            <p:cNvSpPr txBox="1"/>
            <p:nvPr>
              <p:custDataLst>
                <p:tags r:id="rId49"/>
              </p:custDataLst>
            </p:nvPr>
          </p:nvSpPr>
          <p:spPr>
            <a:xfrm>
              <a:off x="5258" y="5846"/>
              <a:ext cx="563" cy="46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</a:p>
          </p:txBody>
        </p:sp>
      </p:grpSp>
      <p:cxnSp>
        <p:nvCxnSpPr>
          <p:cNvPr id="56" name="Straight Connector 35"/>
          <p:cNvCxnSpPr/>
          <p:nvPr>
            <p:custDataLst>
              <p:tags r:id="rId1"/>
            </p:custDataLst>
          </p:nvPr>
        </p:nvCxnSpPr>
        <p:spPr>
          <a:xfrm>
            <a:off x="8188733" y="5755231"/>
            <a:ext cx="36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8245" y="350288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switch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48782" y="5254454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server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400968" y="98843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  <a:t>     A Simple Solution</a:t>
            </a: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2481" y="1283520"/>
            <a:ext cx="10788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Simple max load: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Calculate maximum load at the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root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of a 2-level subtree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113027" y="2118220"/>
                <a:ext cx="3037809" cy="369332"/>
              </a:xfrm>
              <a:prstGeom prst="rect">
                <a:avLst/>
              </a:prstGeom>
              <a:ln w="28575">
                <a:solidFill>
                  <a:srgbClr val="FFFF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𝒎𝒊𝒏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</m:e>
                      </m:d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𝒎𝒊𝒏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027" y="2118220"/>
                <a:ext cx="3037809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485" t="-3917" r="-457" b="-3713"/>
                </a:stretch>
              </a:blipFill>
              <a:ln w="28575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hape 266"/>
          <p:cNvSpPr txBox="1"/>
          <p:nvPr/>
        </p:nvSpPr>
        <p:spPr>
          <a:xfrm>
            <a:off x="2084035" y="5059710"/>
            <a:ext cx="744497" cy="51920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indent="0"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18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24" name="Shape 266"/>
          <p:cNvSpPr txBox="1"/>
          <p:nvPr/>
        </p:nvSpPr>
        <p:spPr>
          <a:xfrm>
            <a:off x="2051588" y="5812974"/>
            <a:ext cx="918420" cy="51920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indent="0"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18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4874894" y="2837479"/>
            <a:ext cx="1383020" cy="973470"/>
            <a:chOff x="936038" y="2547582"/>
            <a:chExt cx="1383020" cy="973470"/>
          </a:xfrm>
        </p:grpSpPr>
        <p:sp>
          <p:nvSpPr>
            <p:cNvPr id="147" name="Oval 146"/>
            <p:cNvSpPr/>
            <p:nvPr/>
          </p:nvSpPr>
          <p:spPr>
            <a:xfrm>
              <a:off x="1501740" y="2547582"/>
              <a:ext cx="310896" cy="3108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/>
            <p:cNvCxnSpPr/>
            <p:nvPr/>
          </p:nvCxnSpPr>
          <p:spPr>
            <a:xfrm flipV="1">
              <a:off x="1207103" y="2807255"/>
              <a:ext cx="355921" cy="386435"/>
            </a:xfrm>
            <a:prstGeom prst="line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H="1" flipV="1">
              <a:off x="1771843" y="2812604"/>
              <a:ext cx="336897" cy="386434"/>
            </a:xfrm>
            <a:prstGeom prst="line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/>
                <p:cNvSpPr txBox="1"/>
                <p:nvPr/>
              </p:nvSpPr>
              <p:spPr>
                <a:xfrm>
                  <a:off x="958867" y="3213275"/>
                  <a:ext cx="426656" cy="307777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66" name="TextBox 1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867" y="3213275"/>
                  <a:ext cx="426656" cy="307777"/>
                </a:xfrm>
                <a:prstGeom prst="rect">
                  <a:avLst/>
                </a:prstGeom>
                <a:blipFill rotWithShape="1">
                  <a:blip r:embed="rId4"/>
                </a:blipFill>
                <a:ln w="28575">
                  <a:solidFill>
                    <a:schemeClr val="tx1"/>
                  </a:solidFill>
                  <a:prstDash val="solid"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Box 166"/>
                <p:cNvSpPr txBox="1"/>
                <p:nvPr/>
              </p:nvSpPr>
              <p:spPr>
                <a:xfrm>
                  <a:off x="1869314" y="3204370"/>
                  <a:ext cx="426656" cy="307777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67" name="TextBox 1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9314" y="3204370"/>
                  <a:ext cx="426656" cy="307777"/>
                </a:xfrm>
                <a:prstGeom prst="rect">
                  <a:avLst/>
                </a:prstGeom>
                <a:blipFill rotWithShape="1">
                  <a:blip r:embed="rId5"/>
                </a:blipFill>
                <a:ln w="28575">
                  <a:solidFill>
                    <a:schemeClr val="tx1"/>
                  </a:solidFill>
                  <a:prstDash val="solid"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Rectangle 169"/>
                <p:cNvSpPr/>
                <p:nvPr/>
              </p:nvSpPr>
              <p:spPr>
                <a:xfrm>
                  <a:off x="936038" y="2764827"/>
                  <a:ext cx="39087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70" name="Rectangle 1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38" y="2764827"/>
                  <a:ext cx="390876" cy="307777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1905740" y="2764816"/>
                  <a:ext cx="41331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5740" y="2764816"/>
                  <a:ext cx="413318" cy="307777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2292795" y="3929651"/>
            <a:ext cx="6345179" cy="2544048"/>
            <a:chOff x="3689767" y="1821996"/>
            <a:chExt cx="4697444" cy="2044125"/>
          </a:xfrm>
        </p:grpSpPr>
        <p:sp>
          <p:nvSpPr>
            <p:cNvPr id="10" name="Right Arrow 9"/>
            <p:cNvSpPr/>
            <p:nvPr/>
          </p:nvSpPr>
          <p:spPr>
            <a:xfrm>
              <a:off x="6933645" y="3019430"/>
              <a:ext cx="283763" cy="104866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16200000">
              <a:off x="7543668" y="2673421"/>
              <a:ext cx="202706" cy="146793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417279" y="2496846"/>
              <a:ext cx="282511" cy="2668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441852" y="2488496"/>
              <a:ext cx="376891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5151165" y="1835832"/>
              <a:ext cx="279547" cy="268073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omic Sans MS" panose="030F0702030302020204"/>
                <a:cs typeface="Arial" panose="020B0604020202020204"/>
              </a:endParaRPr>
            </a:p>
          </p:txBody>
        </p:sp>
        <p:cxnSp>
          <p:nvCxnSpPr>
            <p:cNvPr id="28" name="Straight Connector 27"/>
            <p:cNvCxnSpPr>
              <a:stCxn id="30" idx="7"/>
              <a:endCxn id="27" idx="3"/>
            </p:cNvCxnSpPr>
            <p:nvPr/>
          </p:nvCxnSpPr>
          <p:spPr>
            <a:xfrm flipV="1">
              <a:off x="4658417" y="2064646"/>
              <a:ext cx="533687" cy="471276"/>
            </a:xfrm>
            <a:prstGeom prst="line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1" idx="1"/>
              <a:endCxn id="27" idx="5"/>
            </p:cNvCxnSpPr>
            <p:nvPr/>
          </p:nvCxnSpPr>
          <p:spPr>
            <a:xfrm flipH="1" flipV="1">
              <a:off x="5389773" y="2064646"/>
              <a:ext cx="650043" cy="471276"/>
            </a:xfrm>
            <a:prstGeom prst="line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5998444" y="2496846"/>
              <a:ext cx="282511" cy="2668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32" name="Straight Connector 31"/>
            <p:cNvCxnSpPr>
              <a:stCxn id="36" idx="0"/>
              <a:endCxn id="30" idx="3"/>
            </p:cNvCxnSpPr>
            <p:nvPr/>
          </p:nvCxnSpPr>
          <p:spPr>
            <a:xfrm flipV="1">
              <a:off x="4125631" y="2724597"/>
              <a:ext cx="333020" cy="353962"/>
            </a:xfrm>
            <a:prstGeom prst="line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47" idx="0"/>
              <a:endCxn id="31" idx="3"/>
            </p:cNvCxnSpPr>
            <p:nvPr/>
          </p:nvCxnSpPr>
          <p:spPr>
            <a:xfrm flipV="1">
              <a:off x="5713718" y="2724597"/>
              <a:ext cx="326099" cy="380863"/>
            </a:xfrm>
            <a:prstGeom prst="line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41" idx="0"/>
              <a:endCxn id="30" idx="5"/>
            </p:cNvCxnSpPr>
            <p:nvPr/>
          </p:nvCxnSpPr>
          <p:spPr>
            <a:xfrm flipH="1" flipV="1">
              <a:off x="4658417" y="2724597"/>
              <a:ext cx="263163" cy="380863"/>
            </a:xfrm>
            <a:prstGeom prst="line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53" idx="0"/>
              <a:endCxn id="31" idx="5"/>
            </p:cNvCxnSpPr>
            <p:nvPr/>
          </p:nvCxnSpPr>
          <p:spPr>
            <a:xfrm flipH="1" flipV="1">
              <a:off x="6239582" y="2724597"/>
              <a:ext cx="290524" cy="345200"/>
            </a:xfrm>
            <a:prstGeom prst="line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3987594" y="3078559"/>
              <a:ext cx="276073" cy="4737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3996353" y="3266514"/>
              <a:ext cx="262538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984541" y="3170971"/>
              <a:ext cx="279126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96353" y="3359306"/>
              <a:ext cx="262538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984541" y="3449658"/>
              <a:ext cx="279126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4783543" y="3105460"/>
              <a:ext cx="276073" cy="5732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4778766" y="3293415"/>
              <a:ext cx="276074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780490" y="3197873"/>
              <a:ext cx="279126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783543" y="3382531"/>
              <a:ext cx="276073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780014" y="3478192"/>
              <a:ext cx="274826" cy="198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780490" y="3574289"/>
              <a:ext cx="279126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5575681" y="3105460"/>
              <a:ext cx="276073" cy="5732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5584439" y="3293415"/>
              <a:ext cx="262538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5572628" y="3197873"/>
              <a:ext cx="279126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584439" y="3386208"/>
              <a:ext cx="262538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572151" y="3478192"/>
              <a:ext cx="274826" cy="198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572628" y="3574289"/>
              <a:ext cx="279126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6392069" y="3069797"/>
              <a:ext cx="276073" cy="3456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6400828" y="3257750"/>
              <a:ext cx="262538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6389016" y="3162207"/>
              <a:ext cx="279126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400828" y="3340972"/>
              <a:ext cx="262538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154290" y="1821996"/>
              <a:ext cx="391000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24806" y="2496846"/>
              <a:ext cx="304440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531819" y="2120066"/>
              <a:ext cx="416578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11</a:t>
              </a:r>
              <a:endParaRPr lang="en-US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745729" y="2115583"/>
              <a:ext cx="235295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  <a:endParaRPr lang="en-US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050096" y="2702974"/>
              <a:ext cx="235295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</a:t>
              </a:r>
              <a:endParaRPr lang="en-US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689767" y="3165445"/>
              <a:ext cx="235295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  <a:endParaRPr lang="en-US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07031" y="3162207"/>
              <a:ext cx="235295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  <a:endParaRPr lang="en-US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78766" y="2701387"/>
              <a:ext cx="235295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7</a:t>
              </a:r>
              <a:endParaRPr lang="en-US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645066" y="2702974"/>
              <a:ext cx="235295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2</a:t>
              </a:r>
              <a:endParaRPr lang="en-US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44862" y="3139363"/>
              <a:ext cx="235295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</a:t>
              </a:r>
              <a:endParaRPr lang="en-US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345470" y="3166750"/>
              <a:ext cx="235295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  <a:endParaRPr lang="en-US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986877" y="3602008"/>
              <a:ext cx="430151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788304" y="3597871"/>
              <a:ext cx="430151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621965" y="3606107"/>
              <a:ext cx="430151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423392" y="3601970"/>
              <a:ext cx="430151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716194" y="2418569"/>
              <a:ext cx="1473350" cy="1447551"/>
            </a:xfrm>
            <a:prstGeom prst="rect">
              <a:avLst/>
            </a:prstGeom>
            <a:noFill/>
            <a:ln w="41275">
              <a:solidFill>
                <a:srgbClr val="FFFF0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336893" y="2405942"/>
              <a:ext cx="1516651" cy="1460179"/>
            </a:xfrm>
            <a:prstGeom prst="rect">
              <a:avLst/>
            </a:prstGeom>
            <a:noFill/>
            <a:ln w="41275">
              <a:solidFill>
                <a:srgbClr val="FFFF0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7" name="Oval 76"/>
            <p:cNvSpPr/>
            <p:nvPr/>
          </p:nvSpPr>
          <p:spPr>
            <a:xfrm>
              <a:off x="7516921" y="3004616"/>
              <a:ext cx="282511" cy="2668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78" name="Straight Connector 77"/>
            <p:cNvCxnSpPr>
              <a:stCxn id="83" idx="0"/>
              <a:endCxn id="77" idx="3"/>
            </p:cNvCxnSpPr>
            <p:nvPr/>
          </p:nvCxnSpPr>
          <p:spPr>
            <a:xfrm flipV="1">
              <a:off x="7234868" y="3232367"/>
              <a:ext cx="323425" cy="331659"/>
            </a:xfrm>
            <a:prstGeom prst="line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84" idx="0"/>
              <a:endCxn id="77" idx="5"/>
            </p:cNvCxnSpPr>
            <p:nvPr/>
          </p:nvCxnSpPr>
          <p:spPr>
            <a:xfrm flipH="1" flipV="1">
              <a:off x="7758059" y="3232367"/>
              <a:ext cx="306138" cy="331659"/>
            </a:xfrm>
            <a:prstGeom prst="line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7041017" y="3564026"/>
              <a:ext cx="387702" cy="2349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870346" y="3564025"/>
              <a:ext cx="387702" cy="24729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468964" y="2186444"/>
              <a:ext cx="387702" cy="2349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16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15104" y="3196863"/>
              <a:ext cx="235295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  <a:endParaRPr lang="en-US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050959" y="3184721"/>
              <a:ext cx="377760" cy="22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11</a:t>
              </a:r>
              <a:endParaRPr lang="en-US" sz="12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367836" y="2693473"/>
              <a:ext cx="240274" cy="24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  <a:endParaRPr lang="en-US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853397" y="2715561"/>
              <a:ext cx="533814" cy="234932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10+6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811840" y="2921168"/>
            <a:ext cx="16562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min: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filtering</a:t>
            </a:r>
          </a:p>
          <a:p>
            <a:endParaRPr lang="en-US" sz="20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 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+: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pooling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34587" y="2154926"/>
            <a:ext cx="3033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 proper data structure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Shape 242"/>
          <p:cNvSpPr txBox="1"/>
          <p:nvPr/>
        </p:nvSpPr>
        <p:spPr>
          <a:xfrm>
            <a:off x="1976407" y="5716592"/>
            <a:ext cx="3667874" cy="1141411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SzPct val="25000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 </a:t>
            </a:r>
            <a:r>
              <a: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Up phase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858" name="矩形 25857"/>
          <p:cNvSpPr/>
          <p:nvPr/>
        </p:nvSpPr>
        <p:spPr>
          <a:xfrm>
            <a:off x="9727543" y="4922326"/>
            <a:ext cx="342458" cy="453558"/>
          </a:xfrm>
          <a:prstGeom prst="rect">
            <a:avLst/>
          </a:prstGeom>
          <a:solidFill>
            <a:srgbClr val="338D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859" name="矩形 25858"/>
          <p:cNvSpPr/>
          <p:nvPr/>
        </p:nvSpPr>
        <p:spPr>
          <a:xfrm>
            <a:off x="8704224" y="4916046"/>
            <a:ext cx="342458" cy="714174"/>
          </a:xfrm>
          <a:prstGeom prst="rect">
            <a:avLst/>
          </a:prstGeom>
          <a:solidFill>
            <a:srgbClr val="338D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860" name="矩形 25859"/>
          <p:cNvSpPr/>
          <p:nvPr/>
        </p:nvSpPr>
        <p:spPr>
          <a:xfrm>
            <a:off x="7652134" y="4909104"/>
            <a:ext cx="342458" cy="721119"/>
          </a:xfrm>
          <a:prstGeom prst="rect">
            <a:avLst/>
          </a:prstGeom>
          <a:solidFill>
            <a:srgbClr val="338D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861" name="矩形 25860"/>
          <p:cNvSpPr/>
          <p:nvPr/>
        </p:nvSpPr>
        <p:spPr>
          <a:xfrm>
            <a:off x="6677304" y="4902508"/>
            <a:ext cx="342458" cy="619398"/>
          </a:xfrm>
          <a:prstGeom prst="rect">
            <a:avLst/>
          </a:prstGeom>
          <a:solidFill>
            <a:srgbClr val="338D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832" name="椭圆 25831"/>
          <p:cNvSpPr/>
          <p:nvPr/>
        </p:nvSpPr>
        <p:spPr>
          <a:xfrm>
            <a:off x="9224689" y="4142779"/>
            <a:ext cx="342000" cy="342000"/>
          </a:xfrm>
          <a:prstGeom prst="ellipse">
            <a:avLst/>
          </a:prstGeom>
          <a:solidFill>
            <a:srgbClr val="338D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761" name="TextBox 46"/>
          <p:cNvSpPr txBox="1"/>
          <p:nvPr/>
        </p:nvSpPr>
        <p:spPr>
          <a:xfrm>
            <a:off x="9201829" y="4100304"/>
            <a:ext cx="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</a:t>
            </a:r>
            <a:r>
              <a:rPr lang="en-US" sz="18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5833" name="椭圆 25832"/>
          <p:cNvSpPr/>
          <p:nvPr/>
        </p:nvSpPr>
        <p:spPr>
          <a:xfrm>
            <a:off x="7203577" y="4147468"/>
            <a:ext cx="342000" cy="342000"/>
          </a:xfrm>
          <a:prstGeom prst="ellipse">
            <a:avLst/>
          </a:prstGeom>
          <a:solidFill>
            <a:srgbClr val="338D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827" name="椭圆 25826"/>
          <p:cNvSpPr/>
          <p:nvPr/>
        </p:nvSpPr>
        <p:spPr>
          <a:xfrm>
            <a:off x="8234752" y="3290536"/>
            <a:ext cx="342000" cy="342000"/>
          </a:xfrm>
          <a:prstGeom prst="ellipse">
            <a:avLst/>
          </a:prstGeom>
          <a:solidFill>
            <a:srgbClr val="338D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824" name="Oval 16"/>
          <p:cNvSpPr/>
          <p:nvPr/>
        </p:nvSpPr>
        <p:spPr>
          <a:xfrm>
            <a:off x="3750778" y="3291159"/>
            <a:ext cx="346627" cy="350663"/>
          </a:xfrm>
          <a:prstGeom prst="ellipse">
            <a:avLst/>
          </a:prstGeom>
          <a:solidFill>
            <a:srgbClr val="338DC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184093" y="-181142"/>
            <a:ext cx="10970683" cy="1141411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 Optimal Solution</a:t>
            </a:r>
            <a:endParaRPr lang="en-US" sz="36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984375" y="1284733"/>
            <a:ext cx="8497019" cy="1425476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Two-phase linear solution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Up-phase to find the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max load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at the root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Down-phase to find the max load at other nodes</a:t>
            </a: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extBox 46"/>
          <p:cNvSpPr txBox="1"/>
          <p:nvPr/>
        </p:nvSpPr>
        <p:spPr>
          <a:xfrm>
            <a:off x="4709679" y="4106230"/>
            <a:ext cx="80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</a:t>
            </a:r>
            <a:r>
              <a:rPr lang="en-US" sz="18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3" name="TextBox 15"/>
          <p:cNvSpPr txBox="1"/>
          <p:nvPr/>
        </p:nvSpPr>
        <p:spPr>
          <a:xfrm>
            <a:off x="2691862" y="4106230"/>
            <a:ext cx="46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</a:t>
            </a:r>
            <a:r>
              <a:rPr lang="en-US" sz="18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5" name="TextBox 59"/>
          <p:cNvSpPr txBox="1"/>
          <p:nvPr/>
        </p:nvSpPr>
        <p:spPr>
          <a:xfrm>
            <a:off x="5135797" y="5631046"/>
            <a:ext cx="53363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</a:t>
            </a:r>
            <a:r>
              <a:rPr lang="en-US" sz="18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7</a:t>
            </a:r>
          </a:p>
        </p:txBody>
      </p:sp>
      <p:sp>
        <p:nvSpPr>
          <p:cNvPr id="6" name="TextBox 45"/>
          <p:cNvSpPr txBox="1"/>
          <p:nvPr/>
        </p:nvSpPr>
        <p:spPr>
          <a:xfrm>
            <a:off x="3724276" y="3249875"/>
            <a:ext cx="478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</a:t>
            </a:r>
            <a:r>
              <a:rPr lang="en-US" sz="18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</a:p>
        </p:txBody>
      </p:sp>
      <p:cxnSp>
        <p:nvCxnSpPr>
          <p:cNvPr id="7" name="Straight Connector 18"/>
          <p:cNvCxnSpPr>
            <a:stCxn id="11" idx="0"/>
            <a:endCxn id="10" idx="5"/>
          </p:cNvCxnSpPr>
          <p:nvPr/>
        </p:nvCxnSpPr>
        <p:spPr>
          <a:xfrm flipH="1" flipV="1">
            <a:off x="4033981" y="3587343"/>
            <a:ext cx="865375" cy="564496"/>
          </a:xfrm>
          <a:prstGeom prst="line">
            <a:avLst/>
          </a:prstGeom>
          <a:ln w="22225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17"/>
          <p:cNvCxnSpPr>
            <a:stCxn id="9" idx="0"/>
            <a:endCxn id="10" idx="3"/>
          </p:cNvCxnSpPr>
          <p:nvPr/>
        </p:nvCxnSpPr>
        <p:spPr>
          <a:xfrm flipV="1">
            <a:off x="2882728" y="3587343"/>
            <a:ext cx="905875" cy="564496"/>
          </a:xfrm>
          <a:prstGeom prst="line">
            <a:avLst/>
          </a:prstGeom>
          <a:ln w="22225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14"/>
          <p:cNvSpPr/>
          <p:nvPr/>
        </p:nvSpPr>
        <p:spPr>
          <a:xfrm>
            <a:off x="2707029" y="4151839"/>
            <a:ext cx="350796" cy="348886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DAE3F5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0" name="Oval 16"/>
          <p:cNvSpPr/>
          <p:nvPr/>
        </p:nvSpPr>
        <p:spPr>
          <a:xfrm>
            <a:off x="3737978" y="3288216"/>
            <a:ext cx="346627" cy="350663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11" name="Oval 19"/>
          <p:cNvSpPr/>
          <p:nvPr/>
        </p:nvSpPr>
        <p:spPr>
          <a:xfrm>
            <a:off x="4723657" y="4151839"/>
            <a:ext cx="350796" cy="348886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200"/>
          </a:p>
        </p:txBody>
      </p:sp>
      <p:cxnSp>
        <p:nvCxnSpPr>
          <p:cNvPr id="12" name="Straight Connector 20"/>
          <p:cNvCxnSpPr>
            <a:stCxn id="16" idx="0"/>
            <a:endCxn id="9" idx="3"/>
          </p:cNvCxnSpPr>
          <p:nvPr/>
        </p:nvCxnSpPr>
        <p:spPr>
          <a:xfrm flipV="1">
            <a:off x="2345513" y="4449787"/>
            <a:ext cx="412736" cy="463207"/>
          </a:xfrm>
          <a:prstGeom prst="line">
            <a:avLst/>
          </a:prstGeom>
          <a:ln w="19050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21"/>
          <p:cNvCxnSpPr>
            <a:stCxn id="29" idx="0"/>
            <a:endCxn id="11" idx="3"/>
          </p:cNvCxnSpPr>
          <p:nvPr/>
        </p:nvCxnSpPr>
        <p:spPr>
          <a:xfrm flipV="1">
            <a:off x="4380607" y="4449787"/>
            <a:ext cx="394273" cy="463207"/>
          </a:xfrm>
          <a:prstGeom prst="line">
            <a:avLst/>
          </a:prstGeom>
          <a:ln w="22225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22"/>
          <p:cNvCxnSpPr>
            <a:stCxn id="44" idx="0"/>
            <a:endCxn id="9" idx="5"/>
          </p:cNvCxnSpPr>
          <p:nvPr/>
        </p:nvCxnSpPr>
        <p:spPr>
          <a:xfrm flipH="1" flipV="1">
            <a:off x="3006452" y="4449635"/>
            <a:ext cx="329806" cy="463359"/>
          </a:xfrm>
          <a:prstGeom prst="line">
            <a:avLst/>
          </a:prstGeom>
          <a:ln w="22225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23"/>
          <p:cNvCxnSpPr>
            <a:stCxn id="36" idx="0"/>
            <a:endCxn id="11" idx="5"/>
          </p:cNvCxnSpPr>
          <p:nvPr/>
        </p:nvCxnSpPr>
        <p:spPr>
          <a:xfrm flipH="1" flipV="1">
            <a:off x="5023083" y="4449635"/>
            <a:ext cx="379239" cy="463359"/>
          </a:xfrm>
          <a:prstGeom prst="line">
            <a:avLst/>
          </a:prstGeom>
          <a:ln w="22225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24"/>
          <p:cNvSpPr/>
          <p:nvPr/>
        </p:nvSpPr>
        <p:spPr>
          <a:xfrm>
            <a:off x="2173987" y="4912994"/>
            <a:ext cx="342458" cy="60892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050"/>
          </a:p>
        </p:txBody>
      </p:sp>
      <p:cxnSp>
        <p:nvCxnSpPr>
          <p:cNvPr id="17" name="Straight Connector 25"/>
          <p:cNvCxnSpPr/>
          <p:nvPr/>
        </p:nvCxnSpPr>
        <p:spPr>
          <a:xfrm>
            <a:off x="2184114" y="5158811"/>
            <a:ext cx="325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6"/>
          <p:cNvCxnSpPr/>
          <p:nvPr/>
        </p:nvCxnSpPr>
        <p:spPr>
          <a:xfrm>
            <a:off x="2169821" y="5033235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7"/>
          <p:cNvCxnSpPr/>
          <p:nvPr/>
        </p:nvCxnSpPr>
        <p:spPr>
          <a:xfrm>
            <a:off x="2184114" y="5279647"/>
            <a:ext cx="325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8"/>
          <p:cNvCxnSpPr/>
          <p:nvPr/>
        </p:nvCxnSpPr>
        <p:spPr>
          <a:xfrm>
            <a:off x="2169821" y="5398114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9"/>
          <p:cNvSpPr txBox="1"/>
          <p:nvPr/>
        </p:nvSpPr>
        <p:spPr>
          <a:xfrm>
            <a:off x="2105495" y="4449787"/>
            <a:ext cx="60153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22" name="TextBox 52"/>
          <p:cNvSpPr txBox="1"/>
          <p:nvPr/>
        </p:nvSpPr>
        <p:spPr>
          <a:xfrm>
            <a:off x="3172771" y="4449787"/>
            <a:ext cx="56520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/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7</a:t>
            </a:r>
          </a:p>
        </p:txBody>
      </p:sp>
      <p:sp>
        <p:nvSpPr>
          <p:cNvPr id="24" name="TextBox 54"/>
          <p:cNvSpPr txBox="1"/>
          <p:nvPr/>
        </p:nvSpPr>
        <p:spPr>
          <a:xfrm>
            <a:off x="4905312" y="4991772"/>
            <a:ext cx="292429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25" name="TextBox 56"/>
          <p:cNvSpPr txBox="1"/>
          <p:nvPr/>
        </p:nvSpPr>
        <p:spPr>
          <a:xfrm>
            <a:off x="2076312" y="5633415"/>
            <a:ext cx="53363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</a:t>
            </a:r>
            <a:r>
              <a:rPr lang="en-US" sz="18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26" name="TextBox 57"/>
          <p:cNvSpPr txBox="1"/>
          <p:nvPr/>
        </p:nvSpPr>
        <p:spPr>
          <a:xfrm>
            <a:off x="3078074" y="5633415"/>
            <a:ext cx="53363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</a:t>
            </a:r>
            <a:r>
              <a:rPr lang="en-US" sz="18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</a:p>
        </p:txBody>
      </p:sp>
      <p:sp>
        <p:nvSpPr>
          <p:cNvPr id="27" name="TextBox 58"/>
          <p:cNvSpPr txBox="1"/>
          <p:nvPr/>
        </p:nvSpPr>
        <p:spPr>
          <a:xfrm>
            <a:off x="4127483" y="5633415"/>
            <a:ext cx="53363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</a:t>
            </a:r>
            <a:r>
              <a:rPr lang="en-US" sz="18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r>
          </a:p>
        </p:txBody>
      </p:sp>
      <p:sp>
        <p:nvSpPr>
          <p:cNvPr id="28" name="TextBox 61"/>
          <p:cNvSpPr txBox="1"/>
          <p:nvPr/>
        </p:nvSpPr>
        <p:spPr>
          <a:xfrm>
            <a:off x="5232281" y="4449787"/>
            <a:ext cx="56222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</a:p>
        </p:txBody>
      </p:sp>
      <p:sp>
        <p:nvSpPr>
          <p:cNvPr id="29" name="Rectangle 35"/>
          <p:cNvSpPr/>
          <p:nvPr/>
        </p:nvSpPr>
        <p:spPr>
          <a:xfrm>
            <a:off x="4209078" y="4912991"/>
            <a:ext cx="342458" cy="7333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050"/>
          </a:p>
        </p:txBody>
      </p:sp>
      <p:cxnSp>
        <p:nvCxnSpPr>
          <p:cNvPr id="30" name="Straight Connector 36"/>
          <p:cNvCxnSpPr/>
          <p:nvPr/>
        </p:nvCxnSpPr>
        <p:spPr>
          <a:xfrm>
            <a:off x="4217419" y="5153480"/>
            <a:ext cx="325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7"/>
          <p:cNvCxnSpPr/>
          <p:nvPr/>
        </p:nvCxnSpPr>
        <p:spPr>
          <a:xfrm>
            <a:off x="4203125" y="5031458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8"/>
          <p:cNvCxnSpPr/>
          <p:nvPr/>
        </p:nvCxnSpPr>
        <p:spPr>
          <a:xfrm>
            <a:off x="4217419" y="5275501"/>
            <a:ext cx="325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9"/>
          <p:cNvCxnSpPr/>
          <p:nvPr/>
        </p:nvCxnSpPr>
        <p:spPr>
          <a:xfrm flipV="1">
            <a:off x="4202526" y="5396930"/>
            <a:ext cx="341266" cy="29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0"/>
          <p:cNvCxnSpPr/>
          <p:nvPr/>
        </p:nvCxnSpPr>
        <p:spPr>
          <a:xfrm>
            <a:off x="4203125" y="5521913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0"/>
          <p:cNvCxnSpPr/>
          <p:nvPr/>
        </p:nvCxnSpPr>
        <p:spPr>
          <a:xfrm>
            <a:off x="4213250" y="5643934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231090" y="4912991"/>
            <a:ext cx="342458" cy="47911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050"/>
          </a:p>
        </p:txBody>
      </p:sp>
      <p:cxnSp>
        <p:nvCxnSpPr>
          <p:cNvPr id="37" name="Straight Connector 36"/>
          <p:cNvCxnSpPr/>
          <p:nvPr/>
        </p:nvCxnSpPr>
        <p:spPr>
          <a:xfrm>
            <a:off x="5238240" y="5157626"/>
            <a:ext cx="325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223946" y="5035605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49"/>
          <p:cNvSpPr txBox="1"/>
          <p:nvPr/>
        </p:nvSpPr>
        <p:spPr>
          <a:xfrm>
            <a:off x="2735021" y="3587346"/>
            <a:ext cx="60153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r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11</a:t>
            </a:r>
          </a:p>
        </p:txBody>
      </p:sp>
      <p:sp>
        <p:nvSpPr>
          <p:cNvPr id="40" name="TextBox 49"/>
          <p:cNvSpPr txBox="1"/>
          <p:nvPr/>
        </p:nvSpPr>
        <p:spPr>
          <a:xfrm>
            <a:off x="1834510" y="5074537"/>
            <a:ext cx="335311" cy="29751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</a:p>
        </p:txBody>
      </p:sp>
      <p:sp>
        <p:nvSpPr>
          <p:cNvPr id="41" name="TextBox 49"/>
          <p:cNvSpPr txBox="1"/>
          <p:nvPr/>
        </p:nvSpPr>
        <p:spPr>
          <a:xfrm>
            <a:off x="3863050" y="5074537"/>
            <a:ext cx="335311" cy="29751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r>
          </a:p>
        </p:txBody>
      </p:sp>
      <p:sp>
        <p:nvSpPr>
          <p:cNvPr id="42" name="TextBox 49"/>
          <p:cNvSpPr txBox="1"/>
          <p:nvPr/>
        </p:nvSpPr>
        <p:spPr>
          <a:xfrm>
            <a:off x="4893996" y="5074537"/>
            <a:ext cx="335311" cy="29751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43" name="TextBox 49"/>
          <p:cNvSpPr txBox="1"/>
          <p:nvPr/>
        </p:nvSpPr>
        <p:spPr>
          <a:xfrm>
            <a:off x="4398459" y="3587346"/>
            <a:ext cx="60153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r>
          </a:p>
        </p:txBody>
      </p:sp>
      <p:sp>
        <p:nvSpPr>
          <p:cNvPr id="44" name="Rectangle 35"/>
          <p:cNvSpPr/>
          <p:nvPr/>
        </p:nvSpPr>
        <p:spPr>
          <a:xfrm>
            <a:off x="3165029" y="4912991"/>
            <a:ext cx="342458" cy="7333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050"/>
          </a:p>
        </p:txBody>
      </p:sp>
      <p:cxnSp>
        <p:nvCxnSpPr>
          <p:cNvPr id="45" name="Straight Connector 36"/>
          <p:cNvCxnSpPr/>
          <p:nvPr/>
        </p:nvCxnSpPr>
        <p:spPr>
          <a:xfrm>
            <a:off x="3175752" y="5155849"/>
            <a:ext cx="325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37"/>
          <p:cNvCxnSpPr/>
          <p:nvPr/>
        </p:nvCxnSpPr>
        <p:spPr>
          <a:xfrm>
            <a:off x="3161458" y="5033828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38"/>
          <p:cNvCxnSpPr/>
          <p:nvPr/>
        </p:nvCxnSpPr>
        <p:spPr>
          <a:xfrm>
            <a:off x="3175752" y="5277870"/>
            <a:ext cx="325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39"/>
          <p:cNvCxnSpPr/>
          <p:nvPr/>
        </p:nvCxnSpPr>
        <p:spPr>
          <a:xfrm flipV="1">
            <a:off x="3160860" y="5399299"/>
            <a:ext cx="341266" cy="29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0"/>
          <p:cNvCxnSpPr/>
          <p:nvPr/>
        </p:nvCxnSpPr>
        <p:spPr>
          <a:xfrm>
            <a:off x="3161458" y="5524282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0"/>
          <p:cNvCxnSpPr/>
          <p:nvPr/>
        </p:nvCxnSpPr>
        <p:spPr>
          <a:xfrm>
            <a:off x="3171583" y="5646303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49"/>
          <p:cNvSpPr txBox="1"/>
          <p:nvPr/>
        </p:nvSpPr>
        <p:spPr>
          <a:xfrm>
            <a:off x="2825552" y="5074537"/>
            <a:ext cx="335311" cy="29751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r>
          </a:p>
        </p:txBody>
      </p:sp>
      <p:cxnSp>
        <p:nvCxnSpPr>
          <p:cNvPr id="52" name="Straight Connector 20"/>
          <p:cNvCxnSpPr>
            <a:stCxn id="16" idx="0"/>
            <a:endCxn id="9" idx="3"/>
          </p:cNvCxnSpPr>
          <p:nvPr/>
        </p:nvCxnSpPr>
        <p:spPr>
          <a:xfrm flipV="1">
            <a:off x="2345216" y="4449635"/>
            <a:ext cx="413186" cy="463359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21"/>
          <p:cNvCxnSpPr>
            <a:stCxn id="29" idx="0"/>
            <a:endCxn id="11" idx="3"/>
          </p:cNvCxnSpPr>
          <p:nvPr/>
        </p:nvCxnSpPr>
        <p:spPr>
          <a:xfrm flipV="1">
            <a:off x="4380310" y="4449635"/>
            <a:ext cx="394723" cy="463359"/>
          </a:xfrm>
          <a:prstGeom prst="line">
            <a:avLst/>
          </a:prstGeom>
          <a:ln w="222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22"/>
          <p:cNvCxnSpPr>
            <a:stCxn id="44" idx="0"/>
            <a:endCxn id="9" idx="5"/>
          </p:cNvCxnSpPr>
          <p:nvPr/>
        </p:nvCxnSpPr>
        <p:spPr>
          <a:xfrm flipH="1" flipV="1">
            <a:off x="3006452" y="4449635"/>
            <a:ext cx="329806" cy="463359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23"/>
          <p:cNvCxnSpPr>
            <a:stCxn id="36" idx="0"/>
            <a:endCxn id="11" idx="5"/>
          </p:cNvCxnSpPr>
          <p:nvPr/>
        </p:nvCxnSpPr>
        <p:spPr>
          <a:xfrm flipH="1" flipV="1">
            <a:off x="5023083" y="4449635"/>
            <a:ext cx="379239" cy="463359"/>
          </a:xfrm>
          <a:prstGeom prst="line">
            <a:avLst/>
          </a:prstGeom>
          <a:ln w="222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3"/>
          <p:cNvSpPr txBox="1"/>
          <p:nvPr/>
        </p:nvSpPr>
        <p:spPr>
          <a:xfrm>
            <a:off x="4049526" y="4441412"/>
            <a:ext cx="49561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r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60" name="TextBox 49"/>
          <p:cNvSpPr txBox="1"/>
          <p:nvPr/>
        </p:nvSpPr>
        <p:spPr>
          <a:xfrm>
            <a:off x="2287963" y="4018540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</a:t>
            </a:r>
          </a:p>
        </p:txBody>
      </p:sp>
      <p:sp>
        <p:nvSpPr>
          <p:cNvPr id="61" name="TextBox 49"/>
          <p:cNvSpPr txBox="1"/>
          <p:nvPr/>
        </p:nvSpPr>
        <p:spPr>
          <a:xfrm>
            <a:off x="4936965" y="4003083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r>
          </a:p>
        </p:txBody>
      </p:sp>
      <p:cxnSp>
        <p:nvCxnSpPr>
          <p:cNvPr id="62" name="Straight Connector 17"/>
          <p:cNvCxnSpPr>
            <a:stCxn id="9" idx="0"/>
            <a:endCxn id="10" idx="3"/>
          </p:cNvCxnSpPr>
          <p:nvPr/>
        </p:nvCxnSpPr>
        <p:spPr>
          <a:xfrm flipV="1">
            <a:off x="2882427" y="3587523"/>
            <a:ext cx="906310" cy="564316"/>
          </a:xfrm>
          <a:prstGeom prst="line">
            <a:avLst/>
          </a:prstGeom>
          <a:ln w="222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18"/>
          <p:cNvCxnSpPr>
            <a:stCxn id="11" idx="0"/>
            <a:endCxn id="10" idx="5"/>
          </p:cNvCxnSpPr>
          <p:nvPr/>
        </p:nvCxnSpPr>
        <p:spPr>
          <a:xfrm flipH="1" flipV="1">
            <a:off x="4033843" y="3587523"/>
            <a:ext cx="865215" cy="564316"/>
          </a:xfrm>
          <a:prstGeom prst="line">
            <a:avLst/>
          </a:prstGeom>
          <a:ln w="222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606" name="TextBox 49"/>
          <p:cNvSpPr txBox="1"/>
          <p:nvPr/>
        </p:nvSpPr>
        <p:spPr>
          <a:xfrm>
            <a:off x="3635993" y="2954748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16</a:t>
            </a:r>
          </a:p>
        </p:txBody>
      </p:sp>
      <p:sp>
        <p:nvSpPr>
          <p:cNvPr id="25608" name="Shape 242"/>
          <p:cNvSpPr txBox="1"/>
          <p:nvPr/>
        </p:nvSpPr>
        <p:spPr>
          <a:xfrm>
            <a:off x="6303597" y="5712748"/>
            <a:ext cx="3699424" cy="1141411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SzPct val="25000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 </a:t>
            </a:r>
            <a:r>
              <a: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Down phase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/>
              <a:sym typeface="Comic Sans MS" panose="030F0702030302020204"/>
            </a:endParaRPr>
          </a:p>
        </p:txBody>
      </p:sp>
      <p:cxnSp>
        <p:nvCxnSpPr>
          <p:cNvPr id="230" name="Straight Connector 37"/>
          <p:cNvCxnSpPr/>
          <p:nvPr/>
        </p:nvCxnSpPr>
        <p:spPr>
          <a:xfrm>
            <a:off x="5231093" y="5275501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62" name="TextBox 15"/>
          <p:cNvSpPr txBox="1"/>
          <p:nvPr/>
        </p:nvSpPr>
        <p:spPr>
          <a:xfrm>
            <a:off x="7184012" y="4100304"/>
            <a:ext cx="46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</a:t>
            </a:r>
            <a:r>
              <a:rPr lang="en-US" sz="18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5763" name="TextBox 59"/>
          <p:cNvSpPr txBox="1"/>
          <p:nvPr/>
        </p:nvSpPr>
        <p:spPr>
          <a:xfrm>
            <a:off x="9627947" y="5625120"/>
            <a:ext cx="53363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</a:t>
            </a:r>
            <a:r>
              <a:rPr lang="en-US" sz="18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7</a:t>
            </a:r>
          </a:p>
        </p:txBody>
      </p:sp>
      <p:sp>
        <p:nvSpPr>
          <p:cNvPr id="25764" name="TextBox 45"/>
          <p:cNvSpPr txBox="1"/>
          <p:nvPr/>
        </p:nvSpPr>
        <p:spPr>
          <a:xfrm>
            <a:off x="8229705" y="3238406"/>
            <a:ext cx="49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</a:t>
            </a:r>
            <a:r>
              <a:rPr lang="en-US" sz="18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25767" name="Oval 14"/>
          <p:cNvSpPr/>
          <p:nvPr/>
        </p:nvSpPr>
        <p:spPr>
          <a:xfrm>
            <a:off x="7199179" y="4145913"/>
            <a:ext cx="350796" cy="348886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DAE3F5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25768" name="Oval 16"/>
          <p:cNvSpPr/>
          <p:nvPr/>
        </p:nvSpPr>
        <p:spPr>
          <a:xfrm>
            <a:off x="8230128" y="3282289"/>
            <a:ext cx="346627" cy="350663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25769" name="Oval 19"/>
          <p:cNvSpPr/>
          <p:nvPr/>
        </p:nvSpPr>
        <p:spPr>
          <a:xfrm>
            <a:off x="9215807" y="4145913"/>
            <a:ext cx="350796" cy="348886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25774" name="Rectangle 24"/>
          <p:cNvSpPr/>
          <p:nvPr/>
        </p:nvSpPr>
        <p:spPr>
          <a:xfrm>
            <a:off x="6666137" y="4907068"/>
            <a:ext cx="342458" cy="60892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050"/>
          </a:p>
        </p:txBody>
      </p:sp>
      <p:cxnSp>
        <p:nvCxnSpPr>
          <p:cNvPr id="25775" name="Straight Connector 25"/>
          <p:cNvCxnSpPr/>
          <p:nvPr/>
        </p:nvCxnSpPr>
        <p:spPr>
          <a:xfrm>
            <a:off x="6676264" y="5152885"/>
            <a:ext cx="325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76" name="Straight Connector 26"/>
          <p:cNvCxnSpPr/>
          <p:nvPr/>
        </p:nvCxnSpPr>
        <p:spPr>
          <a:xfrm>
            <a:off x="6661971" y="5027309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77" name="Straight Connector 27"/>
          <p:cNvCxnSpPr/>
          <p:nvPr/>
        </p:nvCxnSpPr>
        <p:spPr>
          <a:xfrm>
            <a:off x="6676264" y="5273721"/>
            <a:ext cx="325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78" name="Straight Connector 28"/>
          <p:cNvCxnSpPr/>
          <p:nvPr/>
        </p:nvCxnSpPr>
        <p:spPr>
          <a:xfrm>
            <a:off x="6661971" y="5392188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79" name="TextBox 49"/>
          <p:cNvSpPr txBox="1"/>
          <p:nvPr/>
        </p:nvSpPr>
        <p:spPr>
          <a:xfrm>
            <a:off x="6597645" y="4443861"/>
            <a:ext cx="60153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25780" name="TextBox 52"/>
          <p:cNvSpPr txBox="1"/>
          <p:nvPr/>
        </p:nvSpPr>
        <p:spPr>
          <a:xfrm>
            <a:off x="7664921" y="4443861"/>
            <a:ext cx="56520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/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7</a:t>
            </a:r>
          </a:p>
        </p:txBody>
      </p:sp>
      <p:sp>
        <p:nvSpPr>
          <p:cNvPr id="25781" name="TextBox 54"/>
          <p:cNvSpPr txBox="1"/>
          <p:nvPr/>
        </p:nvSpPr>
        <p:spPr>
          <a:xfrm>
            <a:off x="9397462" y="4985846"/>
            <a:ext cx="292429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25782" name="TextBox 56"/>
          <p:cNvSpPr txBox="1"/>
          <p:nvPr/>
        </p:nvSpPr>
        <p:spPr>
          <a:xfrm>
            <a:off x="6568462" y="5627489"/>
            <a:ext cx="53363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</a:t>
            </a:r>
            <a:r>
              <a:rPr lang="en-US" sz="18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25783" name="TextBox 57"/>
          <p:cNvSpPr txBox="1"/>
          <p:nvPr/>
        </p:nvSpPr>
        <p:spPr>
          <a:xfrm>
            <a:off x="7570224" y="5627489"/>
            <a:ext cx="53363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</a:t>
            </a:r>
            <a:r>
              <a:rPr lang="en-US" sz="18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</a:p>
        </p:txBody>
      </p:sp>
      <p:sp>
        <p:nvSpPr>
          <p:cNvPr id="25784" name="TextBox 58"/>
          <p:cNvSpPr txBox="1"/>
          <p:nvPr/>
        </p:nvSpPr>
        <p:spPr>
          <a:xfrm>
            <a:off x="8619633" y="5627489"/>
            <a:ext cx="53363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</a:t>
            </a:r>
            <a:r>
              <a:rPr lang="en-US" sz="18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r>
          </a:p>
        </p:txBody>
      </p:sp>
      <p:sp>
        <p:nvSpPr>
          <p:cNvPr id="25785" name="TextBox 61"/>
          <p:cNvSpPr txBox="1"/>
          <p:nvPr/>
        </p:nvSpPr>
        <p:spPr>
          <a:xfrm>
            <a:off x="9724431" y="4443861"/>
            <a:ext cx="56222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</a:p>
        </p:txBody>
      </p:sp>
      <p:sp>
        <p:nvSpPr>
          <p:cNvPr id="25786" name="Rectangle 35"/>
          <p:cNvSpPr/>
          <p:nvPr/>
        </p:nvSpPr>
        <p:spPr>
          <a:xfrm>
            <a:off x="8701228" y="4907065"/>
            <a:ext cx="342458" cy="7333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050"/>
          </a:p>
        </p:txBody>
      </p:sp>
      <p:cxnSp>
        <p:nvCxnSpPr>
          <p:cNvPr id="25787" name="Straight Connector 36"/>
          <p:cNvCxnSpPr/>
          <p:nvPr/>
        </p:nvCxnSpPr>
        <p:spPr>
          <a:xfrm>
            <a:off x="8709569" y="5147554"/>
            <a:ext cx="325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88" name="Straight Connector 37"/>
          <p:cNvCxnSpPr/>
          <p:nvPr/>
        </p:nvCxnSpPr>
        <p:spPr>
          <a:xfrm>
            <a:off x="8695275" y="5025532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89" name="Straight Connector 38"/>
          <p:cNvCxnSpPr/>
          <p:nvPr/>
        </p:nvCxnSpPr>
        <p:spPr>
          <a:xfrm>
            <a:off x="8709569" y="5269575"/>
            <a:ext cx="325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90" name="Straight Connector 39"/>
          <p:cNvCxnSpPr/>
          <p:nvPr/>
        </p:nvCxnSpPr>
        <p:spPr>
          <a:xfrm flipV="1">
            <a:off x="8694676" y="5391004"/>
            <a:ext cx="341266" cy="29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91" name="Straight Connector 40"/>
          <p:cNvCxnSpPr/>
          <p:nvPr/>
        </p:nvCxnSpPr>
        <p:spPr>
          <a:xfrm>
            <a:off x="8695275" y="5515987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92" name="Straight Connector 40"/>
          <p:cNvCxnSpPr/>
          <p:nvPr/>
        </p:nvCxnSpPr>
        <p:spPr>
          <a:xfrm>
            <a:off x="8705400" y="5638008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93" name="Rectangle 35"/>
          <p:cNvSpPr/>
          <p:nvPr/>
        </p:nvSpPr>
        <p:spPr>
          <a:xfrm>
            <a:off x="9723240" y="4907065"/>
            <a:ext cx="342458" cy="47911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050"/>
          </a:p>
        </p:txBody>
      </p:sp>
      <p:cxnSp>
        <p:nvCxnSpPr>
          <p:cNvPr id="25794" name="Straight Connector 36"/>
          <p:cNvCxnSpPr/>
          <p:nvPr/>
        </p:nvCxnSpPr>
        <p:spPr>
          <a:xfrm>
            <a:off x="9730390" y="5151700"/>
            <a:ext cx="325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95" name="Straight Connector 37"/>
          <p:cNvCxnSpPr/>
          <p:nvPr/>
        </p:nvCxnSpPr>
        <p:spPr>
          <a:xfrm>
            <a:off x="9716096" y="5029679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96" name="TextBox 49"/>
          <p:cNvSpPr txBox="1"/>
          <p:nvPr/>
        </p:nvSpPr>
        <p:spPr>
          <a:xfrm>
            <a:off x="7227171" y="3581420"/>
            <a:ext cx="60153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r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11</a:t>
            </a:r>
          </a:p>
        </p:txBody>
      </p:sp>
      <p:sp>
        <p:nvSpPr>
          <p:cNvPr id="25797" name="TextBox 49"/>
          <p:cNvSpPr txBox="1"/>
          <p:nvPr/>
        </p:nvSpPr>
        <p:spPr>
          <a:xfrm>
            <a:off x="6326660" y="5068611"/>
            <a:ext cx="335311" cy="29751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</a:p>
        </p:txBody>
      </p:sp>
      <p:sp>
        <p:nvSpPr>
          <p:cNvPr id="25798" name="TextBox 49"/>
          <p:cNvSpPr txBox="1"/>
          <p:nvPr/>
        </p:nvSpPr>
        <p:spPr>
          <a:xfrm>
            <a:off x="8355200" y="5068611"/>
            <a:ext cx="335311" cy="29751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r>
          </a:p>
        </p:txBody>
      </p:sp>
      <p:sp>
        <p:nvSpPr>
          <p:cNvPr id="25799" name="TextBox 49"/>
          <p:cNvSpPr txBox="1"/>
          <p:nvPr/>
        </p:nvSpPr>
        <p:spPr>
          <a:xfrm>
            <a:off x="9386146" y="5068611"/>
            <a:ext cx="335311" cy="29751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25800" name="TextBox 49"/>
          <p:cNvSpPr txBox="1"/>
          <p:nvPr/>
        </p:nvSpPr>
        <p:spPr>
          <a:xfrm>
            <a:off x="8890609" y="3581420"/>
            <a:ext cx="60153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r>
          </a:p>
        </p:txBody>
      </p:sp>
      <p:sp>
        <p:nvSpPr>
          <p:cNvPr id="25801" name="Rectangle 35"/>
          <p:cNvSpPr/>
          <p:nvPr/>
        </p:nvSpPr>
        <p:spPr>
          <a:xfrm>
            <a:off x="7657179" y="4907065"/>
            <a:ext cx="342458" cy="7333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US" sz="1050"/>
          </a:p>
        </p:txBody>
      </p:sp>
      <p:cxnSp>
        <p:nvCxnSpPr>
          <p:cNvPr id="25802" name="Straight Connector 36"/>
          <p:cNvCxnSpPr/>
          <p:nvPr/>
        </p:nvCxnSpPr>
        <p:spPr>
          <a:xfrm>
            <a:off x="7667902" y="5149923"/>
            <a:ext cx="325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03" name="Straight Connector 37"/>
          <p:cNvCxnSpPr/>
          <p:nvPr/>
        </p:nvCxnSpPr>
        <p:spPr>
          <a:xfrm>
            <a:off x="7653608" y="5027902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04" name="Straight Connector 38"/>
          <p:cNvCxnSpPr/>
          <p:nvPr/>
        </p:nvCxnSpPr>
        <p:spPr>
          <a:xfrm>
            <a:off x="7667902" y="5271944"/>
            <a:ext cx="325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05" name="Straight Connector 39"/>
          <p:cNvCxnSpPr/>
          <p:nvPr/>
        </p:nvCxnSpPr>
        <p:spPr>
          <a:xfrm flipV="1">
            <a:off x="7653010" y="5393373"/>
            <a:ext cx="341266" cy="29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06" name="Straight Connector 40"/>
          <p:cNvCxnSpPr/>
          <p:nvPr/>
        </p:nvCxnSpPr>
        <p:spPr>
          <a:xfrm>
            <a:off x="7653608" y="5518356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07" name="Straight Connector 40"/>
          <p:cNvCxnSpPr/>
          <p:nvPr/>
        </p:nvCxnSpPr>
        <p:spPr>
          <a:xfrm>
            <a:off x="7663733" y="5640377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08" name="TextBox 49"/>
          <p:cNvSpPr txBox="1"/>
          <p:nvPr/>
        </p:nvSpPr>
        <p:spPr>
          <a:xfrm>
            <a:off x="7317702" y="5068611"/>
            <a:ext cx="335311" cy="29751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r>
          </a:p>
        </p:txBody>
      </p:sp>
      <p:cxnSp>
        <p:nvCxnSpPr>
          <p:cNvPr id="25809" name="Straight Connector 20"/>
          <p:cNvCxnSpPr>
            <a:stCxn id="25774" idx="0"/>
            <a:endCxn id="25767" idx="3"/>
          </p:cNvCxnSpPr>
          <p:nvPr/>
        </p:nvCxnSpPr>
        <p:spPr>
          <a:xfrm flipV="1">
            <a:off x="6837366" y="4443709"/>
            <a:ext cx="413186" cy="463359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10" name="Straight Connector 21"/>
          <p:cNvCxnSpPr>
            <a:stCxn id="25786" idx="0"/>
            <a:endCxn id="25769" idx="3"/>
          </p:cNvCxnSpPr>
          <p:nvPr/>
        </p:nvCxnSpPr>
        <p:spPr>
          <a:xfrm flipV="1">
            <a:off x="8872460" y="4443709"/>
            <a:ext cx="394723" cy="463359"/>
          </a:xfrm>
          <a:prstGeom prst="line">
            <a:avLst/>
          </a:prstGeom>
          <a:ln w="222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11" name="Straight Connector 22"/>
          <p:cNvCxnSpPr>
            <a:stCxn id="25801" idx="0"/>
            <a:endCxn id="25767" idx="5"/>
          </p:cNvCxnSpPr>
          <p:nvPr/>
        </p:nvCxnSpPr>
        <p:spPr>
          <a:xfrm flipH="1" flipV="1">
            <a:off x="7498602" y="4443709"/>
            <a:ext cx="329806" cy="463359"/>
          </a:xfrm>
          <a:prstGeom prst="line">
            <a:avLst/>
          </a:prstGeom>
          <a:ln w="222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12" name="Straight Connector 23"/>
          <p:cNvCxnSpPr>
            <a:stCxn id="25793" idx="0"/>
            <a:endCxn id="25769" idx="5"/>
          </p:cNvCxnSpPr>
          <p:nvPr/>
        </p:nvCxnSpPr>
        <p:spPr>
          <a:xfrm flipH="1" flipV="1">
            <a:off x="9515233" y="4443709"/>
            <a:ext cx="379239" cy="463359"/>
          </a:xfrm>
          <a:prstGeom prst="line">
            <a:avLst/>
          </a:prstGeom>
          <a:ln w="222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813" name="TextBox 53"/>
          <p:cNvSpPr txBox="1"/>
          <p:nvPr/>
        </p:nvSpPr>
        <p:spPr>
          <a:xfrm>
            <a:off x="8541676" y="4435486"/>
            <a:ext cx="49561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r">
              <a:buClrTx/>
              <a:buSzTx/>
              <a:buFontTx/>
            </a:pPr>
            <a:r>
              <a: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5814" name="TextBox 49"/>
          <p:cNvSpPr txBox="1"/>
          <p:nvPr/>
        </p:nvSpPr>
        <p:spPr>
          <a:xfrm>
            <a:off x="6823832" y="3996016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</a:t>
            </a:r>
          </a:p>
        </p:txBody>
      </p:sp>
      <p:sp>
        <p:nvSpPr>
          <p:cNvPr id="25815" name="TextBox 49"/>
          <p:cNvSpPr txBox="1"/>
          <p:nvPr/>
        </p:nvSpPr>
        <p:spPr>
          <a:xfrm>
            <a:off x="9441114" y="3996016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r>
          </a:p>
        </p:txBody>
      </p:sp>
      <p:cxnSp>
        <p:nvCxnSpPr>
          <p:cNvPr id="25816" name="Straight Connector 17"/>
          <p:cNvCxnSpPr/>
          <p:nvPr/>
        </p:nvCxnSpPr>
        <p:spPr>
          <a:xfrm flipV="1">
            <a:off x="7392873" y="3581417"/>
            <a:ext cx="893386" cy="557388"/>
          </a:xfrm>
          <a:prstGeom prst="line">
            <a:avLst/>
          </a:prstGeom>
          <a:ln w="222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17" name="Straight Connector 18"/>
          <p:cNvCxnSpPr>
            <a:stCxn id="25769" idx="0"/>
            <a:endCxn id="25768" idx="5"/>
          </p:cNvCxnSpPr>
          <p:nvPr/>
        </p:nvCxnSpPr>
        <p:spPr>
          <a:xfrm flipH="1" flipV="1">
            <a:off x="8525993" y="3581599"/>
            <a:ext cx="865215" cy="564317"/>
          </a:xfrm>
          <a:prstGeom prst="line">
            <a:avLst/>
          </a:prstGeom>
          <a:ln w="222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818" name="TextBox 49"/>
          <p:cNvSpPr txBox="1"/>
          <p:nvPr/>
        </p:nvSpPr>
        <p:spPr>
          <a:xfrm>
            <a:off x="8166241" y="2915334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16</a:t>
            </a:r>
          </a:p>
        </p:txBody>
      </p:sp>
      <p:cxnSp>
        <p:nvCxnSpPr>
          <p:cNvPr id="25819" name="Straight Connector 37"/>
          <p:cNvCxnSpPr/>
          <p:nvPr/>
        </p:nvCxnSpPr>
        <p:spPr>
          <a:xfrm>
            <a:off x="9723243" y="5269575"/>
            <a:ext cx="3466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21" name="Straight Connector 17"/>
          <p:cNvCxnSpPr>
            <a:stCxn id="25768" idx="3"/>
            <a:endCxn id="25767" idx="0"/>
          </p:cNvCxnSpPr>
          <p:nvPr/>
        </p:nvCxnSpPr>
        <p:spPr>
          <a:xfrm flipH="1">
            <a:off x="7374577" y="3581599"/>
            <a:ext cx="906310" cy="564317"/>
          </a:xfrm>
          <a:prstGeom prst="line">
            <a:avLst/>
          </a:prstGeom>
          <a:ln w="222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822" name="TextBox 49"/>
          <p:cNvSpPr txBox="1"/>
          <p:nvPr/>
        </p:nvSpPr>
        <p:spPr>
          <a:xfrm>
            <a:off x="8157693" y="2913049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r>
          </a:p>
        </p:txBody>
      </p:sp>
      <p:sp>
        <p:nvSpPr>
          <p:cNvPr id="25823" name="TextBox 49"/>
          <p:cNvSpPr txBox="1"/>
          <p:nvPr/>
        </p:nvSpPr>
        <p:spPr>
          <a:xfrm>
            <a:off x="6829651" y="3997157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16</a:t>
            </a:r>
          </a:p>
        </p:txBody>
      </p:sp>
      <p:sp>
        <p:nvSpPr>
          <p:cNvPr id="25834" name="TextBox 49"/>
          <p:cNvSpPr txBox="1"/>
          <p:nvPr/>
        </p:nvSpPr>
        <p:spPr>
          <a:xfrm>
            <a:off x="8160007" y="2921260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</a:t>
            </a:r>
          </a:p>
        </p:txBody>
      </p:sp>
      <p:cxnSp>
        <p:nvCxnSpPr>
          <p:cNvPr id="25836" name="Straight Connector 18"/>
          <p:cNvCxnSpPr>
            <a:stCxn id="25768" idx="5"/>
            <a:endCxn id="25769" idx="0"/>
          </p:cNvCxnSpPr>
          <p:nvPr/>
        </p:nvCxnSpPr>
        <p:spPr>
          <a:xfrm>
            <a:off x="8525993" y="3581599"/>
            <a:ext cx="865215" cy="564317"/>
          </a:xfrm>
          <a:prstGeom prst="line">
            <a:avLst/>
          </a:prstGeom>
          <a:ln w="222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843" name="TextBox 49"/>
          <p:cNvSpPr txBox="1"/>
          <p:nvPr/>
        </p:nvSpPr>
        <p:spPr>
          <a:xfrm>
            <a:off x="6828441" y="3997343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12</a:t>
            </a:r>
          </a:p>
        </p:txBody>
      </p:sp>
      <p:cxnSp>
        <p:nvCxnSpPr>
          <p:cNvPr id="25845" name="Straight Connector 20"/>
          <p:cNvCxnSpPr>
            <a:stCxn id="25767" idx="3"/>
            <a:endCxn id="25774" idx="0"/>
          </p:cNvCxnSpPr>
          <p:nvPr/>
        </p:nvCxnSpPr>
        <p:spPr>
          <a:xfrm flipH="1">
            <a:off x="6837366" y="4443709"/>
            <a:ext cx="413186" cy="463359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863" name="TextBox 49"/>
          <p:cNvSpPr txBox="1"/>
          <p:nvPr/>
        </p:nvSpPr>
        <p:spPr>
          <a:xfrm>
            <a:off x="9469629" y="3988463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altLang="zh-CN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8</a:t>
            </a:r>
          </a:p>
        </p:txBody>
      </p:sp>
      <p:sp>
        <p:nvSpPr>
          <p:cNvPr id="25866" name="TextBox 49"/>
          <p:cNvSpPr txBox="1"/>
          <p:nvPr/>
        </p:nvSpPr>
        <p:spPr>
          <a:xfrm>
            <a:off x="6831837" y="5646306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altLang="zh-CN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(9)</a:t>
            </a:r>
          </a:p>
        </p:txBody>
      </p:sp>
      <p:sp>
        <p:nvSpPr>
          <p:cNvPr id="25871" name="TextBox 49"/>
          <p:cNvSpPr txBox="1"/>
          <p:nvPr/>
        </p:nvSpPr>
        <p:spPr>
          <a:xfrm>
            <a:off x="6817960" y="3983435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altLang="zh-CN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</a:t>
            </a:r>
          </a:p>
        </p:txBody>
      </p:sp>
      <p:cxnSp>
        <p:nvCxnSpPr>
          <p:cNvPr id="25872" name="Straight Connector 22"/>
          <p:cNvCxnSpPr>
            <a:stCxn id="25767" idx="5"/>
            <a:endCxn id="25801" idx="0"/>
          </p:cNvCxnSpPr>
          <p:nvPr/>
        </p:nvCxnSpPr>
        <p:spPr>
          <a:xfrm>
            <a:off x="7498602" y="4443709"/>
            <a:ext cx="329806" cy="463359"/>
          </a:xfrm>
          <a:prstGeom prst="line">
            <a:avLst/>
          </a:prstGeom>
          <a:ln w="222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875" name="TextBox 49"/>
          <p:cNvSpPr txBox="1"/>
          <p:nvPr/>
        </p:nvSpPr>
        <p:spPr>
          <a:xfrm>
            <a:off x="7884224" y="5646306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altLang="zh-CN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(13)</a:t>
            </a:r>
          </a:p>
        </p:txBody>
      </p:sp>
      <p:sp>
        <p:nvSpPr>
          <p:cNvPr id="25876" name="TextBox 49"/>
          <p:cNvSpPr txBox="1"/>
          <p:nvPr/>
        </p:nvSpPr>
        <p:spPr>
          <a:xfrm>
            <a:off x="9448994" y="3988463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altLang="zh-CN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12</a:t>
            </a:r>
          </a:p>
        </p:txBody>
      </p:sp>
      <p:cxnSp>
        <p:nvCxnSpPr>
          <p:cNvPr id="25881" name="Straight Connector 20"/>
          <p:cNvCxnSpPr>
            <a:stCxn id="25769" idx="3"/>
            <a:endCxn id="25786" idx="0"/>
          </p:cNvCxnSpPr>
          <p:nvPr/>
        </p:nvCxnSpPr>
        <p:spPr>
          <a:xfrm flipH="1">
            <a:off x="8872460" y="4443709"/>
            <a:ext cx="394723" cy="463359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884" name="TextBox 49"/>
          <p:cNvSpPr txBox="1"/>
          <p:nvPr/>
        </p:nvSpPr>
        <p:spPr>
          <a:xfrm>
            <a:off x="9448994" y="3988463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altLang="zh-CN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</a:t>
            </a:r>
          </a:p>
        </p:txBody>
      </p:sp>
      <p:sp>
        <p:nvSpPr>
          <p:cNvPr id="25885" name="TextBox 49"/>
          <p:cNvSpPr txBox="1"/>
          <p:nvPr/>
        </p:nvSpPr>
        <p:spPr>
          <a:xfrm>
            <a:off x="8904199" y="5646306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altLang="zh-CN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(8)</a:t>
            </a:r>
          </a:p>
        </p:txBody>
      </p:sp>
      <p:sp>
        <p:nvSpPr>
          <p:cNvPr id="25886" name="TextBox 49"/>
          <p:cNvSpPr txBox="1"/>
          <p:nvPr/>
        </p:nvSpPr>
        <p:spPr>
          <a:xfrm>
            <a:off x="9894766" y="5646306"/>
            <a:ext cx="491490" cy="2975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altLang="zh-CN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(9)</a:t>
            </a:r>
          </a:p>
        </p:txBody>
      </p:sp>
      <p:cxnSp>
        <p:nvCxnSpPr>
          <p:cNvPr id="25887" name="Straight Connector 22"/>
          <p:cNvCxnSpPr>
            <a:stCxn id="25769" idx="5"/>
            <a:endCxn id="25793" idx="0"/>
          </p:cNvCxnSpPr>
          <p:nvPr/>
        </p:nvCxnSpPr>
        <p:spPr>
          <a:xfrm>
            <a:off x="9515233" y="4443709"/>
            <a:ext cx="379239" cy="463359"/>
          </a:xfrm>
          <a:prstGeom prst="line">
            <a:avLst/>
          </a:prstGeom>
          <a:ln w="222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5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5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5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5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5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5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5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5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5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5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5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2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2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2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2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25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25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25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5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25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5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25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25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25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25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25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25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25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5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25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5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25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25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25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25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25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25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25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25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25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25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2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5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25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25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2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25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25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25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5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25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2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2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2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2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25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25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25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2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500"/>
                                        <p:tgtEl>
                                          <p:spTgt spid="25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25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25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2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1" dur="500"/>
                                        <p:tgtEl>
                                          <p:spTgt spid="25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2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2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5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25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2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2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8" dur="500"/>
                                        <p:tgtEl>
                                          <p:spTgt spid="25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25858" grpId="0" animBg="1"/>
      <p:bldP spid="25859" grpId="0" animBg="1"/>
      <p:bldP spid="25859" grpId="1" animBg="1"/>
      <p:bldP spid="25860" grpId="0" animBg="1"/>
      <p:bldP spid="25860" grpId="1" animBg="1"/>
      <p:bldP spid="25861" grpId="0" animBg="1"/>
      <p:bldP spid="25861" grpId="1" animBg="1"/>
      <p:bldP spid="25832" grpId="0" animBg="1"/>
      <p:bldP spid="25832" grpId="1" animBg="1"/>
      <p:bldP spid="25761" grpId="0"/>
      <p:bldP spid="25833" grpId="0" animBg="1"/>
      <p:bldP spid="25833" grpId="1" animBg="1"/>
      <p:bldP spid="25827" grpId="0" animBg="1"/>
      <p:bldP spid="25827" grpId="1" animBg="1"/>
      <p:bldP spid="25824" grpId="0" animBg="1"/>
      <p:bldP spid="2" grpId="0"/>
      <p:bldP spid="3" grpId="0"/>
      <p:bldP spid="5" grpId="0"/>
      <p:bldP spid="6" grpId="0"/>
      <p:bldP spid="9" grpId="0" animBg="1"/>
      <p:bldP spid="10" grpId="0" animBg="1"/>
      <p:bldP spid="11" grpId="0" animBg="1"/>
      <p:bldP spid="16" grpId="0" animBg="1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 animBg="1"/>
      <p:bldP spid="36" grpId="0" animBg="1"/>
      <p:bldP spid="39" grpId="0"/>
      <p:bldP spid="40" grpId="0"/>
      <p:bldP spid="41" grpId="0"/>
      <p:bldP spid="42" grpId="0"/>
      <p:bldP spid="43" grpId="0"/>
      <p:bldP spid="44" grpId="0" animBg="1"/>
      <p:bldP spid="51" grpId="0"/>
      <p:bldP spid="58" grpId="0"/>
      <p:bldP spid="60" grpId="0"/>
      <p:bldP spid="61" grpId="0"/>
      <p:bldP spid="25606" grpId="0"/>
      <p:bldP spid="25608" grpId="0"/>
      <p:bldP spid="25762" grpId="0"/>
      <p:bldP spid="25763" grpId="0"/>
      <p:bldP spid="25764" grpId="0"/>
      <p:bldP spid="25767" grpId="0" animBg="1"/>
      <p:bldP spid="25768" grpId="0" animBg="1"/>
      <p:bldP spid="25769" grpId="0" animBg="1"/>
      <p:bldP spid="25774" grpId="0" animBg="1"/>
      <p:bldP spid="25779" grpId="0"/>
      <p:bldP spid="25780" grpId="0"/>
      <p:bldP spid="25781" grpId="0"/>
      <p:bldP spid="25782" grpId="0"/>
      <p:bldP spid="25783" grpId="0"/>
      <p:bldP spid="25784" grpId="0"/>
      <p:bldP spid="25785" grpId="0"/>
      <p:bldP spid="25786" grpId="0" animBg="1"/>
      <p:bldP spid="25793" grpId="0" animBg="1"/>
      <p:bldP spid="25796" grpId="0"/>
      <p:bldP spid="25797" grpId="0"/>
      <p:bldP spid="25798" grpId="0"/>
      <p:bldP spid="25799" grpId="0"/>
      <p:bldP spid="25800" grpId="0"/>
      <p:bldP spid="25801" grpId="0" animBg="1"/>
      <p:bldP spid="25808" grpId="0"/>
      <p:bldP spid="25813" grpId="0"/>
      <p:bldP spid="25814" grpId="0"/>
      <p:bldP spid="25814" grpId="1"/>
      <p:bldP spid="25814" grpId="2"/>
      <p:bldP spid="25814" grpId="3"/>
      <p:bldP spid="25815" grpId="0"/>
      <p:bldP spid="25815" grpId="1"/>
      <p:bldP spid="25815" grpId="2"/>
      <p:bldP spid="25815" grpId="3"/>
      <p:bldP spid="25818" grpId="0"/>
      <p:bldP spid="25818" grpId="1"/>
      <p:bldP spid="25822" grpId="0"/>
      <p:bldP spid="25822" grpId="1"/>
      <p:bldP spid="25822" grpId="2"/>
      <p:bldP spid="25822" grpId="3"/>
      <p:bldP spid="25823" grpId="0"/>
      <p:bldP spid="25823" grpId="1"/>
      <p:bldP spid="25834" grpId="0"/>
      <p:bldP spid="25834" grpId="1"/>
      <p:bldP spid="25834" grpId="2"/>
      <p:bldP spid="25843" grpId="0"/>
      <p:bldP spid="25843" grpId="1"/>
      <p:bldP spid="25863" grpId="0"/>
      <p:bldP spid="25866" grpId="0"/>
      <p:bldP spid="25866" grpId="1"/>
      <p:bldP spid="25871" grpId="0"/>
      <p:bldP spid="25875" grpId="0"/>
      <p:bldP spid="25875" grpId="1"/>
      <p:bldP spid="25876" grpId="0"/>
      <p:bldP spid="25876" grpId="1"/>
      <p:bldP spid="25884" grpId="0"/>
      <p:bldP spid="25884" grpId="1"/>
      <p:bldP spid="25885" grpId="0"/>
      <p:bldP spid="25885" grpId="1"/>
      <p:bldP spid="258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201229" y="-126708"/>
            <a:ext cx="10970683" cy="1141411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 Scheduling N VMs</a:t>
            </a:r>
            <a:endParaRPr lang="en-US" sz="36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397925" y="1400778"/>
            <a:ext cx="8686801" cy="1609715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Scan from lower to upper subtree schedule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en-US" sz="15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Best fit (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smallest subtree ≥ N)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and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simple maintenance </a:t>
            </a:r>
          </a:p>
          <a:p>
            <a:pPr lvl="1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 = 8</a:t>
            </a:r>
            <a:endParaRPr lang="en-US" sz="2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>
              <a:buNone/>
            </a:pPr>
            <a:endParaRPr lang="en-US" sz="2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2318383" y="3433073"/>
            <a:ext cx="3324604" cy="2213581"/>
            <a:chOff x="5986767" y="1739192"/>
            <a:chExt cx="3324604" cy="2213581"/>
          </a:xfrm>
        </p:grpSpPr>
        <p:sp>
          <p:nvSpPr>
            <p:cNvPr id="25632" name="TextBox 33"/>
            <p:cNvSpPr txBox="1"/>
            <p:nvPr/>
          </p:nvSpPr>
          <p:spPr>
            <a:xfrm>
              <a:off x="5986767" y="311673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  <a:endParaRPr lang="en-US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605" name="TextBox 6"/>
            <p:cNvSpPr txBox="1"/>
            <p:nvPr/>
          </p:nvSpPr>
          <p:spPr>
            <a:xfrm>
              <a:off x="6723517" y="2413301"/>
              <a:ext cx="362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25628" name="TextBox 29"/>
            <p:cNvSpPr txBox="1"/>
            <p:nvPr/>
          </p:nvSpPr>
          <p:spPr>
            <a:xfrm>
              <a:off x="8374356" y="2409231"/>
              <a:ext cx="3652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25627" name="TextBox 28"/>
            <p:cNvSpPr txBox="1"/>
            <p:nvPr/>
          </p:nvSpPr>
          <p:spPr>
            <a:xfrm>
              <a:off x="7565184" y="1739192"/>
              <a:ext cx="362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</a:t>
              </a:r>
            </a:p>
          </p:txBody>
        </p:sp>
        <p:sp>
          <p:nvSpPr>
            <p:cNvPr id="25603" name="Oval 5"/>
            <p:cNvSpPr/>
            <p:nvPr/>
          </p:nvSpPr>
          <p:spPr>
            <a:xfrm>
              <a:off x="6755267" y="2448599"/>
              <a:ext cx="293745" cy="27139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606" name="Oval 7"/>
            <p:cNvSpPr/>
            <p:nvPr/>
          </p:nvSpPr>
          <p:spPr>
            <a:xfrm>
              <a:off x="7579314" y="1776264"/>
              <a:ext cx="293745" cy="27139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omic Sans MS" panose="030F0702030302020204"/>
                <a:cs typeface="Arial" panose="020B0604020202020204"/>
              </a:endParaRPr>
            </a:p>
          </p:txBody>
        </p:sp>
        <p:cxnSp>
          <p:nvCxnSpPr>
            <p:cNvPr id="25607" name="Straight Connector 8"/>
            <p:cNvCxnSpPr>
              <a:stCxn id="25603" idx="7"/>
              <a:endCxn id="25606" idx="3"/>
            </p:cNvCxnSpPr>
            <p:nvPr/>
          </p:nvCxnSpPr>
          <p:spPr>
            <a:xfrm flipV="1">
              <a:off x="7005994" y="2007916"/>
              <a:ext cx="616338" cy="480429"/>
            </a:xfrm>
            <a:prstGeom prst="line">
              <a:avLst/>
            </a:prstGeom>
            <a:ln w="22225"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608" name="Straight Connector 9"/>
            <p:cNvCxnSpPr>
              <a:stCxn id="25609" idx="1"/>
              <a:endCxn id="25606" idx="5"/>
            </p:cNvCxnSpPr>
            <p:nvPr/>
          </p:nvCxnSpPr>
          <p:spPr>
            <a:xfrm flipH="1" flipV="1">
              <a:off x="7830041" y="2007916"/>
              <a:ext cx="612284" cy="480429"/>
            </a:xfrm>
            <a:prstGeom prst="line">
              <a:avLst/>
            </a:prstGeom>
            <a:ln w="22225"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609" name="Oval 10"/>
            <p:cNvSpPr/>
            <p:nvPr/>
          </p:nvSpPr>
          <p:spPr>
            <a:xfrm>
              <a:off x="8399307" y="2448599"/>
              <a:ext cx="293745" cy="27139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5610" name="Straight Connector 11"/>
            <p:cNvCxnSpPr>
              <a:stCxn id="25614" idx="0"/>
              <a:endCxn id="25603" idx="3"/>
            </p:cNvCxnSpPr>
            <p:nvPr/>
          </p:nvCxnSpPr>
          <p:spPr>
            <a:xfrm flipV="1">
              <a:off x="6459105" y="2680251"/>
              <a:ext cx="339180" cy="360023"/>
            </a:xfrm>
            <a:prstGeom prst="line">
              <a:avLst/>
            </a:prstGeom>
            <a:ln w="22225"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611" name="Straight Connector 12"/>
            <p:cNvCxnSpPr>
              <a:stCxn id="25620" idx="0"/>
              <a:endCxn id="25609" idx="3"/>
            </p:cNvCxnSpPr>
            <p:nvPr/>
          </p:nvCxnSpPr>
          <p:spPr>
            <a:xfrm flipV="1">
              <a:off x="8110342" y="2680251"/>
              <a:ext cx="331983" cy="387385"/>
            </a:xfrm>
            <a:prstGeom prst="line">
              <a:avLst/>
            </a:prstGeom>
            <a:ln w="22225"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612" name="Straight Connector 13"/>
            <p:cNvCxnSpPr>
              <a:stCxn id="25617" idx="0"/>
              <a:endCxn id="25603" idx="5"/>
            </p:cNvCxnSpPr>
            <p:nvPr/>
          </p:nvCxnSpPr>
          <p:spPr>
            <a:xfrm flipH="1" flipV="1">
              <a:off x="7005994" y="2680251"/>
              <a:ext cx="281435" cy="387385"/>
            </a:xfrm>
            <a:prstGeom prst="line">
              <a:avLst/>
            </a:prstGeom>
            <a:ln w="22225"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613" name="Straight Connector 14"/>
            <p:cNvCxnSpPr>
              <a:stCxn id="25625" idx="0"/>
              <a:endCxn id="25609" idx="5"/>
            </p:cNvCxnSpPr>
            <p:nvPr/>
          </p:nvCxnSpPr>
          <p:spPr>
            <a:xfrm flipH="1" flipV="1">
              <a:off x="8650034" y="2680251"/>
              <a:ext cx="310162" cy="371829"/>
            </a:xfrm>
            <a:prstGeom prst="line">
              <a:avLst/>
            </a:prstGeom>
            <a:ln w="22225"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614" name="Rectangle 15"/>
            <p:cNvSpPr/>
            <p:nvPr/>
          </p:nvSpPr>
          <p:spPr>
            <a:xfrm>
              <a:off x="6299700" y="3040274"/>
              <a:ext cx="318810" cy="5047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5617" name="Rectangle 18"/>
            <p:cNvSpPr/>
            <p:nvPr/>
          </p:nvSpPr>
          <p:spPr>
            <a:xfrm>
              <a:off x="7127299" y="3067636"/>
              <a:ext cx="320259" cy="6014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5620" name="Rectangle 21"/>
            <p:cNvSpPr/>
            <p:nvPr/>
          </p:nvSpPr>
          <p:spPr>
            <a:xfrm>
              <a:off x="7950937" y="3067636"/>
              <a:ext cx="318810" cy="593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5621" name="Straight Connector 22"/>
            <p:cNvCxnSpPr/>
            <p:nvPr/>
          </p:nvCxnSpPr>
          <p:spPr>
            <a:xfrm>
              <a:off x="7947409" y="3261179"/>
              <a:ext cx="3240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22" name="Straight Connector 23"/>
            <p:cNvCxnSpPr/>
            <p:nvPr/>
          </p:nvCxnSpPr>
          <p:spPr>
            <a:xfrm>
              <a:off x="7947410" y="3161631"/>
              <a:ext cx="3240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23" name="Straight Connector 24"/>
            <p:cNvCxnSpPr/>
            <p:nvPr/>
          </p:nvCxnSpPr>
          <p:spPr>
            <a:xfrm>
              <a:off x="7947409" y="3360727"/>
              <a:ext cx="3240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24" name="Straight Connector 25"/>
            <p:cNvCxnSpPr/>
            <p:nvPr/>
          </p:nvCxnSpPr>
          <p:spPr>
            <a:xfrm flipV="1">
              <a:off x="7947410" y="3460275"/>
              <a:ext cx="324000" cy="21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25" name="Rectangle 26"/>
            <p:cNvSpPr/>
            <p:nvPr/>
          </p:nvSpPr>
          <p:spPr>
            <a:xfrm>
              <a:off x="8800791" y="3052080"/>
              <a:ext cx="318810" cy="4043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5626" name="Straight Connector 27"/>
            <p:cNvCxnSpPr/>
            <p:nvPr/>
          </p:nvCxnSpPr>
          <p:spPr>
            <a:xfrm>
              <a:off x="8796262" y="3156280"/>
              <a:ext cx="322336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29" name="TextBox 30"/>
            <p:cNvSpPr txBox="1"/>
            <p:nvPr/>
          </p:nvSpPr>
          <p:spPr>
            <a:xfrm>
              <a:off x="7023427" y="199249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11</a:t>
              </a:r>
              <a:endParaRPr lang="en-US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630" name="TextBox 31"/>
            <p:cNvSpPr txBox="1"/>
            <p:nvPr/>
          </p:nvSpPr>
          <p:spPr>
            <a:xfrm>
              <a:off x="8053474" y="198776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  <a:endParaRPr lang="en-US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631" name="TextBox 32"/>
            <p:cNvSpPr txBox="1"/>
            <p:nvPr/>
          </p:nvSpPr>
          <p:spPr>
            <a:xfrm>
              <a:off x="6442567" y="2607271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</a:t>
              </a:r>
              <a:endParaRPr lang="en-US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633" name="TextBox 34"/>
            <p:cNvSpPr txBox="1"/>
            <p:nvPr/>
          </p:nvSpPr>
          <p:spPr>
            <a:xfrm>
              <a:off x="6844482" y="312535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  <a:endParaRPr lang="en-US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634" name="TextBox 35"/>
            <p:cNvSpPr txBox="1"/>
            <p:nvPr/>
          </p:nvSpPr>
          <p:spPr>
            <a:xfrm>
              <a:off x="7056384" y="2600244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7</a:t>
              </a:r>
              <a:endParaRPr lang="en-US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635" name="TextBox 36"/>
            <p:cNvSpPr txBox="1"/>
            <p:nvPr/>
          </p:nvSpPr>
          <p:spPr>
            <a:xfrm>
              <a:off x="8061233" y="2593759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2</a:t>
              </a:r>
              <a:endParaRPr lang="en-US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636" name="TextBox 37"/>
            <p:cNvSpPr txBox="1"/>
            <p:nvPr/>
          </p:nvSpPr>
          <p:spPr>
            <a:xfrm>
              <a:off x="8547442" y="3102120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</a:t>
              </a:r>
              <a:endParaRPr lang="en-US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637" name="TextBox 38"/>
            <p:cNvSpPr txBox="1"/>
            <p:nvPr/>
          </p:nvSpPr>
          <p:spPr>
            <a:xfrm>
              <a:off x="7716262" y="312997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  <a:endParaRPr lang="en-US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638" name="TextBox 39"/>
            <p:cNvSpPr txBox="1"/>
            <p:nvPr/>
          </p:nvSpPr>
          <p:spPr>
            <a:xfrm>
              <a:off x="6281230" y="3640827"/>
              <a:ext cx="496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25639" name="TextBox 40"/>
            <p:cNvSpPr txBox="1"/>
            <p:nvPr/>
          </p:nvSpPr>
          <p:spPr>
            <a:xfrm>
              <a:off x="7114525" y="3636619"/>
              <a:ext cx="496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25640" name="TextBox 41"/>
            <p:cNvSpPr txBox="1"/>
            <p:nvPr/>
          </p:nvSpPr>
          <p:spPr>
            <a:xfrm>
              <a:off x="7981337" y="3644996"/>
              <a:ext cx="496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25641" name="TextBox 42"/>
            <p:cNvSpPr txBox="1"/>
            <p:nvPr/>
          </p:nvSpPr>
          <p:spPr>
            <a:xfrm>
              <a:off x="8814632" y="3640788"/>
              <a:ext cx="496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25658" name="TextBox 59"/>
            <p:cNvSpPr txBox="1"/>
            <p:nvPr/>
          </p:nvSpPr>
          <p:spPr>
            <a:xfrm>
              <a:off x="8708371" y="2608751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  <a:endParaRPr lang="en-US" b="1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198" name="Straight Connector 23"/>
            <p:cNvCxnSpPr/>
            <p:nvPr/>
          </p:nvCxnSpPr>
          <p:spPr>
            <a:xfrm>
              <a:off x="7947410" y="3561995"/>
              <a:ext cx="3240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27"/>
            <p:cNvCxnSpPr/>
            <p:nvPr/>
          </p:nvCxnSpPr>
          <p:spPr>
            <a:xfrm>
              <a:off x="8799028" y="3255389"/>
              <a:ext cx="322336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7"/>
            <p:cNvCxnSpPr/>
            <p:nvPr/>
          </p:nvCxnSpPr>
          <p:spPr>
            <a:xfrm>
              <a:off x="8799028" y="3352590"/>
              <a:ext cx="322336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2319315" y="3272938"/>
            <a:ext cx="3332252" cy="2480064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318383" y="3995805"/>
            <a:ext cx="1624487" cy="1756940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316945" y="4552120"/>
            <a:ext cx="767835" cy="1201584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3214382" y="4550760"/>
            <a:ext cx="728487" cy="1201584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995793" y="3989421"/>
            <a:ext cx="1654807" cy="1763324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995782" y="4550760"/>
            <a:ext cx="728487" cy="1203818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4901123" y="4549311"/>
            <a:ext cx="749107" cy="1203818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309398" y="451379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0017" y="450755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1052" y="450953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93205" y="451877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72411" y="3955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8689" y="398207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4243" y="3274594"/>
            <a:ext cx="383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16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808439" y="3039961"/>
            <a:ext cx="3203327" cy="285593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318013" y="4549311"/>
            <a:ext cx="767835" cy="120303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>
              <a:solidFill>
                <a:srgbClr val="FF0000"/>
              </a:solidFill>
            </a:endParaRPr>
          </a:p>
          <a:p>
            <a:pPr algn="ctr"/>
            <a:endParaRPr lang="en-US" altLang="zh-CN" dirty="0">
              <a:solidFill>
                <a:srgbClr val="FF0000"/>
              </a:solidFill>
            </a:endParaRPr>
          </a:p>
          <a:p>
            <a:pPr algn="ctr"/>
            <a:endParaRPr lang="en-US" altLang="zh-CN" dirty="0">
              <a:solidFill>
                <a:srgbClr val="FF0000"/>
              </a:solidFill>
            </a:endParaRPr>
          </a:p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214381" y="4550968"/>
            <a:ext cx="728487" cy="120158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3995306" y="4550760"/>
            <a:ext cx="728487" cy="120158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901123" y="4549311"/>
            <a:ext cx="749107" cy="120381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318042" y="3997892"/>
            <a:ext cx="1624487" cy="175694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6" name="Straight Connector 22"/>
          <p:cNvCxnSpPr/>
          <p:nvPr/>
        </p:nvCxnSpPr>
        <p:spPr>
          <a:xfrm>
            <a:off x="3453669" y="4962744"/>
            <a:ext cx="32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3"/>
          <p:cNvCxnSpPr/>
          <p:nvPr/>
        </p:nvCxnSpPr>
        <p:spPr>
          <a:xfrm>
            <a:off x="3453670" y="4863196"/>
            <a:ext cx="32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4"/>
          <p:cNvCxnSpPr/>
          <p:nvPr/>
        </p:nvCxnSpPr>
        <p:spPr>
          <a:xfrm>
            <a:off x="3453669" y="5062292"/>
            <a:ext cx="32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5"/>
          <p:cNvCxnSpPr/>
          <p:nvPr/>
        </p:nvCxnSpPr>
        <p:spPr>
          <a:xfrm flipV="1">
            <a:off x="3453670" y="5161840"/>
            <a:ext cx="324000" cy="217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3"/>
          <p:cNvCxnSpPr/>
          <p:nvPr/>
        </p:nvCxnSpPr>
        <p:spPr>
          <a:xfrm>
            <a:off x="3453670" y="5263560"/>
            <a:ext cx="32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2"/>
          <p:cNvCxnSpPr/>
          <p:nvPr/>
        </p:nvCxnSpPr>
        <p:spPr>
          <a:xfrm>
            <a:off x="2631370" y="4935912"/>
            <a:ext cx="32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3"/>
          <p:cNvCxnSpPr/>
          <p:nvPr/>
        </p:nvCxnSpPr>
        <p:spPr>
          <a:xfrm>
            <a:off x="2631371" y="4836364"/>
            <a:ext cx="32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24"/>
          <p:cNvCxnSpPr/>
          <p:nvPr/>
        </p:nvCxnSpPr>
        <p:spPr>
          <a:xfrm>
            <a:off x="2631370" y="5035460"/>
            <a:ext cx="32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5"/>
          <p:cNvCxnSpPr/>
          <p:nvPr/>
        </p:nvCxnSpPr>
        <p:spPr>
          <a:xfrm flipV="1">
            <a:off x="2631371" y="5135008"/>
            <a:ext cx="324000" cy="217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组合 57"/>
          <p:cNvGrpSpPr/>
          <p:nvPr/>
        </p:nvGrpSpPr>
        <p:grpSpPr>
          <a:xfrm>
            <a:off x="2628391" y="4829524"/>
            <a:ext cx="316996" cy="408220"/>
            <a:chOff x="2628391" y="4835874"/>
            <a:chExt cx="316996" cy="408220"/>
          </a:xfrm>
        </p:grpSpPr>
        <p:grpSp>
          <p:nvGrpSpPr>
            <p:cNvPr id="49" name="组合 48"/>
            <p:cNvGrpSpPr/>
            <p:nvPr/>
          </p:nvGrpSpPr>
          <p:grpSpPr>
            <a:xfrm>
              <a:off x="2641127" y="4835874"/>
              <a:ext cx="304260" cy="105276"/>
              <a:chOff x="5118" y="9508"/>
              <a:chExt cx="526" cy="182"/>
            </a:xfrm>
          </p:grpSpPr>
          <p:cxnSp>
            <p:nvCxnSpPr>
              <p:cNvPr id="51" name="直接连接符 50"/>
              <p:cNvCxnSpPr/>
              <p:nvPr>
                <p:custDataLst>
                  <p:tags r:id="rId29"/>
                </p:custDataLst>
              </p:nvPr>
            </p:nvCxnSpPr>
            <p:spPr>
              <a:xfrm flipH="1">
                <a:off x="5118" y="9508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>
                <p:custDataLst>
                  <p:tags r:id="rId30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>
                <p:custDataLst>
                  <p:tags r:id="rId31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>
                <p:custDataLst>
                  <p:tags r:id="rId32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38" name="组合 37"/>
            <p:cNvGrpSpPr/>
            <p:nvPr/>
          </p:nvGrpSpPr>
          <p:grpSpPr>
            <a:xfrm>
              <a:off x="2634469" y="4942872"/>
              <a:ext cx="304260" cy="108168"/>
              <a:chOff x="5118" y="9503"/>
              <a:chExt cx="526" cy="187"/>
            </a:xfrm>
          </p:grpSpPr>
          <p:cxnSp>
            <p:nvCxnSpPr>
              <p:cNvPr id="39" name="直接连接符 38"/>
              <p:cNvCxnSpPr/>
              <p:nvPr>
                <p:custDataLst>
                  <p:tags r:id="rId25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>
                <p:custDataLst>
                  <p:tags r:id="rId26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>
                <p:custDataLst>
                  <p:tags r:id="rId27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>
                <p:custDataLst>
                  <p:tags r:id="rId28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43" name="组合 42"/>
            <p:cNvGrpSpPr/>
            <p:nvPr/>
          </p:nvGrpSpPr>
          <p:grpSpPr>
            <a:xfrm>
              <a:off x="2628391" y="5037502"/>
              <a:ext cx="304260" cy="108168"/>
              <a:chOff x="5118" y="9503"/>
              <a:chExt cx="526" cy="187"/>
            </a:xfrm>
          </p:grpSpPr>
          <p:cxnSp>
            <p:nvCxnSpPr>
              <p:cNvPr id="46" name="直接连接符 45"/>
              <p:cNvCxnSpPr/>
              <p:nvPr>
                <p:custDataLst>
                  <p:tags r:id="rId21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>
                <p:custDataLst>
                  <p:tags r:id="rId22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>
                <p:custDataLst>
                  <p:tags r:id="rId23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>
                <p:custDataLst>
                  <p:tags r:id="rId24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53" name="组合 52"/>
            <p:cNvGrpSpPr/>
            <p:nvPr/>
          </p:nvGrpSpPr>
          <p:grpSpPr>
            <a:xfrm>
              <a:off x="2630033" y="5135926"/>
              <a:ext cx="304260" cy="108168"/>
              <a:chOff x="5118" y="9503"/>
              <a:chExt cx="526" cy="187"/>
            </a:xfrm>
          </p:grpSpPr>
          <p:cxnSp>
            <p:nvCxnSpPr>
              <p:cNvPr id="54" name="直接连接符 53"/>
              <p:cNvCxnSpPr/>
              <p:nvPr>
                <p:custDataLst>
                  <p:tags r:id="rId17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>
                <p:custDataLst>
                  <p:tags r:id="rId18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>
                <p:custDataLst>
                  <p:tags r:id="rId20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" name="组合 58"/>
          <p:cNvGrpSpPr/>
          <p:nvPr/>
        </p:nvGrpSpPr>
        <p:grpSpPr>
          <a:xfrm>
            <a:off x="3462541" y="4956304"/>
            <a:ext cx="316996" cy="408220"/>
            <a:chOff x="2628391" y="4835874"/>
            <a:chExt cx="316996" cy="408220"/>
          </a:xfrm>
        </p:grpSpPr>
        <p:grpSp>
          <p:nvGrpSpPr>
            <p:cNvPr id="60" name="组合 59"/>
            <p:cNvGrpSpPr/>
            <p:nvPr/>
          </p:nvGrpSpPr>
          <p:grpSpPr>
            <a:xfrm>
              <a:off x="2641127" y="4835874"/>
              <a:ext cx="304260" cy="105276"/>
              <a:chOff x="5118" y="9508"/>
              <a:chExt cx="526" cy="182"/>
            </a:xfrm>
          </p:grpSpPr>
          <p:cxnSp>
            <p:nvCxnSpPr>
              <p:cNvPr id="25657" name="直接连接符 25656"/>
              <p:cNvCxnSpPr/>
              <p:nvPr>
                <p:custDataLst>
                  <p:tags r:id="rId13"/>
                </p:custDataLst>
              </p:nvPr>
            </p:nvCxnSpPr>
            <p:spPr>
              <a:xfrm flipH="1">
                <a:off x="5118" y="9508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659" name="直接连接符 25658"/>
              <p:cNvCxnSpPr/>
              <p:nvPr>
                <p:custDataLst>
                  <p:tags r:id="rId14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660" name="直接连接符 25659"/>
              <p:cNvCxnSpPr/>
              <p:nvPr>
                <p:custDataLst>
                  <p:tags r:id="rId15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662" name="直接连接符 25661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62" name="组合 61"/>
            <p:cNvGrpSpPr/>
            <p:nvPr/>
          </p:nvGrpSpPr>
          <p:grpSpPr>
            <a:xfrm>
              <a:off x="2634469" y="4942872"/>
              <a:ext cx="304260" cy="108168"/>
              <a:chOff x="5118" y="9503"/>
              <a:chExt cx="526" cy="187"/>
            </a:xfrm>
          </p:grpSpPr>
          <p:cxnSp>
            <p:nvCxnSpPr>
              <p:cNvPr id="25653" name="直接连接符 25652"/>
              <p:cNvCxnSpPr/>
              <p:nvPr>
                <p:custDataLst>
                  <p:tags r:id="rId9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654" name="直接连接符 25653"/>
              <p:cNvCxnSpPr/>
              <p:nvPr>
                <p:custDataLst>
                  <p:tags r:id="rId10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655" name="直接连接符 25654"/>
              <p:cNvCxnSpPr/>
              <p:nvPr>
                <p:custDataLst>
                  <p:tags r:id="rId11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656" name="直接连接符 25655"/>
              <p:cNvCxnSpPr/>
              <p:nvPr>
                <p:custDataLst>
                  <p:tags r:id="rId12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25600" name="组合 25599"/>
            <p:cNvGrpSpPr/>
            <p:nvPr/>
          </p:nvGrpSpPr>
          <p:grpSpPr>
            <a:xfrm>
              <a:off x="2628391" y="5037502"/>
              <a:ext cx="304260" cy="108168"/>
              <a:chOff x="5118" y="9503"/>
              <a:chExt cx="526" cy="187"/>
            </a:xfrm>
          </p:grpSpPr>
          <p:cxnSp>
            <p:nvCxnSpPr>
              <p:cNvPr id="25649" name="直接连接符 25648"/>
              <p:cNvCxnSpPr/>
              <p:nvPr>
                <p:custDataLst>
                  <p:tags r:id="rId5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650" name="直接连接符 25649"/>
              <p:cNvCxnSpPr/>
              <p:nvPr>
                <p:custDataLst>
                  <p:tags r:id="rId6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651" name="直接连接符 25650"/>
              <p:cNvCxnSpPr/>
              <p:nvPr>
                <p:custDataLst>
                  <p:tags r:id="rId7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652" name="直接连接符 25651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25601" name="组合 25600"/>
            <p:cNvGrpSpPr/>
            <p:nvPr/>
          </p:nvGrpSpPr>
          <p:grpSpPr>
            <a:xfrm>
              <a:off x="2630033" y="5135926"/>
              <a:ext cx="304260" cy="108168"/>
              <a:chOff x="5118" y="9503"/>
              <a:chExt cx="526" cy="187"/>
            </a:xfrm>
          </p:grpSpPr>
          <p:cxnSp>
            <p:nvCxnSpPr>
              <p:cNvPr id="25642" name="直接连接符 25641"/>
              <p:cNvCxnSpPr/>
              <p:nvPr>
                <p:custDataLst>
                  <p:tags r:id="rId1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643" name="直接连接符 25642"/>
              <p:cNvCxnSpPr/>
              <p:nvPr>
                <p:custDataLst>
                  <p:tags r:id="rId2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644" name="直接连接符 25643"/>
              <p:cNvCxnSpPr/>
              <p:nvPr>
                <p:custDataLst>
                  <p:tags r:id="rId3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645" name="直接连接符 25644"/>
              <p:cNvCxnSpPr/>
              <p:nvPr>
                <p:custDataLst>
                  <p:tags r:id="rId4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sp>
        <p:nvSpPr>
          <p:cNvPr id="25663" name="TextBox 9"/>
          <p:cNvSpPr txBox="1"/>
          <p:nvPr/>
        </p:nvSpPr>
        <p:spPr>
          <a:xfrm>
            <a:off x="2313936" y="451877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75" name="TextBox 13"/>
          <p:cNvSpPr txBox="1"/>
          <p:nvPr/>
        </p:nvSpPr>
        <p:spPr>
          <a:xfrm>
            <a:off x="2349788" y="395923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76" name="TextBox 15"/>
          <p:cNvSpPr txBox="1"/>
          <p:nvPr/>
        </p:nvSpPr>
        <p:spPr>
          <a:xfrm>
            <a:off x="2318492" y="3276681"/>
            <a:ext cx="383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8</a:t>
            </a:r>
          </a:p>
        </p:txBody>
      </p:sp>
      <p:sp>
        <p:nvSpPr>
          <p:cNvPr id="79" name="TextBox 10"/>
          <p:cNvSpPr txBox="1"/>
          <p:nvPr/>
        </p:nvSpPr>
        <p:spPr>
          <a:xfrm>
            <a:off x="3169617" y="451379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80" name="矩形 79"/>
          <p:cNvSpPr/>
          <p:nvPr/>
        </p:nvSpPr>
        <p:spPr>
          <a:xfrm>
            <a:off x="3995792" y="3991563"/>
            <a:ext cx="1654807" cy="176332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  <p:bldP spid="17" grpId="0" animBg="1"/>
      <p:bldP spid="17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663" grpId="0"/>
      <p:bldP spid="75" grpId="0"/>
      <p:bldP spid="76" grpId="0"/>
      <p:bldP spid="79" grpId="0"/>
      <p:bldP spid="80" grpId="0" animBg="1"/>
      <p:bldP spid="8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543812" y="162921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  <a:t>5. </a:t>
            </a:r>
            <a:r>
              <a:rPr lang="en-US" altLang="zh-CN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  <a:t>Simulation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40995" y="4380930"/>
            <a:ext cx="57550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Alibaba clusterdata v2018 trace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095134" y="1978983"/>
            <a:ext cx="5755871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512 servers: each with 32 to 64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cpu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 cores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VM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4 cpu cores </a:t>
            </a:r>
          </a:p>
          <a:p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Small: 50%, jobs 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≤ 10 VMs  </a:t>
            </a:r>
          </a:p>
          <a:p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Medium: 30%, 10 VMs &lt; jobs 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≤ 100 VMs  </a:t>
            </a:r>
          </a:p>
          <a:p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Large: 20%, 100 VMs &lt; jobs 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71899" y="2199735"/>
            <a:ext cx="3980143" cy="1995877"/>
            <a:chOff x="653092" y="1375646"/>
            <a:chExt cx="5758761" cy="3437592"/>
          </a:xfrm>
        </p:grpSpPr>
        <p:pic>
          <p:nvPicPr>
            <p:cNvPr id="5" name="图片 4" descr="job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3092" y="1375646"/>
              <a:ext cx="5758761" cy="3437592"/>
            </a:xfrm>
            <a:prstGeom prst="rect">
              <a:avLst/>
            </a:prstGeom>
          </p:spPr>
        </p:pic>
        <p:cxnSp>
          <p:nvCxnSpPr>
            <p:cNvPr id="4" name="直接连接符 3"/>
            <p:cNvCxnSpPr/>
            <p:nvPr/>
          </p:nvCxnSpPr>
          <p:spPr>
            <a:xfrm flipV="1">
              <a:off x="2667893" y="2843468"/>
              <a:ext cx="0" cy="132270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H="1">
              <a:off x="1528068" y="2847278"/>
              <a:ext cx="1145540" cy="254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V="1">
              <a:off x="3586103" y="2070673"/>
              <a:ext cx="0" cy="20955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>
              <a:off x="1528068" y="2082738"/>
              <a:ext cx="2061210" cy="508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543812" y="162921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  <a:t>Performance Evaluation</a:t>
            </a: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9831" y="1399102"/>
            <a:ext cx="11713110" cy="49841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                  	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Speed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     	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Hop-count</a:t>
            </a:r>
          </a:p>
          <a:p>
            <a:pPr algn="just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Small      	12.5%+3%	86.9%+3%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Medium 	13.4%+7%	105%+7%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Large	48.3%+.5%	104%+0%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Mixed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	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13.3%+8%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	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101%+9%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just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Ratio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: MAL/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Oktopus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, 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In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only,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dynamically drop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a slice at 20-80% usage, and then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garbage collection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分布式大会 -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7979" y="1985405"/>
            <a:ext cx="5436908" cy="32388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543812" y="162921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  <a:t>Performance Evaluation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  <a:t>(Cont’d) </a:t>
            </a: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43812" y="1248241"/>
            <a:ext cx="11496802" cy="49841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                  	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Speed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     	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Hop-count</a:t>
            </a:r>
          </a:p>
          <a:p>
            <a:pPr algn="just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Small      	18.9%+3%	84.4%+2%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Medium 	23.5%+5%	108.6%+3%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Large	52.0%+1%	106%+0%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Mixed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	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24.4%+2%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	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102%+2%</a:t>
            </a:r>
          </a:p>
          <a:p>
            <a:pPr algn="just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just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Ratio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: MAL/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Oktopus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,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In/Out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traffic, 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dynamic load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at 20-80%,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drop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at 20% and garbage collection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分布式大会 -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1280" y="1942273"/>
            <a:ext cx="5436908" cy="32388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543812" y="162921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altLang="zh-CN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  <a:t>Testbed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4" name="图片 3" descr="rtt_ecdf_overall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6868490" y="1388889"/>
            <a:ext cx="3715778" cy="2217827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6437826" y="3849884"/>
            <a:ext cx="482536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Distribution of end-to-end RTT</a:t>
            </a:r>
          </a:p>
        </p:txBody>
      </p:sp>
      <p:graphicFrame>
        <p:nvGraphicFramePr>
          <p:cNvPr id="10" name="表格 9"/>
          <p:cNvGraphicFramePr/>
          <p:nvPr>
            <p:custDataLst>
              <p:tags r:id="rId3"/>
            </p:custDataLst>
          </p:nvPr>
        </p:nvGraphicFramePr>
        <p:xfrm>
          <a:off x="784860" y="4998720"/>
          <a:ext cx="10619740" cy="1341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4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96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83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Method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Bandwidth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Hop Count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Scheduling Time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RTT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Tailor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gradFill>
                            <a:gsLst>
                              <a:gs pos="50000">
                                <a:schemeClr val="tx1"/>
                              </a:gs>
                              <a:gs pos="0">
                                <a:schemeClr val="tx1">
                                  <a:lumMod val="25000"/>
                                  <a:lumOff val="7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</a:schemeClr>
                              </a:gs>
                            </a:gsLst>
                            <a:lin ang="5400000" scaled="1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12.53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1.45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0.025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0.028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Oktopus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gradFill>
                            <a:gsLst>
                              <a:gs pos="50000">
                                <a:schemeClr val="tx1"/>
                              </a:gs>
                              <a:gs pos="0">
                                <a:schemeClr val="tx1">
                                  <a:lumMod val="25000"/>
                                  <a:lumOff val="7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</a:schemeClr>
                              </a:gs>
                            </a:gsLst>
                            <a:lin ang="5400000" scaled="1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12.4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0.062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0.028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621905" y="4329885"/>
            <a:ext cx="57550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Testbed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1111712" y="1888622"/>
            <a:ext cx="4983018" cy="2273863"/>
            <a:chOff x="1236" y="2631"/>
            <a:chExt cx="7872" cy="4145"/>
          </a:xfrm>
        </p:grpSpPr>
        <p:grpSp>
          <p:nvGrpSpPr>
            <p:cNvPr id="51" name="组合 50"/>
            <p:cNvGrpSpPr/>
            <p:nvPr/>
          </p:nvGrpSpPr>
          <p:grpSpPr>
            <a:xfrm>
              <a:off x="1236" y="2631"/>
              <a:ext cx="7792" cy="4145"/>
              <a:chOff x="1236" y="2875"/>
              <a:chExt cx="7792" cy="4145"/>
            </a:xfrm>
          </p:grpSpPr>
          <p:sp>
            <p:nvSpPr>
              <p:cNvPr id="3" name="TextBox 6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3431" y="2875"/>
                <a:ext cx="643" cy="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v</a:t>
                </a:r>
                <a:r>
                  <a:rPr lang="en-US" sz="1800" b="1" baseline="-25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1</a:t>
                </a:r>
              </a:p>
            </p:txBody>
          </p:sp>
          <p:sp>
            <p:nvSpPr>
              <p:cNvPr id="13" name="Oval 12"/>
              <p:cNvSpPr/>
              <p:nvPr>
                <p:custDataLst>
                  <p:tags r:id="rId14"/>
                </p:custDataLst>
              </p:nvPr>
            </p:nvSpPr>
            <p:spPr>
              <a:xfrm>
                <a:off x="3436" y="2907"/>
                <a:ext cx="589" cy="5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DAE3F5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" name="TextBox 6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6153" y="2875"/>
                <a:ext cx="643" cy="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v</a:t>
                </a:r>
                <a:r>
                  <a:rPr lang="en-US" sz="1800" b="1" baseline="-25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2</a:t>
                </a:r>
              </a:p>
            </p:txBody>
          </p:sp>
          <p:sp>
            <p:nvSpPr>
              <p:cNvPr id="9" name="Oval 12"/>
              <p:cNvSpPr/>
              <p:nvPr>
                <p:custDataLst>
                  <p:tags r:id="rId16"/>
                </p:custDataLst>
              </p:nvPr>
            </p:nvSpPr>
            <p:spPr>
              <a:xfrm>
                <a:off x="6158" y="2907"/>
                <a:ext cx="589" cy="5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DAE3F5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2339" y="4285"/>
                <a:ext cx="643" cy="641"/>
                <a:chOff x="2339" y="4292"/>
                <a:chExt cx="643" cy="641"/>
              </a:xfrm>
            </p:grpSpPr>
            <p:sp>
              <p:nvSpPr>
                <p:cNvPr id="11" name="TextBox 6"/>
                <p:cNvSpPr txBox="1"/>
                <p:nvPr>
                  <p:custDataLst>
                    <p:tags r:id="rId23"/>
                  </p:custDataLst>
                </p:nvPr>
              </p:nvSpPr>
              <p:spPr>
                <a:xfrm>
                  <a:off x="2339" y="4292"/>
                  <a:ext cx="643" cy="6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v</a:t>
                  </a:r>
                  <a:r>
                    <a:rPr lang="en-US" sz="1800" b="1" baseline="-250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3</a:t>
                  </a:r>
                </a:p>
              </p:txBody>
            </p:sp>
            <p:sp>
              <p:nvSpPr>
                <p:cNvPr id="12" name="Oval 12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2344" y="4324"/>
                  <a:ext cx="589" cy="58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DAE3F5"/>
                      </a:solidFill>
                    </a14:hiddenFill>
                  </a:ext>
                </a:ex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>
                <a:off x="4014" y="4285"/>
                <a:ext cx="643" cy="641"/>
                <a:chOff x="2339" y="4292"/>
                <a:chExt cx="643" cy="641"/>
              </a:xfrm>
            </p:grpSpPr>
            <p:sp>
              <p:nvSpPr>
                <p:cNvPr id="16" name="TextBox 6"/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2339" y="4292"/>
                  <a:ext cx="643" cy="6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v</a:t>
                  </a:r>
                  <a:r>
                    <a:rPr lang="en-US" sz="1800" b="1" baseline="-250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4</a:t>
                  </a:r>
                </a:p>
              </p:txBody>
            </p:sp>
            <p:sp>
              <p:nvSpPr>
                <p:cNvPr id="17" name="Oval 12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2344" y="4324"/>
                  <a:ext cx="589" cy="58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DAE3F5"/>
                      </a:solidFill>
                    </a14:hiddenFill>
                  </a:ext>
                </a:ex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7364" y="4285"/>
                <a:ext cx="643" cy="641"/>
                <a:chOff x="2339" y="4292"/>
                <a:chExt cx="643" cy="641"/>
              </a:xfrm>
            </p:grpSpPr>
            <p:sp>
              <p:nvSpPr>
                <p:cNvPr id="22" name="TextBox 6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2339" y="4292"/>
                  <a:ext cx="643" cy="6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v</a:t>
                  </a:r>
                  <a:r>
                    <a:rPr lang="en-US" sz="1800" b="1" baseline="-250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6</a:t>
                  </a:r>
                </a:p>
              </p:txBody>
            </p:sp>
            <p:sp>
              <p:nvSpPr>
                <p:cNvPr id="23" name="Oval 12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2344" y="4324"/>
                  <a:ext cx="589" cy="58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DAE3F5"/>
                      </a:solidFill>
                    </a14:hiddenFill>
                  </a:ext>
                </a:ex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5689" y="4285"/>
                <a:ext cx="643" cy="641"/>
                <a:chOff x="2339" y="4292"/>
                <a:chExt cx="643" cy="641"/>
              </a:xfrm>
            </p:grpSpPr>
            <p:sp>
              <p:nvSpPr>
                <p:cNvPr id="25" name="TextBox 6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2339" y="4292"/>
                  <a:ext cx="643" cy="6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v</a:t>
                  </a:r>
                  <a:r>
                    <a:rPr lang="en-US" sz="1800" b="1" baseline="-2500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rPr>
                    <a:t>5</a:t>
                  </a:r>
                </a:p>
              </p:txBody>
            </p:sp>
            <p:sp>
              <p:nvSpPr>
                <p:cNvPr id="26" name="Oval 12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344" y="4324"/>
                  <a:ext cx="589" cy="58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DAE3F5"/>
                      </a:solidFill>
                    </a14:hiddenFill>
                  </a:ext>
                </a:ex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27" name="矩形 26"/>
              <p:cNvSpPr/>
              <p:nvPr/>
            </p:nvSpPr>
            <p:spPr>
              <a:xfrm>
                <a:off x="1236" y="5714"/>
                <a:ext cx="701" cy="13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2249" y="5714"/>
                <a:ext cx="701" cy="13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3262" y="5714"/>
                <a:ext cx="701" cy="13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4275" y="5714"/>
                <a:ext cx="701" cy="13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8327" y="5714"/>
                <a:ext cx="701" cy="13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5288" y="5714"/>
                <a:ext cx="701" cy="13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6301" y="5714"/>
                <a:ext cx="701" cy="13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7314" y="5714"/>
                <a:ext cx="701" cy="13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5" name="直接连接符 34"/>
              <p:cNvCxnSpPr>
                <a:stCxn id="12" idx="0"/>
                <a:endCxn id="13" idx="4"/>
              </p:cNvCxnSpPr>
              <p:nvPr/>
            </p:nvCxnSpPr>
            <p:spPr>
              <a:xfrm flipV="1">
                <a:off x="2639" y="3496"/>
                <a:ext cx="1092" cy="82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>
                <a:stCxn id="12" idx="0"/>
                <a:endCxn id="9" idx="4"/>
              </p:cNvCxnSpPr>
              <p:nvPr/>
            </p:nvCxnSpPr>
            <p:spPr>
              <a:xfrm flipV="1">
                <a:off x="2639" y="3496"/>
                <a:ext cx="3814" cy="82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>
                <a:stCxn id="17" idx="0"/>
                <a:endCxn id="13" idx="4"/>
              </p:cNvCxnSpPr>
              <p:nvPr/>
            </p:nvCxnSpPr>
            <p:spPr>
              <a:xfrm flipH="1" flipV="1">
                <a:off x="3731" y="3496"/>
                <a:ext cx="583" cy="82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>
                <a:stCxn id="26" idx="0"/>
                <a:endCxn id="13" idx="4"/>
              </p:cNvCxnSpPr>
              <p:nvPr/>
            </p:nvCxnSpPr>
            <p:spPr>
              <a:xfrm flipH="1" flipV="1">
                <a:off x="3731" y="3496"/>
                <a:ext cx="2258" cy="82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>
                <a:stCxn id="23" idx="1"/>
                <a:endCxn id="13" idx="4"/>
              </p:cNvCxnSpPr>
              <p:nvPr/>
            </p:nvCxnSpPr>
            <p:spPr>
              <a:xfrm flipH="1" flipV="1">
                <a:off x="3731" y="3496"/>
                <a:ext cx="3724" cy="90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>
                <a:stCxn id="17" idx="0"/>
                <a:endCxn id="9" idx="4"/>
              </p:cNvCxnSpPr>
              <p:nvPr/>
            </p:nvCxnSpPr>
            <p:spPr>
              <a:xfrm flipV="1">
                <a:off x="4314" y="3496"/>
                <a:ext cx="2139" cy="82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>
                <a:stCxn id="26" idx="0"/>
                <a:endCxn id="9" idx="4"/>
              </p:cNvCxnSpPr>
              <p:nvPr/>
            </p:nvCxnSpPr>
            <p:spPr>
              <a:xfrm flipV="1">
                <a:off x="5989" y="3496"/>
                <a:ext cx="464" cy="82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>
                <a:stCxn id="23" idx="1"/>
                <a:endCxn id="9" idx="4"/>
              </p:cNvCxnSpPr>
              <p:nvPr/>
            </p:nvCxnSpPr>
            <p:spPr>
              <a:xfrm flipH="1" flipV="1">
                <a:off x="6453" y="3496"/>
                <a:ext cx="1002" cy="90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>
                <a:stCxn id="27" idx="0"/>
                <a:endCxn id="12" idx="4"/>
              </p:cNvCxnSpPr>
              <p:nvPr/>
            </p:nvCxnSpPr>
            <p:spPr>
              <a:xfrm flipV="1">
                <a:off x="1587" y="4906"/>
                <a:ext cx="1052" cy="80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>
                <a:stCxn id="28" idx="0"/>
                <a:endCxn id="12" idx="4"/>
              </p:cNvCxnSpPr>
              <p:nvPr/>
            </p:nvCxnSpPr>
            <p:spPr>
              <a:xfrm flipV="1">
                <a:off x="2600" y="4906"/>
                <a:ext cx="39" cy="80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>
                <a:stCxn id="29" idx="0"/>
                <a:endCxn id="17" idx="4"/>
              </p:cNvCxnSpPr>
              <p:nvPr/>
            </p:nvCxnSpPr>
            <p:spPr>
              <a:xfrm flipV="1">
                <a:off x="3613" y="4906"/>
                <a:ext cx="701" cy="80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>
                <a:stCxn id="30" idx="0"/>
                <a:endCxn id="17" idx="4"/>
              </p:cNvCxnSpPr>
              <p:nvPr/>
            </p:nvCxnSpPr>
            <p:spPr>
              <a:xfrm flipH="1" flipV="1">
                <a:off x="4314" y="4906"/>
                <a:ext cx="312" cy="80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>
                <a:stCxn id="32" idx="0"/>
                <a:endCxn id="26" idx="4"/>
              </p:cNvCxnSpPr>
              <p:nvPr/>
            </p:nvCxnSpPr>
            <p:spPr>
              <a:xfrm flipV="1">
                <a:off x="5639" y="4906"/>
                <a:ext cx="350" cy="80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>
                <a:stCxn id="33" idx="0"/>
                <a:endCxn id="26" idx="4"/>
              </p:cNvCxnSpPr>
              <p:nvPr/>
            </p:nvCxnSpPr>
            <p:spPr>
              <a:xfrm flipH="1" flipV="1">
                <a:off x="5989" y="4906"/>
                <a:ext cx="663" cy="80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>
                <a:stCxn id="34" idx="0"/>
                <a:endCxn id="23" idx="4"/>
              </p:cNvCxnSpPr>
              <p:nvPr/>
            </p:nvCxnSpPr>
            <p:spPr>
              <a:xfrm flipH="1" flipV="1">
                <a:off x="7664" y="4906"/>
                <a:ext cx="1" cy="80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>
                <a:stCxn id="31" idx="0"/>
                <a:endCxn id="23" idx="4"/>
              </p:cNvCxnSpPr>
              <p:nvPr/>
            </p:nvCxnSpPr>
            <p:spPr>
              <a:xfrm flipH="1" flipV="1">
                <a:off x="7664" y="4906"/>
                <a:ext cx="1014" cy="80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6"/>
            <p:cNvSpPr txBox="1"/>
            <p:nvPr>
              <p:custDataLst>
                <p:tags r:id="rId5"/>
              </p:custDataLst>
            </p:nvPr>
          </p:nvSpPr>
          <p:spPr>
            <a:xfrm>
              <a:off x="1272" y="5755"/>
              <a:ext cx="643" cy="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53" name="TextBox 6"/>
            <p:cNvSpPr txBox="1"/>
            <p:nvPr>
              <p:custDataLst>
                <p:tags r:id="rId6"/>
              </p:custDataLst>
            </p:nvPr>
          </p:nvSpPr>
          <p:spPr>
            <a:xfrm>
              <a:off x="2258" y="5755"/>
              <a:ext cx="643" cy="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8</a:t>
              </a:r>
            </a:p>
          </p:txBody>
        </p:sp>
        <p:sp>
          <p:nvSpPr>
            <p:cNvPr id="54" name="TextBox 6"/>
            <p:cNvSpPr txBox="1"/>
            <p:nvPr>
              <p:custDataLst>
                <p:tags r:id="rId7"/>
              </p:custDataLst>
            </p:nvPr>
          </p:nvSpPr>
          <p:spPr>
            <a:xfrm>
              <a:off x="3244" y="5755"/>
              <a:ext cx="643" cy="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9</a:t>
              </a:r>
            </a:p>
          </p:txBody>
        </p:sp>
        <p:sp>
          <p:nvSpPr>
            <p:cNvPr id="55" name="TextBox 6"/>
            <p:cNvSpPr txBox="1"/>
            <p:nvPr>
              <p:custDataLst>
                <p:tags r:id="rId8"/>
              </p:custDataLst>
            </p:nvPr>
          </p:nvSpPr>
          <p:spPr>
            <a:xfrm>
              <a:off x="4230" y="5755"/>
              <a:ext cx="778" cy="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10</a:t>
              </a:r>
            </a:p>
          </p:txBody>
        </p:sp>
        <p:sp>
          <p:nvSpPr>
            <p:cNvPr id="56" name="TextBox 6"/>
            <p:cNvSpPr txBox="1"/>
            <p:nvPr>
              <p:custDataLst>
                <p:tags r:id="rId9"/>
              </p:custDataLst>
            </p:nvPr>
          </p:nvSpPr>
          <p:spPr>
            <a:xfrm>
              <a:off x="5228" y="5755"/>
              <a:ext cx="778" cy="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11</a:t>
              </a:r>
            </a:p>
          </p:txBody>
        </p:sp>
        <p:sp>
          <p:nvSpPr>
            <p:cNvPr id="57" name="TextBox 6"/>
            <p:cNvSpPr txBox="1"/>
            <p:nvPr>
              <p:custDataLst>
                <p:tags r:id="rId10"/>
              </p:custDataLst>
            </p:nvPr>
          </p:nvSpPr>
          <p:spPr>
            <a:xfrm>
              <a:off x="6262" y="5755"/>
              <a:ext cx="778" cy="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12</a:t>
              </a:r>
            </a:p>
          </p:txBody>
        </p:sp>
        <p:sp>
          <p:nvSpPr>
            <p:cNvPr id="58" name="TextBox 6"/>
            <p:cNvSpPr txBox="1"/>
            <p:nvPr>
              <p:custDataLst>
                <p:tags r:id="rId11"/>
              </p:custDataLst>
            </p:nvPr>
          </p:nvSpPr>
          <p:spPr>
            <a:xfrm>
              <a:off x="7296" y="5755"/>
              <a:ext cx="778" cy="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13</a:t>
              </a:r>
            </a:p>
          </p:txBody>
        </p:sp>
        <p:sp>
          <p:nvSpPr>
            <p:cNvPr id="59" name="TextBox 6"/>
            <p:cNvSpPr txBox="1"/>
            <p:nvPr>
              <p:custDataLst>
                <p:tags r:id="rId12"/>
              </p:custDataLst>
            </p:nvPr>
          </p:nvSpPr>
          <p:spPr>
            <a:xfrm>
              <a:off x="8330" y="5755"/>
              <a:ext cx="778" cy="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14</a:t>
              </a: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373062" y="1110878"/>
            <a:ext cx="6096000" cy="8104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v</a:t>
            </a:r>
            <a:r>
              <a:rPr lang="en-US" sz="1800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1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~v</a:t>
            </a:r>
            <a:r>
              <a:rPr lang="en-US" sz="1800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100G switch,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v</a:t>
            </a:r>
            <a:r>
              <a:rPr lang="en-US" sz="1800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3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~v</a:t>
            </a:r>
            <a:r>
              <a:rPr lang="en-US" sz="1800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25G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switch,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v</a:t>
            </a:r>
            <a:r>
              <a:rPr lang="en-US" sz="1800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7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~v</a:t>
            </a:r>
            <a:r>
              <a:rPr lang="en-US" sz="1800" baseline="-25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14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32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-core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CPU，256 GB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main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memory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zh-CN" altLang="en-US" sz="1600" b="1" baseline="-25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32821" y="-65757"/>
            <a:ext cx="10970683" cy="923330"/>
          </a:xfrm>
        </p:spPr>
        <p:txBody>
          <a:bodyPr/>
          <a:lstStyle/>
          <a:p>
            <a:r>
              <a:rPr lang="en-US" altLang="zh-CN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Lesson Learned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460" y="1164431"/>
            <a:ext cx="10970683" cy="4529137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Difficulty in asking the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right question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in CS</a:t>
            </a: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Importance of a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proper (data) structure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in design</a:t>
            </a:r>
          </a:p>
          <a:p>
            <a:endParaRPr lang="en-US" sz="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Programming = Data Structure + Algorithm</a:t>
            </a:r>
          </a:p>
          <a:p>
            <a:pPr indent="0">
              <a:buNone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4910" y="4559513"/>
            <a:ext cx="9058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H.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Ballani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et al. Towards Predictable Datacenter Networks, SIGCOMM 2011.</a:t>
            </a:r>
          </a:p>
          <a:p>
            <a:endParaRPr lang="en-US" sz="1800" u="sng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J. Wu et al. On Maximum Elastic Scheduling of VMs for Cloud-based DCNs, ICC 2018.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矩形 440"/>
          <p:cNvSpPr/>
          <p:nvPr/>
        </p:nvSpPr>
        <p:spPr>
          <a:xfrm>
            <a:off x="4408170" y="4777105"/>
            <a:ext cx="3458210" cy="1748155"/>
          </a:xfrm>
          <a:prstGeom prst="rect">
            <a:avLst/>
          </a:prstGeom>
          <a:solidFill>
            <a:schemeClr val="bg1">
              <a:alpha val="10000"/>
            </a:schemeClr>
          </a:solidFill>
          <a:ln w="3175">
            <a:gradFill>
              <a:gsLst>
                <a:gs pos="0">
                  <a:srgbClr val="44F6FF">
                    <a:alpha val="0"/>
                  </a:srgbClr>
                </a:gs>
                <a:gs pos="33000">
                  <a:srgbClr val="44F6FF">
                    <a:alpha val="70000"/>
                  </a:srgbClr>
                </a:gs>
                <a:gs pos="66000">
                  <a:srgbClr val="44F6FF">
                    <a:alpha val="40000"/>
                  </a:srgbClr>
                </a:gs>
                <a:gs pos="100000">
                  <a:srgbClr val="44F6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>
              <a:solidFill>
                <a:schemeClr val="bg1"/>
              </a:solidFill>
              <a:latin typeface="Helvetica" pitchFamily="2" charset="0"/>
              <a:ea typeface="微软雅黑" panose="020B0503020204020204" pitchFamily="34" charset="-122"/>
              <a:cs typeface="Helvetica" pitchFamily="2" charset="0"/>
            </a:endParaRPr>
          </a:p>
        </p:txBody>
      </p:sp>
      <p:sp>
        <p:nvSpPr>
          <p:cNvPr id="238" name="textbox 18"/>
          <p:cNvSpPr/>
          <p:nvPr/>
        </p:nvSpPr>
        <p:spPr>
          <a:xfrm>
            <a:off x="869050" y="125580"/>
            <a:ext cx="11322950" cy="4425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6985" eaLnBrk="0">
              <a:lnSpc>
                <a:spcPct val="97000"/>
              </a:lnSpc>
            </a:pPr>
            <a:r>
              <a:rPr lang="en-US" altLang="zh-CN" sz="3600" b="1" kern="120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</a:rPr>
              <a:t>Unified Scheduling</a:t>
            </a:r>
            <a:endParaRPr lang="zh-CN" altLang="en-US" sz="3200" b="1" kern="1200" dirty="0">
              <a:solidFill>
                <a:schemeClr val="dk1"/>
              </a:solidFill>
              <a:latin typeface="Arial" panose="020B0604020202020204" pitchFamily="34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39" name="矩形 40"/>
          <p:cNvSpPr/>
          <p:nvPr/>
        </p:nvSpPr>
        <p:spPr>
          <a:xfrm>
            <a:off x="549910" y="2687955"/>
            <a:ext cx="3455670" cy="3834130"/>
          </a:xfrm>
          <a:prstGeom prst="rect">
            <a:avLst/>
          </a:prstGeom>
          <a:solidFill>
            <a:schemeClr val="bg1">
              <a:alpha val="10000"/>
            </a:schemeClr>
          </a:solidFill>
          <a:ln w="3175">
            <a:gradFill>
              <a:gsLst>
                <a:gs pos="0">
                  <a:srgbClr val="44F6FF">
                    <a:alpha val="0"/>
                  </a:srgbClr>
                </a:gs>
                <a:gs pos="33000">
                  <a:srgbClr val="44F6FF">
                    <a:alpha val="70000"/>
                  </a:srgbClr>
                </a:gs>
                <a:gs pos="66000">
                  <a:srgbClr val="44F6FF">
                    <a:alpha val="40000"/>
                  </a:srgbClr>
                </a:gs>
                <a:gs pos="100000">
                  <a:srgbClr val="44F6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>
              <a:solidFill>
                <a:schemeClr val="bg1"/>
              </a:solidFill>
              <a:latin typeface="Helvetica" pitchFamily="2" charset="0"/>
              <a:ea typeface="微软雅黑" panose="020B0503020204020204" pitchFamily="34" charset="-122"/>
              <a:cs typeface="Helvetica" pitchFamily="2" charset="0"/>
            </a:endParaRPr>
          </a:p>
        </p:txBody>
      </p:sp>
      <p:sp>
        <p:nvSpPr>
          <p:cNvPr id="240" name="object 6"/>
          <p:cNvSpPr/>
          <p:nvPr/>
        </p:nvSpPr>
        <p:spPr>
          <a:xfrm>
            <a:off x="549275" y="1818640"/>
            <a:ext cx="3456000" cy="487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1" name="object 6"/>
          <p:cNvSpPr/>
          <p:nvPr/>
        </p:nvSpPr>
        <p:spPr>
          <a:xfrm>
            <a:off x="4409135" y="1818640"/>
            <a:ext cx="3455670" cy="487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2" name="object 6"/>
          <p:cNvSpPr/>
          <p:nvPr/>
        </p:nvSpPr>
        <p:spPr>
          <a:xfrm>
            <a:off x="8268665" y="1818640"/>
            <a:ext cx="3455670" cy="487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3" name="矩形 61"/>
          <p:cNvSpPr/>
          <p:nvPr/>
        </p:nvSpPr>
        <p:spPr>
          <a:xfrm>
            <a:off x="4409440" y="2687955"/>
            <a:ext cx="3456940" cy="1748155"/>
          </a:xfrm>
          <a:prstGeom prst="rect">
            <a:avLst/>
          </a:prstGeom>
          <a:solidFill>
            <a:schemeClr val="bg1">
              <a:alpha val="10000"/>
            </a:schemeClr>
          </a:solidFill>
          <a:ln w="3175">
            <a:gradFill>
              <a:gsLst>
                <a:gs pos="0">
                  <a:srgbClr val="44F6FF">
                    <a:alpha val="0"/>
                  </a:srgbClr>
                </a:gs>
                <a:gs pos="33000">
                  <a:srgbClr val="44F6FF">
                    <a:alpha val="70000"/>
                  </a:srgbClr>
                </a:gs>
                <a:gs pos="66000">
                  <a:srgbClr val="44F6FF">
                    <a:alpha val="40000"/>
                  </a:srgbClr>
                </a:gs>
                <a:gs pos="100000">
                  <a:srgbClr val="44F6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>
              <a:solidFill>
                <a:schemeClr val="bg1"/>
              </a:solidFill>
              <a:latin typeface="Helvetica" pitchFamily="2" charset="0"/>
              <a:ea typeface="微软雅黑" panose="020B0503020204020204" pitchFamily="34" charset="-122"/>
              <a:cs typeface="Helvetica" pitchFamily="2" charset="0"/>
            </a:endParaRPr>
          </a:p>
        </p:txBody>
      </p:sp>
      <p:sp>
        <p:nvSpPr>
          <p:cNvPr id="244" name="矩形 62"/>
          <p:cNvSpPr/>
          <p:nvPr/>
        </p:nvSpPr>
        <p:spPr>
          <a:xfrm>
            <a:off x="8270875" y="2687955"/>
            <a:ext cx="3459480" cy="3834130"/>
          </a:xfrm>
          <a:prstGeom prst="rect">
            <a:avLst/>
          </a:prstGeom>
          <a:solidFill>
            <a:schemeClr val="bg1">
              <a:alpha val="10000"/>
            </a:schemeClr>
          </a:solidFill>
          <a:ln w="3175">
            <a:gradFill>
              <a:gsLst>
                <a:gs pos="0">
                  <a:srgbClr val="44F6FF">
                    <a:alpha val="0"/>
                  </a:srgbClr>
                </a:gs>
                <a:gs pos="33000">
                  <a:srgbClr val="44F6FF">
                    <a:alpha val="70000"/>
                  </a:srgbClr>
                </a:gs>
                <a:gs pos="66000">
                  <a:srgbClr val="44F6FF">
                    <a:alpha val="40000"/>
                  </a:srgbClr>
                </a:gs>
                <a:gs pos="100000">
                  <a:srgbClr val="44F6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>
              <a:solidFill>
                <a:schemeClr val="bg1"/>
              </a:solidFill>
              <a:latin typeface="Helvetica" pitchFamily="2" charset="0"/>
              <a:ea typeface="微软雅黑" panose="020B0503020204020204" pitchFamily="34" charset="-122"/>
              <a:cs typeface="Helvetica" pitchFamily="2" charset="0"/>
            </a:endParaRPr>
          </a:p>
        </p:txBody>
      </p:sp>
      <p:sp>
        <p:nvSpPr>
          <p:cNvPr id="245" name="文本框 63"/>
          <p:cNvSpPr txBox="1"/>
          <p:nvPr/>
        </p:nvSpPr>
        <p:spPr>
          <a:xfrm>
            <a:off x="548005" y="1818640"/>
            <a:ext cx="3457575" cy="473075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algn="ctr">
              <a:buClrTx/>
              <a:buSzTx/>
              <a:buFontTx/>
            </a:pPr>
            <a:r>
              <a:rPr lang="en-US" altLang="zh-CN" sz="2000" b="1" kern="0" spc="100" dirty="0">
                <a:solidFill>
                  <a:srgbClr val="FFFF00"/>
                </a:solidFill>
                <a:latin typeface="Helvetica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Resource Modeling</a:t>
            </a:r>
            <a:endParaRPr sz="2000" b="1" dirty="0"/>
          </a:p>
        </p:txBody>
      </p:sp>
      <p:sp>
        <p:nvSpPr>
          <p:cNvPr id="246" name="文本框 66"/>
          <p:cNvSpPr txBox="1"/>
          <p:nvPr/>
        </p:nvSpPr>
        <p:spPr>
          <a:xfrm>
            <a:off x="4409440" y="1818640"/>
            <a:ext cx="3456305" cy="47307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en-US" altLang="zh-CN" sz="2000" b="1" kern="0" spc="100" dirty="0">
                <a:solidFill>
                  <a:srgbClr val="FFFF00"/>
                </a:solidFill>
                <a:latin typeface="Helvetica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Scheduling Optimization</a:t>
            </a:r>
            <a:endParaRPr sz="2000" b="1" dirty="0"/>
          </a:p>
        </p:txBody>
      </p:sp>
      <p:sp>
        <p:nvSpPr>
          <p:cNvPr id="247" name="文本框 68"/>
          <p:cNvSpPr txBox="1"/>
          <p:nvPr/>
        </p:nvSpPr>
        <p:spPr>
          <a:xfrm>
            <a:off x="8268970" y="1818640"/>
            <a:ext cx="3457575" cy="473075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algn="ctr">
              <a:buClrTx/>
              <a:buSzTx/>
              <a:buFontTx/>
            </a:pPr>
            <a:r>
              <a:rPr lang="en-US" altLang="zh-CN" sz="2000" b="1" spc="100" dirty="0">
                <a:solidFill>
                  <a:srgbClr val="FFFF00"/>
                </a:solidFill>
                <a:latin typeface="Helvetica" pitchFamily="2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Traffic Management</a:t>
            </a:r>
            <a:endParaRPr sz="2000" b="1" dirty="0"/>
          </a:p>
        </p:txBody>
      </p:sp>
      <p:grpSp>
        <p:nvGrpSpPr>
          <p:cNvPr id="248" name="组合 80"/>
          <p:cNvGrpSpPr>
            <a:grpSpLocks noChangeAspect="1"/>
          </p:cNvGrpSpPr>
          <p:nvPr/>
        </p:nvGrpSpPr>
        <p:grpSpPr>
          <a:xfrm>
            <a:off x="981830" y="3048635"/>
            <a:ext cx="2498400" cy="1254760"/>
            <a:chOff x="6986" y="6282"/>
            <a:chExt cx="7574" cy="3752"/>
          </a:xfrm>
        </p:grpSpPr>
        <p:grpSp>
          <p:nvGrpSpPr>
            <p:cNvPr id="249" name="组合 81"/>
            <p:cNvGrpSpPr/>
            <p:nvPr/>
          </p:nvGrpSpPr>
          <p:grpSpPr>
            <a:xfrm>
              <a:off x="7400" y="6282"/>
              <a:ext cx="7160" cy="3752"/>
              <a:chOff x="7400" y="6282"/>
              <a:chExt cx="7160" cy="3752"/>
            </a:xfrm>
          </p:grpSpPr>
          <p:sp>
            <p:nvSpPr>
              <p:cNvPr id="250" name="椭圆 129"/>
              <p:cNvSpPr/>
              <p:nvPr/>
            </p:nvSpPr>
            <p:spPr>
              <a:xfrm>
                <a:off x="7928" y="6425"/>
                <a:ext cx="567" cy="567"/>
              </a:xfrm>
              <a:prstGeom prst="ellipse">
                <a:avLst/>
              </a:prstGeom>
              <a:ln w="19050">
                <a:solidFill>
                  <a:srgbClr val="DAA502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Helvetica" pitchFamily="2" charset="0"/>
                  <a:cs typeface="Helvetica" pitchFamily="2" charset="0"/>
                </a:endParaRPr>
              </a:p>
            </p:txBody>
          </p:sp>
          <p:cxnSp>
            <p:nvCxnSpPr>
              <p:cNvPr id="251" name="直接连接符 82"/>
              <p:cNvCxnSpPr/>
              <p:nvPr/>
            </p:nvCxnSpPr>
            <p:spPr>
              <a:xfrm flipV="1">
                <a:off x="8108" y="8634"/>
                <a:ext cx="566" cy="41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83"/>
              <p:cNvCxnSpPr/>
              <p:nvPr/>
            </p:nvCxnSpPr>
            <p:spPr>
              <a:xfrm flipV="1">
                <a:off x="12065" y="7345"/>
                <a:ext cx="950" cy="38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84"/>
              <p:cNvCxnSpPr/>
              <p:nvPr/>
            </p:nvCxnSpPr>
            <p:spPr>
              <a:xfrm>
                <a:off x="12199" y="7943"/>
                <a:ext cx="588" cy="37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4" name="直接连接符 85"/>
              <p:cNvCxnSpPr/>
              <p:nvPr/>
            </p:nvCxnSpPr>
            <p:spPr>
              <a:xfrm>
                <a:off x="9079" y="7345"/>
                <a:ext cx="626" cy="38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5" name="直接连接符 86"/>
              <p:cNvCxnSpPr/>
              <p:nvPr/>
            </p:nvCxnSpPr>
            <p:spPr>
              <a:xfrm flipV="1">
                <a:off x="9007" y="7912"/>
                <a:ext cx="770" cy="51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56" name="矩形 87"/>
              <p:cNvSpPr/>
              <p:nvPr/>
            </p:nvSpPr>
            <p:spPr>
              <a:xfrm>
                <a:off x="7400" y="6386"/>
                <a:ext cx="709" cy="70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57" name="Cloud 43"/>
              <p:cNvSpPr/>
              <p:nvPr/>
            </p:nvSpPr>
            <p:spPr>
              <a:xfrm>
                <a:off x="8154" y="6282"/>
                <a:ext cx="5596" cy="3045"/>
              </a:xfrm>
              <a:prstGeom prst="cloud">
                <a:avLst/>
              </a:prstGeom>
              <a:noFill/>
              <a:ln w="12700">
                <a:solidFill>
                  <a:srgbClr val="48D3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58" name="矩形 92"/>
              <p:cNvSpPr/>
              <p:nvPr/>
            </p:nvSpPr>
            <p:spPr>
              <a:xfrm>
                <a:off x="7403" y="8825"/>
                <a:ext cx="709" cy="70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Helvetica" pitchFamily="2" charset="0"/>
                  <a:cs typeface="Helvetica" pitchFamily="2" charset="0"/>
                </a:endParaRPr>
              </a:p>
            </p:txBody>
          </p:sp>
          <p:pic>
            <p:nvPicPr>
              <p:cNvPr id="259" name="图片 93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39" y="7088"/>
                <a:ext cx="567" cy="373"/>
              </a:xfrm>
              <a:prstGeom prst="rect">
                <a:avLst/>
              </a:prstGeom>
            </p:spPr>
          </p:pic>
          <p:pic>
            <p:nvPicPr>
              <p:cNvPr id="260" name="图片 94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95" y="8365"/>
                <a:ext cx="567" cy="373"/>
              </a:xfrm>
              <a:prstGeom prst="rect">
                <a:avLst/>
              </a:prstGeom>
            </p:spPr>
          </p:pic>
          <p:pic>
            <p:nvPicPr>
              <p:cNvPr id="261" name="图片 95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49" y="7662"/>
                <a:ext cx="566" cy="373"/>
              </a:xfrm>
              <a:prstGeom prst="rect">
                <a:avLst/>
              </a:prstGeom>
            </p:spPr>
          </p:pic>
          <p:pic>
            <p:nvPicPr>
              <p:cNvPr id="262" name="图片 97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02" y="7662"/>
                <a:ext cx="566" cy="373"/>
              </a:xfrm>
              <a:prstGeom prst="rect">
                <a:avLst/>
              </a:prstGeom>
            </p:spPr>
          </p:pic>
          <p:pic>
            <p:nvPicPr>
              <p:cNvPr id="263" name="图片 98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55" y="7662"/>
                <a:ext cx="566" cy="373"/>
              </a:xfrm>
              <a:prstGeom prst="rect">
                <a:avLst/>
              </a:prstGeom>
            </p:spPr>
          </p:pic>
          <p:pic>
            <p:nvPicPr>
              <p:cNvPr id="264" name="图片 99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888" y="7088"/>
                <a:ext cx="566" cy="373"/>
              </a:xfrm>
              <a:prstGeom prst="rect">
                <a:avLst/>
              </a:prstGeom>
            </p:spPr>
          </p:pic>
          <p:pic>
            <p:nvPicPr>
              <p:cNvPr id="265" name="图片 102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08" y="8287"/>
                <a:ext cx="566" cy="373"/>
              </a:xfrm>
              <a:prstGeom prst="rect">
                <a:avLst/>
              </a:prstGeom>
            </p:spPr>
          </p:pic>
          <p:pic>
            <p:nvPicPr>
              <p:cNvPr id="266" name="图片 107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68" y="8597"/>
                <a:ext cx="566" cy="373"/>
              </a:xfrm>
              <a:prstGeom prst="rect">
                <a:avLst/>
              </a:prstGeom>
            </p:spPr>
          </p:pic>
          <p:sp>
            <p:nvSpPr>
              <p:cNvPr id="267" name="矩形 108"/>
              <p:cNvSpPr/>
              <p:nvPr/>
            </p:nvSpPr>
            <p:spPr>
              <a:xfrm>
                <a:off x="13851" y="6385"/>
                <a:ext cx="709" cy="703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68" name="矩形 109"/>
              <p:cNvSpPr/>
              <p:nvPr/>
            </p:nvSpPr>
            <p:spPr>
              <a:xfrm>
                <a:off x="13835" y="8825"/>
                <a:ext cx="709" cy="70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69" name="矩形 113"/>
              <p:cNvSpPr/>
              <p:nvPr/>
            </p:nvSpPr>
            <p:spPr>
              <a:xfrm>
                <a:off x="11655" y="9325"/>
                <a:ext cx="709" cy="70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Helvetica" pitchFamily="2" charset="0"/>
                  <a:cs typeface="Helvetica" pitchFamily="2" charset="0"/>
                </a:endParaRPr>
              </a:p>
            </p:txBody>
          </p:sp>
          <p:cxnSp>
            <p:nvCxnSpPr>
              <p:cNvPr id="270" name="直接连接符 114"/>
              <p:cNvCxnSpPr>
                <a:stCxn id="262" idx="1"/>
                <a:endCxn id="261" idx="3"/>
              </p:cNvCxnSpPr>
              <p:nvPr/>
            </p:nvCxnSpPr>
            <p:spPr>
              <a:xfrm flipH="1">
                <a:off x="10115" y="7849"/>
                <a:ext cx="487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1" name="直接连接符 115"/>
              <p:cNvCxnSpPr/>
              <p:nvPr/>
            </p:nvCxnSpPr>
            <p:spPr>
              <a:xfrm>
                <a:off x="10976" y="8035"/>
                <a:ext cx="408" cy="55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2" name="直接连接符 127"/>
              <p:cNvCxnSpPr>
                <a:stCxn id="263" idx="1"/>
                <a:endCxn id="262" idx="3"/>
              </p:cNvCxnSpPr>
              <p:nvPr/>
            </p:nvCxnSpPr>
            <p:spPr>
              <a:xfrm flipH="1">
                <a:off x="11168" y="7849"/>
                <a:ext cx="487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3" name="直接连接符 128"/>
              <p:cNvCxnSpPr/>
              <p:nvPr/>
            </p:nvCxnSpPr>
            <p:spPr>
              <a:xfrm>
                <a:off x="8101" y="6815"/>
                <a:ext cx="641" cy="32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4" name="直接连接符 130"/>
              <p:cNvCxnSpPr/>
              <p:nvPr/>
            </p:nvCxnSpPr>
            <p:spPr>
              <a:xfrm flipH="1">
                <a:off x="13354" y="6929"/>
                <a:ext cx="502" cy="20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5" name="直接连接符 131"/>
              <p:cNvCxnSpPr/>
              <p:nvPr/>
            </p:nvCxnSpPr>
            <p:spPr>
              <a:xfrm>
                <a:off x="13274" y="8573"/>
                <a:ext cx="582" cy="29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6" name="直接连接符 132"/>
              <p:cNvCxnSpPr/>
              <p:nvPr/>
            </p:nvCxnSpPr>
            <p:spPr>
              <a:xfrm>
                <a:off x="11617" y="8947"/>
                <a:ext cx="315" cy="36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77" name="矩形 133"/>
              <p:cNvSpPr/>
              <p:nvPr/>
            </p:nvSpPr>
            <p:spPr>
              <a:xfrm>
                <a:off x="7498" y="6490"/>
                <a:ext cx="510" cy="204"/>
              </a:xfrm>
              <a:prstGeom prst="rect">
                <a:avLst/>
              </a:prstGeom>
              <a:solidFill>
                <a:srgbClr val="E3F2D9"/>
              </a:solidFill>
              <a:ln w="63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78" name="矩形 134"/>
              <p:cNvSpPr/>
              <p:nvPr/>
            </p:nvSpPr>
            <p:spPr>
              <a:xfrm>
                <a:off x="7498" y="6791"/>
                <a:ext cx="510" cy="204"/>
              </a:xfrm>
              <a:prstGeom prst="rect">
                <a:avLst/>
              </a:prstGeom>
              <a:solidFill>
                <a:srgbClr val="E3F2D9"/>
              </a:solidFill>
              <a:ln w="63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79" name="矩形 135"/>
              <p:cNvSpPr/>
              <p:nvPr/>
            </p:nvSpPr>
            <p:spPr>
              <a:xfrm>
                <a:off x="7498" y="8934"/>
                <a:ext cx="510" cy="20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63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80" name="矩形 136"/>
              <p:cNvSpPr/>
              <p:nvPr/>
            </p:nvSpPr>
            <p:spPr>
              <a:xfrm>
                <a:off x="7498" y="9235"/>
                <a:ext cx="510" cy="20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63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81" name="矩形 137"/>
              <p:cNvSpPr/>
              <p:nvPr/>
            </p:nvSpPr>
            <p:spPr>
              <a:xfrm>
                <a:off x="11756" y="9430"/>
                <a:ext cx="510" cy="204"/>
              </a:xfrm>
              <a:prstGeom prst="rect">
                <a:avLst/>
              </a:prstGeom>
              <a:solidFill>
                <a:srgbClr val="E3F2D9"/>
              </a:solidFill>
              <a:ln w="63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82" name="矩形 138"/>
              <p:cNvSpPr/>
              <p:nvPr/>
            </p:nvSpPr>
            <p:spPr>
              <a:xfrm>
                <a:off x="11756" y="9731"/>
                <a:ext cx="510" cy="204"/>
              </a:xfrm>
              <a:prstGeom prst="rect">
                <a:avLst/>
              </a:prstGeom>
              <a:solidFill>
                <a:srgbClr val="E3F2D9"/>
              </a:solidFill>
              <a:ln w="63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83" name="矩形 139"/>
              <p:cNvSpPr/>
              <p:nvPr/>
            </p:nvSpPr>
            <p:spPr>
              <a:xfrm>
                <a:off x="13939" y="9053"/>
                <a:ext cx="510" cy="204"/>
              </a:xfrm>
              <a:prstGeom prst="rect">
                <a:avLst/>
              </a:prstGeom>
              <a:solidFill>
                <a:srgbClr val="E3F2D9"/>
              </a:solidFill>
              <a:ln w="63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84" name="矩形 140"/>
              <p:cNvSpPr/>
              <p:nvPr/>
            </p:nvSpPr>
            <p:spPr>
              <a:xfrm>
                <a:off x="13950" y="6630"/>
                <a:ext cx="510" cy="204"/>
              </a:xfrm>
              <a:prstGeom prst="rect">
                <a:avLst/>
              </a:prstGeom>
              <a:solidFill>
                <a:srgbClr val="E3F2D9"/>
              </a:solidFill>
              <a:ln w="63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85" name="任意多边形 142"/>
              <p:cNvSpPr/>
              <p:nvPr/>
            </p:nvSpPr>
            <p:spPr>
              <a:xfrm>
                <a:off x="7970" y="6660"/>
                <a:ext cx="6010" cy="2290"/>
              </a:xfrm>
              <a:custGeom>
                <a:avLst/>
                <a:gdLst>
                  <a:gd name="connisteX0" fmla="*/ 0 w 3816350"/>
                  <a:gd name="connsiteY0" fmla="*/ 1454150 h 1454150"/>
                  <a:gd name="connisteX1" fmla="*/ 927100 w 3816350"/>
                  <a:gd name="connsiteY1" fmla="*/ 654050 h 1454150"/>
                  <a:gd name="connisteX2" fmla="*/ 2628900 w 3816350"/>
                  <a:gd name="connsiteY2" fmla="*/ 558800 h 1454150"/>
                  <a:gd name="connisteX3" fmla="*/ 3816350 w 3816350"/>
                  <a:gd name="connsiteY3" fmla="*/ 0 h 14541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</a:cxnLst>
                <a:rect l="l" t="t" r="r" b="b"/>
                <a:pathLst>
                  <a:path w="3816350" h="1454150">
                    <a:moveTo>
                      <a:pt x="0" y="1454150"/>
                    </a:moveTo>
                    <a:cubicBezTo>
                      <a:pt x="151130" y="1296035"/>
                      <a:pt x="401320" y="833120"/>
                      <a:pt x="927100" y="654050"/>
                    </a:cubicBezTo>
                    <a:cubicBezTo>
                      <a:pt x="1452880" y="474980"/>
                      <a:pt x="2051050" y="689610"/>
                      <a:pt x="2628900" y="558800"/>
                    </a:cubicBezTo>
                    <a:cubicBezTo>
                      <a:pt x="3206750" y="427990"/>
                      <a:pt x="3613150" y="109855"/>
                      <a:pt x="3816350" y="0"/>
                    </a:cubicBezTo>
                  </a:path>
                </a:pathLst>
              </a:custGeom>
              <a:noFill/>
              <a:ln w="19050">
                <a:solidFill>
                  <a:srgbClr val="DAA502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86" name="任意多边形 145"/>
              <p:cNvSpPr/>
              <p:nvPr/>
            </p:nvSpPr>
            <p:spPr>
              <a:xfrm>
                <a:off x="11425" y="8077"/>
                <a:ext cx="2485" cy="1343"/>
              </a:xfrm>
              <a:custGeom>
                <a:avLst/>
                <a:gdLst>
                  <a:gd name="connisteX0" fmla="*/ 517537 w 1577987"/>
                  <a:gd name="connsiteY0" fmla="*/ 852528 h 852528"/>
                  <a:gd name="connisteX1" fmla="*/ 47637 w 1577987"/>
                  <a:gd name="connsiteY1" fmla="*/ 1628 h 852528"/>
                  <a:gd name="connisteX2" fmla="*/ 1577987 w 1577987"/>
                  <a:gd name="connsiteY2" fmla="*/ 674728 h 85252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1577988" h="852529">
                    <a:moveTo>
                      <a:pt x="517538" y="852529"/>
                    </a:moveTo>
                    <a:cubicBezTo>
                      <a:pt x="393078" y="669014"/>
                      <a:pt x="-164452" y="37189"/>
                      <a:pt x="47638" y="1629"/>
                    </a:cubicBezTo>
                    <a:cubicBezTo>
                      <a:pt x="259728" y="-33931"/>
                      <a:pt x="1262393" y="522964"/>
                      <a:pt x="1577988" y="674729"/>
                    </a:cubicBezTo>
                  </a:path>
                </a:pathLst>
              </a:custGeom>
              <a:noFill/>
              <a:ln w="19050">
                <a:solidFill>
                  <a:srgbClr val="DAA502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87" name="任意多边形 146"/>
              <p:cNvSpPr/>
              <p:nvPr/>
            </p:nvSpPr>
            <p:spPr>
              <a:xfrm>
                <a:off x="8030" y="8096"/>
                <a:ext cx="3720" cy="1634"/>
              </a:xfrm>
              <a:custGeom>
                <a:avLst/>
                <a:gdLst>
                  <a:gd name="connisteX0" fmla="*/ 0 w 2362200"/>
                  <a:gd name="connsiteY0" fmla="*/ 783851 h 1037851"/>
                  <a:gd name="connisteX1" fmla="*/ 1524000 w 2362200"/>
                  <a:gd name="connsiteY1" fmla="*/ 2801 h 1037851"/>
                  <a:gd name="connisteX2" fmla="*/ 2362200 w 2362200"/>
                  <a:gd name="connsiteY2" fmla="*/ 1037851 h 1037851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2362200" h="1037851">
                    <a:moveTo>
                      <a:pt x="0" y="783851"/>
                    </a:moveTo>
                    <a:cubicBezTo>
                      <a:pt x="288290" y="606686"/>
                      <a:pt x="1051560" y="-47999"/>
                      <a:pt x="1524000" y="2801"/>
                    </a:cubicBezTo>
                    <a:cubicBezTo>
                      <a:pt x="1996440" y="53601"/>
                      <a:pt x="2225040" y="814966"/>
                      <a:pt x="2362200" y="1037851"/>
                    </a:cubicBezTo>
                  </a:path>
                </a:pathLst>
              </a:custGeom>
              <a:noFill/>
              <a:ln w="19050">
                <a:solidFill>
                  <a:srgbClr val="DAA502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Helvetica" pitchFamily="2" charset="0"/>
                  <a:cs typeface="Helvetica" pitchFamily="2" charset="0"/>
                </a:endParaRPr>
              </a:p>
            </p:txBody>
          </p:sp>
        </p:grpSp>
        <p:sp>
          <p:nvSpPr>
            <p:cNvPr id="288" name="文本框 143"/>
            <p:cNvSpPr txBox="1"/>
            <p:nvPr/>
          </p:nvSpPr>
          <p:spPr>
            <a:xfrm>
              <a:off x="9429" y="6905"/>
              <a:ext cx="1840" cy="7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switch</a:t>
              </a:r>
            </a:p>
          </p:txBody>
        </p:sp>
        <p:sp>
          <p:nvSpPr>
            <p:cNvPr id="289" name="文本框 144"/>
            <p:cNvSpPr txBox="1"/>
            <p:nvPr/>
          </p:nvSpPr>
          <p:spPr>
            <a:xfrm>
              <a:off x="6986" y="6953"/>
              <a:ext cx="1840" cy="7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server</a:t>
              </a:r>
            </a:p>
          </p:txBody>
        </p:sp>
      </p:grpSp>
      <p:grpSp>
        <p:nvGrpSpPr>
          <p:cNvPr id="290" name="组合 147"/>
          <p:cNvGrpSpPr/>
          <p:nvPr/>
        </p:nvGrpSpPr>
        <p:grpSpPr>
          <a:xfrm>
            <a:off x="1074215" y="4857750"/>
            <a:ext cx="2379980" cy="1247775"/>
            <a:chOff x="1125" y="1719"/>
            <a:chExt cx="7160" cy="3754"/>
          </a:xfrm>
        </p:grpSpPr>
        <p:grpSp>
          <p:nvGrpSpPr>
            <p:cNvPr id="291" name="组合 190"/>
            <p:cNvGrpSpPr/>
            <p:nvPr/>
          </p:nvGrpSpPr>
          <p:grpSpPr>
            <a:xfrm>
              <a:off x="1125" y="1719"/>
              <a:ext cx="7160" cy="3755"/>
              <a:chOff x="1125" y="1719"/>
              <a:chExt cx="7160" cy="3755"/>
            </a:xfrm>
          </p:grpSpPr>
          <p:cxnSp>
            <p:nvCxnSpPr>
              <p:cNvPr id="292" name="直接连接符 191"/>
              <p:cNvCxnSpPr/>
              <p:nvPr/>
            </p:nvCxnSpPr>
            <p:spPr>
              <a:xfrm flipV="1">
                <a:off x="1833" y="4071"/>
                <a:ext cx="566" cy="41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93" name="直接连接符 192"/>
              <p:cNvCxnSpPr/>
              <p:nvPr/>
            </p:nvCxnSpPr>
            <p:spPr>
              <a:xfrm flipV="1">
                <a:off x="5790" y="2782"/>
                <a:ext cx="950" cy="38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94" name="直接连接符 193"/>
              <p:cNvCxnSpPr/>
              <p:nvPr/>
            </p:nvCxnSpPr>
            <p:spPr>
              <a:xfrm>
                <a:off x="5924" y="3380"/>
                <a:ext cx="588" cy="37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95" name="直接连接符 194"/>
              <p:cNvCxnSpPr/>
              <p:nvPr/>
            </p:nvCxnSpPr>
            <p:spPr>
              <a:xfrm>
                <a:off x="2804" y="2782"/>
                <a:ext cx="626" cy="38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96" name="直接连接符 195"/>
              <p:cNvCxnSpPr/>
              <p:nvPr/>
            </p:nvCxnSpPr>
            <p:spPr>
              <a:xfrm flipV="1">
                <a:off x="2732" y="3349"/>
                <a:ext cx="770" cy="51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97" name="矩形 196"/>
              <p:cNvSpPr/>
              <p:nvPr/>
            </p:nvSpPr>
            <p:spPr>
              <a:xfrm>
                <a:off x="1125" y="1816"/>
                <a:ext cx="709" cy="70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98" name="Cloud 43"/>
              <p:cNvSpPr/>
              <p:nvPr/>
            </p:nvSpPr>
            <p:spPr>
              <a:xfrm>
                <a:off x="1879" y="1719"/>
                <a:ext cx="5596" cy="3045"/>
              </a:xfrm>
              <a:prstGeom prst="cloud">
                <a:avLst/>
              </a:prstGeom>
              <a:noFill/>
              <a:ln w="12700">
                <a:solidFill>
                  <a:srgbClr val="48D3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299" name="矩形 198"/>
              <p:cNvSpPr/>
              <p:nvPr/>
            </p:nvSpPr>
            <p:spPr>
              <a:xfrm>
                <a:off x="1128" y="4265"/>
                <a:ext cx="709" cy="70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  <p:pic>
            <p:nvPicPr>
              <p:cNvPr id="300" name="图片 199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4" y="2525"/>
                <a:ext cx="567" cy="373"/>
              </a:xfrm>
              <a:prstGeom prst="rect">
                <a:avLst/>
              </a:prstGeom>
            </p:spPr>
          </p:pic>
          <p:pic>
            <p:nvPicPr>
              <p:cNvPr id="301" name="图片 200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20" y="3802"/>
                <a:ext cx="567" cy="373"/>
              </a:xfrm>
              <a:prstGeom prst="rect">
                <a:avLst/>
              </a:prstGeom>
            </p:spPr>
          </p:pic>
          <p:pic>
            <p:nvPicPr>
              <p:cNvPr id="302" name="图片 201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4" y="3099"/>
                <a:ext cx="566" cy="373"/>
              </a:xfrm>
              <a:prstGeom prst="rect">
                <a:avLst/>
              </a:prstGeom>
            </p:spPr>
          </p:pic>
          <p:pic>
            <p:nvPicPr>
              <p:cNvPr id="303" name="图片 202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27" y="3099"/>
                <a:ext cx="566" cy="373"/>
              </a:xfrm>
              <a:prstGeom prst="rect">
                <a:avLst/>
              </a:prstGeom>
            </p:spPr>
          </p:pic>
          <p:pic>
            <p:nvPicPr>
              <p:cNvPr id="304" name="图片 203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0" y="3099"/>
                <a:ext cx="566" cy="373"/>
              </a:xfrm>
              <a:prstGeom prst="rect">
                <a:avLst/>
              </a:prstGeom>
            </p:spPr>
          </p:pic>
          <p:pic>
            <p:nvPicPr>
              <p:cNvPr id="305" name="图片 204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3" y="2525"/>
                <a:ext cx="566" cy="373"/>
              </a:xfrm>
              <a:prstGeom prst="rect">
                <a:avLst/>
              </a:prstGeom>
            </p:spPr>
          </p:pic>
          <p:pic>
            <p:nvPicPr>
              <p:cNvPr id="306" name="图片 205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33" y="3724"/>
                <a:ext cx="566" cy="373"/>
              </a:xfrm>
              <a:prstGeom prst="rect">
                <a:avLst/>
              </a:prstGeom>
            </p:spPr>
          </p:pic>
          <p:pic>
            <p:nvPicPr>
              <p:cNvPr id="307" name="图片 206" descr="交换机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93" y="4034"/>
                <a:ext cx="566" cy="373"/>
              </a:xfrm>
              <a:prstGeom prst="rect">
                <a:avLst/>
              </a:prstGeom>
            </p:spPr>
          </p:pic>
          <p:sp>
            <p:nvSpPr>
              <p:cNvPr id="308" name="矩形 207"/>
              <p:cNvSpPr/>
              <p:nvPr/>
            </p:nvSpPr>
            <p:spPr>
              <a:xfrm>
                <a:off x="7576" y="1816"/>
                <a:ext cx="709" cy="70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309" name="矩形 208"/>
              <p:cNvSpPr/>
              <p:nvPr/>
            </p:nvSpPr>
            <p:spPr>
              <a:xfrm>
                <a:off x="7560" y="4265"/>
                <a:ext cx="709" cy="70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310" name="矩形 209"/>
              <p:cNvSpPr/>
              <p:nvPr/>
            </p:nvSpPr>
            <p:spPr>
              <a:xfrm>
                <a:off x="5390" y="4765"/>
                <a:ext cx="709" cy="70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  <p:cxnSp>
            <p:nvCxnSpPr>
              <p:cNvPr id="311" name="直接连接符 210"/>
              <p:cNvCxnSpPr>
                <a:stCxn id="303" idx="1"/>
                <a:endCxn id="302" idx="3"/>
              </p:cNvCxnSpPr>
              <p:nvPr/>
            </p:nvCxnSpPr>
            <p:spPr>
              <a:xfrm flipH="1">
                <a:off x="3840" y="3286"/>
                <a:ext cx="387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2" name="直接连接符 211"/>
              <p:cNvCxnSpPr/>
              <p:nvPr/>
            </p:nvCxnSpPr>
            <p:spPr>
              <a:xfrm>
                <a:off x="4701" y="3472"/>
                <a:ext cx="408" cy="55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3" name="直接连接符 212"/>
              <p:cNvCxnSpPr>
                <a:stCxn id="304" idx="1"/>
                <a:endCxn id="303" idx="3"/>
              </p:cNvCxnSpPr>
              <p:nvPr/>
            </p:nvCxnSpPr>
            <p:spPr>
              <a:xfrm flipH="1">
                <a:off x="4793" y="3286"/>
                <a:ext cx="587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4" name="直接连接符 213"/>
              <p:cNvCxnSpPr/>
              <p:nvPr/>
            </p:nvCxnSpPr>
            <p:spPr>
              <a:xfrm>
                <a:off x="1826" y="2252"/>
                <a:ext cx="641" cy="32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5" name="直接连接符 214"/>
              <p:cNvCxnSpPr/>
              <p:nvPr/>
            </p:nvCxnSpPr>
            <p:spPr>
              <a:xfrm flipH="1">
                <a:off x="7079" y="2366"/>
                <a:ext cx="502" cy="20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6" name="直接连接符 215"/>
              <p:cNvCxnSpPr/>
              <p:nvPr/>
            </p:nvCxnSpPr>
            <p:spPr>
              <a:xfrm>
                <a:off x="6999" y="4010"/>
                <a:ext cx="582" cy="29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7" name="直接连接符 216"/>
              <p:cNvCxnSpPr/>
              <p:nvPr/>
            </p:nvCxnSpPr>
            <p:spPr>
              <a:xfrm>
                <a:off x="5342" y="4384"/>
                <a:ext cx="315" cy="36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18" name="矩形 217"/>
              <p:cNvSpPr/>
              <p:nvPr/>
            </p:nvSpPr>
            <p:spPr>
              <a:xfrm>
                <a:off x="1223" y="1927"/>
                <a:ext cx="510" cy="204"/>
              </a:xfrm>
              <a:prstGeom prst="rect">
                <a:avLst/>
              </a:prstGeom>
              <a:solidFill>
                <a:srgbClr val="E3F2D9"/>
              </a:solidFill>
              <a:ln w="63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319" name="矩形 218"/>
              <p:cNvSpPr/>
              <p:nvPr/>
            </p:nvSpPr>
            <p:spPr>
              <a:xfrm>
                <a:off x="1223" y="2228"/>
                <a:ext cx="510" cy="204"/>
              </a:xfrm>
              <a:prstGeom prst="rect">
                <a:avLst/>
              </a:prstGeom>
              <a:solidFill>
                <a:srgbClr val="E3F2D9"/>
              </a:solidFill>
              <a:ln w="63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320" name="矩形 219"/>
              <p:cNvSpPr/>
              <p:nvPr/>
            </p:nvSpPr>
            <p:spPr>
              <a:xfrm>
                <a:off x="1223" y="4371"/>
                <a:ext cx="510" cy="204"/>
              </a:xfrm>
              <a:prstGeom prst="rect">
                <a:avLst/>
              </a:prstGeom>
              <a:solidFill>
                <a:srgbClr val="E3F2D9"/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321" name="矩形 220"/>
              <p:cNvSpPr/>
              <p:nvPr/>
            </p:nvSpPr>
            <p:spPr>
              <a:xfrm>
                <a:off x="1223" y="4672"/>
                <a:ext cx="510" cy="204"/>
              </a:xfrm>
              <a:prstGeom prst="rect">
                <a:avLst/>
              </a:prstGeom>
              <a:solidFill>
                <a:srgbClr val="E3F2D9"/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322" name="矩形 221"/>
              <p:cNvSpPr/>
              <p:nvPr/>
            </p:nvSpPr>
            <p:spPr>
              <a:xfrm>
                <a:off x="5481" y="4867"/>
                <a:ext cx="510" cy="204"/>
              </a:xfrm>
              <a:prstGeom prst="rect">
                <a:avLst/>
              </a:prstGeom>
              <a:solidFill>
                <a:srgbClr val="E3F2D9"/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323" name="矩形 222"/>
              <p:cNvSpPr/>
              <p:nvPr/>
            </p:nvSpPr>
            <p:spPr>
              <a:xfrm>
                <a:off x="5481" y="5168"/>
                <a:ext cx="510" cy="204"/>
              </a:xfrm>
              <a:prstGeom prst="rect">
                <a:avLst/>
              </a:prstGeom>
              <a:solidFill>
                <a:srgbClr val="E3F2D9"/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324" name="矩形 223"/>
              <p:cNvSpPr/>
              <p:nvPr/>
            </p:nvSpPr>
            <p:spPr>
              <a:xfrm>
                <a:off x="7654" y="4490"/>
                <a:ext cx="510" cy="204"/>
              </a:xfrm>
              <a:prstGeom prst="rect">
                <a:avLst/>
              </a:prstGeom>
              <a:solidFill>
                <a:srgbClr val="E3F2D9"/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325" name="矩形 224"/>
              <p:cNvSpPr/>
              <p:nvPr/>
            </p:nvSpPr>
            <p:spPr>
              <a:xfrm>
                <a:off x="7675" y="2067"/>
                <a:ext cx="510" cy="204"/>
              </a:xfrm>
              <a:prstGeom prst="rect">
                <a:avLst/>
              </a:prstGeom>
              <a:solidFill>
                <a:srgbClr val="E3F2D9"/>
              </a:solidFill>
              <a:ln w="190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326" name="任意多边形 225"/>
              <p:cNvSpPr/>
              <p:nvPr/>
            </p:nvSpPr>
            <p:spPr>
              <a:xfrm>
                <a:off x="1714" y="2389"/>
                <a:ext cx="1190" cy="2018"/>
              </a:xfrm>
              <a:custGeom>
                <a:avLst/>
                <a:gdLst>
                  <a:gd name="connisteX0" fmla="*/ 14605 w 755662"/>
                  <a:gd name="connsiteY0" fmla="*/ 0 h 1281430"/>
                  <a:gd name="connisteX1" fmla="*/ 755650 w 755662"/>
                  <a:gd name="connsiteY1" fmla="*/ 533400 h 1281430"/>
                  <a:gd name="connisteX2" fmla="*/ 0 w 755662"/>
                  <a:gd name="connsiteY2" fmla="*/ 1281430 h 128143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755663" h="1281430">
                    <a:moveTo>
                      <a:pt x="14605" y="0"/>
                    </a:moveTo>
                    <a:cubicBezTo>
                      <a:pt x="177800" y="91440"/>
                      <a:pt x="758825" y="276860"/>
                      <a:pt x="755650" y="533400"/>
                    </a:cubicBezTo>
                    <a:cubicBezTo>
                      <a:pt x="752475" y="789940"/>
                      <a:pt x="165735" y="1142365"/>
                      <a:pt x="0" y="1281430"/>
                    </a:cubicBezTo>
                  </a:path>
                </a:pathLst>
              </a:custGeom>
              <a:noFill/>
              <a:ln w="19050">
                <a:solidFill>
                  <a:srgbClr val="DAA502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327" name="任意多边形 226"/>
              <p:cNvSpPr/>
              <p:nvPr/>
            </p:nvSpPr>
            <p:spPr>
              <a:xfrm>
                <a:off x="1737" y="1958"/>
                <a:ext cx="3733" cy="3231"/>
              </a:xfrm>
              <a:custGeom>
                <a:avLst/>
                <a:gdLst>
                  <a:gd name="connisteX0" fmla="*/ 0 w 2370455"/>
                  <a:gd name="connsiteY0" fmla="*/ 0 h 2051685"/>
                  <a:gd name="connisteX1" fmla="*/ 1370330 w 2370455"/>
                  <a:gd name="connsiteY1" fmla="*/ 733425 h 2051685"/>
                  <a:gd name="connisteX2" fmla="*/ 2370455 w 2370455"/>
                  <a:gd name="connsiteY2" fmla="*/ 2051685 h 205168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2370455" h="2051685">
                    <a:moveTo>
                      <a:pt x="0" y="0"/>
                    </a:moveTo>
                    <a:cubicBezTo>
                      <a:pt x="254000" y="120015"/>
                      <a:pt x="895985" y="323215"/>
                      <a:pt x="1370330" y="733425"/>
                    </a:cubicBezTo>
                    <a:cubicBezTo>
                      <a:pt x="1844675" y="1143635"/>
                      <a:pt x="2197735" y="1802765"/>
                      <a:pt x="2370455" y="2051685"/>
                    </a:cubicBezTo>
                  </a:path>
                </a:pathLst>
              </a:custGeom>
              <a:noFill/>
              <a:ln w="19050">
                <a:solidFill>
                  <a:srgbClr val="DAA502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328" name="任意多边形 227"/>
              <p:cNvSpPr/>
              <p:nvPr/>
            </p:nvSpPr>
            <p:spPr>
              <a:xfrm>
                <a:off x="1726" y="3516"/>
                <a:ext cx="5949" cy="1230"/>
              </a:xfrm>
              <a:custGeom>
                <a:avLst/>
                <a:gdLst>
                  <a:gd name="connisteX0" fmla="*/ 0 w 3777615"/>
                  <a:gd name="connsiteY0" fmla="*/ 781365 h 781365"/>
                  <a:gd name="connisteX1" fmla="*/ 1303655 w 3777615"/>
                  <a:gd name="connsiteY1" fmla="*/ 129220 h 781365"/>
                  <a:gd name="connisteX2" fmla="*/ 2533015 w 3777615"/>
                  <a:gd name="connsiteY2" fmla="*/ 70165 h 781365"/>
                  <a:gd name="connisteX3" fmla="*/ 3777615 w 3777615"/>
                  <a:gd name="connsiteY3" fmla="*/ 707070 h 78136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</a:cxnLst>
                <a:rect l="l" t="t" r="r" b="b"/>
                <a:pathLst>
                  <a:path w="3777615" h="781366">
                    <a:moveTo>
                      <a:pt x="0" y="781366"/>
                    </a:moveTo>
                    <a:cubicBezTo>
                      <a:pt x="236220" y="651826"/>
                      <a:pt x="796925" y="271461"/>
                      <a:pt x="1303655" y="129221"/>
                    </a:cubicBezTo>
                    <a:cubicBezTo>
                      <a:pt x="1810385" y="-13019"/>
                      <a:pt x="2038350" y="-45404"/>
                      <a:pt x="2533015" y="70166"/>
                    </a:cubicBezTo>
                    <a:cubicBezTo>
                      <a:pt x="3027680" y="185736"/>
                      <a:pt x="3553460" y="578801"/>
                      <a:pt x="3777615" y="707071"/>
                    </a:cubicBezTo>
                  </a:path>
                </a:pathLst>
              </a:custGeom>
              <a:noFill/>
              <a:ln w="19050">
                <a:solidFill>
                  <a:srgbClr val="DAA502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" pitchFamily="2" charset="0"/>
                  <a:cs typeface="Helvetica" pitchFamily="2" charset="0"/>
                </a:endParaRPr>
              </a:p>
            </p:txBody>
          </p:sp>
        </p:grpSp>
        <p:sp>
          <p:nvSpPr>
            <p:cNvPr id="329" name="任意多边形 228"/>
            <p:cNvSpPr/>
            <p:nvPr/>
          </p:nvSpPr>
          <p:spPr>
            <a:xfrm>
              <a:off x="4871" y="2100"/>
              <a:ext cx="2849" cy="2760"/>
            </a:xfrm>
            <a:custGeom>
              <a:avLst/>
              <a:gdLst>
                <a:gd name="connisteX0" fmla="*/ 704263 w 1809163"/>
                <a:gd name="connsiteY0" fmla="*/ 1752600 h 1752600"/>
                <a:gd name="connisteX1" fmla="*/ 5763 w 1809163"/>
                <a:gd name="connsiteY1" fmla="*/ 812800 h 1752600"/>
                <a:gd name="connisteX2" fmla="*/ 501063 w 1809163"/>
                <a:gd name="connsiteY2" fmla="*/ 584200 h 1752600"/>
                <a:gd name="connisteX3" fmla="*/ 1809163 w 1809163"/>
                <a:gd name="connsiteY3" fmla="*/ 0 h 1752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809163" h="1752600">
                  <a:moveTo>
                    <a:pt x="704263" y="1752600"/>
                  </a:moveTo>
                  <a:cubicBezTo>
                    <a:pt x="554403" y="1569085"/>
                    <a:pt x="46403" y="1046480"/>
                    <a:pt x="5763" y="812800"/>
                  </a:cubicBezTo>
                  <a:cubicBezTo>
                    <a:pt x="-34877" y="579120"/>
                    <a:pt x="140383" y="746760"/>
                    <a:pt x="501063" y="584200"/>
                  </a:cubicBezTo>
                  <a:cubicBezTo>
                    <a:pt x="861743" y="421640"/>
                    <a:pt x="1557703" y="112395"/>
                    <a:pt x="1809163" y="0"/>
                  </a:cubicBezTo>
                </a:path>
              </a:pathLst>
            </a:custGeom>
            <a:noFill/>
            <a:ln w="19050">
              <a:solidFill>
                <a:srgbClr val="DAA502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itchFamily="2" charset="0"/>
                <a:cs typeface="Helvetica" pitchFamily="2" charset="0"/>
              </a:endParaRPr>
            </a:p>
          </p:txBody>
        </p:sp>
      </p:grpSp>
      <p:grpSp>
        <p:nvGrpSpPr>
          <p:cNvPr id="330" name="组合 230"/>
          <p:cNvGrpSpPr/>
          <p:nvPr/>
        </p:nvGrpSpPr>
        <p:grpSpPr>
          <a:xfrm>
            <a:off x="4798695" y="2778125"/>
            <a:ext cx="2888615" cy="1613250"/>
            <a:chOff x="9351" y="903"/>
            <a:chExt cx="6734" cy="5187"/>
          </a:xfrm>
        </p:grpSpPr>
        <p:sp>
          <p:nvSpPr>
            <p:cNvPr id="331" name="等腰三角形 231"/>
            <p:cNvSpPr/>
            <p:nvPr/>
          </p:nvSpPr>
          <p:spPr>
            <a:xfrm>
              <a:off x="9875" y="903"/>
              <a:ext cx="4881" cy="2684"/>
            </a:xfrm>
            <a:prstGeom prst="triangle">
              <a:avLst>
                <a:gd name="adj" fmla="val 47044"/>
              </a:avLst>
            </a:prstGeom>
            <a:noFill/>
            <a:ln w="12700">
              <a:solidFill>
                <a:srgbClr val="48D3E2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332" name="矩形 232"/>
            <p:cNvSpPr/>
            <p:nvPr/>
          </p:nvSpPr>
          <p:spPr>
            <a:xfrm>
              <a:off x="9875" y="3587"/>
              <a:ext cx="4883" cy="1431"/>
            </a:xfrm>
            <a:prstGeom prst="rect">
              <a:avLst/>
            </a:prstGeom>
            <a:noFill/>
            <a:ln w="12700">
              <a:solidFill>
                <a:srgbClr val="48D3E2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333" name="椭圆 233"/>
            <p:cNvSpPr/>
            <p:nvPr/>
          </p:nvSpPr>
          <p:spPr>
            <a:xfrm>
              <a:off x="11104" y="2652"/>
              <a:ext cx="504" cy="653"/>
            </a:xfrm>
            <a:prstGeom prst="ellipse">
              <a:avLst/>
            </a:prstGeom>
            <a:solidFill>
              <a:srgbClr val="DAA50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334" name="TextBox 45"/>
            <p:cNvSpPr txBox="1"/>
            <p:nvPr/>
          </p:nvSpPr>
          <p:spPr>
            <a:xfrm>
              <a:off x="11030" y="2565"/>
              <a:ext cx="677" cy="7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rPr>
                <a:t>s</a:t>
              </a:r>
              <a:r>
                <a:rPr lang="en-US" sz="9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rPr>
                <a:t>2</a:t>
              </a:r>
            </a:p>
          </p:txBody>
        </p:sp>
        <p:sp>
          <p:nvSpPr>
            <p:cNvPr id="335" name="椭圆 235"/>
            <p:cNvSpPr/>
            <p:nvPr/>
          </p:nvSpPr>
          <p:spPr>
            <a:xfrm>
              <a:off x="12832" y="2652"/>
              <a:ext cx="504" cy="653"/>
            </a:xfrm>
            <a:prstGeom prst="ellips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336" name="椭圆 236"/>
            <p:cNvSpPr/>
            <p:nvPr/>
          </p:nvSpPr>
          <p:spPr>
            <a:xfrm>
              <a:off x="11940" y="1457"/>
              <a:ext cx="504" cy="653"/>
            </a:xfrm>
            <a:prstGeom prst="ellips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cxnSp>
          <p:nvCxnSpPr>
            <p:cNvPr id="337" name="直接连接符 237"/>
            <p:cNvCxnSpPr>
              <a:stCxn id="336" idx="3"/>
              <a:endCxn id="333" idx="0"/>
            </p:cNvCxnSpPr>
            <p:nvPr/>
          </p:nvCxnSpPr>
          <p:spPr>
            <a:xfrm flipH="1">
              <a:off x="11355" y="2014"/>
              <a:ext cx="659" cy="640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38" name="直接连接符 238"/>
            <p:cNvCxnSpPr>
              <a:stCxn id="336" idx="5"/>
              <a:endCxn id="335" idx="0"/>
            </p:cNvCxnSpPr>
            <p:nvPr/>
          </p:nvCxnSpPr>
          <p:spPr>
            <a:xfrm>
              <a:off x="12369" y="2014"/>
              <a:ext cx="715" cy="640"/>
            </a:xfrm>
            <a:prstGeom prst="line">
              <a:avLst/>
            </a:prstGeom>
            <a:ln w="12700">
              <a:solidFill>
                <a:schemeClr val="bg1"/>
              </a:solidFill>
              <a:headEnd type="none"/>
              <a:tailEnd type="triangle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39" name="直接连接符 239"/>
            <p:cNvCxnSpPr>
              <a:stCxn id="333" idx="3"/>
              <a:endCxn id="340" idx="0"/>
            </p:cNvCxnSpPr>
            <p:nvPr/>
          </p:nvCxnSpPr>
          <p:spPr>
            <a:xfrm flipH="1">
              <a:off x="10657" y="3209"/>
              <a:ext cx="521" cy="628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41" name="直接连接符 240"/>
            <p:cNvCxnSpPr>
              <a:stCxn id="335" idx="2"/>
              <a:endCxn id="333" idx="6"/>
            </p:cNvCxnSpPr>
            <p:nvPr/>
          </p:nvCxnSpPr>
          <p:spPr>
            <a:xfrm flipH="1">
              <a:off x="11606" y="2980"/>
              <a:ext cx="1226" cy="0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42" name="直接连接符 241"/>
            <p:cNvCxnSpPr>
              <a:stCxn id="343" idx="0"/>
              <a:endCxn id="333" idx="5"/>
            </p:cNvCxnSpPr>
            <p:nvPr/>
          </p:nvCxnSpPr>
          <p:spPr>
            <a:xfrm flipH="1" flipV="1">
              <a:off x="11533" y="3210"/>
              <a:ext cx="552" cy="628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44" name="直接连接符 242"/>
            <p:cNvCxnSpPr>
              <a:stCxn id="345" idx="0"/>
              <a:endCxn id="335" idx="5"/>
            </p:cNvCxnSpPr>
            <p:nvPr/>
          </p:nvCxnSpPr>
          <p:spPr>
            <a:xfrm flipH="1" flipV="1">
              <a:off x="13262" y="3210"/>
              <a:ext cx="600" cy="628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40" name="Rectangle 24"/>
            <p:cNvSpPr/>
            <p:nvPr/>
          </p:nvSpPr>
          <p:spPr>
            <a:xfrm>
              <a:off x="10370" y="3838"/>
              <a:ext cx="575" cy="8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cxnSp>
          <p:nvCxnSpPr>
            <p:cNvPr id="346" name="Straight Connector 25"/>
            <p:cNvCxnSpPr/>
            <p:nvPr/>
          </p:nvCxnSpPr>
          <p:spPr>
            <a:xfrm>
              <a:off x="10372" y="4253"/>
              <a:ext cx="56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26"/>
            <p:cNvCxnSpPr/>
            <p:nvPr/>
          </p:nvCxnSpPr>
          <p:spPr>
            <a:xfrm>
              <a:off x="10364" y="4041"/>
              <a:ext cx="58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27"/>
            <p:cNvCxnSpPr/>
            <p:nvPr/>
          </p:nvCxnSpPr>
          <p:spPr>
            <a:xfrm>
              <a:off x="10372" y="4457"/>
              <a:ext cx="56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28"/>
            <p:cNvCxnSpPr/>
            <p:nvPr/>
          </p:nvCxnSpPr>
          <p:spPr>
            <a:xfrm>
              <a:off x="10364" y="4657"/>
              <a:ext cx="58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0" name="TextBox 45"/>
            <p:cNvSpPr txBox="1"/>
            <p:nvPr/>
          </p:nvSpPr>
          <p:spPr>
            <a:xfrm>
              <a:off x="11879" y="1357"/>
              <a:ext cx="677" cy="6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rPr>
                <a:t>s</a:t>
              </a:r>
              <a:r>
                <a:rPr lang="en-US" sz="9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rPr>
                <a:t>1</a:t>
              </a:r>
            </a:p>
          </p:txBody>
        </p:sp>
        <p:sp>
          <p:nvSpPr>
            <p:cNvPr id="351" name="TextBox 45"/>
            <p:cNvSpPr txBox="1"/>
            <p:nvPr/>
          </p:nvSpPr>
          <p:spPr>
            <a:xfrm>
              <a:off x="12737" y="2565"/>
              <a:ext cx="677" cy="7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rPr>
                <a:t>s</a:t>
              </a:r>
              <a:r>
                <a:rPr lang="en-US" sz="9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rPr>
                <a:t>3</a:t>
              </a:r>
            </a:p>
          </p:txBody>
        </p:sp>
        <p:sp>
          <p:nvSpPr>
            <p:cNvPr id="343" name="Rectangle 24"/>
            <p:cNvSpPr/>
            <p:nvPr/>
          </p:nvSpPr>
          <p:spPr>
            <a:xfrm>
              <a:off x="11798" y="3838"/>
              <a:ext cx="575" cy="415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cxnSp>
          <p:nvCxnSpPr>
            <p:cNvPr id="352" name="Straight Connector 25"/>
            <p:cNvCxnSpPr/>
            <p:nvPr/>
          </p:nvCxnSpPr>
          <p:spPr>
            <a:xfrm>
              <a:off x="11800" y="4253"/>
              <a:ext cx="56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26"/>
            <p:cNvCxnSpPr/>
            <p:nvPr/>
          </p:nvCxnSpPr>
          <p:spPr>
            <a:xfrm>
              <a:off x="11792" y="4041"/>
              <a:ext cx="58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Rectangle 24"/>
            <p:cNvSpPr/>
            <p:nvPr/>
          </p:nvSpPr>
          <p:spPr>
            <a:xfrm>
              <a:off x="13574" y="3838"/>
              <a:ext cx="575" cy="8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cxnSp>
          <p:nvCxnSpPr>
            <p:cNvPr id="354" name="Straight Connector 25"/>
            <p:cNvCxnSpPr/>
            <p:nvPr/>
          </p:nvCxnSpPr>
          <p:spPr>
            <a:xfrm>
              <a:off x="13576" y="4253"/>
              <a:ext cx="56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26"/>
            <p:cNvCxnSpPr/>
            <p:nvPr/>
          </p:nvCxnSpPr>
          <p:spPr>
            <a:xfrm>
              <a:off x="13568" y="4041"/>
              <a:ext cx="58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27"/>
            <p:cNvCxnSpPr/>
            <p:nvPr/>
          </p:nvCxnSpPr>
          <p:spPr>
            <a:xfrm>
              <a:off x="13576" y="4457"/>
              <a:ext cx="56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文本框 258"/>
            <p:cNvSpPr txBox="1"/>
            <p:nvPr/>
          </p:nvSpPr>
          <p:spPr>
            <a:xfrm>
              <a:off x="10243" y="3064"/>
              <a:ext cx="769" cy="6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0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2/2</a:t>
              </a:r>
              <a:endParaRPr lang="en-US" altLang="en-US" sz="10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358" name="文本框 259"/>
            <p:cNvSpPr txBox="1"/>
            <p:nvPr/>
          </p:nvSpPr>
          <p:spPr>
            <a:xfrm>
              <a:off x="11029" y="1877"/>
              <a:ext cx="808" cy="6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0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2/3</a:t>
              </a:r>
              <a:endParaRPr lang="en-US" altLang="en-US" sz="10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359" name="文本框 260"/>
            <p:cNvSpPr txBox="1"/>
            <p:nvPr/>
          </p:nvSpPr>
          <p:spPr>
            <a:xfrm>
              <a:off x="12662" y="1877"/>
              <a:ext cx="784" cy="6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0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2/2</a:t>
              </a:r>
              <a:endParaRPr lang="en-US" altLang="en-US" sz="10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360" name="文本框 261"/>
            <p:cNvSpPr txBox="1"/>
            <p:nvPr/>
          </p:nvSpPr>
          <p:spPr>
            <a:xfrm>
              <a:off x="11842" y="2421"/>
              <a:ext cx="819" cy="6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0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2/2</a:t>
              </a:r>
              <a:endParaRPr lang="en-US" altLang="en-US" sz="10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361" name="文本框 262"/>
            <p:cNvSpPr txBox="1"/>
            <p:nvPr/>
          </p:nvSpPr>
          <p:spPr>
            <a:xfrm>
              <a:off x="11722" y="3064"/>
              <a:ext cx="857" cy="6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0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2/4</a:t>
              </a:r>
              <a:endParaRPr lang="en-US" altLang="en-US" sz="10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362" name="文本框 263"/>
            <p:cNvSpPr txBox="1"/>
            <p:nvPr/>
          </p:nvSpPr>
          <p:spPr>
            <a:xfrm>
              <a:off x="13468" y="3064"/>
              <a:ext cx="870" cy="6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0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4/4</a:t>
              </a:r>
              <a:endParaRPr lang="en-US" altLang="en-US" sz="10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grpSp>
          <p:nvGrpSpPr>
            <p:cNvPr id="363" name="组合 264"/>
            <p:cNvGrpSpPr/>
            <p:nvPr/>
          </p:nvGrpSpPr>
          <p:grpSpPr>
            <a:xfrm>
              <a:off x="10393" y="4462"/>
              <a:ext cx="526" cy="196"/>
              <a:chOff x="10167" y="7984"/>
              <a:chExt cx="526" cy="196"/>
            </a:xfrm>
          </p:grpSpPr>
          <p:cxnSp>
            <p:nvCxnSpPr>
              <p:cNvPr id="364" name="直接连接符 265"/>
              <p:cNvCxnSpPr/>
              <p:nvPr/>
            </p:nvCxnSpPr>
            <p:spPr>
              <a:xfrm flipH="1">
                <a:off x="10167" y="7984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65" name="直接连接符 266"/>
              <p:cNvCxnSpPr/>
              <p:nvPr/>
            </p:nvCxnSpPr>
            <p:spPr>
              <a:xfrm flipH="1">
                <a:off x="10300" y="7991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66" name="直接连接符 267"/>
              <p:cNvCxnSpPr/>
              <p:nvPr/>
            </p:nvCxnSpPr>
            <p:spPr>
              <a:xfrm flipH="1">
                <a:off x="10434" y="799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67" name="直接连接符 268"/>
              <p:cNvCxnSpPr/>
              <p:nvPr/>
            </p:nvCxnSpPr>
            <p:spPr>
              <a:xfrm flipH="1">
                <a:off x="10567" y="800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368" name="组合 269"/>
            <p:cNvGrpSpPr/>
            <p:nvPr/>
          </p:nvGrpSpPr>
          <p:grpSpPr>
            <a:xfrm>
              <a:off x="10393" y="4256"/>
              <a:ext cx="526" cy="196"/>
              <a:chOff x="10167" y="7984"/>
              <a:chExt cx="526" cy="196"/>
            </a:xfrm>
          </p:grpSpPr>
          <p:cxnSp>
            <p:nvCxnSpPr>
              <p:cNvPr id="369" name="直接连接符 270"/>
              <p:cNvCxnSpPr/>
              <p:nvPr/>
            </p:nvCxnSpPr>
            <p:spPr>
              <a:xfrm flipH="1">
                <a:off x="10167" y="7984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70" name="直接连接符 271"/>
              <p:cNvCxnSpPr/>
              <p:nvPr/>
            </p:nvCxnSpPr>
            <p:spPr>
              <a:xfrm flipH="1">
                <a:off x="10300" y="7991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71" name="直接连接符 272"/>
              <p:cNvCxnSpPr/>
              <p:nvPr/>
            </p:nvCxnSpPr>
            <p:spPr>
              <a:xfrm flipH="1">
                <a:off x="10434" y="799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72" name="直接连接符 273"/>
              <p:cNvCxnSpPr/>
              <p:nvPr/>
            </p:nvCxnSpPr>
            <p:spPr>
              <a:xfrm flipH="1">
                <a:off x="10567" y="800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373" name="组合 274"/>
            <p:cNvGrpSpPr/>
            <p:nvPr/>
          </p:nvGrpSpPr>
          <p:grpSpPr>
            <a:xfrm>
              <a:off x="11821" y="4051"/>
              <a:ext cx="526" cy="196"/>
              <a:chOff x="10167" y="7984"/>
              <a:chExt cx="526" cy="196"/>
            </a:xfrm>
          </p:grpSpPr>
          <p:cxnSp>
            <p:nvCxnSpPr>
              <p:cNvPr id="374" name="直接连接符 275"/>
              <p:cNvCxnSpPr/>
              <p:nvPr/>
            </p:nvCxnSpPr>
            <p:spPr>
              <a:xfrm flipH="1">
                <a:off x="10167" y="7984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75" name="直接连接符 276"/>
              <p:cNvCxnSpPr/>
              <p:nvPr/>
            </p:nvCxnSpPr>
            <p:spPr>
              <a:xfrm flipH="1">
                <a:off x="10300" y="7991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76" name="直接连接符 277"/>
              <p:cNvCxnSpPr/>
              <p:nvPr/>
            </p:nvCxnSpPr>
            <p:spPr>
              <a:xfrm flipH="1">
                <a:off x="10434" y="799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77" name="直接连接符 278"/>
              <p:cNvCxnSpPr/>
              <p:nvPr/>
            </p:nvCxnSpPr>
            <p:spPr>
              <a:xfrm flipH="1">
                <a:off x="10567" y="800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378" name="组合 279"/>
            <p:cNvGrpSpPr/>
            <p:nvPr/>
          </p:nvGrpSpPr>
          <p:grpSpPr>
            <a:xfrm>
              <a:off x="11821" y="3841"/>
              <a:ext cx="526" cy="196"/>
              <a:chOff x="10167" y="7984"/>
              <a:chExt cx="526" cy="196"/>
            </a:xfrm>
          </p:grpSpPr>
          <p:cxnSp>
            <p:nvCxnSpPr>
              <p:cNvPr id="379" name="直接连接符 280"/>
              <p:cNvCxnSpPr/>
              <p:nvPr/>
            </p:nvCxnSpPr>
            <p:spPr>
              <a:xfrm flipH="1">
                <a:off x="10167" y="7984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80" name="直接连接符 281"/>
              <p:cNvCxnSpPr/>
              <p:nvPr/>
            </p:nvCxnSpPr>
            <p:spPr>
              <a:xfrm flipH="1">
                <a:off x="10300" y="7991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81" name="直接连接符 282"/>
              <p:cNvCxnSpPr/>
              <p:nvPr/>
            </p:nvCxnSpPr>
            <p:spPr>
              <a:xfrm flipH="1">
                <a:off x="10434" y="799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82" name="直接连接符 283"/>
              <p:cNvCxnSpPr/>
              <p:nvPr/>
            </p:nvCxnSpPr>
            <p:spPr>
              <a:xfrm flipH="1">
                <a:off x="10567" y="800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383" name="组合 284"/>
            <p:cNvGrpSpPr/>
            <p:nvPr/>
          </p:nvGrpSpPr>
          <p:grpSpPr>
            <a:xfrm>
              <a:off x="13592" y="4261"/>
              <a:ext cx="526" cy="196"/>
              <a:chOff x="10167" y="7984"/>
              <a:chExt cx="526" cy="196"/>
            </a:xfrm>
          </p:grpSpPr>
          <p:cxnSp>
            <p:nvCxnSpPr>
              <p:cNvPr id="384" name="直接连接符 285"/>
              <p:cNvCxnSpPr/>
              <p:nvPr/>
            </p:nvCxnSpPr>
            <p:spPr>
              <a:xfrm flipH="1">
                <a:off x="10167" y="7984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85" name="直接连接符 286"/>
              <p:cNvCxnSpPr/>
              <p:nvPr/>
            </p:nvCxnSpPr>
            <p:spPr>
              <a:xfrm flipH="1">
                <a:off x="10300" y="7991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86" name="直接连接符 287"/>
              <p:cNvCxnSpPr/>
              <p:nvPr/>
            </p:nvCxnSpPr>
            <p:spPr>
              <a:xfrm flipH="1">
                <a:off x="10434" y="799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87" name="直接连接符 288"/>
              <p:cNvCxnSpPr/>
              <p:nvPr/>
            </p:nvCxnSpPr>
            <p:spPr>
              <a:xfrm flipH="1">
                <a:off x="10567" y="800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388" name="组合 289"/>
            <p:cNvGrpSpPr/>
            <p:nvPr/>
          </p:nvGrpSpPr>
          <p:grpSpPr>
            <a:xfrm>
              <a:off x="13592" y="4056"/>
              <a:ext cx="526" cy="196"/>
              <a:chOff x="10167" y="7984"/>
              <a:chExt cx="526" cy="196"/>
            </a:xfrm>
          </p:grpSpPr>
          <p:cxnSp>
            <p:nvCxnSpPr>
              <p:cNvPr id="389" name="直接连接符 290"/>
              <p:cNvCxnSpPr/>
              <p:nvPr/>
            </p:nvCxnSpPr>
            <p:spPr>
              <a:xfrm flipH="1">
                <a:off x="10167" y="7984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90" name="直接连接符 291"/>
              <p:cNvCxnSpPr/>
              <p:nvPr/>
            </p:nvCxnSpPr>
            <p:spPr>
              <a:xfrm flipH="1">
                <a:off x="10300" y="7991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91" name="直接连接符 292"/>
              <p:cNvCxnSpPr/>
              <p:nvPr/>
            </p:nvCxnSpPr>
            <p:spPr>
              <a:xfrm flipH="1">
                <a:off x="10434" y="799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92" name="直接连接符 293"/>
              <p:cNvCxnSpPr/>
              <p:nvPr/>
            </p:nvCxnSpPr>
            <p:spPr>
              <a:xfrm flipH="1">
                <a:off x="10567" y="800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393" name="组合 294"/>
            <p:cNvGrpSpPr/>
            <p:nvPr/>
          </p:nvGrpSpPr>
          <p:grpSpPr>
            <a:xfrm>
              <a:off x="13597" y="3846"/>
              <a:ext cx="526" cy="196"/>
              <a:chOff x="10167" y="7984"/>
              <a:chExt cx="526" cy="196"/>
            </a:xfrm>
          </p:grpSpPr>
          <p:cxnSp>
            <p:nvCxnSpPr>
              <p:cNvPr id="394" name="直接连接符 295"/>
              <p:cNvCxnSpPr/>
              <p:nvPr/>
            </p:nvCxnSpPr>
            <p:spPr>
              <a:xfrm flipH="1">
                <a:off x="10167" y="7984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95" name="直接连接符 296"/>
              <p:cNvCxnSpPr/>
              <p:nvPr/>
            </p:nvCxnSpPr>
            <p:spPr>
              <a:xfrm flipH="1">
                <a:off x="10300" y="7991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96" name="直接连接符 297"/>
              <p:cNvCxnSpPr/>
              <p:nvPr/>
            </p:nvCxnSpPr>
            <p:spPr>
              <a:xfrm flipH="1">
                <a:off x="10434" y="799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97" name="直接连接符 298"/>
              <p:cNvCxnSpPr/>
              <p:nvPr/>
            </p:nvCxnSpPr>
            <p:spPr>
              <a:xfrm flipH="1">
                <a:off x="10567" y="800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398" name="文本框 299"/>
            <p:cNvSpPr txBox="1"/>
            <p:nvPr/>
          </p:nvSpPr>
          <p:spPr>
            <a:xfrm>
              <a:off x="10777" y="4448"/>
              <a:ext cx="769" cy="6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0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2/4</a:t>
              </a:r>
              <a:endParaRPr lang="en-US" altLang="en-US" sz="10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399" name="文本框 300"/>
            <p:cNvSpPr txBox="1"/>
            <p:nvPr/>
          </p:nvSpPr>
          <p:spPr>
            <a:xfrm>
              <a:off x="12224" y="4424"/>
              <a:ext cx="769" cy="6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0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2/2</a:t>
              </a:r>
              <a:endParaRPr lang="en-US" altLang="en-US" sz="10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400" name="文本框 301"/>
            <p:cNvSpPr txBox="1"/>
            <p:nvPr/>
          </p:nvSpPr>
          <p:spPr>
            <a:xfrm>
              <a:off x="13773" y="4448"/>
              <a:ext cx="769" cy="6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0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4/4</a:t>
              </a:r>
              <a:endParaRPr lang="en-US" altLang="en-US" sz="10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401" name="文本框 302"/>
            <p:cNvSpPr txBox="1"/>
            <p:nvPr/>
          </p:nvSpPr>
          <p:spPr>
            <a:xfrm>
              <a:off x="10939" y="3600"/>
              <a:ext cx="749" cy="7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n</a:t>
              </a:r>
              <a:r>
                <a:rPr lang="en-US" sz="9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1</a:t>
              </a:r>
              <a:endParaRPr lang="en-US" altLang="en-US" sz="9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402" name="文本框 303"/>
            <p:cNvSpPr txBox="1"/>
            <p:nvPr/>
          </p:nvSpPr>
          <p:spPr>
            <a:xfrm>
              <a:off x="12366" y="3600"/>
              <a:ext cx="690" cy="7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n</a:t>
              </a:r>
              <a:r>
                <a:rPr lang="en-US" sz="9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2</a:t>
              </a:r>
              <a:endParaRPr lang="en-US" altLang="en-US" sz="9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403" name="文本框 304"/>
            <p:cNvSpPr txBox="1"/>
            <p:nvPr/>
          </p:nvSpPr>
          <p:spPr>
            <a:xfrm>
              <a:off x="14135" y="3611"/>
              <a:ext cx="776" cy="7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n</a:t>
              </a:r>
              <a:r>
                <a:rPr lang="en-US" sz="9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3</a:t>
              </a:r>
              <a:endParaRPr lang="en-US" altLang="en-US" sz="9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404" name="文本框 305"/>
            <p:cNvSpPr txBox="1"/>
            <p:nvPr/>
          </p:nvSpPr>
          <p:spPr>
            <a:xfrm>
              <a:off x="9351" y="1555"/>
              <a:ext cx="1840" cy="7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D(src)</a:t>
              </a:r>
              <a:endParaRPr lang="en-US" altLang="en-US" sz="9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405" name="文本框 306"/>
            <p:cNvSpPr txBox="1"/>
            <p:nvPr/>
          </p:nvSpPr>
          <p:spPr>
            <a:xfrm>
              <a:off x="14444" y="4771"/>
              <a:ext cx="1641" cy="7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D(ser)</a:t>
              </a:r>
              <a:endParaRPr lang="en-US" altLang="en-US" sz="9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406" name="任意多边形 307"/>
            <p:cNvSpPr/>
            <p:nvPr/>
          </p:nvSpPr>
          <p:spPr>
            <a:xfrm>
              <a:off x="13867" y="2150"/>
              <a:ext cx="559" cy="502"/>
            </a:xfrm>
            <a:custGeom>
              <a:avLst/>
              <a:gdLst>
                <a:gd name="connisteX0" fmla="*/ 0 w 354965"/>
                <a:gd name="connsiteY0" fmla="*/ 318770 h 318770"/>
                <a:gd name="connisteX1" fmla="*/ 229235 w 354965"/>
                <a:gd name="connsiteY1" fmla="*/ 214630 h 318770"/>
                <a:gd name="connisteX2" fmla="*/ 354965 w 354965"/>
                <a:gd name="connsiteY2" fmla="*/ 0 h 3187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54965" h="318770">
                  <a:moveTo>
                    <a:pt x="0" y="318770"/>
                  </a:moveTo>
                  <a:cubicBezTo>
                    <a:pt x="43180" y="302260"/>
                    <a:pt x="158115" y="278130"/>
                    <a:pt x="229235" y="214630"/>
                  </a:cubicBezTo>
                  <a:cubicBezTo>
                    <a:pt x="300355" y="151130"/>
                    <a:pt x="334645" y="40640"/>
                    <a:pt x="354965" y="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  <a:headEnd type="none"/>
              <a:tailEnd type="triangle" w="med" len="me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407" name="任意多边形 308"/>
            <p:cNvSpPr/>
            <p:nvPr/>
          </p:nvSpPr>
          <p:spPr>
            <a:xfrm>
              <a:off x="10101" y="2063"/>
              <a:ext cx="1003" cy="793"/>
            </a:xfrm>
            <a:custGeom>
              <a:avLst/>
              <a:gdLst>
                <a:gd name="connisteX0" fmla="*/ 636905 w 636905"/>
                <a:gd name="connsiteY0" fmla="*/ 503555 h 503555"/>
                <a:gd name="connisteX1" fmla="*/ 192405 w 636905"/>
                <a:gd name="connsiteY1" fmla="*/ 236855 h 503555"/>
                <a:gd name="connisteX2" fmla="*/ 0 w 636905"/>
                <a:gd name="connsiteY2" fmla="*/ 0 h 5035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636905" h="503555">
                  <a:moveTo>
                    <a:pt x="636905" y="503555"/>
                  </a:moveTo>
                  <a:cubicBezTo>
                    <a:pt x="551815" y="454660"/>
                    <a:pt x="320040" y="337820"/>
                    <a:pt x="192405" y="236855"/>
                  </a:cubicBezTo>
                  <a:cubicBezTo>
                    <a:pt x="64770" y="135890"/>
                    <a:pt x="29845" y="41910"/>
                    <a:pt x="0" y="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  <a:headEnd type="none"/>
              <a:tailEnd type="triangle" w="med" len="me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408" name="文本框 309"/>
            <p:cNvSpPr txBox="1"/>
            <p:nvPr/>
          </p:nvSpPr>
          <p:spPr>
            <a:xfrm>
              <a:off x="13807" y="1555"/>
              <a:ext cx="1840" cy="7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D(switch)</a:t>
              </a:r>
              <a:endParaRPr lang="en-US" altLang="en-US" sz="9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409" name="任意多边形 310"/>
            <p:cNvSpPr/>
            <p:nvPr/>
          </p:nvSpPr>
          <p:spPr>
            <a:xfrm>
              <a:off x="14755" y="4407"/>
              <a:ext cx="560" cy="397"/>
            </a:xfrm>
            <a:custGeom>
              <a:avLst/>
              <a:gdLst>
                <a:gd name="connisteX0" fmla="*/ 0 w 355600"/>
                <a:gd name="connsiteY0" fmla="*/ 0 h 252095"/>
                <a:gd name="connisteX1" fmla="*/ 222250 w 355600"/>
                <a:gd name="connsiteY1" fmla="*/ 66675 h 252095"/>
                <a:gd name="connisteX2" fmla="*/ 355600 w 355600"/>
                <a:gd name="connsiteY2" fmla="*/ 252095 h 2520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55600" h="252095">
                  <a:moveTo>
                    <a:pt x="0" y="0"/>
                  </a:moveTo>
                  <a:cubicBezTo>
                    <a:pt x="41910" y="9525"/>
                    <a:pt x="151130" y="16510"/>
                    <a:pt x="222250" y="66675"/>
                  </a:cubicBezTo>
                  <a:cubicBezTo>
                    <a:pt x="293370" y="116840"/>
                    <a:pt x="333375" y="216535"/>
                    <a:pt x="355600" y="252095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  <a:headEnd type="none"/>
              <a:tailEnd type="triangle" w="med" len="me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410" name="任意多边形 311"/>
            <p:cNvSpPr/>
            <p:nvPr/>
          </p:nvSpPr>
          <p:spPr>
            <a:xfrm>
              <a:off x="12107" y="4244"/>
              <a:ext cx="222" cy="1085"/>
            </a:xfrm>
            <a:custGeom>
              <a:avLst/>
              <a:gdLst>
                <a:gd name="connisteX0" fmla="*/ 0 w 140970"/>
                <a:gd name="connsiteY0" fmla="*/ 0 h 688975"/>
                <a:gd name="connisteX1" fmla="*/ 104140 w 140970"/>
                <a:gd name="connsiteY1" fmla="*/ 407670 h 688975"/>
                <a:gd name="connisteX2" fmla="*/ 140970 w 140970"/>
                <a:gd name="connsiteY2" fmla="*/ 688975 h 6889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40970" h="688975">
                  <a:moveTo>
                    <a:pt x="0" y="0"/>
                  </a:moveTo>
                  <a:cubicBezTo>
                    <a:pt x="20320" y="76200"/>
                    <a:pt x="76200" y="269875"/>
                    <a:pt x="104140" y="407670"/>
                  </a:cubicBezTo>
                  <a:cubicBezTo>
                    <a:pt x="132080" y="545465"/>
                    <a:pt x="135890" y="640715"/>
                    <a:pt x="140970" y="688975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  <a:headEnd type="none"/>
              <a:tailEnd type="triangle" w="med" len="me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411" name="椭圆 312"/>
            <p:cNvSpPr/>
            <p:nvPr/>
          </p:nvSpPr>
          <p:spPr>
            <a:xfrm>
              <a:off x="12096" y="5351"/>
              <a:ext cx="504" cy="653"/>
            </a:xfrm>
            <a:prstGeom prst="ellips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cxnSp>
          <p:nvCxnSpPr>
            <p:cNvPr id="412" name="Straight Connector 27"/>
            <p:cNvCxnSpPr/>
            <p:nvPr/>
          </p:nvCxnSpPr>
          <p:spPr>
            <a:xfrm>
              <a:off x="13576" y="4658"/>
              <a:ext cx="56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3" name="组合 314"/>
            <p:cNvGrpSpPr/>
            <p:nvPr/>
          </p:nvGrpSpPr>
          <p:grpSpPr>
            <a:xfrm>
              <a:off x="13597" y="4467"/>
              <a:ext cx="526" cy="196"/>
              <a:chOff x="10167" y="7984"/>
              <a:chExt cx="526" cy="196"/>
            </a:xfrm>
          </p:grpSpPr>
          <p:cxnSp>
            <p:nvCxnSpPr>
              <p:cNvPr id="414" name="直接连接符 315"/>
              <p:cNvCxnSpPr/>
              <p:nvPr/>
            </p:nvCxnSpPr>
            <p:spPr>
              <a:xfrm flipH="1">
                <a:off x="10167" y="7984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15" name="直接连接符 316"/>
              <p:cNvCxnSpPr/>
              <p:nvPr/>
            </p:nvCxnSpPr>
            <p:spPr>
              <a:xfrm flipH="1">
                <a:off x="10300" y="7991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16" name="直接连接符 317"/>
              <p:cNvCxnSpPr/>
              <p:nvPr/>
            </p:nvCxnSpPr>
            <p:spPr>
              <a:xfrm flipH="1">
                <a:off x="10434" y="799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17" name="直接连接符 318"/>
              <p:cNvCxnSpPr/>
              <p:nvPr/>
            </p:nvCxnSpPr>
            <p:spPr>
              <a:xfrm flipH="1">
                <a:off x="10567" y="8000"/>
                <a:ext cx="126" cy="1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418" name="任意多边形 319"/>
            <p:cNvSpPr/>
            <p:nvPr/>
          </p:nvSpPr>
          <p:spPr>
            <a:xfrm>
              <a:off x="12681" y="4668"/>
              <a:ext cx="1140" cy="1020"/>
            </a:xfrm>
            <a:custGeom>
              <a:avLst/>
              <a:gdLst>
                <a:gd name="connisteX0" fmla="*/ 723900 w 723900"/>
                <a:gd name="connsiteY0" fmla="*/ 0 h 647700"/>
                <a:gd name="connisteX1" fmla="*/ 419100 w 723900"/>
                <a:gd name="connsiteY1" fmla="*/ 419100 h 647700"/>
                <a:gd name="connisteX2" fmla="*/ 0 w 723900"/>
                <a:gd name="connsiteY2" fmla="*/ 647700 h 647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723900" h="647700">
                  <a:moveTo>
                    <a:pt x="723900" y="0"/>
                  </a:moveTo>
                  <a:cubicBezTo>
                    <a:pt x="671195" y="79375"/>
                    <a:pt x="563880" y="289560"/>
                    <a:pt x="419100" y="419100"/>
                  </a:cubicBezTo>
                  <a:cubicBezTo>
                    <a:pt x="274320" y="548640"/>
                    <a:pt x="77470" y="610235"/>
                    <a:pt x="0" y="64770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  <a:headEnd type="none"/>
              <a:tailEnd type="triangle" w="med" len="me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419" name="任意多边形 320"/>
            <p:cNvSpPr/>
            <p:nvPr/>
          </p:nvSpPr>
          <p:spPr>
            <a:xfrm>
              <a:off x="10611" y="4668"/>
              <a:ext cx="1430" cy="1010"/>
            </a:xfrm>
            <a:custGeom>
              <a:avLst/>
              <a:gdLst>
                <a:gd name="connisteX0" fmla="*/ 0 w 908050"/>
                <a:gd name="connsiteY0" fmla="*/ 0 h 641350"/>
                <a:gd name="connisteX1" fmla="*/ 358775 w 908050"/>
                <a:gd name="connsiteY1" fmla="*/ 454025 h 641350"/>
                <a:gd name="connisteX2" fmla="*/ 908050 w 908050"/>
                <a:gd name="connsiteY2" fmla="*/ 641350 h 6413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908050" h="641350">
                  <a:moveTo>
                    <a:pt x="0" y="0"/>
                  </a:moveTo>
                  <a:cubicBezTo>
                    <a:pt x="60960" y="86995"/>
                    <a:pt x="177165" y="325755"/>
                    <a:pt x="358775" y="454025"/>
                  </a:cubicBezTo>
                  <a:cubicBezTo>
                    <a:pt x="540385" y="582295"/>
                    <a:pt x="805180" y="612775"/>
                    <a:pt x="908050" y="64135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  <a:headEnd type="none"/>
              <a:tailEnd type="triangle" w="med" len="me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420" name="文本框 321"/>
            <p:cNvSpPr txBox="1"/>
            <p:nvPr/>
          </p:nvSpPr>
          <p:spPr>
            <a:xfrm>
              <a:off x="9351" y="5351"/>
              <a:ext cx="2109" cy="7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Supersink</a:t>
              </a:r>
              <a:endParaRPr lang="en-US" altLang="en-US" sz="9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</p:grpSp>
      <p:grpSp>
        <p:nvGrpSpPr>
          <p:cNvPr id="421" name="组合 322"/>
          <p:cNvGrpSpPr/>
          <p:nvPr/>
        </p:nvGrpSpPr>
        <p:grpSpPr>
          <a:xfrm>
            <a:off x="4819221" y="4956810"/>
            <a:ext cx="2632504" cy="1333500"/>
            <a:chOff x="2824" y="3217"/>
            <a:chExt cx="11855" cy="6004"/>
          </a:xfrm>
        </p:grpSpPr>
        <p:sp>
          <p:nvSpPr>
            <p:cNvPr id="422" name="文本框 384"/>
            <p:cNvSpPr txBox="1"/>
            <p:nvPr/>
          </p:nvSpPr>
          <p:spPr>
            <a:xfrm>
              <a:off x="4795" y="6045"/>
              <a:ext cx="1330" cy="76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altLang="en-US" sz="5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GW</a:t>
              </a:r>
            </a:p>
          </p:txBody>
        </p:sp>
        <p:sp>
          <p:nvSpPr>
            <p:cNvPr id="423" name="文本框 323"/>
            <p:cNvSpPr txBox="1"/>
            <p:nvPr/>
          </p:nvSpPr>
          <p:spPr>
            <a:xfrm>
              <a:off x="3069" y="5960"/>
              <a:ext cx="1764" cy="89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sz="7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DCN</a:t>
              </a:r>
              <a:endParaRPr lang="en-US" altLang="en-US" sz="7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424" name="椭圆 324"/>
            <p:cNvSpPr/>
            <p:nvPr/>
          </p:nvSpPr>
          <p:spPr>
            <a:xfrm>
              <a:off x="7206" y="3402"/>
              <a:ext cx="582" cy="583"/>
            </a:xfrm>
            <a:prstGeom prst="ellips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7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425" name="椭圆 325"/>
            <p:cNvSpPr/>
            <p:nvPr/>
          </p:nvSpPr>
          <p:spPr>
            <a:xfrm>
              <a:off x="9733" y="3402"/>
              <a:ext cx="582" cy="583"/>
            </a:xfrm>
            <a:prstGeom prst="ellips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7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426" name="椭圆 326"/>
            <p:cNvSpPr/>
            <p:nvPr/>
          </p:nvSpPr>
          <p:spPr>
            <a:xfrm>
              <a:off x="5981" y="4649"/>
              <a:ext cx="582" cy="583"/>
            </a:xfrm>
            <a:prstGeom prst="ellips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7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427" name="椭圆 327"/>
            <p:cNvSpPr/>
            <p:nvPr/>
          </p:nvSpPr>
          <p:spPr>
            <a:xfrm>
              <a:off x="8451" y="4649"/>
              <a:ext cx="582" cy="583"/>
            </a:xfrm>
            <a:prstGeom prst="ellips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7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428" name="椭圆 328"/>
            <p:cNvSpPr/>
            <p:nvPr/>
          </p:nvSpPr>
          <p:spPr>
            <a:xfrm>
              <a:off x="11223" y="4649"/>
              <a:ext cx="582" cy="583"/>
            </a:xfrm>
            <a:prstGeom prst="ellips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7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cxnSp>
          <p:nvCxnSpPr>
            <p:cNvPr id="429" name="直接连接符 329"/>
            <p:cNvCxnSpPr>
              <a:stCxn id="426" idx="7"/>
              <a:endCxn id="424" idx="3"/>
            </p:cNvCxnSpPr>
            <p:nvPr/>
          </p:nvCxnSpPr>
          <p:spPr>
            <a:xfrm flipV="1">
              <a:off x="6478" y="3900"/>
              <a:ext cx="813" cy="83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30" name="直接连接符 330"/>
            <p:cNvCxnSpPr>
              <a:stCxn id="426" idx="6"/>
              <a:endCxn id="425" idx="3"/>
            </p:cNvCxnSpPr>
            <p:nvPr/>
          </p:nvCxnSpPr>
          <p:spPr>
            <a:xfrm flipV="1">
              <a:off x="6563" y="3900"/>
              <a:ext cx="3255" cy="104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31" name="直接连接符 331"/>
            <p:cNvCxnSpPr>
              <a:stCxn id="427" idx="1"/>
              <a:endCxn id="424" idx="4"/>
            </p:cNvCxnSpPr>
            <p:nvPr/>
          </p:nvCxnSpPr>
          <p:spPr>
            <a:xfrm flipH="1" flipV="1">
              <a:off x="7497" y="3985"/>
              <a:ext cx="1039" cy="74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32" name="直接连接符 332"/>
            <p:cNvCxnSpPr>
              <a:stCxn id="427" idx="7"/>
              <a:endCxn id="425" idx="4"/>
            </p:cNvCxnSpPr>
            <p:nvPr/>
          </p:nvCxnSpPr>
          <p:spPr>
            <a:xfrm flipV="1">
              <a:off x="8948" y="3985"/>
              <a:ext cx="1076" cy="74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33" name="直接连接符 333"/>
            <p:cNvCxnSpPr>
              <a:stCxn id="428" idx="1"/>
              <a:endCxn id="424" idx="5"/>
            </p:cNvCxnSpPr>
            <p:nvPr/>
          </p:nvCxnSpPr>
          <p:spPr>
            <a:xfrm flipH="1" flipV="1">
              <a:off x="7703" y="3900"/>
              <a:ext cx="3605" cy="83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34" name="直接连接符 334"/>
            <p:cNvCxnSpPr>
              <a:stCxn id="428" idx="0"/>
              <a:endCxn id="425" idx="5"/>
            </p:cNvCxnSpPr>
            <p:nvPr/>
          </p:nvCxnSpPr>
          <p:spPr>
            <a:xfrm flipH="1" flipV="1">
              <a:off x="10230" y="3900"/>
              <a:ext cx="1284" cy="74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35" name="矩形 335"/>
            <p:cNvSpPr/>
            <p:nvPr/>
          </p:nvSpPr>
          <p:spPr>
            <a:xfrm>
              <a:off x="3069" y="3217"/>
              <a:ext cx="11610" cy="2354"/>
            </a:xfrm>
            <a:prstGeom prst="rect">
              <a:avLst/>
            </a:prstGeom>
            <a:ln w="12700">
              <a:solidFill>
                <a:srgbClr val="48D3E2"/>
              </a:solidFill>
              <a:prstDash val="soli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6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436" name="文本框 336"/>
            <p:cNvSpPr txBox="1"/>
            <p:nvPr/>
          </p:nvSpPr>
          <p:spPr>
            <a:xfrm>
              <a:off x="3112" y="3217"/>
              <a:ext cx="1973" cy="89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sz="7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MAN</a:t>
              </a:r>
              <a:endParaRPr lang="en-US" altLang="en-US" sz="7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437" name="矩形 337"/>
            <p:cNvSpPr/>
            <p:nvPr/>
          </p:nvSpPr>
          <p:spPr>
            <a:xfrm>
              <a:off x="3069" y="5960"/>
              <a:ext cx="3456" cy="3261"/>
            </a:xfrm>
            <a:prstGeom prst="rect">
              <a:avLst/>
            </a:prstGeom>
            <a:ln w="12700">
              <a:solidFill>
                <a:srgbClr val="48D3E2"/>
              </a:solidFill>
              <a:prstDash val="soli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6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grpSp>
          <p:nvGrpSpPr>
            <p:cNvPr id="438" name="组合 381"/>
            <p:cNvGrpSpPr/>
            <p:nvPr/>
          </p:nvGrpSpPr>
          <p:grpSpPr>
            <a:xfrm flipV="1">
              <a:off x="10656" y="7386"/>
              <a:ext cx="422" cy="67"/>
              <a:chOff x="10064" y="1539"/>
              <a:chExt cx="801" cy="50"/>
            </a:xfrm>
            <a:solidFill>
              <a:srgbClr val="BFBFBF"/>
            </a:solidFill>
          </p:grpSpPr>
          <p:sp>
            <p:nvSpPr>
              <p:cNvPr id="439" name="椭圆 378"/>
              <p:cNvSpPr/>
              <p:nvPr/>
            </p:nvSpPr>
            <p:spPr>
              <a:xfrm>
                <a:off x="10064" y="1539"/>
                <a:ext cx="130" cy="50"/>
              </a:xfrm>
              <a:prstGeom prst="ellipse">
                <a:avLst/>
              </a:prstGeom>
              <a:grpFill/>
              <a:ln w="12700">
                <a:solidFill>
                  <a:srgbClr val="48D3E2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440" name="椭圆 379"/>
              <p:cNvSpPr/>
              <p:nvPr/>
            </p:nvSpPr>
            <p:spPr>
              <a:xfrm>
                <a:off x="10405" y="1539"/>
                <a:ext cx="132" cy="50"/>
              </a:xfrm>
              <a:prstGeom prst="ellipse">
                <a:avLst/>
              </a:prstGeom>
              <a:grpFill/>
              <a:ln w="12700">
                <a:solidFill>
                  <a:srgbClr val="48D3E2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441" name="椭圆 380"/>
              <p:cNvSpPr/>
              <p:nvPr/>
            </p:nvSpPr>
            <p:spPr>
              <a:xfrm>
                <a:off x="10735" y="1539"/>
                <a:ext cx="130" cy="50"/>
              </a:xfrm>
              <a:prstGeom prst="ellipse">
                <a:avLst/>
              </a:prstGeom>
              <a:grpFill/>
              <a:ln w="12700">
                <a:solidFill>
                  <a:srgbClr val="48D3E2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</p:grpSp>
        <p:cxnSp>
          <p:nvCxnSpPr>
            <p:cNvPr id="442" name="直接连接符 386"/>
            <p:cNvCxnSpPr>
              <a:stCxn id="426" idx="3"/>
              <a:endCxn id="443" idx="7"/>
            </p:cNvCxnSpPr>
            <p:nvPr/>
          </p:nvCxnSpPr>
          <p:spPr>
            <a:xfrm flipH="1">
              <a:off x="4952" y="5147"/>
              <a:ext cx="1114" cy="11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444" name="组合 338"/>
            <p:cNvGrpSpPr/>
            <p:nvPr/>
          </p:nvGrpSpPr>
          <p:grpSpPr>
            <a:xfrm>
              <a:off x="3611" y="6252"/>
              <a:ext cx="2360" cy="2727"/>
              <a:chOff x="3610" y="6023"/>
              <a:chExt cx="2360" cy="2727"/>
            </a:xfrm>
          </p:grpSpPr>
          <p:grpSp>
            <p:nvGrpSpPr>
              <p:cNvPr id="445" name="组合 339"/>
              <p:cNvGrpSpPr/>
              <p:nvPr/>
            </p:nvGrpSpPr>
            <p:grpSpPr>
              <a:xfrm>
                <a:off x="3610" y="6700"/>
                <a:ext cx="2361" cy="2051"/>
                <a:chOff x="16035" y="5185"/>
                <a:chExt cx="1832" cy="1591"/>
              </a:xfrm>
            </p:grpSpPr>
            <p:grpSp>
              <p:nvGrpSpPr>
                <p:cNvPr id="446" name="组合 340"/>
                <p:cNvGrpSpPr/>
                <p:nvPr/>
              </p:nvGrpSpPr>
              <p:grpSpPr>
                <a:xfrm>
                  <a:off x="16079" y="5185"/>
                  <a:ext cx="1746" cy="998"/>
                  <a:chOff x="5464" y="7661"/>
                  <a:chExt cx="2834" cy="1618"/>
                </a:xfrm>
              </p:grpSpPr>
              <p:sp>
                <p:nvSpPr>
                  <p:cNvPr id="447" name="椭圆 341"/>
                  <p:cNvSpPr/>
                  <p:nvPr/>
                </p:nvSpPr>
                <p:spPr>
                  <a:xfrm>
                    <a:off x="6031" y="7661"/>
                    <a:ext cx="567" cy="567"/>
                  </a:xfrm>
                  <a:prstGeom prst="ellipse">
                    <a:avLst/>
                  </a:prstGeom>
                  <a:solidFill>
                    <a:srgbClr val="DAA502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7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sp>
                <p:nvSpPr>
                  <p:cNvPr id="448" name="椭圆 342"/>
                  <p:cNvSpPr/>
                  <p:nvPr/>
                </p:nvSpPr>
                <p:spPr>
                  <a:xfrm>
                    <a:off x="7165" y="7661"/>
                    <a:ext cx="567" cy="567"/>
                  </a:xfrm>
                  <a:prstGeom prst="ellipse">
                    <a:avLst/>
                  </a:prstGeom>
                  <a:solidFill>
                    <a:srgbClr val="DAA502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7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sp>
                <p:nvSpPr>
                  <p:cNvPr id="449" name="椭圆 343"/>
                  <p:cNvSpPr/>
                  <p:nvPr/>
                </p:nvSpPr>
                <p:spPr>
                  <a:xfrm>
                    <a:off x="5464" y="8713"/>
                    <a:ext cx="567" cy="567"/>
                  </a:xfrm>
                  <a:prstGeom prst="ellips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7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sp>
                <p:nvSpPr>
                  <p:cNvPr id="450" name="椭圆 344"/>
                  <p:cNvSpPr/>
                  <p:nvPr/>
                </p:nvSpPr>
                <p:spPr>
                  <a:xfrm>
                    <a:off x="6598" y="8713"/>
                    <a:ext cx="567" cy="567"/>
                  </a:xfrm>
                  <a:prstGeom prst="ellips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7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sp>
                <p:nvSpPr>
                  <p:cNvPr id="451" name="椭圆 345"/>
                  <p:cNvSpPr/>
                  <p:nvPr/>
                </p:nvSpPr>
                <p:spPr>
                  <a:xfrm>
                    <a:off x="7732" y="8713"/>
                    <a:ext cx="567" cy="567"/>
                  </a:xfrm>
                  <a:prstGeom prst="ellips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7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cxnSp>
                <p:nvCxnSpPr>
                  <p:cNvPr id="452" name="直接连接符 346"/>
                  <p:cNvCxnSpPr>
                    <a:stCxn id="449" idx="0"/>
                    <a:endCxn id="447" idx="3"/>
                  </p:cNvCxnSpPr>
                  <p:nvPr/>
                </p:nvCxnSpPr>
                <p:spPr>
                  <a:xfrm flipV="1">
                    <a:off x="5748" y="8145"/>
                    <a:ext cx="366" cy="568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3" name="直接连接符 347"/>
                  <p:cNvCxnSpPr>
                    <a:stCxn id="449" idx="7"/>
                    <a:endCxn id="448" idx="3"/>
                  </p:cNvCxnSpPr>
                  <p:nvPr/>
                </p:nvCxnSpPr>
                <p:spPr>
                  <a:xfrm flipV="1">
                    <a:off x="5948" y="8145"/>
                    <a:ext cx="1300" cy="651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4" name="直接连接符 348"/>
                  <p:cNvCxnSpPr>
                    <a:stCxn id="450" idx="1"/>
                    <a:endCxn id="447" idx="4"/>
                  </p:cNvCxnSpPr>
                  <p:nvPr/>
                </p:nvCxnSpPr>
                <p:spPr>
                  <a:xfrm flipH="1" flipV="1">
                    <a:off x="6315" y="8228"/>
                    <a:ext cx="366" cy="568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5" name="直接连接符 349"/>
                  <p:cNvCxnSpPr>
                    <a:stCxn id="450" idx="7"/>
                    <a:endCxn id="448" idx="4"/>
                  </p:cNvCxnSpPr>
                  <p:nvPr/>
                </p:nvCxnSpPr>
                <p:spPr>
                  <a:xfrm flipV="1">
                    <a:off x="7082" y="8228"/>
                    <a:ext cx="367" cy="568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6" name="直接连接符 350"/>
                  <p:cNvCxnSpPr>
                    <a:stCxn id="451" idx="1"/>
                    <a:endCxn id="447" idx="5"/>
                  </p:cNvCxnSpPr>
                  <p:nvPr/>
                </p:nvCxnSpPr>
                <p:spPr>
                  <a:xfrm flipH="1" flipV="1">
                    <a:off x="6515" y="8145"/>
                    <a:ext cx="1300" cy="651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7" name="直接连接符 351"/>
                  <p:cNvCxnSpPr>
                    <a:stCxn id="451" idx="0"/>
                    <a:endCxn id="448" idx="5"/>
                  </p:cNvCxnSpPr>
                  <p:nvPr/>
                </p:nvCxnSpPr>
                <p:spPr>
                  <a:xfrm flipH="1" flipV="1">
                    <a:off x="7649" y="8145"/>
                    <a:ext cx="367" cy="568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8" name="组合 352"/>
                <p:cNvGrpSpPr/>
                <p:nvPr/>
              </p:nvGrpSpPr>
              <p:grpSpPr>
                <a:xfrm>
                  <a:off x="16035" y="6464"/>
                  <a:ext cx="439" cy="312"/>
                  <a:chOff x="16079" y="6510"/>
                  <a:chExt cx="582" cy="414"/>
                </a:xfrm>
              </p:grpSpPr>
              <p:sp>
                <p:nvSpPr>
                  <p:cNvPr id="459" name="Rectangle 24"/>
                  <p:cNvSpPr/>
                  <p:nvPr/>
                </p:nvSpPr>
                <p:spPr>
                  <a:xfrm>
                    <a:off x="16085" y="6510"/>
                    <a:ext cx="575" cy="415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4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cxnSp>
                <p:nvCxnSpPr>
                  <p:cNvPr id="460" name="Straight Connector 26"/>
                  <p:cNvCxnSpPr/>
                  <p:nvPr/>
                </p:nvCxnSpPr>
                <p:spPr>
                  <a:xfrm>
                    <a:off x="16079" y="6713"/>
                    <a:ext cx="582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1" name="组合 355"/>
                <p:cNvGrpSpPr/>
                <p:nvPr/>
              </p:nvGrpSpPr>
              <p:grpSpPr>
                <a:xfrm>
                  <a:off x="16739" y="6464"/>
                  <a:ext cx="439" cy="312"/>
                  <a:chOff x="16079" y="6510"/>
                  <a:chExt cx="582" cy="414"/>
                </a:xfrm>
              </p:grpSpPr>
              <p:sp>
                <p:nvSpPr>
                  <p:cNvPr id="462" name="Rectangle 24"/>
                  <p:cNvSpPr/>
                  <p:nvPr/>
                </p:nvSpPr>
                <p:spPr>
                  <a:xfrm>
                    <a:off x="16085" y="6510"/>
                    <a:ext cx="575" cy="415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4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cxnSp>
                <p:nvCxnSpPr>
                  <p:cNvPr id="463" name="Straight Connector 26"/>
                  <p:cNvCxnSpPr/>
                  <p:nvPr/>
                </p:nvCxnSpPr>
                <p:spPr>
                  <a:xfrm>
                    <a:off x="16079" y="6713"/>
                    <a:ext cx="582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4" name="组合 358"/>
                <p:cNvGrpSpPr/>
                <p:nvPr/>
              </p:nvGrpSpPr>
              <p:grpSpPr>
                <a:xfrm>
                  <a:off x="17429" y="6464"/>
                  <a:ext cx="439" cy="312"/>
                  <a:chOff x="16079" y="6510"/>
                  <a:chExt cx="582" cy="414"/>
                </a:xfrm>
              </p:grpSpPr>
              <p:sp>
                <p:nvSpPr>
                  <p:cNvPr id="465" name="Rectangle 24"/>
                  <p:cNvSpPr/>
                  <p:nvPr/>
                </p:nvSpPr>
                <p:spPr>
                  <a:xfrm>
                    <a:off x="16085" y="6510"/>
                    <a:ext cx="575" cy="415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4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cxnSp>
                <p:nvCxnSpPr>
                  <p:cNvPr id="466" name="Straight Connector 26"/>
                  <p:cNvCxnSpPr/>
                  <p:nvPr/>
                </p:nvCxnSpPr>
                <p:spPr>
                  <a:xfrm>
                    <a:off x="16079" y="6713"/>
                    <a:ext cx="582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67" name="直接连接符 361"/>
                <p:cNvCxnSpPr>
                  <a:stCxn id="459" idx="0"/>
                  <a:endCxn id="449" idx="4"/>
                </p:cNvCxnSpPr>
                <p:nvPr/>
              </p:nvCxnSpPr>
              <p:spPr>
                <a:xfrm flipH="1" flipV="1">
                  <a:off x="16254" y="6184"/>
                  <a:ext cx="3" cy="28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468" name="直接连接符 362"/>
                <p:cNvCxnSpPr>
                  <a:stCxn id="462" idx="0"/>
                  <a:endCxn id="450" idx="4"/>
                </p:cNvCxnSpPr>
                <p:nvPr/>
              </p:nvCxnSpPr>
              <p:spPr>
                <a:xfrm flipH="1" flipV="1">
                  <a:off x="16952" y="6184"/>
                  <a:ext cx="9" cy="28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直接连接符 363"/>
                <p:cNvCxnSpPr>
                  <a:stCxn id="465" idx="0"/>
                  <a:endCxn id="451" idx="4"/>
                </p:cNvCxnSpPr>
                <p:nvPr/>
              </p:nvCxnSpPr>
              <p:spPr>
                <a:xfrm flipV="1">
                  <a:off x="17651" y="6184"/>
                  <a:ext cx="0" cy="28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0" name="直接连接符 364"/>
              <p:cNvCxnSpPr>
                <a:endCxn id="447" idx="0"/>
              </p:cNvCxnSpPr>
              <p:nvPr/>
            </p:nvCxnSpPr>
            <p:spPr>
              <a:xfrm flipH="1">
                <a:off x="4342" y="6360"/>
                <a:ext cx="318" cy="34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443" name="椭圆 383"/>
              <p:cNvSpPr/>
              <p:nvPr/>
            </p:nvSpPr>
            <p:spPr>
              <a:xfrm>
                <a:off x="4567" y="6023"/>
                <a:ext cx="450" cy="451"/>
              </a:xfrm>
              <a:prstGeom prst="ellipse">
                <a:avLst/>
              </a:prstGeom>
              <a:solidFill>
                <a:srgbClr val="FADBDF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7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cxnSp>
            <p:nvCxnSpPr>
              <p:cNvPr id="471" name="直接连接符 387"/>
              <p:cNvCxnSpPr>
                <a:stCxn id="443" idx="5"/>
                <a:endCxn id="448" idx="0"/>
              </p:cNvCxnSpPr>
              <p:nvPr/>
            </p:nvCxnSpPr>
            <p:spPr>
              <a:xfrm>
                <a:off x="4951" y="6408"/>
                <a:ext cx="291" cy="29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cxnSp>
          <p:nvCxnSpPr>
            <p:cNvPr id="472" name="直接连接符 391"/>
            <p:cNvCxnSpPr>
              <a:stCxn id="427" idx="4"/>
              <a:endCxn id="473" idx="0"/>
            </p:cNvCxnSpPr>
            <p:nvPr/>
          </p:nvCxnSpPr>
          <p:spPr>
            <a:xfrm>
              <a:off x="8742" y="5232"/>
              <a:ext cx="12" cy="10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74" name="直接连接符 392"/>
            <p:cNvCxnSpPr>
              <a:stCxn id="428" idx="5"/>
              <a:endCxn id="475" idx="0"/>
            </p:cNvCxnSpPr>
            <p:nvPr/>
          </p:nvCxnSpPr>
          <p:spPr>
            <a:xfrm>
              <a:off x="11720" y="5147"/>
              <a:ext cx="1227" cy="110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76" name="文本框 393"/>
            <p:cNvSpPr txBox="1"/>
            <p:nvPr/>
          </p:nvSpPr>
          <p:spPr>
            <a:xfrm>
              <a:off x="10725" y="3754"/>
              <a:ext cx="3443" cy="89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sz="7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Spine-Leaf</a:t>
              </a:r>
            </a:p>
          </p:txBody>
        </p:sp>
        <p:sp>
          <p:nvSpPr>
            <p:cNvPr id="477" name="文本框 365"/>
            <p:cNvSpPr txBox="1"/>
            <p:nvPr/>
          </p:nvSpPr>
          <p:spPr>
            <a:xfrm>
              <a:off x="5385" y="7252"/>
              <a:ext cx="1732" cy="38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Spine-Leaf</a:t>
              </a:r>
            </a:p>
          </p:txBody>
        </p:sp>
        <p:sp>
          <p:nvSpPr>
            <p:cNvPr id="478" name="文本框 366"/>
            <p:cNvSpPr txBox="1"/>
            <p:nvPr/>
          </p:nvSpPr>
          <p:spPr>
            <a:xfrm>
              <a:off x="11223" y="5960"/>
              <a:ext cx="1764" cy="89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sz="7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DCN</a:t>
              </a:r>
              <a:endParaRPr lang="en-US" altLang="en-US" sz="7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479" name="矩形 367"/>
            <p:cNvSpPr/>
            <p:nvPr/>
          </p:nvSpPr>
          <p:spPr>
            <a:xfrm>
              <a:off x="11223" y="5960"/>
              <a:ext cx="3456" cy="3261"/>
            </a:xfrm>
            <a:prstGeom prst="rect">
              <a:avLst/>
            </a:prstGeom>
            <a:ln w="12700">
              <a:solidFill>
                <a:srgbClr val="48D3E2"/>
              </a:solidFill>
              <a:prstDash val="soli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6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grpSp>
          <p:nvGrpSpPr>
            <p:cNvPr id="480" name="组合 368"/>
            <p:cNvGrpSpPr/>
            <p:nvPr/>
          </p:nvGrpSpPr>
          <p:grpSpPr>
            <a:xfrm>
              <a:off x="11765" y="6252"/>
              <a:ext cx="2360" cy="2727"/>
              <a:chOff x="3610" y="6023"/>
              <a:chExt cx="2360" cy="2727"/>
            </a:xfrm>
          </p:grpSpPr>
          <p:grpSp>
            <p:nvGrpSpPr>
              <p:cNvPr id="481" name="组合 369"/>
              <p:cNvGrpSpPr/>
              <p:nvPr/>
            </p:nvGrpSpPr>
            <p:grpSpPr>
              <a:xfrm>
                <a:off x="3610" y="6700"/>
                <a:ext cx="2361" cy="2051"/>
                <a:chOff x="16035" y="5185"/>
                <a:chExt cx="1832" cy="1591"/>
              </a:xfrm>
            </p:grpSpPr>
            <p:grpSp>
              <p:nvGrpSpPr>
                <p:cNvPr id="482" name="组合 370"/>
                <p:cNvGrpSpPr/>
                <p:nvPr/>
              </p:nvGrpSpPr>
              <p:grpSpPr>
                <a:xfrm>
                  <a:off x="16079" y="5185"/>
                  <a:ext cx="1746" cy="998"/>
                  <a:chOff x="5464" y="7661"/>
                  <a:chExt cx="2834" cy="1618"/>
                </a:xfrm>
              </p:grpSpPr>
              <p:sp>
                <p:nvSpPr>
                  <p:cNvPr id="483" name="椭圆 371"/>
                  <p:cNvSpPr/>
                  <p:nvPr/>
                </p:nvSpPr>
                <p:spPr>
                  <a:xfrm>
                    <a:off x="6031" y="7661"/>
                    <a:ext cx="567" cy="567"/>
                  </a:xfrm>
                  <a:prstGeom prst="ellipse">
                    <a:avLst/>
                  </a:prstGeom>
                  <a:solidFill>
                    <a:srgbClr val="DAA502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7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sp>
                <p:nvSpPr>
                  <p:cNvPr id="484" name="椭圆 372"/>
                  <p:cNvSpPr/>
                  <p:nvPr/>
                </p:nvSpPr>
                <p:spPr>
                  <a:xfrm>
                    <a:off x="7165" y="7661"/>
                    <a:ext cx="567" cy="567"/>
                  </a:xfrm>
                  <a:prstGeom prst="ellipse">
                    <a:avLst/>
                  </a:prstGeom>
                  <a:solidFill>
                    <a:srgbClr val="DAA502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7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sp>
                <p:nvSpPr>
                  <p:cNvPr id="485" name="椭圆 373"/>
                  <p:cNvSpPr/>
                  <p:nvPr/>
                </p:nvSpPr>
                <p:spPr>
                  <a:xfrm>
                    <a:off x="5464" y="8713"/>
                    <a:ext cx="567" cy="567"/>
                  </a:xfrm>
                  <a:prstGeom prst="ellips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7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sp>
                <p:nvSpPr>
                  <p:cNvPr id="486" name="椭圆 374"/>
                  <p:cNvSpPr/>
                  <p:nvPr/>
                </p:nvSpPr>
                <p:spPr>
                  <a:xfrm>
                    <a:off x="6598" y="8713"/>
                    <a:ext cx="567" cy="567"/>
                  </a:xfrm>
                  <a:prstGeom prst="ellips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7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sp>
                <p:nvSpPr>
                  <p:cNvPr id="487" name="椭圆 375"/>
                  <p:cNvSpPr/>
                  <p:nvPr/>
                </p:nvSpPr>
                <p:spPr>
                  <a:xfrm>
                    <a:off x="7732" y="8713"/>
                    <a:ext cx="567" cy="567"/>
                  </a:xfrm>
                  <a:prstGeom prst="ellips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7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cxnSp>
                <p:nvCxnSpPr>
                  <p:cNvPr id="488" name="直接连接符 376"/>
                  <p:cNvCxnSpPr>
                    <a:stCxn id="485" idx="0"/>
                    <a:endCxn id="483" idx="3"/>
                  </p:cNvCxnSpPr>
                  <p:nvPr/>
                </p:nvCxnSpPr>
                <p:spPr>
                  <a:xfrm flipV="1">
                    <a:off x="5748" y="8145"/>
                    <a:ext cx="366" cy="568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9" name="直接连接符 377"/>
                  <p:cNvCxnSpPr>
                    <a:stCxn id="485" idx="7"/>
                    <a:endCxn id="484" idx="3"/>
                  </p:cNvCxnSpPr>
                  <p:nvPr/>
                </p:nvCxnSpPr>
                <p:spPr>
                  <a:xfrm flipV="1">
                    <a:off x="5948" y="8145"/>
                    <a:ext cx="1300" cy="651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0" name="直接连接符 382"/>
                  <p:cNvCxnSpPr>
                    <a:stCxn id="486" idx="1"/>
                    <a:endCxn id="483" idx="4"/>
                  </p:cNvCxnSpPr>
                  <p:nvPr/>
                </p:nvCxnSpPr>
                <p:spPr>
                  <a:xfrm flipH="1" flipV="1">
                    <a:off x="6315" y="8228"/>
                    <a:ext cx="366" cy="568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1" name="直接连接符 385"/>
                  <p:cNvCxnSpPr>
                    <a:stCxn id="486" idx="7"/>
                    <a:endCxn id="484" idx="4"/>
                  </p:cNvCxnSpPr>
                  <p:nvPr/>
                </p:nvCxnSpPr>
                <p:spPr>
                  <a:xfrm flipV="1">
                    <a:off x="7082" y="8228"/>
                    <a:ext cx="367" cy="568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2" name="直接连接符 388"/>
                  <p:cNvCxnSpPr>
                    <a:stCxn id="487" idx="1"/>
                    <a:endCxn id="483" idx="5"/>
                  </p:cNvCxnSpPr>
                  <p:nvPr/>
                </p:nvCxnSpPr>
                <p:spPr>
                  <a:xfrm flipH="1" flipV="1">
                    <a:off x="6515" y="8145"/>
                    <a:ext cx="1300" cy="651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3" name="直接连接符 389"/>
                  <p:cNvCxnSpPr>
                    <a:stCxn id="487" idx="0"/>
                    <a:endCxn id="484" idx="5"/>
                  </p:cNvCxnSpPr>
                  <p:nvPr/>
                </p:nvCxnSpPr>
                <p:spPr>
                  <a:xfrm flipH="1" flipV="1">
                    <a:off x="7649" y="8145"/>
                    <a:ext cx="367" cy="568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4" name="组合 390"/>
                <p:cNvGrpSpPr/>
                <p:nvPr/>
              </p:nvGrpSpPr>
              <p:grpSpPr>
                <a:xfrm>
                  <a:off x="16035" y="6464"/>
                  <a:ext cx="439" cy="312"/>
                  <a:chOff x="16079" y="6510"/>
                  <a:chExt cx="582" cy="414"/>
                </a:xfrm>
              </p:grpSpPr>
              <p:sp>
                <p:nvSpPr>
                  <p:cNvPr id="495" name="Rectangle 24"/>
                  <p:cNvSpPr/>
                  <p:nvPr/>
                </p:nvSpPr>
                <p:spPr>
                  <a:xfrm>
                    <a:off x="16085" y="6510"/>
                    <a:ext cx="575" cy="415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4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cxnSp>
                <p:nvCxnSpPr>
                  <p:cNvPr id="496" name="Straight Connector 26"/>
                  <p:cNvCxnSpPr/>
                  <p:nvPr/>
                </p:nvCxnSpPr>
                <p:spPr>
                  <a:xfrm>
                    <a:off x="16079" y="6713"/>
                    <a:ext cx="582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7" name="组合 396"/>
                <p:cNvGrpSpPr/>
                <p:nvPr/>
              </p:nvGrpSpPr>
              <p:grpSpPr>
                <a:xfrm>
                  <a:off x="16739" y="6464"/>
                  <a:ext cx="439" cy="312"/>
                  <a:chOff x="16079" y="6510"/>
                  <a:chExt cx="582" cy="414"/>
                </a:xfrm>
              </p:grpSpPr>
              <p:sp>
                <p:nvSpPr>
                  <p:cNvPr id="498" name="Rectangle 24"/>
                  <p:cNvSpPr/>
                  <p:nvPr/>
                </p:nvSpPr>
                <p:spPr>
                  <a:xfrm>
                    <a:off x="16085" y="6510"/>
                    <a:ext cx="575" cy="415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4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cxnSp>
                <p:nvCxnSpPr>
                  <p:cNvPr id="499" name="Straight Connector 26"/>
                  <p:cNvCxnSpPr/>
                  <p:nvPr/>
                </p:nvCxnSpPr>
                <p:spPr>
                  <a:xfrm>
                    <a:off x="16079" y="6713"/>
                    <a:ext cx="582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0" name="组合 399"/>
                <p:cNvGrpSpPr/>
                <p:nvPr/>
              </p:nvGrpSpPr>
              <p:grpSpPr>
                <a:xfrm>
                  <a:off x="17429" y="6464"/>
                  <a:ext cx="439" cy="312"/>
                  <a:chOff x="16079" y="6510"/>
                  <a:chExt cx="582" cy="414"/>
                </a:xfrm>
              </p:grpSpPr>
              <p:sp>
                <p:nvSpPr>
                  <p:cNvPr id="501" name="Rectangle 24"/>
                  <p:cNvSpPr/>
                  <p:nvPr/>
                </p:nvSpPr>
                <p:spPr>
                  <a:xfrm>
                    <a:off x="16085" y="6510"/>
                    <a:ext cx="575" cy="415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4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cxnSp>
                <p:nvCxnSpPr>
                  <p:cNvPr id="502" name="Straight Connector 26"/>
                  <p:cNvCxnSpPr/>
                  <p:nvPr/>
                </p:nvCxnSpPr>
                <p:spPr>
                  <a:xfrm>
                    <a:off x="16079" y="6713"/>
                    <a:ext cx="582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03" name="直接连接符 402"/>
                <p:cNvCxnSpPr>
                  <a:stCxn id="495" idx="0"/>
                  <a:endCxn id="485" idx="4"/>
                </p:cNvCxnSpPr>
                <p:nvPr/>
              </p:nvCxnSpPr>
              <p:spPr>
                <a:xfrm flipH="1" flipV="1">
                  <a:off x="16254" y="6184"/>
                  <a:ext cx="3" cy="28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直接连接符 403"/>
                <p:cNvCxnSpPr>
                  <a:stCxn id="498" idx="0"/>
                  <a:endCxn id="486" idx="4"/>
                </p:cNvCxnSpPr>
                <p:nvPr/>
              </p:nvCxnSpPr>
              <p:spPr>
                <a:xfrm flipH="1" flipV="1">
                  <a:off x="16952" y="6184"/>
                  <a:ext cx="9" cy="28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直接连接符 404"/>
                <p:cNvCxnSpPr>
                  <a:stCxn id="501" idx="0"/>
                  <a:endCxn id="487" idx="4"/>
                </p:cNvCxnSpPr>
                <p:nvPr/>
              </p:nvCxnSpPr>
              <p:spPr>
                <a:xfrm flipV="1">
                  <a:off x="17651" y="6184"/>
                  <a:ext cx="0" cy="28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6" name="直接连接符 405"/>
              <p:cNvCxnSpPr>
                <a:endCxn id="483" idx="0"/>
              </p:cNvCxnSpPr>
              <p:nvPr/>
            </p:nvCxnSpPr>
            <p:spPr>
              <a:xfrm flipH="1">
                <a:off x="4342" y="6360"/>
                <a:ext cx="318" cy="34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475" name="椭圆 406"/>
              <p:cNvSpPr/>
              <p:nvPr/>
            </p:nvSpPr>
            <p:spPr>
              <a:xfrm>
                <a:off x="4567" y="6023"/>
                <a:ext cx="450" cy="451"/>
              </a:xfrm>
              <a:prstGeom prst="ellipse">
                <a:avLst/>
              </a:prstGeom>
              <a:solidFill>
                <a:srgbClr val="FADBDF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7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cxnSp>
            <p:nvCxnSpPr>
              <p:cNvPr id="507" name="直接连接符 407"/>
              <p:cNvCxnSpPr>
                <a:stCxn id="475" idx="5"/>
                <a:endCxn id="484" idx="0"/>
              </p:cNvCxnSpPr>
              <p:nvPr/>
            </p:nvCxnSpPr>
            <p:spPr>
              <a:xfrm>
                <a:off x="4951" y="6408"/>
                <a:ext cx="291" cy="29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08" name="文本框 408"/>
            <p:cNvSpPr txBox="1"/>
            <p:nvPr/>
          </p:nvSpPr>
          <p:spPr>
            <a:xfrm>
              <a:off x="7030" y="5960"/>
              <a:ext cx="1764" cy="89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sz="7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DCN</a:t>
              </a:r>
              <a:endParaRPr lang="en-US" altLang="en-US" sz="7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509" name="矩形 409"/>
            <p:cNvSpPr/>
            <p:nvPr/>
          </p:nvSpPr>
          <p:spPr>
            <a:xfrm>
              <a:off x="7030" y="5960"/>
              <a:ext cx="3456" cy="3261"/>
            </a:xfrm>
            <a:prstGeom prst="rect">
              <a:avLst/>
            </a:prstGeom>
            <a:ln w="12700">
              <a:solidFill>
                <a:srgbClr val="48D3E2"/>
              </a:solidFill>
              <a:prstDash val="soli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6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grpSp>
          <p:nvGrpSpPr>
            <p:cNvPr id="510" name="组合 410"/>
            <p:cNvGrpSpPr/>
            <p:nvPr/>
          </p:nvGrpSpPr>
          <p:grpSpPr>
            <a:xfrm>
              <a:off x="7572" y="6252"/>
              <a:ext cx="2360" cy="2727"/>
              <a:chOff x="3610" y="6023"/>
              <a:chExt cx="2360" cy="2727"/>
            </a:xfrm>
          </p:grpSpPr>
          <p:grpSp>
            <p:nvGrpSpPr>
              <p:cNvPr id="511" name="组合 411"/>
              <p:cNvGrpSpPr/>
              <p:nvPr/>
            </p:nvGrpSpPr>
            <p:grpSpPr>
              <a:xfrm>
                <a:off x="3610" y="6700"/>
                <a:ext cx="2361" cy="2051"/>
                <a:chOff x="16035" y="5185"/>
                <a:chExt cx="1832" cy="1591"/>
              </a:xfrm>
            </p:grpSpPr>
            <p:grpSp>
              <p:nvGrpSpPr>
                <p:cNvPr id="512" name="组合 412"/>
                <p:cNvGrpSpPr/>
                <p:nvPr/>
              </p:nvGrpSpPr>
              <p:grpSpPr>
                <a:xfrm>
                  <a:off x="16079" y="5185"/>
                  <a:ext cx="1746" cy="998"/>
                  <a:chOff x="5464" y="7661"/>
                  <a:chExt cx="2834" cy="1618"/>
                </a:xfrm>
              </p:grpSpPr>
              <p:sp>
                <p:nvSpPr>
                  <p:cNvPr id="513" name="椭圆 413"/>
                  <p:cNvSpPr/>
                  <p:nvPr/>
                </p:nvSpPr>
                <p:spPr>
                  <a:xfrm>
                    <a:off x="6031" y="7661"/>
                    <a:ext cx="567" cy="567"/>
                  </a:xfrm>
                  <a:prstGeom prst="ellipse">
                    <a:avLst/>
                  </a:prstGeom>
                  <a:solidFill>
                    <a:srgbClr val="DAA502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7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sp>
                <p:nvSpPr>
                  <p:cNvPr id="514" name="椭圆 414"/>
                  <p:cNvSpPr/>
                  <p:nvPr/>
                </p:nvSpPr>
                <p:spPr>
                  <a:xfrm>
                    <a:off x="7165" y="7661"/>
                    <a:ext cx="567" cy="567"/>
                  </a:xfrm>
                  <a:prstGeom prst="ellipse">
                    <a:avLst/>
                  </a:prstGeom>
                  <a:solidFill>
                    <a:srgbClr val="DAA502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7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sp>
                <p:nvSpPr>
                  <p:cNvPr id="515" name="椭圆 415"/>
                  <p:cNvSpPr/>
                  <p:nvPr/>
                </p:nvSpPr>
                <p:spPr>
                  <a:xfrm>
                    <a:off x="5464" y="8713"/>
                    <a:ext cx="567" cy="567"/>
                  </a:xfrm>
                  <a:prstGeom prst="ellips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7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sp>
                <p:nvSpPr>
                  <p:cNvPr id="516" name="椭圆 416"/>
                  <p:cNvSpPr/>
                  <p:nvPr/>
                </p:nvSpPr>
                <p:spPr>
                  <a:xfrm>
                    <a:off x="6598" y="8713"/>
                    <a:ext cx="567" cy="567"/>
                  </a:xfrm>
                  <a:prstGeom prst="ellips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7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sp>
                <p:nvSpPr>
                  <p:cNvPr id="517" name="椭圆 417"/>
                  <p:cNvSpPr/>
                  <p:nvPr/>
                </p:nvSpPr>
                <p:spPr>
                  <a:xfrm>
                    <a:off x="7732" y="8713"/>
                    <a:ext cx="567" cy="567"/>
                  </a:xfrm>
                  <a:prstGeom prst="ellips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7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cxnSp>
                <p:nvCxnSpPr>
                  <p:cNvPr id="518" name="直接连接符 418"/>
                  <p:cNvCxnSpPr>
                    <a:stCxn id="515" idx="0"/>
                    <a:endCxn id="513" idx="3"/>
                  </p:cNvCxnSpPr>
                  <p:nvPr/>
                </p:nvCxnSpPr>
                <p:spPr>
                  <a:xfrm flipV="1">
                    <a:off x="5748" y="8145"/>
                    <a:ext cx="366" cy="568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9" name="直接连接符 419"/>
                  <p:cNvCxnSpPr>
                    <a:stCxn id="515" idx="7"/>
                    <a:endCxn id="514" idx="3"/>
                  </p:cNvCxnSpPr>
                  <p:nvPr/>
                </p:nvCxnSpPr>
                <p:spPr>
                  <a:xfrm flipV="1">
                    <a:off x="5948" y="8145"/>
                    <a:ext cx="1300" cy="651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0" name="直接连接符 420"/>
                  <p:cNvCxnSpPr>
                    <a:stCxn id="516" idx="1"/>
                    <a:endCxn id="513" idx="4"/>
                  </p:cNvCxnSpPr>
                  <p:nvPr/>
                </p:nvCxnSpPr>
                <p:spPr>
                  <a:xfrm flipH="1" flipV="1">
                    <a:off x="6315" y="8228"/>
                    <a:ext cx="366" cy="568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1" name="直接连接符 421"/>
                  <p:cNvCxnSpPr>
                    <a:stCxn id="516" idx="7"/>
                    <a:endCxn id="514" idx="4"/>
                  </p:cNvCxnSpPr>
                  <p:nvPr/>
                </p:nvCxnSpPr>
                <p:spPr>
                  <a:xfrm flipV="1">
                    <a:off x="7082" y="8228"/>
                    <a:ext cx="367" cy="568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2" name="直接连接符 422"/>
                  <p:cNvCxnSpPr>
                    <a:stCxn id="517" idx="1"/>
                    <a:endCxn id="513" idx="5"/>
                  </p:cNvCxnSpPr>
                  <p:nvPr/>
                </p:nvCxnSpPr>
                <p:spPr>
                  <a:xfrm flipH="1" flipV="1">
                    <a:off x="6515" y="8145"/>
                    <a:ext cx="1300" cy="651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" name="直接连接符 423"/>
                  <p:cNvCxnSpPr>
                    <a:stCxn id="517" idx="0"/>
                    <a:endCxn id="514" idx="5"/>
                  </p:cNvCxnSpPr>
                  <p:nvPr/>
                </p:nvCxnSpPr>
                <p:spPr>
                  <a:xfrm flipH="1" flipV="1">
                    <a:off x="7649" y="8145"/>
                    <a:ext cx="367" cy="568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4" name="组合 424"/>
                <p:cNvGrpSpPr/>
                <p:nvPr/>
              </p:nvGrpSpPr>
              <p:grpSpPr>
                <a:xfrm>
                  <a:off x="16035" y="6464"/>
                  <a:ext cx="439" cy="312"/>
                  <a:chOff x="16079" y="6510"/>
                  <a:chExt cx="582" cy="414"/>
                </a:xfrm>
              </p:grpSpPr>
              <p:sp>
                <p:nvSpPr>
                  <p:cNvPr id="525" name="Rectangle 24"/>
                  <p:cNvSpPr/>
                  <p:nvPr/>
                </p:nvSpPr>
                <p:spPr>
                  <a:xfrm>
                    <a:off x="16085" y="6510"/>
                    <a:ext cx="575" cy="415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4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cxnSp>
                <p:nvCxnSpPr>
                  <p:cNvPr id="526" name="Straight Connector 26"/>
                  <p:cNvCxnSpPr/>
                  <p:nvPr/>
                </p:nvCxnSpPr>
                <p:spPr>
                  <a:xfrm>
                    <a:off x="16079" y="6713"/>
                    <a:ext cx="582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7" name="组合 427"/>
                <p:cNvGrpSpPr/>
                <p:nvPr/>
              </p:nvGrpSpPr>
              <p:grpSpPr>
                <a:xfrm>
                  <a:off x="16739" y="6464"/>
                  <a:ext cx="439" cy="312"/>
                  <a:chOff x="16079" y="6510"/>
                  <a:chExt cx="582" cy="414"/>
                </a:xfrm>
              </p:grpSpPr>
              <p:sp>
                <p:nvSpPr>
                  <p:cNvPr id="528" name="Rectangle 24"/>
                  <p:cNvSpPr/>
                  <p:nvPr/>
                </p:nvSpPr>
                <p:spPr>
                  <a:xfrm>
                    <a:off x="16085" y="6510"/>
                    <a:ext cx="575" cy="415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4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cxnSp>
                <p:nvCxnSpPr>
                  <p:cNvPr id="529" name="Straight Connector 26"/>
                  <p:cNvCxnSpPr/>
                  <p:nvPr/>
                </p:nvCxnSpPr>
                <p:spPr>
                  <a:xfrm>
                    <a:off x="16079" y="6713"/>
                    <a:ext cx="582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0" name="组合 430"/>
                <p:cNvGrpSpPr/>
                <p:nvPr/>
              </p:nvGrpSpPr>
              <p:grpSpPr>
                <a:xfrm>
                  <a:off x="17429" y="6464"/>
                  <a:ext cx="439" cy="312"/>
                  <a:chOff x="16079" y="6510"/>
                  <a:chExt cx="582" cy="414"/>
                </a:xfrm>
              </p:grpSpPr>
              <p:sp>
                <p:nvSpPr>
                  <p:cNvPr id="531" name="Rectangle 24"/>
                  <p:cNvSpPr/>
                  <p:nvPr/>
                </p:nvSpPr>
                <p:spPr>
                  <a:xfrm>
                    <a:off x="16085" y="6510"/>
                    <a:ext cx="575" cy="415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400">
                      <a:solidFill>
                        <a:schemeClr val="bg1"/>
                      </a:solidFill>
                      <a:latin typeface="Helvetica" pitchFamily="2" charset="0"/>
                      <a:cs typeface="Helvetica" pitchFamily="2" charset="0"/>
                    </a:endParaRPr>
                  </a:p>
                </p:txBody>
              </p:sp>
              <p:cxnSp>
                <p:nvCxnSpPr>
                  <p:cNvPr id="532" name="Straight Connector 26"/>
                  <p:cNvCxnSpPr/>
                  <p:nvPr/>
                </p:nvCxnSpPr>
                <p:spPr>
                  <a:xfrm>
                    <a:off x="16079" y="6713"/>
                    <a:ext cx="582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33" name="直接连接符 433"/>
                <p:cNvCxnSpPr>
                  <a:stCxn id="525" idx="0"/>
                  <a:endCxn id="515" idx="4"/>
                </p:cNvCxnSpPr>
                <p:nvPr/>
              </p:nvCxnSpPr>
              <p:spPr>
                <a:xfrm flipH="1" flipV="1">
                  <a:off x="16254" y="6184"/>
                  <a:ext cx="3" cy="28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34" name="直接连接符 434"/>
                <p:cNvCxnSpPr>
                  <a:stCxn id="528" idx="0"/>
                  <a:endCxn id="516" idx="4"/>
                </p:cNvCxnSpPr>
                <p:nvPr/>
              </p:nvCxnSpPr>
              <p:spPr>
                <a:xfrm flipH="1" flipV="1">
                  <a:off x="16952" y="6184"/>
                  <a:ext cx="9" cy="28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35" name="直接连接符 435"/>
                <p:cNvCxnSpPr>
                  <a:stCxn id="531" idx="0"/>
                  <a:endCxn id="517" idx="4"/>
                </p:cNvCxnSpPr>
                <p:nvPr/>
              </p:nvCxnSpPr>
              <p:spPr>
                <a:xfrm flipV="1">
                  <a:off x="17651" y="6184"/>
                  <a:ext cx="0" cy="28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6" name="直接连接符 436"/>
              <p:cNvCxnSpPr>
                <a:endCxn id="513" idx="0"/>
              </p:cNvCxnSpPr>
              <p:nvPr/>
            </p:nvCxnSpPr>
            <p:spPr>
              <a:xfrm flipH="1">
                <a:off x="4342" y="6360"/>
                <a:ext cx="318" cy="34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473" name="椭圆 437"/>
              <p:cNvSpPr/>
              <p:nvPr/>
            </p:nvSpPr>
            <p:spPr>
              <a:xfrm>
                <a:off x="4567" y="6023"/>
                <a:ext cx="450" cy="451"/>
              </a:xfrm>
              <a:prstGeom prst="ellipse">
                <a:avLst/>
              </a:prstGeom>
              <a:solidFill>
                <a:srgbClr val="FADBDF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7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cxnSp>
            <p:nvCxnSpPr>
              <p:cNvPr id="537" name="直接连接符 438"/>
              <p:cNvCxnSpPr>
                <a:stCxn id="473" idx="5"/>
                <a:endCxn id="514" idx="0"/>
              </p:cNvCxnSpPr>
              <p:nvPr/>
            </p:nvCxnSpPr>
            <p:spPr>
              <a:xfrm>
                <a:off x="4951" y="6408"/>
                <a:ext cx="291" cy="29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38" name="文本框 439"/>
            <p:cNvSpPr txBox="1"/>
            <p:nvPr/>
          </p:nvSpPr>
          <p:spPr>
            <a:xfrm>
              <a:off x="2824" y="6696"/>
              <a:ext cx="1696" cy="75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sz="5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D(src)</a:t>
              </a:r>
              <a:endParaRPr lang="en-US" altLang="en-US" sz="5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</p:grpSp>
      <p:grpSp>
        <p:nvGrpSpPr>
          <p:cNvPr id="539" name="组合 441"/>
          <p:cNvGrpSpPr/>
          <p:nvPr/>
        </p:nvGrpSpPr>
        <p:grpSpPr>
          <a:xfrm>
            <a:off x="8637271" y="2866887"/>
            <a:ext cx="2842260" cy="3451998"/>
            <a:chOff x="6832" y="305"/>
            <a:chExt cx="6240" cy="8121"/>
          </a:xfrm>
        </p:grpSpPr>
        <p:sp>
          <p:nvSpPr>
            <p:cNvPr id="540" name="矩形 442"/>
            <p:cNvSpPr/>
            <p:nvPr/>
          </p:nvSpPr>
          <p:spPr>
            <a:xfrm rot="5400000">
              <a:off x="7216" y="51"/>
              <a:ext cx="1724" cy="2475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solidFill>
                <a:srgbClr val="48D3E2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541" name="矩形 443"/>
            <p:cNvSpPr/>
            <p:nvPr/>
          </p:nvSpPr>
          <p:spPr>
            <a:xfrm rot="5400000">
              <a:off x="8016" y="1333"/>
              <a:ext cx="3883" cy="622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solidFill>
                <a:srgbClr val="48D3E2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542" name="文本框 444"/>
            <p:cNvSpPr txBox="1"/>
            <p:nvPr/>
          </p:nvSpPr>
          <p:spPr>
            <a:xfrm>
              <a:off x="6976" y="608"/>
              <a:ext cx="705" cy="46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 sz="7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VM</a:t>
              </a:r>
              <a:endParaRPr lang="en-US" altLang="en-US" sz="7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543" name="矩形 445"/>
            <p:cNvSpPr/>
            <p:nvPr/>
          </p:nvSpPr>
          <p:spPr>
            <a:xfrm rot="5400000">
              <a:off x="7738" y="619"/>
              <a:ext cx="692" cy="2095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544" name="文本框 446"/>
            <p:cNvSpPr txBox="1"/>
            <p:nvPr/>
          </p:nvSpPr>
          <p:spPr>
            <a:xfrm>
              <a:off x="7037" y="1477"/>
              <a:ext cx="2096" cy="5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OVS</a:t>
              </a:r>
              <a:endParaRPr lang="en-US" altLang="en-US" sz="9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545" name="Rectangle 24"/>
            <p:cNvSpPr/>
            <p:nvPr/>
          </p:nvSpPr>
          <p:spPr>
            <a:xfrm rot="5400000">
              <a:off x="7800" y="600"/>
              <a:ext cx="575" cy="58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546" name="Rectangle 24"/>
            <p:cNvSpPr/>
            <p:nvPr/>
          </p:nvSpPr>
          <p:spPr>
            <a:xfrm rot="5400000">
              <a:off x="7049" y="594"/>
              <a:ext cx="575" cy="599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grpSp>
          <p:nvGrpSpPr>
            <p:cNvPr id="547" name="组合 449"/>
            <p:cNvGrpSpPr/>
            <p:nvPr/>
          </p:nvGrpSpPr>
          <p:grpSpPr>
            <a:xfrm rot="5400000">
              <a:off x="7905" y="1210"/>
              <a:ext cx="480" cy="83"/>
              <a:chOff x="2312" y="1623"/>
              <a:chExt cx="480" cy="57"/>
            </a:xfrm>
          </p:grpSpPr>
          <p:sp>
            <p:nvSpPr>
              <p:cNvPr id="548" name="椭圆 450"/>
              <p:cNvSpPr/>
              <p:nvPr/>
            </p:nvSpPr>
            <p:spPr>
              <a:xfrm>
                <a:off x="2312" y="1623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549" name="椭圆 451"/>
              <p:cNvSpPr/>
              <p:nvPr/>
            </p:nvSpPr>
            <p:spPr>
              <a:xfrm>
                <a:off x="2735" y="1623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cxnSp>
            <p:nvCxnSpPr>
              <p:cNvPr id="550" name="直接连接符 452"/>
              <p:cNvCxnSpPr>
                <a:stCxn id="548" idx="6"/>
                <a:endCxn id="549" idx="2"/>
              </p:cNvCxnSpPr>
              <p:nvPr/>
            </p:nvCxnSpPr>
            <p:spPr>
              <a:xfrm>
                <a:off x="2369" y="1652"/>
                <a:ext cx="36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551" name="组合 453"/>
            <p:cNvGrpSpPr/>
            <p:nvPr/>
          </p:nvGrpSpPr>
          <p:grpSpPr>
            <a:xfrm rot="5400000">
              <a:off x="7094" y="1210"/>
              <a:ext cx="480" cy="83"/>
              <a:chOff x="2312" y="1623"/>
              <a:chExt cx="480" cy="57"/>
            </a:xfrm>
          </p:grpSpPr>
          <p:sp>
            <p:nvSpPr>
              <p:cNvPr id="552" name="椭圆 454"/>
              <p:cNvSpPr/>
              <p:nvPr/>
            </p:nvSpPr>
            <p:spPr>
              <a:xfrm>
                <a:off x="2312" y="1623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553" name="椭圆 455"/>
              <p:cNvSpPr/>
              <p:nvPr/>
            </p:nvSpPr>
            <p:spPr>
              <a:xfrm>
                <a:off x="2735" y="1623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cxnSp>
            <p:nvCxnSpPr>
              <p:cNvPr id="554" name="直接连接符 456"/>
              <p:cNvCxnSpPr>
                <a:stCxn id="552" idx="6"/>
                <a:endCxn id="553" idx="2"/>
              </p:cNvCxnSpPr>
              <p:nvPr/>
            </p:nvCxnSpPr>
            <p:spPr>
              <a:xfrm>
                <a:off x="2369" y="1652"/>
                <a:ext cx="36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55" name="文本框 457"/>
            <p:cNvSpPr txBox="1"/>
            <p:nvPr/>
          </p:nvSpPr>
          <p:spPr>
            <a:xfrm>
              <a:off x="9261" y="305"/>
              <a:ext cx="718" cy="5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l"/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n</a:t>
              </a:r>
              <a:r>
                <a:rPr lang="en-US" sz="9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1</a:t>
              </a:r>
              <a:endParaRPr lang="en-US" altLang="en-US" sz="9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grpSp>
          <p:nvGrpSpPr>
            <p:cNvPr id="556" name="组合 458"/>
            <p:cNvGrpSpPr/>
            <p:nvPr/>
          </p:nvGrpSpPr>
          <p:grpSpPr>
            <a:xfrm rot="5400000">
              <a:off x="11240" y="3938"/>
              <a:ext cx="776" cy="992"/>
              <a:chOff x="5715" y="1396"/>
              <a:chExt cx="776" cy="992"/>
            </a:xfrm>
          </p:grpSpPr>
          <p:sp>
            <p:nvSpPr>
              <p:cNvPr id="557" name="矩形 459"/>
              <p:cNvSpPr/>
              <p:nvPr/>
            </p:nvSpPr>
            <p:spPr>
              <a:xfrm rot="16200000">
                <a:off x="5616" y="1558"/>
                <a:ext cx="992" cy="668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558" name="矩形 460"/>
              <p:cNvSpPr/>
              <p:nvPr/>
            </p:nvSpPr>
            <p:spPr>
              <a:xfrm>
                <a:off x="5715" y="1794"/>
                <a:ext cx="119" cy="12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559" name="矩形 461"/>
              <p:cNvSpPr/>
              <p:nvPr/>
            </p:nvSpPr>
            <p:spPr>
              <a:xfrm>
                <a:off x="6372" y="1794"/>
                <a:ext cx="119" cy="12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</p:grpSp>
        <p:grpSp>
          <p:nvGrpSpPr>
            <p:cNvPr id="560" name="组合 462"/>
            <p:cNvGrpSpPr/>
            <p:nvPr/>
          </p:nvGrpSpPr>
          <p:grpSpPr>
            <a:xfrm>
              <a:off x="9521" y="2803"/>
              <a:ext cx="992" cy="782"/>
              <a:chOff x="8303" y="3082"/>
              <a:chExt cx="992" cy="782"/>
            </a:xfrm>
          </p:grpSpPr>
          <p:grpSp>
            <p:nvGrpSpPr>
              <p:cNvPr id="561" name="组合 463"/>
              <p:cNvGrpSpPr/>
              <p:nvPr/>
            </p:nvGrpSpPr>
            <p:grpSpPr>
              <a:xfrm>
                <a:off x="8303" y="3082"/>
                <a:ext cx="992" cy="783"/>
                <a:chOff x="8303" y="3082"/>
                <a:chExt cx="992" cy="783"/>
              </a:xfrm>
            </p:grpSpPr>
            <p:sp>
              <p:nvSpPr>
                <p:cNvPr id="562" name="矩形 464"/>
                <p:cNvSpPr/>
                <p:nvPr/>
              </p:nvSpPr>
              <p:spPr>
                <a:xfrm>
                  <a:off x="8303" y="3151"/>
                  <a:ext cx="992" cy="668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sp>
              <p:nvSpPr>
                <p:cNvPr id="563" name="矩形 465"/>
                <p:cNvSpPr/>
                <p:nvPr/>
              </p:nvSpPr>
              <p:spPr>
                <a:xfrm rot="5400000">
                  <a:off x="8876" y="3077"/>
                  <a:ext cx="119" cy="1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sp>
              <p:nvSpPr>
                <p:cNvPr id="564" name="矩形 466"/>
                <p:cNvSpPr/>
                <p:nvPr/>
              </p:nvSpPr>
              <p:spPr>
                <a:xfrm rot="5400000">
                  <a:off x="8608" y="3077"/>
                  <a:ext cx="119" cy="1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sp>
              <p:nvSpPr>
                <p:cNvPr id="565" name="矩形 467"/>
                <p:cNvSpPr/>
                <p:nvPr/>
              </p:nvSpPr>
              <p:spPr>
                <a:xfrm rot="5400000">
                  <a:off x="8876" y="3742"/>
                  <a:ext cx="119" cy="1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sp>
              <p:nvSpPr>
                <p:cNvPr id="566" name="矩形 468"/>
                <p:cNvSpPr/>
                <p:nvPr/>
              </p:nvSpPr>
              <p:spPr>
                <a:xfrm rot="5400000">
                  <a:off x="8608" y="3742"/>
                  <a:ext cx="119" cy="1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</p:grpSp>
          <p:sp>
            <p:nvSpPr>
              <p:cNvPr id="567" name="TextBox 45"/>
              <p:cNvSpPr txBox="1"/>
              <p:nvPr/>
            </p:nvSpPr>
            <p:spPr>
              <a:xfrm>
                <a:off x="8440" y="3153"/>
                <a:ext cx="677" cy="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rPr>
                  <a:t>s</a:t>
                </a:r>
                <a:r>
                  <a:rPr lang="en-US" sz="1000" baseline="-25000" dirty="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rPr>
                  <a:t>3</a:t>
                </a:r>
              </a:p>
            </p:txBody>
          </p:sp>
        </p:grpSp>
        <p:sp>
          <p:nvSpPr>
            <p:cNvPr id="568" name="矩形 470"/>
            <p:cNvSpPr/>
            <p:nvPr/>
          </p:nvSpPr>
          <p:spPr>
            <a:xfrm rot="5400000">
              <a:off x="8108" y="2080"/>
              <a:ext cx="119" cy="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cxnSp>
          <p:nvCxnSpPr>
            <p:cNvPr id="569" name="直接连接符 471"/>
            <p:cNvCxnSpPr>
              <a:stCxn id="568" idx="3"/>
              <a:endCxn id="564" idx="1"/>
            </p:cNvCxnSpPr>
            <p:nvPr/>
          </p:nvCxnSpPr>
          <p:spPr>
            <a:xfrm>
              <a:off x="8169" y="2205"/>
              <a:ext cx="1718" cy="59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70" name="直接连接符 472"/>
            <p:cNvCxnSpPr>
              <a:stCxn id="565" idx="3"/>
              <a:endCxn id="558" idx="1"/>
            </p:cNvCxnSpPr>
            <p:nvPr/>
          </p:nvCxnSpPr>
          <p:spPr>
            <a:xfrm>
              <a:off x="10154" y="3587"/>
              <a:ext cx="1508" cy="45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71" name="直接连接符 473"/>
            <p:cNvCxnSpPr>
              <a:stCxn id="566" idx="3"/>
              <a:endCxn id="572" idx="1"/>
            </p:cNvCxnSpPr>
            <p:nvPr/>
          </p:nvCxnSpPr>
          <p:spPr>
            <a:xfrm flipH="1">
              <a:off x="8132" y="3588"/>
              <a:ext cx="1754" cy="45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73" name="直接连接符 474"/>
            <p:cNvCxnSpPr>
              <a:stCxn id="559" idx="3"/>
              <a:endCxn id="574" idx="0"/>
            </p:cNvCxnSpPr>
            <p:nvPr/>
          </p:nvCxnSpPr>
          <p:spPr>
            <a:xfrm flipH="1">
              <a:off x="10159" y="4822"/>
              <a:ext cx="1503" cy="36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75" name="直接连接符 475"/>
            <p:cNvCxnSpPr>
              <a:stCxn id="576" idx="3"/>
              <a:endCxn id="577" idx="0"/>
            </p:cNvCxnSpPr>
            <p:nvPr/>
          </p:nvCxnSpPr>
          <p:spPr>
            <a:xfrm>
              <a:off x="8132" y="4820"/>
              <a:ext cx="1750" cy="3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78" name="文本框 476"/>
            <p:cNvSpPr txBox="1"/>
            <p:nvPr/>
          </p:nvSpPr>
          <p:spPr>
            <a:xfrm>
              <a:off x="6832" y="2499"/>
              <a:ext cx="977" cy="5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l"/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DCN</a:t>
              </a:r>
              <a:endParaRPr lang="en-US" altLang="en-US" sz="9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579" name="文本框 477"/>
            <p:cNvSpPr txBox="1"/>
            <p:nvPr/>
          </p:nvSpPr>
          <p:spPr>
            <a:xfrm>
              <a:off x="9521" y="4107"/>
              <a:ext cx="994" cy="669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SDN</a:t>
              </a:r>
              <a:endParaRPr lang="en-US" altLang="en-US" sz="9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cxnSp>
          <p:nvCxnSpPr>
            <p:cNvPr id="580" name="直接连接符 478"/>
            <p:cNvCxnSpPr>
              <a:stCxn id="581" idx="3"/>
              <a:endCxn id="582" idx="2"/>
            </p:cNvCxnSpPr>
            <p:nvPr/>
          </p:nvCxnSpPr>
          <p:spPr>
            <a:xfrm flipH="1" flipV="1">
              <a:off x="10159" y="5971"/>
              <a:ext cx="1765" cy="73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83" name="直接连接符 479"/>
            <p:cNvCxnSpPr>
              <a:stCxn id="584" idx="3"/>
              <a:endCxn id="585" idx="2"/>
            </p:cNvCxnSpPr>
            <p:nvPr/>
          </p:nvCxnSpPr>
          <p:spPr>
            <a:xfrm flipV="1">
              <a:off x="8170" y="5971"/>
              <a:ext cx="1713" cy="73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86" name="直接连接符 480"/>
            <p:cNvCxnSpPr>
              <a:stCxn id="557" idx="1"/>
              <a:endCxn id="579" idx="3"/>
            </p:cNvCxnSpPr>
            <p:nvPr/>
          </p:nvCxnSpPr>
          <p:spPr>
            <a:xfrm flipH="1" flipV="1">
              <a:off x="10515" y="4442"/>
              <a:ext cx="617" cy="1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87" name="直接连接符 481"/>
            <p:cNvCxnSpPr>
              <a:stCxn id="579" idx="1"/>
              <a:endCxn id="588" idx="3"/>
            </p:cNvCxnSpPr>
            <p:nvPr/>
          </p:nvCxnSpPr>
          <p:spPr>
            <a:xfrm flipH="1" flipV="1">
              <a:off x="8648" y="4441"/>
              <a:ext cx="873" cy="1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89" name="直接连接符 482"/>
            <p:cNvCxnSpPr>
              <a:stCxn id="562" idx="2"/>
              <a:endCxn id="579" idx="0"/>
            </p:cNvCxnSpPr>
            <p:nvPr/>
          </p:nvCxnSpPr>
          <p:spPr>
            <a:xfrm>
              <a:off x="10018" y="3541"/>
              <a:ext cx="1" cy="567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90" name="直接连接符 483"/>
            <p:cNvCxnSpPr>
              <a:stCxn id="579" idx="2"/>
              <a:endCxn id="591" idx="0"/>
            </p:cNvCxnSpPr>
            <p:nvPr/>
          </p:nvCxnSpPr>
          <p:spPr>
            <a:xfrm flipH="1">
              <a:off x="10018" y="4777"/>
              <a:ext cx="1" cy="473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592" name="组合 484"/>
            <p:cNvGrpSpPr/>
            <p:nvPr/>
          </p:nvGrpSpPr>
          <p:grpSpPr>
            <a:xfrm>
              <a:off x="7655" y="4043"/>
              <a:ext cx="992" cy="776"/>
              <a:chOff x="7180" y="4043"/>
              <a:chExt cx="992" cy="776"/>
            </a:xfrm>
          </p:grpSpPr>
          <p:grpSp>
            <p:nvGrpSpPr>
              <p:cNvPr id="593" name="组合 485"/>
              <p:cNvGrpSpPr/>
              <p:nvPr/>
            </p:nvGrpSpPr>
            <p:grpSpPr>
              <a:xfrm rot="5400000">
                <a:off x="7288" y="3935"/>
                <a:ext cx="777" cy="992"/>
                <a:chOff x="5714" y="1536"/>
                <a:chExt cx="777" cy="992"/>
              </a:xfrm>
            </p:grpSpPr>
            <p:sp>
              <p:nvSpPr>
                <p:cNvPr id="588" name="矩形 486"/>
                <p:cNvSpPr/>
                <p:nvPr/>
              </p:nvSpPr>
              <p:spPr>
                <a:xfrm rot="16200000">
                  <a:off x="5616" y="1698"/>
                  <a:ext cx="992" cy="668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sp>
              <p:nvSpPr>
                <p:cNvPr id="572" name="矩形 487"/>
                <p:cNvSpPr/>
                <p:nvPr/>
              </p:nvSpPr>
              <p:spPr>
                <a:xfrm>
                  <a:off x="5714" y="1988"/>
                  <a:ext cx="119" cy="12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sp>
              <p:nvSpPr>
                <p:cNvPr id="576" name="矩形 488"/>
                <p:cNvSpPr/>
                <p:nvPr/>
              </p:nvSpPr>
              <p:spPr>
                <a:xfrm>
                  <a:off x="6372" y="1988"/>
                  <a:ext cx="119" cy="12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</p:grpSp>
          <p:sp>
            <p:nvSpPr>
              <p:cNvPr id="594" name="TextBox 45"/>
              <p:cNvSpPr txBox="1"/>
              <p:nvPr/>
            </p:nvSpPr>
            <p:spPr>
              <a:xfrm>
                <a:off x="7334" y="4108"/>
                <a:ext cx="677" cy="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rPr>
                  <a:t>s</a:t>
                </a:r>
                <a:r>
                  <a:rPr lang="en-US" sz="1000" baseline="-25000" dirty="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rPr>
                  <a:t>1</a:t>
                </a:r>
              </a:p>
            </p:txBody>
          </p:sp>
        </p:grpSp>
        <p:sp>
          <p:nvSpPr>
            <p:cNvPr id="595" name="TextBox 45"/>
            <p:cNvSpPr txBox="1"/>
            <p:nvPr/>
          </p:nvSpPr>
          <p:spPr>
            <a:xfrm>
              <a:off x="11290" y="4109"/>
              <a:ext cx="677" cy="5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rPr>
                <a:t>s</a:t>
              </a:r>
              <a:r>
                <a:rPr lang="en-US" sz="10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rPr>
                <a:t>2</a:t>
              </a:r>
            </a:p>
          </p:txBody>
        </p:sp>
        <p:grpSp>
          <p:nvGrpSpPr>
            <p:cNvPr id="596" name="组合 491"/>
            <p:cNvGrpSpPr/>
            <p:nvPr/>
          </p:nvGrpSpPr>
          <p:grpSpPr>
            <a:xfrm>
              <a:off x="9521" y="5190"/>
              <a:ext cx="992" cy="780"/>
              <a:chOff x="9430" y="5190"/>
              <a:chExt cx="992" cy="780"/>
            </a:xfrm>
          </p:grpSpPr>
          <p:grpSp>
            <p:nvGrpSpPr>
              <p:cNvPr id="597" name="组合 492"/>
              <p:cNvGrpSpPr/>
              <p:nvPr/>
            </p:nvGrpSpPr>
            <p:grpSpPr>
              <a:xfrm>
                <a:off x="9430" y="5190"/>
                <a:ext cx="992" cy="781"/>
                <a:chOff x="6099" y="1599"/>
                <a:chExt cx="992" cy="781"/>
              </a:xfrm>
            </p:grpSpPr>
            <p:sp>
              <p:nvSpPr>
                <p:cNvPr id="591" name="矩形 493"/>
                <p:cNvSpPr/>
                <p:nvPr/>
              </p:nvSpPr>
              <p:spPr>
                <a:xfrm>
                  <a:off x="6099" y="1658"/>
                  <a:ext cx="992" cy="668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sp>
              <p:nvSpPr>
                <p:cNvPr id="577" name="矩形 494"/>
                <p:cNvSpPr/>
                <p:nvPr/>
              </p:nvSpPr>
              <p:spPr>
                <a:xfrm>
                  <a:off x="6400" y="1599"/>
                  <a:ext cx="119" cy="12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sp>
              <p:nvSpPr>
                <p:cNvPr id="585" name="矩形 495"/>
                <p:cNvSpPr/>
                <p:nvPr/>
              </p:nvSpPr>
              <p:spPr>
                <a:xfrm>
                  <a:off x="6400" y="2252"/>
                  <a:ext cx="119" cy="12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sp>
              <p:nvSpPr>
                <p:cNvPr id="574" name="矩形 496"/>
                <p:cNvSpPr/>
                <p:nvPr/>
              </p:nvSpPr>
              <p:spPr>
                <a:xfrm>
                  <a:off x="6677" y="1599"/>
                  <a:ext cx="119" cy="12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sp>
              <p:nvSpPr>
                <p:cNvPr id="582" name="矩形 497"/>
                <p:cNvSpPr/>
                <p:nvPr/>
              </p:nvSpPr>
              <p:spPr>
                <a:xfrm>
                  <a:off x="6677" y="2252"/>
                  <a:ext cx="119" cy="12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</p:grpSp>
          <p:sp>
            <p:nvSpPr>
              <p:cNvPr id="598" name="TextBox 45"/>
              <p:cNvSpPr txBox="1"/>
              <p:nvPr/>
            </p:nvSpPr>
            <p:spPr>
              <a:xfrm>
                <a:off x="9567" y="5249"/>
                <a:ext cx="677" cy="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rPr>
                  <a:t>s</a:t>
                </a:r>
                <a:r>
                  <a:rPr lang="en-US" sz="1000" baseline="-25000" dirty="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rPr>
                  <a:t>4</a:t>
                </a:r>
              </a:p>
            </p:txBody>
          </p:sp>
        </p:grpSp>
        <p:sp>
          <p:nvSpPr>
            <p:cNvPr id="599" name="Rectangle 24"/>
            <p:cNvSpPr/>
            <p:nvPr/>
          </p:nvSpPr>
          <p:spPr>
            <a:xfrm rot="5400000">
              <a:off x="8551" y="600"/>
              <a:ext cx="575" cy="58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600" name="矩形 500"/>
            <p:cNvSpPr/>
            <p:nvPr/>
          </p:nvSpPr>
          <p:spPr>
            <a:xfrm rot="5400000">
              <a:off x="10974" y="53"/>
              <a:ext cx="1722" cy="2475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solidFill>
                <a:srgbClr val="48D3E2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601" name="矩形 501"/>
            <p:cNvSpPr/>
            <p:nvPr/>
          </p:nvSpPr>
          <p:spPr>
            <a:xfrm rot="5400000">
              <a:off x="11494" y="619"/>
              <a:ext cx="692" cy="2095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602" name="文本框 502"/>
            <p:cNvSpPr txBox="1"/>
            <p:nvPr/>
          </p:nvSpPr>
          <p:spPr>
            <a:xfrm>
              <a:off x="10793" y="1477"/>
              <a:ext cx="2096" cy="5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OVS</a:t>
              </a:r>
              <a:endParaRPr lang="en-US" altLang="en-US" sz="9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603" name="Rectangle 24"/>
            <p:cNvSpPr/>
            <p:nvPr/>
          </p:nvSpPr>
          <p:spPr>
            <a:xfrm rot="5400000">
              <a:off x="11556" y="600"/>
              <a:ext cx="575" cy="58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604" name="Rectangle 24"/>
            <p:cNvSpPr/>
            <p:nvPr/>
          </p:nvSpPr>
          <p:spPr>
            <a:xfrm rot="5400000">
              <a:off x="10805" y="594"/>
              <a:ext cx="575" cy="599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grpSp>
          <p:nvGrpSpPr>
            <p:cNvPr id="605" name="组合 505"/>
            <p:cNvGrpSpPr/>
            <p:nvPr/>
          </p:nvGrpSpPr>
          <p:grpSpPr>
            <a:xfrm rot="5400000">
              <a:off x="11661" y="1210"/>
              <a:ext cx="480" cy="83"/>
              <a:chOff x="2312" y="1623"/>
              <a:chExt cx="480" cy="57"/>
            </a:xfrm>
          </p:grpSpPr>
          <p:sp>
            <p:nvSpPr>
              <p:cNvPr id="606" name="椭圆 506"/>
              <p:cNvSpPr/>
              <p:nvPr/>
            </p:nvSpPr>
            <p:spPr>
              <a:xfrm>
                <a:off x="2312" y="1623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607" name="椭圆 507"/>
              <p:cNvSpPr/>
              <p:nvPr/>
            </p:nvSpPr>
            <p:spPr>
              <a:xfrm>
                <a:off x="2735" y="1623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cxnSp>
            <p:nvCxnSpPr>
              <p:cNvPr id="608" name="直接连接符 508"/>
              <p:cNvCxnSpPr>
                <a:stCxn id="606" idx="6"/>
                <a:endCxn id="607" idx="2"/>
              </p:cNvCxnSpPr>
              <p:nvPr/>
            </p:nvCxnSpPr>
            <p:spPr>
              <a:xfrm>
                <a:off x="2369" y="1652"/>
                <a:ext cx="36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609" name="组合 509"/>
            <p:cNvGrpSpPr/>
            <p:nvPr/>
          </p:nvGrpSpPr>
          <p:grpSpPr>
            <a:xfrm rot="5400000">
              <a:off x="10850" y="1210"/>
              <a:ext cx="480" cy="83"/>
              <a:chOff x="2312" y="1623"/>
              <a:chExt cx="480" cy="57"/>
            </a:xfrm>
          </p:grpSpPr>
          <p:sp>
            <p:nvSpPr>
              <p:cNvPr id="610" name="椭圆 510"/>
              <p:cNvSpPr/>
              <p:nvPr/>
            </p:nvSpPr>
            <p:spPr>
              <a:xfrm>
                <a:off x="2312" y="1623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611" name="椭圆 511"/>
              <p:cNvSpPr/>
              <p:nvPr/>
            </p:nvSpPr>
            <p:spPr>
              <a:xfrm>
                <a:off x="2735" y="1623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cxnSp>
            <p:nvCxnSpPr>
              <p:cNvPr id="612" name="直接连接符 512"/>
              <p:cNvCxnSpPr>
                <a:stCxn id="610" idx="6"/>
                <a:endCxn id="611" idx="2"/>
              </p:cNvCxnSpPr>
              <p:nvPr/>
            </p:nvCxnSpPr>
            <p:spPr>
              <a:xfrm>
                <a:off x="2369" y="1652"/>
                <a:ext cx="36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613" name="矩形 513"/>
            <p:cNvSpPr/>
            <p:nvPr/>
          </p:nvSpPr>
          <p:spPr>
            <a:xfrm rot="5400000">
              <a:off x="11864" y="2080"/>
              <a:ext cx="119" cy="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614" name="Rectangle 24"/>
            <p:cNvSpPr/>
            <p:nvPr/>
          </p:nvSpPr>
          <p:spPr>
            <a:xfrm rot="5400000">
              <a:off x="12307" y="600"/>
              <a:ext cx="575" cy="58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cxnSp>
          <p:nvCxnSpPr>
            <p:cNvPr id="615" name="直接连接符 515"/>
            <p:cNvCxnSpPr>
              <a:stCxn id="613" idx="3"/>
              <a:endCxn id="563" idx="1"/>
            </p:cNvCxnSpPr>
            <p:nvPr/>
          </p:nvCxnSpPr>
          <p:spPr>
            <a:xfrm flipH="1">
              <a:off x="10154" y="2204"/>
              <a:ext cx="1770" cy="59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16" name="文本框 516"/>
            <p:cNvSpPr txBox="1"/>
            <p:nvPr/>
          </p:nvSpPr>
          <p:spPr>
            <a:xfrm>
              <a:off x="10016" y="305"/>
              <a:ext cx="665" cy="5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l"/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n</a:t>
              </a:r>
              <a:r>
                <a:rPr lang="en-US" sz="9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2</a:t>
              </a:r>
              <a:endParaRPr lang="en-US" altLang="en-US" sz="9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grpSp>
          <p:nvGrpSpPr>
            <p:cNvPr id="617" name="组合 517"/>
            <p:cNvGrpSpPr/>
            <p:nvPr/>
          </p:nvGrpSpPr>
          <p:grpSpPr>
            <a:xfrm flipV="1">
              <a:off x="6843" y="6703"/>
              <a:ext cx="2474" cy="1723"/>
              <a:chOff x="10475" y="7127"/>
              <a:chExt cx="2474" cy="1716"/>
            </a:xfrm>
          </p:grpSpPr>
          <p:sp>
            <p:nvSpPr>
              <p:cNvPr id="618" name="矩形 518"/>
              <p:cNvSpPr/>
              <p:nvPr/>
            </p:nvSpPr>
            <p:spPr>
              <a:xfrm rot="5400000">
                <a:off x="10880" y="6722"/>
                <a:ext cx="1664" cy="2474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>
                <a:solidFill>
                  <a:srgbClr val="48D3E2"/>
                </a:solidFill>
                <a:prstDash val="soli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619" name="文本框 519"/>
              <p:cNvSpPr txBox="1"/>
              <p:nvPr/>
            </p:nvSpPr>
            <p:spPr>
              <a:xfrm>
                <a:off x="10637" y="7347"/>
                <a:ext cx="662" cy="3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l"/>
                <a:endParaRPr lang="en-US" altLang="en-US" sz="7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endParaRPr>
              </a:p>
            </p:txBody>
          </p:sp>
          <p:sp>
            <p:nvSpPr>
              <p:cNvPr id="620" name="矩形 520"/>
              <p:cNvSpPr/>
              <p:nvPr/>
            </p:nvSpPr>
            <p:spPr>
              <a:xfrm rot="5400000">
                <a:off x="11371" y="7259"/>
                <a:ext cx="692" cy="2095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621" name="文本框 521"/>
              <p:cNvSpPr txBox="1"/>
              <p:nvPr/>
            </p:nvSpPr>
            <p:spPr>
              <a:xfrm flipV="1">
                <a:off x="10670" y="8074"/>
                <a:ext cx="2096" cy="6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en-US" sz="900" dirty="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  <a:sym typeface="+mn-ea"/>
                  </a:rPr>
                  <a:t>OVS</a:t>
                </a:r>
                <a:endParaRPr lang="en-US" altLang="en-US" sz="9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endParaRPr>
              </a:p>
            </p:txBody>
          </p:sp>
          <p:sp>
            <p:nvSpPr>
              <p:cNvPr id="622" name="Rectangle 24"/>
              <p:cNvSpPr/>
              <p:nvPr/>
            </p:nvSpPr>
            <p:spPr>
              <a:xfrm rot="5400000">
                <a:off x="11433" y="7240"/>
                <a:ext cx="575" cy="587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7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623" name="Rectangle 24"/>
              <p:cNvSpPr/>
              <p:nvPr/>
            </p:nvSpPr>
            <p:spPr>
              <a:xfrm rot="5400000">
                <a:off x="10682" y="7234"/>
                <a:ext cx="575" cy="59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7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grpSp>
            <p:nvGrpSpPr>
              <p:cNvPr id="624" name="组合 524"/>
              <p:cNvGrpSpPr/>
              <p:nvPr/>
            </p:nvGrpSpPr>
            <p:grpSpPr>
              <a:xfrm rot="5400000">
                <a:off x="11538" y="7850"/>
                <a:ext cx="480" cy="83"/>
                <a:chOff x="2312" y="1623"/>
                <a:chExt cx="480" cy="57"/>
              </a:xfrm>
            </p:grpSpPr>
            <p:sp>
              <p:nvSpPr>
                <p:cNvPr id="625" name="椭圆 525"/>
                <p:cNvSpPr/>
                <p:nvPr/>
              </p:nvSpPr>
              <p:spPr>
                <a:xfrm>
                  <a:off x="2312" y="1623"/>
                  <a:ext cx="57" cy="5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sp>
              <p:nvSpPr>
                <p:cNvPr id="626" name="椭圆 526"/>
                <p:cNvSpPr/>
                <p:nvPr/>
              </p:nvSpPr>
              <p:spPr>
                <a:xfrm>
                  <a:off x="2735" y="1623"/>
                  <a:ext cx="57" cy="5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cxnSp>
              <p:nvCxnSpPr>
                <p:cNvPr id="627" name="直接连接符 527"/>
                <p:cNvCxnSpPr>
                  <a:stCxn id="625" idx="6"/>
                  <a:endCxn id="626" idx="2"/>
                </p:cNvCxnSpPr>
                <p:nvPr/>
              </p:nvCxnSpPr>
              <p:spPr>
                <a:xfrm>
                  <a:off x="2369" y="1652"/>
                  <a:ext cx="36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8" name="组合 528"/>
              <p:cNvGrpSpPr/>
              <p:nvPr/>
            </p:nvGrpSpPr>
            <p:grpSpPr>
              <a:xfrm rot="5400000">
                <a:off x="10727" y="7850"/>
                <a:ext cx="480" cy="83"/>
                <a:chOff x="2312" y="1623"/>
                <a:chExt cx="480" cy="57"/>
              </a:xfrm>
            </p:grpSpPr>
            <p:sp>
              <p:nvSpPr>
                <p:cNvPr id="629" name="椭圆 529"/>
                <p:cNvSpPr/>
                <p:nvPr/>
              </p:nvSpPr>
              <p:spPr>
                <a:xfrm>
                  <a:off x="2312" y="1623"/>
                  <a:ext cx="57" cy="5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sp>
              <p:nvSpPr>
                <p:cNvPr id="630" name="椭圆 530"/>
                <p:cNvSpPr/>
                <p:nvPr/>
              </p:nvSpPr>
              <p:spPr>
                <a:xfrm>
                  <a:off x="2735" y="1623"/>
                  <a:ext cx="57" cy="5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cxnSp>
              <p:nvCxnSpPr>
                <p:cNvPr id="631" name="直接连接符 531"/>
                <p:cNvCxnSpPr>
                  <a:stCxn id="629" idx="6"/>
                  <a:endCxn id="630" idx="2"/>
                </p:cNvCxnSpPr>
                <p:nvPr/>
              </p:nvCxnSpPr>
              <p:spPr>
                <a:xfrm>
                  <a:off x="2369" y="1652"/>
                  <a:ext cx="36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4" name="矩形 532"/>
              <p:cNvSpPr/>
              <p:nvPr/>
            </p:nvSpPr>
            <p:spPr>
              <a:xfrm rot="5400000">
                <a:off x="11741" y="8720"/>
                <a:ext cx="119" cy="1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632" name="Rectangle 24"/>
              <p:cNvSpPr/>
              <p:nvPr/>
            </p:nvSpPr>
            <p:spPr>
              <a:xfrm rot="5400000">
                <a:off x="12184" y="7240"/>
                <a:ext cx="575" cy="587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7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</p:grpSp>
        <p:grpSp>
          <p:nvGrpSpPr>
            <p:cNvPr id="633" name="组合 534"/>
            <p:cNvGrpSpPr/>
            <p:nvPr/>
          </p:nvGrpSpPr>
          <p:grpSpPr>
            <a:xfrm flipV="1">
              <a:off x="10598" y="6703"/>
              <a:ext cx="2474" cy="1723"/>
              <a:chOff x="10475" y="7127"/>
              <a:chExt cx="2474" cy="1716"/>
            </a:xfrm>
          </p:grpSpPr>
          <p:sp>
            <p:nvSpPr>
              <p:cNvPr id="634" name="矩形 535"/>
              <p:cNvSpPr/>
              <p:nvPr/>
            </p:nvSpPr>
            <p:spPr>
              <a:xfrm rot="5400000">
                <a:off x="10880" y="6722"/>
                <a:ext cx="1664" cy="2474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>
                <a:solidFill>
                  <a:srgbClr val="48D3E2"/>
                </a:solidFill>
                <a:prstDash val="soli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635" name="文本框 536"/>
              <p:cNvSpPr txBox="1"/>
              <p:nvPr/>
            </p:nvSpPr>
            <p:spPr>
              <a:xfrm>
                <a:off x="10637" y="7347"/>
                <a:ext cx="662" cy="3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l"/>
                <a:endParaRPr lang="en-US" altLang="en-US" sz="7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endParaRPr>
              </a:p>
            </p:txBody>
          </p:sp>
          <p:sp>
            <p:nvSpPr>
              <p:cNvPr id="636" name="矩形 537"/>
              <p:cNvSpPr/>
              <p:nvPr/>
            </p:nvSpPr>
            <p:spPr>
              <a:xfrm rot="5400000">
                <a:off x="11371" y="7259"/>
                <a:ext cx="692" cy="2095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637" name="文本框 538"/>
              <p:cNvSpPr txBox="1"/>
              <p:nvPr/>
            </p:nvSpPr>
            <p:spPr>
              <a:xfrm flipV="1">
                <a:off x="10670" y="8074"/>
                <a:ext cx="2096" cy="6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en-US" sz="900" dirty="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  <a:sym typeface="+mn-ea"/>
                  </a:rPr>
                  <a:t>OVS</a:t>
                </a:r>
                <a:endParaRPr lang="en-US" altLang="en-US" sz="9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endParaRPr>
              </a:p>
            </p:txBody>
          </p:sp>
          <p:sp>
            <p:nvSpPr>
              <p:cNvPr id="638" name="Rectangle 24"/>
              <p:cNvSpPr/>
              <p:nvPr/>
            </p:nvSpPr>
            <p:spPr>
              <a:xfrm rot="5400000">
                <a:off x="11433" y="7240"/>
                <a:ext cx="575" cy="587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7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639" name="Rectangle 24"/>
              <p:cNvSpPr/>
              <p:nvPr/>
            </p:nvSpPr>
            <p:spPr>
              <a:xfrm rot="5400000">
                <a:off x="10682" y="7234"/>
                <a:ext cx="575" cy="59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7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grpSp>
            <p:nvGrpSpPr>
              <p:cNvPr id="640" name="组合 541"/>
              <p:cNvGrpSpPr/>
              <p:nvPr/>
            </p:nvGrpSpPr>
            <p:grpSpPr>
              <a:xfrm rot="5400000">
                <a:off x="11538" y="7850"/>
                <a:ext cx="480" cy="83"/>
                <a:chOff x="2312" y="1623"/>
                <a:chExt cx="480" cy="57"/>
              </a:xfrm>
            </p:grpSpPr>
            <p:sp>
              <p:nvSpPr>
                <p:cNvPr id="641" name="椭圆 542"/>
                <p:cNvSpPr/>
                <p:nvPr/>
              </p:nvSpPr>
              <p:spPr>
                <a:xfrm>
                  <a:off x="2312" y="1623"/>
                  <a:ext cx="57" cy="5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sp>
              <p:nvSpPr>
                <p:cNvPr id="642" name="椭圆 543"/>
                <p:cNvSpPr/>
                <p:nvPr/>
              </p:nvSpPr>
              <p:spPr>
                <a:xfrm>
                  <a:off x="2735" y="1623"/>
                  <a:ext cx="57" cy="5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cxnSp>
              <p:nvCxnSpPr>
                <p:cNvPr id="643" name="直接连接符 544"/>
                <p:cNvCxnSpPr>
                  <a:stCxn id="641" idx="6"/>
                  <a:endCxn id="642" idx="2"/>
                </p:cNvCxnSpPr>
                <p:nvPr/>
              </p:nvCxnSpPr>
              <p:spPr>
                <a:xfrm>
                  <a:off x="2369" y="1652"/>
                  <a:ext cx="36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4" name="组合 545"/>
              <p:cNvGrpSpPr/>
              <p:nvPr/>
            </p:nvGrpSpPr>
            <p:grpSpPr>
              <a:xfrm rot="5400000">
                <a:off x="10727" y="7850"/>
                <a:ext cx="480" cy="83"/>
                <a:chOff x="2312" y="1623"/>
                <a:chExt cx="480" cy="57"/>
              </a:xfrm>
            </p:grpSpPr>
            <p:sp>
              <p:nvSpPr>
                <p:cNvPr id="645" name="椭圆 546"/>
                <p:cNvSpPr/>
                <p:nvPr/>
              </p:nvSpPr>
              <p:spPr>
                <a:xfrm>
                  <a:off x="2312" y="1623"/>
                  <a:ext cx="57" cy="5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sp>
              <p:nvSpPr>
                <p:cNvPr id="646" name="椭圆 547"/>
                <p:cNvSpPr/>
                <p:nvPr/>
              </p:nvSpPr>
              <p:spPr>
                <a:xfrm>
                  <a:off x="2735" y="1623"/>
                  <a:ext cx="57" cy="5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0">
                    <a:solidFill>
                      <a:schemeClr val="bg1"/>
                    </a:solidFill>
                    <a:latin typeface="Helvetica" pitchFamily="2" charset="0"/>
                    <a:cs typeface="Helvetica" pitchFamily="2" charset="0"/>
                  </a:endParaRPr>
                </a:p>
              </p:txBody>
            </p:sp>
            <p:cxnSp>
              <p:nvCxnSpPr>
                <p:cNvPr id="647" name="直接连接符 548"/>
                <p:cNvCxnSpPr>
                  <a:stCxn id="645" idx="6"/>
                  <a:endCxn id="646" idx="2"/>
                </p:cNvCxnSpPr>
                <p:nvPr/>
              </p:nvCxnSpPr>
              <p:spPr>
                <a:xfrm>
                  <a:off x="2369" y="1652"/>
                  <a:ext cx="36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1" name="矩形 549"/>
              <p:cNvSpPr/>
              <p:nvPr/>
            </p:nvSpPr>
            <p:spPr>
              <a:xfrm rot="5400000">
                <a:off x="11741" y="8720"/>
                <a:ext cx="119" cy="1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  <p:sp>
            <p:nvSpPr>
              <p:cNvPr id="648" name="Rectangle 24"/>
              <p:cNvSpPr/>
              <p:nvPr/>
            </p:nvSpPr>
            <p:spPr>
              <a:xfrm rot="5400000">
                <a:off x="12184" y="7240"/>
                <a:ext cx="575" cy="587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70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</a:endParaRPr>
              </a:p>
            </p:txBody>
          </p:sp>
        </p:grpSp>
        <p:sp>
          <p:nvSpPr>
            <p:cNvPr id="649" name="椭圆 551"/>
            <p:cNvSpPr/>
            <p:nvPr/>
          </p:nvSpPr>
          <p:spPr>
            <a:xfrm rot="-5400000" flipV="1">
              <a:off x="8811" y="7829"/>
              <a:ext cx="57" cy="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650" name="椭圆 552"/>
            <p:cNvSpPr/>
            <p:nvPr/>
          </p:nvSpPr>
          <p:spPr>
            <a:xfrm rot="-5400000" flipV="1">
              <a:off x="8811" y="7405"/>
              <a:ext cx="57" cy="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cxnSp>
          <p:nvCxnSpPr>
            <p:cNvPr id="651" name="直接连接符 553"/>
            <p:cNvCxnSpPr>
              <a:stCxn id="649" idx="6"/>
              <a:endCxn id="650" idx="2"/>
            </p:cNvCxnSpPr>
            <p:nvPr/>
          </p:nvCxnSpPr>
          <p:spPr>
            <a:xfrm flipV="1">
              <a:off x="8840" y="7475"/>
              <a:ext cx="0" cy="36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52" name="椭圆 554"/>
            <p:cNvSpPr/>
            <p:nvPr/>
          </p:nvSpPr>
          <p:spPr>
            <a:xfrm rot="-5400000" flipV="1">
              <a:off x="12581" y="7829"/>
              <a:ext cx="57" cy="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653" name="椭圆 555"/>
            <p:cNvSpPr/>
            <p:nvPr/>
          </p:nvSpPr>
          <p:spPr>
            <a:xfrm rot="-5400000" flipV="1">
              <a:off x="12581" y="7405"/>
              <a:ext cx="57" cy="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cxnSp>
          <p:nvCxnSpPr>
            <p:cNvPr id="654" name="直接连接符 556"/>
            <p:cNvCxnSpPr>
              <a:stCxn id="652" idx="6"/>
              <a:endCxn id="653" idx="2"/>
            </p:cNvCxnSpPr>
            <p:nvPr/>
          </p:nvCxnSpPr>
          <p:spPr>
            <a:xfrm flipV="1">
              <a:off x="12610" y="7475"/>
              <a:ext cx="0" cy="36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55" name="椭圆 557"/>
            <p:cNvSpPr/>
            <p:nvPr/>
          </p:nvSpPr>
          <p:spPr>
            <a:xfrm rot="-5400000" flipV="1">
              <a:off x="12581" y="1422"/>
              <a:ext cx="57" cy="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656" name="椭圆 558"/>
            <p:cNvSpPr/>
            <p:nvPr/>
          </p:nvSpPr>
          <p:spPr>
            <a:xfrm rot="-5400000" flipV="1">
              <a:off x="12581" y="998"/>
              <a:ext cx="57" cy="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cxnSp>
          <p:nvCxnSpPr>
            <p:cNvPr id="657" name="直接连接符 559"/>
            <p:cNvCxnSpPr>
              <a:stCxn id="655" idx="6"/>
              <a:endCxn id="656" idx="2"/>
            </p:cNvCxnSpPr>
            <p:nvPr/>
          </p:nvCxnSpPr>
          <p:spPr>
            <a:xfrm flipV="1">
              <a:off x="12610" y="1068"/>
              <a:ext cx="0" cy="36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58" name="椭圆 560"/>
            <p:cNvSpPr/>
            <p:nvPr/>
          </p:nvSpPr>
          <p:spPr>
            <a:xfrm rot="-5400000" flipV="1">
              <a:off x="8811" y="1422"/>
              <a:ext cx="57" cy="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659" name="椭圆 561"/>
            <p:cNvSpPr/>
            <p:nvPr/>
          </p:nvSpPr>
          <p:spPr>
            <a:xfrm rot="-5400000" flipV="1">
              <a:off x="8811" y="998"/>
              <a:ext cx="57" cy="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/>
                </a:solidFill>
                <a:latin typeface="Helvetica" pitchFamily="2" charset="0"/>
                <a:cs typeface="Helvetica" pitchFamily="2" charset="0"/>
              </a:endParaRPr>
            </a:p>
          </p:txBody>
        </p:sp>
        <p:cxnSp>
          <p:nvCxnSpPr>
            <p:cNvPr id="660" name="直接连接符 562"/>
            <p:cNvCxnSpPr>
              <a:stCxn id="658" idx="6"/>
              <a:endCxn id="659" idx="2"/>
            </p:cNvCxnSpPr>
            <p:nvPr/>
          </p:nvCxnSpPr>
          <p:spPr>
            <a:xfrm flipV="1">
              <a:off x="8840" y="1068"/>
              <a:ext cx="0" cy="36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61" name="任意多边形 563"/>
            <p:cNvSpPr/>
            <p:nvPr/>
          </p:nvSpPr>
          <p:spPr>
            <a:xfrm>
              <a:off x="8725" y="6090"/>
              <a:ext cx="2755" cy="663"/>
            </a:xfrm>
            <a:custGeom>
              <a:avLst/>
              <a:gdLst>
                <a:gd name="connisteX0" fmla="*/ 0 w 2047240"/>
                <a:gd name="connsiteY0" fmla="*/ 421804 h 421804"/>
                <a:gd name="connisteX1" fmla="*/ 960120 w 2047240"/>
                <a:gd name="connsiteY1" fmla="*/ 164 h 421804"/>
                <a:gd name="connisteX2" fmla="*/ 2047240 w 2047240"/>
                <a:gd name="connsiteY2" fmla="*/ 381164 h 421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047240" h="421805">
                  <a:moveTo>
                    <a:pt x="0" y="421805"/>
                  </a:moveTo>
                  <a:cubicBezTo>
                    <a:pt x="170180" y="329730"/>
                    <a:pt x="550545" y="8420"/>
                    <a:pt x="960120" y="165"/>
                  </a:cubicBezTo>
                  <a:cubicBezTo>
                    <a:pt x="1369695" y="-8090"/>
                    <a:pt x="1849120" y="296710"/>
                    <a:pt x="2047240" y="381165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662" name="文本框 564"/>
            <p:cNvSpPr txBox="1"/>
            <p:nvPr/>
          </p:nvSpPr>
          <p:spPr>
            <a:xfrm>
              <a:off x="9245" y="6583"/>
              <a:ext cx="636" cy="5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l"/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n</a:t>
              </a:r>
              <a:r>
                <a:rPr lang="en-US" sz="9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3</a:t>
              </a:r>
              <a:endParaRPr lang="en-US" altLang="en-US" sz="9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663" name="文本框 565"/>
            <p:cNvSpPr txBox="1"/>
            <p:nvPr/>
          </p:nvSpPr>
          <p:spPr>
            <a:xfrm>
              <a:off x="10034" y="6576"/>
              <a:ext cx="647" cy="5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l"/>
              <a:r>
                <a:rPr lang="en-US" sz="9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n</a:t>
              </a:r>
              <a:r>
                <a:rPr lang="en-US" sz="900" baseline="-25000" dirty="0">
                  <a:solidFill>
                    <a:schemeClr val="bg1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4</a:t>
              </a:r>
              <a:endParaRPr lang="en-US" altLang="en-US" sz="900" baseline="-25000" dirty="0">
                <a:solidFill>
                  <a:schemeClr val="bg1"/>
                </a:solidFill>
                <a:latin typeface="Helvetica" pitchFamily="2" charset="0"/>
                <a:cs typeface="Helvetica" pitchFamily="2" charset="0"/>
                <a:sym typeface="+mn-ea"/>
              </a:endParaRPr>
            </a:p>
          </p:txBody>
        </p:sp>
        <p:sp>
          <p:nvSpPr>
            <p:cNvPr id="664" name="任意多边形 566"/>
            <p:cNvSpPr/>
            <p:nvPr/>
          </p:nvSpPr>
          <p:spPr>
            <a:xfrm>
              <a:off x="7833" y="3522"/>
              <a:ext cx="2144" cy="3192"/>
            </a:xfrm>
            <a:custGeom>
              <a:avLst/>
              <a:gdLst>
                <a:gd name="connisteX0" fmla="*/ 0 w 1361440"/>
                <a:gd name="connsiteY0" fmla="*/ 2026920 h 2026920"/>
                <a:gd name="connisteX1" fmla="*/ 1061720 w 1361440"/>
                <a:gd name="connsiteY1" fmla="*/ 1305560 h 2026920"/>
                <a:gd name="connisteX2" fmla="*/ 518160 w 1361440"/>
                <a:gd name="connsiteY2" fmla="*/ 563880 h 2026920"/>
                <a:gd name="connisteX3" fmla="*/ 1361440 w 1361440"/>
                <a:gd name="connsiteY3" fmla="*/ 0 h 2026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361440" h="2026920">
                  <a:moveTo>
                    <a:pt x="0" y="2026920"/>
                  </a:moveTo>
                  <a:cubicBezTo>
                    <a:pt x="223520" y="1897380"/>
                    <a:pt x="958215" y="1598295"/>
                    <a:pt x="1061720" y="1305560"/>
                  </a:cubicBezTo>
                  <a:cubicBezTo>
                    <a:pt x="1165225" y="1012825"/>
                    <a:pt x="458470" y="824865"/>
                    <a:pt x="518160" y="563880"/>
                  </a:cubicBezTo>
                  <a:cubicBezTo>
                    <a:pt x="577850" y="302895"/>
                    <a:pt x="1181735" y="97790"/>
                    <a:pt x="1361440" y="0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665" name="任意多边形 567"/>
            <p:cNvSpPr/>
            <p:nvPr/>
          </p:nvSpPr>
          <p:spPr>
            <a:xfrm flipH="1">
              <a:off x="10099" y="3541"/>
              <a:ext cx="2143" cy="3192"/>
            </a:xfrm>
            <a:custGeom>
              <a:avLst/>
              <a:gdLst>
                <a:gd name="connisteX0" fmla="*/ 0 w 1361440"/>
                <a:gd name="connsiteY0" fmla="*/ 2026920 h 2026920"/>
                <a:gd name="connisteX1" fmla="*/ 1061720 w 1361440"/>
                <a:gd name="connsiteY1" fmla="*/ 1305560 h 2026920"/>
                <a:gd name="connisteX2" fmla="*/ 518160 w 1361440"/>
                <a:gd name="connsiteY2" fmla="*/ 563880 h 2026920"/>
                <a:gd name="connisteX3" fmla="*/ 1361440 w 1361440"/>
                <a:gd name="connsiteY3" fmla="*/ 0 h 2026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361440" h="2026920">
                  <a:moveTo>
                    <a:pt x="0" y="2026920"/>
                  </a:moveTo>
                  <a:cubicBezTo>
                    <a:pt x="223520" y="1897380"/>
                    <a:pt x="958215" y="1598295"/>
                    <a:pt x="1061720" y="1305560"/>
                  </a:cubicBezTo>
                  <a:cubicBezTo>
                    <a:pt x="1165225" y="1012825"/>
                    <a:pt x="458470" y="824865"/>
                    <a:pt x="518160" y="563880"/>
                  </a:cubicBezTo>
                  <a:cubicBezTo>
                    <a:pt x="577850" y="302895"/>
                    <a:pt x="1181735" y="97790"/>
                    <a:pt x="1361440" y="0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prstDash val="sysDash"/>
              <a:headEnd type="triangle" w="med" len="med"/>
              <a:tailEnd type="none" w="med" len="me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Helvetica" pitchFamily="2" charset="0"/>
                <a:cs typeface="Helvetica" pitchFamily="2" charset="0"/>
              </a:endParaRPr>
            </a:p>
          </p:txBody>
        </p:sp>
        <p:sp>
          <p:nvSpPr>
            <p:cNvPr id="666" name="文本框 568"/>
            <p:cNvSpPr txBox="1"/>
            <p:nvPr/>
          </p:nvSpPr>
          <p:spPr>
            <a:xfrm>
              <a:off x="7424" y="5008"/>
              <a:ext cx="1960" cy="6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8D3E2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upstream</a:t>
              </a:r>
              <a:endParaRPr dirty="0"/>
            </a:p>
          </p:txBody>
        </p:sp>
        <p:sp>
          <p:nvSpPr>
            <p:cNvPr id="667" name="文本框 569"/>
            <p:cNvSpPr txBox="1"/>
            <p:nvPr/>
          </p:nvSpPr>
          <p:spPr>
            <a:xfrm>
              <a:off x="10590" y="5009"/>
              <a:ext cx="2482" cy="6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8D3E2"/>
                  </a:solidFill>
                  <a:latin typeface="Helvetica" pitchFamily="2" charset="0"/>
                  <a:cs typeface="Helvetica" pitchFamily="2" charset="0"/>
                  <a:sym typeface="+mn-ea"/>
                </a:rPr>
                <a:t>downstream</a:t>
              </a:r>
            </a:p>
          </p:txBody>
        </p:sp>
      </p:grpSp>
      <p:sp>
        <p:nvSpPr>
          <p:cNvPr id="668" name="文本框 572"/>
          <p:cNvSpPr txBox="1"/>
          <p:nvPr/>
        </p:nvSpPr>
        <p:spPr>
          <a:xfrm>
            <a:off x="10667700" y="5141345"/>
            <a:ext cx="1130527" cy="27559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>
                <a:solidFill>
                  <a:srgbClr val="48D3E2"/>
                </a:solidFill>
                <a:latin typeface="Helvetica" pitchFamily="2" charset="0"/>
                <a:cs typeface="Helvetica" pitchFamily="2" charset="0"/>
                <a:sym typeface="+mn-ea"/>
              </a:rPr>
              <a:t>short-cut</a:t>
            </a:r>
          </a:p>
        </p:txBody>
      </p:sp>
      <p:sp>
        <p:nvSpPr>
          <p:cNvPr id="669" name="任意多边形 577"/>
          <p:cNvSpPr/>
          <p:nvPr/>
        </p:nvSpPr>
        <p:spPr>
          <a:xfrm>
            <a:off x="10511155" y="5309870"/>
            <a:ext cx="355600" cy="142875"/>
          </a:xfrm>
          <a:custGeom>
            <a:avLst/>
            <a:gdLst>
              <a:gd name="connisteX0" fmla="*/ 355600 w 355600"/>
              <a:gd name="connsiteY0" fmla="*/ 0 h 142875"/>
              <a:gd name="connisteX1" fmla="*/ 136525 w 355600"/>
              <a:gd name="connsiteY1" fmla="*/ 47625 h 142875"/>
              <a:gd name="connisteX2" fmla="*/ 0 w 355600"/>
              <a:gd name="connsiteY2" fmla="*/ 142875 h 1428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355600" h="142875">
                <a:moveTo>
                  <a:pt x="355600" y="0"/>
                </a:moveTo>
                <a:cubicBezTo>
                  <a:pt x="314325" y="7620"/>
                  <a:pt x="207645" y="19050"/>
                  <a:pt x="136525" y="47625"/>
                </a:cubicBezTo>
                <a:cubicBezTo>
                  <a:pt x="65405" y="76200"/>
                  <a:pt x="22860" y="124460"/>
                  <a:pt x="0" y="142875"/>
                </a:cubicBezTo>
              </a:path>
            </a:pathLst>
          </a:custGeom>
          <a:noFill/>
          <a:ln w="12700">
            <a:solidFill>
              <a:srgbClr val="48D3E2"/>
            </a:solidFill>
            <a:prstDash val="sysDash"/>
            <a:headEnd type="none"/>
            <a:tailEnd type="triangle" w="med" len="me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itchFamily="2" charset="0"/>
              <a:cs typeface="Helvetica" pitchFamily="2" charset="0"/>
            </a:endParaRPr>
          </a:p>
        </p:txBody>
      </p:sp>
      <p:sp>
        <p:nvSpPr>
          <p:cNvPr id="670" name="圆角矩形 1"/>
          <p:cNvSpPr/>
          <p:nvPr/>
        </p:nvSpPr>
        <p:spPr>
          <a:xfrm>
            <a:off x="321044" y="1060191"/>
            <a:ext cx="11549911" cy="487045"/>
          </a:xfrm>
          <a:prstGeom prst="roundRect">
            <a:avLst/>
          </a:prstGeom>
          <a:noFill/>
          <a:ln w="12700">
            <a:gradFill>
              <a:gsLst>
                <a:gs pos="0">
                  <a:srgbClr val="44F6FF">
                    <a:alpha val="0"/>
                  </a:srgbClr>
                </a:gs>
                <a:gs pos="33000">
                  <a:srgbClr val="44F6FF">
                    <a:alpha val="70000"/>
                  </a:srgbClr>
                </a:gs>
                <a:gs pos="64000">
                  <a:srgbClr val="44F6FF">
                    <a:alpha val="40000"/>
                  </a:srgbClr>
                </a:gs>
                <a:gs pos="100000">
                  <a:srgbClr val="44F6FF">
                    <a:alpha val="10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kern="0" spc="100" dirty="0">
                <a:solidFill>
                  <a:schemeClr val="bg1"/>
                </a:solidFill>
                <a:latin typeface="Helvetica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The </a:t>
            </a:r>
            <a:r>
              <a:rPr lang="en-US" altLang="zh-CN" sz="2000" b="1" kern="0" spc="100" dirty="0">
                <a:solidFill>
                  <a:srgbClr val="FFFF00"/>
                </a:solidFill>
                <a:latin typeface="Helvetica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efficient integration </a:t>
            </a:r>
            <a:r>
              <a:rPr lang="en-US" altLang="zh-CN" sz="2000" b="1" kern="0" spc="10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en-US" altLang="zh-CN" sz="2000" b="1" kern="0" spc="100" dirty="0">
                <a:solidFill>
                  <a:srgbClr val="FFFF00"/>
                </a:solidFill>
                <a:latin typeface="Helvetica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 unified scheduling </a:t>
            </a:r>
            <a:r>
              <a:rPr lang="en-US" altLang="zh-CN" sz="2000" b="1" kern="0" spc="100" dirty="0">
                <a:solidFill>
                  <a:schemeClr val="bg1"/>
                </a:solidFill>
                <a:latin typeface="Helvetica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of computing and network resources.</a:t>
            </a:r>
            <a:endParaRPr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0" y="322939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一体化调度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985" y="1166495"/>
            <a:ext cx="7038340" cy="52768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840" y="191858"/>
            <a:ext cx="9535197" cy="1141412"/>
          </a:xfrm>
        </p:spPr>
        <p:txBody>
          <a:bodyPr/>
          <a:lstStyle/>
          <a:p>
            <a:pPr lvl="1" indent="125730">
              <a:lnSpc>
                <a:spcPts val="2800"/>
              </a:lnSpc>
              <a:spcBef>
                <a:spcPts val="800"/>
              </a:spcBef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2. Resource Modeling </a:t>
            </a:r>
            <a:b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br>
            <a:r>
              <a:rPr lang="en-US" altLang="zh-CN" sz="3600" b="1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   </a:t>
            </a:r>
            <a:br>
              <a:rPr lang="en-US" altLang="zh-CN" sz="3600" b="1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</a:b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336" y="5867403"/>
            <a:ext cx="1847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9455" y="350288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switch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1034938" y="995152"/>
            <a:ext cx="11667157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Hose model 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2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Aggregated traffic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demand per site                                              B=3G multiplexing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                                         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(1,1,1), (2,1,0), (3,0,0)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Pipe model:</a:t>
            </a:r>
          </a:p>
          <a:p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                                                             instead of (1, 1, 1)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Pairwise traffic demand</a:t>
            </a:r>
          </a:p>
          <a:p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AWS EC2  </a:t>
            </a:r>
          </a:p>
          <a:p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to allocate a 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slice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a chunk of compatible computing resource (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VMs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network resource (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bandwidth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)?</a:t>
            </a:r>
          </a:p>
        </p:txBody>
      </p:sp>
      <p:sp>
        <p:nvSpPr>
          <p:cNvPr id="3" name="矩形 2"/>
          <p:cNvSpPr/>
          <p:nvPr/>
        </p:nvSpPr>
        <p:spPr>
          <a:xfrm>
            <a:off x="6170818" y="1507742"/>
            <a:ext cx="825867" cy="796554"/>
          </a:xfrm>
          <a:prstGeom prst="rect">
            <a:avLst/>
          </a:prstGeom>
          <a:noFill/>
          <a:ln>
            <a:solidFill>
              <a:srgbClr val="FFFFFF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235470" y="2768798"/>
            <a:ext cx="825867" cy="796554"/>
          </a:xfrm>
          <a:prstGeom prst="rect">
            <a:avLst/>
          </a:prstGeom>
          <a:noFill/>
          <a:ln>
            <a:solidFill>
              <a:srgbClr val="FFFFFF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6621625" y="1906019"/>
            <a:ext cx="1751997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 flipV="1">
            <a:off x="6572659" y="1860383"/>
            <a:ext cx="75745" cy="63739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7486530" y="1493712"/>
            <a:ext cx="875999" cy="386464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7486530" y="1927237"/>
            <a:ext cx="875999" cy="408441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 flipV="1">
            <a:off x="6609862" y="3153806"/>
            <a:ext cx="75745" cy="63739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/>
          <p:cNvCxnSpPr>
            <a:cxnSpLocks/>
          </p:cNvCxnSpPr>
          <p:nvPr/>
        </p:nvCxnSpPr>
        <p:spPr>
          <a:xfrm flipV="1">
            <a:off x="6617702" y="2805862"/>
            <a:ext cx="1778777" cy="388943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6648403" y="3194805"/>
            <a:ext cx="1751997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cxnSpLocks/>
          </p:cNvCxnSpPr>
          <p:nvPr/>
        </p:nvCxnSpPr>
        <p:spPr>
          <a:xfrm>
            <a:off x="6621625" y="3178261"/>
            <a:ext cx="1770933" cy="352238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表格 3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2184251"/>
              </p:ext>
            </p:extLst>
          </p:nvPr>
        </p:nvGraphicFramePr>
        <p:xfrm>
          <a:off x="2801113" y="3977448"/>
          <a:ext cx="5228300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4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49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Instance type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vCPUs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Memory (GB)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Bandwidth (Mbps)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m7i.xlarge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1250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m7i.2xlarge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 algn="ctr" fontAlgn="t" latinLnBrk="0">
                        <a:lnSpc>
                          <a:spcPts val="15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0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m7i.4xlarge</a:t>
                      </a:r>
                    </a:p>
                  </a:txBody>
                  <a:tcPr marL="127317" marR="127317" marT="25717" marB="25717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t" latinLnBrk="0">
                        <a:lnSpc>
                          <a:spcPts val="15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0" i="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</a:p>
                  </a:txBody>
                  <a:tcPr marL="127317" marR="127317" marT="25717" marB="25717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" name="组合 4"/>
          <p:cNvGrpSpPr/>
          <p:nvPr/>
        </p:nvGrpSpPr>
        <p:grpSpPr>
          <a:xfrm>
            <a:off x="8144983" y="3583748"/>
            <a:ext cx="3469005" cy="1826260"/>
            <a:chOff x="6609" y="2804"/>
            <a:chExt cx="5463" cy="2876"/>
          </a:xfrm>
        </p:grpSpPr>
        <p:sp>
          <p:nvSpPr>
            <p:cNvPr id="90" name="文本框 89"/>
            <p:cNvSpPr txBox="1"/>
            <p:nvPr/>
          </p:nvSpPr>
          <p:spPr>
            <a:xfrm>
              <a:off x="6609" y="4153"/>
              <a:ext cx="2428" cy="56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ea"/>
                  <a:ea typeface="+mj-ea"/>
                  <a:sym typeface="+mn-ea"/>
                </a:rPr>
                <a:t>bandwidth </a:t>
              </a:r>
              <a:r>
                <a:rPr lang="en-US" sz="1400" b="1" dirty="0">
                  <a:solidFill>
                    <a:schemeClr val="bg1"/>
                  </a:solidFill>
                  <a:latin typeface="Comic Sans MS" panose="030F0702030302020204"/>
                  <a:sym typeface="+mn-ea"/>
                </a:rPr>
                <a:t>B</a:t>
              </a:r>
              <a:endParaRPr lang="en-US" altLang="en-US" sz="1400" b="1" dirty="0">
                <a:solidFill>
                  <a:schemeClr val="bg1"/>
                </a:solidFill>
                <a:latin typeface="Comic Sans MS" panose="030F0702030302020204"/>
                <a:sym typeface="+mn-ea"/>
              </a:endParaRPr>
            </a:p>
          </p:txBody>
        </p:sp>
        <p:grpSp>
          <p:nvGrpSpPr>
            <p:cNvPr id="11" name="组合 3"/>
            <p:cNvGrpSpPr/>
            <p:nvPr/>
          </p:nvGrpSpPr>
          <p:grpSpPr>
            <a:xfrm>
              <a:off x="7987" y="2804"/>
              <a:ext cx="4085" cy="2876"/>
              <a:chOff x="7987" y="2804"/>
              <a:chExt cx="4085" cy="2876"/>
            </a:xfrm>
          </p:grpSpPr>
          <p:sp>
            <p:nvSpPr>
              <p:cNvPr id="53" name="文本框 52"/>
              <p:cNvSpPr txBox="1"/>
              <p:nvPr/>
            </p:nvSpPr>
            <p:spPr>
              <a:xfrm>
                <a:off x="7987" y="4931"/>
                <a:ext cx="717" cy="749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en-US" sz="1200" b="1" i="1" dirty="0">
                    <a:solidFill>
                      <a:schemeClr val="bg1"/>
                    </a:solidFill>
                    <a:latin typeface="Comic Sans MS" panose="030F0702030302020204"/>
                    <a:sym typeface="+mn-ea"/>
                  </a:rPr>
                  <a:t>VM</a:t>
                </a:r>
                <a:endParaRPr lang="en-US" altLang="en-US" sz="1200" b="1" i="1" dirty="0">
                  <a:solidFill>
                    <a:schemeClr val="bg1"/>
                  </a:solidFill>
                  <a:latin typeface="Comic Sans MS" panose="030F0702030302020204"/>
                  <a:sym typeface="+mn-ea"/>
                </a:endParaRPr>
              </a:p>
            </p:txBody>
          </p:sp>
          <p:sp>
            <p:nvSpPr>
              <p:cNvPr id="78" name="文本框 77"/>
              <p:cNvSpPr txBox="1"/>
              <p:nvPr/>
            </p:nvSpPr>
            <p:spPr>
              <a:xfrm>
                <a:off x="9150" y="5007"/>
                <a:ext cx="717" cy="567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en-US" sz="1200" b="1" i="1" dirty="0">
                    <a:solidFill>
                      <a:schemeClr val="bg1"/>
                    </a:solidFill>
                    <a:latin typeface="Comic Sans MS" panose="030F0702030302020204"/>
                    <a:sym typeface="+mn-ea"/>
                  </a:rPr>
                  <a:t>VM</a:t>
                </a:r>
                <a:endParaRPr lang="en-US" altLang="en-US" sz="1200" b="1" i="1" dirty="0">
                  <a:solidFill>
                    <a:schemeClr val="bg1"/>
                  </a:solidFill>
                  <a:latin typeface="Comic Sans MS" panose="030F0702030302020204"/>
                  <a:sym typeface="+mn-ea"/>
                </a:endParaRPr>
              </a:p>
            </p:txBody>
          </p:sp>
          <p:sp>
            <p:nvSpPr>
              <p:cNvPr id="82" name="文本框 81"/>
              <p:cNvSpPr txBox="1"/>
              <p:nvPr/>
            </p:nvSpPr>
            <p:spPr>
              <a:xfrm>
                <a:off x="11355" y="5007"/>
                <a:ext cx="717" cy="567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en-US" sz="1200" b="1" i="1" dirty="0">
                    <a:solidFill>
                      <a:schemeClr val="bg1"/>
                    </a:solidFill>
                    <a:latin typeface="Comic Sans MS" panose="030F0702030302020204"/>
                    <a:sym typeface="+mn-ea"/>
                  </a:rPr>
                  <a:t>VM</a:t>
                </a:r>
                <a:endParaRPr lang="en-US" altLang="en-US" sz="1200" b="1" i="1" dirty="0">
                  <a:solidFill>
                    <a:schemeClr val="bg1"/>
                  </a:solidFill>
                  <a:latin typeface="Comic Sans MS" panose="030F0702030302020204"/>
                  <a:sym typeface="+mn-ea"/>
                </a:endParaRPr>
              </a:p>
            </p:txBody>
          </p:sp>
          <p:sp>
            <p:nvSpPr>
              <p:cNvPr id="81" name="文本框 80"/>
              <p:cNvSpPr txBox="1"/>
              <p:nvPr/>
            </p:nvSpPr>
            <p:spPr>
              <a:xfrm>
                <a:off x="10216" y="4986"/>
                <a:ext cx="717" cy="5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t" anchorCtr="0">
                <a:noAutofit/>
              </a:bodyPr>
              <a:lstStyle/>
              <a:p>
                <a:pPr algn="ctr"/>
                <a:r>
                  <a:rPr lang="en-US" altLang="zh-CN" b="1" i="1" dirty="0">
                    <a:solidFill>
                      <a:schemeClr val="bg1"/>
                    </a:solidFill>
                    <a:latin typeface="Comic Sans MS" panose="030F0702030302020204"/>
                    <a:sym typeface="+mn-ea"/>
                  </a:rPr>
                  <a:t>...</a:t>
                </a: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9689" y="3324"/>
                <a:ext cx="680" cy="68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lumMod val="20000"/>
                        <a:lumOff val="80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Rectangle 24"/>
              <p:cNvSpPr/>
              <p:nvPr>
                <p:custDataLst>
                  <p:tags r:id="rId2"/>
                </p:custDataLst>
              </p:nvPr>
            </p:nvSpPr>
            <p:spPr>
              <a:xfrm>
                <a:off x="8045" y="4939"/>
                <a:ext cx="683" cy="56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4">
                        <a:lumMod val="20000"/>
                        <a:lumOff val="80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Rectangle 24"/>
              <p:cNvSpPr/>
              <p:nvPr>
                <p:custDataLst>
                  <p:tags r:id="rId3"/>
                </p:custDataLst>
              </p:nvPr>
            </p:nvSpPr>
            <p:spPr>
              <a:xfrm>
                <a:off x="9196" y="4988"/>
                <a:ext cx="704" cy="56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4">
                        <a:lumMod val="20000"/>
                        <a:lumOff val="80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Rectangle 24"/>
              <p:cNvSpPr/>
              <p:nvPr>
                <p:custDataLst>
                  <p:tags r:id="rId4"/>
                </p:custDataLst>
              </p:nvPr>
            </p:nvSpPr>
            <p:spPr>
              <a:xfrm>
                <a:off x="11362" y="4969"/>
                <a:ext cx="704" cy="56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4">
                        <a:lumMod val="20000"/>
                        <a:lumOff val="80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3" name="直接连接符 82"/>
              <p:cNvCxnSpPr>
                <a:cxnSpLocks/>
                <a:stCxn id="18" idx="3"/>
              </p:cNvCxnSpPr>
              <p:nvPr/>
            </p:nvCxnSpPr>
            <p:spPr>
              <a:xfrm flipH="1">
                <a:off x="8477" y="3904"/>
                <a:ext cx="1312" cy="10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84" name="文本框 83"/>
              <p:cNvSpPr txBox="1"/>
              <p:nvPr/>
            </p:nvSpPr>
            <p:spPr>
              <a:xfrm>
                <a:off x="8771" y="2804"/>
                <a:ext cx="2428" cy="567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+mj-ea"/>
                    <a:ea typeface="+mj-ea"/>
                    <a:sym typeface="+mn-ea"/>
                  </a:rPr>
                  <a:t>virtual switch</a:t>
                </a:r>
                <a:endParaRPr lang="en-US" altLang="en-US" sz="1400" b="1" dirty="0">
                  <a:solidFill>
                    <a:schemeClr val="bg1"/>
                  </a:solidFill>
                  <a:latin typeface="+mj-ea"/>
                  <a:ea typeface="+mj-ea"/>
                  <a:sym typeface="+mn-ea"/>
                </a:endParaRPr>
              </a:p>
            </p:txBody>
          </p:sp>
          <p:cxnSp>
            <p:nvCxnSpPr>
              <p:cNvPr id="86" name="直接连接符 85"/>
              <p:cNvCxnSpPr>
                <a:cxnSpLocks/>
              </p:cNvCxnSpPr>
              <p:nvPr/>
            </p:nvCxnSpPr>
            <p:spPr>
              <a:xfrm flipH="1">
                <a:off x="9635" y="3975"/>
                <a:ext cx="376" cy="9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>
                <a:cxnSpLocks/>
                <a:stCxn id="18" idx="5"/>
              </p:cNvCxnSpPr>
              <p:nvPr/>
            </p:nvCxnSpPr>
            <p:spPr>
              <a:xfrm>
                <a:off x="10269" y="3904"/>
                <a:ext cx="1391" cy="10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98" name="文本框 97"/>
              <p:cNvSpPr txBox="1"/>
              <p:nvPr/>
            </p:nvSpPr>
            <p:spPr>
              <a:xfrm>
                <a:off x="9357" y="4136"/>
                <a:ext cx="494" cy="567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Comic Sans MS" panose="030F0702030302020204"/>
                    <a:sym typeface="+mn-ea"/>
                  </a:rPr>
                  <a:t>B</a:t>
                </a:r>
                <a:endParaRPr lang="en-US" altLang="en-US" sz="1400" b="1" dirty="0">
                  <a:solidFill>
                    <a:schemeClr val="bg1"/>
                  </a:solidFill>
                  <a:latin typeface="Comic Sans MS" panose="030F0702030302020204"/>
                  <a:sym typeface="+mn-ea"/>
                </a:endParaRPr>
              </a:p>
            </p:txBody>
          </p:sp>
          <p:sp>
            <p:nvSpPr>
              <p:cNvPr id="100" name="文本框 99"/>
              <p:cNvSpPr txBox="1"/>
              <p:nvPr/>
            </p:nvSpPr>
            <p:spPr>
              <a:xfrm>
                <a:off x="11101" y="4119"/>
                <a:ext cx="494" cy="567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Comic Sans MS" panose="030F0702030302020204"/>
                    <a:sym typeface="+mn-ea"/>
                  </a:rPr>
                  <a:t>B</a:t>
                </a:r>
                <a:endParaRPr lang="en-US" altLang="en-US" sz="1400" b="1" dirty="0">
                  <a:solidFill>
                    <a:schemeClr val="bg1"/>
                  </a:solidFill>
                  <a:latin typeface="Comic Sans MS" panose="030F0702030302020204"/>
                  <a:sym typeface="+mn-ea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80423" y="95802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Why Not Trivial?</a:t>
            </a:r>
            <a:endParaRPr lang="en-US" sz="36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1151716" y="707123"/>
            <a:ext cx="9494755" cy="3054425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/>
              <a:sym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Given a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cable connection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in a graph, each household has a maximum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occupancy limit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and each cable section has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bandwidth limit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</a:p>
          <a:p>
            <a:pPr marL="800100" lvl="1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Allocate a slice that contains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ppl and can support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all possible simultaneous pairwise video conversations.</a:t>
            </a: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TextBox 2"/>
          <p:cNvSpPr txBox="1"/>
          <p:nvPr/>
        </p:nvSpPr>
        <p:spPr>
          <a:xfrm>
            <a:off x="1679575" y="5798185"/>
            <a:ext cx="82194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hose model </a:t>
            </a:r>
          </a:p>
        </p:txBody>
      </p:sp>
      <p:grpSp>
        <p:nvGrpSpPr>
          <p:cNvPr id="25611" name="组合 25610"/>
          <p:cNvGrpSpPr/>
          <p:nvPr/>
        </p:nvGrpSpPr>
        <p:grpSpPr>
          <a:xfrm>
            <a:off x="1538116" y="3729655"/>
            <a:ext cx="4335904" cy="1865448"/>
            <a:chOff x="1962509" y="3775353"/>
            <a:chExt cx="4335904" cy="1865448"/>
          </a:xfrm>
        </p:grpSpPr>
        <p:sp>
          <p:nvSpPr>
            <p:cNvPr id="12" name="矩形 11"/>
            <p:cNvSpPr/>
            <p:nvPr/>
          </p:nvSpPr>
          <p:spPr>
            <a:xfrm>
              <a:off x="2305499" y="3818718"/>
              <a:ext cx="276225" cy="348762"/>
            </a:xfrm>
            <a:prstGeom prst="rect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667000" y="3881780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2667000" y="4718222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3162300" y="4335709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3924300" y="4335708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4686300" y="4335708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5282798" y="3881780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5282798" y="4718222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2292724" y="4739096"/>
              <a:ext cx="276225" cy="348762"/>
            </a:xfrm>
            <a:prstGeom prst="rect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5695927" y="3818718"/>
              <a:ext cx="276225" cy="348762"/>
            </a:xfrm>
            <a:prstGeom prst="rect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5695927" y="4733825"/>
              <a:ext cx="276225" cy="348762"/>
            </a:xfrm>
            <a:prstGeom prst="rect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连接符 34"/>
            <p:cNvCxnSpPr>
              <a:stCxn id="17" idx="5"/>
              <a:endCxn id="26" idx="1"/>
            </p:cNvCxnSpPr>
            <p:nvPr/>
          </p:nvCxnSpPr>
          <p:spPr>
            <a:xfrm>
              <a:off x="2902773" y="4107822"/>
              <a:ext cx="299979" cy="266670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>
              <a:stCxn id="25" idx="7"/>
              <a:endCxn id="26" idx="3"/>
            </p:cNvCxnSpPr>
            <p:nvPr/>
          </p:nvCxnSpPr>
          <p:spPr>
            <a:xfrm flipV="1">
              <a:off x="2902773" y="4561751"/>
              <a:ext cx="299979" cy="195254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>
              <a:stCxn id="26" idx="6"/>
              <a:endCxn id="27" idx="2"/>
            </p:cNvCxnSpPr>
            <p:nvPr/>
          </p:nvCxnSpPr>
          <p:spPr>
            <a:xfrm flipV="1">
              <a:off x="3438525" y="4468121"/>
              <a:ext cx="485775" cy="1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>
              <a:stCxn id="27" idx="6"/>
              <a:endCxn id="28" idx="2"/>
            </p:cNvCxnSpPr>
            <p:nvPr/>
          </p:nvCxnSpPr>
          <p:spPr>
            <a:xfrm>
              <a:off x="4200525" y="4468121"/>
              <a:ext cx="485775" cy="0"/>
            </a:xfrm>
            <a:prstGeom prst="line">
              <a:avLst/>
            </a:prstGeom>
            <a:ln w="25400">
              <a:solidFill>
                <a:srgbClr val="FFFF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>
              <a:stCxn id="29" idx="3"/>
              <a:endCxn id="28" idx="7"/>
            </p:cNvCxnSpPr>
            <p:nvPr/>
          </p:nvCxnSpPr>
          <p:spPr>
            <a:xfrm flipH="1">
              <a:off x="4922073" y="4107822"/>
              <a:ext cx="401177" cy="266669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>
              <a:stCxn id="30" idx="1"/>
              <a:endCxn id="28" idx="5"/>
            </p:cNvCxnSpPr>
            <p:nvPr/>
          </p:nvCxnSpPr>
          <p:spPr>
            <a:xfrm flipH="1" flipV="1">
              <a:off x="4922073" y="4561750"/>
              <a:ext cx="401177" cy="195255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任意多边形: 形状 54"/>
            <p:cNvSpPr/>
            <p:nvPr/>
          </p:nvSpPr>
          <p:spPr>
            <a:xfrm>
              <a:off x="2743200" y="4257675"/>
              <a:ext cx="333421" cy="333375"/>
            </a:xfrm>
            <a:custGeom>
              <a:avLst/>
              <a:gdLst>
                <a:gd name="connsiteX0" fmla="*/ 0 w 333421"/>
                <a:gd name="connsiteY0" fmla="*/ 0 h 333375"/>
                <a:gd name="connsiteX1" fmla="*/ 333375 w 333421"/>
                <a:gd name="connsiteY1" fmla="*/ 190500 h 333375"/>
                <a:gd name="connsiteX2" fmla="*/ 19050 w 333421"/>
                <a:gd name="connsiteY2" fmla="*/ 33337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421" h="333375">
                  <a:moveTo>
                    <a:pt x="0" y="0"/>
                  </a:moveTo>
                  <a:cubicBezTo>
                    <a:pt x="165100" y="67469"/>
                    <a:pt x="330200" y="134938"/>
                    <a:pt x="333375" y="190500"/>
                  </a:cubicBezTo>
                  <a:cubicBezTo>
                    <a:pt x="336550" y="246062"/>
                    <a:pt x="177800" y="289718"/>
                    <a:pt x="19050" y="333375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3102798" y="4027714"/>
              <a:ext cx="876300" cy="952500"/>
            </a:xfrm>
            <a:custGeom>
              <a:avLst/>
              <a:gdLst>
                <a:gd name="connsiteX0" fmla="*/ 0 w 876300"/>
                <a:gd name="connsiteY0" fmla="*/ 0 h 952500"/>
                <a:gd name="connsiteX1" fmla="*/ 561975 w 876300"/>
                <a:gd name="connsiteY1" fmla="*/ 333375 h 952500"/>
                <a:gd name="connsiteX2" fmla="*/ 876300 w 876300"/>
                <a:gd name="connsiteY2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0" h="952500">
                  <a:moveTo>
                    <a:pt x="0" y="0"/>
                  </a:moveTo>
                  <a:cubicBezTo>
                    <a:pt x="207962" y="87312"/>
                    <a:pt x="415925" y="174625"/>
                    <a:pt x="561975" y="333375"/>
                  </a:cubicBezTo>
                  <a:cubicBezTo>
                    <a:pt x="708025" y="492125"/>
                    <a:pt x="792162" y="722312"/>
                    <a:pt x="876300" y="952500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3186298" y="4673041"/>
              <a:ext cx="1833377" cy="279959"/>
            </a:xfrm>
            <a:custGeom>
              <a:avLst/>
              <a:gdLst>
                <a:gd name="connsiteX0" fmla="*/ 4577 w 1833377"/>
                <a:gd name="connsiteY0" fmla="*/ 279959 h 279959"/>
                <a:gd name="connsiteX1" fmla="*/ 233177 w 1833377"/>
                <a:gd name="connsiteY1" fmla="*/ 41834 h 279959"/>
                <a:gd name="connsiteX2" fmla="*/ 1509527 w 1833377"/>
                <a:gd name="connsiteY2" fmla="*/ 22784 h 279959"/>
                <a:gd name="connsiteX3" fmla="*/ 1833377 w 1833377"/>
                <a:gd name="connsiteY3" fmla="*/ 279959 h 27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3377" h="279959">
                  <a:moveTo>
                    <a:pt x="4577" y="279959"/>
                  </a:moveTo>
                  <a:cubicBezTo>
                    <a:pt x="-6536" y="182327"/>
                    <a:pt x="-17648" y="84696"/>
                    <a:pt x="233177" y="41834"/>
                  </a:cubicBezTo>
                  <a:cubicBezTo>
                    <a:pt x="484002" y="-1029"/>
                    <a:pt x="1242827" y="-16903"/>
                    <a:pt x="1509527" y="22784"/>
                  </a:cubicBezTo>
                  <a:cubicBezTo>
                    <a:pt x="1776227" y="62471"/>
                    <a:pt x="1804802" y="171215"/>
                    <a:pt x="1833377" y="279959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4273171" y="3944630"/>
              <a:ext cx="729091" cy="952500"/>
            </a:xfrm>
            <a:custGeom>
              <a:avLst/>
              <a:gdLst>
                <a:gd name="connsiteX0" fmla="*/ 418038 w 879677"/>
                <a:gd name="connsiteY0" fmla="*/ 923277 h 923277"/>
                <a:gd name="connsiteX1" fmla="*/ 787 w 879677"/>
                <a:gd name="connsiteY1" fmla="*/ 621437 h 923277"/>
                <a:gd name="connsiteX2" fmla="*/ 329261 w 879677"/>
                <a:gd name="connsiteY2" fmla="*/ 523782 h 923277"/>
                <a:gd name="connsiteX3" fmla="*/ 879677 w 879677"/>
                <a:gd name="connsiteY3" fmla="*/ 0 h 92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9677" h="923277">
                  <a:moveTo>
                    <a:pt x="418038" y="923277"/>
                  </a:moveTo>
                  <a:cubicBezTo>
                    <a:pt x="216810" y="805648"/>
                    <a:pt x="15583" y="688019"/>
                    <a:pt x="787" y="621437"/>
                  </a:cubicBezTo>
                  <a:cubicBezTo>
                    <a:pt x="-14009" y="554854"/>
                    <a:pt x="182779" y="627355"/>
                    <a:pt x="329261" y="523782"/>
                  </a:cubicBezTo>
                  <a:cubicBezTo>
                    <a:pt x="475743" y="420209"/>
                    <a:pt x="677710" y="210104"/>
                    <a:pt x="879677" y="0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4200525" y="4867177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3" name="直接连接符 62"/>
            <p:cNvCxnSpPr>
              <a:stCxn id="27" idx="5"/>
              <a:endCxn id="62" idx="0"/>
            </p:cNvCxnSpPr>
            <p:nvPr/>
          </p:nvCxnSpPr>
          <p:spPr>
            <a:xfrm>
              <a:off x="4160073" y="4561750"/>
              <a:ext cx="178565" cy="305427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05" name="文本框 25604"/>
            <p:cNvSpPr txBox="1"/>
            <p:nvPr/>
          </p:nvSpPr>
          <p:spPr>
            <a:xfrm>
              <a:off x="1969921" y="3775353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606" name="文本框 25605"/>
            <p:cNvSpPr txBox="1"/>
            <p:nvPr/>
          </p:nvSpPr>
          <p:spPr>
            <a:xfrm>
              <a:off x="1962509" y="4767206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607" name="矩形 25606"/>
            <p:cNvSpPr/>
            <p:nvPr/>
          </p:nvSpPr>
          <p:spPr>
            <a:xfrm>
              <a:off x="4361491" y="5234659"/>
              <a:ext cx="276225" cy="348762"/>
            </a:xfrm>
            <a:prstGeom prst="rect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08" name="文本框 25607"/>
            <p:cNvSpPr txBox="1"/>
            <p:nvPr/>
          </p:nvSpPr>
          <p:spPr>
            <a:xfrm>
              <a:off x="4010833" y="5302247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609" name="文本框 25608"/>
            <p:cNvSpPr txBox="1"/>
            <p:nvPr/>
          </p:nvSpPr>
          <p:spPr>
            <a:xfrm>
              <a:off x="5974707" y="3775570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610" name="文本框 25609"/>
            <p:cNvSpPr txBox="1"/>
            <p:nvPr/>
          </p:nvSpPr>
          <p:spPr>
            <a:xfrm>
              <a:off x="5993521" y="4751696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646" name="组合 25645"/>
          <p:cNvGrpSpPr/>
          <p:nvPr/>
        </p:nvGrpSpPr>
        <p:grpSpPr>
          <a:xfrm>
            <a:off x="6219192" y="3533267"/>
            <a:ext cx="3679428" cy="1999251"/>
            <a:chOff x="6219192" y="3533267"/>
            <a:chExt cx="3679428" cy="1999251"/>
          </a:xfrm>
        </p:grpSpPr>
        <p:sp>
          <p:nvSpPr>
            <p:cNvPr id="25642" name="椭圆 25641"/>
            <p:cNvSpPr/>
            <p:nvPr/>
          </p:nvSpPr>
          <p:spPr>
            <a:xfrm>
              <a:off x="6680311" y="3533267"/>
              <a:ext cx="319146" cy="336393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13" name="矩形 25612"/>
            <p:cNvSpPr/>
            <p:nvPr/>
          </p:nvSpPr>
          <p:spPr>
            <a:xfrm>
              <a:off x="6231967" y="3767815"/>
              <a:ext cx="276225" cy="348762"/>
            </a:xfrm>
            <a:prstGeom prst="rect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14" name="椭圆 25613"/>
            <p:cNvSpPr/>
            <p:nvPr/>
          </p:nvSpPr>
          <p:spPr>
            <a:xfrm>
              <a:off x="6593468" y="3830877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15" name="椭圆 25614"/>
            <p:cNvSpPr/>
            <p:nvPr/>
          </p:nvSpPr>
          <p:spPr>
            <a:xfrm>
              <a:off x="6593468" y="4667319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16" name="椭圆 25615"/>
            <p:cNvSpPr/>
            <p:nvPr/>
          </p:nvSpPr>
          <p:spPr>
            <a:xfrm>
              <a:off x="7088768" y="4284806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17" name="椭圆 25616"/>
            <p:cNvSpPr/>
            <p:nvPr/>
          </p:nvSpPr>
          <p:spPr>
            <a:xfrm>
              <a:off x="7850768" y="4284805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18" name="椭圆 25617"/>
            <p:cNvSpPr/>
            <p:nvPr/>
          </p:nvSpPr>
          <p:spPr>
            <a:xfrm>
              <a:off x="8612768" y="4284805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19" name="椭圆 25618"/>
            <p:cNvSpPr/>
            <p:nvPr/>
          </p:nvSpPr>
          <p:spPr>
            <a:xfrm>
              <a:off x="9209266" y="3830877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20" name="椭圆 25619"/>
            <p:cNvSpPr/>
            <p:nvPr/>
          </p:nvSpPr>
          <p:spPr>
            <a:xfrm>
              <a:off x="9209266" y="4667319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21" name="矩形 25620"/>
            <p:cNvSpPr/>
            <p:nvPr/>
          </p:nvSpPr>
          <p:spPr>
            <a:xfrm>
              <a:off x="6219192" y="4688193"/>
              <a:ext cx="276225" cy="348762"/>
            </a:xfrm>
            <a:prstGeom prst="rect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22" name="矩形 25621"/>
            <p:cNvSpPr/>
            <p:nvPr/>
          </p:nvSpPr>
          <p:spPr>
            <a:xfrm>
              <a:off x="9622395" y="3767815"/>
              <a:ext cx="276225" cy="348762"/>
            </a:xfrm>
            <a:prstGeom prst="rect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23" name="矩形 25622"/>
            <p:cNvSpPr/>
            <p:nvPr/>
          </p:nvSpPr>
          <p:spPr>
            <a:xfrm>
              <a:off x="9622395" y="4682922"/>
              <a:ext cx="276225" cy="348762"/>
            </a:xfrm>
            <a:prstGeom prst="rect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624" name="直接连接符 25623"/>
            <p:cNvCxnSpPr>
              <a:stCxn id="25614" idx="5"/>
              <a:endCxn id="25616" idx="1"/>
            </p:cNvCxnSpPr>
            <p:nvPr/>
          </p:nvCxnSpPr>
          <p:spPr>
            <a:xfrm>
              <a:off x="6829241" y="4056919"/>
              <a:ext cx="299979" cy="266670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25" name="直接连接符 25624"/>
            <p:cNvCxnSpPr>
              <a:stCxn id="25615" idx="7"/>
              <a:endCxn id="25616" idx="3"/>
            </p:cNvCxnSpPr>
            <p:nvPr/>
          </p:nvCxnSpPr>
          <p:spPr>
            <a:xfrm flipV="1">
              <a:off x="6829241" y="4510848"/>
              <a:ext cx="299979" cy="195254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26" name="直接连接符 25625"/>
            <p:cNvCxnSpPr>
              <a:stCxn id="25616" idx="6"/>
              <a:endCxn id="25617" idx="2"/>
            </p:cNvCxnSpPr>
            <p:nvPr/>
          </p:nvCxnSpPr>
          <p:spPr>
            <a:xfrm flipV="1">
              <a:off x="7364993" y="4417218"/>
              <a:ext cx="485775" cy="1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27" name="直接连接符 25626"/>
            <p:cNvCxnSpPr>
              <a:stCxn id="25617" idx="6"/>
              <a:endCxn id="25618" idx="2"/>
            </p:cNvCxnSpPr>
            <p:nvPr/>
          </p:nvCxnSpPr>
          <p:spPr>
            <a:xfrm>
              <a:off x="8126993" y="4417218"/>
              <a:ext cx="485775" cy="0"/>
            </a:xfrm>
            <a:prstGeom prst="line">
              <a:avLst/>
            </a:prstGeom>
            <a:ln w="25400">
              <a:solidFill>
                <a:srgbClr val="FFFF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28" name="直接连接符 25627"/>
            <p:cNvCxnSpPr>
              <a:stCxn id="25619" idx="3"/>
              <a:endCxn id="25618" idx="7"/>
            </p:cNvCxnSpPr>
            <p:nvPr/>
          </p:nvCxnSpPr>
          <p:spPr>
            <a:xfrm flipH="1">
              <a:off x="8848541" y="4056919"/>
              <a:ext cx="401177" cy="266669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29" name="直接连接符 25628"/>
            <p:cNvCxnSpPr>
              <a:stCxn id="25620" idx="1"/>
              <a:endCxn id="25618" idx="5"/>
            </p:cNvCxnSpPr>
            <p:nvPr/>
          </p:nvCxnSpPr>
          <p:spPr>
            <a:xfrm flipH="1" flipV="1">
              <a:off x="8848541" y="4510847"/>
              <a:ext cx="401177" cy="195255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34" name="椭圆 25633"/>
            <p:cNvSpPr/>
            <p:nvPr/>
          </p:nvSpPr>
          <p:spPr>
            <a:xfrm>
              <a:off x="8126993" y="4816274"/>
              <a:ext cx="276225" cy="264825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635" name="直接连接符 25634"/>
            <p:cNvCxnSpPr>
              <a:stCxn id="25617" idx="5"/>
              <a:endCxn id="25634" idx="0"/>
            </p:cNvCxnSpPr>
            <p:nvPr/>
          </p:nvCxnSpPr>
          <p:spPr>
            <a:xfrm>
              <a:off x="8086541" y="4510847"/>
              <a:ext cx="178565" cy="305427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38" name="矩形 25637"/>
            <p:cNvSpPr/>
            <p:nvPr/>
          </p:nvSpPr>
          <p:spPr>
            <a:xfrm>
              <a:off x="8287959" y="5183756"/>
              <a:ext cx="276225" cy="348762"/>
            </a:xfrm>
            <a:prstGeom prst="rect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43" name="任意多边形: 形状 25642"/>
            <p:cNvSpPr/>
            <p:nvPr/>
          </p:nvSpPr>
          <p:spPr>
            <a:xfrm>
              <a:off x="6649375" y="3950563"/>
              <a:ext cx="2379215" cy="639192"/>
            </a:xfrm>
            <a:custGeom>
              <a:avLst/>
              <a:gdLst>
                <a:gd name="connsiteX0" fmla="*/ 0 w 2379215"/>
                <a:gd name="connsiteY0" fmla="*/ 639192 h 639192"/>
                <a:gd name="connsiteX1" fmla="*/ 452761 w 2379215"/>
                <a:gd name="connsiteY1" fmla="*/ 239697 h 639192"/>
                <a:gd name="connsiteX2" fmla="*/ 2024108 w 2379215"/>
                <a:gd name="connsiteY2" fmla="*/ 239697 h 639192"/>
                <a:gd name="connsiteX3" fmla="*/ 2379215 w 2379215"/>
                <a:gd name="connsiteY3" fmla="*/ 0 h 63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9215" h="639192">
                  <a:moveTo>
                    <a:pt x="0" y="639192"/>
                  </a:moveTo>
                  <a:cubicBezTo>
                    <a:pt x="57705" y="472735"/>
                    <a:pt x="115410" y="306279"/>
                    <a:pt x="452761" y="239697"/>
                  </a:cubicBezTo>
                  <a:cubicBezTo>
                    <a:pt x="790112" y="173115"/>
                    <a:pt x="1703032" y="279646"/>
                    <a:pt x="2024108" y="239697"/>
                  </a:cubicBezTo>
                  <a:cubicBezTo>
                    <a:pt x="2345184" y="199748"/>
                    <a:pt x="2362199" y="99874"/>
                    <a:pt x="2379215" y="0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44" name="任意多边形: 形状 25643"/>
            <p:cNvSpPr/>
            <p:nvPr/>
          </p:nvSpPr>
          <p:spPr>
            <a:xfrm>
              <a:off x="6986726" y="4566153"/>
              <a:ext cx="1038688" cy="343198"/>
            </a:xfrm>
            <a:custGeom>
              <a:avLst/>
              <a:gdLst>
                <a:gd name="connsiteX0" fmla="*/ 0 w 1038688"/>
                <a:gd name="connsiteY0" fmla="*/ 343198 h 343198"/>
                <a:gd name="connsiteX1" fmla="*/ 221942 w 1038688"/>
                <a:gd name="connsiteY1" fmla="*/ 85746 h 343198"/>
                <a:gd name="connsiteX2" fmla="*/ 870012 w 1038688"/>
                <a:gd name="connsiteY2" fmla="*/ 14725 h 343198"/>
                <a:gd name="connsiteX3" fmla="*/ 1038688 w 1038688"/>
                <a:gd name="connsiteY3" fmla="*/ 343198 h 343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688" h="343198">
                  <a:moveTo>
                    <a:pt x="0" y="343198"/>
                  </a:moveTo>
                  <a:cubicBezTo>
                    <a:pt x="38470" y="241844"/>
                    <a:pt x="76940" y="140491"/>
                    <a:pt x="221942" y="85746"/>
                  </a:cubicBezTo>
                  <a:cubicBezTo>
                    <a:pt x="366944" y="31001"/>
                    <a:pt x="733888" y="-28184"/>
                    <a:pt x="870012" y="14725"/>
                  </a:cubicBezTo>
                  <a:cubicBezTo>
                    <a:pt x="1006136" y="57634"/>
                    <a:pt x="1022412" y="200416"/>
                    <a:pt x="1038688" y="343198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45" name="任意多边形: 形状 25644"/>
            <p:cNvSpPr/>
            <p:nvPr/>
          </p:nvSpPr>
          <p:spPr>
            <a:xfrm>
              <a:off x="8323633" y="4571992"/>
              <a:ext cx="713835" cy="328482"/>
            </a:xfrm>
            <a:custGeom>
              <a:avLst/>
              <a:gdLst>
                <a:gd name="connsiteX0" fmla="*/ 198930 w 713835"/>
                <a:gd name="connsiteY0" fmla="*/ 310726 h 328482"/>
                <a:gd name="connsiteX1" fmla="*/ 3621 w 713835"/>
                <a:gd name="connsiteY1" fmla="*/ 35519 h 328482"/>
                <a:gd name="connsiteX2" fmla="*/ 349850 w 713835"/>
                <a:gd name="connsiteY2" fmla="*/ 35519 h 328482"/>
                <a:gd name="connsiteX3" fmla="*/ 713835 w 713835"/>
                <a:gd name="connsiteY3" fmla="*/ 328482 h 32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835" h="328482">
                  <a:moveTo>
                    <a:pt x="198930" y="310726"/>
                  </a:moveTo>
                  <a:cubicBezTo>
                    <a:pt x="88699" y="196056"/>
                    <a:pt x="-21532" y="81387"/>
                    <a:pt x="3621" y="35519"/>
                  </a:cubicBezTo>
                  <a:cubicBezTo>
                    <a:pt x="28774" y="-10349"/>
                    <a:pt x="231481" y="-13308"/>
                    <a:pt x="349850" y="35519"/>
                  </a:cubicBezTo>
                  <a:cubicBezTo>
                    <a:pt x="468219" y="84346"/>
                    <a:pt x="591027" y="206414"/>
                    <a:pt x="713835" y="328482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71463" y="146050"/>
            <a:ext cx="8228012" cy="1141411"/>
          </a:xfrm>
        </p:spPr>
        <p:txBody>
          <a:bodyPr/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Arial" panose="020B0604020202020204" pitchFamily="34" charset="0"/>
                <a:ea typeface="微软雅黑" panose="020B0503020204020204" pitchFamily="34" charset="-122"/>
              </a:rPr>
              <a:t>How to Solve It (Polya)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949" y="3583586"/>
            <a:ext cx="1814759" cy="19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1680" y="1672045"/>
            <a:ext cx="7895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scheduling problem is conjectured to be </a:t>
            </a:r>
            <a:r>
              <a:rPr lang="en-US" sz="2400" dirty="0">
                <a:solidFill>
                  <a:srgbClr val="FFFF00"/>
                </a:solidFill>
              </a:rPr>
              <a:t>NP-hard</a:t>
            </a:r>
            <a:r>
              <a:rPr lang="en-US" sz="2400" dirty="0">
                <a:solidFill>
                  <a:schemeClr val="bg1"/>
                </a:solidFill>
              </a:rPr>
              <a:t> for feasibility in a general network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If you can’t solve a problem, then there is an easier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problem you can solve: </a:t>
            </a:r>
            <a:r>
              <a:rPr lang="en-US" sz="2400" dirty="0">
                <a:solidFill>
                  <a:srgbClr val="FFFF00"/>
                </a:solidFill>
              </a:rPr>
              <a:t>find it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Tree (typical DCN)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Postmortem</a:t>
            </a:r>
            <a:r>
              <a:rPr lang="en-US" sz="2000" dirty="0">
                <a:solidFill>
                  <a:schemeClr val="bg1"/>
                </a:solidFill>
              </a:rPr>
              <a:t> (V. Sekar, SIGCOMM 2024)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277170" y="48549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</a:t>
            </a:r>
            <a:r>
              <a:rPr lang="en-US" sz="36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DCN: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Fat-Tree</a:t>
            </a:r>
            <a:endParaRPr lang="en-US" sz="36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1679578" y="1765558"/>
            <a:ext cx="8689405" cy="80863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800100" lvl="1" indent="-342900">
              <a:spcBef>
                <a:spcPts val="60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		</a:t>
            </a: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Shape 266"/>
          <p:cNvSpPr txBox="1"/>
          <p:nvPr/>
        </p:nvSpPr>
        <p:spPr>
          <a:xfrm>
            <a:off x="1004210" y="1284619"/>
            <a:ext cx="9846670" cy="808355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Equal-cost multi-path routing (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ECMP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) with 4 ports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/>
              <a:sym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omic Sans MS" panose="030F0702030302020204"/>
                <a:sym typeface="Comic Sans MS" panose="030F0702030302020204"/>
              </a:rPr>
              <a:t>		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23255" y="4009390"/>
            <a:ext cx="1026160" cy="3733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Edge</a:t>
            </a: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5923" name="组合 25922"/>
          <p:cNvGrpSpPr/>
          <p:nvPr/>
        </p:nvGrpSpPr>
        <p:grpSpPr>
          <a:xfrm>
            <a:off x="767080" y="2480310"/>
            <a:ext cx="5685790" cy="3045460"/>
            <a:chOff x="1324968" y="2265799"/>
            <a:chExt cx="5767096" cy="2988612"/>
          </a:xfrm>
        </p:grpSpPr>
        <p:sp>
          <p:nvSpPr>
            <p:cNvPr id="3" name="TextBox 2"/>
            <p:cNvSpPr txBox="1"/>
            <p:nvPr/>
          </p:nvSpPr>
          <p:spPr>
            <a:xfrm>
              <a:off x="1454421" y="4719723"/>
              <a:ext cx="5627647" cy="53468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Fat-tree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structure</a:t>
              </a:r>
            </a:p>
          </p:txBody>
        </p:sp>
        <p:sp>
          <p:nvSpPr>
            <p:cNvPr id="10" name="Rectangle 9"/>
            <p:cNvSpPr/>
            <p:nvPr/>
          </p:nvSpPr>
          <p:spPr>
            <a:xfrm flipH="1">
              <a:off x="6213058" y="2889957"/>
              <a:ext cx="716013" cy="6315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 Pods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12944" y="2265799"/>
              <a:ext cx="879120" cy="3308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 Core</a:t>
              </a:r>
              <a:endParaRPr lang="en-US" sz="16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 flipH="1">
              <a:off x="1549617" y="3882718"/>
              <a:ext cx="242069" cy="622560"/>
            </a:xfrm>
            <a:prstGeom prst="rect">
              <a:avLst/>
            </a:prstGeom>
            <a:noFill/>
            <a:ln w="22225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50922" y="3865127"/>
              <a:ext cx="344278" cy="642540"/>
            </a:xfrm>
            <a:prstGeom prst="rect">
              <a:avLst/>
            </a:prstGeom>
            <a:noFill/>
            <a:ln w="22225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24968" y="3165858"/>
              <a:ext cx="500637" cy="300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10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93569" y="2416418"/>
              <a:ext cx="580968" cy="300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10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0127" y="3542016"/>
              <a:ext cx="250318" cy="300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22" name="Freeform 5"/>
            <p:cNvSpPr/>
            <p:nvPr/>
          </p:nvSpPr>
          <p:spPr bwMode="auto">
            <a:xfrm>
              <a:off x="4787896" y="3140992"/>
              <a:ext cx="0" cy="422306"/>
            </a:xfrm>
            <a:custGeom>
              <a:avLst/>
              <a:gdLst>
                <a:gd name="T0" fmla="*/ 0 h 1614"/>
                <a:gd name="T1" fmla="*/ 0 h 1614"/>
                <a:gd name="T2" fmla="*/ 286 h 1614"/>
                <a:gd name="T3" fmla="*/ 590 h 1614"/>
                <a:gd name="T4" fmla="*/ 913 h 1614"/>
                <a:gd name="T5" fmla="*/ 1254 h 1614"/>
                <a:gd name="T6" fmla="*/ 1614 h 16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614">
                  <a:moveTo>
                    <a:pt x="0" y="0"/>
                  </a:moveTo>
                  <a:lnTo>
                    <a:pt x="0" y="0"/>
                  </a:lnTo>
                  <a:lnTo>
                    <a:pt x="0" y="286"/>
                  </a:lnTo>
                  <a:lnTo>
                    <a:pt x="0" y="590"/>
                  </a:lnTo>
                  <a:lnTo>
                    <a:pt x="0" y="913"/>
                  </a:lnTo>
                  <a:lnTo>
                    <a:pt x="0" y="1254"/>
                  </a:lnTo>
                  <a:lnTo>
                    <a:pt x="0" y="161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6"/>
            <p:cNvSpPr/>
            <p:nvPr/>
          </p:nvSpPr>
          <p:spPr bwMode="auto">
            <a:xfrm>
              <a:off x="4730517" y="3274002"/>
              <a:ext cx="112967" cy="126359"/>
            </a:xfrm>
            <a:custGeom>
              <a:avLst/>
              <a:gdLst>
                <a:gd name="T0" fmla="*/ 0 w 400"/>
                <a:gd name="T1" fmla="*/ 480 h 480"/>
                <a:gd name="T2" fmla="*/ 0 w 400"/>
                <a:gd name="T3" fmla="*/ 480 h 480"/>
                <a:gd name="T4" fmla="*/ 400 w 400"/>
                <a:gd name="T5" fmla="*/ 480 h 480"/>
                <a:gd name="T6" fmla="*/ 400 w 400"/>
                <a:gd name="T7" fmla="*/ 0 h 480"/>
                <a:gd name="T8" fmla="*/ 0 w 400"/>
                <a:gd name="T9" fmla="*/ 0 h 480"/>
                <a:gd name="T10" fmla="*/ 0 w 4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" h="480">
                  <a:moveTo>
                    <a:pt x="0" y="480"/>
                  </a:moveTo>
                  <a:lnTo>
                    <a:pt x="0" y="480"/>
                  </a:lnTo>
                  <a:lnTo>
                    <a:pt x="400" y="480"/>
                  </a:lnTo>
                  <a:lnTo>
                    <a:pt x="4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7"/>
            <p:cNvSpPr>
              <a:spLocks noEditPoints="1"/>
            </p:cNvSpPr>
            <p:nvPr/>
          </p:nvSpPr>
          <p:spPr bwMode="auto">
            <a:xfrm>
              <a:off x="5166243" y="3007982"/>
              <a:ext cx="980832" cy="685001"/>
            </a:xfrm>
            <a:custGeom>
              <a:avLst/>
              <a:gdLst>
                <a:gd name="T0" fmla="*/ 0 w 3492"/>
                <a:gd name="T1" fmla="*/ 2622 h 2622"/>
                <a:gd name="T2" fmla="*/ 0 w 3492"/>
                <a:gd name="T3" fmla="*/ 2622 h 2622"/>
                <a:gd name="T4" fmla="*/ 450 w 3492"/>
                <a:gd name="T5" fmla="*/ 2622 h 2622"/>
                <a:gd name="T6" fmla="*/ 720 w 3492"/>
                <a:gd name="T7" fmla="*/ 2622 h 2622"/>
                <a:gd name="T8" fmla="*/ 720 w 3492"/>
                <a:gd name="T9" fmla="*/ 2622 h 2622"/>
                <a:gd name="T10" fmla="*/ 1170 w 3492"/>
                <a:gd name="T11" fmla="*/ 2622 h 2622"/>
                <a:gd name="T12" fmla="*/ 1440 w 3492"/>
                <a:gd name="T13" fmla="*/ 2622 h 2622"/>
                <a:gd name="T14" fmla="*/ 1440 w 3492"/>
                <a:gd name="T15" fmla="*/ 2622 h 2622"/>
                <a:gd name="T16" fmla="*/ 1890 w 3492"/>
                <a:gd name="T17" fmla="*/ 2622 h 2622"/>
                <a:gd name="T18" fmla="*/ 2160 w 3492"/>
                <a:gd name="T19" fmla="*/ 2622 h 2622"/>
                <a:gd name="T20" fmla="*/ 2160 w 3492"/>
                <a:gd name="T21" fmla="*/ 2622 h 2622"/>
                <a:gd name="T22" fmla="*/ 2610 w 3492"/>
                <a:gd name="T23" fmla="*/ 2622 h 2622"/>
                <a:gd name="T24" fmla="*/ 2880 w 3492"/>
                <a:gd name="T25" fmla="*/ 2622 h 2622"/>
                <a:gd name="T26" fmla="*/ 2880 w 3492"/>
                <a:gd name="T27" fmla="*/ 2622 h 2622"/>
                <a:gd name="T28" fmla="*/ 3330 w 3492"/>
                <a:gd name="T29" fmla="*/ 2622 h 2622"/>
                <a:gd name="T30" fmla="*/ 3492 w 3492"/>
                <a:gd name="T31" fmla="*/ 2514 h 2622"/>
                <a:gd name="T32" fmla="*/ 3492 w 3492"/>
                <a:gd name="T33" fmla="*/ 2514 h 2622"/>
                <a:gd name="T34" fmla="*/ 3492 w 3492"/>
                <a:gd name="T35" fmla="*/ 2064 h 2622"/>
                <a:gd name="T36" fmla="*/ 3492 w 3492"/>
                <a:gd name="T37" fmla="*/ 1794 h 2622"/>
                <a:gd name="T38" fmla="*/ 3492 w 3492"/>
                <a:gd name="T39" fmla="*/ 1794 h 2622"/>
                <a:gd name="T40" fmla="*/ 3492 w 3492"/>
                <a:gd name="T41" fmla="*/ 1344 h 2622"/>
                <a:gd name="T42" fmla="*/ 3492 w 3492"/>
                <a:gd name="T43" fmla="*/ 1074 h 2622"/>
                <a:gd name="T44" fmla="*/ 3492 w 3492"/>
                <a:gd name="T45" fmla="*/ 1074 h 2622"/>
                <a:gd name="T46" fmla="*/ 3492 w 3492"/>
                <a:gd name="T47" fmla="*/ 624 h 2622"/>
                <a:gd name="T48" fmla="*/ 3492 w 3492"/>
                <a:gd name="T49" fmla="*/ 354 h 2622"/>
                <a:gd name="T50" fmla="*/ 3492 w 3492"/>
                <a:gd name="T51" fmla="*/ 354 h 2622"/>
                <a:gd name="T52" fmla="*/ 3492 w 3492"/>
                <a:gd name="T53" fmla="*/ 0 h 2622"/>
                <a:gd name="T54" fmla="*/ 3396 w 3492"/>
                <a:gd name="T55" fmla="*/ 0 h 2622"/>
                <a:gd name="T56" fmla="*/ 3126 w 3492"/>
                <a:gd name="T57" fmla="*/ 0 h 2622"/>
                <a:gd name="T58" fmla="*/ 3126 w 3492"/>
                <a:gd name="T59" fmla="*/ 0 h 2622"/>
                <a:gd name="T60" fmla="*/ 2676 w 3492"/>
                <a:gd name="T61" fmla="*/ 0 h 2622"/>
                <a:gd name="T62" fmla="*/ 2406 w 3492"/>
                <a:gd name="T63" fmla="*/ 0 h 2622"/>
                <a:gd name="T64" fmla="*/ 2406 w 3492"/>
                <a:gd name="T65" fmla="*/ 0 h 2622"/>
                <a:gd name="T66" fmla="*/ 1956 w 3492"/>
                <a:gd name="T67" fmla="*/ 0 h 2622"/>
                <a:gd name="T68" fmla="*/ 1686 w 3492"/>
                <a:gd name="T69" fmla="*/ 0 h 2622"/>
                <a:gd name="T70" fmla="*/ 1686 w 3492"/>
                <a:gd name="T71" fmla="*/ 0 h 2622"/>
                <a:gd name="T72" fmla="*/ 1236 w 3492"/>
                <a:gd name="T73" fmla="*/ 0 h 2622"/>
                <a:gd name="T74" fmla="*/ 966 w 3492"/>
                <a:gd name="T75" fmla="*/ 0 h 2622"/>
                <a:gd name="T76" fmla="*/ 966 w 3492"/>
                <a:gd name="T77" fmla="*/ 0 h 2622"/>
                <a:gd name="T78" fmla="*/ 516 w 3492"/>
                <a:gd name="T79" fmla="*/ 0 h 2622"/>
                <a:gd name="T80" fmla="*/ 246 w 3492"/>
                <a:gd name="T81" fmla="*/ 0 h 2622"/>
                <a:gd name="T82" fmla="*/ 246 w 3492"/>
                <a:gd name="T83" fmla="*/ 0 h 2622"/>
                <a:gd name="T84" fmla="*/ 0 w 3492"/>
                <a:gd name="T85" fmla="*/ 0 h 2622"/>
                <a:gd name="T86" fmla="*/ 0 w 3492"/>
                <a:gd name="T87" fmla="*/ 204 h 2622"/>
                <a:gd name="T88" fmla="*/ 0 w 3492"/>
                <a:gd name="T89" fmla="*/ 474 h 2622"/>
                <a:gd name="T90" fmla="*/ 0 w 3492"/>
                <a:gd name="T91" fmla="*/ 474 h 2622"/>
                <a:gd name="T92" fmla="*/ 0 w 3492"/>
                <a:gd name="T93" fmla="*/ 924 h 2622"/>
                <a:gd name="T94" fmla="*/ 0 w 3492"/>
                <a:gd name="T95" fmla="*/ 1194 h 2622"/>
                <a:gd name="T96" fmla="*/ 0 w 3492"/>
                <a:gd name="T97" fmla="*/ 1194 h 2622"/>
                <a:gd name="T98" fmla="*/ 0 w 3492"/>
                <a:gd name="T99" fmla="*/ 1644 h 2622"/>
                <a:gd name="T100" fmla="*/ 0 w 3492"/>
                <a:gd name="T101" fmla="*/ 1914 h 2622"/>
                <a:gd name="T102" fmla="*/ 0 w 3492"/>
                <a:gd name="T103" fmla="*/ 1914 h 2622"/>
                <a:gd name="T104" fmla="*/ 0 w 3492"/>
                <a:gd name="T105" fmla="*/ 2364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92" h="2622">
                  <a:moveTo>
                    <a:pt x="0" y="2622"/>
                  </a:moveTo>
                  <a:lnTo>
                    <a:pt x="0" y="2622"/>
                  </a:lnTo>
                  <a:lnTo>
                    <a:pt x="450" y="2622"/>
                  </a:lnTo>
                  <a:moveTo>
                    <a:pt x="720" y="2622"/>
                  </a:moveTo>
                  <a:lnTo>
                    <a:pt x="720" y="2622"/>
                  </a:lnTo>
                  <a:lnTo>
                    <a:pt x="1170" y="2622"/>
                  </a:lnTo>
                  <a:moveTo>
                    <a:pt x="1440" y="2622"/>
                  </a:moveTo>
                  <a:lnTo>
                    <a:pt x="1440" y="2622"/>
                  </a:lnTo>
                  <a:lnTo>
                    <a:pt x="1890" y="2622"/>
                  </a:lnTo>
                  <a:moveTo>
                    <a:pt x="2160" y="2622"/>
                  </a:moveTo>
                  <a:lnTo>
                    <a:pt x="2160" y="2622"/>
                  </a:lnTo>
                  <a:lnTo>
                    <a:pt x="2610" y="2622"/>
                  </a:lnTo>
                  <a:moveTo>
                    <a:pt x="2880" y="2622"/>
                  </a:moveTo>
                  <a:lnTo>
                    <a:pt x="2880" y="2622"/>
                  </a:lnTo>
                  <a:lnTo>
                    <a:pt x="3330" y="2622"/>
                  </a:lnTo>
                  <a:moveTo>
                    <a:pt x="3492" y="2514"/>
                  </a:moveTo>
                  <a:lnTo>
                    <a:pt x="3492" y="2514"/>
                  </a:lnTo>
                  <a:lnTo>
                    <a:pt x="3492" y="2064"/>
                  </a:lnTo>
                  <a:moveTo>
                    <a:pt x="3492" y="1794"/>
                  </a:moveTo>
                  <a:lnTo>
                    <a:pt x="3492" y="1794"/>
                  </a:lnTo>
                  <a:lnTo>
                    <a:pt x="3492" y="1344"/>
                  </a:lnTo>
                  <a:moveTo>
                    <a:pt x="3492" y="1074"/>
                  </a:moveTo>
                  <a:lnTo>
                    <a:pt x="3492" y="1074"/>
                  </a:lnTo>
                  <a:lnTo>
                    <a:pt x="3492" y="624"/>
                  </a:lnTo>
                  <a:moveTo>
                    <a:pt x="3492" y="354"/>
                  </a:moveTo>
                  <a:lnTo>
                    <a:pt x="3492" y="354"/>
                  </a:lnTo>
                  <a:lnTo>
                    <a:pt x="3492" y="0"/>
                  </a:lnTo>
                  <a:lnTo>
                    <a:pt x="3396" y="0"/>
                  </a:lnTo>
                  <a:moveTo>
                    <a:pt x="3126" y="0"/>
                  </a:moveTo>
                  <a:lnTo>
                    <a:pt x="3126" y="0"/>
                  </a:lnTo>
                  <a:lnTo>
                    <a:pt x="2676" y="0"/>
                  </a:lnTo>
                  <a:moveTo>
                    <a:pt x="2406" y="0"/>
                  </a:moveTo>
                  <a:lnTo>
                    <a:pt x="2406" y="0"/>
                  </a:lnTo>
                  <a:lnTo>
                    <a:pt x="1956" y="0"/>
                  </a:lnTo>
                  <a:moveTo>
                    <a:pt x="1686" y="0"/>
                  </a:moveTo>
                  <a:lnTo>
                    <a:pt x="1686" y="0"/>
                  </a:lnTo>
                  <a:lnTo>
                    <a:pt x="1236" y="0"/>
                  </a:lnTo>
                  <a:moveTo>
                    <a:pt x="966" y="0"/>
                  </a:moveTo>
                  <a:lnTo>
                    <a:pt x="966" y="0"/>
                  </a:lnTo>
                  <a:lnTo>
                    <a:pt x="516" y="0"/>
                  </a:lnTo>
                  <a:moveTo>
                    <a:pt x="246" y="0"/>
                  </a:moveTo>
                  <a:lnTo>
                    <a:pt x="246" y="0"/>
                  </a:lnTo>
                  <a:lnTo>
                    <a:pt x="0" y="0"/>
                  </a:lnTo>
                  <a:lnTo>
                    <a:pt x="0" y="204"/>
                  </a:lnTo>
                  <a:moveTo>
                    <a:pt x="0" y="474"/>
                  </a:moveTo>
                  <a:lnTo>
                    <a:pt x="0" y="474"/>
                  </a:lnTo>
                  <a:lnTo>
                    <a:pt x="0" y="924"/>
                  </a:lnTo>
                  <a:moveTo>
                    <a:pt x="0" y="1194"/>
                  </a:moveTo>
                  <a:lnTo>
                    <a:pt x="0" y="1194"/>
                  </a:lnTo>
                  <a:lnTo>
                    <a:pt x="0" y="1644"/>
                  </a:lnTo>
                  <a:moveTo>
                    <a:pt x="0" y="1914"/>
                  </a:moveTo>
                  <a:lnTo>
                    <a:pt x="0" y="1914"/>
                  </a:lnTo>
                  <a:lnTo>
                    <a:pt x="0" y="236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8"/>
            <p:cNvSpPr>
              <a:spLocks noEditPoints="1"/>
            </p:cNvSpPr>
            <p:nvPr/>
          </p:nvSpPr>
          <p:spPr bwMode="auto">
            <a:xfrm>
              <a:off x="4027618" y="3007982"/>
              <a:ext cx="930625" cy="685001"/>
            </a:xfrm>
            <a:custGeom>
              <a:avLst/>
              <a:gdLst>
                <a:gd name="T0" fmla="*/ 0 w 3310"/>
                <a:gd name="T1" fmla="*/ 2622 h 2622"/>
                <a:gd name="T2" fmla="*/ 0 w 3310"/>
                <a:gd name="T3" fmla="*/ 2622 h 2622"/>
                <a:gd name="T4" fmla="*/ 450 w 3310"/>
                <a:gd name="T5" fmla="*/ 2622 h 2622"/>
                <a:gd name="T6" fmla="*/ 720 w 3310"/>
                <a:gd name="T7" fmla="*/ 2622 h 2622"/>
                <a:gd name="T8" fmla="*/ 720 w 3310"/>
                <a:gd name="T9" fmla="*/ 2622 h 2622"/>
                <a:gd name="T10" fmla="*/ 1170 w 3310"/>
                <a:gd name="T11" fmla="*/ 2622 h 2622"/>
                <a:gd name="T12" fmla="*/ 1440 w 3310"/>
                <a:gd name="T13" fmla="*/ 2622 h 2622"/>
                <a:gd name="T14" fmla="*/ 1440 w 3310"/>
                <a:gd name="T15" fmla="*/ 2622 h 2622"/>
                <a:gd name="T16" fmla="*/ 1890 w 3310"/>
                <a:gd name="T17" fmla="*/ 2622 h 2622"/>
                <a:gd name="T18" fmla="*/ 2160 w 3310"/>
                <a:gd name="T19" fmla="*/ 2622 h 2622"/>
                <a:gd name="T20" fmla="*/ 2160 w 3310"/>
                <a:gd name="T21" fmla="*/ 2622 h 2622"/>
                <a:gd name="T22" fmla="*/ 2610 w 3310"/>
                <a:gd name="T23" fmla="*/ 2622 h 2622"/>
                <a:gd name="T24" fmla="*/ 2880 w 3310"/>
                <a:gd name="T25" fmla="*/ 2622 h 2622"/>
                <a:gd name="T26" fmla="*/ 2880 w 3310"/>
                <a:gd name="T27" fmla="*/ 2622 h 2622"/>
                <a:gd name="T28" fmla="*/ 3310 w 3310"/>
                <a:gd name="T29" fmla="*/ 2622 h 2622"/>
                <a:gd name="T30" fmla="*/ 3310 w 3310"/>
                <a:gd name="T31" fmla="*/ 2601 h 2622"/>
                <a:gd name="T32" fmla="*/ 3310 w 3310"/>
                <a:gd name="T33" fmla="*/ 2331 h 2622"/>
                <a:gd name="T34" fmla="*/ 3310 w 3310"/>
                <a:gd name="T35" fmla="*/ 2331 h 2622"/>
                <a:gd name="T36" fmla="*/ 3310 w 3310"/>
                <a:gd name="T37" fmla="*/ 1881 h 2622"/>
                <a:gd name="T38" fmla="*/ 3310 w 3310"/>
                <a:gd name="T39" fmla="*/ 1611 h 2622"/>
                <a:gd name="T40" fmla="*/ 3310 w 3310"/>
                <a:gd name="T41" fmla="*/ 1611 h 2622"/>
                <a:gd name="T42" fmla="*/ 3310 w 3310"/>
                <a:gd name="T43" fmla="*/ 1161 h 2622"/>
                <a:gd name="T44" fmla="*/ 3310 w 3310"/>
                <a:gd name="T45" fmla="*/ 891 h 2622"/>
                <a:gd name="T46" fmla="*/ 3310 w 3310"/>
                <a:gd name="T47" fmla="*/ 891 h 2622"/>
                <a:gd name="T48" fmla="*/ 3310 w 3310"/>
                <a:gd name="T49" fmla="*/ 441 h 2622"/>
                <a:gd name="T50" fmla="*/ 3310 w 3310"/>
                <a:gd name="T51" fmla="*/ 171 h 2622"/>
                <a:gd name="T52" fmla="*/ 3310 w 3310"/>
                <a:gd name="T53" fmla="*/ 171 h 2622"/>
                <a:gd name="T54" fmla="*/ 3310 w 3310"/>
                <a:gd name="T55" fmla="*/ 0 h 2622"/>
                <a:gd name="T56" fmla="*/ 3031 w 3310"/>
                <a:gd name="T57" fmla="*/ 0 h 2622"/>
                <a:gd name="T58" fmla="*/ 2761 w 3310"/>
                <a:gd name="T59" fmla="*/ 0 h 2622"/>
                <a:gd name="T60" fmla="*/ 2761 w 3310"/>
                <a:gd name="T61" fmla="*/ 0 h 2622"/>
                <a:gd name="T62" fmla="*/ 2311 w 3310"/>
                <a:gd name="T63" fmla="*/ 0 h 2622"/>
                <a:gd name="T64" fmla="*/ 2041 w 3310"/>
                <a:gd name="T65" fmla="*/ 0 h 2622"/>
                <a:gd name="T66" fmla="*/ 2041 w 3310"/>
                <a:gd name="T67" fmla="*/ 0 h 2622"/>
                <a:gd name="T68" fmla="*/ 1591 w 3310"/>
                <a:gd name="T69" fmla="*/ 0 h 2622"/>
                <a:gd name="T70" fmla="*/ 1321 w 3310"/>
                <a:gd name="T71" fmla="*/ 0 h 2622"/>
                <a:gd name="T72" fmla="*/ 1321 w 3310"/>
                <a:gd name="T73" fmla="*/ 0 h 2622"/>
                <a:gd name="T74" fmla="*/ 871 w 3310"/>
                <a:gd name="T75" fmla="*/ 0 h 2622"/>
                <a:gd name="T76" fmla="*/ 601 w 3310"/>
                <a:gd name="T77" fmla="*/ 0 h 2622"/>
                <a:gd name="T78" fmla="*/ 601 w 3310"/>
                <a:gd name="T79" fmla="*/ 0 h 2622"/>
                <a:gd name="T80" fmla="*/ 151 w 3310"/>
                <a:gd name="T81" fmla="*/ 0 h 2622"/>
                <a:gd name="T82" fmla="*/ 0 w 3310"/>
                <a:gd name="T83" fmla="*/ 119 h 2622"/>
                <a:gd name="T84" fmla="*/ 0 w 3310"/>
                <a:gd name="T85" fmla="*/ 119 h 2622"/>
                <a:gd name="T86" fmla="*/ 0 w 3310"/>
                <a:gd name="T87" fmla="*/ 569 h 2622"/>
                <a:gd name="T88" fmla="*/ 0 w 3310"/>
                <a:gd name="T89" fmla="*/ 839 h 2622"/>
                <a:gd name="T90" fmla="*/ 0 w 3310"/>
                <a:gd name="T91" fmla="*/ 839 h 2622"/>
                <a:gd name="T92" fmla="*/ 0 w 3310"/>
                <a:gd name="T93" fmla="*/ 1289 h 2622"/>
                <a:gd name="T94" fmla="*/ 0 w 3310"/>
                <a:gd name="T95" fmla="*/ 1559 h 2622"/>
                <a:gd name="T96" fmla="*/ 0 w 3310"/>
                <a:gd name="T97" fmla="*/ 1559 h 2622"/>
                <a:gd name="T98" fmla="*/ 0 w 3310"/>
                <a:gd name="T99" fmla="*/ 2009 h 2622"/>
                <a:gd name="T100" fmla="*/ 0 w 3310"/>
                <a:gd name="T101" fmla="*/ 2279 h 2622"/>
                <a:gd name="T102" fmla="*/ 0 w 3310"/>
                <a:gd name="T103" fmla="*/ 2279 h 2622"/>
                <a:gd name="T104" fmla="*/ 0 w 3310"/>
                <a:gd name="T105" fmla="*/ 2622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10" h="2622">
                  <a:moveTo>
                    <a:pt x="0" y="2622"/>
                  </a:moveTo>
                  <a:lnTo>
                    <a:pt x="0" y="2622"/>
                  </a:lnTo>
                  <a:lnTo>
                    <a:pt x="450" y="2622"/>
                  </a:lnTo>
                  <a:moveTo>
                    <a:pt x="720" y="2622"/>
                  </a:moveTo>
                  <a:lnTo>
                    <a:pt x="720" y="2622"/>
                  </a:lnTo>
                  <a:lnTo>
                    <a:pt x="1170" y="2622"/>
                  </a:lnTo>
                  <a:moveTo>
                    <a:pt x="1440" y="2622"/>
                  </a:moveTo>
                  <a:lnTo>
                    <a:pt x="1440" y="2622"/>
                  </a:lnTo>
                  <a:lnTo>
                    <a:pt x="1890" y="2622"/>
                  </a:lnTo>
                  <a:moveTo>
                    <a:pt x="2160" y="2622"/>
                  </a:moveTo>
                  <a:lnTo>
                    <a:pt x="2160" y="2622"/>
                  </a:lnTo>
                  <a:lnTo>
                    <a:pt x="2610" y="2622"/>
                  </a:lnTo>
                  <a:moveTo>
                    <a:pt x="2880" y="2622"/>
                  </a:moveTo>
                  <a:lnTo>
                    <a:pt x="2880" y="2622"/>
                  </a:lnTo>
                  <a:lnTo>
                    <a:pt x="3310" y="2622"/>
                  </a:lnTo>
                  <a:lnTo>
                    <a:pt x="3310" y="2601"/>
                  </a:lnTo>
                  <a:moveTo>
                    <a:pt x="3310" y="2331"/>
                  </a:moveTo>
                  <a:lnTo>
                    <a:pt x="3310" y="2331"/>
                  </a:lnTo>
                  <a:lnTo>
                    <a:pt x="3310" y="1881"/>
                  </a:lnTo>
                  <a:moveTo>
                    <a:pt x="3310" y="1611"/>
                  </a:moveTo>
                  <a:lnTo>
                    <a:pt x="3310" y="1611"/>
                  </a:lnTo>
                  <a:lnTo>
                    <a:pt x="3310" y="1161"/>
                  </a:lnTo>
                  <a:moveTo>
                    <a:pt x="3310" y="891"/>
                  </a:moveTo>
                  <a:lnTo>
                    <a:pt x="3310" y="891"/>
                  </a:lnTo>
                  <a:lnTo>
                    <a:pt x="3310" y="441"/>
                  </a:lnTo>
                  <a:moveTo>
                    <a:pt x="3310" y="171"/>
                  </a:moveTo>
                  <a:lnTo>
                    <a:pt x="3310" y="171"/>
                  </a:lnTo>
                  <a:lnTo>
                    <a:pt x="3310" y="0"/>
                  </a:lnTo>
                  <a:lnTo>
                    <a:pt x="3031" y="0"/>
                  </a:lnTo>
                  <a:moveTo>
                    <a:pt x="2761" y="0"/>
                  </a:moveTo>
                  <a:lnTo>
                    <a:pt x="2761" y="0"/>
                  </a:lnTo>
                  <a:lnTo>
                    <a:pt x="2311" y="0"/>
                  </a:lnTo>
                  <a:moveTo>
                    <a:pt x="2041" y="0"/>
                  </a:moveTo>
                  <a:lnTo>
                    <a:pt x="2041" y="0"/>
                  </a:lnTo>
                  <a:lnTo>
                    <a:pt x="1591" y="0"/>
                  </a:lnTo>
                  <a:moveTo>
                    <a:pt x="1321" y="0"/>
                  </a:moveTo>
                  <a:lnTo>
                    <a:pt x="1321" y="0"/>
                  </a:lnTo>
                  <a:lnTo>
                    <a:pt x="871" y="0"/>
                  </a:lnTo>
                  <a:moveTo>
                    <a:pt x="601" y="0"/>
                  </a:moveTo>
                  <a:lnTo>
                    <a:pt x="601" y="0"/>
                  </a:lnTo>
                  <a:lnTo>
                    <a:pt x="151" y="0"/>
                  </a:lnTo>
                  <a:moveTo>
                    <a:pt x="0" y="119"/>
                  </a:moveTo>
                  <a:lnTo>
                    <a:pt x="0" y="119"/>
                  </a:lnTo>
                  <a:lnTo>
                    <a:pt x="0" y="569"/>
                  </a:lnTo>
                  <a:moveTo>
                    <a:pt x="0" y="839"/>
                  </a:moveTo>
                  <a:lnTo>
                    <a:pt x="0" y="839"/>
                  </a:lnTo>
                  <a:lnTo>
                    <a:pt x="0" y="1289"/>
                  </a:lnTo>
                  <a:moveTo>
                    <a:pt x="0" y="1559"/>
                  </a:moveTo>
                  <a:lnTo>
                    <a:pt x="0" y="1559"/>
                  </a:lnTo>
                  <a:lnTo>
                    <a:pt x="0" y="2009"/>
                  </a:lnTo>
                  <a:moveTo>
                    <a:pt x="0" y="2279"/>
                  </a:moveTo>
                  <a:lnTo>
                    <a:pt x="0" y="2279"/>
                  </a:lnTo>
                  <a:lnTo>
                    <a:pt x="0" y="2622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9"/>
            <p:cNvSpPr>
              <a:spLocks noEditPoints="1"/>
            </p:cNvSpPr>
            <p:nvPr/>
          </p:nvSpPr>
          <p:spPr bwMode="auto">
            <a:xfrm>
              <a:off x="2896166" y="3007982"/>
              <a:ext cx="910900" cy="685001"/>
            </a:xfrm>
            <a:custGeom>
              <a:avLst/>
              <a:gdLst>
                <a:gd name="T0" fmla="*/ 0 w 3237"/>
                <a:gd name="T1" fmla="*/ 2622 h 2622"/>
                <a:gd name="T2" fmla="*/ 0 w 3237"/>
                <a:gd name="T3" fmla="*/ 2622 h 2622"/>
                <a:gd name="T4" fmla="*/ 450 w 3237"/>
                <a:gd name="T5" fmla="*/ 2622 h 2622"/>
                <a:gd name="T6" fmla="*/ 720 w 3237"/>
                <a:gd name="T7" fmla="*/ 2622 h 2622"/>
                <a:gd name="T8" fmla="*/ 720 w 3237"/>
                <a:gd name="T9" fmla="*/ 2622 h 2622"/>
                <a:gd name="T10" fmla="*/ 1170 w 3237"/>
                <a:gd name="T11" fmla="*/ 2622 h 2622"/>
                <a:gd name="T12" fmla="*/ 1440 w 3237"/>
                <a:gd name="T13" fmla="*/ 2622 h 2622"/>
                <a:gd name="T14" fmla="*/ 1440 w 3237"/>
                <a:gd name="T15" fmla="*/ 2622 h 2622"/>
                <a:gd name="T16" fmla="*/ 1890 w 3237"/>
                <a:gd name="T17" fmla="*/ 2622 h 2622"/>
                <a:gd name="T18" fmla="*/ 2160 w 3237"/>
                <a:gd name="T19" fmla="*/ 2622 h 2622"/>
                <a:gd name="T20" fmla="*/ 2160 w 3237"/>
                <a:gd name="T21" fmla="*/ 2622 h 2622"/>
                <a:gd name="T22" fmla="*/ 2610 w 3237"/>
                <a:gd name="T23" fmla="*/ 2622 h 2622"/>
                <a:gd name="T24" fmla="*/ 2880 w 3237"/>
                <a:gd name="T25" fmla="*/ 2622 h 2622"/>
                <a:gd name="T26" fmla="*/ 2880 w 3237"/>
                <a:gd name="T27" fmla="*/ 2622 h 2622"/>
                <a:gd name="T28" fmla="*/ 3237 w 3237"/>
                <a:gd name="T29" fmla="*/ 2622 h 2622"/>
                <a:gd name="T30" fmla="*/ 3237 w 3237"/>
                <a:gd name="T31" fmla="*/ 2528 h 2622"/>
                <a:gd name="T32" fmla="*/ 3237 w 3237"/>
                <a:gd name="T33" fmla="*/ 2258 h 2622"/>
                <a:gd name="T34" fmla="*/ 3237 w 3237"/>
                <a:gd name="T35" fmla="*/ 2258 h 2622"/>
                <a:gd name="T36" fmla="*/ 3237 w 3237"/>
                <a:gd name="T37" fmla="*/ 1808 h 2622"/>
                <a:gd name="T38" fmla="*/ 3237 w 3237"/>
                <a:gd name="T39" fmla="*/ 1538 h 2622"/>
                <a:gd name="T40" fmla="*/ 3237 w 3237"/>
                <a:gd name="T41" fmla="*/ 1538 h 2622"/>
                <a:gd name="T42" fmla="*/ 3237 w 3237"/>
                <a:gd name="T43" fmla="*/ 1088 h 2622"/>
                <a:gd name="T44" fmla="*/ 3237 w 3237"/>
                <a:gd name="T45" fmla="*/ 818 h 2622"/>
                <a:gd name="T46" fmla="*/ 3237 w 3237"/>
                <a:gd name="T47" fmla="*/ 818 h 2622"/>
                <a:gd name="T48" fmla="*/ 3237 w 3237"/>
                <a:gd name="T49" fmla="*/ 368 h 2622"/>
                <a:gd name="T50" fmla="*/ 3237 w 3237"/>
                <a:gd name="T51" fmla="*/ 98 h 2622"/>
                <a:gd name="T52" fmla="*/ 3237 w 3237"/>
                <a:gd name="T53" fmla="*/ 98 h 2622"/>
                <a:gd name="T54" fmla="*/ 3237 w 3237"/>
                <a:gd name="T55" fmla="*/ 0 h 2622"/>
                <a:gd name="T56" fmla="*/ 2885 w 3237"/>
                <a:gd name="T57" fmla="*/ 0 h 2622"/>
                <a:gd name="T58" fmla="*/ 2615 w 3237"/>
                <a:gd name="T59" fmla="*/ 0 h 2622"/>
                <a:gd name="T60" fmla="*/ 2615 w 3237"/>
                <a:gd name="T61" fmla="*/ 0 h 2622"/>
                <a:gd name="T62" fmla="*/ 2165 w 3237"/>
                <a:gd name="T63" fmla="*/ 0 h 2622"/>
                <a:gd name="T64" fmla="*/ 1895 w 3237"/>
                <a:gd name="T65" fmla="*/ 0 h 2622"/>
                <a:gd name="T66" fmla="*/ 1895 w 3237"/>
                <a:gd name="T67" fmla="*/ 0 h 2622"/>
                <a:gd name="T68" fmla="*/ 1445 w 3237"/>
                <a:gd name="T69" fmla="*/ 0 h 2622"/>
                <a:gd name="T70" fmla="*/ 1175 w 3237"/>
                <a:gd name="T71" fmla="*/ 0 h 2622"/>
                <a:gd name="T72" fmla="*/ 1175 w 3237"/>
                <a:gd name="T73" fmla="*/ 0 h 2622"/>
                <a:gd name="T74" fmla="*/ 725 w 3237"/>
                <a:gd name="T75" fmla="*/ 0 h 2622"/>
                <a:gd name="T76" fmla="*/ 455 w 3237"/>
                <a:gd name="T77" fmla="*/ 0 h 2622"/>
                <a:gd name="T78" fmla="*/ 455 w 3237"/>
                <a:gd name="T79" fmla="*/ 0 h 2622"/>
                <a:gd name="T80" fmla="*/ 5 w 3237"/>
                <a:gd name="T81" fmla="*/ 0 h 2622"/>
                <a:gd name="T82" fmla="*/ 0 w 3237"/>
                <a:gd name="T83" fmla="*/ 265 h 2622"/>
                <a:gd name="T84" fmla="*/ 0 w 3237"/>
                <a:gd name="T85" fmla="*/ 265 h 2622"/>
                <a:gd name="T86" fmla="*/ 0 w 3237"/>
                <a:gd name="T87" fmla="*/ 715 h 2622"/>
                <a:gd name="T88" fmla="*/ 0 w 3237"/>
                <a:gd name="T89" fmla="*/ 985 h 2622"/>
                <a:gd name="T90" fmla="*/ 0 w 3237"/>
                <a:gd name="T91" fmla="*/ 985 h 2622"/>
                <a:gd name="T92" fmla="*/ 0 w 3237"/>
                <a:gd name="T93" fmla="*/ 1435 h 2622"/>
                <a:gd name="T94" fmla="*/ 0 w 3237"/>
                <a:gd name="T95" fmla="*/ 1705 h 2622"/>
                <a:gd name="T96" fmla="*/ 0 w 3237"/>
                <a:gd name="T97" fmla="*/ 1705 h 2622"/>
                <a:gd name="T98" fmla="*/ 0 w 3237"/>
                <a:gd name="T99" fmla="*/ 2155 h 2622"/>
                <a:gd name="T100" fmla="*/ 0 w 3237"/>
                <a:gd name="T101" fmla="*/ 2425 h 2622"/>
                <a:gd name="T102" fmla="*/ 0 w 3237"/>
                <a:gd name="T103" fmla="*/ 2425 h 2622"/>
                <a:gd name="T104" fmla="*/ 0 w 3237"/>
                <a:gd name="T105" fmla="*/ 2622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37" h="2622">
                  <a:moveTo>
                    <a:pt x="0" y="2622"/>
                  </a:moveTo>
                  <a:lnTo>
                    <a:pt x="0" y="2622"/>
                  </a:lnTo>
                  <a:lnTo>
                    <a:pt x="450" y="2622"/>
                  </a:lnTo>
                  <a:moveTo>
                    <a:pt x="720" y="2622"/>
                  </a:moveTo>
                  <a:lnTo>
                    <a:pt x="720" y="2622"/>
                  </a:lnTo>
                  <a:lnTo>
                    <a:pt x="1170" y="2622"/>
                  </a:lnTo>
                  <a:moveTo>
                    <a:pt x="1440" y="2622"/>
                  </a:moveTo>
                  <a:lnTo>
                    <a:pt x="1440" y="2622"/>
                  </a:lnTo>
                  <a:lnTo>
                    <a:pt x="1890" y="2622"/>
                  </a:lnTo>
                  <a:moveTo>
                    <a:pt x="2160" y="2622"/>
                  </a:moveTo>
                  <a:lnTo>
                    <a:pt x="2160" y="2622"/>
                  </a:lnTo>
                  <a:lnTo>
                    <a:pt x="2610" y="2622"/>
                  </a:lnTo>
                  <a:moveTo>
                    <a:pt x="2880" y="2622"/>
                  </a:moveTo>
                  <a:lnTo>
                    <a:pt x="2880" y="2622"/>
                  </a:lnTo>
                  <a:lnTo>
                    <a:pt x="3237" y="2622"/>
                  </a:lnTo>
                  <a:lnTo>
                    <a:pt x="3237" y="2528"/>
                  </a:lnTo>
                  <a:moveTo>
                    <a:pt x="3237" y="2258"/>
                  </a:moveTo>
                  <a:lnTo>
                    <a:pt x="3237" y="2258"/>
                  </a:lnTo>
                  <a:lnTo>
                    <a:pt x="3237" y="1808"/>
                  </a:lnTo>
                  <a:moveTo>
                    <a:pt x="3237" y="1538"/>
                  </a:moveTo>
                  <a:lnTo>
                    <a:pt x="3237" y="1538"/>
                  </a:lnTo>
                  <a:lnTo>
                    <a:pt x="3237" y="1088"/>
                  </a:lnTo>
                  <a:moveTo>
                    <a:pt x="3237" y="818"/>
                  </a:moveTo>
                  <a:lnTo>
                    <a:pt x="3237" y="818"/>
                  </a:lnTo>
                  <a:lnTo>
                    <a:pt x="3237" y="368"/>
                  </a:lnTo>
                  <a:moveTo>
                    <a:pt x="3237" y="98"/>
                  </a:moveTo>
                  <a:lnTo>
                    <a:pt x="3237" y="98"/>
                  </a:lnTo>
                  <a:lnTo>
                    <a:pt x="3237" y="0"/>
                  </a:lnTo>
                  <a:lnTo>
                    <a:pt x="2885" y="0"/>
                  </a:lnTo>
                  <a:moveTo>
                    <a:pt x="2615" y="0"/>
                  </a:moveTo>
                  <a:lnTo>
                    <a:pt x="2615" y="0"/>
                  </a:lnTo>
                  <a:lnTo>
                    <a:pt x="2165" y="0"/>
                  </a:lnTo>
                  <a:moveTo>
                    <a:pt x="1895" y="0"/>
                  </a:moveTo>
                  <a:lnTo>
                    <a:pt x="1895" y="0"/>
                  </a:lnTo>
                  <a:lnTo>
                    <a:pt x="1445" y="0"/>
                  </a:lnTo>
                  <a:moveTo>
                    <a:pt x="1175" y="0"/>
                  </a:moveTo>
                  <a:lnTo>
                    <a:pt x="1175" y="0"/>
                  </a:lnTo>
                  <a:lnTo>
                    <a:pt x="725" y="0"/>
                  </a:lnTo>
                  <a:moveTo>
                    <a:pt x="455" y="0"/>
                  </a:moveTo>
                  <a:lnTo>
                    <a:pt x="455" y="0"/>
                  </a:lnTo>
                  <a:lnTo>
                    <a:pt x="5" y="0"/>
                  </a:lnTo>
                  <a:moveTo>
                    <a:pt x="0" y="265"/>
                  </a:moveTo>
                  <a:lnTo>
                    <a:pt x="0" y="265"/>
                  </a:lnTo>
                  <a:lnTo>
                    <a:pt x="0" y="715"/>
                  </a:lnTo>
                  <a:moveTo>
                    <a:pt x="0" y="985"/>
                  </a:moveTo>
                  <a:lnTo>
                    <a:pt x="0" y="985"/>
                  </a:lnTo>
                  <a:lnTo>
                    <a:pt x="0" y="1435"/>
                  </a:lnTo>
                  <a:moveTo>
                    <a:pt x="0" y="1705"/>
                  </a:moveTo>
                  <a:lnTo>
                    <a:pt x="0" y="1705"/>
                  </a:lnTo>
                  <a:lnTo>
                    <a:pt x="0" y="2155"/>
                  </a:lnTo>
                  <a:moveTo>
                    <a:pt x="0" y="2425"/>
                  </a:moveTo>
                  <a:lnTo>
                    <a:pt x="0" y="2425"/>
                  </a:lnTo>
                  <a:lnTo>
                    <a:pt x="0" y="2622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10"/>
            <p:cNvSpPr/>
            <p:nvPr/>
          </p:nvSpPr>
          <p:spPr bwMode="auto">
            <a:xfrm>
              <a:off x="2300853" y="3668043"/>
              <a:ext cx="139862" cy="280984"/>
            </a:xfrm>
            <a:custGeom>
              <a:avLst/>
              <a:gdLst>
                <a:gd name="T0" fmla="*/ 494 w 494"/>
                <a:gd name="T1" fmla="*/ 0 h 1077"/>
                <a:gd name="T2" fmla="*/ 494 w 494"/>
                <a:gd name="T3" fmla="*/ 0 h 1077"/>
                <a:gd name="T4" fmla="*/ 384 w 494"/>
                <a:gd name="T5" fmla="*/ 240 h 1077"/>
                <a:gd name="T6" fmla="*/ 265 w 494"/>
                <a:gd name="T7" fmla="*/ 500 h 1077"/>
                <a:gd name="T8" fmla="*/ 137 w 494"/>
                <a:gd name="T9" fmla="*/ 779 h 1077"/>
                <a:gd name="T10" fmla="*/ 0 w 494"/>
                <a:gd name="T11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4" h="1077">
                  <a:moveTo>
                    <a:pt x="494" y="0"/>
                  </a:moveTo>
                  <a:lnTo>
                    <a:pt x="494" y="0"/>
                  </a:lnTo>
                  <a:lnTo>
                    <a:pt x="384" y="240"/>
                  </a:lnTo>
                  <a:lnTo>
                    <a:pt x="265" y="500"/>
                  </a:lnTo>
                  <a:lnTo>
                    <a:pt x="137" y="779"/>
                  </a:lnTo>
                  <a:lnTo>
                    <a:pt x="0" y="1077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Freeform 11"/>
            <p:cNvSpPr/>
            <p:nvPr/>
          </p:nvSpPr>
          <p:spPr bwMode="auto">
            <a:xfrm>
              <a:off x="2347474" y="3736211"/>
              <a:ext cx="55587" cy="124697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Freeform 12"/>
            <p:cNvSpPr/>
            <p:nvPr/>
          </p:nvSpPr>
          <p:spPr bwMode="auto">
            <a:xfrm>
              <a:off x="2440716" y="3668043"/>
              <a:ext cx="175725" cy="275996"/>
            </a:xfrm>
            <a:custGeom>
              <a:avLst/>
              <a:gdLst>
                <a:gd name="T0" fmla="*/ 0 w 630"/>
                <a:gd name="T1" fmla="*/ 0 h 1056"/>
                <a:gd name="T2" fmla="*/ 0 w 630"/>
                <a:gd name="T3" fmla="*/ 0 h 1056"/>
                <a:gd name="T4" fmla="*/ 141 w 630"/>
                <a:gd name="T5" fmla="*/ 235 h 1056"/>
                <a:gd name="T6" fmla="*/ 293 w 630"/>
                <a:gd name="T7" fmla="*/ 490 h 1056"/>
                <a:gd name="T8" fmla="*/ 456 w 630"/>
                <a:gd name="T9" fmla="*/ 763 h 1056"/>
                <a:gd name="T10" fmla="*/ 630 w 630"/>
                <a:gd name="T11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0" h="1056">
                  <a:moveTo>
                    <a:pt x="0" y="0"/>
                  </a:moveTo>
                  <a:lnTo>
                    <a:pt x="0" y="0"/>
                  </a:lnTo>
                  <a:lnTo>
                    <a:pt x="141" y="235"/>
                  </a:lnTo>
                  <a:lnTo>
                    <a:pt x="293" y="490"/>
                  </a:lnTo>
                  <a:lnTo>
                    <a:pt x="456" y="763"/>
                  </a:lnTo>
                  <a:lnTo>
                    <a:pt x="630" y="1056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Freeform 13"/>
            <p:cNvSpPr/>
            <p:nvPr/>
          </p:nvSpPr>
          <p:spPr bwMode="auto">
            <a:xfrm>
              <a:off x="2494509" y="3732886"/>
              <a:ext cx="55587" cy="126359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14"/>
            <p:cNvSpPr/>
            <p:nvPr/>
          </p:nvSpPr>
          <p:spPr bwMode="auto">
            <a:xfrm>
              <a:off x="2921269" y="3663056"/>
              <a:ext cx="166760" cy="280984"/>
            </a:xfrm>
            <a:custGeom>
              <a:avLst/>
              <a:gdLst>
                <a:gd name="T0" fmla="*/ 590 w 590"/>
                <a:gd name="T1" fmla="*/ 0 h 1074"/>
                <a:gd name="T2" fmla="*/ 590 w 590"/>
                <a:gd name="T3" fmla="*/ 0 h 1074"/>
                <a:gd name="T4" fmla="*/ 458 w 590"/>
                <a:gd name="T5" fmla="*/ 240 h 1074"/>
                <a:gd name="T6" fmla="*/ 316 w 590"/>
                <a:gd name="T7" fmla="*/ 498 h 1074"/>
                <a:gd name="T8" fmla="*/ 164 w 590"/>
                <a:gd name="T9" fmla="*/ 776 h 1074"/>
                <a:gd name="T10" fmla="*/ 0 w 590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0" h="1074">
                  <a:moveTo>
                    <a:pt x="590" y="0"/>
                  </a:moveTo>
                  <a:lnTo>
                    <a:pt x="590" y="0"/>
                  </a:lnTo>
                  <a:lnTo>
                    <a:pt x="458" y="240"/>
                  </a:lnTo>
                  <a:lnTo>
                    <a:pt x="316" y="498"/>
                  </a:lnTo>
                  <a:lnTo>
                    <a:pt x="164" y="776"/>
                  </a:lnTo>
                  <a:lnTo>
                    <a:pt x="0" y="1074"/>
                  </a:lnTo>
                </a:path>
              </a:pathLst>
            </a:custGeom>
            <a:noFill/>
            <a:ln w="20638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Freeform 15"/>
            <p:cNvSpPr/>
            <p:nvPr/>
          </p:nvSpPr>
          <p:spPr bwMode="auto">
            <a:xfrm>
              <a:off x="2982236" y="3731223"/>
              <a:ext cx="55587" cy="124697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Freeform 16"/>
            <p:cNvSpPr/>
            <p:nvPr/>
          </p:nvSpPr>
          <p:spPr bwMode="auto">
            <a:xfrm>
              <a:off x="3088028" y="3663056"/>
              <a:ext cx="123725" cy="280984"/>
            </a:xfrm>
            <a:custGeom>
              <a:avLst/>
              <a:gdLst>
                <a:gd name="T0" fmla="*/ 0 w 442"/>
                <a:gd name="T1" fmla="*/ 0 h 1074"/>
                <a:gd name="T2" fmla="*/ 0 w 442"/>
                <a:gd name="T3" fmla="*/ 0 h 1074"/>
                <a:gd name="T4" fmla="*/ 99 w 442"/>
                <a:gd name="T5" fmla="*/ 240 h 1074"/>
                <a:gd name="T6" fmla="*/ 205 w 442"/>
                <a:gd name="T7" fmla="*/ 498 h 1074"/>
                <a:gd name="T8" fmla="*/ 320 w 442"/>
                <a:gd name="T9" fmla="*/ 776 h 1074"/>
                <a:gd name="T10" fmla="*/ 442 w 442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2" h="1074">
                  <a:moveTo>
                    <a:pt x="0" y="0"/>
                  </a:moveTo>
                  <a:lnTo>
                    <a:pt x="0" y="0"/>
                  </a:lnTo>
                  <a:lnTo>
                    <a:pt x="99" y="240"/>
                  </a:lnTo>
                  <a:lnTo>
                    <a:pt x="205" y="498"/>
                  </a:lnTo>
                  <a:lnTo>
                    <a:pt x="320" y="776"/>
                  </a:lnTo>
                  <a:lnTo>
                    <a:pt x="442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17"/>
            <p:cNvSpPr/>
            <p:nvPr/>
          </p:nvSpPr>
          <p:spPr bwMode="auto">
            <a:xfrm>
              <a:off x="3116718" y="3731223"/>
              <a:ext cx="57379" cy="124697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18"/>
            <p:cNvSpPr/>
            <p:nvPr/>
          </p:nvSpPr>
          <p:spPr bwMode="auto">
            <a:xfrm>
              <a:off x="3495065" y="3663056"/>
              <a:ext cx="159587" cy="280984"/>
            </a:xfrm>
            <a:custGeom>
              <a:avLst/>
              <a:gdLst>
                <a:gd name="T0" fmla="*/ 566 w 566"/>
                <a:gd name="T1" fmla="*/ 0 h 1074"/>
                <a:gd name="T2" fmla="*/ 566 w 566"/>
                <a:gd name="T3" fmla="*/ 0 h 1074"/>
                <a:gd name="T4" fmla="*/ 440 w 566"/>
                <a:gd name="T5" fmla="*/ 240 h 1074"/>
                <a:gd name="T6" fmla="*/ 303 w 566"/>
                <a:gd name="T7" fmla="*/ 498 h 1074"/>
                <a:gd name="T8" fmla="*/ 157 w 566"/>
                <a:gd name="T9" fmla="*/ 776 h 1074"/>
                <a:gd name="T10" fmla="*/ 0 w 566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6" h="1074">
                  <a:moveTo>
                    <a:pt x="566" y="0"/>
                  </a:moveTo>
                  <a:lnTo>
                    <a:pt x="566" y="0"/>
                  </a:lnTo>
                  <a:lnTo>
                    <a:pt x="440" y="240"/>
                  </a:lnTo>
                  <a:lnTo>
                    <a:pt x="303" y="498"/>
                  </a:lnTo>
                  <a:lnTo>
                    <a:pt x="157" y="776"/>
                  </a:lnTo>
                  <a:lnTo>
                    <a:pt x="0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19"/>
            <p:cNvSpPr/>
            <p:nvPr/>
          </p:nvSpPr>
          <p:spPr bwMode="auto">
            <a:xfrm>
              <a:off x="3552444" y="3731223"/>
              <a:ext cx="55587" cy="124697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20"/>
            <p:cNvSpPr/>
            <p:nvPr/>
          </p:nvSpPr>
          <p:spPr bwMode="auto">
            <a:xfrm>
              <a:off x="3654651" y="3663056"/>
              <a:ext cx="130898" cy="280984"/>
            </a:xfrm>
            <a:custGeom>
              <a:avLst/>
              <a:gdLst>
                <a:gd name="T0" fmla="*/ 0 w 466"/>
                <a:gd name="T1" fmla="*/ 0 h 1074"/>
                <a:gd name="T2" fmla="*/ 0 w 466"/>
                <a:gd name="T3" fmla="*/ 0 h 1074"/>
                <a:gd name="T4" fmla="*/ 104 w 466"/>
                <a:gd name="T5" fmla="*/ 240 h 1074"/>
                <a:gd name="T6" fmla="*/ 217 w 466"/>
                <a:gd name="T7" fmla="*/ 498 h 1074"/>
                <a:gd name="T8" fmla="*/ 337 w 466"/>
                <a:gd name="T9" fmla="*/ 776 h 1074"/>
                <a:gd name="T10" fmla="*/ 466 w 466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6" h="1074">
                  <a:moveTo>
                    <a:pt x="0" y="0"/>
                  </a:moveTo>
                  <a:lnTo>
                    <a:pt x="0" y="0"/>
                  </a:lnTo>
                  <a:lnTo>
                    <a:pt x="104" y="240"/>
                  </a:lnTo>
                  <a:lnTo>
                    <a:pt x="217" y="498"/>
                  </a:lnTo>
                  <a:lnTo>
                    <a:pt x="337" y="776"/>
                  </a:lnTo>
                  <a:lnTo>
                    <a:pt x="466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21"/>
            <p:cNvSpPr/>
            <p:nvPr/>
          </p:nvSpPr>
          <p:spPr bwMode="auto">
            <a:xfrm>
              <a:off x="3686927" y="3731223"/>
              <a:ext cx="55587" cy="124697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22"/>
            <p:cNvSpPr/>
            <p:nvPr/>
          </p:nvSpPr>
          <p:spPr bwMode="auto">
            <a:xfrm>
              <a:off x="4065274" y="3663056"/>
              <a:ext cx="156001" cy="280984"/>
            </a:xfrm>
            <a:custGeom>
              <a:avLst/>
              <a:gdLst>
                <a:gd name="T0" fmla="*/ 553 w 553"/>
                <a:gd name="T1" fmla="*/ 0 h 1074"/>
                <a:gd name="T2" fmla="*/ 553 w 553"/>
                <a:gd name="T3" fmla="*/ 0 h 1074"/>
                <a:gd name="T4" fmla="*/ 430 w 553"/>
                <a:gd name="T5" fmla="*/ 240 h 1074"/>
                <a:gd name="T6" fmla="*/ 296 w 553"/>
                <a:gd name="T7" fmla="*/ 498 h 1074"/>
                <a:gd name="T8" fmla="*/ 153 w 553"/>
                <a:gd name="T9" fmla="*/ 776 h 1074"/>
                <a:gd name="T10" fmla="*/ 0 w 553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3" h="1074">
                  <a:moveTo>
                    <a:pt x="553" y="0"/>
                  </a:moveTo>
                  <a:lnTo>
                    <a:pt x="553" y="0"/>
                  </a:lnTo>
                  <a:lnTo>
                    <a:pt x="430" y="240"/>
                  </a:lnTo>
                  <a:lnTo>
                    <a:pt x="296" y="498"/>
                  </a:lnTo>
                  <a:lnTo>
                    <a:pt x="153" y="776"/>
                  </a:lnTo>
                  <a:lnTo>
                    <a:pt x="0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23"/>
            <p:cNvSpPr/>
            <p:nvPr/>
          </p:nvSpPr>
          <p:spPr bwMode="auto">
            <a:xfrm>
              <a:off x="4120860" y="3731223"/>
              <a:ext cx="55587" cy="124697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24"/>
            <p:cNvSpPr/>
            <p:nvPr/>
          </p:nvSpPr>
          <p:spPr bwMode="auto">
            <a:xfrm>
              <a:off x="4221274" y="3663056"/>
              <a:ext cx="134484" cy="280984"/>
            </a:xfrm>
            <a:custGeom>
              <a:avLst/>
              <a:gdLst>
                <a:gd name="T0" fmla="*/ 0 w 481"/>
                <a:gd name="T1" fmla="*/ 0 h 1074"/>
                <a:gd name="T2" fmla="*/ 0 w 481"/>
                <a:gd name="T3" fmla="*/ 0 h 1074"/>
                <a:gd name="T4" fmla="*/ 107 w 481"/>
                <a:gd name="T5" fmla="*/ 240 h 1074"/>
                <a:gd name="T6" fmla="*/ 223 w 481"/>
                <a:gd name="T7" fmla="*/ 498 h 1074"/>
                <a:gd name="T8" fmla="*/ 348 w 481"/>
                <a:gd name="T9" fmla="*/ 776 h 1074"/>
                <a:gd name="T10" fmla="*/ 481 w 481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" h="1074">
                  <a:moveTo>
                    <a:pt x="0" y="0"/>
                  </a:moveTo>
                  <a:lnTo>
                    <a:pt x="0" y="0"/>
                  </a:lnTo>
                  <a:lnTo>
                    <a:pt x="107" y="240"/>
                  </a:lnTo>
                  <a:lnTo>
                    <a:pt x="223" y="498"/>
                  </a:lnTo>
                  <a:lnTo>
                    <a:pt x="348" y="776"/>
                  </a:lnTo>
                  <a:lnTo>
                    <a:pt x="481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25"/>
            <p:cNvSpPr/>
            <p:nvPr/>
          </p:nvSpPr>
          <p:spPr bwMode="auto">
            <a:xfrm>
              <a:off x="4255343" y="3731223"/>
              <a:ext cx="55587" cy="124697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26"/>
            <p:cNvSpPr/>
            <p:nvPr/>
          </p:nvSpPr>
          <p:spPr bwMode="auto">
            <a:xfrm>
              <a:off x="4642655" y="3663056"/>
              <a:ext cx="145243" cy="280984"/>
            </a:xfrm>
            <a:custGeom>
              <a:avLst/>
              <a:gdLst>
                <a:gd name="T0" fmla="*/ 516 w 516"/>
                <a:gd name="T1" fmla="*/ 0 h 1074"/>
                <a:gd name="T2" fmla="*/ 516 w 516"/>
                <a:gd name="T3" fmla="*/ 0 h 1074"/>
                <a:gd name="T4" fmla="*/ 401 w 516"/>
                <a:gd name="T5" fmla="*/ 240 h 1074"/>
                <a:gd name="T6" fmla="*/ 277 w 516"/>
                <a:gd name="T7" fmla="*/ 498 h 1074"/>
                <a:gd name="T8" fmla="*/ 143 w 516"/>
                <a:gd name="T9" fmla="*/ 776 h 1074"/>
                <a:gd name="T10" fmla="*/ 0 w 516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6" h="1074">
                  <a:moveTo>
                    <a:pt x="516" y="0"/>
                  </a:moveTo>
                  <a:lnTo>
                    <a:pt x="516" y="0"/>
                  </a:lnTo>
                  <a:lnTo>
                    <a:pt x="401" y="240"/>
                  </a:lnTo>
                  <a:lnTo>
                    <a:pt x="277" y="498"/>
                  </a:lnTo>
                  <a:lnTo>
                    <a:pt x="143" y="776"/>
                  </a:lnTo>
                  <a:lnTo>
                    <a:pt x="0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27"/>
            <p:cNvSpPr/>
            <p:nvPr/>
          </p:nvSpPr>
          <p:spPr bwMode="auto">
            <a:xfrm>
              <a:off x="4692862" y="3731223"/>
              <a:ext cx="55587" cy="124697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28"/>
            <p:cNvSpPr/>
            <p:nvPr/>
          </p:nvSpPr>
          <p:spPr bwMode="auto">
            <a:xfrm>
              <a:off x="4787896" y="3663056"/>
              <a:ext cx="145243" cy="280984"/>
            </a:xfrm>
            <a:custGeom>
              <a:avLst/>
              <a:gdLst>
                <a:gd name="T0" fmla="*/ 0 w 520"/>
                <a:gd name="T1" fmla="*/ 0 h 1074"/>
                <a:gd name="T2" fmla="*/ 0 w 520"/>
                <a:gd name="T3" fmla="*/ 0 h 1074"/>
                <a:gd name="T4" fmla="*/ 116 w 520"/>
                <a:gd name="T5" fmla="*/ 240 h 1074"/>
                <a:gd name="T6" fmla="*/ 242 w 520"/>
                <a:gd name="T7" fmla="*/ 498 h 1074"/>
                <a:gd name="T8" fmla="*/ 376 w 520"/>
                <a:gd name="T9" fmla="*/ 776 h 1074"/>
                <a:gd name="T10" fmla="*/ 520 w 520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0" h="1074">
                  <a:moveTo>
                    <a:pt x="0" y="0"/>
                  </a:moveTo>
                  <a:lnTo>
                    <a:pt x="0" y="0"/>
                  </a:lnTo>
                  <a:lnTo>
                    <a:pt x="116" y="240"/>
                  </a:lnTo>
                  <a:lnTo>
                    <a:pt x="242" y="498"/>
                  </a:lnTo>
                  <a:lnTo>
                    <a:pt x="376" y="776"/>
                  </a:lnTo>
                  <a:lnTo>
                    <a:pt x="520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29"/>
            <p:cNvSpPr/>
            <p:nvPr/>
          </p:nvSpPr>
          <p:spPr bwMode="auto">
            <a:xfrm>
              <a:off x="4827345" y="3731223"/>
              <a:ext cx="55587" cy="124697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7" name="Freeform 30"/>
            <p:cNvSpPr/>
            <p:nvPr/>
          </p:nvSpPr>
          <p:spPr bwMode="auto">
            <a:xfrm>
              <a:off x="5230795" y="3663056"/>
              <a:ext cx="136276" cy="280984"/>
            </a:xfrm>
            <a:custGeom>
              <a:avLst/>
              <a:gdLst>
                <a:gd name="T0" fmla="*/ 488 w 488"/>
                <a:gd name="T1" fmla="*/ 0 h 1074"/>
                <a:gd name="T2" fmla="*/ 488 w 488"/>
                <a:gd name="T3" fmla="*/ 0 h 1074"/>
                <a:gd name="T4" fmla="*/ 379 w 488"/>
                <a:gd name="T5" fmla="*/ 240 h 1074"/>
                <a:gd name="T6" fmla="*/ 262 w 488"/>
                <a:gd name="T7" fmla="*/ 498 h 1074"/>
                <a:gd name="T8" fmla="*/ 135 w 488"/>
                <a:gd name="T9" fmla="*/ 776 h 1074"/>
                <a:gd name="T10" fmla="*/ 0 w 488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8" h="1074">
                  <a:moveTo>
                    <a:pt x="488" y="0"/>
                  </a:moveTo>
                  <a:lnTo>
                    <a:pt x="488" y="0"/>
                  </a:lnTo>
                  <a:lnTo>
                    <a:pt x="379" y="240"/>
                  </a:lnTo>
                  <a:lnTo>
                    <a:pt x="262" y="498"/>
                  </a:lnTo>
                  <a:lnTo>
                    <a:pt x="135" y="776"/>
                  </a:lnTo>
                  <a:lnTo>
                    <a:pt x="0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31"/>
            <p:cNvSpPr/>
            <p:nvPr/>
          </p:nvSpPr>
          <p:spPr bwMode="auto">
            <a:xfrm>
              <a:off x="5275622" y="3731223"/>
              <a:ext cx="57379" cy="124697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32"/>
            <p:cNvSpPr/>
            <p:nvPr/>
          </p:nvSpPr>
          <p:spPr bwMode="auto">
            <a:xfrm>
              <a:off x="5367071" y="3663056"/>
              <a:ext cx="170346" cy="285971"/>
            </a:xfrm>
            <a:custGeom>
              <a:avLst/>
              <a:gdLst>
                <a:gd name="T0" fmla="*/ 0 w 603"/>
                <a:gd name="T1" fmla="*/ 0 h 1095"/>
                <a:gd name="T2" fmla="*/ 0 w 603"/>
                <a:gd name="T3" fmla="*/ 0 h 1095"/>
                <a:gd name="T4" fmla="*/ 135 w 603"/>
                <a:gd name="T5" fmla="*/ 244 h 1095"/>
                <a:gd name="T6" fmla="*/ 280 w 603"/>
                <a:gd name="T7" fmla="*/ 508 h 1095"/>
                <a:gd name="T8" fmla="*/ 436 w 603"/>
                <a:gd name="T9" fmla="*/ 792 h 1095"/>
                <a:gd name="T10" fmla="*/ 603 w 603"/>
                <a:gd name="T11" fmla="*/ 1095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3" h="1095">
                  <a:moveTo>
                    <a:pt x="0" y="0"/>
                  </a:moveTo>
                  <a:lnTo>
                    <a:pt x="0" y="0"/>
                  </a:lnTo>
                  <a:lnTo>
                    <a:pt x="135" y="244"/>
                  </a:lnTo>
                  <a:lnTo>
                    <a:pt x="280" y="508"/>
                  </a:lnTo>
                  <a:lnTo>
                    <a:pt x="436" y="792"/>
                  </a:lnTo>
                  <a:lnTo>
                    <a:pt x="603" y="1095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33"/>
            <p:cNvSpPr/>
            <p:nvPr/>
          </p:nvSpPr>
          <p:spPr bwMode="auto">
            <a:xfrm>
              <a:off x="5419071" y="3732886"/>
              <a:ext cx="55587" cy="126359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34"/>
            <p:cNvSpPr/>
            <p:nvPr/>
          </p:nvSpPr>
          <p:spPr bwMode="auto">
            <a:xfrm>
              <a:off x="5829694" y="3663056"/>
              <a:ext cx="104000" cy="285971"/>
            </a:xfrm>
            <a:custGeom>
              <a:avLst/>
              <a:gdLst>
                <a:gd name="T0" fmla="*/ 374 w 374"/>
                <a:gd name="T1" fmla="*/ 0 h 1095"/>
                <a:gd name="T2" fmla="*/ 374 w 374"/>
                <a:gd name="T3" fmla="*/ 0 h 1095"/>
                <a:gd name="T4" fmla="*/ 291 w 374"/>
                <a:gd name="T5" fmla="*/ 244 h 1095"/>
                <a:gd name="T6" fmla="*/ 200 w 374"/>
                <a:gd name="T7" fmla="*/ 508 h 1095"/>
                <a:gd name="T8" fmla="*/ 103 w 374"/>
                <a:gd name="T9" fmla="*/ 792 h 1095"/>
                <a:gd name="T10" fmla="*/ 0 w 374"/>
                <a:gd name="T11" fmla="*/ 1095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4" h="1095">
                  <a:moveTo>
                    <a:pt x="374" y="0"/>
                  </a:moveTo>
                  <a:lnTo>
                    <a:pt x="374" y="0"/>
                  </a:lnTo>
                  <a:lnTo>
                    <a:pt x="291" y="244"/>
                  </a:lnTo>
                  <a:lnTo>
                    <a:pt x="200" y="508"/>
                  </a:lnTo>
                  <a:lnTo>
                    <a:pt x="103" y="792"/>
                  </a:lnTo>
                  <a:lnTo>
                    <a:pt x="0" y="1095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5856590" y="3732886"/>
              <a:ext cx="57379" cy="126359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36"/>
            <p:cNvSpPr/>
            <p:nvPr/>
          </p:nvSpPr>
          <p:spPr bwMode="auto">
            <a:xfrm>
              <a:off x="5933695" y="3663056"/>
              <a:ext cx="208001" cy="280984"/>
            </a:xfrm>
            <a:custGeom>
              <a:avLst/>
              <a:gdLst>
                <a:gd name="T0" fmla="*/ 0 w 739"/>
                <a:gd name="T1" fmla="*/ 0 h 1074"/>
                <a:gd name="T2" fmla="*/ 0 w 739"/>
                <a:gd name="T3" fmla="*/ 0 h 1074"/>
                <a:gd name="T4" fmla="*/ 131 w 739"/>
                <a:gd name="T5" fmla="*/ 190 h 1074"/>
                <a:gd name="T6" fmla="*/ 271 w 739"/>
                <a:gd name="T7" fmla="*/ 393 h 1074"/>
                <a:gd name="T8" fmla="*/ 418 w 739"/>
                <a:gd name="T9" fmla="*/ 607 h 1074"/>
                <a:gd name="T10" fmla="*/ 575 w 739"/>
                <a:gd name="T11" fmla="*/ 834 h 1074"/>
                <a:gd name="T12" fmla="*/ 739 w 739"/>
                <a:gd name="T13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9" h="1074">
                  <a:moveTo>
                    <a:pt x="0" y="0"/>
                  </a:moveTo>
                  <a:lnTo>
                    <a:pt x="0" y="0"/>
                  </a:lnTo>
                  <a:lnTo>
                    <a:pt x="131" y="190"/>
                  </a:lnTo>
                  <a:lnTo>
                    <a:pt x="271" y="393"/>
                  </a:lnTo>
                  <a:lnTo>
                    <a:pt x="418" y="607"/>
                  </a:lnTo>
                  <a:lnTo>
                    <a:pt x="575" y="834"/>
                  </a:lnTo>
                  <a:lnTo>
                    <a:pt x="739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37"/>
            <p:cNvSpPr/>
            <p:nvPr/>
          </p:nvSpPr>
          <p:spPr bwMode="auto">
            <a:xfrm>
              <a:off x="6001832" y="3731223"/>
              <a:ext cx="57379" cy="124697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38"/>
            <p:cNvSpPr/>
            <p:nvPr/>
          </p:nvSpPr>
          <p:spPr bwMode="auto">
            <a:xfrm>
              <a:off x="1874094" y="3659730"/>
              <a:ext cx="102208" cy="285971"/>
            </a:xfrm>
            <a:custGeom>
              <a:avLst/>
              <a:gdLst>
                <a:gd name="T0" fmla="*/ 0 w 369"/>
                <a:gd name="T1" fmla="*/ 0 h 1092"/>
                <a:gd name="T2" fmla="*/ 0 w 369"/>
                <a:gd name="T3" fmla="*/ 0 h 1092"/>
                <a:gd name="T4" fmla="*/ 82 w 369"/>
                <a:gd name="T5" fmla="*/ 244 h 1092"/>
                <a:gd name="T6" fmla="*/ 171 w 369"/>
                <a:gd name="T7" fmla="*/ 507 h 1092"/>
                <a:gd name="T8" fmla="*/ 267 w 369"/>
                <a:gd name="T9" fmla="*/ 790 h 1092"/>
                <a:gd name="T10" fmla="*/ 369 w 369"/>
                <a:gd name="T11" fmla="*/ 1092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9" h="1092">
                  <a:moveTo>
                    <a:pt x="0" y="0"/>
                  </a:moveTo>
                  <a:lnTo>
                    <a:pt x="0" y="0"/>
                  </a:lnTo>
                  <a:lnTo>
                    <a:pt x="82" y="244"/>
                  </a:lnTo>
                  <a:lnTo>
                    <a:pt x="171" y="507"/>
                  </a:lnTo>
                  <a:lnTo>
                    <a:pt x="267" y="790"/>
                  </a:lnTo>
                  <a:lnTo>
                    <a:pt x="369" y="1092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39"/>
            <p:cNvSpPr/>
            <p:nvPr/>
          </p:nvSpPr>
          <p:spPr bwMode="auto">
            <a:xfrm>
              <a:off x="1893817" y="3729561"/>
              <a:ext cx="55587" cy="126359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40"/>
            <p:cNvSpPr/>
            <p:nvPr/>
          </p:nvSpPr>
          <p:spPr bwMode="auto">
            <a:xfrm>
              <a:off x="1675057" y="3659730"/>
              <a:ext cx="199036" cy="284309"/>
            </a:xfrm>
            <a:custGeom>
              <a:avLst/>
              <a:gdLst>
                <a:gd name="T0" fmla="*/ 703 w 703"/>
                <a:gd name="T1" fmla="*/ 0 h 1085"/>
                <a:gd name="T2" fmla="*/ 703 w 703"/>
                <a:gd name="T3" fmla="*/ 0 h 1085"/>
                <a:gd name="T4" fmla="*/ 578 w 703"/>
                <a:gd name="T5" fmla="*/ 192 h 1085"/>
                <a:gd name="T6" fmla="*/ 446 w 703"/>
                <a:gd name="T7" fmla="*/ 397 h 1085"/>
                <a:gd name="T8" fmla="*/ 305 w 703"/>
                <a:gd name="T9" fmla="*/ 614 h 1085"/>
                <a:gd name="T10" fmla="*/ 156 w 703"/>
                <a:gd name="T11" fmla="*/ 843 h 1085"/>
                <a:gd name="T12" fmla="*/ 0 w 703"/>
                <a:gd name="T13" fmla="*/ 1085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3" h="1085">
                  <a:moveTo>
                    <a:pt x="703" y="0"/>
                  </a:moveTo>
                  <a:lnTo>
                    <a:pt x="703" y="0"/>
                  </a:lnTo>
                  <a:lnTo>
                    <a:pt x="578" y="192"/>
                  </a:lnTo>
                  <a:lnTo>
                    <a:pt x="446" y="397"/>
                  </a:lnTo>
                  <a:lnTo>
                    <a:pt x="305" y="614"/>
                  </a:lnTo>
                  <a:lnTo>
                    <a:pt x="156" y="843"/>
                  </a:lnTo>
                  <a:lnTo>
                    <a:pt x="0" y="1085"/>
                  </a:lnTo>
                </a:path>
              </a:pathLst>
            </a:custGeom>
            <a:noFill/>
            <a:ln w="20638" cap="rnd">
              <a:solidFill>
                <a:srgbClr val="FF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41"/>
            <p:cNvSpPr/>
            <p:nvPr/>
          </p:nvSpPr>
          <p:spPr bwMode="auto">
            <a:xfrm>
              <a:off x="1753954" y="3729561"/>
              <a:ext cx="55587" cy="124697"/>
            </a:xfrm>
            <a:custGeom>
              <a:avLst/>
              <a:gdLst>
                <a:gd name="T0" fmla="*/ 0 w 200"/>
                <a:gd name="T1" fmla="*/ 480 h 480"/>
                <a:gd name="T2" fmla="*/ 0 w 200"/>
                <a:gd name="T3" fmla="*/ 480 h 480"/>
                <a:gd name="T4" fmla="*/ 200 w 200"/>
                <a:gd name="T5" fmla="*/ 480 h 480"/>
                <a:gd name="T6" fmla="*/ 200 w 200"/>
                <a:gd name="T7" fmla="*/ 0 h 480"/>
                <a:gd name="T8" fmla="*/ 0 w 200"/>
                <a:gd name="T9" fmla="*/ 0 h 480"/>
                <a:gd name="T10" fmla="*/ 0 w 2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480">
                  <a:moveTo>
                    <a:pt x="0" y="480"/>
                  </a:moveTo>
                  <a:lnTo>
                    <a:pt x="0" y="480"/>
                  </a:lnTo>
                  <a:lnTo>
                    <a:pt x="200" y="480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42"/>
            <p:cNvSpPr>
              <a:spLocks noEditPoints="1"/>
            </p:cNvSpPr>
            <p:nvPr/>
          </p:nvSpPr>
          <p:spPr bwMode="auto">
            <a:xfrm>
              <a:off x="1692989" y="3007982"/>
              <a:ext cx="927038" cy="685001"/>
            </a:xfrm>
            <a:custGeom>
              <a:avLst/>
              <a:gdLst>
                <a:gd name="T0" fmla="*/ 0 w 3303"/>
                <a:gd name="T1" fmla="*/ 2622 h 2622"/>
                <a:gd name="T2" fmla="*/ 0 w 3303"/>
                <a:gd name="T3" fmla="*/ 2622 h 2622"/>
                <a:gd name="T4" fmla="*/ 450 w 3303"/>
                <a:gd name="T5" fmla="*/ 2622 h 2622"/>
                <a:gd name="T6" fmla="*/ 720 w 3303"/>
                <a:gd name="T7" fmla="*/ 2622 h 2622"/>
                <a:gd name="T8" fmla="*/ 720 w 3303"/>
                <a:gd name="T9" fmla="*/ 2622 h 2622"/>
                <a:gd name="T10" fmla="*/ 1170 w 3303"/>
                <a:gd name="T11" fmla="*/ 2622 h 2622"/>
                <a:gd name="T12" fmla="*/ 1440 w 3303"/>
                <a:gd name="T13" fmla="*/ 2622 h 2622"/>
                <a:gd name="T14" fmla="*/ 1440 w 3303"/>
                <a:gd name="T15" fmla="*/ 2622 h 2622"/>
                <a:gd name="T16" fmla="*/ 1890 w 3303"/>
                <a:gd name="T17" fmla="*/ 2622 h 2622"/>
                <a:gd name="T18" fmla="*/ 2160 w 3303"/>
                <a:gd name="T19" fmla="*/ 2622 h 2622"/>
                <a:gd name="T20" fmla="*/ 2160 w 3303"/>
                <a:gd name="T21" fmla="*/ 2622 h 2622"/>
                <a:gd name="T22" fmla="*/ 2610 w 3303"/>
                <a:gd name="T23" fmla="*/ 2622 h 2622"/>
                <a:gd name="T24" fmla="*/ 2880 w 3303"/>
                <a:gd name="T25" fmla="*/ 2622 h 2622"/>
                <a:gd name="T26" fmla="*/ 2880 w 3303"/>
                <a:gd name="T27" fmla="*/ 2622 h 2622"/>
                <a:gd name="T28" fmla="*/ 3303 w 3303"/>
                <a:gd name="T29" fmla="*/ 2622 h 2622"/>
                <a:gd name="T30" fmla="*/ 3303 w 3303"/>
                <a:gd name="T31" fmla="*/ 2595 h 2622"/>
                <a:gd name="T32" fmla="*/ 3303 w 3303"/>
                <a:gd name="T33" fmla="*/ 2325 h 2622"/>
                <a:gd name="T34" fmla="*/ 3303 w 3303"/>
                <a:gd name="T35" fmla="*/ 2325 h 2622"/>
                <a:gd name="T36" fmla="*/ 3303 w 3303"/>
                <a:gd name="T37" fmla="*/ 1875 h 2622"/>
                <a:gd name="T38" fmla="*/ 3303 w 3303"/>
                <a:gd name="T39" fmla="*/ 1605 h 2622"/>
                <a:gd name="T40" fmla="*/ 3303 w 3303"/>
                <a:gd name="T41" fmla="*/ 1605 h 2622"/>
                <a:gd name="T42" fmla="*/ 3303 w 3303"/>
                <a:gd name="T43" fmla="*/ 1155 h 2622"/>
                <a:gd name="T44" fmla="*/ 3303 w 3303"/>
                <a:gd name="T45" fmla="*/ 885 h 2622"/>
                <a:gd name="T46" fmla="*/ 3303 w 3303"/>
                <a:gd name="T47" fmla="*/ 885 h 2622"/>
                <a:gd name="T48" fmla="*/ 3303 w 3303"/>
                <a:gd name="T49" fmla="*/ 435 h 2622"/>
                <a:gd name="T50" fmla="*/ 3303 w 3303"/>
                <a:gd name="T51" fmla="*/ 165 h 2622"/>
                <a:gd name="T52" fmla="*/ 3303 w 3303"/>
                <a:gd name="T53" fmla="*/ 165 h 2622"/>
                <a:gd name="T54" fmla="*/ 3303 w 3303"/>
                <a:gd name="T55" fmla="*/ 0 h 2622"/>
                <a:gd name="T56" fmla="*/ 3018 w 3303"/>
                <a:gd name="T57" fmla="*/ 0 h 2622"/>
                <a:gd name="T58" fmla="*/ 2748 w 3303"/>
                <a:gd name="T59" fmla="*/ 0 h 2622"/>
                <a:gd name="T60" fmla="*/ 2748 w 3303"/>
                <a:gd name="T61" fmla="*/ 0 h 2622"/>
                <a:gd name="T62" fmla="*/ 2298 w 3303"/>
                <a:gd name="T63" fmla="*/ 0 h 2622"/>
                <a:gd name="T64" fmla="*/ 2028 w 3303"/>
                <a:gd name="T65" fmla="*/ 0 h 2622"/>
                <a:gd name="T66" fmla="*/ 2028 w 3303"/>
                <a:gd name="T67" fmla="*/ 0 h 2622"/>
                <a:gd name="T68" fmla="*/ 1578 w 3303"/>
                <a:gd name="T69" fmla="*/ 0 h 2622"/>
                <a:gd name="T70" fmla="*/ 1308 w 3303"/>
                <a:gd name="T71" fmla="*/ 0 h 2622"/>
                <a:gd name="T72" fmla="*/ 1308 w 3303"/>
                <a:gd name="T73" fmla="*/ 0 h 2622"/>
                <a:gd name="T74" fmla="*/ 858 w 3303"/>
                <a:gd name="T75" fmla="*/ 0 h 2622"/>
                <a:gd name="T76" fmla="*/ 588 w 3303"/>
                <a:gd name="T77" fmla="*/ 0 h 2622"/>
                <a:gd name="T78" fmla="*/ 588 w 3303"/>
                <a:gd name="T79" fmla="*/ 0 h 2622"/>
                <a:gd name="T80" fmla="*/ 138 w 3303"/>
                <a:gd name="T81" fmla="*/ 0 h 2622"/>
                <a:gd name="T82" fmla="*/ 0 w 3303"/>
                <a:gd name="T83" fmla="*/ 131 h 2622"/>
                <a:gd name="T84" fmla="*/ 0 w 3303"/>
                <a:gd name="T85" fmla="*/ 131 h 2622"/>
                <a:gd name="T86" fmla="*/ 0 w 3303"/>
                <a:gd name="T87" fmla="*/ 581 h 2622"/>
                <a:gd name="T88" fmla="*/ 0 w 3303"/>
                <a:gd name="T89" fmla="*/ 851 h 2622"/>
                <a:gd name="T90" fmla="*/ 0 w 3303"/>
                <a:gd name="T91" fmla="*/ 851 h 2622"/>
                <a:gd name="T92" fmla="*/ 0 w 3303"/>
                <a:gd name="T93" fmla="*/ 1301 h 2622"/>
                <a:gd name="T94" fmla="*/ 0 w 3303"/>
                <a:gd name="T95" fmla="*/ 1571 h 2622"/>
                <a:gd name="T96" fmla="*/ 0 w 3303"/>
                <a:gd name="T97" fmla="*/ 1571 h 2622"/>
                <a:gd name="T98" fmla="*/ 0 w 3303"/>
                <a:gd name="T99" fmla="*/ 2021 h 2622"/>
                <a:gd name="T100" fmla="*/ 0 w 3303"/>
                <a:gd name="T101" fmla="*/ 2291 h 2622"/>
                <a:gd name="T102" fmla="*/ 0 w 3303"/>
                <a:gd name="T103" fmla="*/ 2291 h 2622"/>
                <a:gd name="T104" fmla="*/ 0 w 3303"/>
                <a:gd name="T105" fmla="*/ 2622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03" h="2622">
                  <a:moveTo>
                    <a:pt x="0" y="2622"/>
                  </a:moveTo>
                  <a:lnTo>
                    <a:pt x="0" y="2622"/>
                  </a:lnTo>
                  <a:lnTo>
                    <a:pt x="450" y="2622"/>
                  </a:lnTo>
                  <a:moveTo>
                    <a:pt x="720" y="2622"/>
                  </a:moveTo>
                  <a:lnTo>
                    <a:pt x="720" y="2622"/>
                  </a:lnTo>
                  <a:lnTo>
                    <a:pt x="1170" y="2622"/>
                  </a:lnTo>
                  <a:moveTo>
                    <a:pt x="1440" y="2622"/>
                  </a:moveTo>
                  <a:lnTo>
                    <a:pt x="1440" y="2622"/>
                  </a:lnTo>
                  <a:lnTo>
                    <a:pt x="1890" y="2622"/>
                  </a:lnTo>
                  <a:moveTo>
                    <a:pt x="2160" y="2622"/>
                  </a:moveTo>
                  <a:lnTo>
                    <a:pt x="2160" y="2622"/>
                  </a:lnTo>
                  <a:lnTo>
                    <a:pt x="2610" y="2622"/>
                  </a:lnTo>
                  <a:moveTo>
                    <a:pt x="2880" y="2622"/>
                  </a:moveTo>
                  <a:lnTo>
                    <a:pt x="2880" y="2622"/>
                  </a:lnTo>
                  <a:lnTo>
                    <a:pt x="3303" y="2622"/>
                  </a:lnTo>
                  <a:lnTo>
                    <a:pt x="3303" y="2595"/>
                  </a:lnTo>
                  <a:moveTo>
                    <a:pt x="3303" y="2325"/>
                  </a:moveTo>
                  <a:lnTo>
                    <a:pt x="3303" y="2325"/>
                  </a:lnTo>
                  <a:lnTo>
                    <a:pt x="3303" y="1875"/>
                  </a:lnTo>
                  <a:moveTo>
                    <a:pt x="3303" y="1605"/>
                  </a:moveTo>
                  <a:lnTo>
                    <a:pt x="3303" y="1605"/>
                  </a:lnTo>
                  <a:lnTo>
                    <a:pt x="3303" y="1155"/>
                  </a:lnTo>
                  <a:moveTo>
                    <a:pt x="3303" y="885"/>
                  </a:moveTo>
                  <a:lnTo>
                    <a:pt x="3303" y="885"/>
                  </a:lnTo>
                  <a:lnTo>
                    <a:pt x="3303" y="435"/>
                  </a:lnTo>
                  <a:moveTo>
                    <a:pt x="3303" y="165"/>
                  </a:moveTo>
                  <a:lnTo>
                    <a:pt x="3303" y="165"/>
                  </a:lnTo>
                  <a:lnTo>
                    <a:pt x="3303" y="0"/>
                  </a:lnTo>
                  <a:lnTo>
                    <a:pt x="3018" y="0"/>
                  </a:lnTo>
                  <a:moveTo>
                    <a:pt x="2748" y="0"/>
                  </a:moveTo>
                  <a:lnTo>
                    <a:pt x="2748" y="0"/>
                  </a:lnTo>
                  <a:lnTo>
                    <a:pt x="2298" y="0"/>
                  </a:lnTo>
                  <a:moveTo>
                    <a:pt x="2028" y="0"/>
                  </a:moveTo>
                  <a:lnTo>
                    <a:pt x="2028" y="0"/>
                  </a:lnTo>
                  <a:lnTo>
                    <a:pt x="1578" y="0"/>
                  </a:lnTo>
                  <a:moveTo>
                    <a:pt x="1308" y="0"/>
                  </a:moveTo>
                  <a:lnTo>
                    <a:pt x="1308" y="0"/>
                  </a:lnTo>
                  <a:lnTo>
                    <a:pt x="858" y="0"/>
                  </a:lnTo>
                  <a:moveTo>
                    <a:pt x="588" y="0"/>
                  </a:moveTo>
                  <a:lnTo>
                    <a:pt x="588" y="0"/>
                  </a:lnTo>
                  <a:lnTo>
                    <a:pt x="138" y="0"/>
                  </a:lnTo>
                  <a:moveTo>
                    <a:pt x="0" y="131"/>
                  </a:moveTo>
                  <a:lnTo>
                    <a:pt x="0" y="131"/>
                  </a:lnTo>
                  <a:lnTo>
                    <a:pt x="0" y="581"/>
                  </a:lnTo>
                  <a:moveTo>
                    <a:pt x="0" y="851"/>
                  </a:moveTo>
                  <a:lnTo>
                    <a:pt x="0" y="851"/>
                  </a:lnTo>
                  <a:lnTo>
                    <a:pt x="0" y="1301"/>
                  </a:lnTo>
                  <a:moveTo>
                    <a:pt x="0" y="1571"/>
                  </a:moveTo>
                  <a:lnTo>
                    <a:pt x="0" y="1571"/>
                  </a:lnTo>
                  <a:lnTo>
                    <a:pt x="0" y="2021"/>
                  </a:lnTo>
                  <a:moveTo>
                    <a:pt x="0" y="2291"/>
                  </a:moveTo>
                  <a:lnTo>
                    <a:pt x="0" y="2291"/>
                  </a:lnTo>
                  <a:lnTo>
                    <a:pt x="0" y="2622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0" name="Freeform 43"/>
            <p:cNvSpPr/>
            <p:nvPr/>
          </p:nvSpPr>
          <p:spPr bwMode="auto">
            <a:xfrm>
              <a:off x="3654651" y="3140992"/>
              <a:ext cx="0" cy="422306"/>
            </a:xfrm>
            <a:custGeom>
              <a:avLst/>
              <a:gdLst>
                <a:gd name="T0" fmla="*/ 0 h 1614"/>
                <a:gd name="T1" fmla="*/ 0 h 1614"/>
                <a:gd name="T2" fmla="*/ 286 h 1614"/>
                <a:gd name="T3" fmla="*/ 590 h 1614"/>
                <a:gd name="T4" fmla="*/ 913 h 1614"/>
                <a:gd name="T5" fmla="*/ 1254 h 1614"/>
                <a:gd name="T6" fmla="*/ 1614 h 16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614">
                  <a:moveTo>
                    <a:pt x="0" y="0"/>
                  </a:moveTo>
                  <a:lnTo>
                    <a:pt x="0" y="0"/>
                  </a:lnTo>
                  <a:lnTo>
                    <a:pt x="0" y="286"/>
                  </a:lnTo>
                  <a:lnTo>
                    <a:pt x="0" y="590"/>
                  </a:lnTo>
                  <a:lnTo>
                    <a:pt x="0" y="913"/>
                  </a:lnTo>
                  <a:lnTo>
                    <a:pt x="0" y="1254"/>
                  </a:lnTo>
                  <a:lnTo>
                    <a:pt x="0" y="161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1" name="Freeform 44"/>
            <p:cNvSpPr/>
            <p:nvPr/>
          </p:nvSpPr>
          <p:spPr bwMode="auto">
            <a:xfrm>
              <a:off x="3597271" y="3274002"/>
              <a:ext cx="112967" cy="126359"/>
            </a:xfrm>
            <a:custGeom>
              <a:avLst/>
              <a:gdLst>
                <a:gd name="T0" fmla="*/ 0 w 400"/>
                <a:gd name="T1" fmla="*/ 480 h 480"/>
                <a:gd name="T2" fmla="*/ 0 w 400"/>
                <a:gd name="T3" fmla="*/ 480 h 480"/>
                <a:gd name="T4" fmla="*/ 400 w 400"/>
                <a:gd name="T5" fmla="*/ 480 h 480"/>
                <a:gd name="T6" fmla="*/ 400 w 400"/>
                <a:gd name="T7" fmla="*/ 0 h 480"/>
                <a:gd name="T8" fmla="*/ 0 w 400"/>
                <a:gd name="T9" fmla="*/ 0 h 480"/>
                <a:gd name="T10" fmla="*/ 0 w 4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" h="480">
                  <a:moveTo>
                    <a:pt x="0" y="480"/>
                  </a:moveTo>
                  <a:lnTo>
                    <a:pt x="0" y="480"/>
                  </a:lnTo>
                  <a:lnTo>
                    <a:pt x="400" y="480"/>
                  </a:lnTo>
                  <a:lnTo>
                    <a:pt x="4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2" name="Freeform 45"/>
            <p:cNvSpPr/>
            <p:nvPr/>
          </p:nvSpPr>
          <p:spPr bwMode="auto">
            <a:xfrm>
              <a:off x="3088028" y="3140992"/>
              <a:ext cx="566623" cy="422306"/>
            </a:xfrm>
            <a:custGeom>
              <a:avLst/>
              <a:gdLst>
                <a:gd name="T0" fmla="*/ 0 w 2016"/>
                <a:gd name="T1" fmla="*/ 0 h 1614"/>
                <a:gd name="T2" fmla="*/ 0 w 2016"/>
                <a:gd name="T3" fmla="*/ 0 h 1614"/>
                <a:gd name="T4" fmla="*/ 296 w 2016"/>
                <a:gd name="T5" fmla="*/ 237 h 1614"/>
                <a:gd name="T6" fmla="*/ 608 w 2016"/>
                <a:gd name="T7" fmla="*/ 486 h 1614"/>
                <a:gd name="T8" fmla="*/ 936 w 2016"/>
                <a:gd name="T9" fmla="*/ 749 h 1614"/>
                <a:gd name="T10" fmla="*/ 1280 w 2016"/>
                <a:gd name="T11" fmla="*/ 1025 h 1614"/>
                <a:gd name="T12" fmla="*/ 1640 w 2016"/>
                <a:gd name="T13" fmla="*/ 1313 h 1614"/>
                <a:gd name="T14" fmla="*/ 2016 w 2016"/>
                <a:gd name="T15" fmla="*/ 1614 h 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16" h="1614">
                  <a:moveTo>
                    <a:pt x="0" y="0"/>
                  </a:moveTo>
                  <a:lnTo>
                    <a:pt x="0" y="0"/>
                  </a:lnTo>
                  <a:lnTo>
                    <a:pt x="296" y="237"/>
                  </a:lnTo>
                  <a:lnTo>
                    <a:pt x="608" y="486"/>
                  </a:lnTo>
                  <a:lnTo>
                    <a:pt x="936" y="749"/>
                  </a:lnTo>
                  <a:lnTo>
                    <a:pt x="1280" y="1025"/>
                  </a:lnTo>
                  <a:lnTo>
                    <a:pt x="1640" y="1313"/>
                  </a:lnTo>
                  <a:lnTo>
                    <a:pt x="2016" y="161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3" name="Freeform 46"/>
            <p:cNvSpPr/>
            <p:nvPr/>
          </p:nvSpPr>
          <p:spPr bwMode="auto">
            <a:xfrm>
              <a:off x="2440716" y="3131017"/>
              <a:ext cx="0" cy="437270"/>
            </a:xfrm>
            <a:custGeom>
              <a:avLst/>
              <a:gdLst>
                <a:gd name="T0" fmla="*/ 0 h 1670"/>
                <a:gd name="T1" fmla="*/ 0 h 1670"/>
                <a:gd name="T2" fmla="*/ 296 h 1670"/>
                <a:gd name="T3" fmla="*/ 610 h 1670"/>
                <a:gd name="T4" fmla="*/ 944 h 1670"/>
                <a:gd name="T5" fmla="*/ 1297 h 1670"/>
                <a:gd name="T6" fmla="*/ 1670 h 16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670">
                  <a:moveTo>
                    <a:pt x="0" y="0"/>
                  </a:moveTo>
                  <a:lnTo>
                    <a:pt x="0" y="0"/>
                  </a:lnTo>
                  <a:lnTo>
                    <a:pt x="0" y="296"/>
                  </a:lnTo>
                  <a:lnTo>
                    <a:pt x="0" y="610"/>
                  </a:lnTo>
                  <a:lnTo>
                    <a:pt x="0" y="944"/>
                  </a:lnTo>
                  <a:lnTo>
                    <a:pt x="0" y="1297"/>
                  </a:lnTo>
                  <a:lnTo>
                    <a:pt x="0" y="167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00" name="Freeform 47"/>
            <p:cNvSpPr/>
            <p:nvPr/>
          </p:nvSpPr>
          <p:spPr bwMode="auto">
            <a:xfrm>
              <a:off x="2383337" y="3270677"/>
              <a:ext cx="112967" cy="126359"/>
            </a:xfrm>
            <a:custGeom>
              <a:avLst/>
              <a:gdLst>
                <a:gd name="T0" fmla="*/ 0 w 400"/>
                <a:gd name="T1" fmla="*/ 480 h 480"/>
                <a:gd name="T2" fmla="*/ 0 w 400"/>
                <a:gd name="T3" fmla="*/ 480 h 480"/>
                <a:gd name="T4" fmla="*/ 400 w 400"/>
                <a:gd name="T5" fmla="*/ 480 h 480"/>
                <a:gd name="T6" fmla="*/ 400 w 400"/>
                <a:gd name="T7" fmla="*/ 0 h 480"/>
                <a:gd name="T8" fmla="*/ 0 w 400"/>
                <a:gd name="T9" fmla="*/ 0 h 480"/>
                <a:gd name="T10" fmla="*/ 0 w 4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" h="480">
                  <a:moveTo>
                    <a:pt x="0" y="480"/>
                  </a:moveTo>
                  <a:lnTo>
                    <a:pt x="0" y="480"/>
                  </a:lnTo>
                  <a:lnTo>
                    <a:pt x="400" y="480"/>
                  </a:lnTo>
                  <a:lnTo>
                    <a:pt x="4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01" name="Freeform 48"/>
            <p:cNvSpPr/>
            <p:nvPr/>
          </p:nvSpPr>
          <p:spPr bwMode="auto">
            <a:xfrm>
              <a:off x="3088028" y="3140992"/>
              <a:ext cx="0" cy="422306"/>
            </a:xfrm>
            <a:custGeom>
              <a:avLst/>
              <a:gdLst>
                <a:gd name="T0" fmla="*/ 0 h 1614"/>
                <a:gd name="T1" fmla="*/ 0 h 1614"/>
                <a:gd name="T2" fmla="*/ 286 h 1614"/>
                <a:gd name="T3" fmla="*/ 590 h 1614"/>
                <a:gd name="T4" fmla="*/ 913 h 1614"/>
                <a:gd name="T5" fmla="*/ 1254 h 1614"/>
                <a:gd name="T6" fmla="*/ 1614 h 16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614">
                  <a:moveTo>
                    <a:pt x="0" y="0"/>
                  </a:moveTo>
                  <a:lnTo>
                    <a:pt x="0" y="0"/>
                  </a:lnTo>
                  <a:lnTo>
                    <a:pt x="0" y="286"/>
                  </a:lnTo>
                  <a:lnTo>
                    <a:pt x="0" y="590"/>
                  </a:lnTo>
                  <a:lnTo>
                    <a:pt x="0" y="913"/>
                  </a:lnTo>
                  <a:lnTo>
                    <a:pt x="0" y="1254"/>
                  </a:lnTo>
                  <a:lnTo>
                    <a:pt x="0" y="1614"/>
                  </a:lnTo>
                </a:path>
              </a:pathLst>
            </a:custGeom>
            <a:noFill/>
            <a:ln w="20638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03" name="Freeform 49"/>
            <p:cNvSpPr/>
            <p:nvPr/>
          </p:nvSpPr>
          <p:spPr bwMode="auto">
            <a:xfrm>
              <a:off x="3030649" y="3274002"/>
              <a:ext cx="112967" cy="126359"/>
            </a:xfrm>
            <a:custGeom>
              <a:avLst/>
              <a:gdLst>
                <a:gd name="T0" fmla="*/ 0 w 400"/>
                <a:gd name="T1" fmla="*/ 480 h 480"/>
                <a:gd name="T2" fmla="*/ 0 w 400"/>
                <a:gd name="T3" fmla="*/ 480 h 480"/>
                <a:gd name="T4" fmla="*/ 400 w 400"/>
                <a:gd name="T5" fmla="*/ 480 h 480"/>
                <a:gd name="T6" fmla="*/ 400 w 400"/>
                <a:gd name="T7" fmla="*/ 0 h 480"/>
                <a:gd name="T8" fmla="*/ 0 w 400"/>
                <a:gd name="T9" fmla="*/ 0 h 480"/>
                <a:gd name="T10" fmla="*/ 0 w 4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" h="480">
                  <a:moveTo>
                    <a:pt x="0" y="480"/>
                  </a:moveTo>
                  <a:lnTo>
                    <a:pt x="0" y="480"/>
                  </a:lnTo>
                  <a:lnTo>
                    <a:pt x="400" y="480"/>
                  </a:lnTo>
                  <a:lnTo>
                    <a:pt x="4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05" name="Freeform 50"/>
            <p:cNvSpPr/>
            <p:nvPr/>
          </p:nvSpPr>
          <p:spPr bwMode="auto">
            <a:xfrm>
              <a:off x="4221274" y="3140992"/>
              <a:ext cx="0" cy="422306"/>
            </a:xfrm>
            <a:custGeom>
              <a:avLst/>
              <a:gdLst>
                <a:gd name="T0" fmla="*/ 0 h 1614"/>
                <a:gd name="T1" fmla="*/ 0 h 1614"/>
                <a:gd name="T2" fmla="*/ 286 h 1614"/>
                <a:gd name="T3" fmla="*/ 590 h 1614"/>
                <a:gd name="T4" fmla="*/ 913 h 1614"/>
                <a:gd name="T5" fmla="*/ 1254 h 1614"/>
                <a:gd name="T6" fmla="*/ 1614 h 16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614">
                  <a:moveTo>
                    <a:pt x="0" y="0"/>
                  </a:moveTo>
                  <a:lnTo>
                    <a:pt x="0" y="0"/>
                  </a:lnTo>
                  <a:lnTo>
                    <a:pt x="0" y="286"/>
                  </a:lnTo>
                  <a:lnTo>
                    <a:pt x="0" y="590"/>
                  </a:lnTo>
                  <a:lnTo>
                    <a:pt x="0" y="913"/>
                  </a:lnTo>
                  <a:lnTo>
                    <a:pt x="0" y="1254"/>
                  </a:lnTo>
                  <a:lnTo>
                    <a:pt x="0" y="161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06" name="Freeform 51"/>
            <p:cNvSpPr/>
            <p:nvPr/>
          </p:nvSpPr>
          <p:spPr bwMode="auto">
            <a:xfrm>
              <a:off x="4163894" y="3274002"/>
              <a:ext cx="112967" cy="126359"/>
            </a:xfrm>
            <a:custGeom>
              <a:avLst/>
              <a:gdLst>
                <a:gd name="T0" fmla="*/ 0 w 400"/>
                <a:gd name="T1" fmla="*/ 480 h 480"/>
                <a:gd name="T2" fmla="*/ 0 w 400"/>
                <a:gd name="T3" fmla="*/ 480 h 480"/>
                <a:gd name="T4" fmla="*/ 400 w 400"/>
                <a:gd name="T5" fmla="*/ 480 h 480"/>
                <a:gd name="T6" fmla="*/ 400 w 400"/>
                <a:gd name="T7" fmla="*/ 0 h 480"/>
                <a:gd name="T8" fmla="*/ 0 w 400"/>
                <a:gd name="T9" fmla="*/ 0 h 480"/>
                <a:gd name="T10" fmla="*/ 0 w 4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" h="480">
                  <a:moveTo>
                    <a:pt x="0" y="480"/>
                  </a:moveTo>
                  <a:lnTo>
                    <a:pt x="0" y="480"/>
                  </a:lnTo>
                  <a:lnTo>
                    <a:pt x="400" y="480"/>
                  </a:lnTo>
                  <a:lnTo>
                    <a:pt x="4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07" name="Freeform 52"/>
            <p:cNvSpPr/>
            <p:nvPr/>
          </p:nvSpPr>
          <p:spPr bwMode="auto">
            <a:xfrm>
              <a:off x="1874094" y="3127691"/>
              <a:ext cx="0" cy="432282"/>
            </a:xfrm>
            <a:custGeom>
              <a:avLst/>
              <a:gdLst>
                <a:gd name="T0" fmla="*/ 0 h 1656"/>
                <a:gd name="T1" fmla="*/ 0 h 1656"/>
                <a:gd name="T2" fmla="*/ 293 h 1656"/>
                <a:gd name="T3" fmla="*/ 605 h 1656"/>
                <a:gd name="T4" fmla="*/ 937 h 1656"/>
                <a:gd name="T5" fmla="*/ 1287 h 1656"/>
                <a:gd name="T6" fmla="*/ 1656 h 165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656">
                  <a:moveTo>
                    <a:pt x="0" y="0"/>
                  </a:moveTo>
                  <a:lnTo>
                    <a:pt x="0" y="0"/>
                  </a:lnTo>
                  <a:lnTo>
                    <a:pt x="0" y="293"/>
                  </a:lnTo>
                  <a:lnTo>
                    <a:pt x="0" y="605"/>
                  </a:lnTo>
                  <a:lnTo>
                    <a:pt x="0" y="937"/>
                  </a:lnTo>
                  <a:lnTo>
                    <a:pt x="0" y="1287"/>
                  </a:lnTo>
                  <a:lnTo>
                    <a:pt x="0" y="1656"/>
                  </a:lnTo>
                </a:path>
              </a:pathLst>
            </a:custGeom>
            <a:noFill/>
            <a:ln w="20638" cap="rnd">
              <a:solidFill>
                <a:srgbClr val="FF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08" name="Freeform 53"/>
            <p:cNvSpPr/>
            <p:nvPr/>
          </p:nvSpPr>
          <p:spPr bwMode="auto">
            <a:xfrm>
              <a:off x="1816714" y="3265689"/>
              <a:ext cx="112967" cy="126359"/>
            </a:xfrm>
            <a:custGeom>
              <a:avLst/>
              <a:gdLst>
                <a:gd name="T0" fmla="*/ 0 w 400"/>
                <a:gd name="T1" fmla="*/ 480 h 480"/>
                <a:gd name="T2" fmla="*/ 0 w 400"/>
                <a:gd name="T3" fmla="*/ 480 h 480"/>
                <a:gd name="T4" fmla="*/ 400 w 400"/>
                <a:gd name="T5" fmla="*/ 480 h 480"/>
                <a:gd name="T6" fmla="*/ 400 w 400"/>
                <a:gd name="T7" fmla="*/ 0 h 480"/>
                <a:gd name="T8" fmla="*/ 0 w 400"/>
                <a:gd name="T9" fmla="*/ 0 h 480"/>
                <a:gd name="T10" fmla="*/ 0 w 4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" h="480">
                  <a:moveTo>
                    <a:pt x="0" y="480"/>
                  </a:moveTo>
                  <a:lnTo>
                    <a:pt x="0" y="480"/>
                  </a:lnTo>
                  <a:lnTo>
                    <a:pt x="400" y="480"/>
                  </a:lnTo>
                  <a:lnTo>
                    <a:pt x="4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09" name="Freeform 54"/>
            <p:cNvSpPr/>
            <p:nvPr/>
          </p:nvSpPr>
          <p:spPr bwMode="auto">
            <a:xfrm>
              <a:off x="5354519" y="3140992"/>
              <a:ext cx="12552" cy="422306"/>
            </a:xfrm>
            <a:custGeom>
              <a:avLst/>
              <a:gdLst>
                <a:gd name="T0" fmla="*/ 0 w 48"/>
                <a:gd name="T1" fmla="*/ 0 h 1614"/>
                <a:gd name="T2" fmla="*/ 0 w 48"/>
                <a:gd name="T3" fmla="*/ 0 h 1614"/>
                <a:gd name="T4" fmla="*/ 9 w 48"/>
                <a:gd name="T5" fmla="*/ 286 h 1614"/>
                <a:gd name="T6" fmla="*/ 18 w 48"/>
                <a:gd name="T7" fmla="*/ 590 h 1614"/>
                <a:gd name="T8" fmla="*/ 27 w 48"/>
                <a:gd name="T9" fmla="*/ 913 h 1614"/>
                <a:gd name="T10" fmla="*/ 37 w 48"/>
                <a:gd name="T11" fmla="*/ 1254 h 1614"/>
                <a:gd name="T12" fmla="*/ 48 w 48"/>
                <a:gd name="T13" fmla="*/ 1614 h 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614">
                  <a:moveTo>
                    <a:pt x="0" y="0"/>
                  </a:moveTo>
                  <a:lnTo>
                    <a:pt x="0" y="0"/>
                  </a:lnTo>
                  <a:lnTo>
                    <a:pt x="9" y="286"/>
                  </a:lnTo>
                  <a:lnTo>
                    <a:pt x="18" y="590"/>
                  </a:lnTo>
                  <a:lnTo>
                    <a:pt x="27" y="913"/>
                  </a:lnTo>
                  <a:lnTo>
                    <a:pt x="37" y="1254"/>
                  </a:lnTo>
                  <a:lnTo>
                    <a:pt x="48" y="161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10" name="Freeform 55"/>
            <p:cNvSpPr/>
            <p:nvPr/>
          </p:nvSpPr>
          <p:spPr bwMode="auto">
            <a:xfrm>
              <a:off x="5304312" y="3274002"/>
              <a:ext cx="112967" cy="126359"/>
            </a:xfrm>
            <a:custGeom>
              <a:avLst/>
              <a:gdLst>
                <a:gd name="T0" fmla="*/ 0 w 400"/>
                <a:gd name="T1" fmla="*/ 480 h 480"/>
                <a:gd name="T2" fmla="*/ 0 w 400"/>
                <a:gd name="T3" fmla="*/ 480 h 480"/>
                <a:gd name="T4" fmla="*/ 400 w 400"/>
                <a:gd name="T5" fmla="*/ 480 h 480"/>
                <a:gd name="T6" fmla="*/ 400 w 400"/>
                <a:gd name="T7" fmla="*/ 0 h 480"/>
                <a:gd name="T8" fmla="*/ 0 w 400"/>
                <a:gd name="T9" fmla="*/ 0 h 480"/>
                <a:gd name="T10" fmla="*/ 0 w 4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" h="480">
                  <a:moveTo>
                    <a:pt x="0" y="480"/>
                  </a:moveTo>
                  <a:lnTo>
                    <a:pt x="0" y="480"/>
                  </a:lnTo>
                  <a:lnTo>
                    <a:pt x="400" y="480"/>
                  </a:lnTo>
                  <a:lnTo>
                    <a:pt x="4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11" name="Freeform 56"/>
            <p:cNvSpPr/>
            <p:nvPr/>
          </p:nvSpPr>
          <p:spPr bwMode="auto">
            <a:xfrm>
              <a:off x="5921142" y="3140992"/>
              <a:ext cx="12552" cy="422306"/>
            </a:xfrm>
            <a:custGeom>
              <a:avLst/>
              <a:gdLst>
                <a:gd name="T0" fmla="*/ 0 w 48"/>
                <a:gd name="T1" fmla="*/ 0 h 1614"/>
                <a:gd name="T2" fmla="*/ 0 w 48"/>
                <a:gd name="T3" fmla="*/ 0 h 1614"/>
                <a:gd name="T4" fmla="*/ 9 w 48"/>
                <a:gd name="T5" fmla="*/ 286 h 1614"/>
                <a:gd name="T6" fmla="*/ 18 w 48"/>
                <a:gd name="T7" fmla="*/ 590 h 1614"/>
                <a:gd name="T8" fmla="*/ 27 w 48"/>
                <a:gd name="T9" fmla="*/ 913 h 1614"/>
                <a:gd name="T10" fmla="*/ 37 w 48"/>
                <a:gd name="T11" fmla="*/ 1254 h 1614"/>
                <a:gd name="T12" fmla="*/ 48 w 48"/>
                <a:gd name="T13" fmla="*/ 1614 h 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614">
                  <a:moveTo>
                    <a:pt x="0" y="0"/>
                  </a:moveTo>
                  <a:lnTo>
                    <a:pt x="0" y="0"/>
                  </a:lnTo>
                  <a:lnTo>
                    <a:pt x="9" y="286"/>
                  </a:lnTo>
                  <a:lnTo>
                    <a:pt x="18" y="590"/>
                  </a:lnTo>
                  <a:lnTo>
                    <a:pt x="27" y="913"/>
                  </a:lnTo>
                  <a:lnTo>
                    <a:pt x="37" y="1254"/>
                  </a:lnTo>
                  <a:lnTo>
                    <a:pt x="48" y="161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12" name="Freeform 57"/>
            <p:cNvSpPr/>
            <p:nvPr/>
          </p:nvSpPr>
          <p:spPr bwMode="auto">
            <a:xfrm>
              <a:off x="5870935" y="3274002"/>
              <a:ext cx="112967" cy="126359"/>
            </a:xfrm>
            <a:custGeom>
              <a:avLst/>
              <a:gdLst>
                <a:gd name="T0" fmla="*/ 0 w 400"/>
                <a:gd name="T1" fmla="*/ 480 h 480"/>
                <a:gd name="T2" fmla="*/ 0 w 400"/>
                <a:gd name="T3" fmla="*/ 480 h 480"/>
                <a:gd name="T4" fmla="*/ 400 w 400"/>
                <a:gd name="T5" fmla="*/ 480 h 480"/>
                <a:gd name="T6" fmla="*/ 400 w 400"/>
                <a:gd name="T7" fmla="*/ 0 h 480"/>
                <a:gd name="T8" fmla="*/ 0 w 400"/>
                <a:gd name="T9" fmla="*/ 0 h 480"/>
                <a:gd name="T10" fmla="*/ 0 w 4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" h="480">
                  <a:moveTo>
                    <a:pt x="0" y="480"/>
                  </a:moveTo>
                  <a:lnTo>
                    <a:pt x="0" y="480"/>
                  </a:lnTo>
                  <a:lnTo>
                    <a:pt x="400" y="480"/>
                  </a:lnTo>
                  <a:lnTo>
                    <a:pt x="4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14" name="Freeform 59"/>
            <p:cNvSpPr/>
            <p:nvPr/>
          </p:nvSpPr>
          <p:spPr bwMode="auto">
            <a:xfrm>
              <a:off x="4221274" y="3140992"/>
              <a:ext cx="566623" cy="422306"/>
            </a:xfrm>
            <a:custGeom>
              <a:avLst/>
              <a:gdLst>
                <a:gd name="T0" fmla="*/ 0 w 2016"/>
                <a:gd name="T1" fmla="*/ 1614 h 1614"/>
                <a:gd name="T2" fmla="*/ 0 w 2016"/>
                <a:gd name="T3" fmla="*/ 1614 h 1614"/>
                <a:gd name="T4" fmla="*/ 296 w 2016"/>
                <a:gd name="T5" fmla="*/ 1377 h 1614"/>
                <a:gd name="T6" fmla="*/ 608 w 2016"/>
                <a:gd name="T7" fmla="*/ 1127 h 1614"/>
                <a:gd name="T8" fmla="*/ 936 w 2016"/>
                <a:gd name="T9" fmla="*/ 864 h 1614"/>
                <a:gd name="T10" fmla="*/ 1280 w 2016"/>
                <a:gd name="T11" fmla="*/ 589 h 1614"/>
                <a:gd name="T12" fmla="*/ 1640 w 2016"/>
                <a:gd name="T13" fmla="*/ 301 h 1614"/>
                <a:gd name="T14" fmla="*/ 2016 w 2016"/>
                <a:gd name="T15" fmla="*/ 0 h 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16" h="1614">
                  <a:moveTo>
                    <a:pt x="0" y="1614"/>
                  </a:moveTo>
                  <a:lnTo>
                    <a:pt x="0" y="1614"/>
                  </a:lnTo>
                  <a:lnTo>
                    <a:pt x="296" y="1377"/>
                  </a:lnTo>
                  <a:lnTo>
                    <a:pt x="608" y="1127"/>
                  </a:lnTo>
                  <a:lnTo>
                    <a:pt x="936" y="864"/>
                  </a:lnTo>
                  <a:lnTo>
                    <a:pt x="1280" y="589"/>
                  </a:lnTo>
                  <a:lnTo>
                    <a:pt x="1640" y="301"/>
                  </a:lnTo>
                  <a:lnTo>
                    <a:pt x="2016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15" name="Freeform 60"/>
            <p:cNvSpPr/>
            <p:nvPr/>
          </p:nvSpPr>
          <p:spPr bwMode="auto">
            <a:xfrm>
              <a:off x="4221274" y="3140992"/>
              <a:ext cx="566623" cy="422306"/>
            </a:xfrm>
            <a:custGeom>
              <a:avLst/>
              <a:gdLst>
                <a:gd name="T0" fmla="*/ 2016 w 2016"/>
                <a:gd name="T1" fmla="*/ 1614 h 1614"/>
                <a:gd name="T2" fmla="*/ 2016 w 2016"/>
                <a:gd name="T3" fmla="*/ 1614 h 1614"/>
                <a:gd name="T4" fmla="*/ 1720 w 2016"/>
                <a:gd name="T5" fmla="*/ 1377 h 1614"/>
                <a:gd name="T6" fmla="*/ 1408 w 2016"/>
                <a:gd name="T7" fmla="*/ 1127 h 1614"/>
                <a:gd name="T8" fmla="*/ 1080 w 2016"/>
                <a:gd name="T9" fmla="*/ 864 h 1614"/>
                <a:gd name="T10" fmla="*/ 736 w 2016"/>
                <a:gd name="T11" fmla="*/ 589 h 1614"/>
                <a:gd name="T12" fmla="*/ 376 w 2016"/>
                <a:gd name="T13" fmla="*/ 301 h 1614"/>
                <a:gd name="T14" fmla="*/ 0 w 2016"/>
                <a:gd name="T15" fmla="*/ 0 h 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16" h="1614">
                  <a:moveTo>
                    <a:pt x="2016" y="1614"/>
                  </a:moveTo>
                  <a:lnTo>
                    <a:pt x="2016" y="1614"/>
                  </a:lnTo>
                  <a:lnTo>
                    <a:pt x="1720" y="1377"/>
                  </a:lnTo>
                  <a:lnTo>
                    <a:pt x="1408" y="1127"/>
                  </a:lnTo>
                  <a:lnTo>
                    <a:pt x="1080" y="864"/>
                  </a:lnTo>
                  <a:lnTo>
                    <a:pt x="736" y="589"/>
                  </a:lnTo>
                  <a:lnTo>
                    <a:pt x="376" y="301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16" name="Freeform 61"/>
            <p:cNvSpPr/>
            <p:nvPr/>
          </p:nvSpPr>
          <p:spPr bwMode="auto">
            <a:xfrm>
              <a:off x="5354519" y="3140992"/>
              <a:ext cx="579175" cy="422306"/>
            </a:xfrm>
            <a:custGeom>
              <a:avLst/>
              <a:gdLst>
                <a:gd name="T0" fmla="*/ 0 w 2064"/>
                <a:gd name="T1" fmla="*/ 0 h 1614"/>
                <a:gd name="T2" fmla="*/ 0 w 2064"/>
                <a:gd name="T3" fmla="*/ 0 h 1614"/>
                <a:gd name="T4" fmla="*/ 303 w 2064"/>
                <a:gd name="T5" fmla="*/ 237 h 1614"/>
                <a:gd name="T6" fmla="*/ 623 w 2064"/>
                <a:gd name="T7" fmla="*/ 486 h 1614"/>
                <a:gd name="T8" fmla="*/ 958 w 2064"/>
                <a:gd name="T9" fmla="*/ 749 h 1614"/>
                <a:gd name="T10" fmla="*/ 1311 w 2064"/>
                <a:gd name="T11" fmla="*/ 1025 h 1614"/>
                <a:gd name="T12" fmla="*/ 1679 w 2064"/>
                <a:gd name="T13" fmla="*/ 1313 h 1614"/>
                <a:gd name="T14" fmla="*/ 2064 w 2064"/>
                <a:gd name="T15" fmla="*/ 1614 h 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64" h="1614">
                  <a:moveTo>
                    <a:pt x="0" y="0"/>
                  </a:moveTo>
                  <a:lnTo>
                    <a:pt x="0" y="0"/>
                  </a:lnTo>
                  <a:lnTo>
                    <a:pt x="303" y="237"/>
                  </a:lnTo>
                  <a:lnTo>
                    <a:pt x="623" y="486"/>
                  </a:lnTo>
                  <a:lnTo>
                    <a:pt x="958" y="749"/>
                  </a:lnTo>
                  <a:lnTo>
                    <a:pt x="1311" y="1025"/>
                  </a:lnTo>
                  <a:lnTo>
                    <a:pt x="1679" y="1313"/>
                  </a:lnTo>
                  <a:lnTo>
                    <a:pt x="2064" y="161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17" name="Freeform 62"/>
            <p:cNvSpPr/>
            <p:nvPr/>
          </p:nvSpPr>
          <p:spPr bwMode="auto">
            <a:xfrm>
              <a:off x="5367071" y="3140992"/>
              <a:ext cx="554071" cy="422306"/>
            </a:xfrm>
            <a:custGeom>
              <a:avLst/>
              <a:gdLst>
                <a:gd name="T0" fmla="*/ 1968 w 1968"/>
                <a:gd name="T1" fmla="*/ 0 h 1614"/>
                <a:gd name="T2" fmla="*/ 1968 w 1968"/>
                <a:gd name="T3" fmla="*/ 0 h 1614"/>
                <a:gd name="T4" fmla="*/ 1679 w 1968"/>
                <a:gd name="T5" fmla="*/ 237 h 1614"/>
                <a:gd name="T6" fmla="*/ 1375 w 1968"/>
                <a:gd name="T7" fmla="*/ 486 h 1614"/>
                <a:gd name="T8" fmla="*/ 1054 w 1968"/>
                <a:gd name="T9" fmla="*/ 749 h 1614"/>
                <a:gd name="T10" fmla="*/ 719 w 1968"/>
                <a:gd name="T11" fmla="*/ 1025 h 1614"/>
                <a:gd name="T12" fmla="*/ 367 w 1968"/>
                <a:gd name="T13" fmla="*/ 1313 h 1614"/>
                <a:gd name="T14" fmla="*/ 0 w 1968"/>
                <a:gd name="T15" fmla="*/ 1614 h 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68" h="1614">
                  <a:moveTo>
                    <a:pt x="1968" y="0"/>
                  </a:moveTo>
                  <a:lnTo>
                    <a:pt x="1968" y="0"/>
                  </a:lnTo>
                  <a:lnTo>
                    <a:pt x="1679" y="237"/>
                  </a:lnTo>
                  <a:lnTo>
                    <a:pt x="1375" y="486"/>
                  </a:lnTo>
                  <a:lnTo>
                    <a:pt x="1054" y="749"/>
                  </a:lnTo>
                  <a:lnTo>
                    <a:pt x="719" y="1025"/>
                  </a:lnTo>
                  <a:lnTo>
                    <a:pt x="367" y="1313"/>
                  </a:lnTo>
                  <a:lnTo>
                    <a:pt x="0" y="161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18" name="Freeform 63"/>
            <p:cNvSpPr/>
            <p:nvPr/>
          </p:nvSpPr>
          <p:spPr bwMode="auto">
            <a:xfrm>
              <a:off x="1874094" y="3131017"/>
              <a:ext cx="566623" cy="437270"/>
            </a:xfrm>
            <a:custGeom>
              <a:avLst/>
              <a:gdLst>
                <a:gd name="T0" fmla="*/ 0 w 2016"/>
                <a:gd name="T1" fmla="*/ 0 h 1670"/>
                <a:gd name="T2" fmla="*/ 0 w 2016"/>
                <a:gd name="T3" fmla="*/ 0 h 1670"/>
                <a:gd name="T4" fmla="*/ 296 w 2016"/>
                <a:gd name="T5" fmla="*/ 245 h 1670"/>
                <a:gd name="T6" fmla="*/ 608 w 2016"/>
                <a:gd name="T7" fmla="*/ 503 h 1670"/>
                <a:gd name="T8" fmla="*/ 936 w 2016"/>
                <a:gd name="T9" fmla="*/ 775 h 1670"/>
                <a:gd name="T10" fmla="*/ 1280 w 2016"/>
                <a:gd name="T11" fmla="*/ 1060 h 1670"/>
                <a:gd name="T12" fmla="*/ 1640 w 2016"/>
                <a:gd name="T13" fmla="*/ 1358 h 1670"/>
                <a:gd name="T14" fmla="*/ 2016 w 2016"/>
                <a:gd name="T15" fmla="*/ 1670 h 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16" h="1670">
                  <a:moveTo>
                    <a:pt x="0" y="0"/>
                  </a:moveTo>
                  <a:lnTo>
                    <a:pt x="0" y="0"/>
                  </a:lnTo>
                  <a:lnTo>
                    <a:pt x="296" y="245"/>
                  </a:lnTo>
                  <a:lnTo>
                    <a:pt x="608" y="503"/>
                  </a:lnTo>
                  <a:lnTo>
                    <a:pt x="936" y="775"/>
                  </a:lnTo>
                  <a:lnTo>
                    <a:pt x="1280" y="1060"/>
                  </a:lnTo>
                  <a:lnTo>
                    <a:pt x="1640" y="1358"/>
                  </a:lnTo>
                  <a:lnTo>
                    <a:pt x="2016" y="167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19" name="Freeform 64"/>
            <p:cNvSpPr/>
            <p:nvPr/>
          </p:nvSpPr>
          <p:spPr bwMode="auto">
            <a:xfrm>
              <a:off x="1874094" y="2387823"/>
              <a:ext cx="970073" cy="743193"/>
            </a:xfrm>
            <a:custGeom>
              <a:avLst/>
              <a:gdLst>
                <a:gd name="T0" fmla="*/ 3456 w 3456"/>
                <a:gd name="T1" fmla="*/ 0 h 2848"/>
                <a:gd name="T2" fmla="*/ 3456 w 3456"/>
                <a:gd name="T3" fmla="*/ 0 h 2848"/>
                <a:gd name="T4" fmla="*/ 3023 w 3456"/>
                <a:gd name="T5" fmla="*/ 357 h 2848"/>
                <a:gd name="T6" fmla="*/ 2569 w 3456"/>
                <a:gd name="T7" fmla="*/ 730 h 2848"/>
                <a:gd name="T8" fmla="*/ 2096 w 3456"/>
                <a:gd name="T9" fmla="*/ 1121 h 2848"/>
                <a:gd name="T10" fmla="*/ 1602 w 3456"/>
                <a:gd name="T11" fmla="*/ 1528 h 2848"/>
                <a:gd name="T12" fmla="*/ 1088 w 3456"/>
                <a:gd name="T13" fmla="*/ 1951 h 2848"/>
                <a:gd name="T14" fmla="*/ 554 w 3456"/>
                <a:gd name="T15" fmla="*/ 2391 h 2848"/>
                <a:gd name="T16" fmla="*/ 0 w 3456"/>
                <a:gd name="T17" fmla="*/ 2848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56" h="2848">
                  <a:moveTo>
                    <a:pt x="3456" y="0"/>
                  </a:moveTo>
                  <a:lnTo>
                    <a:pt x="3456" y="0"/>
                  </a:lnTo>
                  <a:lnTo>
                    <a:pt x="3023" y="357"/>
                  </a:lnTo>
                  <a:lnTo>
                    <a:pt x="2569" y="730"/>
                  </a:lnTo>
                  <a:lnTo>
                    <a:pt x="2096" y="1121"/>
                  </a:lnTo>
                  <a:lnTo>
                    <a:pt x="1602" y="1528"/>
                  </a:lnTo>
                  <a:lnTo>
                    <a:pt x="1088" y="1951"/>
                  </a:lnTo>
                  <a:lnTo>
                    <a:pt x="554" y="2391"/>
                  </a:lnTo>
                  <a:lnTo>
                    <a:pt x="0" y="2848"/>
                  </a:lnTo>
                </a:path>
              </a:pathLst>
            </a:custGeom>
            <a:noFill/>
            <a:ln w="20638" cap="rnd">
              <a:solidFill>
                <a:srgbClr val="FF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20" name="Freeform 65"/>
            <p:cNvSpPr/>
            <p:nvPr/>
          </p:nvSpPr>
          <p:spPr bwMode="auto">
            <a:xfrm>
              <a:off x="2336716" y="2670470"/>
              <a:ext cx="112967" cy="124697"/>
            </a:xfrm>
            <a:custGeom>
              <a:avLst/>
              <a:gdLst>
                <a:gd name="T0" fmla="*/ 0 w 400"/>
                <a:gd name="T1" fmla="*/ 480 h 480"/>
                <a:gd name="T2" fmla="*/ 0 w 400"/>
                <a:gd name="T3" fmla="*/ 480 h 480"/>
                <a:gd name="T4" fmla="*/ 400 w 400"/>
                <a:gd name="T5" fmla="*/ 480 h 480"/>
                <a:gd name="T6" fmla="*/ 400 w 400"/>
                <a:gd name="T7" fmla="*/ 0 h 480"/>
                <a:gd name="T8" fmla="*/ 0 w 400"/>
                <a:gd name="T9" fmla="*/ 0 h 480"/>
                <a:gd name="T10" fmla="*/ 0 w 4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" h="480">
                  <a:moveTo>
                    <a:pt x="0" y="480"/>
                  </a:moveTo>
                  <a:lnTo>
                    <a:pt x="0" y="480"/>
                  </a:lnTo>
                  <a:lnTo>
                    <a:pt x="400" y="480"/>
                  </a:lnTo>
                  <a:lnTo>
                    <a:pt x="4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21" name="Freeform 66"/>
            <p:cNvSpPr/>
            <p:nvPr/>
          </p:nvSpPr>
          <p:spPr bwMode="auto">
            <a:xfrm>
              <a:off x="2844165" y="2387823"/>
              <a:ext cx="243863" cy="753169"/>
            </a:xfrm>
            <a:custGeom>
              <a:avLst/>
              <a:gdLst>
                <a:gd name="T0" fmla="*/ 0 w 864"/>
                <a:gd name="T1" fmla="*/ 0 h 2886"/>
                <a:gd name="T2" fmla="*/ 0 w 864"/>
                <a:gd name="T3" fmla="*/ 0 h 2886"/>
                <a:gd name="T4" fmla="*/ 127 w 864"/>
                <a:gd name="T5" fmla="*/ 423 h 2886"/>
                <a:gd name="T6" fmla="*/ 261 w 864"/>
                <a:gd name="T7" fmla="*/ 870 h 2886"/>
                <a:gd name="T8" fmla="*/ 401 w 864"/>
                <a:gd name="T9" fmla="*/ 1339 h 2886"/>
                <a:gd name="T10" fmla="*/ 549 w 864"/>
                <a:gd name="T11" fmla="*/ 1832 h 2886"/>
                <a:gd name="T12" fmla="*/ 703 w 864"/>
                <a:gd name="T13" fmla="*/ 2347 h 2886"/>
                <a:gd name="T14" fmla="*/ 864 w 864"/>
                <a:gd name="T15" fmla="*/ 2886 h 2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4" h="2886">
                  <a:moveTo>
                    <a:pt x="0" y="0"/>
                  </a:moveTo>
                  <a:lnTo>
                    <a:pt x="0" y="0"/>
                  </a:lnTo>
                  <a:lnTo>
                    <a:pt x="127" y="423"/>
                  </a:lnTo>
                  <a:lnTo>
                    <a:pt x="261" y="870"/>
                  </a:lnTo>
                  <a:lnTo>
                    <a:pt x="401" y="1339"/>
                  </a:lnTo>
                  <a:lnTo>
                    <a:pt x="549" y="1832"/>
                  </a:lnTo>
                  <a:lnTo>
                    <a:pt x="703" y="2347"/>
                  </a:lnTo>
                  <a:lnTo>
                    <a:pt x="864" y="2886"/>
                  </a:lnTo>
                </a:path>
              </a:pathLst>
            </a:custGeom>
            <a:noFill/>
            <a:ln w="20638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22" name="Freeform 67"/>
            <p:cNvSpPr/>
            <p:nvPr/>
          </p:nvSpPr>
          <p:spPr bwMode="auto">
            <a:xfrm>
              <a:off x="2844165" y="2387823"/>
              <a:ext cx="1377108" cy="753169"/>
            </a:xfrm>
            <a:custGeom>
              <a:avLst/>
              <a:gdLst>
                <a:gd name="T0" fmla="*/ 0 w 4896"/>
                <a:gd name="T1" fmla="*/ 0 h 2886"/>
                <a:gd name="T2" fmla="*/ 0 w 4896"/>
                <a:gd name="T3" fmla="*/ 0 h 2886"/>
                <a:gd name="T4" fmla="*/ 536 w 4896"/>
                <a:gd name="T5" fmla="*/ 315 h 2886"/>
                <a:gd name="T6" fmla="*/ 1093 w 4896"/>
                <a:gd name="T7" fmla="*/ 644 h 2886"/>
                <a:gd name="T8" fmla="*/ 1672 w 4896"/>
                <a:gd name="T9" fmla="*/ 985 h 2886"/>
                <a:gd name="T10" fmla="*/ 2273 w 4896"/>
                <a:gd name="T11" fmla="*/ 1339 h 2886"/>
                <a:gd name="T12" fmla="*/ 2896 w 4896"/>
                <a:gd name="T13" fmla="*/ 1707 h 2886"/>
                <a:gd name="T14" fmla="*/ 3541 w 4896"/>
                <a:gd name="T15" fmla="*/ 2087 h 2886"/>
                <a:gd name="T16" fmla="*/ 4208 w 4896"/>
                <a:gd name="T17" fmla="*/ 2480 h 2886"/>
                <a:gd name="T18" fmla="*/ 4896 w 4896"/>
                <a:gd name="T19" fmla="*/ 2886 h 2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96" h="2886">
                  <a:moveTo>
                    <a:pt x="0" y="0"/>
                  </a:moveTo>
                  <a:lnTo>
                    <a:pt x="0" y="0"/>
                  </a:lnTo>
                  <a:lnTo>
                    <a:pt x="536" y="315"/>
                  </a:lnTo>
                  <a:lnTo>
                    <a:pt x="1093" y="644"/>
                  </a:lnTo>
                  <a:lnTo>
                    <a:pt x="1672" y="985"/>
                  </a:lnTo>
                  <a:lnTo>
                    <a:pt x="2273" y="1339"/>
                  </a:lnTo>
                  <a:lnTo>
                    <a:pt x="2896" y="1707"/>
                  </a:lnTo>
                  <a:lnTo>
                    <a:pt x="3541" y="2087"/>
                  </a:lnTo>
                  <a:lnTo>
                    <a:pt x="4208" y="2480"/>
                  </a:lnTo>
                  <a:lnTo>
                    <a:pt x="4896" y="2886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23" name="Freeform 68"/>
            <p:cNvSpPr/>
            <p:nvPr/>
          </p:nvSpPr>
          <p:spPr bwMode="auto">
            <a:xfrm>
              <a:off x="2844165" y="2387823"/>
              <a:ext cx="2510354" cy="753169"/>
            </a:xfrm>
            <a:custGeom>
              <a:avLst/>
              <a:gdLst>
                <a:gd name="T0" fmla="*/ 0 w 8928"/>
                <a:gd name="T1" fmla="*/ 0 h 2886"/>
                <a:gd name="T2" fmla="*/ 0 w 8928"/>
                <a:gd name="T3" fmla="*/ 0 h 2886"/>
                <a:gd name="T4" fmla="*/ 778 w 8928"/>
                <a:gd name="T5" fmla="*/ 251 h 2886"/>
                <a:gd name="T6" fmla="*/ 1582 w 8928"/>
                <a:gd name="T7" fmla="*/ 511 h 2886"/>
                <a:gd name="T8" fmla="*/ 2411 w 8928"/>
                <a:gd name="T9" fmla="*/ 779 h 2886"/>
                <a:gd name="T10" fmla="*/ 3265 w 8928"/>
                <a:gd name="T11" fmla="*/ 1055 h 2886"/>
                <a:gd name="T12" fmla="*/ 4145 w 8928"/>
                <a:gd name="T13" fmla="*/ 1339 h 2886"/>
                <a:gd name="T14" fmla="*/ 5051 w 8928"/>
                <a:gd name="T15" fmla="*/ 1632 h 2886"/>
                <a:gd name="T16" fmla="*/ 5982 w 8928"/>
                <a:gd name="T17" fmla="*/ 1933 h 2886"/>
                <a:gd name="T18" fmla="*/ 6938 w 8928"/>
                <a:gd name="T19" fmla="*/ 2242 h 2886"/>
                <a:gd name="T20" fmla="*/ 7921 w 8928"/>
                <a:gd name="T21" fmla="*/ 2560 h 2886"/>
                <a:gd name="T22" fmla="*/ 8928 w 8928"/>
                <a:gd name="T23" fmla="*/ 2886 h 2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28" h="2886">
                  <a:moveTo>
                    <a:pt x="0" y="0"/>
                  </a:moveTo>
                  <a:lnTo>
                    <a:pt x="0" y="0"/>
                  </a:lnTo>
                  <a:lnTo>
                    <a:pt x="778" y="251"/>
                  </a:lnTo>
                  <a:lnTo>
                    <a:pt x="1582" y="511"/>
                  </a:lnTo>
                  <a:lnTo>
                    <a:pt x="2411" y="779"/>
                  </a:lnTo>
                  <a:lnTo>
                    <a:pt x="3265" y="1055"/>
                  </a:lnTo>
                  <a:lnTo>
                    <a:pt x="4145" y="1339"/>
                  </a:lnTo>
                  <a:lnTo>
                    <a:pt x="5051" y="1632"/>
                  </a:lnTo>
                  <a:lnTo>
                    <a:pt x="5982" y="1933"/>
                  </a:lnTo>
                  <a:lnTo>
                    <a:pt x="6938" y="2242"/>
                  </a:lnTo>
                  <a:lnTo>
                    <a:pt x="7921" y="2560"/>
                  </a:lnTo>
                  <a:lnTo>
                    <a:pt x="8928" y="2886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24" name="Freeform 69"/>
            <p:cNvSpPr/>
            <p:nvPr/>
          </p:nvSpPr>
          <p:spPr bwMode="auto">
            <a:xfrm>
              <a:off x="1874094" y="2387823"/>
              <a:ext cx="1672973" cy="743193"/>
            </a:xfrm>
            <a:custGeom>
              <a:avLst/>
              <a:gdLst>
                <a:gd name="T0" fmla="*/ 5952 w 5952"/>
                <a:gd name="T1" fmla="*/ 0 h 2848"/>
                <a:gd name="T2" fmla="*/ 5952 w 5952"/>
                <a:gd name="T3" fmla="*/ 0 h 2848"/>
                <a:gd name="T4" fmla="*/ 5301 w 5952"/>
                <a:gd name="T5" fmla="*/ 311 h 2848"/>
                <a:gd name="T6" fmla="*/ 4623 w 5952"/>
                <a:gd name="T7" fmla="*/ 635 h 2848"/>
                <a:gd name="T8" fmla="*/ 3919 w 5952"/>
                <a:gd name="T9" fmla="*/ 972 h 2848"/>
                <a:gd name="T10" fmla="*/ 3189 w 5952"/>
                <a:gd name="T11" fmla="*/ 1322 h 2848"/>
                <a:gd name="T12" fmla="*/ 2431 w 5952"/>
                <a:gd name="T13" fmla="*/ 1684 h 2848"/>
                <a:gd name="T14" fmla="*/ 1647 w 5952"/>
                <a:gd name="T15" fmla="*/ 2060 h 2848"/>
                <a:gd name="T16" fmla="*/ 837 w 5952"/>
                <a:gd name="T17" fmla="*/ 2447 h 2848"/>
                <a:gd name="T18" fmla="*/ 0 w 5952"/>
                <a:gd name="T19" fmla="*/ 2848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52" h="2848">
                  <a:moveTo>
                    <a:pt x="5952" y="0"/>
                  </a:moveTo>
                  <a:lnTo>
                    <a:pt x="5952" y="0"/>
                  </a:lnTo>
                  <a:lnTo>
                    <a:pt x="5301" y="311"/>
                  </a:lnTo>
                  <a:lnTo>
                    <a:pt x="4623" y="635"/>
                  </a:lnTo>
                  <a:lnTo>
                    <a:pt x="3919" y="972"/>
                  </a:lnTo>
                  <a:lnTo>
                    <a:pt x="3189" y="1322"/>
                  </a:lnTo>
                  <a:lnTo>
                    <a:pt x="2431" y="1684"/>
                  </a:lnTo>
                  <a:lnTo>
                    <a:pt x="1647" y="2060"/>
                  </a:lnTo>
                  <a:lnTo>
                    <a:pt x="837" y="2447"/>
                  </a:lnTo>
                  <a:lnTo>
                    <a:pt x="0" y="2848"/>
                  </a:lnTo>
                </a:path>
              </a:pathLst>
            </a:custGeom>
            <a:noFill/>
            <a:ln w="20638" cap="rnd">
              <a:solidFill>
                <a:srgbClr val="FF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25" name="Freeform 70"/>
            <p:cNvSpPr/>
            <p:nvPr/>
          </p:nvSpPr>
          <p:spPr bwMode="auto">
            <a:xfrm>
              <a:off x="2713268" y="2670470"/>
              <a:ext cx="112967" cy="124697"/>
            </a:xfrm>
            <a:custGeom>
              <a:avLst/>
              <a:gdLst>
                <a:gd name="T0" fmla="*/ 0 w 400"/>
                <a:gd name="T1" fmla="*/ 480 h 480"/>
                <a:gd name="T2" fmla="*/ 0 w 400"/>
                <a:gd name="T3" fmla="*/ 480 h 480"/>
                <a:gd name="T4" fmla="*/ 400 w 400"/>
                <a:gd name="T5" fmla="*/ 480 h 480"/>
                <a:gd name="T6" fmla="*/ 400 w 400"/>
                <a:gd name="T7" fmla="*/ 0 h 480"/>
                <a:gd name="T8" fmla="*/ 0 w 400"/>
                <a:gd name="T9" fmla="*/ 0 h 480"/>
                <a:gd name="T10" fmla="*/ 0 w 4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" h="480">
                  <a:moveTo>
                    <a:pt x="0" y="480"/>
                  </a:moveTo>
                  <a:lnTo>
                    <a:pt x="0" y="480"/>
                  </a:lnTo>
                  <a:lnTo>
                    <a:pt x="400" y="480"/>
                  </a:lnTo>
                  <a:lnTo>
                    <a:pt x="4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26" name="Freeform 71"/>
            <p:cNvSpPr/>
            <p:nvPr/>
          </p:nvSpPr>
          <p:spPr bwMode="auto">
            <a:xfrm>
              <a:off x="3088028" y="2387823"/>
              <a:ext cx="459036" cy="753169"/>
            </a:xfrm>
            <a:custGeom>
              <a:avLst/>
              <a:gdLst>
                <a:gd name="T0" fmla="*/ 1632 w 1632"/>
                <a:gd name="T1" fmla="*/ 0 h 2886"/>
                <a:gd name="T2" fmla="*/ 1632 w 1632"/>
                <a:gd name="T3" fmla="*/ 0 h 2886"/>
                <a:gd name="T4" fmla="*/ 1392 w 1632"/>
                <a:gd name="T5" fmla="*/ 423 h 2886"/>
                <a:gd name="T6" fmla="*/ 1140 w 1632"/>
                <a:gd name="T7" fmla="*/ 870 h 2886"/>
                <a:gd name="T8" fmla="*/ 874 w 1632"/>
                <a:gd name="T9" fmla="*/ 1339 h 2886"/>
                <a:gd name="T10" fmla="*/ 596 w 1632"/>
                <a:gd name="T11" fmla="*/ 1832 h 2886"/>
                <a:gd name="T12" fmla="*/ 304 w 1632"/>
                <a:gd name="T13" fmla="*/ 2347 h 2886"/>
                <a:gd name="T14" fmla="*/ 0 w 1632"/>
                <a:gd name="T15" fmla="*/ 2886 h 2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2" h="2886">
                  <a:moveTo>
                    <a:pt x="1632" y="0"/>
                  </a:moveTo>
                  <a:lnTo>
                    <a:pt x="1632" y="0"/>
                  </a:lnTo>
                  <a:lnTo>
                    <a:pt x="1392" y="423"/>
                  </a:lnTo>
                  <a:lnTo>
                    <a:pt x="1140" y="870"/>
                  </a:lnTo>
                  <a:lnTo>
                    <a:pt x="874" y="1339"/>
                  </a:lnTo>
                  <a:lnTo>
                    <a:pt x="596" y="1832"/>
                  </a:lnTo>
                  <a:lnTo>
                    <a:pt x="304" y="2347"/>
                  </a:lnTo>
                  <a:lnTo>
                    <a:pt x="0" y="2886"/>
                  </a:lnTo>
                </a:path>
              </a:pathLst>
            </a:custGeom>
            <a:noFill/>
            <a:ln w="20638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27" name="Freeform 72"/>
            <p:cNvSpPr/>
            <p:nvPr/>
          </p:nvSpPr>
          <p:spPr bwMode="auto">
            <a:xfrm>
              <a:off x="3547065" y="2387823"/>
              <a:ext cx="1807454" cy="753169"/>
            </a:xfrm>
            <a:custGeom>
              <a:avLst/>
              <a:gdLst>
                <a:gd name="T0" fmla="*/ 0 w 6432"/>
                <a:gd name="T1" fmla="*/ 0 h 2886"/>
                <a:gd name="T2" fmla="*/ 0 w 6432"/>
                <a:gd name="T3" fmla="*/ 0 h 2886"/>
                <a:gd name="T4" fmla="*/ 624 w 6432"/>
                <a:gd name="T5" fmla="*/ 280 h 2886"/>
                <a:gd name="T6" fmla="*/ 1271 w 6432"/>
                <a:gd name="T7" fmla="*/ 570 h 2886"/>
                <a:gd name="T8" fmla="*/ 1940 w 6432"/>
                <a:gd name="T9" fmla="*/ 870 h 2886"/>
                <a:gd name="T10" fmla="*/ 2632 w 6432"/>
                <a:gd name="T11" fmla="*/ 1180 h 2886"/>
                <a:gd name="T12" fmla="*/ 3347 w 6432"/>
                <a:gd name="T13" fmla="*/ 1501 h 2886"/>
                <a:gd name="T14" fmla="*/ 4084 w 6432"/>
                <a:gd name="T15" fmla="*/ 1832 h 2886"/>
                <a:gd name="T16" fmla="*/ 4844 w 6432"/>
                <a:gd name="T17" fmla="*/ 2173 h 2886"/>
                <a:gd name="T18" fmla="*/ 5627 w 6432"/>
                <a:gd name="T19" fmla="*/ 2524 h 2886"/>
                <a:gd name="T20" fmla="*/ 6432 w 6432"/>
                <a:gd name="T21" fmla="*/ 2886 h 2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32" h="2886">
                  <a:moveTo>
                    <a:pt x="0" y="0"/>
                  </a:moveTo>
                  <a:lnTo>
                    <a:pt x="0" y="0"/>
                  </a:lnTo>
                  <a:lnTo>
                    <a:pt x="624" y="280"/>
                  </a:lnTo>
                  <a:lnTo>
                    <a:pt x="1271" y="570"/>
                  </a:lnTo>
                  <a:lnTo>
                    <a:pt x="1940" y="870"/>
                  </a:lnTo>
                  <a:lnTo>
                    <a:pt x="2632" y="1180"/>
                  </a:lnTo>
                  <a:lnTo>
                    <a:pt x="3347" y="1501"/>
                  </a:lnTo>
                  <a:lnTo>
                    <a:pt x="4084" y="1832"/>
                  </a:lnTo>
                  <a:lnTo>
                    <a:pt x="4844" y="2173"/>
                  </a:lnTo>
                  <a:lnTo>
                    <a:pt x="5627" y="2524"/>
                  </a:lnTo>
                  <a:lnTo>
                    <a:pt x="6432" y="2886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28" name="Freeform 73"/>
            <p:cNvSpPr/>
            <p:nvPr/>
          </p:nvSpPr>
          <p:spPr bwMode="auto">
            <a:xfrm>
              <a:off x="3547065" y="2387823"/>
              <a:ext cx="674209" cy="753169"/>
            </a:xfrm>
            <a:custGeom>
              <a:avLst/>
              <a:gdLst>
                <a:gd name="T0" fmla="*/ 0 w 2400"/>
                <a:gd name="T1" fmla="*/ 0 h 2886"/>
                <a:gd name="T2" fmla="*/ 0 w 2400"/>
                <a:gd name="T3" fmla="*/ 0 h 2886"/>
                <a:gd name="T4" fmla="*/ 301 w 2400"/>
                <a:gd name="T5" fmla="*/ 361 h 2886"/>
                <a:gd name="T6" fmla="*/ 616 w 2400"/>
                <a:gd name="T7" fmla="*/ 740 h 2886"/>
                <a:gd name="T8" fmla="*/ 945 w 2400"/>
                <a:gd name="T9" fmla="*/ 1135 h 2886"/>
                <a:gd name="T10" fmla="*/ 1287 w 2400"/>
                <a:gd name="T11" fmla="*/ 1548 h 2886"/>
                <a:gd name="T12" fmla="*/ 1644 w 2400"/>
                <a:gd name="T13" fmla="*/ 1977 h 2886"/>
                <a:gd name="T14" fmla="*/ 2015 w 2400"/>
                <a:gd name="T15" fmla="*/ 2423 h 2886"/>
                <a:gd name="T16" fmla="*/ 2400 w 2400"/>
                <a:gd name="T17" fmla="*/ 2886 h 2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0" h="2886">
                  <a:moveTo>
                    <a:pt x="0" y="0"/>
                  </a:moveTo>
                  <a:lnTo>
                    <a:pt x="0" y="0"/>
                  </a:lnTo>
                  <a:lnTo>
                    <a:pt x="301" y="361"/>
                  </a:lnTo>
                  <a:lnTo>
                    <a:pt x="616" y="740"/>
                  </a:lnTo>
                  <a:lnTo>
                    <a:pt x="945" y="1135"/>
                  </a:lnTo>
                  <a:lnTo>
                    <a:pt x="1287" y="1548"/>
                  </a:lnTo>
                  <a:lnTo>
                    <a:pt x="1644" y="1977"/>
                  </a:lnTo>
                  <a:lnTo>
                    <a:pt x="2015" y="2423"/>
                  </a:lnTo>
                  <a:lnTo>
                    <a:pt x="2400" y="2886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29" name="Freeform 74"/>
            <p:cNvSpPr/>
            <p:nvPr/>
          </p:nvSpPr>
          <p:spPr bwMode="auto">
            <a:xfrm>
              <a:off x="2440716" y="2376186"/>
              <a:ext cx="1904282" cy="754831"/>
            </a:xfrm>
            <a:custGeom>
              <a:avLst/>
              <a:gdLst>
                <a:gd name="T0" fmla="*/ 6780 w 6780"/>
                <a:gd name="T1" fmla="*/ 0 h 2893"/>
                <a:gd name="T2" fmla="*/ 6780 w 6780"/>
                <a:gd name="T3" fmla="*/ 0 h 2893"/>
                <a:gd name="T4" fmla="*/ 6123 w 6780"/>
                <a:gd name="T5" fmla="*/ 281 h 2893"/>
                <a:gd name="T6" fmla="*/ 5441 w 6780"/>
                <a:gd name="T7" fmla="*/ 572 h 2893"/>
                <a:gd name="T8" fmla="*/ 4736 w 6780"/>
                <a:gd name="T9" fmla="*/ 873 h 2893"/>
                <a:gd name="T10" fmla="*/ 4006 w 6780"/>
                <a:gd name="T11" fmla="*/ 1184 h 2893"/>
                <a:gd name="T12" fmla="*/ 3253 w 6780"/>
                <a:gd name="T13" fmla="*/ 1505 h 2893"/>
                <a:gd name="T14" fmla="*/ 2475 w 6780"/>
                <a:gd name="T15" fmla="*/ 1837 h 2893"/>
                <a:gd name="T16" fmla="*/ 1674 w 6780"/>
                <a:gd name="T17" fmla="*/ 2179 h 2893"/>
                <a:gd name="T18" fmla="*/ 849 w 6780"/>
                <a:gd name="T19" fmla="*/ 2531 h 2893"/>
                <a:gd name="T20" fmla="*/ 0 w 6780"/>
                <a:gd name="T21" fmla="*/ 2893 h 2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80" h="2893">
                  <a:moveTo>
                    <a:pt x="6780" y="0"/>
                  </a:moveTo>
                  <a:lnTo>
                    <a:pt x="6780" y="0"/>
                  </a:lnTo>
                  <a:lnTo>
                    <a:pt x="6123" y="281"/>
                  </a:lnTo>
                  <a:lnTo>
                    <a:pt x="5441" y="572"/>
                  </a:lnTo>
                  <a:lnTo>
                    <a:pt x="4736" y="873"/>
                  </a:lnTo>
                  <a:lnTo>
                    <a:pt x="4006" y="1184"/>
                  </a:lnTo>
                  <a:lnTo>
                    <a:pt x="3253" y="1505"/>
                  </a:lnTo>
                  <a:lnTo>
                    <a:pt x="2475" y="1837"/>
                  </a:lnTo>
                  <a:lnTo>
                    <a:pt x="1674" y="2179"/>
                  </a:lnTo>
                  <a:lnTo>
                    <a:pt x="849" y="2531"/>
                  </a:lnTo>
                  <a:lnTo>
                    <a:pt x="0" y="2893"/>
                  </a:lnTo>
                </a:path>
              </a:pathLst>
            </a:custGeom>
            <a:noFill/>
            <a:ln w="20638" cap="rnd">
              <a:solidFill>
                <a:srgbClr val="FF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30" name="Freeform 75"/>
            <p:cNvSpPr/>
            <p:nvPr/>
          </p:nvSpPr>
          <p:spPr bwMode="auto">
            <a:xfrm>
              <a:off x="3654651" y="2376186"/>
              <a:ext cx="690348" cy="764806"/>
            </a:xfrm>
            <a:custGeom>
              <a:avLst/>
              <a:gdLst>
                <a:gd name="T0" fmla="*/ 2460 w 2460"/>
                <a:gd name="T1" fmla="*/ 0 h 2931"/>
                <a:gd name="T2" fmla="*/ 2460 w 2460"/>
                <a:gd name="T3" fmla="*/ 0 h 2931"/>
                <a:gd name="T4" fmla="*/ 2152 w 2460"/>
                <a:gd name="T5" fmla="*/ 368 h 2931"/>
                <a:gd name="T6" fmla="*/ 1829 w 2460"/>
                <a:gd name="T7" fmla="*/ 752 h 2931"/>
                <a:gd name="T8" fmla="*/ 1492 w 2460"/>
                <a:gd name="T9" fmla="*/ 1154 h 2931"/>
                <a:gd name="T10" fmla="*/ 1141 w 2460"/>
                <a:gd name="T11" fmla="*/ 1572 h 2931"/>
                <a:gd name="T12" fmla="*/ 775 w 2460"/>
                <a:gd name="T13" fmla="*/ 2008 h 2931"/>
                <a:gd name="T14" fmla="*/ 395 w 2460"/>
                <a:gd name="T15" fmla="*/ 2461 h 2931"/>
                <a:gd name="T16" fmla="*/ 0 w 2460"/>
                <a:gd name="T17" fmla="*/ 2931 h 2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0" h="2931">
                  <a:moveTo>
                    <a:pt x="2460" y="0"/>
                  </a:moveTo>
                  <a:lnTo>
                    <a:pt x="2460" y="0"/>
                  </a:lnTo>
                  <a:lnTo>
                    <a:pt x="2152" y="368"/>
                  </a:lnTo>
                  <a:lnTo>
                    <a:pt x="1829" y="752"/>
                  </a:lnTo>
                  <a:lnTo>
                    <a:pt x="1492" y="1154"/>
                  </a:lnTo>
                  <a:lnTo>
                    <a:pt x="1141" y="1572"/>
                  </a:lnTo>
                  <a:lnTo>
                    <a:pt x="775" y="2008"/>
                  </a:lnTo>
                  <a:lnTo>
                    <a:pt x="395" y="2461"/>
                  </a:lnTo>
                  <a:lnTo>
                    <a:pt x="0" y="2931"/>
                  </a:lnTo>
                </a:path>
              </a:pathLst>
            </a:custGeom>
            <a:noFill/>
            <a:ln w="20638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31" name="Freeform 76"/>
            <p:cNvSpPr/>
            <p:nvPr/>
          </p:nvSpPr>
          <p:spPr bwMode="auto">
            <a:xfrm>
              <a:off x="4344999" y="2376186"/>
              <a:ext cx="442898" cy="764806"/>
            </a:xfrm>
            <a:custGeom>
              <a:avLst/>
              <a:gdLst>
                <a:gd name="T0" fmla="*/ 0 w 1572"/>
                <a:gd name="T1" fmla="*/ 0 h 2931"/>
                <a:gd name="T2" fmla="*/ 0 w 1572"/>
                <a:gd name="T3" fmla="*/ 0 h 2931"/>
                <a:gd name="T4" fmla="*/ 231 w 1572"/>
                <a:gd name="T5" fmla="*/ 431 h 2931"/>
                <a:gd name="T6" fmla="*/ 474 w 1572"/>
                <a:gd name="T7" fmla="*/ 884 h 2931"/>
                <a:gd name="T8" fmla="*/ 730 w 1572"/>
                <a:gd name="T9" fmla="*/ 1361 h 2931"/>
                <a:gd name="T10" fmla="*/ 998 w 1572"/>
                <a:gd name="T11" fmla="*/ 1861 h 2931"/>
                <a:gd name="T12" fmla="*/ 1279 w 1572"/>
                <a:gd name="T13" fmla="*/ 2384 h 2931"/>
                <a:gd name="T14" fmla="*/ 1572 w 1572"/>
                <a:gd name="T15" fmla="*/ 2931 h 2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2" h="2931">
                  <a:moveTo>
                    <a:pt x="0" y="0"/>
                  </a:moveTo>
                  <a:lnTo>
                    <a:pt x="0" y="0"/>
                  </a:lnTo>
                  <a:lnTo>
                    <a:pt x="231" y="431"/>
                  </a:lnTo>
                  <a:lnTo>
                    <a:pt x="474" y="884"/>
                  </a:lnTo>
                  <a:lnTo>
                    <a:pt x="730" y="1361"/>
                  </a:lnTo>
                  <a:lnTo>
                    <a:pt x="998" y="1861"/>
                  </a:lnTo>
                  <a:lnTo>
                    <a:pt x="1279" y="2384"/>
                  </a:lnTo>
                  <a:lnTo>
                    <a:pt x="1572" y="2931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32" name="Freeform 77"/>
            <p:cNvSpPr/>
            <p:nvPr/>
          </p:nvSpPr>
          <p:spPr bwMode="auto">
            <a:xfrm>
              <a:off x="4344999" y="2376186"/>
              <a:ext cx="1576145" cy="764806"/>
            </a:xfrm>
            <a:custGeom>
              <a:avLst/>
              <a:gdLst>
                <a:gd name="T0" fmla="*/ 0 w 5604"/>
                <a:gd name="T1" fmla="*/ 0 h 2931"/>
                <a:gd name="T2" fmla="*/ 0 w 5604"/>
                <a:gd name="T3" fmla="*/ 0 h 2931"/>
                <a:gd name="T4" fmla="*/ 613 w 5604"/>
                <a:gd name="T5" fmla="*/ 321 h 2931"/>
                <a:gd name="T6" fmla="*/ 1251 w 5604"/>
                <a:gd name="T7" fmla="*/ 654 h 2931"/>
                <a:gd name="T8" fmla="*/ 1914 w 5604"/>
                <a:gd name="T9" fmla="*/ 1001 h 2931"/>
                <a:gd name="T10" fmla="*/ 2602 w 5604"/>
                <a:gd name="T11" fmla="*/ 1361 h 2931"/>
                <a:gd name="T12" fmla="*/ 3315 w 5604"/>
                <a:gd name="T13" fmla="*/ 1734 h 2931"/>
                <a:gd name="T14" fmla="*/ 4053 w 5604"/>
                <a:gd name="T15" fmla="*/ 2119 h 2931"/>
                <a:gd name="T16" fmla="*/ 4816 w 5604"/>
                <a:gd name="T17" fmla="*/ 2519 h 2931"/>
                <a:gd name="T18" fmla="*/ 5604 w 5604"/>
                <a:gd name="T19" fmla="*/ 2931 h 2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04" h="2931">
                  <a:moveTo>
                    <a:pt x="0" y="0"/>
                  </a:moveTo>
                  <a:lnTo>
                    <a:pt x="0" y="0"/>
                  </a:lnTo>
                  <a:lnTo>
                    <a:pt x="613" y="321"/>
                  </a:lnTo>
                  <a:lnTo>
                    <a:pt x="1251" y="654"/>
                  </a:lnTo>
                  <a:lnTo>
                    <a:pt x="1914" y="1001"/>
                  </a:lnTo>
                  <a:lnTo>
                    <a:pt x="2602" y="1361"/>
                  </a:lnTo>
                  <a:lnTo>
                    <a:pt x="3315" y="1734"/>
                  </a:lnTo>
                  <a:lnTo>
                    <a:pt x="4053" y="2119"/>
                  </a:lnTo>
                  <a:lnTo>
                    <a:pt x="4816" y="2519"/>
                  </a:lnTo>
                  <a:lnTo>
                    <a:pt x="5604" y="2931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33" name="Freeform 78"/>
            <p:cNvSpPr/>
            <p:nvPr/>
          </p:nvSpPr>
          <p:spPr bwMode="auto">
            <a:xfrm>
              <a:off x="5021001" y="2668807"/>
              <a:ext cx="112967" cy="124697"/>
            </a:xfrm>
            <a:custGeom>
              <a:avLst/>
              <a:gdLst>
                <a:gd name="T0" fmla="*/ 0 w 400"/>
                <a:gd name="T1" fmla="*/ 480 h 480"/>
                <a:gd name="T2" fmla="*/ 0 w 400"/>
                <a:gd name="T3" fmla="*/ 480 h 480"/>
                <a:gd name="T4" fmla="*/ 400 w 400"/>
                <a:gd name="T5" fmla="*/ 480 h 480"/>
                <a:gd name="T6" fmla="*/ 400 w 400"/>
                <a:gd name="T7" fmla="*/ 0 h 480"/>
                <a:gd name="T8" fmla="*/ 0 w 400"/>
                <a:gd name="T9" fmla="*/ 0 h 480"/>
                <a:gd name="T10" fmla="*/ 0 w 4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" h="480">
                  <a:moveTo>
                    <a:pt x="0" y="480"/>
                  </a:moveTo>
                  <a:lnTo>
                    <a:pt x="0" y="480"/>
                  </a:lnTo>
                  <a:lnTo>
                    <a:pt x="400" y="480"/>
                  </a:lnTo>
                  <a:lnTo>
                    <a:pt x="4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34" name="Freeform 79"/>
            <p:cNvSpPr/>
            <p:nvPr/>
          </p:nvSpPr>
          <p:spPr bwMode="auto">
            <a:xfrm>
              <a:off x="2440716" y="2387823"/>
              <a:ext cx="2616148" cy="743193"/>
            </a:xfrm>
            <a:custGeom>
              <a:avLst/>
              <a:gdLst>
                <a:gd name="T0" fmla="*/ 9312 w 9312"/>
                <a:gd name="T1" fmla="*/ 0 h 2848"/>
                <a:gd name="T2" fmla="*/ 9312 w 9312"/>
                <a:gd name="T3" fmla="*/ 0 h 2848"/>
                <a:gd name="T4" fmla="*/ 8501 w 9312"/>
                <a:gd name="T5" fmla="*/ 248 h 2848"/>
                <a:gd name="T6" fmla="*/ 7663 w 9312"/>
                <a:gd name="T7" fmla="*/ 504 h 2848"/>
                <a:gd name="T8" fmla="*/ 6798 w 9312"/>
                <a:gd name="T9" fmla="*/ 769 h 2848"/>
                <a:gd name="T10" fmla="*/ 5907 w 9312"/>
                <a:gd name="T11" fmla="*/ 1041 h 2848"/>
                <a:gd name="T12" fmla="*/ 4989 w 9312"/>
                <a:gd name="T13" fmla="*/ 1322 h 2848"/>
                <a:gd name="T14" fmla="*/ 4044 w 9312"/>
                <a:gd name="T15" fmla="*/ 1611 h 2848"/>
                <a:gd name="T16" fmla="*/ 3073 w 9312"/>
                <a:gd name="T17" fmla="*/ 1908 h 2848"/>
                <a:gd name="T18" fmla="*/ 2075 w 9312"/>
                <a:gd name="T19" fmla="*/ 2213 h 2848"/>
                <a:gd name="T20" fmla="*/ 1051 w 9312"/>
                <a:gd name="T21" fmla="*/ 2526 h 2848"/>
                <a:gd name="T22" fmla="*/ 0 w 9312"/>
                <a:gd name="T23" fmla="*/ 2848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12" h="2848">
                  <a:moveTo>
                    <a:pt x="9312" y="0"/>
                  </a:moveTo>
                  <a:lnTo>
                    <a:pt x="9312" y="0"/>
                  </a:lnTo>
                  <a:lnTo>
                    <a:pt x="8501" y="248"/>
                  </a:lnTo>
                  <a:lnTo>
                    <a:pt x="7663" y="504"/>
                  </a:lnTo>
                  <a:lnTo>
                    <a:pt x="6798" y="769"/>
                  </a:lnTo>
                  <a:lnTo>
                    <a:pt x="5907" y="1041"/>
                  </a:lnTo>
                  <a:lnTo>
                    <a:pt x="4989" y="1322"/>
                  </a:lnTo>
                  <a:lnTo>
                    <a:pt x="4044" y="1611"/>
                  </a:lnTo>
                  <a:lnTo>
                    <a:pt x="3073" y="1908"/>
                  </a:lnTo>
                  <a:lnTo>
                    <a:pt x="2075" y="2213"/>
                  </a:lnTo>
                  <a:lnTo>
                    <a:pt x="1051" y="2526"/>
                  </a:lnTo>
                  <a:lnTo>
                    <a:pt x="0" y="2848"/>
                  </a:lnTo>
                </a:path>
              </a:pathLst>
            </a:custGeom>
            <a:noFill/>
            <a:ln w="20638" cap="rnd">
              <a:solidFill>
                <a:srgbClr val="FF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635" name="Freeform 80"/>
            <p:cNvSpPr/>
            <p:nvPr/>
          </p:nvSpPr>
          <p:spPr bwMode="auto">
            <a:xfrm>
              <a:off x="3654651" y="2387823"/>
              <a:ext cx="1402212" cy="753169"/>
            </a:xfrm>
            <a:custGeom>
              <a:avLst/>
              <a:gdLst>
                <a:gd name="T0" fmla="*/ 4992 w 4992"/>
                <a:gd name="T1" fmla="*/ 0 h 2886"/>
                <a:gd name="T2" fmla="*/ 4992 w 4992"/>
                <a:gd name="T3" fmla="*/ 0 h 2886"/>
                <a:gd name="T4" fmla="*/ 4446 w 4992"/>
                <a:gd name="T5" fmla="*/ 315 h 2886"/>
                <a:gd name="T6" fmla="*/ 3878 w 4992"/>
                <a:gd name="T7" fmla="*/ 644 h 2886"/>
                <a:gd name="T8" fmla="*/ 3287 w 4992"/>
                <a:gd name="T9" fmla="*/ 985 h 2886"/>
                <a:gd name="T10" fmla="*/ 2674 w 4992"/>
                <a:gd name="T11" fmla="*/ 1339 h 2886"/>
                <a:gd name="T12" fmla="*/ 2039 w 4992"/>
                <a:gd name="T13" fmla="*/ 1707 h 2886"/>
                <a:gd name="T14" fmla="*/ 1382 w 4992"/>
                <a:gd name="T15" fmla="*/ 2087 h 2886"/>
                <a:gd name="T16" fmla="*/ 702 w 4992"/>
                <a:gd name="T17" fmla="*/ 2480 h 2886"/>
                <a:gd name="T18" fmla="*/ 0 w 4992"/>
                <a:gd name="T19" fmla="*/ 2886 h 2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92" h="2886">
                  <a:moveTo>
                    <a:pt x="4992" y="0"/>
                  </a:moveTo>
                  <a:lnTo>
                    <a:pt x="4992" y="0"/>
                  </a:lnTo>
                  <a:lnTo>
                    <a:pt x="4446" y="315"/>
                  </a:lnTo>
                  <a:lnTo>
                    <a:pt x="3878" y="644"/>
                  </a:lnTo>
                  <a:lnTo>
                    <a:pt x="3287" y="985"/>
                  </a:lnTo>
                  <a:lnTo>
                    <a:pt x="2674" y="1339"/>
                  </a:lnTo>
                  <a:lnTo>
                    <a:pt x="2039" y="1707"/>
                  </a:lnTo>
                  <a:lnTo>
                    <a:pt x="1382" y="2087"/>
                  </a:lnTo>
                  <a:lnTo>
                    <a:pt x="702" y="2480"/>
                  </a:lnTo>
                  <a:lnTo>
                    <a:pt x="0" y="2886"/>
                  </a:lnTo>
                </a:path>
              </a:pathLst>
            </a:custGeom>
            <a:noFill/>
            <a:ln w="20638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36" name="Freeform 81"/>
            <p:cNvSpPr/>
            <p:nvPr/>
          </p:nvSpPr>
          <p:spPr bwMode="auto">
            <a:xfrm>
              <a:off x="4787896" y="2387823"/>
              <a:ext cx="268966" cy="753169"/>
            </a:xfrm>
            <a:custGeom>
              <a:avLst/>
              <a:gdLst>
                <a:gd name="T0" fmla="*/ 960 w 960"/>
                <a:gd name="T1" fmla="*/ 0 h 2886"/>
                <a:gd name="T2" fmla="*/ 960 w 960"/>
                <a:gd name="T3" fmla="*/ 0 h 2886"/>
                <a:gd name="T4" fmla="*/ 819 w 960"/>
                <a:gd name="T5" fmla="*/ 423 h 2886"/>
                <a:gd name="T6" fmla="*/ 671 w 960"/>
                <a:gd name="T7" fmla="*/ 870 h 2886"/>
                <a:gd name="T8" fmla="*/ 514 w 960"/>
                <a:gd name="T9" fmla="*/ 1339 h 2886"/>
                <a:gd name="T10" fmla="*/ 351 w 960"/>
                <a:gd name="T11" fmla="*/ 1832 h 2886"/>
                <a:gd name="T12" fmla="*/ 179 w 960"/>
                <a:gd name="T13" fmla="*/ 2347 h 2886"/>
                <a:gd name="T14" fmla="*/ 0 w 960"/>
                <a:gd name="T15" fmla="*/ 2886 h 2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0" h="2886">
                  <a:moveTo>
                    <a:pt x="960" y="0"/>
                  </a:moveTo>
                  <a:lnTo>
                    <a:pt x="960" y="0"/>
                  </a:lnTo>
                  <a:lnTo>
                    <a:pt x="819" y="423"/>
                  </a:lnTo>
                  <a:lnTo>
                    <a:pt x="671" y="870"/>
                  </a:lnTo>
                  <a:lnTo>
                    <a:pt x="514" y="1339"/>
                  </a:lnTo>
                  <a:lnTo>
                    <a:pt x="351" y="1832"/>
                  </a:lnTo>
                  <a:lnTo>
                    <a:pt x="179" y="2347"/>
                  </a:lnTo>
                  <a:lnTo>
                    <a:pt x="0" y="2886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37" name="Freeform 82"/>
            <p:cNvSpPr/>
            <p:nvPr/>
          </p:nvSpPr>
          <p:spPr bwMode="auto">
            <a:xfrm>
              <a:off x="5056863" y="2387823"/>
              <a:ext cx="864279" cy="753169"/>
            </a:xfrm>
            <a:custGeom>
              <a:avLst/>
              <a:gdLst>
                <a:gd name="T0" fmla="*/ 0 w 3072"/>
                <a:gd name="T1" fmla="*/ 0 h 2886"/>
                <a:gd name="T2" fmla="*/ 0 w 3072"/>
                <a:gd name="T3" fmla="*/ 0 h 2886"/>
                <a:gd name="T4" fmla="*/ 385 w 3072"/>
                <a:gd name="T5" fmla="*/ 361 h 2886"/>
                <a:gd name="T6" fmla="*/ 788 w 3072"/>
                <a:gd name="T7" fmla="*/ 740 h 2886"/>
                <a:gd name="T8" fmla="*/ 1209 w 3072"/>
                <a:gd name="T9" fmla="*/ 1135 h 2886"/>
                <a:gd name="T10" fmla="*/ 1648 w 3072"/>
                <a:gd name="T11" fmla="*/ 1548 h 2886"/>
                <a:gd name="T12" fmla="*/ 2105 w 3072"/>
                <a:gd name="T13" fmla="*/ 1977 h 2886"/>
                <a:gd name="T14" fmla="*/ 2579 w 3072"/>
                <a:gd name="T15" fmla="*/ 2423 h 2886"/>
                <a:gd name="T16" fmla="*/ 3072 w 3072"/>
                <a:gd name="T17" fmla="*/ 2886 h 2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2" h="2886">
                  <a:moveTo>
                    <a:pt x="0" y="0"/>
                  </a:moveTo>
                  <a:lnTo>
                    <a:pt x="0" y="0"/>
                  </a:lnTo>
                  <a:lnTo>
                    <a:pt x="385" y="361"/>
                  </a:lnTo>
                  <a:lnTo>
                    <a:pt x="788" y="740"/>
                  </a:lnTo>
                  <a:lnTo>
                    <a:pt x="1209" y="1135"/>
                  </a:lnTo>
                  <a:lnTo>
                    <a:pt x="1648" y="1548"/>
                  </a:lnTo>
                  <a:lnTo>
                    <a:pt x="2105" y="1977"/>
                  </a:lnTo>
                  <a:lnTo>
                    <a:pt x="2579" y="2423"/>
                  </a:lnTo>
                  <a:lnTo>
                    <a:pt x="3072" y="2886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38" name="Freeform 83"/>
            <p:cNvSpPr/>
            <p:nvPr/>
          </p:nvSpPr>
          <p:spPr bwMode="auto">
            <a:xfrm>
              <a:off x="5401140" y="2675458"/>
              <a:ext cx="112967" cy="124697"/>
            </a:xfrm>
            <a:custGeom>
              <a:avLst/>
              <a:gdLst>
                <a:gd name="T0" fmla="*/ 0 w 400"/>
                <a:gd name="T1" fmla="*/ 480 h 480"/>
                <a:gd name="T2" fmla="*/ 0 w 400"/>
                <a:gd name="T3" fmla="*/ 480 h 480"/>
                <a:gd name="T4" fmla="*/ 400 w 400"/>
                <a:gd name="T5" fmla="*/ 480 h 480"/>
                <a:gd name="T6" fmla="*/ 400 w 400"/>
                <a:gd name="T7" fmla="*/ 0 h 480"/>
                <a:gd name="T8" fmla="*/ 0 w 400"/>
                <a:gd name="T9" fmla="*/ 0 h 480"/>
                <a:gd name="T10" fmla="*/ 0 w 400"/>
                <a:gd name="T11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" h="480">
                  <a:moveTo>
                    <a:pt x="0" y="480"/>
                  </a:moveTo>
                  <a:lnTo>
                    <a:pt x="0" y="480"/>
                  </a:lnTo>
                  <a:lnTo>
                    <a:pt x="400" y="480"/>
                  </a:lnTo>
                  <a:lnTo>
                    <a:pt x="400" y="0"/>
                  </a:lnTo>
                  <a:lnTo>
                    <a:pt x="0" y="0"/>
                  </a:lnTo>
                  <a:lnTo>
                    <a:pt x="0" y="480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39" name="Freeform 84"/>
            <p:cNvSpPr/>
            <p:nvPr/>
          </p:nvSpPr>
          <p:spPr bwMode="auto">
            <a:xfrm>
              <a:off x="1874094" y="3131017"/>
              <a:ext cx="566623" cy="428957"/>
            </a:xfrm>
            <a:custGeom>
              <a:avLst/>
              <a:gdLst>
                <a:gd name="T0" fmla="*/ 2016 w 2016"/>
                <a:gd name="T1" fmla="*/ 0 h 1641"/>
                <a:gd name="T2" fmla="*/ 2016 w 2016"/>
                <a:gd name="T3" fmla="*/ 0 h 1641"/>
                <a:gd name="T4" fmla="*/ 1720 w 2016"/>
                <a:gd name="T5" fmla="*/ 241 h 1641"/>
                <a:gd name="T6" fmla="*/ 1408 w 2016"/>
                <a:gd name="T7" fmla="*/ 495 h 1641"/>
                <a:gd name="T8" fmla="*/ 1080 w 2016"/>
                <a:gd name="T9" fmla="*/ 762 h 1641"/>
                <a:gd name="T10" fmla="*/ 736 w 2016"/>
                <a:gd name="T11" fmla="*/ 1042 h 1641"/>
                <a:gd name="T12" fmla="*/ 376 w 2016"/>
                <a:gd name="T13" fmla="*/ 1335 h 1641"/>
                <a:gd name="T14" fmla="*/ 0 w 2016"/>
                <a:gd name="T15" fmla="*/ 1641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16" h="1641">
                  <a:moveTo>
                    <a:pt x="2016" y="0"/>
                  </a:moveTo>
                  <a:lnTo>
                    <a:pt x="2016" y="0"/>
                  </a:lnTo>
                  <a:lnTo>
                    <a:pt x="1720" y="241"/>
                  </a:lnTo>
                  <a:lnTo>
                    <a:pt x="1408" y="495"/>
                  </a:lnTo>
                  <a:lnTo>
                    <a:pt x="1080" y="762"/>
                  </a:lnTo>
                  <a:lnTo>
                    <a:pt x="736" y="1042"/>
                  </a:lnTo>
                  <a:lnTo>
                    <a:pt x="376" y="1335"/>
                  </a:lnTo>
                  <a:lnTo>
                    <a:pt x="0" y="1641"/>
                  </a:lnTo>
                </a:path>
              </a:pathLst>
            </a:custGeom>
            <a:noFill/>
            <a:ln w="20638" cap="rnd">
              <a:solidFill>
                <a:srgbClr val="FF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40" name="Freeform 85"/>
            <p:cNvSpPr/>
            <p:nvPr/>
          </p:nvSpPr>
          <p:spPr bwMode="auto">
            <a:xfrm>
              <a:off x="1874094" y="3124366"/>
              <a:ext cx="0" cy="6651"/>
            </a:xfrm>
            <a:custGeom>
              <a:avLst/>
              <a:gdLst>
                <a:gd name="T0" fmla="*/ 31 h 31"/>
                <a:gd name="T1" fmla="*/ 31 h 31"/>
                <a:gd name="T2" fmla="*/ 17 h 31"/>
                <a:gd name="T3" fmla="*/ 0 h 31"/>
                <a:gd name="T4" fmla="*/ 0 h 3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1">
                  <a:moveTo>
                    <a:pt x="0" y="31"/>
                  </a:moveTo>
                  <a:lnTo>
                    <a:pt x="0" y="31"/>
                  </a:lnTo>
                  <a:lnTo>
                    <a:pt x="0" y="17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42" name="Freeform 87"/>
            <p:cNvSpPr/>
            <p:nvPr/>
          </p:nvSpPr>
          <p:spPr bwMode="auto">
            <a:xfrm>
              <a:off x="1567471" y="3944039"/>
              <a:ext cx="216967" cy="312573"/>
            </a:xfrm>
            <a:custGeom>
              <a:avLst/>
              <a:gdLst>
                <a:gd name="T0" fmla="*/ 0 w 768"/>
                <a:gd name="T1" fmla="*/ 1200 h 1200"/>
                <a:gd name="T2" fmla="*/ 0 w 768"/>
                <a:gd name="T3" fmla="*/ 1200 h 1200"/>
                <a:gd name="T4" fmla="*/ 768 w 768"/>
                <a:gd name="T5" fmla="*/ 1200 h 1200"/>
                <a:gd name="T6" fmla="*/ 768 w 768"/>
                <a:gd name="T7" fmla="*/ 0 h 1200"/>
                <a:gd name="T8" fmla="*/ 0 w 768"/>
                <a:gd name="T9" fmla="*/ 0 h 1200"/>
                <a:gd name="T10" fmla="*/ 0 w 768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200">
                  <a:moveTo>
                    <a:pt x="0" y="1200"/>
                  </a:moveTo>
                  <a:lnTo>
                    <a:pt x="0" y="1200"/>
                  </a:lnTo>
                  <a:lnTo>
                    <a:pt x="768" y="120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20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43" name="Freeform 88"/>
            <p:cNvSpPr/>
            <p:nvPr/>
          </p:nvSpPr>
          <p:spPr bwMode="auto">
            <a:xfrm>
              <a:off x="1567471" y="4100325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44" name="Freeform 89"/>
            <p:cNvSpPr/>
            <p:nvPr/>
          </p:nvSpPr>
          <p:spPr bwMode="auto">
            <a:xfrm>
              <a:off x="1567471" y="4025508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45" name="Freeform 90"/>
            <p:cNvSpPr/>
            <p:nvPr/>
          </p:nvSpPr>
          <p:spPr bwMode="auto">
            <a:xfrm>
              <a:off x="1567471" y="4181795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46" name="Freeform 91"/>
            <p:cNvSpPr/>
            <p:nvPr/>
          </p:nvSpPr>
          <p:spPr bwMode="auto">
            <a:xfrm>
              <a:off x="2508854" y="3944039"/>
              <a:ext cx="215174" cy="312573"/>
            </a:xfrm>
            <a:custGeom>
              <a:avLst/>
              <a:gdLst>
                <a:gd name="T0" fmla="*/ 0 w 768"/>
                <a:gd name="T1" fmla="*/ 1200 h 1200"/>
                <a:gd name="T2" fmla="*/ 0 w 768"/>
                <a:gd name="T3" fmla="*/ 1200 h 1200"/>
                <a:gd name="T4" fmla="*/ 768 w 768"/>
                <a:gd name="T5" fmla="*/ 1200 h 1200"/>
                <a:gd name="T6" fmla="*/ 768 w 768"/>
                <a:gd name="T7" fmla="*/ 0 h 1200"/>
                <a:gd name="T8" fmla="*/ 0 w 768"/>
                <a:gd name="T9" fmla="*/ 0 h 1200"/>
                <a:gd name="T10" fmla="*/ 0 w 768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200">
                  <a:moveTo>
                    <a:pt x="0" y="1200"/>
                  </a:moveTo>
                  <a:lnTo>
                    <a:pt x="0" y="1200"/>
                  </a:lnTo>
                  <a:lnTo>
                    <a:pt x="768" y="120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20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47" name="Freeform 92"/>
            <p:cNvSpPr/>
            <p:nvPr/>
          </p:nvSpPr>
          <p:spPr bwMode="auto">
            <a:xfrm>
              <a:off x="2508854" y="410032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48" name="Freeform 93"/>
            <p:cNvSpPr/>
            <p:nvPr/>
          </p:nvSpPr>
          <p:spPr bwMode="auto">
            <a:xfrm>
              <a:off x="2508854" y="402550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49" name="Freeform 94"/>
            <p:cNvSpPr/>
            <p:nvPr/>
          </p:nvSpPr>
          <p:spPr bwMode="auto">
            <a:xfrm>
              <a:off x="2508854" y="418179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50" name="Freeform 95"/>
            <p:cNvSpPr/>
            <p:nvPr/>
          </p:nvSpPr>
          <p:spPr bwMode="auto">
            <a:xfrm>
              <a:off x="2193267" y="3949027"/>
              <a:ext cx="215174" cy="438933"/>
            </a:xfrm>
            <a:custGeom>
              <a:avLst/>
              <a:gdLst>
                <a:gd name="T0" fmla="*/ 0 w 768"/>
                <a:gd name="T1" fmla="*/ 1680 h 1680"/>
                <a:gd name="T2" fmla="*/ 0 w 768"/>
                <a:gd name="T3" fmla="*/ 1680 h 1680"/>
                <a:gd name="T4" fmla="*/ 768 w 768"/>
                <a:gd name="T5" fmla="*/ 1680 h 1680"/>
                <a:gd name="T6" fmla="*/ 768 w 768"/>
                <a:gd name="T7" fmla="*/ 0 h 1680"/>
                <a:gd name="T8" fmla="*/ 0 w 768"/>
                <a:gd name="T9" fmla="*/ 0 h 1680"/>
                <a:gd name="T10" fmla="*/ 0 w 768"/>
                <a:gd name="T11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680">
                  <a:moveTo>
                    <a:pt x="0" y="1680"/>
                  </a:moveTo>
                  <a:lnTo>
                    <a:pt x="0" y="1680"/>
                  </a:lnTo>
                  <a:lnTo>
                    <a:pt x="768" y="168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68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51" name="Freeform 96"/>
            <p:cNvSpPr/>
            <p:nvPr/>
          </p:nvSpPr>
          <p:spPr bwMode="auto">
            <a:xfrm>
              <a:off x="2193267" y="410032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52" name="Freeform 97"/>
            <p:cNvSpPr/>
            <p:nvPr/>
          </p:nvSpPr>
          <p:spPr bwMode="auto">
            <a:xfrm>
              <a:off x="2193267" y="402384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53" name="Freeform 98"/>
            <p:cNvSpPr/>
            <p:nvPr/>
          </p:nvSpPr>
          <p:spPr bwMode="auto">
            <a:xfrm>
              <a:off x="2193267" y="4171819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54" name="Freeform 99"/>
            <p:cNvSpPr/>
            <p:nvPr/>
          </p:nvSpPr>
          <p:spPr bwMode="auto">
            <a:xfrm>
              <a:off x="2193267" y="4246636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55" name="Freeform 100"/>
            <p:cNvSpPr/>
            <p:nvPr/>
          </p:nvSpPr>
          <p:spPr bwMode="auto">
            <a:xfrm>
              <a:off x="2193267" y="4319791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56" name="Freeform 101"/>
            <p:cNvSpPr/>
            <p:nvPr/>
          </p:nvSpPr>
          <p:spPr bwMode="auto">
            <a:xfrm>
              <a:off x="2813683" y="3944039"/>
              <a:ext cx="215174" cy="387392"/>
            </a:xfrm>
            <a:custGeom>
              <a:avLst/>
              <a:gdLst>
                <a:gd name="T0" fmla="*/ 0 w 768"/>
                <a:gd name="T1" fmla="*/ 1488 h 1488"/>
                <a:gd name="T2" fmla="*/ 0 w 768"/>
                <a:gd name="T3" fmla="*/ 1488 h 1488"/>
                <a:gd name="T4" fmla="*/ 768 w 768"/>
                <a:gd name="T5" fmla="*/ 1488 h 1488"/>
                <a:gd name="T6" fmla="*/ 768 w 768"/>
                <a:gd name="T7" fmla="*/ 0 h 1488"/>
                <a:gd name="T8" fmla="*/ 0 w 768"/>
                <a:gd name="T9" fmla="*/ 0 h 1488"/>
                <a:gd name="T10" fmla="*/ 0 w 768"/>
                <a:gd name="T11" fmla="*/ 148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488">
                  <a:moveTo>
                    <a:pt x="0" y="1488"/>
                  </a:moveTo>
                  <a:lnTo>
                    <a:pt x="0" y="1488"/>
                  </a:lnTo>
                  <a:lnTo>
                    <a:pt x="768" y="1488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488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57" name="Freeform 102"/>
            <p:cNvSpPr/>
            <p:nvPr/>
          </p:nvSpPr>
          <p:spPr bwMode="auto">
            <a:xfrm>
              <a:off x="2813683" y="4175144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58" name="Freeform 103"/>
            <p:cNvSpPr/>
            <p:nvPr/>
          </p:nvSpPr>
          <p:spPr bwMode="auto">
            <a:xfrm>
              <a:off x="2813683" y="410032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59" name="Freeform 104"/>
            <p:cNvSpPr/>
            <p:nvPr/>
          </p:nvSpPr>
          <p:spPr bwMode="auto">
            <a:xfrm>
              <a:off x="2813683" y="4256612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60" name="Freeform 105"/>
            <p:cNvSpPr/>
            <p:nvPr/>
          </p:nvSpPr>
          <p:spPr bwMode="auto">
            <a:xfrm>
              <a:off x="2813683" y="401885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61" name="Freeform 106"/>
            <p:cNvSpPr/>
            <p:nvPr/>
          </p:nvSpPr>
          <p:spPr bwMode="auto">
            <a:xfrm>
              <a:off x="3104167" y="3944039"/>
              <a:ext cx="215174" cy="438933"/>
            </a:xfrm>
            <a:custGeom>
              <a:avLst/>
              <a:gdLst>
                <a:gd name="T0" fmla="*/ 0 w 768"/>
                <a:gd name="T1" fmla="*/ 1680 h 1680"/>
                <a:gd name="T2" fmla="*/ 0 w 768"/>
                <a:gd name="T3" fmla="*/ 1680 h 1680"/>
                <a:gd name="T4" fmla="*/ 768 w 768"/>
                <a:gd name="T5" fmla="*/ 1680 h 1680"/>
                <a:gd name="T6" fmla="*/ 768 w 768"/>
                <a:gd name="T7" fmla="*/ 0 h 1680"/>
                <a:gd name="T8" fmla="*/ 0 w 768"/>
                <a:gd name="T9" fmla="*/ 0 h 1680"/>
                <a:gd name="T10" fmla="*/ 0 w 768"/>
                <a:gd name="T11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680">
                  <a:moveTo>
                    <a:pt x="0" y="1680"/>
                  </a:moveTo>
                  <a:lnTo>
                    <a:pt x="0" y="1680"/>
                  </a:lnTo>
                  <a:lnTo>
                    <a:pt x="768" y="168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68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62" name="Freeform 107"/>
            <p:cNvSpPr/>
            <p:nvPr/>
          </p:nvSpPr>
          <p:spPr bwMode="auto">
            <a:xfrm>
              <a:off x="3104167" y="409367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63" name="Freeform 108"/>
            <p:cNvSpPr/>
            <p:nvPr/>
          </p:nvSpPr>
          <p:spPr bwMode="auto">
            <a:xfrm>
              <a:off x="3104167" y="401885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Freeform 109"/>
            <p:cNvSpPr/>
            <p:nvPr/>
          </p:nvSpPr>
          <p:spPr bwMode="auto">
            <a:xfrm>
              <a:off x="3104167" y="4166830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3" name="Freeform 110"/>
            <p:cNvSpPr/>
            <p:nvPr/>
          </p:nvSpPr>
          <p:spPr bwMode="auto">
            <a:xfrm>
              <a:off x="3104167" y="4241649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4" name="Freeform 111"/>
            <p:cNvSpPr/>
            <p:nvPr/>
          </p:nvSpPr>
          <p:spPr bwMode="auto">
            <a:xfrm>
              <a:off x="3104167" y="4313141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5" name="Freeform 112"/>
            <p:cNvSpPr/>
            <p:nvPr/>
          </p:nvSpPr>
          <p:spPr bwMode="auto">
            <a:xfrm>
              <a:off x="3387478" y="3944039"/>
              <a:ext cx="215174" cy="438933"/>
            </a:xfrm>
            <a:custGeom>
              <a:avLst/>
              <a:gdLst>
                <a:gd name="T0" fmla="*/ 0 w 768"/>
                <a:gd name="T1" fmla="*/ 1680 h 1680"/>
                <a:gd name="T2" fmla="*/ 0 w 768"/>
                <a:gd name="T3" fmla="*/ 1680 h 1680"/>
                <a:gd name="T4" fmla="*/ 768 w 768"/>
                <a:gd name="T5" fmla="*/ 1680 h 1680"/>
                <a:gd name="T6" fmla="*/ 768 w 768"/>
                <a:gd name="T7" fmla="*/ 0 h 1680"/>
                <a:gd name="T8" fmla="*/ 0 w 768"/>
                <a:gd name="T9" fmla="*/ 0 h 1680"/>
                <a:gd name="T10" fmla="*/ 0 w 768"/>
                <a:gd name="T11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680">
                  <a:moveTo>
                    <a:pt x="0" y="1680"/>
                  </a:moveTo>
                  <a:lnTo>
                    <a:pt x="0" y="1680"/>
                  </a:lnTo>
                  <a:lnTo>
                    <a:pt x="768" y="168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68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6" name="Freeform 113"/>
            <p:cNvSpPr/>
            <p:nvPr/>
          </p:nvSpPr>
          <p:spPr bwMode="auto">
            <a:xfrm>
              <a:off x="3387478" y="409367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7" name="Freeform 114"/>
            <p:cNvSpPr/>
            <p:nvPr/>
          </p:nvSpPr>
          <p:spPr bwMode="auto">
            <a:xfrm>
              <a:off x="3387478" y="401885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8" name="Freeform 115"/>
            <p:cNvSpPr/>
            <p:nvPr/>
          </p:nvSpPr>
          <p:spPr bwMode="auto">
            <a:xfrm>
              <a:off x="3387478" y="4166830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9" name="Freeform 116"/>
            <p:cNvSpPr/>
            <p:nvPr/>
          </p:nvSpPr>
          <p:spPr bwMode="auto">
            <a:xfrm>
              <a:off x="3387478" y="4241649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0" name="Freeform 117"/>
            <p:cNvSpPr/>
            <p:nvPr/>
          </p:nvSpPr>
          <p:spPr bwMode="auto">
            <a:xfrm>
              <a:off x="3387478" y="4313141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1" name="Freeform 118"/>
            <p:cNvSpPr/>
            <p:nvPr/>
          </p:nvSpPr>
          <p:spPr bwMode="auto">
            <a:xfrm>
              <a:off x="3677962" y="3944039"/>
              <a:ext cx="215174" cy="312573"/>
            </a:xfrm>
            <a:custGeom>
              <a:avLst/>
              <a:gdLst>
                <a:gd name="T0" fmla="*/ 0 w 768"/>
                <a:gd name="T1" fmla="*/ 1200 h 1200"/>
                <a:gd name="T2" fmla="*/ 0 w 768"/>
                <a:gd name="T3" fmla="*/ 1200 h 1200"/>
                <a:gd name="T4" fmla="*/ 768 w 768"/>
                <a:gd name="T5" fmla="*/ 1200 h 1200"/>
                <a:gd name="T6" fmla="*/ 768 w 768"/>
                <a:gd name="T7" fmla="*/ 0 h 1200"/>
                <a:gd name="T8" fmla="*/ 0 w 768"/>
                <a:gd name="T9" fmla="*/ 0 h 1200"/>
                <a:gd name="T10" fmla="*/ 0 w 768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200">
                  <a:moveTo>
                    <a:pt x="0" y="1200"/>
                  </a:moveTo>
                  <a:lnTo>
                    <a:pt x="0" y="1200"/>
                  </a:lnTo>
                  <a:lnTo>
                    <a:pt x="768" y="120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20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2" name="Freeform 119"/>
            <p:cNvSpPr/>
            <p:nvPr/>
          </p:nvSpPr>
          <p:spPr bwMode="auto">
            <a:xfrm>
              <a:off x="3677962" y="410032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3" name="Freeform 120"/>
            <p:cNvSpPr/>
            <p:nvPr/>
          </p:nvSpPr>
          <p:spPr bwMode="auto">
            <a:xfrm>
              <a:off x="3677962" y="402550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4" name="Freeform 121"/>
            <p:cNvSpPr/>
            <p:nvPr/>
          </p:nvSpPr>
          <p:spPr bwMode="auto">
            <a:xfrm>
              <a:off x="3677962" y="418179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5" name="Freeform 122"/>
            <p:cNvSpPr/>
            <p:nvPr/>
          </p:nvSpPr>
          <p:spPr bwMode="auto">
            <a:xfrm>
              <a:off x="3957687" y="3944039"/>
              <a:ext cx="215174" cy="162937"/>
            </a:xfrm>
            <a:custGeom>
              <a:avLst/>
              <a:gdLst>
                <a:gd name="T0" fmla="*/ 0 w 768"/>
                <a:gd name="T1" fmla="*/ 624 h 624"/>
                <a:gd name="T2" fmla="*/ 0 w 768"/>
                <a:gd name="T3" fmla="*/ 624 h 624"/>
                <a:gd name="T4" fmla="*/ 768 w 768"/>
                <a:gd name="T5" fmla="*/ 624 h 624"/>
                <a:gd name="T6" fmla="*/ 768 w 768"/>
                <a:gd name="T7" fmla="*/ 0 h 624"/>
                <a:gd name="T8" fmla="*/ 0 w 768"/>
                <a:gd name="T9" fmla="*/ 0 h 624"/>
                <a:gd name="T10" fmla="*/ 0 w 768"/>
                <a:gd name="T11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624">
                  <a:moveTo>
                    <a:pt x="0" y="624"/>
                  </a:moveTo>
                  <a:lnTo>
                    <a:pt x="0" y="624"/>
                  </a:lnTo>
                  <a:lnTo>
                    <a:pt x="768" y="624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62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6" name="Freeform 123"/>
            <p:cNvSpPr/>
            <p:nvPr/>
          </p:nvSpPr>
          <p:spPr bwMode="auto">
            <a:xfrm>
              <a:off x="3957687" y="402550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7" name="Freeform 124"/>
            <p:cNvSpPr/>
            <p:nvPr/>
          </p:nvSpPr>
          <p:spPr bwMode="auto">
            <a:xfrm>
              <a:off x="4248171" y="3944039"/>
              <a:ext cx="215174" cy="387392"/>
            </a:xfrm>
            <a:custGeom>
              <a:avLst/>
              <a:gdLst>
                <a:gd name="T0" fmla="*/ 0 w 768"/>
                <a:gd name="T1" fmla="*/ 1488 h 1488"/>
                <a:gd name="T2" fmla="*/ 0 w 768"/>
                <a:gd name="T3" fmla="*/ 1488 h 1488"/>
                <a:gd name="T4" fmla="*/ 768 w 768"/>
                <a:gd name="T5" fmla="*/ 1488 h 1488"/>
                <a:gd name="T6" fmla="*/ 768 w 768"/>
                <a:gd name="T7" fmla="*/ 0 h 1488"/>
                <a:gd name="T8" fmla="*/ 0 w 768"/>
                <a:gd name="T9" fmla="*/ 0 h 1488"/>
                <a:gd name="T10" fmla="*/ 0 w 768"/>
                <a:gd name="T11" fmla="*/ 148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488">
                  <a:moveTo>
                    <a:pt x="0" y="1488"/>
                  </a:moveTo>
                  <a:lnTo>
                    <a:pt x="0" y="1488"/>
                  </a:lnTo>
                  <a:lnTo>
                    <a:pt x="768" y="1488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488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8" name="Freeform 125"/>
            <p:cNvSpPr/>
            <p:nvPr/>
          </p:nvSpPr>
          <p:spPr bwMode="auto">
            <a:xfrm>
              <a:off x="4248171" y="4175144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9" name="Freeform 126"/>
            <p:cNvSpPr/>
            <p:nvPr/>
          </p:nvSpPr>
          <p:spPr bwMode="auto">
            <a:xfrm>
              <a:off x="4248171" y="410032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0" name="Freeform 127"/>
            <p:cNvSpPr/>
            <p:nvPr/>
          </p:nvSpPr>
          <p:spPr bwMode="auto">
            <a:xfrm>
              <a:off x="4248171" y="4256612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1" name="Freeform 128"/>
            <p:cNvSpPr/>
            <p:nvPr/>
          </p:nvSpPr>
          <p:spPr bwMode="auto">
            <a:xfrm>
              <a:off x="4248171" y="401885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2" name="Freeform 129"/>
            <p:cNvSpPr/>
            <p:nvPr/>
          </p:nvSpPr>
          <p:spPr bwMode="auto">
            <a:xfrm>
              <a:off x="4535069" y="3944039"/>
              <a:ext cx="215174" cy="237756"/>
            </a:xfrm>
            <a:custGeom>
              <a:avLst/>
              <a:gdLst>
                <a:gd name="T0" fmla="*/ 0 w 768"/>
                <a:gd name="T1" fmla="*/ 912 h 912"/>
                <a:gd name="T2" fmla="*/ 0 w 768"/>
                <a:gd name="T3" fmla="*/ 912 h 912"/>
                <a:gd name="T4" fmla="*/ 768 w 768"/>
                <a:gd name="T5" fmla="*/ 912 h 912"/>
                <a:gd name="T6" fmla="*/ 768 w 768"/>
                <a:gd name="T7" fmla="*/ 0 h 912"/>
                <a:gd name="T8" fmla="*/ 0 w 768"/>
                <a:gd name="T9" fmla="*/ 0 h 912"/>
                <a:gd name="T10" fmla="*/ 0 w 768"/>
                <a:gd name="T11" fmla="*/ 912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912">
                  <a:moveTo>
                    <a:pt x="0" y="912"/>
                  </a:moveTo>
                  <a:lnTo>
                    <a:pt x="0" y="912"/>
                  </a:lnTo>
                  <a:lnTo>
                    <a:pt x="768" y="912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912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3" name="Freeform 130"/>
            <p:cNvSpPr/>
            <p:nvPr/>
          </p:nvSpPr>
          <p:spPr bwMode="auto">
            <a:xfrm>
              <a:off x="4535069" y="402550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4" name="Freeform 131"/>
            <p:cNvSpPr/>
            <p:nvPr/>
          </p:nvSpPr>
          <p:spPr bwMode="auto">
            <a:xfrm>
              <a:off x="4535069" y="4106976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5" name="Freeform 132"/>
            <p:cNvSpPr/>
            <p:nvPr/>
          </p:nvSpPr>
          <p:spPr bwMode="auto">
            <a:xfrm>
              <a:off x="4825553" y="3944039"/>
              <a:ext cx="215174" cy="312573"/>
            </a:xfrm>
            <a:custGeom>
              <a:avLst/>
              <a:gdLst>
                <a:gd name="T0" fmla="*/ 0 w 768"/>
                <a:gd name="T1" fmla="*/ 1200 h 1200"/>
                <a:gd name="T2" fmla="*/ 0 w 768"/>
                <a:gd name="T3" fmla="*/ 1200 h 1200"/>
                <a:gd name="T4" fmla="*/ 768 w 768"/>
                <a:gd name="T5" fmla="*/ 1200 h 1200"/>
                <a:gd name="T6" fmla="*/ 768 w 768"/>
                <a:gd name="T7" fmla="*/ 0 h 1200"/>
                <a:gd name="T8" fmla="*/ 0 w 768"/>
                <a:gd name="T9" fmla="*/ 0 h 1200"/>
                <a:gd name="T10" fmla="*/ 0 w 768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200">
                  <a:moveTo>
                    <a:pt x="0" y="1200"/>
                  </a:moveTo>
                  <a:lnTo>
                    <a:pt x="0" y="1200"/>
                  </a:lnTo>
                  <a:lnTo>
                    <a:pt x="768" y="120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20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6" name="Freeform 133"/>
            <p:cNvSpPr/>
            <p:nvPr/>
          </p:nvSpPr>
          <p:spPr bwMode="auto">
            <a:xfrm>
              <a:off x="4825553" y="410032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7" name="Freeform 134"/>
            <p:cNvSpPr/>
            <p:nvPr/>
          </p:nvSpPr>
          <p:spPr bwMode="auto">
            <a:xfrm>
              <a:off x="4825553" y="402550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8" name="Freeform 135"/>
            <p:cNvSpPr/>
            <p:nvPr/>
          </p:nvSpPr>
          <p:spPr bwMode="auto">
            <a:xfrm>
              <a:off x="4825553" y="418179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9" name="Freeform 136"/>
            <p:cNvSpPr/>
            <p:nvPr/>
          </p:nvSpPr>
          <p:spPr bwMode="auto">
            <a:xfrm>
              <a:off x="5123208" y="3944039"/>
              <a:ext cx="215174" cy="387392"/>
            </a:xfrm>
            <a:custGeom>
              <a:avLst/>
              <a:gdLst>
                <a:gd name="T0" fmla="*/ 0 w 768"/>
                <a:gd name="T1" fmla="*/ 1488 h 1488"/>
                <a:gd name="T2" fmla="*/ 0 w 768"/>
                <a:gd name="T3" fmla="*/ 1488 h 1488"/>
                <a:gd name="T4" fmla="*/ 768 w 768"/>
                <a:gd name="T5" fmla="*/ 1488 h 1488"/>
                <a:gd name="T6" fmla="*/ 768 w 768"/>
                <a:gd name="T7" fmla="*/ 0 h 1488"/>
                <a:gd name="T8" fmla="*/ 0 w 768"/>
                <a:gd name="T9" fmla="*/ 0 h 1488"/>
                <a:gd name="T10" fmla="*/ 0 w 768"/>
                <a:gd name="T11" fmla="*/ 148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488">
                  <a:moveTo>
                    <a:pt x="0" y="1488"/>
                  </a:moveTo>
                  <a:lnTo>
                    <a:pt x="0" y="1488"/>
                  </a:lnTo>
                  <a:lnTo>
                    <a:pt x="768" y="1488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488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0" name="Freeform 137"/>
            <p:cNvSpPr/>
            <p:nvPr/>
          </p:nvSpPr>
          <p:spPr bwMode="auto">
            <a:xfrm>
              <a:off x="5123208" y="4175144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1" name="Freeform 138"/>
            <p:cNvSpPr/>
            <p:nvPr/>
          </p:nvSpPr>
          <p:spPr bwMode="auto">
            <a:xfrm>
              <a:off x="5123208" y="410032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2" name="Freeform 139"/>
            <p:cNvSpPr/>
            <p:nvPr/>
          </p:nvSpPr>
          <p:spPr bwMode="auto">
            <a:xfrm>
              <a:off x="5123208" y="4256612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3" name="Freeform 140"/>
            <p:cNvSpPr/>
            <p:nvPr/>
          </p:nvSpPr>
          <p:spPr bwMode="auto">
            <a:xfrm>
              <a:off x="5123208" y="401885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4" name="Freeform 141"/>
            <p:cNvSpPr/>
            <p:nvPr/>
          </p:nvSpPr>
          <p:spPr bwMode="auto">
            <a:xfrm>
              <a:off x="5429830" y="3949027"/>
              <a:ext cx="215174" cy="438933"/>
            </a:xfrm>
            <a:custGeom>
              <a:avLst/>
              <a:gdLst>
                <a:gd name="T0" fmla="*/ 0 w 768"/>
                <a:gd name="T1" fmla="*/ 1680 h 1680"/>
                <a:gd name="T2" fmla="*/ 0 w 768"/>
                <a:gd name="T3" fmla="*/ 1680 h 1680"/>
                <a:gd name="T4" fmla="*/ 768 w 768"/>
                <a:gd name="T5" fmla="*/ 1680 h 1680"/>
                <a:gd name="T6" fmla="*/ 768 w 768"/>
                <a:gd name="T7" fmla="*/ 0 h 1680"/>
                <a:gd name="T8" fmla="*/ 0 w 768"/>
                <a:gd name="T9" fmla="*/ 0 h 1680"/>
                <a:gd name="T10" fmla="*/ 0 w 768"/>
                <a:gd name="T11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680">
                  <a:moveTo>
                    <a:pt x="0" y="1680"/>
                  </a:moveTo>
                  <a:lnTo>
                    <a:pt x="0" y="1680"/>
                  </a:lnTo>
                  <a:lnTo>
                    <a:pt x="768" y="168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68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5" name="Freeform 142"/>
            <p:cNvSpPr/>
            <p:nvPr/>
          </p:nvSpPr>
          <p:spPr bwMode="auto">
            <a:xfrm>
              <a:off x="5429830" y="410032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6" name="Freeform 143"/>
            <p:cNvSpPr/>
            <p:nvPr/>
          </p:nvSpPr>
          <p:spPr bwMode="auto">
            <a:xfrm>
              <a:off x="5429830" y="402384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7" name="Freeform 144"/>
            <p:cNvSpPr/>
            <p:nvPr/>
          </p:nvSpPr>
          <p:spPr bwMode="auto">
            <a:xfrm>
              <a:off x="5429830" y="4171819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8" name="Freeform 145"/>
            <p:cNvSpPr/>
            <p:nvPr/>
          </p:nvSpPr>
          <p:spPr bwMode="auto">
            <a:xfrm>
              <a:off x="5429830" y="4246636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9" name="Freeform 146"/>
            <p:cNvSpPr/>
            <p:nvPr/>
          </p:nvSpPr>
          <p:spPr bwMode="auto">
            <a:xfrm>
              <a:off x="5429830" y="4319791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0" name="Freeform 147"/>
            <p:cNvSpPr/>
            <p:nvPr/>
          </p:nvSpPr>
          <p:spPr bwMode="auto">
            <a:xfrm>
              <a:off x="5720313" y="3949027"/>
              <a:ext cx="216967" cy="438933"/>
            </a:xfrm>
            <a:custGeom>
              <a:avLst/>
              <a:gdLst>
                <a:gd name="T0" fmla="*/ 0 w 768"/>
                <a:gd name="T1" fmla="*/ 1680 h 1680"/>
                <a:gd name="T2" fmla="*/ 0 w 768"/>
                <a:gd name="T3" fmla="*/ 1680 h 1680"/>
                <a:gd name="T4" fmla="*/ 768 w 768"/>
                <a:gd name="T5" fmla="*/ 1680 h 1680"/>
                <a:gd name="T6" fmla="*/ 768 w 768"/>
                <a:gd name="T7" fmla="*/ 0 h 1680"/>
                <a:gd name="T8" fmla="*/ 0 w 768"/>
                <a:gd name="T9" fmla="*/ 0 h 1680"/>
                <a:gd name="T10" fmla="*/ 0 w 768"/>
                <a:gd name="T11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680">
                  <a:moveTo>
                    <a:pt x="0" y="1680"/>
                  </a:moveTo>
                  <a:lnTo>
                    <a:pt x="0" y="1680"/>
                  </a:lnTo>
                  <a:lnTo>
                    <a:pt x="768" y="168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68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1" name="Freeform 148"/>
            <p:cNvSpPr/>
            <p:nvPr/>
          </p:nvSpPr>
          <p:spPr bwMode="auto">
            <a:xfrm>
              <a:off x="5720313" y="4100325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2" name="Freeform 149"/>
            <p:cNvSpPr/>
            <p:nvPr/>
          </p:nvSpPr>
          <p:spPr bwMode="auto">
            <a:xfrm>
              <a:off x="5720313" y="4023845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3" name="Freeform 150"/>
            <p:cNvSpPr/>
            <p:nvPr/>
          </p:nvSpPr>
          <p:spPr bwMode="auto">
            <a:xfrm>
              <a:off x="5720313" y="4171819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4" name="Freeform 151"/>
            <p:cNvSpPr/>
            <p:nvPr/>
          </p:nvSpPr>
          <p:spPr bwMode="auto">
            <a:xfrm>
              <a:off x="5720313" y="4246636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5" name="Freeform 152"/>
            <p:cNvSpPr/>
            <p:nvPr/>
          </p:nvSpPr>
          <p:spPr bwMode="auto">
            <a:xfrm>
              <a:off x="5720313" y="4319791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6" name="Freeform 153"/>
            <p:cNvSpPr/>
            <p:nvPr/>
          </p:nvSpPr>
          <p:spPr bwMode="auto">
            <a:xfrm>
              <a:off x="6034108" y="3944039"/>
              <a:ext cx="215174" cy="312573"/>
            </a:xfrm>
            <a:custGeom>
              <a:avLst/>
              <a:gdLst>
                <a:gd name="T0" fmla="*/ 0 w 768"/>
                <a:gd name="T1" fmla="*/ 1200 h 1200"/>
                <a:gd name="T2" fmla="*/ 0 w 768"/>
                <a:gd name="T3" fmla="*/ 1200 h 1200"/>
                <a:gd name="T4" fmla="*/ 768 w 768"/>
                <a:gd name="T5" fmla="*/ 1200 h 1200"/>
                <a:gd name="T6" fmla="*/ 768 w 768"/>
                <a:gd name="T7" fmla="*/ 0 h 1200"/>
                <a:gd name="T8" fmla="*/ 0 w 768"/>
                <a:gd name="T9" fmla="*/ 0 h 1200"/>
                <a:gd name="T10" fmla="*/ 0 w 768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200">
                  <a:moveTo>
                    <a:pt x="0" y="1200"/>
                  </a:moveTo>
                  <a:lnTo>
                    <a:pt x="0" y="1200"/>
                  </a:lnTo>
                  <a:lnTo>
                    <a:pt x="768" y="120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20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7" name="Freeform 154"/>
            <p:cNvSpPr/>
            <p:nvPr/>
          </p:nvSpPr>
          <p:spPr bwMode="auto">
            <a:xfrm>
              <a:off x="6034108" y="410032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8" name="Freeform 155"/>
            <p:cNvSpPr/>
            <p:nvPr/>
          </p:nvSpPr>
          <p:spPr bwMode="auto">
            <a:xfrm>
              <a:off x="6034108" y="402550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9" name="Freeform 156"/>
            <p:cNvSpPr/>
            <p:nvPr/>
          </p:nvSpPr>
          <p:spPr bwMode="auto">
            <a:xfrm>
              <a:off x="6034108" y="418179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0" name="Freeform 157"/>
            <p:cNvSpPr/>
            <p:nvPr/>
          </p:nvSpPr>
          <p:spPr bwMode="auto">
            <a:xfrm>
              <a:off x="1868713" y="3945702"/>
              <a:ext cx="216967" cy="438933"/>
            </a:xfrm>
            <a:custGeom>
              <a:avLst/>
              <a:gdLst>
                <a:gd name="T0" fmla="*/ 0 w 768"/>
                <a:gd name="T1" fmla="*/ 1680 h 1680"/>
                <a:gd name="T2" fmla="*/ 0 w 768"/>
                <a:gd name="T3" fmla="*/ 1680 h 1680"/>
                <a:gd name="T4" fmla="*/ 768 w 768"/>
                <a:gd name="T5" fmla="*/ 1680 h 1680"/>
                <a:gd name="T6" fmla="*/ 768 w 768"/>
                <a:gd name="T7" fmla="*/ 0 h 1680"/>
                <a:gd name="T8" fmla="*/ 0 w 768"/>
                <a:gd name="T9" fmla="*/ 0 h 1680"/>
                <a:gd name="T10" fmla="*/ 0 w 768"/>
                <a:gd name="T11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680">
                  <a:moveTo>
                    <a:pt x="0" y="1680"/>
                  </a:moveTo>
                  <a:lnTo>
                    <a:pt x="0" y="1680"/>
                  </a:lnTo>
                  <a:lnTo>
                    <a:pt x="768" y="168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68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1" name="Freeform 158"/>
            <p:cNvSpPr/>
            <p:nvPr/>
          </p:nvSpPr>
          <p:spPr bwMode="auto">
            <a:xfrm>
              <a:off x="1868713" y="4095338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3" name="Freeform 159"/>
            <p:cNvSpPr/>
            <p:nvPr/>
          </p:nvSpPr>
          <p:spPr bwMode="auto">
            <a:xfrm>
              <a:off x="1868713" y="4020519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4" name="Freeform 160"/>
            <p:cNvSpPr/>
            <p:nvPr/>
          </p:nvSpPr>
          <p:spPr bwMode="auto">
            <a:xfrm>
              <a:off x="1868713" y="4168493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5" name="Freeform 161"/>
            <p:cNvSpPr/>
            <p:nvPr/>
          </p:nvSpPr>
          <p:spPr bwMode="auto">
            <a:xfrm>
              <a:off x="1868713" y="4243311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" name="Freeform 162"/>
            <p:cNvSpPr/>
            <p:nvPr/>
          </p:nvSpPr>
          <p:spPr bwMode="auto">
            <a:xfrm>
              <a:off x="1868713" y="4314805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7" name="Freeform 163"/>
            <p:cNvSpPr>
              <a:spLocks noEditPoints="1"/>
            </p:cNvSpPr>
            <p:nvPr/>
          </p:nvSpPr>
          <p:spPr bwMode="auto">
            <a:xfrm>
              <a:off x="3010925" y="2687096"/>
              <a:ext cx="89655" cy="16626"/>
            </a:xfrm>
            <a:custGeom>
              <a:avLst/>
              <a:gdLst>
                <a:gd name="T0" fmla="*/ 173 w 319"/>
                <a:gd name="T1" fmla="*/ 59 h 63"/>
                <a:gd name="T2" fmla="*/ 173 w 319"/>
                <a:gd name="T3" fmla="*/ 59 h 63"/>
                <a:gd name="T4" fmla="*/ 143 w 319"/>
                <a:gd name="T5" fmla="*/ 58 h 63"/>
                <a:gd name="T6" fmla="*/ 128 w 319"/>
                <a:gd name="T7" fmla="*/ 33 h 63"/>
                <a:gd name="T8" fmla="*/ 144 w 319"/>
                <a:gd name="T9" fmla="*/ 6 h 63"/>
                <a:gd name="T10" fmla="*/ 175 w 319"/>
                <a:gd name="T11" fmla="*/ 7 h 63"/>
                <a:gd name="T12" fmla="*/ 189 w 319"/>
                <a:gd name="T13" fmla="*/ 34 h 63"/>
                <a:gd name="T14" fmla="*/ 173 w 319"/>
                <a:gd name="T15" fmla="*/ 59 h 63"/>
                <a:gd name="T16" fmla="*/ 173 w 319"/>
                <a:gd name="T17" fmla="*/ 59 h 63"/>
                <a:gd name="T18" fmla="*/ 301 w 319"/>
                <a:gd name="T19" fmla="*/ 59 h 63"/>
                <a:gd name="T20" fmla="*/ 301 w 319"/>
                <a:gd name="T21" fmla="*/ 59 h 63"/>
                <a:gd name="T22" fmla="*/ 271 w 319"/>
                <a:gd name="T23" fmla="*/ 58 h 63"/>
                <a:gd name="T24" fmla="*/ 257 w 319"/>
                <a:gd name="T25" fmla="*/ 33 h 63"/>
                <a:gd name="T26" fmla="*/ 272 w 319"/>
                <a:gd name="T27" fmla="*/ 6 h 63"/>
                <a:gd name="T28" fmla="*/ 303 w 319"/>
                <a:gd name="T29" fmla="*/ 7 h 63"/>
                <a:gd name="T30" fmla="*/ 318 w 319"/>
                <a:gd name="T31" fmla="*/ 34 h 63"/>
                <a:gd name="T32" fmla="*/ 301 w 319"/>
                <a:gd name="T33" fmla="*/ 59 h 63"/>
                <a:gd name="T34" fmla="*/ 301 w 319"/>
                <a:gd name="T35" fmla="*/ 59 h 63"/>
                <a:gd name="T36" fmla="*/ 45 w 319"/>
                <a:gd name="T37" fmla="*/ 59 h 63"/>
                <a:gd name="T38" fmla="*/ 45 w 319"/>
                <a:gd name="T39" fmla="*/ 59 h 63"/>
                <a:gd name="T40" fmla="*/ 15 w 319"/>
                <a:gd name="T41" fmla="*/ 58 h 63"/>
                <a:gd name="T42" fmla="*/ 0 w 319"/>
                <a:gd name="T43" fmla="*/ 33 h 63"/>
                <a:gd name="T44" fmla="*/ 16 w 319"/>
                <a:gd name="T45" fmla="*/ 6 h 63"/>
                <a:gd name="T46" fmla="*/ 47 w 319"/>
                <a:gd name="T47" fmla="*/ 7 h 63"/>
                <a:gd name="T48" fmla="*/ 61 w 319"/>
                <a:gd name="T49" fmla="*/ 34 h 63"/>
                <a:gd name="T50" fmla="*/ 45 w 319"/>
                <a:gd name="T51" fmla="*/ 59 h 63"/>
                <a:gd name="T52" fmla="*/ 45 w 319"/>
                <a:gd name="T53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9" h="63">
                  <a:moveTo>
                    <a:pt x="173" y="59"/>
                  </a:moveTo>
                  <a:lnTo>
                    <a:pt x="173" y="59"/>
                  </a:lnTo>
                  <a:cubicBezTo>
                    <a:pt x="163" y="63"/>
                    <a:pt x="153" y="63"/>
                    <a:pt x="143" y="58"/>
                  </a:cubicBezTo>
                  <a:cubicBezTo>
                    <a:pt x="133" y="53"/>
                    <a:pt x="128" y="44"/>
                    <a:pt x="128" y="33"/>
                  </a:cubicBezTo>
                  <a:cubicBezTo>
                    <a:pt x="128" y="21"/>
                    <a:pt x="134" y="13"/>
                    <a:pt x="144" y="6"/>
                  </a:cubicBezTo>
                  <a:cubicBezTo>
                    <a:pt x="154" y="0"/>
                    <a:pt x="165" y="0"/>
                    <a:pt x="175" y="7"/>
                  </a:cubicBezTo>
                  <a:cubicBezTo>
                    <a:pt x="186" y="14"/>
                    <a:pt x="190" y="23"/>
                    <a:pt x="189" y="34"/>
                  </a:cubicBezTo>
                  <a:cubicBezTo>
                    <a:pt x="188" y="46"/>
                    <a:pt x="183" y="54"/>
                    <a:pt x="173" y="59"/>
                  </a:cubicBezTo>
                  <a:lnTo>
                    <a:pt x="173" y="59"/>
                  </a:lnTo>
                  <a:close/>
                  <a:moveTo>
                    <a:pt x="301" y="59"/>
                  </a:moveTo>
                  <a:lnTo>
                    <a:pt x="301" y="59"/>
                  </a:lnTo>
                  <a:cubicBezTo>
                    <a:pt x="291" y="63"/>
                    <a:pt x="281" y="63"/>
                    <a:pt x="271" y="58"/>
                  </a:cubicBezTo>
                  <a:cubicBezTo>
                    <a:pt x="262" y="53"/>
                    <a:pt x="257" y="44"/>
                    <a:pt x="257" y="33"/>
                  </a:cubicBezTo>
                  <a:cubicBezTo>
                    <a:pt x="257" y="21"/>
                    <a:pt x="262" y="13"/>
                    <a:pt x="272" y="6"/>
                  </a:cubicBezTo>
                  <a:cubicBezTo>
                    <a:pt x="283" y="0"/>
                    <a:pt x="293" y="0"/>
                    <a:pt x="303" y="7"/>
                  </a:cubicBezTo>
                  <a:cubicBezTo>
                    <a:pt x="314" y="14"/>
                    <a:pt x="319" y="23"/>
                    <a:pt x="318" y="34"/>
                  </a:cubicBezTo>
                  <a:cubicBezTo>
                    <a:pt x="316" y="46"/>
                    <a:pt x="311" y="54"/>
                    <a:pt x="301" y="59"/>
                  </a:cubicBezTo>
                  <a:lnTo>
                    <a:pt x="301" y="59"/>
                  </a:lnTo>
                  <a:close/>
                  <a:moveTo>
                    <a:pt x="45" y="59"/>
                  </a:moveTo>
                  <a:lnTo>
                    <a:pt x="45" y="59"/>
                  </a:lnTo>
                  <a:cubicBezTo>
                    <a:pt x="35" y="63"/>
                    <a:pt x="25" y="63"/>
                    <a:pt x="15" y="58"/>
                  </a:cubicBezTo>
                  <a:cubicBezTo>
                    <a:pt x="5" y="53"/>
                    <a:pt x="0" y="44"/>
                    <a:pt x="0" y="33"/>
                  </a:cubicBezTo>
                  <a:cubicBezTo>
                    <a:pt x="0" y="21"/>
                    <a:pt x="6" y="13"/>
                    <a:pt x="16" y="6"/>
                  </a:cubicBezTo>
                  <a:cubicBezTo>
                    <a:pt x="26" y="0"/>
                    <a:pt x="37" y="0"/>
                    <a:pt x="47" y="7"/>
                  </a:cubicBezTo>
                  <a:cubicBezTo>
                    <a:pt x="58" y="14"/>
                    <a:pt x="62" y="23"/>
                    <a:pt x="61" y="34"/>
                  </a:cubicBezTo>
                  <a:cubicBezTo>
                    <a:pt x="60" y="46"/>
                    <a:pt x="55" y="54"/>
                    <a:pt x="45" y="59"/>
                  </a:cubicBezTo>
                  <a:lnTo>
                    <a:pt x="4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8" name="Freeform 164"/>
            <p:cNvSpPr>
              <a:spLocks noEditPoints="1"/>
            </p:cNvSpPr>
            <p:nvPr/>
          </p:nvSpPr>
          <p:spPr bwMode="auto">
            <a:xfrm>
              <a:off x="3123890" y="2687096"/>
              <a:ext cx="89655" cy="16626"/>
            </a:xfrm>
            <a:custGeom>
              <a:avLst/>
              <a:gdLst>
                <a:gd name="T0" fmla="*/ 173 w 318"/>
                <a:gd name="T1" fmla="*/ 59 h 63"/>
                <a:gd name="T2" fmla="*/ 173 w 318"/>
                <a:gd name="T3" fmla="*/ 59 h 63"/>
                <a:gd name="T4" fmla="*/ 143 w 318"/>
                <a:gd name="T5" fmla="*/ 58 h 63"/>
                <a:gd name="T6" fmla="*/ 128 w 318"/>
                <a:gd name="T7" fmla="*/ 33 h 63"/>
                <a:gd name="T8" fmla="*/ 144 w 318"/>
                <a:gd name="T9" fmla="*/ 6 h 63"/>
                <a:gd name="T10" fmla="*/ 175 w 318"/>
                <a:gd name="T11" fmla="*/ 7 h 63"/>
                <a:gd name="T12" fmla="*/ 189 w 318"/>
                <a:gd name="T13" fmla="*/ 34 h 63"/>
                <a:gd name="T14" fmla="*/ 173 w 318"/>
                <a:gd name="T15" fmla="*/ 59 h 63"/>
                <a:gd name="T16" fmla="*/ 173 w 318"/>
                <a:gd name="T17" fmla="*/ 59 h 63"/>
                <a:gd name="T18" fmla="*/ 301 w 318"/>
                <a:gd name="T19" fmla="*/ 59 h 63"/>
                <a:gd name="T20" fmla="*/ 301 w 318"/>
                <a:gd name="T21" fmla="*/ 59 h 63"/>
                <a:gd name="T22" fmla="*/ 271 w 318"/>
                <a:gd name="T23" fmla="*/ 58 h 63"/>
                <a:gd name="T24" fmla="*/ 256 w 318"/>
                <a:gd name="T25" fmla="*/ 33 h 63"/>
                <a:gd name="T26" fmla="*/ 272 w 318"/>
                <a:gd name="T27" fmla="*/ 6 h 63"/>
                <a:gd name="T28" fmla="*/ 303 w 318"/>
                <a:gd name="T29" fmla="*/ 7 h 63"/>
                <a:gd name="T30" fmla="*/ 317 w 318"/>
                <a:gd name="T31" fmla="*/ 34 h 63"/>
                <a:gd name="T32" fmla="*/ 301 w 318"/>
                <a:gd name="T33" fmla="*/ 59 h 63"/>
                <a:gd name="T34" fmla="*/ 301 w 318"/>
                <a:gd name="T35" fmla="*/ 59 h 63"/>
                <a:gd name="T36" fmla="*/ 44 w 318"/>
                <a:gd name="T37" fmla="*/ 59 h 63"/>
                <a:gd name="T38" fmla="*/ 44 w 318"/>
                <a:gd name="T39" fmla="*/ 59 h 63"/>
                <a:gd name="T40" fmla="*/ 15 w 318"/>
                <a:gd name="T41" fmla="*/ 58 h 63"/>
                <a:gd name="T42" fmla="*/ 0 w 318"/>
                <a:gd name="T43" fmla="*/ 33 h 63"/>
                <a:gd name="T44" fmla="*/ 16 w 318"/>
                <a:gd name="T45" fmla="*/ 6 h 63"/>
                <a:gd name="T46" fmla="*/ 47 w 318"/>
                <a:gd name="T47" fmla="*/ 7 h 63"/>
                <a:gd name="T48" fmla="*/ 61 w 318"/>
                <a:gd name="T49" fmla="*/ 34 h 63"/>
                <a:gd name="T50" fmla="*/ 44 w 318"/>
                <a:gd name="T51" fmla="*/ 59 h 63"/>
                <a:gd name="T52" fmla="*/ 44 w 318"/>
                <a:gd name="T53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8" h="63">
                  <a:moveTo>
                    <a:pt x="173" y="59"/>
                  </a:moveTo>
                  <a:lnTo>
                    <a:pt x="173" y="59"/>
                  </a:lnTo>
                  <a:cubicBezTo>
                    <a:pt x="163" y="63"/>
                    <a:pt x="153" y="63"/>
                    <a:pt x="143" y="58"/>
                  </a:cubicBezTo>
                  <a:cubicBezTo>
                    <a:pt x="133" y="53"/>
                    <a:pt x="128" y="44"/>
                    <a:pt x="128" y="33"/>
                  </a:cubicBezTo>
                  <a:cubicBezTo>
                    <a:pt x="128" y="21"/>
                    <a:pt x="133" y="13"/>
                    <a:pt x="144" y="6"/>
                  </a:cubicBezTo>
                  <a:cubicBezTo>
                    <a:pt x="154" y="0"/>
                    <a:pt x="164" y="0"/>
                    <a:pt x="175" y="7"/>
                  </a:cubicBezTo>
                  <a:cubicBezTo>
                    <a:pt x="185" y="14"/>
                    <a:pt x="190" y="23"/>
                    <a:pt x="189" y="34"/>
                  </a:cubicBezTo>
                  <a:cubicBezTo>
                    <a:pt x="188" y="46"/>
                    <a:pt x="182" y="54"/>
                    <a:pt x="173" y="59"/>
                  </a:cubicBezTo>
                  <a:lnTo>
                    <a:pt x="173" y="59"/>
                  </a:lnTo>
                  <a:close/>
                  <a:moveTo>
                    <a:pt x="301" y="59"/>
                  </a:moveTo>
                  <a:lnTo>
                    <a:pt x="301" y="59"/>
                  </a:lnTo>
                  <a:cubicBezTo>
                    <a:pt x="291" y="63"/>
                    <a:pt x="281" y="63"/>
                    <a:pt x="271" y="58"/>
                  </a:cubicBezTo>
                  <a:cubicBezTo>
                    <a:pt x="261" y="53"/>
                    <a:pt x="256" y="44"/>
                    <a:pt x="256" y="33"/>
                  </a:cubicBezTo>
                  <a:cubicBezTo>
                    <a:pt x="256" y="21"/>
                    <a:pt x="261" y="13"/>
                    <a:pt x="272" y="6"/>
                  </a:cubicBezTo>
                  <a:cubicBezTo>
                    <a:pt x="282" y="0"/>
                    <a:pt x="293" y="0"/>
                    <a:pt x="303" y="7"/>
                  </a:cubicBezTo>
                  <a:cubicBezTo>
                    <a:pt x="313" y="14"/>
                    <a:pt x="318" y="23"/>
                    <a:pt x="317" y="34"/>
                  </a:cubicBezTo>
                  <a:cubicBezTo>
                    <a:pt x="316" y="46"/>
                    <a:pt x="311" y="54"/>
                    <a:pt x="301" y="59"/>
                  </a:cubicBezTo>
                  <a:lnTo>
                    <a:pt x="301" y="59"/>
                  </a:lnTo>
                  <a:close/>
                  <a:moveTo>
                    <a:pt x="44" y="59"/>
                  </a:moveTo>
                  <a:lnTo>
                    <a:pt x="44" y="59"/>
                  </a:lnTo>
                  <a:cubicBezTo>
                    <a:pt x="35" y="63"/>
                    <a:pt x="25" y="63"/>
                    <a:pt x="15" y="58"/>
                  </a:cubicBezTo>
                  <a:cubicBezTo>
                    <a:pt x="5" y="53"/>
                    <a:pt x="0" y="44"/>
                    <a:pt x="0" y="33"/>
                  </a:cubicBezTo>
                  <a:cubicBezTo>
                    <a:pt x="0" y="21"/>
                    <a:pt x="5" y="13"/>
                    <a:pt x="16" y="6"/>
                  </a:cubicBezTo>
                  <a:cubicBezTo>
                    <a:pt x="26" y="0"/>
                    <a:pt x="36" y="0"/>
                    <a:pt x="47" y="7"/>
                  </a:cubicBezTo>
                  <a:cubicBezTo>
                    <a:pt x="57" y="14"/>
                    <a:pt x="62" y="23"/>
                    <a:pt x="61" y="34"/>
                  </a:cubicBezTo>
                  <a:cubicBezTo>
                    <a:pt x="60" y="46"/>
                    <a:pt x="54" y="54"/>
                    <a:pt x="44" y="59"/>
                  </a:cubicBezTo>
                  <a:lnTo>
                    <a:pt x="44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9" name="Freeform 165"/>
            <p:cNvSpPr>
              <a:spLocks noEditPoints="1"/>
            </p:cNvSpPr>
            <p:nvPr/>
          </p:nvSpPr>
          <p:spPr bwMode="auto">
            <a:xfrm>
              <a:off x="4588862" y="2688759"/>
              <a:ext cx="87863" cy="16626"/>
            </a:xfrm>
            <a:custGeom>
              <a:avLst/>
              <a:gdLst>
                <a:gd name="T0" fmla="*/ 172 w 318"/>
                <a:gd name="T1" fmla="*/ 59 h 63"/>
                <a:gd name="T2" fmla="*/ 172 w 318"/>
                <a:gd name="T3" fmla="*/ 59 h 63"/>
                <a:gd name="T4" fmla="*/ 143 w 318"/>
                <a:gd name="T5" fmla="*/ 58 h 63"/>
                <a:gd name="T6" fmla="*/ 128 w 318"/>
                <a:gd name="T7" fmla="*/ 33 h 63"/>
                <a:gd name="T8" fmla="*/ 143 w 318"/>
                <a:gd name="T9" fmla="*/ 6 h 63"/>
                <a:gd name="T10" fmla="*/ 175 w 318"/>
                <a:gd name="T11" fmla="*/ 7 h 63"/>
                <a:gd name="T12" fmla="*/ 189 w 318"/>
                <a:gd name="T13" fmla="*/ 34 h 63"/>
                <a:gd name="T14" fmla="*/ 172 w 318"/>
                <a:gd name="T15" fmla="*/ 59 h 63"/>
                <a:gd name="T16" fmla="*/ 172 w 318"/>
                <a:gd name="T17" fmla="*/ 59 h 63"/>
                <a:gd name="T18" fmla="*/ 300 w 318"/>
                <a:gd name="T19" fmla="*/ 59 h 63"/>
                <a:gd name="T20" fmla="*/ 300 w 318"/>
                <a:gd name="T21" fmla="*/ 59 h 63"/>
                <a:gd name="T22" fmla="*/ 271 w 318"/>
                <a:gd name="T23" fmla="*/ 58 h 63"/>
                <a:gd name="T24" fmla="*/ 256 w 318"/>
                <a:gd name="T25" fmla="*/ 33 h 63"/>
                <a:gd name="T26" fmla="*/ 272 w 318"/>
                <a:gd name="T27" fmla="*/ 6 h 63"/>
                <a:gd name="T28" fmla="*/ 303 w 318"/>
                <a:gd name="T29" fmla="*/ 7 h 63"/>
                <a:gd name="T30" fmla="*/ 317 w 318"/>
                <a:gd name="T31" fmla="*/ 34 h 63"/>
                <a:gd name="T32" fmla="*/ 300 w 318"/>
                <a:gd name="T33" fmla="*/ 59 h 63"/>
                <a:gd name="T34" fmla="*/ 300 w 318"/>
                <a:gd name="T35" fmla="*/ 59 h 63"/>
                <a:gd name="T36" fmla="*/ 44 w 318"/>
                <a:gd name="T37" fmla="*/ 59 h 63"/>
                <a:gd name="T38" fmla="*/ 44 w 318"/>
                <a:gd name="T39" fmla="*/ 59 h 63"/>
                <a:gd name="T40" fmla="*/ 15 w 318"/>
                <a:gd name="T41" fmla="*/ 58 h 63"/>
                <a:gd name="T42" fmla="*/ 0 w 318"/>
                <a:gd name="T43" fmla="*/ 33 h 63"/>
                <a:gd name="T44" fmla="*/ 15 w 318"/>
                <a:gd name="T45" fmla="*/ 6 h 63"/>
                <a:gd name="T46" fmla="*/ 47 w 318"/>
                <a:gd name="T47" fmla="*/ 7 h 63"/>
                <a:gd name="T48" fmla="*/ 61 w 318"/>
                <a:gd name="T49" fmla="*/ 34 h 63"/>
                <a:gd name="T50" fmla="*/ 44 w 318"/>
                <a:gd name="T51" fmla="*/ 59 h 63"/>
                <a:gd name="T52" fmla="*/ 44 w 318"/>
                <a:gd name="T53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8" h="63">
                  <a:moveTo>
                    <a:pt x="172" y="59"/>
                  </a:moveTo>
                  <a:lnTo>
                    <a:pt x="172" y="59"/>
                  </a:lnTo>
                  <a:cubicBezTo>
                    <a:pt x="162" y="63"/>
                    <a:pt x="153" y="63"/>
                    <a:pt x="143" y="58"/>
                  </a:cubicBezTo>
                  <a:cubicBezTo>
                    <a:pt x="133" y="53"/>
                    <a:pt x="128" y="44"/>
                    <a:pt x="128" y="33"/>
                  </a:cubicBezTo>
                  <a:cubicBezTo>
                    <a:pt x="128" y="21"/>
                    <a:pt x="133" y="13"/>
                    <a:pt x="143" y="6"/>
                  </a:cubicBezTo>
                  <a:cubicBezTo>
                    <a:pt x="154" y="0"/>
                    <a:pt x="164" y="0"/>
                    <a:pt x="175" y="7"/>
                  </a:cubicBezTo>
                  <a:cubicBezTo>
                    <a:pt x="185" y="14"/>
                    <a:pt x="190" y="23"/>
                    <a:pt x="189" y="34"/>
                  </a:cubicBezTo>
                  <a:cubicBezTo>
                    <a:pt x="188" y="46"/>
                    <a:pt x="182" y="54"/>
                    <a:pt x="172" y="59"/>
                  </a:cubicBezTo>
                  <a:lnTo>
                    <a:pt x="172" y="59"/>
                  </a:lnTo>
                  <a:close/>
                  <a:moveTo>
                    <a:pt x="300" y="59"/>
                  </a:moveTo>
                  <a:lnTo>
                    <a:pt x="300" y="59"/>
                  </a:lnTo>
                  <a:cubicBezTo>
                    <a:pt x="291" y="63"/>
                    <a:pt x="281" y="63"/>
                    <a:pt x="271" y="58"/>
                  </a:cubicBezTo>
                  <a:cubicBezTo>
                    <a:pt x="261" y="53"/>
                    <a:pt x="256" y="44"/>
                    <a:pt x="256" y="33"/>
                  </a:cubicBezTo>
                  <a:cubicBezTo>
                    <a:pt x="256" y="21"/>
                    <a:pt x="261" y="13"/>
                    <a:pt x="272" y="6"/>
                  </a:cubicBezTo>
                  <a:cubicBezTo>
                    <a:pt x="282" y="0"/>
                    <a:pt x="292" y="0"/>
                    <a:pt x="303" y="7"/>
                  </a:cubicBezTo>
                  <a:cubicBezTo>
                    <a:pt x="313" y="14"/>
                    <a:pt x="318" y="23"/>
                    <a:pt x="317" y="34"/>
                  </a:cubicBezTo>
                  <a:cubicBezTo>
                    <a:pt x="316" y="46"/>
                    <a:pt x="310" y="54"/>
                    <a:pt x="300" y="59"/>
                  </a:cubicBezTo>
                  <a:lnTo>
                    <a:pt x="300" y="59"/>
                  </a:lnTo>
                  <a:close/>
                  <a:moveTo>
                    <a:pt x="44" y="59"/>
                  </a:moveTo>
                  <a:lnTo>
                    <a:pt x="44" y="59"/>
                  </a:lnTo>
                  <a:cubicBezTo>
                    <a:pt x="34" y="63"/>
                    <a:pt x="24" y="63"/>
                    <a:pt x="15" y="58"/>
                  </a:cubicBezTo>
                  <a:cubicBezTo>
                    <a:pt x="5" y="53"/>
                    <a:pt x="0" y="44"/>
                    <a:pt x="0" y="33"/>
                  </a:cubicBezTo>
                  <a:cubicBezTo>
                    <a:pt x="0" y="21"/>
                    <a:pt x="5" y="13"/>
                    <a:pt x="15" y="6"/>
                  </a:cubicBezTo>
                  <a:cubicBezTo>
                    <a:pt x="26" y="0"/>
                    <a:pt x="36" y="0"/>
                    <a:pt x="47" y="7"/>
                  </a:cubicBezTo>
                  <a:cubicBezTo>
                    <a:pt x="57" y="14"/>
                    <a:pt x="62" y="23"/>
                    <a:pt x="61" y="34"/>
                  </a:cubicBezTo>
                  <a:cubicBezTo>
                    <a:pt x="60" y="46"/>
                    <a:pt x="54" y="54"/>
                    <a:pt x="44" y="59"/>
                  </a:cubicBezTo>
                  <a:lnTo>
                    <a:pt x="44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0" name="Freeform 166"/>
            <p:cNvSpPr>
              <a:spLocks noEditPoints="1"/>
            </p:cNvSpPr>
            <p:nvPr/>
          </p:nvSpPr>
          <p:spPr bwMode="auto">
            <a:xfrm>
              <a:off x="4700035" y="2688759"/>
              <a:ext cx="89655" cy="16626"/>
            </a:xfrm>
            <a:custGeom>
              <a:avLst/>
              <a:gdLst>
                <a:gd name="T0" fmla="*/ 173 w 318"/>
                <a:gd name="T1" fmla="*/ 59 h 63"/>
                <a:gd name="T2" fmla="*/ 173 w 318"/>
                <a:gd name="T3" fmla="*/ 59 h 63"/>
                <a:gd name="T4" fmla="*/ 143 w 318"/>
                <a:gd name="T5" fmla="*/ 58 h 63"/>
                <a:gd name="T6" fmla="*/ 128 w 318"/>
                <a:gd name="T7" fmla="*/ 33 h 63"/>
                <a:gd name="T8" fmla="*/ 144 w 318"/>
                <a:gd name="T9" fmla="*/ 6 h 63"/>
                <a:gd name="T10" fmla="*/ 175 w 318"/>
                <a:gd name="T11" fmla="*/ 7 h 63"/>
                <a:gd name="T12" fmla="*/ 189 w 318"/>
                <a:gd name="T13" fmla="*/ 34 h 63"/>
                <a:gd name="T14" fmla="*/ 173 w 318"/>
                <a:gd name="T15" fmla="*/ 59 h 63"/>
                <a:gd name="T16" fmla="*/ 173 w 318"/>
                <a:gd name="T17" fmla="*/ 59 h 63"/>
                <a:gd name="T18" fmla="*/ 301 w 318"/>
                <a:gd name="T19" fmla="*/ 59 h 63"/>
                <a:gd name="T20" fmla="*/ 301 w 318"/>
                <a:gd name="T21" fmla="*/ 59 h 63"/>
                <a:gd name="T22" fmla="*/ 271 w 318"/>
                <a:gd name="T23" fmla="*/ 58 h 63"/>
                <a:gd name="T24" fmla="*/ 256 w 318"/>
                <a:gd name="T25" fmla="*/ 33 h 63"/>
                <a:gd name="T26" fmla="*/ 272 w 318"/>
                <a:gd name="T27" fmla="*/ 6 h 63"/>
                <a:gd name="T28" fmla="*/ 303 w 318"/>
                <a:gd name="T29" fmla="*/ 7 h 63"/>
                <a:gd name="T30" fmla="*/ 317 w 318"/>
                <a:gd name="T31" fmla="*/ 34 h 63"/>
                <a:gd name="T32" fmla="*/ 301 w 318"/>
                <a:gd name="T33" fmla="*/ 59 h 63"/>
                <a:gd name="T34" fmla="*/ 301 w 318"/>
                <a:gd name="T35" fmla="*/ 59 h 63"/>
                <a:gd name="T36" fmla="*/ 45 w 318"/>
                <a:gd name="T37" fmla="*/ 59 h 63"/>
                <a:gd name="T38" fmla="*/ 45 w 318"/>
                <a:gd name="T39" fmla="*/ 59 h 63"/>
                <a:gd name="T40" fmla="*/ 15 w 318"/>
                <a:gd name="T41" fmla="*/ 58 h 63"/>
                <a:gd name="T42" fmla="*/ 0 w 318"/>
                <a:gd name="T43" fmla="*/ 33 h 63"/>
                <a:gd name="T44" fmla="*/ 16 w 318"/>
                <a:gd name="T45" fmla="*/ 6 h 63"/>
                <a:gd name="T46" fmla="*/ 47 w 318"/>
                <a:gd name="T47" fmla="*/ 7 h 63"/>
                <a:gd name="T48" fmla="*/ 61 w 318"/>
                <a:gd name="T49" fmla="*/ 34 h 63"/>
                <a:gd name="T50" fmla="*/ 45 w 318"/>
                <a:gd name="T51" fmla="*/ 59 h 63"/>
                <a:gd name="T52" fmla="*/ 45 w 318"/>
                <a:gd name="T53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8" h="63">
                  <a:moveTo>
                    <a:pt x="173" y="59"/>
                  </a:moveTo>
                  <a:lnTo>
                    <a:pt x="173" y="59"/>
                  </a:lnTo>
                  <a:cubicBezTo>
                    <a:pt x="163" y="63"/>
                    <a:pt x="153" y="63"/>
                    <a:pt x="143" y="58"/>
                  </a:cubicBezTo>
                  <a:cubicBezTo>
                    <a:pt x="133" y="53"/>
                    <a:pt x="128" y="44"/>
                    <a:pt x="128" y="33"/>
                  </a:cubicBezTo>
                  <a:cubicBezTo>
                    <a:pt x="128" y="21"/>
                    <a:pt x="134" y="13"/>
                    <a:pt x="144" y="6"/>
                  </a:cubicBezTo>
                  <a:cubicBezTo>
                    <a:pt x="154" y="0"/>
                    <a:pt x="165" y="0"/>
                    <a:pt x="175" y="7"/>
                  </a:cubicBezTo>
                  <a:cubicBezTo>
                    <a:pt x="186" y="14"/>
                    <a:pt x="190" y="23"/>
                    <a:pt x="189" y="34"/>
                  </a:cubicBezTo>
                  <a:cubicBezTo>
                    <a:pt x="188" y="46"/>
                    <a:pt x="183" y="54"/>
                    <a:pt x="173" y="59"/>
                  </a:cubicBezTo>
                  <a:lnTo>
                    <a:pt x="173" y="59"/>
                  </a:lnTo>
                  <a:close/>
                  <a:moveTo>
                    <a:pt x="301" y="59"/>
                  </a:moveTo>
                  <a:lnTo>
                    <a:pt x="301" y="59"/>
                  </a:lnTo>
                  <a:cubicBezTo>
                    <a:pt x="291" y="63"/>
                    <a:pt x="281" y="63"/>
                    <a:pt x="271" y="58"/>
                  </a:cubicBezTo>
                  <a:cubicBezTo>
                    <a:pt x="261" y="53"/>
                    <a:pt x="256" y="44"/>
                    <a:pt x="256" y="33"/>
                  </a:cubicBezTo>
                  <a:cubicBezTo>
                    <a:pt x="256" y="21"/>
                    <a:pt x="262" y="13"/>
                    <a:pt x="272" y="6"/>
                  </a:cubicBezTo>
                  <a:cubicBezTo>
                    <a:pt x="283" y="0"/>
                    <a:pt x="293" y="0"/>
                    <a:pt x="303" y="7"/>
                  </a:cubicBezTo>
                  <a:cubicBezTo>
                    <a:pt x="314" y="14"/>
                    <a:pt x="318" y="23"/>
                    <a:pt x="317" y="34"/>
                  </a:cubicBezTo>
                  <a:cubicBezTo>
                    <a:pt x="316" y="46"/>
                    <a:pt x="311" y="54"/>
                    <a:pt x="301" y="59"/>
                  </a:cubicBezTo>
                  <a:lnTo>
                    <a:pt x="301" y="59"/>
                  </a:lnTo>
                  <a:close/>
                  <a:moveTo>
                    <a:pt x="45" y="59"/>
                  </a:moveTo>
                  <a:lnTo>
                    <a:pt x="45" y="59"/>
                  </a:lnTo>
                  <a:cubicBezTo>
                    <a:pt x="35" y="63"/>
                    <a:pt x="25" y="63"/>
                    <a:pt x="15" y="58"/>
                  </a:cubicBezTo>
                  <a:cubicBezTo>
                    <a:pt x="5" y="53"/>
                    <a:pt x="0" y="44"/>
                    <a:pt x="0" y="33"/>
                  </a:cubicBezTo>
                  <a:cubicBezTo>
                    <a:pt x="0" y="21"/>
                    <a:pt x="5" y="13"/>
                    <a:pt x="16" y="6"/>
                  </a:cubicBezTo>
                  <a:cubicBezTo>
                    <a:pt x="26" y="0"/>
                    <a:pt x="37" y="0"/>
                    <a:pt x="47" y="7"/>
                  </a:cubicBezTo>
                  <a:cubicBezTo>
                    <a:pt x="58" y="14"/>
                    <a:pt x="62" y="23"/>
                    <a:pt x="61" y="34"/>
                  </a:cubicBezTo>
                  <a:cubicBezTo>
                    <a:pt x="60" y="46"/>
                    <a:pt x="55" y="54"/>
                    <a:pt x="45" y="59"/>
                  </a:cubicBezTo>
                  <a:lnTo>
                    <a:pt x="4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1" name="Freeform 167"/>
            <p:cNvSpPr/>
            <p:nvPr/>
          </p:nvSpPr>
          <p:spPr bwMode="auto">
            <a:xfrm>
              <a:off x="1764713" y="3460216"/>
              <a:ext cx="216967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7"/>
                    <a:pt x="596" y="768"/>
                    <a:pt x="384" y="768"/>
                  </a:cubicBezTo>
                  <a:cubicBezTo>
                    <a:pt x="172" y="768"/>
                    <a:pt x="0" y="597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2" name="Freeform 168"/>
            <p:cNvSpPr/>
            <p:nvPr/>
          </p:nvSpPr>
          <p:spPr bwMode="auto">
            <a:xfrm>
              <a:off x="1764713" y="3460216"/>
              <a:ext cx="216967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7"/>
                    <a:pt x="596" y="768"/>
                    <a:pt x="384" y="768"/>
                  </a:cubicBezTo>
                  <a:cubicBezTo>
                    <a:pt x="172" y="768"/>
                    <a:pt x="0" y="597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3" name="Freeform 169"/>
            <p:cNvSpPr/>
            <p:nvPr/>
          </p:nvSpPr>
          <p:spPr bwMode="auto">
            <a:xfrm>
              <a:off x="1764713" y="3031259"/>
              <a:ext cx="216967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4" name="Freeform 170"/>
            <p:cNvSpPr/>
            <p:nvPr/>
          </p:nvSpPr>
          <p:spPr bwMode="auto">
            <a:xfrm>
              <a:off x="1764713" y="3031259"/>
              <a:ext cx="216967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5" name="Freeform 171"/>
            <p:cNvSpPr/>
            <p:nvPr/>
          </p:nvSpPr>
          <p:spPr bwMode="auto">
            <a:xfrm>
              <a:off x="2331335" y="3031259"/>
              <a:ext cx="216967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64" name="Freeform 172"/>
            <p:cNvSpPr/>
            <p:nvPr/>
          </p:nvSpPr>
          <p:spPr bwMode="auto">
            <a:xfrm>
              <a:off x="2331335" y="3031259"/>
              <a:ext cx="216967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65" name="Freeform 173"/>
            <p:cNvSpPr/>
            <p:nvPr/>
          </p:nvSpPr>
          <p:spPr bwMode="auto">
            <a:xfrm>
              <a:off x="2331335" y="3466867"/>
              <a:ext cx="216967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66" name="Freeform 174"/>
            <p:cNvSpPr/>
            <p:nvPr/>
          </p:nvSpPr>
          <p:spPr bwMode="auto">
            <a:xfrm>
              <a:off x="2331335" y="3466867"/>
              <a:ext cx="216967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67" name="Freeform 175"/>
            <p:cNvSpPr/>
            <p:nvPr/>
          </p:nvSpPr>
          <p:spPr bwMode="auto">
            <a:xfrm>
              <a:off x="2980442" y="3041235"/>
              <a:ext cx="215174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68" name="Freeform 176"/>
            <p:cNvSpPr/>
            <p:nvPr/>
          </p:nvSpPr>
          <p:spPr bwMode="auto">
            <a:xfrm>
              <a:off x="2980442" y="3041235"/>
              <a:ext cx="215174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69" name="Freeform 177"/>
            <p:cNvSpPr/>
            <p:nvPr/>
          </p:nvSpPr>
          <p:spPr bwMode="auto">
            <a:xfrm>
              <a:off x="3547065" y="3041235"/>
              <a:ext cx="215174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70" name="Freeform 178"/>
            <p:cNvSpPr/>
            <p:nvPr/>
          </p:nvSpPr>
          <p:spPr bwMode="auto">
            <a:xfrm>
              <a:off x="3547065" y="3041235"/>
              <a:ext cx="215174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71" name="Freeform 179"/>
            <p:cNvSpPr/>
            <p:nvPr/>
          </p:nvSpPr>
          <p:spPr bwMode="auto">
            <a:xfrm>
              <a:off x="2980442" y="346354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72" name="Freeform 180"/>
            <p:cNvSpPr/>
            <p:nvPr/>
          </p:nvSpPr>
          <p:spPr bwMode="auto">
            <a:xfrm>
              <a:off x="2980442" y="346354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73" name="Freeform 181"/>
            <p:cNvSpPr/>
            <p:nvPr/>
          </p:nvSpPr>
          <p:spPr bwMode="auto">
            <a:xfrm>
              <a:off x="3547065" y="346354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74" name="Freeform 182"/>
            <p:cNvSpPr/>
            <p:nvPr/>
          </p:nvSpPr>
          <p:spPr bwMode="auto">
            <a:xfrm>
              <a:off x="3547065" y="346354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75" name="Freeform 183"/>
            <p:cNvSpPr/>
            <p:nvPr/>
          </p:nvSpPr>
          <p:spPr bwMode="auto">
            <a:xfrm>
              <a:off x="4113687" y="3041235"/>
              <a:ext cx="215174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76" name="Freeform 184"/>
            <p:cNvSpPr/>
            <p:nvPr/>
          </p:nvSpPr>
          <p:spPr bwMode="auto">
            <a:xfrm>
              <a:off x="4113687" y="3041235"/>
              <a:ext cx="215174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77" name="Freeform 185"/>
            <p:cNvSpPr/>
            <p:nvPr/>
          </p:nvSpPr>
          <p:spPr bwMode="auto">
            <a:xfrm>
              <a:off x="4680310" y="3041235"/>
              <a:ext cx="215174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78" name="Freeform 186"/>
            <p:cNvSpPr/>
            <p:nvPr/>
          </p:nvSpPr>
          <p:spPr bwMode="auto">
            <a:xfrm>
              <a:off x="4680310" y="3041235"/>
              <a:ext cx="215174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79" name="Freeform 187"/>
            <p:cNvSpPr/>
            <p:nvPr/>
          </p:nvSpPr>
          <p:spPr bwMode="auto">
            <a:xfrm>
              <a:off x="4113687" y="346354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80" name="Freeform 188"/>
            <p:cNvSpPr/>
            <p:nvPr/>
          </p:nvSpPr>
          <p:spPr bwMode="auto">
            <a:xfrm>
              <a:off x="4113687" y="346354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81" name="Freeform 189"/>
            <p:cNvSpPr/>
            <p:nvPr/>
          </p:nvSpPr>
          <p:spPr bwMode="auto">
            <a:xfrm>
              <a:off x="4680310" y="346354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82" name="Freeform 190"/>
            <p:cNvSpPr/>
            <p:nvPr/>
          </p:nvSpPr>
          <p:spPr bwMode="auto">
            <a:xfrm>
              <a:off x="4680310" y="346354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83" name="Freeform 191"/>
            <p:cNvSpPr/>
            <p:nvPr/>
          </p:nvSpPr>
          <p:spPr bwMode="auto">
            <a:xfrm>
              <a:off x="5246933" y="3041235"/>
              <a:ext cx="215174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84" name="Freeform 192"/>
            <p:cNvSpPr/>
            <p:nvPr/>
          </p:nvSpPr>
          <p:spPr bwMode="auto">
            <a:xfrm>
              <a:off x="5246933" y="3041235"/>
              <a:ext cx="215174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85" name="Freeform 193"/>
            <p:cNvSpPr/>
            <p:nvPr/>
          </p:nvSpPr>
          <p:spPr bwMode="auto">
            <a:xfrm>
              <a:off x="5813555" y="3041235"/>
              <a:ext cx="215174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86" name="Freeform 194"/>
            <p:cNvSpPr/>
            <p:nvPr/>
          </p:nvSpPr>
          <p:spPr bwMode="auto">
            <a:xfrm>
              <a:off x="5813555" y="3041235"/>
              <a:ext cx="215174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87" name="Freeform 195"/>
            <p:cNvSpPr/>
            <p:nvPr/>
          </p:nvSpPr>
          <p:spPr bwMode="auto">
            <a:xfrm>
              <a:off x="5259485" y="346354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88" name="Freeform 196"/>
            <p:cNvSpPr/>
            <p:nvPr/>
          </p:nvSpPr>
          <p:spPr bwMode="auto">
            <a:xfrm>
              <a:off x="5259485" y="346354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89" name="Freeform 197"/>
            <p:cNvSpPr/>
            <p:nvPr/>
          </p:nvSpPr>
          <p:spPr bwMode="auto">
            <a:xfrm>
              <a:off x="5826107" y="3463541"/>
              <a:ext cx="216967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90" name="Freeform 198"/>
            <p:cNvSpPr/>
            <p:nvPr/>
          </p:nvSpPr>
          <p:spPr bwMode="auto">
            <a:xfrm>
              <a:off x="5826107" y="3463541"/>
              <a:ext cx="216967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91" name="Freeform 199"/>
            <p:cNvSpPr/>
            <p:nvPr/>
          </p:nvSpPr>
          <p:spPr bwMode="auto">
            <a:xfrm>
              <a:off x="2736579" y="2288067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92" name="Freeform 200"/>
            <p:cNvSpPr/>
            <p:nvPr/>
          </p:nvSpPr>
          <p:spPr bwMode="auto">
            <a:xfrm>
              <a:off x="2736579" y="2288067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93" name="Freeform 201"/>
            <p:cNvSpPr/>
            <p:nvPr/>
          </p:nvSpPr>
          <p:spPr bwMode="auto">
            <a:xfrm>
              <a:off x="3437685" y="2288067"/>
              <a:ext cx="216967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94" name="Freeform 202"/>
            <p:cNvSpPr/>
            <p:nvPr/>
          </p:nvSpPr>
          <p:spPr bwMode="auto">
            <a:xfrm>
              <a:off x="3437685" y="2288067"/>
              <a:ext cx="216967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95" name="Freeform 203"/>
            <p:cNvSpPr/>
            <p:nvPr/>
          </p:nvSpPr>
          <p:spPr bwMode="auto">
            <a:xfrm>
              <a:off x="4248171" y="2288067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96" name="Freeform 204"/>
            <p:cNvSpPr/>
            <p:nvPr/>
          </p:nvSpPr>
          <p:spPr bwMode="auto">
            <a:xfrm>
              <a:off x="4248171" y="2288067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206"/>
            <p:cNvSpPr/>
            <p:nvPr/>
          </p:nvSpPr>
          <p:spPr bwMode="auto">
            <a:xfrm>
              <a:off x="4949276" y="2288067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4949276" y="2288067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699" name="Freeform 84"/>
            <p:cNvSpPr/>
            <p:nvPr/>
          </p:nvSpPr>
          <p:spPr bwMode="auto">
            <a:xfrm>
              <a:off x="3093409" y="3143946"/>
              <a:ext cx="566623" cy="428957"/>
            </a:xfrm>
            <a:custGeom>
              <a:avLst/>
              <a:gdLst>
                <a:gd name="T0" fmla="*/ 2016 w 2016"/>
                <a:gd name="T1" fmla="*/ 0 h 1641"/>
                <a:gd name="T2" fmla="*/ 2016 w 2016"/>
                <a:gd name="T3" fmla="*/ 0 h 1641"/>
                <a:gd name="T4" fmla="*/ 1720 w 2016"/>
                <a:gd name="T5" fmla="*/ 241 h 1641"/>
                <a:gd name="T6" fmla="*/ 1408 w 2016"/>
                <a:gd name="T7" fmla="*/ 495 h 1641"/>
                <a:gd name="T8" fmla="*/ 1080 w 2016"/>
                <a:gd name="T9" fmla="*/ 762 h 1641"/>
                <a:gd name="T10" fmla="*/ 736 w 2016"/>
                <a:gd name="T11" fmla="*/ 1042 h 1641"/>
                <a:gd name="T12" fmla="*/ 376 w 2016"/>
                <a:gd name="T13" fmla="*/ 1335 h 1641"/>
                <a:gd name="T14" fmla="*/ 0 w 2016"/>
                <a:gd name="T15" fmla="*/ 1641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16" h="1641">
                  <a:moveTo>
                    <a:pt x="2016" y="0"/>
                  </a:moveTo>
                  <a:lnTo>
                    <a:pt x="2016" y="0"/>
                  </a:lnTo>
                  <a:lnTo>
                    <a:pt x="1720" y="241"/>
                  </a:lnTo>
                  <a:lnTo>
                    <a:pt x="1408" y="495"/>
                  </a:lnTo>
                  <a:lnTo>
                    <a:pt x="1080" y="762"/>
                  </a:lnTo>
                  <a:lnTo>
                    <a:pt x="736" y="1042"/>
                  </a:lnTo>
                  <a:lnTo>
                    <a:pt x="376" y="1335"/>
                  </a:lnTo>
                  <a:lnTo>
                    <a:pt x="0" y="1641"/>
                  </a:lnTo>
                </a:path>
              </a:pathLst>
            </a:custGeom>
            <a:noFill/>
            <a:ln w="20638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5924" name="组合 25923"/>
          <p:cNvGrpSpPr/>
          <p:nvPr/>
        </p:nvGrpSpPr>
        <p:grpSpPr>
          <a:xfrm>
            <a:off x="7040880" y="2262505"/>
            <a:ext cx="4239260" cy="2529267"/>
            <a:chOff x="6651565" y="3816102"/>
            <a:chExt cx="4730762" cy="2844309"/>
          </a:xfrm>
        </p:grpSpPr>
        <p:sp>
          <p:nvSpPr>
            <p:cNvPr id="25701" name="Freeform 207"/>
            <p:cNvSpPr/>
            <p:nvPr/>
          </p:nvSpPr>
          <p:spPr bwMode="auto">
            <a:xfrm>
              <a:off x="8988551" y="3816102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Freeform 207"/>
            <p:cNvSpPr/>
            <p:nvPr/>
          </p:nvSpPr>
          <p:spPr bwMode="auto">
            <a:xfrm>
              <a:off x="7180980" y="4744554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207"/>
            <p:cNvSpPr/>
            <p:nvPr/>
          </p:nvSpPr>
          <p:spPr bwMode="auto">
            <a:xfrm>
              <a:off x="8413158" y="4765626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207"/>
            <p:cNvSpPr/>
            <p:nvPr/>
          </p:nvSpPr>
          <p:spPr bwMode="auto">
            <a:xfrm>
              <a:off x="9473149" y="4765626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207"/>
            <p:cNvSpPr/>
            <p:nvPr/>
          </p:nvSpPr>
          <p:spPr bwMode="auto">
            <a:xfrm>
              <a:off x="10640727" y="4765626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直接连接符 17" descr="40&#10;"/>
            <p:cNvCxnSpPr>
              <a:stCxn id="25701" idx="5"/>
              <a:endCxn id="7" idx="2"/>
            </p:cNvCxnSpPr>
            <p:nvPr/>
          </p:nvCxnSpPr>
          <p:spPr>
            <a:xfrm flipH="1">
              <a:off x="7288567" y="4015617"/>
              <a:ext cx="1807571" cy="7289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41" name="直接连接符 25640" descr="40&#10;"/>
            <p:cNvCxnSpPr>
              <a:stCxn id="25701" idx="5"/>
              <a:endCxn id="13" idx="2"/>
            </p:cNvCxnSpPr>
            <p:nvPr/>
          </p:nvCxnSpPr>
          <p:spPr>
            <a:xfrm flipH="1">
              <a:off x="8520745" y="4015617"/>
              <a:ext cx="575393" cy="75000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02" name="直接连接符 25701" descr="40&#10;"/>
            <p:cNvCxnSpPr>
              <a:stCxn id="25701" idx="5"/>
              <a:endCxn id="14" idx="2"/>
            </p:cNvCxnSpPr>
            <p:nvPr/>
          </p:nvCxnSpPr>
          <p:spPr>
            <a:xfrm>
              <a:off x="9096138" y="4015617"/>
              <a:ext cx="484598" cy="75000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05" name="直接连接符 25704" descr="40&#10;"/>
            <p:cNvCxnSpPr>
              <a:stCxn id="25701" idx="5"/>
              <a:endCxn id="15" idx="2"/>
            </p:cNvCxnSpPr>
            <p:nvPr/>
          </p:nvCxnSpPr>
          <p:spPr>
            <a:xfrm>
              <a:off x="9096138" y="4015617"/>
              <a:ext cx="1652176" cy="75000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08" name="文本框 25707"/>
            <p:cNvSpPr txBox="1"/>
            <p:nvPr/>
          </p:nvSpPr>
          <p:spPr>
            <a:xfrm>
              <a:off x="8126093" y="4171464"/>
              <a:ext cx="392577" cy="309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40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709" name="文本框 25708"/>
            <p:cNvSpPr txBox="1"/>
            <p:nvPr/>
          </p:nvSpPr>
          <p:spPr>
            <a:xfrm>
              <a:off x="8678031" y="4186852"/>
              <a:ext cx="392577" cy="309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40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710" name="文本框 25709"/>
            <p:cNvSpPr txBox="1"/>
            <p:nvPr/>
          </p:nvSpPr>
          <p:spPr>
            <a:xfrm>
              <a:off x="9154233" y="4169146"/>
              <a:ext cx="392577" cy="309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40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711" name="文本框 25710"/>
            <p:cNvSpPr txBox="1"/>
            <p:nvPr/>
          </p:nvSpPr>
          <p:spPr>
            <a:xfrm>
              <a:off x="9605196" y="4182898"/>
              <a:ext cx="392577" cy="309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40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712" name="Rectangle 1"/>
            <p:cNvSpPr/>
            <p:nvPr/>
          </p:nvSpPr>
          <p:spPr>
            <a:xfrm flipH="1">
              <a:off x="6671180" y="5826337"/>
              <a:ext cx="257890" cy="749953"/>
            </a:xfrm>
            <a:prstGeom prst="rect">
              <a:avLst/>
            </a:prstGeom>
            <a:noFill/>
            <a:ln w="22225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13" name="Rectangle 11"/>
            <p:cNvSpPr/>
            <p:nvPr/>
          </p:nvSpPr>
          <p:spPr>
            <a:xfrm>
              <a:off x="7872486" y="5808746"/>
              <a:ext cx="338641" cy="808634"/>
            </a:xfrm>
            <a:prstGeom prst="rect">
              <a:avLst/>
            </a:prstGeom>
            <a:noFill/>
            <a:ln w="22225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16" name="Freeform 10"/>
            <p:cNvSpPr/>
            <p:nvPr/>
          </p:nvSpPr>
          <p:spPr bwMode="auto">
            <a:xfrm>
              <a:off x="7422417" y="5611663"/>
              <a:ext cx="139862" cy="280984"/>
            </a:xfrm>
            <a:custGeom>
              <a:avLst/>
              <a:gdLst>
                <a:gd name="T0" fmla="*/ 494 w 494"/>
                <a:gd name="T1" fmla="*/ 0 h 1077"/>
                <a:gd name="T2" fmla="*/ 494 w 494"/>
                <a:gd name="T3" fmla="*/ 0 h 1077"/>
                <a:gd name="T4" fmla="*/ 384 w 494"/>
                <a:gd name="T5" fmla="*/ 240 h 1077"/>
                <a:gd name="T6" fmla="*/ 265 w 494"/>
                <a:gd name="T7" fmla="*/ 500 h 1077"/>
                <a:gd name="T8" fmla="*/ 137 w 494"/>
                <a:gd name="T9" fmla="*/ 779 h 1077"/>
                <a:gd name="T10" fmla="*/ 0 w 494"/>
                <a:gd name="T11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4" h="1077">
                  <a:moveTo>
                    <a:pt x="494" y="0"/>
                  </a:moveTo>
                  <a:lnTo>
                    <a:pt x="494" y="0"/>
                  </a:lnTo>
                  <a:lnTo>
                    <a:pt x="384" y="240"/>
                  </a:lnTo>
                  <a:lnTo>
                    <a:pt x="265" y="500"/>
                  </a:lnTo>
                  <a:lnTo>
                    <a:pt x="137" y="779"/>
                  </a:lnTo>
                  <a:lnTo>
                    <a:pt x="0" y="1077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18" name="Freeform 12"/>
            <p:cNvSpPr/>
            <p:nvPr/>
          </p:nvSpPr>
          <p:spPr bwMode="auto">
            <a:xfrm>
              <a:off x="7562280" y="5611663"/>
              <a:ext cx="175725" cy="275996"/>
            </a:xfrm>
            <a:custGeom>
              <a:avLst/>
              <a:gdLst>
                <a:gd name="T0" fmla="*/ 0 w 630"/>
                <a:gd name="T1" fmla="*/ 0 h 1056"/>
                <a:gd name="T2" fmla="*/ 0 w 630"/>
                <a:gd name="T3" fmla="*/ 0 h 1056"/>
                <a:gd name="T4" fmla="*/ 141 w 630"/>
                <a:gd name="T5" fmla="*/ 235 h 1056"/>
                <a:gd name="T6" fmla="*/ 293 w 630"/>
                <a:gd name="T7" fmla="*/ 490 h 1056"/>
                <a:gd name="T8" fmla="*/ 456 w 630"/>
                <a:gd name="T9" fmla="*/ 763 h 1056"/>
                <a:gd name="T10" fmla="*/ 630 w 630"/>
                <a:gd name="T11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0" h="1056">
                  <a:moveTo>
                    <a:pt x="0" y="0"/>
                  </a:moveTo>
                  <a:lnTo>
                    <a:pt x="0" y="0"/>
                  </a:lnTo>
                  <a:lnTo>
                    <a:pt x="141" y="235"/>
                  </a:lnTo>
                  <a:lnTo>
                    <a:pt x="293" y="490"/>
                  </a:lnTo>
                  <a:lnTo>
                    <a:pt x="456" y="763"/>
                  </a:lnTo>
                  <a:lnTo>
                    <a:pt x="630" y="1056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20" name="Freeform 14"/>
            <p:cNvSpPr/>
            <p:nvPr/>
          </p:nvSpPr>
          <p:spPr bwMode="auto">
            <a:xfrm>
              <a:off x="8042833" y="5606676"/>
              <a:ext cx="166760" cy="280984"/>
            </a:xfrm>
            <a:custGeom>
              <a:avLst/>
              <a:gdLst>
                <a:gd name="T0" fmla="*/ 590 w 590"/>
                <a:gd name="T1" fmla="*/ 0 h 1074"/>
                <a:gd name="T2" fmla="*/ 590 w 590"/>
                <a:gd name="T3" fmla="*/ 0 h 1074"/>
                <a:gd name="T4" fmla="*/ 458 w 590"/>
                <a:gd name="T5" fmla="*/ 240 h 1074"/>
                <a:gd name="T6" fmla="*/ 316 w 590"/>
                <a:gd name="T7" fmla="*/ 498 h 1074"/>
                <a:gd name="T8" fmla="*/ 164 w 590"/>
                <a:gd name="T9" fmla="*/ 776 h 1074"/>
                <a:gd name="T10" fmla="*/ 0 w 590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0" h="1074">
                  <a:moveTo>
                    <a:pt x="590" y="0"/>
                  </a:moveTo>
                  <a:lnTo>
                    <a:pt x="590" y="0"/>
                  </a:lnTo>
                  <a:lnTo>
                    <a:pt x="458" y="240"/>
                  </a:lnTo>
                  <a:lnTo>
                    <a:pt x="316" y="498"/>
                  </a:lnTo>
                  <a:lnTo>
                    <a:pt x="164" y="776"/>
                  </a:lnTo>
                  <a:lnTo>
                    <a:pt x="0" y="1074"/>
                  </a:lnTo>
                </a:path>
              </a:pathLst>
            </a:custGeom>
            <a:noFill/>
            <a:ln w="9525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22" name="Freeform 16"/>
            <p:cNvSpPr/>
            <p:nvPr/>
          </p:nvSpPr>
          <p:spPr bwMode="auto">
            <a:xfrm>
              <a:off x="8209592" y="5606676"/>
              <a:ext cx="123725" cy="280984"/>
            </a:xfrm>
            <a:custGeom>
              <a:avLst/>
              <a:gdLst>
                <a:gd name="T0" fmla="*/ 0 w 442"/>
                <a:gd name="T1" fmla="*/ 0 h 1074"/>
                <a:gd name="T2" fmla="*/ 0 w 442"/>
                <a:gd name="T3" fmla="*/ 0 h 1074"/>
                <a:gd name="T4" fmla="*/ 99 w 442"/>
                <a:gd name="T5" fmla="*/ 240 h 1074"/>
                <a:gd name="T6" fmla="*/ 205 w 442"/>
                <a:gd name="T7" fmla="*/ 498 h 1074"/>
                <a:gd name="T8" fmla="*/ 320 w 442"/>
                <a:gd name="T9" fmla="*/ 776 h 1074"/>
                <a:gd name="T10" fmla="*/ 442 w 442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2" h="1074">
                  <a:moveTo>
                    <a:pt x="0" y="0"/>
                  </a:moveTo>
                  <a:lnTo>
                    <a:pt x="0" y="0"/>
                  </a:lnTo>
                  <a:lnTo>
                    <a:pt x="99" y="240"/>
                  </a:lnTo>
                  <a:lnTo>
                    <a:pt x="205" y="498"/>
                  </a:lnTo>
                  <a:lnTo>
                    <a:pt x="320" y="776"/>
                  </a:lnTo>
                  <a:lnTo>
                    <a:pt x="442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24" name="Freeform 18"/>
            <p:cNvSpPr/>
            <p:nvPr/>
          </p:nvSpPr>
          <p:spPr bwMode="auto">
            <a:xfrm>
              <a:off x="8616629" y="5606676"/>
              <a:ext cx="159587" cy="280984"/>
            </a:xfrm>
            <a:custGeom>
              <a:avLst/>
              <a:gdLst>
                <a:gd name="T0" fmla="*/ 566 w 566"/>
                <a:gd name="T1" fmla="*/ 0 h 1074"/>
                <a:gd name="T2" fmla="*/ 566 w 566"/>
                <a:gd name="T3" fmla="*/ 0 h 1074"/>
                <a:gd name="T4" fmla="*/ 440 w 566"/>
                <a:gd name="T5" fmla="*/ 240 h 1074"/>
                <a:gd name="T6" fmla="*/ 303 w 566"/>
                <a:gd name="T7" fmla="*/ 498 h 1074"/>
                <a:gd name="T8" fmla="*/ 157 w 566"/>
                <a:gd name="T9" fmla="*/ 776 h 1074"/>
                <a:gd name="T10" fmla="*/ 0 w 566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6" h="1074">
                  <a:moveTo>
                    <a:pt x="566" y="0"/>
                  </a:moveTo>
                  <a:lnTo>
                    <a:pt x="566" y="0"/>
                  </a:lnTo>
                  <a:lnTo>
                    <a:pt x="440" y="240"/>
                  </a:lnTo>
                  <a:lnTo>
                    <a:pt x="303" y="498"/>
                  </a:lnTo>
                  <a:lnTo>
                    <a:pt x="157" y="776"/>
                  </a:lnTo>
                  <a:lnTo>
                    <a:pt x="0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26" name="Freeform 20"/>
            <p:cNvSpPr/>
            <p:nvPr/>
          </p:nvSpPr>
          <p:spPr bwMode="auto">
            <a:xfrm>
              <a:off x="8776215" y="5606676"/>
              <a:ext cx="130898" cy="280984"/>
            </a:xfrm>
            <a:custGeom>
              <a:avLst/>
              <a:gdLst>
                <a:gd name="T0" fmla="*/ 0 w 466"/>
                <a:gd name="T1" fmla="*/ 0 h 1074"/>
                <a:gd name="T2" fmla="*/ 0 w 466"/>
                <a:gd name="T3" fmla="*/ 0 h 1074"/>
                <a:gd name="T4" fmla="*/ 104 w 466"/>
                <a:gd name="T5" fmla="*/ 240 h 1074"/>
                <a:gd name="T6" fmla="*/ 217 w 466"/>
                <a:gd name="T7" fmla="*/ 498 h 1074"/>
                <a:gd name="T8" fmla="*/ 337 w 466"/>
                <a:gd name="T9" fmla="*/ 776 h 1074"/>
                <a:gd name="T10" fmla="*/ 466 w 466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6" h="1074">
                  <a:moveTo>
                    <a:pt x="0" y="0"/>
                  </a:moveTo>
                  <a:lnTo>
                    <a:pt x="0" y="0"/>
                  </a:lnTo>
                  <a:lnTo>
                    <a:pt x="104" y="240"/>
                  </a:lnTo>
                  <a:lnTo>
                    <a:pt x="217" y="498"/>
                  </a:lnTo>
                  <a:lnTo>
                    <a:pt x="337" y="776"/>
                  </a:lnTo>
                  <a:lnTo>
                    <a:pt x="466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28" name="Freeform 22"/>
            <p:cNvSpPr/>
            <p:nvPr/>
          </p:nvSpPr>
          <p:spPr bwMode="auto">
            <a:xfrm>
              <a:off x="9186838" y="5606676"/>
              <a:ext cx="156001" cy="280984"/>
            </a:xfrm>
            <a:custGeom>
              <a:avLst/>
              <a:gdLst>
                <a:gd name="T0" fmla="*/ 553 w 553"/>
                <a:gd name="T1" fmla="*/ 0 h 1074"/>
                <a:gd name="T2" fmla="*/ 553 w 553"/>
                <a:gd name="T3" fmla="*/ 0 h 1074"/>
                <a:gd name="T4" fmla="*/ 430 w 553"/>
                <a:gd name="T5" fmla="*/ 240 h 1074"/>
                <a:gd name="T6" fmla="*/ 296 w 553"/>
                <a:gd name="T7" fmla="*/ 498 h 1074"/>
                <a:gd name="T8" fmla="*/ 153 w 553"/>
                <a:gd name="T9" fmla="*/ 776 h 1074"/>
                <a:gd name="T10" fmla="*/ 0 w 553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3" h="1074">
                  <a:moveTo>
                    <a:pt x="553" y="0"/>
                  </a:moveTo>
                  <a:lnTo>
                    <a:pt x="553" y="0"/>
                  </a:lnTo>
                  <a:lnTo>
                    <a:pt x="430" y="240"/>
                  </a:lnTo>
                  <a:lnTo>
                    <a:pt x="296" y="498"/>
                  </a:lnTo>
                  <a:lnTo>
                    <a:pt x="153" y="776"/>
                  </a:lnTo>
                  <a:lnTo>
                    <a:pt x="0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30" name="Freeform 24"/>
            <p:cNvSpPr/>
            <p:nvPr/>
          </p:nvSpPr>
          <p:spPr bwMode="auto">
            <a:xfrm>
              <a:off x="9342838" y="5606676"/>
              <a:ext cx="134484" cy="280984"/>
            </a:xfrm>
            <a:custGeom>
              <a:avLst/>
              <a:gdLst>
                <a:gd name="T0" fmla="*/ 0 w 481"/>
                <a:gd name="T1" fmla="*/ 0 h 1074"/>
                <a:gd name="T2" fmla="*/ 0 w 481"/>
                <a:gd name="T3" fmla="*/ 0 h 1074"/>
                <a:gd name="T4" fmla="*/ 107 w 481"/>
                <a:gd name="T5" fmla="*/ 240 h 1074"/>
                <a:gd name="T6" fmla="*/ 223 w 481"/>
                <a:gd name="T7" fmla="*/ 498 h 1074"/>
                <a:gd name="T8" fmla="*/ 348 w 481"/>
                <a:gd name="T9" fmla="*/ 776 h 1074"/>
                <a:gd name="T10" fmla="*/ 481 w 481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" h="1074">
                  <a:moveTo>
                    <a:pt x="0" y="0"/>
                  </a:moveTo>
                  <a:lnTo>
                    <a:pt x="0" y="0"/>
                  </a:lnTo>
                  <a:lnTo>
                    <a:pt x="107" y="240"/>
                  </a:lnTo>
                  <a:lnTo>
                    <a:pt x="223" y="498"/>
                  </a:lnTo>
                  <a:lnTo>
                    <a:pt x="348" y="776"/>
                  </a:lnTo>
                  <a:lnTo>
                    <a:pt x="481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32" name="Freeform 26"/>
            <p:cNvSpPr/>
            <p:nvPr/>
          </p:nvSpPr>
          <p:spPr bwMode="auto">
            <a:xfrm>
              <a:off x="9764219" y="5606676"/>
              <a:ext cx="145243" cy="280984"/>
            </a:xfrm>
            <a:custGeom>
              <a:avLst/>
              <a:gdLst>
                <a:gd name="T0" fmla="*/ 516 w 516"/>
                <a:gd name="T1" fmla="*/ 0 h 1074"/>
                <a:gd name="T2" fmla="*/ 516 w 516"/>
                <a:gd name="T3" fmla="*/ 0 h 1074"/>
                <a:gd name="T4" fmla="*/ 401 w 516"/>
                <a:gd name="T5" fmla="*/ 240 h 1074"/>
                <a:gd name="T6" fmla="*/ 277 w 516"/>
                <a:gd name="T7" fmla="*/ 498 h 1074"/>
                <a:gd name="T8" fmla="*/ 143 w 516"/>
                <a:gd name="T9" fmla="*/ 776 h 1074"/>
                <a:gd name="T10" fmla="*/ 0 w 516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6" h="1074">
                  <a:moveTo>
                    <a:pt x="516" y="0"/>
                  </a:moveTo>
                  <a:lnTo>
                    <a:pt x="516" y="0"/>
                  </a:lnTo>
                  <a:lnTo>
                    <a:pt x="401" y="240"/>
                  </a:lnTo>
                  <a:lnTo>
                    <a:pt x="277" y="498"/>
                  </a:lnTo>
                  <a:lnTo>
                    <a:pt x="143" y="776"/>
                  </a:lnTo>
                  <a:lnTo>
                    <a:pt x="0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34" name="Freeform 28"/>
            <p:cNvSpPr/>
            <p:nvPr/>
          </p:nvSpPr>
          <p:spPr bwMode="auto">
            <a:xfrm>
              <a:off x="9909460" y="5606676"/>
              <a:ext cx="145243" cy="280984"/>
            </a:xfrm>
            <a:custGeom>
              <a:avLst/>
              <a:gdLst>
                <a:gd name="T0" fmla="*/ 0 w 520"/>
                <a:gd name="T1" fmla="*/ 0 h 1074"/>
                <a:gd name="T2" fmla="*/ 0 w 520"/>
                <a:gd name="T3" fmla="*/ 0 h 1074"/>
                <a:gd name="T4" fmla="*/ 116 w 520"/>
                <a:gd name="T5" fmla="*/ 240 h 1074"/>
                <a:gd name="T6" fmla="*/ 242 w 520"/>
                <a:gd name="T7" fmla="*/ 498 h 1074"/>
                <a:gd name="T8" fmla="*/ 376 w 520"/>
                <a:gd name="T9" fmla="*/ 776 h 1074"/>
                <a:gd name="T10" fmla="*/ 520 w 520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0" h="1074">
                  <a:moveTo>
                    <a:pt x="0" y="0"/>
                  </a:moveTo>
                  <a:lnTo>
                    <a:pt x="0" y="0"/>
                  </a:lnTo>
                  <a:lnTo>
                    <a:pt x="116" y="240"/>
                  </a:lnTo>
                  <a:lnTo>
                    <a:pt x="242" y="498"/>
                  </a:lnTo>
                  <a:lnTo>
                    <a:pt x="376" y="776"/>
                  </a:lnTo>
                  <a:lnTo>
                    <a:pt x="520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36" name="Freeform 30"/>
            <p:cNvSpPr/>
            <p:nvPr/>
          </p:nvSpPr>
          <p:spPr bwMode="auto">
            <a:xfrm>
              <a:off x="10352359" y="5606676"/>
              <a:ext cx="136276" cy="280984"/>
            </a:xfrm>
            <a:custGeom>
              <a:avLst/>
              <a:gdLst>
                <a:gd name="T0" fmla="*/ 488 w 488"/>
                <a:gd name="T1" fmla="*/ 0 h 1074"/>
                <a:gd name="T2" fmla="*/ 488 w 488"/>
                <a:gd name="T3" fmla="*/ 0 h 1074"/>
                <a:gd name="T4" fmla="*/ 379 w 488"/>
                <a:gd name="T5" fmla="*/ 240 h 1074"/>
                <a:gd name="T6" fmla="*/ 262 w 488"/>
                <a:gd name="T7" fmla="*/ 498 h 1074"/>
                <a:gd name="T8" fmla="*/ 135 w 488"/>
                <a:gd name="T9" fmla="*/ 776 h 1074"/>
                <a:gd name="T10" fmla="*/ 0 w 488"/>
                <a:gd name="T11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8" h="1074">
                  <a:moveTo>
                    <a:pt x="488" y="0"/>
                  </a:moveTo>
                  <a:lnTo>
                    <a:pt x="488" y="0"/>
                  </a:lnTo>
                  <a:lnTo>
                    <a:pt x="379" y="240"/>
                  </a:lnTo>
                  <a:lnTo>
                    <a:pt x="262" y="498"/>
                  </a:lnTo>
                  <a:lnTo>
                    <a:pt x="135" y="776"/>
                  </a:lnTo>
                  <a:lnTo>
                    <a:pt x="0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38" name="Freeform 32"/>
            <p:cNvSpPr/>
            <p:nvPr/>
          </p:nvSpPr>
          <p:spPr bwMode="auto">
            <a:xfrm>
              <a:off x="10488635" y="5606676"/>
              <a:ext cx="170346" cy="285971"/>
            </a:xfrm>
            <a:custGeom>
              <a:avLst/>
              <a:gdLst>
                <a:gd name="T0" fmla="*/ 0 w 603"/>
                <a:gd name="T1" fmla="*/ 0 h 1095"/>
                <a:gd name="T2" fmla="*/ 0 w 603"/>
                <a:gd name="T3" fmla="*/ 0 h 1095"/>
                <a:gd name="T4" fmla="*/ 135 w 603"/>
                <a:gd name="T5" fmla="*/ 244 h 1095"/>
                <a:gd name="T6" fmla="*/ 280 w 603"/>
                <a:gd name="T7" fmla="*/ 508 h 1095"/>
                <a:gd name="T8" fmla="*/ 436 w 603"/>
                <a:gd name="T9" fmla="*/ 792 h 1095"/>
                <a:gd name="T10" fmla="*/ 603 w 603"/>
                <a:gd name="T11" fmla="*/ 1095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3" h="1095">
                  <a:moveTo>
                    <a:pt x="0" y="0"/>
                  </a:moveTo>
                  <a:lnTo>
                    <a:pt x="0" y="0"/>
                  </a:lnTo>
                  <a:lnTo>
                    <a:pt x="135" y="244"/>
                  </a:lnTo>
                  <a:lnTo>
                    <a:pt x="280" y="508"/>
                  </a:lnTo>
                  <a:lnTo>
                    <a:pt x="436" y="792"/>
                  </a:lnTo>
                  <a:lnTo>
                    <a:pt x="603" y="1095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40" name="Freeform 34"/>
            <p:cNvSpPr/>
            <p:nvPr/>
          </p:nvSpPr>
          <p:spPr bwMode="auto">
            <a:xfrm>
              <a:off x="10951258" y="5606676"/>
              <a:ext cx="104000" cy="285971"/>
            </a:xfrm>
            <a:custGeom>
              <a:avLst/>
              <a:gdLst>
                <a:gd name="T0" fmla="*/ 374 w 374"/>
                <a:gd name="T1" fmla="*/ 0 h 1095"/>
                <a:gd name="T2" fmla="*/ 374 w 374"/>
                <a:gd name="T3" fmla="*/ 0 h 1095"/>
                <a:gd name="T4" fmla="*/ 291 w 374"/>
                <a:gd name="T5" fmla="*/ 244 h 1095"/>
                <a:gd name="T6" fmla="*/ 200 w 374"/>
                <a:gd name="T7" fmla="*/ 508 h 1095"/>
                <a:gd name="T8" fmla="*/ 103 w 374"/>
                <a:gd name="T9" fmla="*/ 792 h 1095"/>
                <a:gd name="T10" fmla="*/ 0 w 374"/>
                <a:gd name="T11" fmla="*/ 1095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4" h="1095">
                  <a:moveTo>
                    <a:pt x="374" y="0"/>
                  </a:moveTo>
                  <a:lnTo>
                    <a:pt x="374" y="0"/>
                  </a:lnTo>
                  <a:lnTo>
                    <a:pt x="291" y="244"/>
                  </a:lnTo>
                  <a:lnTo>
                    <a:pt x="200" y="508"/>
                  </a:lnTo>
                  <a:lnTo>
                    <a:pt x="103" y="792"/>
                  </a:lnTo>
                  <a:lnTo>
                    <a:pt x="0" y="1095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42" name="Freeform 36"/>
            <p:cNvSpPr/>
            <p:nvPr/>
          </p:nvSpPr>
          <p:spPr bwMode="auto">
            <a:xfrm>
              <a:off x="11055259" y="5606676"/>
              <a:ext cx="208001" cy="280984"/>
            </a:xfrm>
            <a:custGeom>
              <a:avLst/>
              <a:gdLst>
                <a:gd name="T0" fmla="*/ 0 w 739"/>
                <a:gd name="T1" fmla="*/ 0 h 1074"/>
                <a:gd name="T2" fmla="*/ 0 w 739"/>
                <a:gd name="T3" fmla="*/ 0 h 1074"/>
                <a:gd name="T4" fmla="*/ 131 w 739"/>
                <a:gd name="T5" fmla="*/ 190 h 1074"/>
                <a:gd name="T6" fmla="*/ 271 w 739"/>
                <a:gd name="T7" fmla="*/ 393 h 1074"/>
                <a:gd name="T8" fmla="*/ 418 w 739"/>
                <a:gd name="T9" fmla="*/ 607 h 1074"/>
                <a:gd name="T10" fmla="*/ 575 w 739"/>
                <a:gd name="T11" fmla="*/ 834 h 1074"/>
                <a:gd name="T12" fmla="*/ 739 w 739"/>
                <a:gd name="T13" fmla="*/ 107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9" h="1074">
                  <a:moveTo>
                    <a:pt x="0" y="0"/>
                  </a:moveTo>
                  <a:lnTo>
                    <a:pt x="0" y="0"/>
                  </a:lnTo>
                  <a:lnTo>
                    <a:pt x="131" y="190"/>
                  </a:lnTo>
                  <a:lnTo>
                    <a:pt x="271" y="393"/>
                  </a:lnTo>
                  <a:lnTo>
                    <a:pt x="418" y="607"/>
                  </a:lnTo>
                  <a:lnTo>
                    <a:pt x="575" y="834"/>
                  </a:lnTo>
                  <a:lnTo>
                    <a:pt x="739" y="1074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44" name="Freeform 38"/>
            <p:cNvSpPr/>
            <p:nvPr/>
          </p:nvSpPr>
          <p:spPr bwMode="auto">
            <a:xfrm>
              <a:off x="6995658" y="5603350"/>
              <a:ext cx="102208" cy="285971"/>
            </a:xfrm>
            <a:custGeom>
              <a:avLst/>
              <a:gdLst>
                <a:gd name="T0" fmla="*/ 0 w 369"/>
                <a:gd name="T1" fmla="*/ 0 h 1092"/>
                <a:gd name="T2" fmla="*/ 0 w 369"/>
                <a:gd name="T3" fmla="*/ 0 h 1092"/>
                <a:gd name="T4" fmla="*/ 82 w 369"/>
                <a:gd name="T5" fmla="*/ 244 h 1092"/>
                <a:gd name="T6" fmla="*/ 171 w 369"/>
                <a:gd name="T7" fmla="*/ 507 h 1092"/>
                <a:gd name="T8" fmla="*/ 267 w 369"/>
                <a:gd name="T9" fmla="*/ 790 h 1092"/>
                <a:gd name="T10" fmla="*/ 369 w 369"/>
                <a:gd name="T11" fmla="*/ 1092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9" h="1092">
                  <a:moveTo>
                    <a:pt x="0" y="0"/>
                  </a:moveTo>
                  <a:lnTo>
                    <a:pt x="0" y="0"/>
                  </a:lnTo>
                  <a:lnTo>
                    <a:pt x="82" y="244"/>
                  </a:lnTo>
                  <a:lnTo>
                    <a:pt x="171" y="507"/>
                  </a:lnTo>
                  <a:lnTo>
                    <a:pt x="267" y="790"/>
                  </a:lnTo>
                  <a:lnTo>
                    <a:pt x="369" y="1092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46" name="Freeform 40"/>
            <p:cNvSpPr/>
            <p:nvPr/>
          </p:nvSpPr>
          <p:spPr bwMode="auto">
            <a:xfrm>
              <a:off x="6796621" y="5603350"/>
              <a:ext cx="199036" cy="284309"/>
            </a:xfrm>
            <a:custGeom>
              <a:avLst/>
              <a:gdLst>
                <a:gd name="T0" fmla="*/ 703 w 703"/>
                <a:gd name="T1" fmla="*/ 0 h 1085"/>
                <a:gd name="T2" fmla="*/ 703 w 703"/>
                <a:gd name="T3" fmla="*/ 0 h 1085"/>
                <a:gd name="T4" fmla="*/ 578 w 703"/>
                <a:gd name="T5" fmla="*/ 192 h 1085"/>
                <a:gd name="T6" fmla="*/ 446 w 703"/>
                <a:gd name="T7" fmla="*/ 397 h 1085"/>
                <a:gd name="T8" fmla="*/ 305 w 703"/>
                <a:gd name="T9" fmla="*/ 614 h 1085"/>
                <a:gd name="T10" fmla="*/ 156 w 703"/>
                <a:gd name="T11" fmla="*/ 843 h 1085"/>
                <a:gd name="T12" fmla="*/ 0 w 703"/>
                <a:gd name="T13" fmla="*/ 1085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3" h="1085">
                  <a:moveTo>
                    <a:pt x="703" y="0"/>
                  </a:moveTo>
                  <a:lnTo>
                    <a:pt x="703" y="0"/>
                  </a:lnTo>
                  <a:lnTo>
                    <a:pt x="578" y="192"/>
                  </a:lnTo>
                  <a:lnTo>
                    <a:pt x="446" y="397"/>
                  </a:lnTo>
                  <a:lnTo>
                    <a:pt x="305" y="614"/>
                  </a:lnTo>
                  <a:lnTo>
                    <a:pt x="156" y="843"/>
                  </a:lnTo>
                  <a:lnTo>
                    <a:pt x="0" y="1085"/>
                  </a:lnTo>
                </a:path>
              </a:pathLst>
            </a:custGeom>
            <a:noFill/>
            <a:ln w="6350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55" name="Freeform 87"/>
            <p:cNvSpPr/>
            <p:nvPr/>
          </p:nvSpPr>
          <p:spPr bwMode="auto">
            <a:xfrm>
              <a:off x="6689035" y="5887659"/>
              <a:ext cx="216967" cy="312573"/>
            </a:xfrm>
            <a:custGeom>
              <a:avLst/>
              <a:gdLst>
                <a:gd name="T0" fmla="*/ 0 w 768"/>
                <a:gd name="T1" fmla="*/ 1200 h 1200"/>
                <a:gd name="T2" fmla="*/ 0 w 768"/>
                <a:gd name="T3" fmla="*/ 1200 h 1200"/>
                <a:gd name="T4" fmla="*/ 768 w 768"/>
                <a:gd name="T5" fmla="*/ 1200 h 1200"/>
                <a:gd name="T6" fmla="*/ 768 w 768"/>
                <a:gd name="T7" fmla="*/ 0 h 1200"/>
                <a:gd name="T8" fmla="*/ 0 w 768"/>
                <a:gd name="T9" fmla="*/ 0 h 1200"/>
                <a:gd name="T10" fmla="*/ 0 w 768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200">
                  <a:moveTo>
                    <a:pt x="0" y="1200"/>
                  </a:moveTo>
                  <a:lnTo>
                    <a:pt x="0" y="1200"/>
                  </a:lnTo>
                  <a:lnTo>
                    <a:pt x="768" y="120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20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56" name="Freeform 88"/>
            <p:cNvSpPr/>
            <p:nvPr/>
          </p:nvSpPr>
          <p:spPr bwMode="auto">
            <a:xfrm>
              <a:off x="6689035" y="6043945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57" name="Freeform 89"/>
            <p:cNvSpPr/>
            <p:nvPr/>
          </p:nvSpPr>
          <p:spPr bwMode="auto">
            <a:xfrm>
              <a:off x="6689035" y="5969128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58" name="Freeform 90"/>
            <p:cNvSpPr/>
            <p:nvPr/>
          </p:nvSpPr>
          <p:spPr bwMode="auto">
            <a:xfrm>
              <a:off x="6689035" y="6125415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59" name="Freeform 91"/>
            <p:cNvSpPr/>
            <p:nvPr/>
          </p:nvSpPr>
          <p:spPr bwMode="auto">
            <a:xfrm>
              <a:off x="7630418" y="5887659"/>
              <a:ext cx="215174" cy="312573"/>
            </a:xfrm>
            <a:custGeom>
              <a:avLst/>
              <a:gdLst>
                <a:gd name="T0" fmla="*/ 0 w 768"/>
                <a:gd name="T1" fmla="*/ 1200 h 1200"/>
                <a:gd name="T2" fmla="*/ 0 w 768"/>
                <a:gd name="T3" fmla="*/ 1200 h 1200"/>
                <a:gd name="T4" fmla="*/ 768 w 768"/>
                <a:gd name="T5" fmla="*/ 1200 h 1200"/>
                <a:gd name="T6" fmla="*/ 768 w 768"/>
                <a:gd name="T7" fmla="*/ 0 h 1200"/>
                <a:gd name="T8" fmla="*/ 0 w 768"/>
                <a:gd name="T9" fmla="*/ 0 h 1200"/>
                <a:gd name="T10" fmla="*/ 0 w 768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200">
                  <a:moveTo>
                    <a:pt x="0" y="1200"/>
                  </a:moveTo>
                  <a:lnTo>
                    <a:pt x="0" y="1200"/>
                  </a:lnTo>
                  <a:lnTo>
                    <a:pt x="768" y="120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20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60" name="Freeform 92"/>
            <p:cNvSpPr/>
            <p:nvPr/>
          </p:nvSpPr>
          <p:spPr bwMode="auto">
            <a:xfrm>
              <a:off x="7630418" y="604394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61" name="Freeform 93"/>
            <p:cNvSpPr/>
            <p:nvPr/>
          </p:nvSpPr>
          <p:spPr bwMode="auto">
            <a:xfrm>
              <a:off x="7630418" y="596912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62" name="Freeform 94"/>
            <p:cNvSpPr/>
            <p:nvPr/>
          </p:nvSpPr>
          <p:spPr bwMode="auto">
            <a:xfrm>
              <a:off x="7630418" y="612541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63" name="Freeform 95"/>
            <p:cNvSpPr/>
            <p:nvPr/>
          </p:nvSpPr>
          <p:spPr bwMode="auto">
            <a:xfrm>
              <a:off x="7314831" y="5892647"/>
              <a:ext cx="215174" cy="438933"/>
            </a:xfrm>
            <a:custGeom>
              <a:avLst/>
              <a:gdLst>
                <a:gd name="T0" fmla="*/ 0 w 768"/>
                <a:gd name="T1" fmla="*/ 1680 h 1680"/>
                <a:gd name="T2" fmla="*/ 0 w 768"/>
                <a:gd name="T3" fmla="*/ 1680 h 1680"/>
                <a:gd name="T4" fmla="*/ 768 w 768"/>
                <a:gd name="T5" fmla="*/ 1680 h 1680"/>
                <a:gd name="T6" fmla="*/ 768 w 768"/>
                <a:gd name="T7" fmla="*/ 0 h 1680"/>
                <a:gd name="T8" fmla="*/ 0 w 768"/>
                <a:gd name="T9" fmla="*/ 0 h 1680"/>
                <a:gd name="T10" fmla="*/ 0 w 768"/>
                <a:gd name="T11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680">
                  <a:moveTo>
                    <a:pt x="0" y="1680"/>
                  </a:moveTo>
                  <a:lnTo>
                    <a:pt x="0" y="1680"/>
                  </a:lnTo>
                  <a:lnTo>
                    <a:pt x="768" y="168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68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64" name="Freeform 96"/>
            <p:cNvSpPr/>
            <p:nvPr/>
          </p:nvSpPr>
          <p:spPr bwMode="auto">
            <a:xfrm>
              <a:off x="7314831" y="604394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65" name="Freeform 97"/>
            <p:cNvSpPr/>
            <p:nvPr/>
          </p:nvSpPr>
          <p:spPr bwMode="auto">
            <a:xfrm>
              <a:off x="7314831" y="596746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66" name="Freeform 98"/>
            <p:cNvSpPr/>
            <p:nvPr/>
          </p:nvSpPr>
          <p:spPr bwMode="auto">
            <a:xfrm>
              <a:off x="7314831" y="6115439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67" name="Freeform 99"/>
            <p:cNvSpPr/>
            <p:nvPr/>
          </p:nvSpPr>
          <p:spPr bwMode="auto">
            <a:xfrm>
              <a:off x="7314831" y="6190256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68" name="Freeform 100"/>
            <p:cNvSpPr/>
            <p:nvPr/>
          </p:nvSpPr>
          <p:spPr bwMode="auto">
            <a:xfrm>
              <a:off x="7314831" y="6263411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69" name="Freeform 101"/>
            <p:cNvSpPr/>
            <p:nvPr/>
          </p:nvSpPr>
          <p:spPr bwMode="auto">
            <a:xfrm>
              <a:off x="7935247" y="5887659"/>
              <a:ext cx="215174" cy="387392"/>
            </a:xfrm>
            <a:custGeom>
              <a:avLst/>
              <a:gdLst>
                <a:gd name="T0" fmla="*/ 0 w 768"/>
                <a:gd name="T1" fmla="*/ 1488 h 1488"/>
                <a:gd name="T2" fmla="*/ 0 w 768"/>
                <a:gd name="T3" fmla="*/ 1488 h 1488"/>
                <a:gd name="T4" fmla="*/ 768 w 768"/>
                <a:gd name="T5" fmla="*/ 1488 h 1488"/>
                <a:gd name="T6" fmla="*/ 768 w 768"/>
                <a:gd name="T7" fmla="*/ 0 h 1488"/>
                <a:gd name="T8" fmla="*/ 0 w 768"/>
                <a:gd name="T9" fmla="*/ 0 h 1488"/>
                <a:gd name="T10" fmla="*/ 0 w 768"/>
                <a:gd name="T11" fmla="*/ 148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488">
                  <a:moveTo>
                    <a:pt x="0" y="1488"/>
                  </a:moveTo>
                  <a:lnTo>
                    <a:pt x="0" y="1488"/>
                  </a:lnTo>
                  <a:lnTo>
                    <a:pt x="768" y="1488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488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70" name="Freeform 102"/>
            <p:cNvSpPr/>
            <p:nvPr/>
          </p:nvSpPr>
          <p:spPr bwMode="auto">
            <a:xfrm>
              <a:off x="7935247" y="6118764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71" name="Freeform 103"/>
            <p:cNvSpPr/>
            <p:nvPr/>
          </p:nvSpPr>
          <p:spPr bwMode="auto">
            <a:xfrm>
              <a:off x="7935247" y="604394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72" name="Freeform 104"/>
            <p:cNvSpPr/>
            <p:nvPr/>
          </p:nvSpPr>
          <p:spPr bwMode="auto">
            <a:xfrm>
              <a:off x="7935247" y="6200232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73" name="Freeform 105"/>
            <p:cNvSpPr/>
            <p:nvPr/>
          </p:nvSpPr>
          <p:spPr bwMode="auto">
            <a:xfrm>
              <a:off x="7935247" y="596247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74" name="Freeform 106"/>
            <p:cNvSpPr/>
            <p:nvPr/>
          </p:nvSpPr>
          <p:spPr bwMode="auto">
            <a:xfrm>
              <a:off x="8225731" y="5887659"/>
              <a:ext cx="215174" cy="438933"/>
            </a:xfrm>
            <a:custGeom>
              <a:avLst/>
              <a:gdLst>
                <a:gd name="T0" fmla="*/ 0 w 768"/>
                <a:gd name="T1" fmla="*/ 1680 h 1680"/>
                <a:gd name="T2" fmla="*/ 0 w 768"/>
                <a:gd name="T3" fmla="*/ 1680 h 1680"/>
                <a:gd name="T4" fmla="*/ 768 w 768"/>
                <a:gd name="T5" fmla="*/ 1680 h 1680"/>
                <a:gd name="T6" fmla="*/ 768 w 768"/>
                <a:gd name="T7" fmla="*/ 0 h 1680"/>
                <a:gd name="T8" fmla="*/ 0 w 768"/>
                <a:gd name="T9" fmla="*/ 0 h 1680"/>
                <a:gd name="T10" fmla="*/ 0 w 768"/>
                <a:gd name="T11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680">
                  <a:moveTo>
                    <a:pt x="0" y="1680"/>
                  </a:moveTo>
                  <a:lnTo>
                    <a:pt x="0" y="1680"/>
                  </a:lnTo>
                  <a:lnTo>
                    <a:pt x="768" y="168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68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75" name="Freeform 107"/>
            <p:cNvSpPr/>
            <p:nvPr/>
          </p:nvSpPr>
          <p:spPr bwMode="auto">
            <a:xfrm>
              <a:off x="8225731" y="603729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76" name="Freeform 108"/>
            <p:cNvSpPr/>
            <p:nvPr/>
          </p:nvSpPr>
          <p:spPr bwMode="auto">
            <a:xfrm>
              <a:off x="8225731" y="596247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77" name="Freeform 109"/>
            <p:cNvSpPr/>
            <p:nvPr/>
          </p:nvSpPr>
          <p:spPr bwMode="auto">
            <a:xfrm>
              <a:off x="8225731" y="6110450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78" name="Freeform 110"/>
            <p:cNvSpPr/>
            <p:nvPr/>
          </p:nvSpPr>
          <p:spPr bwMode="auto">
            <a:xfrm>
              <a:off x="8225731" y="6185269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79" name="Freeform 111"/>
            <p:cNvSpPr/>
            <p:nvPr/>
          </p:nvSpPr>
          <p:spPr bwMode="auto">
            <a:xfrm>
              <a:off x="8225731" y="6256761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80" name="Freeform 112"/>
            <p:cNvSpPr/>
            <p:nvPr/>
          </p:nvSpPr>
          <p:spPr bwMode="auto">
            <a:xfrm>
              <a:off x="8509042" y="5887659"/>
              <a:ext cx="215174" cy="438933"/>
            </a:xfrm>
            <a:custGeom>
              <a:avLst/>
              <a:gdLst>
                <a:gd name="T0" fmla="*/ 0 w 768"/>
                <a:gd name="T1" fmla="*/ 1680 h 1680"/>
                <a:gd name="T2" fmla="*/ 0 w 768"/>
                <a:gd name="T3" fmla="*/ 1680 h 1680"/>
                <a:gd name="T4" fmla="*/ 768 w 768"/>
                <a:gd name="T5" fmla="*/ 1680 h 1680"/>
                <a:gd name="T6" fmla="*/ 768 w 768"/>
                <a:gd name="T7" fmla="*/ 0 h 1680"/>
                <a:gd name="T8" fmla="*/ 0 w 768"/>
                <a:gd name="T9" fmla="*/ 0 h 1680"/>
                <a:gd name="T10" fmla="*/ 0 w 768"/>
                <a:gd name="T11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680">
                  <a:moveTo>
                    <a:pt x="0" y="1680"/>
                  </a:moveTo>
                  <a:lnTo>
                    <a:pt x="0" y="1680"/>
                  </a:lnTo>
                  <a:lnTo>
                    <a:pt x="768" y="168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68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81" name="Freeform 113"/>
            <p:cNvSpPr/>
            <p:nvPr/>
          </p:nvSpPr>
          <p:spPr bwMode="auto">
            <a:xfrm>
              <a:off x="8509042" y="603729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82" name="Freeform 114"/>
            <p:cNvSpPr/>
            <p:nvPr/>
          </p:nvSpPr>
          <p:spPr bwMode="auto">
            <a:xfrm>
              <a:off x="8509042" y="596247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83" name="Freeform 115"/>
            <p:cNvSpPr/>
            <p:nvPr/>
          </p:nvSpPr>
          <p:spPr bwMode="auto">
            <a:xfrm>
              <a:off x="8509042" y="6110450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84" name="Freeform 116"/>
            <p:cNvSpPr/>
            <p:nvPr/>
          </p:nvSpPr>
          <p:spPr bwMode="auto">
            <a:xfrm>
              <a:off x="8509042" y="6185269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85" name="Freeform 117"/>
            <p:cNvSpPr/>
            <p:nvPr/>
          </p:nvSpPr>
          <p:spPr bwMode="auto">
            <a:xfrm>
              <a:off x="8509042" y="6256761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86" name="Freeform 118"/>
            <p:cNvSpPr/>
            <p:nvPr/>
          </p:nvSpPr>
          <p:spPr bwMode="auto">
            <a:xfrm>
              <a:off x="8799526" y="5887659"/>
              <a:ext cx="215174" cy="312573"/>
            </a:xfrm>
            <a:custGeom>
              <a:avLst/>
              <a:gdLst>
                <a:gd name="T0" fmla="*/ 0 w 768"/>
                <a:gd name="T1" fmla="*/ 1200 h 1200"/>
                <a:gd name="T2" fmla="*/ 0 w 768"/>
                <a:gd name="T3" fmla="*/ 1200 h 1200"/>
                <a:gd name="T4" fmla="*/ 768 w 768"/>
                <a:gd name="T5" fmla="*/ 1200 h 1200"/>
                <a:gd name="T6" fmla="*/ 768 w 768"/>
                <a:gd name="T7" fmla="*/ 0 h 1200"/>
                <a:gd name="T8" fmla="*/ 0 w 768"/>
                <a:gd name="T9" fmla="*/ 0 h 1200"/>
                <a:gd name="T10" fmla="*/ 0 w 768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200">
                  <a:moveTo>
                    <a:pt x="0" y="1200"/>
                  </a:moveTo>
                  <a:lnTo>
                    <a:pt x="0" y="1200"/>
                  </a:lnTo>
                  <a:lnTo>
                    <a:pt x="768" y="120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20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87" name="Freeform 119"/>
            <p:cNvSpPr/>
            <p:nvPr/>
          </p:nvSpPr>
          <p:spPr bwMode="auto">
            <a:xfrm>
              <a:off x="8799526" y="604394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88" name="Freeform 120"/>
            <p:cNvSpPr/>
            <p:nvPr/>
          </p:nvSpPr>
          <p:spPr bwMode="auto">
            <a:xfrm>
              <a:off x="8799526" y="596912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89" name="Freeform 121"/>
            <p:cNvSpPr/>
            <p:nvPr/>
          </p:nvSpPr>
          <p:spPr bwMode="auto">
            <a:xfrm>
              <a:off x="8799526" y="612541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90" name="Freeform 122"/>
            <p:cNvSpPr/>
            <p:nvPr/>
          </p:nvSpPr>
          <p:spPr bwMode="auto">
            <a:xfrm>
              <a:off x="9079251" y="5887659"/>
              <a:ext cx="215174" cy="162937"/>
            </a:xfrm>
            <a:custGeom>
              <a:avLst/>
              <a:gdLst>
                <a:gd name="T0" fmla="*/ 0 w 768"/>
                <a:gd name="T1" fmla="*/ 624 h 624"/>
                <a:gd name="T2" fmla="*/ 0 w 768"/>
                <a:gd name="T3" fmla="*/ 624 h 624"/>
                <a:gd name="T4" fmla="*/ 768 w 768"/>
                <a:gd name="T5" fmla="*/ 624 h 624"/>
                <a:gd name="T6" fmla="*/ 768 w 768"/>
                <a:gd name="T7" fmla="*/ 0 h 624"/>
                <a:gd name="T8" fmla="*/ 0 w 768"/>
                <a:gd name="T9" fmla="*/ 0 h 624"/>
                <a:gd name="T10" fmla="*/ 0 w 768"/>
                <a:gd name="T11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624">
                  <a:moveTo>
                    <a:pt x="0" y="624"/>
                  </a:moveTo>
                  <a:lnTo>
                    <a:pt x="0" y="624"/>
                  </a:lnTo>
                  <a:lnTo>
                    <a:pt x="768" y="624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62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91" name="Freeform 123"/>
            <p:cNvSpPr/>
            <p:nvPr/>
          </p:nvSpPr>
          <p:spPr bwMode="auto">
            <a:xfrm>
              <a:off x="9079251" y="596912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92" name="Freeform 124"/>
            <p:cNvSpPr/>
            <p:nvPr/>
          </p:nvSpPr>
          <p:spPr bwMode="auto">
            <a:xfrm>
              <a:off x="9369735" y="5887659"/>
              <a:ext cx="215174" cy="387392"/>
            </a:xfrm>
            <a:custGeom>
              <a:avLst/>
              <a:gdLst>
                <a:gd name="T0" fmla="*/ 0 w 768"/>
                <a:gd name="T1" fmla="*/ 1488 h 1488"/>
                <a:gd name="T2" fmla="*/ 0 w 768"/>
                <a:gd name="T3" fmla="*/ 1488 h 1488"/>
                <a:gd name="T4" fmla="*/ 768 w 768"/>
                <a:gd name="T5" fmla="*/ 1488 h 1488"/>
                <a:gd name="T6" fmla="*/ 768 w 768"/>
                <a:gd name="T7" fmla="*/ 0 h 1488"/>
                <a:gd name="T8" fmla="*/ 0 w 768"/>
                <a:gd name="T9" fmla="*/ 0 h 1488"/>
                <a:gd name="T10" fmla="*/ 0 w 768"/>
                <a:gd name="T11" fmla="*/ 148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488">
                  <a:moveTo>
                    <a:pt x="0" y="1488"/>
                  </a:moveTo>
                  <a:lnTo>
                    <a:pt x="0" y="1488"/>
                  </a:lnTo>
                  <a:lnTo>
                    <a:pt x="768" y="1488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488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93" name="Freeform 125"/>
            <p:cNvSpPr/>
            <p:nvPr/>
          </p:nvSpPr>
          <p:spPr bwMode="auto">
            <a:xfrm>
              <a:off x="9369735" y="6118764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94" name="Freeform 126"/>
            <p:cNvSpPr/>
            <p:nvPr/>
          </p:nvSpPr>
          <p:spPr bwMode="auto">
            <a:xfrm>
              <a:off x="9369735" y="604394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95" name="Freeform 127"/>
            <p:cNvSpPr/>
            <p:nvPr/>
          </p:nvSpPr>
          <p:spPr bwMode="auto">
            <a:xfrm>
              <a:off x="9369735" y="6200232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96" name="Freeform 128"/>
            <p:cNvSpPr/>
            <p:nvPr/>
          </p:nvSpPr>
          <p:spPr bwMode="auto">
            <a:xfrm>
              <a:off x="9369735" y="596247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97" name="Freeform 129"/>
            <p:cNvSpPr/>
            <p:nvPr/>
          </p:nvSpPr>
          <p:spPr bwMode="auto">
            <a:xfrm>
              <a:off x="9656633" y="5887659"/>
              <a:ext cx="215174" cy="237756"/>
            </a:xfrm>
            <a:custGeom>
              <a:avLst/>
              <a:gdLst>
                <a:gd name="T0" fmla="*/ 0 w 768"/>
                <a:gd name="T1" fmla="*/ 912 h 912"/>
                <a:gd name="T2" fmla="*/ 0 w 768"/>
                <a:gd name="T3" fmla="*/ 912 h 912"/>
                <a:gd name="T4" fmla="*/ 768 w 768"/>
                <a:gd name="T5" fmla="*/ 912 h 912"/>
                <a:gd name="T6" fmla="*/ 768 w 768"/>
                <a:gd name="T7" fmla="*/ 0 h 912"/>
                <a:gd name="T8" fmla="*/ 0 w 768"/>
                <a:gd name="T9" fmla="*/ 0 h 912"/>
                <a:gd name="T10" fmla="*/ 0 w 768"/>
                <a:gd name="T11" fmla="*/ 912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912">
                  <a:moveTo>
                    <a:pt x="0" y="912"/>
                  </a:moveTo>
                  <a:lnTo>
                    <a:pt x="0" y="912"/>
                  </a:lnTo>
                  <a:lnTo>
                    <a:pt x="768" y="912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912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98" name="Freeform 130"/>
            <p:cNvSpPr/>
            <p:nvPr/>
          </p:nvSpPr>
          <p:spPr bwMode="auto">
            <a:xfrm>
              <a:off x="9656633" y="596912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799" name="Freeform 131"/>
            <p:cNvSpPr/>
            <p:nvPr/>
          </p:nvSpPr>
          <p:spPr bwMode="auto">
            <a:xfrm>
              <a:off x="9656633" y="6050596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00" name="Freeform 132"/>
            <p:cNvSpPr/>
            <p:nvPr/>
          </p:nvSpPr>
          <p:spPr bwMode="auto">
            <a:xfrm>
              <a:off x="9947117" y="5887659"/>
              <a:ext cx="215174" cy="312573"/>
            </a:xfrm>
            <a:custGeom>
              <a:avLst/>
              <a:gdLst>
                <a:gd name="T0" fmla="*/ 0 w 768"/>
                <a:gd name="T1" fmla="*/ 1200 h 1200"/>
                <a:gd name="T2" fmla="*/ 0 w 768"/>
                <a:gd name="T3" fmla="*/ 1200 h 1200"/>
                <a:gd name="T4" fmla="*/ 768 w 768"/>
                <a:gd name="T5" fmla="*/ 1200 h 1200"/>
                <a:gd name="T6" fmla="*/ 768 w 768"/>
                <a:gd name="T7" fmla="*/ 0 h 1200"/>
                <a:gd name="T8" fmla="*/ 0 w 768"/>
                <a:gd name="T9" fmla="*/ 0 h 1200"/>
                <a:gd name="T10" fmla="*/ 0 w 768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200">
                  <a:moveTo>
                    <a:pt x="0" y="1200"/>
                  </a:moveTo>
                  <a:lnTo>
                    <a:pt x="0" y="1200"/>
                  </a:lnTo>
                  <a:lnTo>
                    <a:pt x="768" y="120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20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01" name="Freeform 133"/>
            <p:cNvSpPr/>
            <p:nvPr/>
          </p:nvSpPr>
          <p:spPr bwMode="auto">
            <a:xfrm>
              <a:off x="9947117" y="604394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02" name="Freeform 134"/>
            <p:cNvSpPr/>
            <p:nvPr/>
          </p:nvSpPr>
          <p:spPr bwMode="auto">
            <a:xfrm>
              <a:off x="9947117" y="596912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03" name="Freeform 135"/>
            <p:cNvSpPr/>
            <p:nvPr/>
          </p:nvSpPr>
          <p:spPr bwMode="auto">
            <a:xfrm>
              <a:off x="9947117" y="612541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04" name="Freeform 136"/>
            <p:cNvSpPr/>
            <p:nvPr/>
          </p:nvSpPr>
          <p:spPr bwMode="auto">
            <a:xfrm>
              <a:off x="10244772" y="5887659"/>
              <a:ext cx="215174" cy="387392"/>
            </a:xfrm>
            <a:custGeom>
              <a:avLst/>
              <a:gdLst>
                <a:gd name="T0" fmla="*/ 0 w 768"/>
                <a:gd name="T1" fmla="*/ 1488 h 1488"/>
                <a:gd name="T2" fmla="*/ 0 w 768"/>
                <a:gd name="T3" fmla="*/ 1488 h 1488"/>
                <a:gd name="T4" fmla="*/ 768 w 768"/>
                <a:gd name="T5" fmla="*/ 1488 h 1488"/>
                <a:gd name="T6" fmla="*/ 768 w 768"/>
                <a:gd name="T7" fmla="*/ 0 h 1488"/>
                <a:gd name="T8" fmla="*/ 0 w 768"/>
                <a:gd name="T9" fmla="*/ 0 h 1488"/>
                <a:gd name="T10" fmla="*/ 0 w 768"/>
                <a:gd name="T11" fmla="*/ 148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488">
                  <a:moveTo>
                    <a:pt x="0" y="1488"/>
                  </a:moveTo>
                  <a:lnTo>
                    <a:pt x="0" y="1488"/>
                  </a:lnTo>
                  <a:lnTo>
                    <a:pt x="768" y="1488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488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05" name="Freeform 137"/>
            <p:cNvSpPr/>
            <p:nvPr/>
          </p:nvSpPr>
          <p:spPr bwMode="auto">
            <a:xfrm>
              <a:off x="10244772" y="6118764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06" name="Freeform 138"/>
            <p:cNvSpPr/>
            <p:nvPr/>
          </p:nvSpPr>
          <p:spPr bwMode="auto">
            <a:xfrm>
              <a:off x="10244772" y="604394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07" name="Freeform 139"/>
            <p:cNvSpPr/>
            <p:nvPr/>
          </p:nvSpPr>
          <p:spPr bwMode="auto">
            <a:xfrm>
              <a:off x="10244772" y="6200232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08" name="Freeform 140"/>
            <p:cNvSpPr/>
            <p:nvPr/>
          </p:nvSpPr>
          <p:spPr bwMode="auto">
            <a:xfrm>
              <a:off x="10244772" y="596247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09" name="Freeform 141"/>
            <p:cNvSpPr/>
            <p:nvPr/>
          </p:nvSpPr>
          <p:spPr bwMode="auto">
            <a:xfrm>
              <a:off x="10551394" y="5892647"/>
              <a:ext cx="215174" cy="438933"/>
            </a:xfrm>
            <a:custGeom>
              <a:avLst/>
              <a:gdLst>
                <a:gd name="T0" fmla="*/ 0 w 768"/>
                <a:gd name="T1" fmla="*/ 1680 h 1680"/>
                <a:gd name="T2" fmla="*/ 0 w 768"/>
                <a:gd name="T3" fmla="*/ 1680 h 1680"/>
                <a:gd name="T4" fmla="*/ 768 w 768"/>
                <a:gd name="T5" fmla="*/ 1680 h 1680"/>
                <a:gd name="T6" fmla="*/ 768 w 768"/>
                <a:gd name="T7" fmla="*/ 0 h 1680"/>
                <a:gd name="T8" fmla="*/ 0 w 768"/>
                <a:gd name="T9" fmla="*/ 0 h 1680"/>
                <a:gd name="T10" fmla="*/ 0 w 768"/>
                <a:gd name="T11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680">
                  <a:moveTo>
                    <a:pt x="0" y="1680"/>
                  </a:moveTo>
                  <a:lnTo>
                    <a:pt x="0" y="1680"/>
                  </a:lnTo>
                  <a:lnTo>
                    <a:pt x="768" y="168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68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10" name="Freeform 142"/>
            <p:cNvSpPr/>
            <p:nvPr/>
          </p:nvSpPr>
          <p:spPr bwMode="auto">
            <a:xfrm>
              <a:off x="10551394" y="604394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11" name="Freeform 143"/>
            <p:cNvSpPr/>
            <p:nvPr/>
          </p:nvSpPr>
          <p:spPr bwMode="auto">
            <a:xfrm>
              <a:off x="10551394" y="596746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12" name="Freeform 144"/>
            <p:cNvSpPr/>
            <p:nvPr/>
          </p:nvSpPr>
          <p:spPr bwMode="auto">
            <a:xfrm>
              <a:off x="10551394" y="6115439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13" name="Freeform 145"/>
            <p:cNvSpPr/>
            <p:nvPr/>
          </p:nvSpPr>
          <p:spPr bwMode="auto">
            <a:xfrm>
              <a:off x="10551394" y="6190256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14" name="Freeform 146"/>
            <p:cNvSpPr/>
            <p:nvPr/>
          </p:nvSpPr>
          <p:spPr bwMode="auto">
            <a:xfrm>
              <a:off x="10551394" y="6263411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15" name="Freeform 147"/>
            <p:cNvSpPr/>
            <p:nvPr/>
          </p:nvSpPr>
          <p:spPr bwMode="auto">
            <a:xfrm>
              <a:off x="10841877" y="5892647"/>
              <a:ext cx="216967" cy="438933"/>
            </a:xfrm>
            <a:custGeom>
              <a:avLst/>
              <a:gdLst>
                <a:gd name="T0" fmla="*/ 0 w 768"/>
                <a:gd name="T1" fmla="*/ 1680 h 1680"/>
                <a:gd name="T2" fmla="*/ 0 w 768"/>
                <a:gd name="T3" fmla="*/ 1680 h 1680"/>
                <a:gd name="T4" fmla="*/ 768 w 768"/>
                <a:gd name="T5" fmla="*/ 1680 h 1680"/>
                <a:gd name="T6" fmla="*/ 768 w 768"/>
                <a:gd name="T7" fmla="*/ 0 h 1680"/>
                <a:gd name="T8" fmla="*/ 0 w 768"/>
                <a:gd name="T9" fmla="*/ 0 h 1680"/>
                <a:gd name="T10" fmla="*/ 0 w 768"/>
                <a:gd name="T11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680">
                  <a:moveTo>
                    <a:pt x="0" y="1680"/>
                  </a:moveTo>
                  <a:lnTo>
                    <a:pt x="0" y="1680"/>
                  </a:lnTo>
                  <a:lnTo>
                    <a:pt x="768" y="168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68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16" name="Freeform 148"/>
            <p:cNvSpPr/>
            <p:nvPr/>
          </p:nvSpPr>
          <p:spPr bwMode="auto">
            <a:xfrm>
              <a:off x="10841877" y="6043945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17" name="Freeform 149"/>
            <p:cNvSpPr/>
            <p:nvPr/>
          </p:nvSpPr>
          <p:spPr bwMode="auto">
            <a:xfrm>
              <a:off x="10841877" y="5967465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18" name="Freeform 150"/>
            <p:cNvSpPr/>
            <p:nvPr/>
          </p:nvSpPr>
          <p:spPr bwMode="auto">
            <a:xfrm>
              <a:off x="10841877" y="6115439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19" name="Freeform 151"/>
            <p:cNvSpPr/>
            <p:nvPr/>
          </p:nvSpPr>
          <p:spPr bwMode="auto">
            <a:xfrm>
              <a:off x="10841877" y="6190256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20" name="Freeform 152"/>
            <p:cNvSpPr/>
            <p:nvPr/>
          </p:nvSpPr>
          <p:spPr bwMode="auto">
            <a:xfrm>
              <a:off x="10841877" y="6263411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21" name="Freeform 153"/>
            <p:cNvSpPr/>
            <p:nvPr/>
          </p:nvSpPr>
          <p:spPr bwMode="auto">
            <a:xfrm>
              <a:off x="11155672" y="5887659"/>
              <a:ext cx="215174" cy="312573"/>
            </a:xfrm>
            <a:custGeom>
              <a:avLst/>
              <a:gdLst>
                <a:gd name="T0" fmla="*/ 0 w 768"/>
                <a:gd name="T1" fmla="*/ 1200 h 1200"/>
                <a:gd name="T2" fmla="*/ 0 w 768"/>
                <a:gd name="T3" fmla="*/ 1200 h 1200"/>
                <a:gd name="T4" fmla="*/ 768 w 768"/>
                <a:gd name="T5" fmla="*/ 1200 h 1200"/>
                <a:gd name="T6" fmla="*/ 768 w 768"/>
                <a:gd name="T7" fmla="*/ 0 h 1200"/>
                <a:gd name="T8" fmla="*/ 0 w 768"/>
                <a:gd name="T9" fmla="*/ 0 h 1200"/>
                <a:gd name="T10" fmla="*/ 0 w 768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200">
                  <a:moveTo>
                    <a:pt x="0" y="1200"/>
                  </a:moveTo>
                  <a:lnTo>
                    <a:pt x="0" y="1200"/>
                  </a:lnTo>
                  <a:lnTo>
                    <a:pt x="768" y="120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20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22" name="Freeform 154"/>
            <p:cNvSpPr/>
            <p:nvPr/>
          </p:nvSpPr>
          <p:spPr bwMode="auto">
            <a:xfrm>
              <a:off x="11155672" y="604394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23" name="Freeform 155"/>
            <p:cNvSpPr/>
            <p:nvPr/>
          </p:nvSpPr>
          <p:spPr bwMode="auto">
            <a:xfrm>
              <a:off x="11155672" y="5969128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24" name="Freeform 156"/>
            <p:cNvSpPr/>
            <p:nvPr/>
          </p:nvSpPr>
          <p:spPr bwMode="auto">
            <a:xfrm>
              <a:off x="11155672" y="6125415"/>
              <a:ext cx="215174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25" name="Freeform 157"/>
            <p:cNvSpPr/>
            <p:nvPr/>
          </p:nvSpPr>
          <p:spPr bwMode="auto">
            <a:xfrm>
              <a:off x="6990277" y="5889322"/>
              <a:ext cx="216967" cy="438933"/>
            </a:xfrm>
            <a:custGeom>
              <a:avLst/>
              <a:gdLst>
                <a:gd name="T0" fmla="*/ 0 w 768"/>
                <a:gd name="T1" fmla="*/ 1680 h 1680"/>
                <a:gd name="T2" fmla="*/ 0 w 768"/>
                <a:gd name="T3" fmla="*/ 1680 h 1680"/>
                <a:gd name="T4" fmla="*/ 768 w 768"/>
                <a:gd name="T5" fmla="*/ 1680 h 1680"/>
                <a:gd name="T6" fmla="*/ 768 w 768"/>
                <a:gd name="T7" fmla="*/ 0 h 1680"/>
                <a:gd name="T8" fmla="*/ 0 w 768"/>
                <a:gd name="T9" fmla="*/ 0 h 1680"/>
                <a:gd name="T10" fmla="*/ 0 w 768"/>
                <a:gd name="T11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1680">
                  <a:moveTo>
                    <a:pt x="0" y="1680"/>
                  </a:moveTo>
                  <a:lnTo>
                    <a:pt x="0" y="1680"/>
                  </a:lnTo>
                  <a:lnTo>
                    <a:pt x="768" y="1680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168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26" name="Freeform 158"/>
            <p:cNvSpPr/>
            <p:nvPr/>
          </p:nvSpPr>
          <p:spPr bwMode="auto">
            <a:xfrm>
              <a:off x="6990277" y="6038958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27" name="Freeform 159"/>
            <p:cNvSpPr/>
            <p:nvPr/>
          </p:nvSpPr>
          <p:spPr bwMode="auto">
            <a:xfrm>
              <a:off x="6990277" y="5964139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28" name="Freeform 160"/>
            <p:cNvSpPr/>
            <p:nvPr/>
          </p:nvSpPr>
          <p:spPr bwMode="auto">
            <a:xfrm>
              <a:off x="6990277" y="6112113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29" name="Freeform 161"/>
            <p:cNvSpPr/>
            <p:nvPr/>
          </p:nvSpPr>
          <p:spPr bwMode="auto">
            <a:xfrm>
              <a:off x="6990277" y="6186931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30" name="Freeform 162"/>
            <p:cNvSpPr/>
            <p:nvPr/>
          </p:nvSpPr>
          <p:spPr bwMode="auto">
            <a:xfrm>
              <a:off x="6990277" y="6258425"/>
              <a:ext cx="216967" cy="0"/>
            </a:xfrm>
            <a:custGeom>
              <a:avLst/>
              <a:gdLst>
                <a:gd name="T0" fmla="*/ 768 w 768"/>
                <a:gd name="T1" fmla="*/ 768 w 768"/>
                <a:gd name="T2" fmla="*/ 0 w 768"/>
                <a:gd name="T3" fmla="*/ 0 w 76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68">
                  <a:moveTo>
                    <a:pt x="768" y="0"/>
                  </a:moveTo>
                  <a:lnTo>
                    <a:pt x="768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31" name="Freeform 167"/>
            <p:cNvSpPr/>
            <p:nvPr/>
          </p:nvSpPr>
          <p:spPr bwMode="auto">
            <a:xfrm>
              <a:off x="6886277" y="5403836"/>
              <a:ext cx="216967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7"/>
                    <a:pt x="596" y="768"/>
                    <a:pt x="384" y="768"/>
                  </a:cubicBezTo>
                  <a:cubicBezTo>
                    <a:pt x="172" y="768"/>
                    <a:pt x="0" y="597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32" name="Freeform 168"/>
            <p:cNvSpPr/>
            <p:nvPr/>
          </p:nvSpPr>
          <p:spPr bwMode="auto">
            <a:xfrm>
              <a:off x="6886277" y="5403836"/>
              <a:ext cx="216967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7"/>
                    <a:pt x="596" y="768"/>
                    <a:pt x="384" y="768"/>
                  </a:cubicBezTo>
                  <a:cubicBezTo>
                    <a:pt x="172" y="768"/>
                    <a:pt x="0" y="597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33" name="Freeform 173"/>
            <p:cNvSpPr/>
            <p:nvPr/>
          </p:nvSpPr>
          <p:spPr bwMode="auto">
            <a:xfrm>
              <a:off x="7452899" y="5410487"/>
              <a:ext cx="216967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34" name="Freeform 174"/>
            <p:cNvSpPr/>
            <p:nvPr/>
          </p:nvSpPr>
          <p:spPr bwMode="auto">
            <a:xfrm>
              <a:off x="7452899" y="5410487"/>
              <a:ext cx="216967" cy="201178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1"/>
                    <a:pt x="172" y="0"/>
                    <a:pt x="384" y="0"/>
                  </a:cubicBezTo>
                  <a:cubicBezTo>
                    <a:pt x="596" y="0"/>
                    <a:pt x="768" y="171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35" name="Freeform 179"/>
            <p:cNvSpPr/>
            <p:nvPr/>
          </p:nvSpPr>
          <p:spPr bwMode="auto">
            <a:xfrm>
              <a:off x="8102006" y="540716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36" name="Freeform 180"/>
            <p:cNvSpPr/>
            <p:nvPr/>
          </p:nvSpPr>
          <p:spPr bwMode="auto">
            <a:xfrm>
              <a:off x="8102006" y="540716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37" name="Freeform 181"/>
            <p:cNvSpPr/>
            <p:nvPr/>
          </p:nvSpPr>
          <p:spPr bwMode="auto">
            <a:xfrm>
              <a:off x="8668629" y="540716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38" name="Freeform 182"/>
            <p:cNvSpPr/>
            <p:nvPr/>
          </p:nvSpPr>
          <p:spPr bwMode="auto">
            <a:xfrm>
              <a:off x="8668629" y="540716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39" name="Freeform 187"/>
            <p:cNvSpPr/>
            <p:nvPr/>
          </p:nvSpPr>
          <p:spPr bwMode="auto">
            <a:xfrm>
              <a:off x="9235251" y="540716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40" name="Freeform 188"/>
            <p:cNvSpPr/>
            <p:nvPr/>
          </p:nvSpPr>
          <p:spPr bwMode="auto">
            <a:xfrm>
              <a:off x="9235251" y="540716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41" name="Freeform 189"/>
            <p:cNvSpPr/>
            <p:nvPr/>
          </p:nvSpPr>
          <p:spPr bwMode="auto">
            <a:xfrm>
              <a:off x="9801874" y="540716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42" name="Freeform 190"/>
            <p:cNvSpPr/>
            <p:nvPr/>
          </p:nvSpPr>
          <p:spPr bwMode="auto">
            <a:xfrm>
              <a:off x="9801874" y="540716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43" name="Freeform 195"/>
            <p:cNvSpPr/>
            <p:nvPr/>
          </p:nvSpPr>
          <p:spPr bwMode="auto">
            <a:xfrm>
              <a:off x="10381049" y="540716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44" name="Freeform 196"/>
            <p:cNvSpPr/>
            <p:nvPr/>
          </p:nvSpPr>
          <p:spPr bwMode="auto">
            <a:xfrm>
              <a:off x="10381049" y="5407161"/>
              <a:ext cx="215174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45" name="Freeform 197"/>
            <p:cNvSpPr/>
            <p:nvPr/>
          </p:nvSpPr>
          <p:spPr bwMode="auto">
            <a:xfrm>
              <a:off x="10947671" y="5407161"/>
              <a:ext cx="216967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46" name="Freeform 198"/>
            <p:cNvSpPr/>
            <p:nvPr/>
          </p:nvSpPr>
          <p:spPr bwMode="auto">
            <a:xfrm>
              <a:off x="10947671" y="5407161"/>
              <a:ext cx="216967" cy="199515"/>
            </a:xfrm>
            <a:custGeom>
              <a:avLst/>
              <a:gdLst>
                <a:gd name="T0" fmla="*/ 0 w 768"/>
                <a:gd name="T1" fmla="*/ 384 h 768"/>
                <a:gd name="T2" fmla="*/ 0 w 768"/>
                <a:gd name="T3" fmla="*/ 384 h 768"/>
                <a:gd name="T4" fmla="*/ 384 w 768"/>
                <a:gd name="T5" fmla="*/ 0 h 768"/>
                <a:gd name="T6" fmla="*/ 768 w 768"/>
                <a:gd name="T7" fmla="*/ 384 h 768"/>
                <a:gd name="T8" fmla="*/ 768 w 768"/>
                <a:gd name="T9" fmla="*/ 384 h 768"/>
                <a:gd name="T10" fmla="*/ 384 w 768"/>
                <a:gd name="T11" fmla="*/ 768 h 768"/>
                <a:gd name="T12" fmla="*/ 0 w 768"/>
                <a:gd name="T13" fmla="*/ 384 h 768"/>
                <a:gd name="T14" fmla="*/ 0 w 768"/>
                <a:gd name="T15" fmla="*/ 38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" h="768">
                  <a:moveTo>
                    <a:pt x="0" y="384"/>
                  </a:moveTo>
                  <a:lnTo>
                    <a:pt x="0" y="384"/>
                  </a:lnTo>
                  <a:cubicBezTo>
                    <a:pt x="0" y="172"/>
                    <a:pt x="172" y="0"/>
                    <a:pt x="384" y="0"/>
                  </a:cubicBezTo>
                  <a:cubicBezTo>
                    <a:pt x="596" y="0"/>
                    <a:pt x="768" y="172"/>
                    <a:pt x="768" y="384"/>
                  </a:cubicBezTo>
                  <a:cubicBezTo>
                    <a:pt x="768" y="384"/>
                    <a:pt x="768" y="384"/>
                    <a:pt x="768" y="384"/>
                  </a:cubicBezTo>
                  <a:cubicBezTo>
                    <a:pt x="768" y="596"/>
                    <a:pt x="596" y="768"/>
                    <a:pt x="384" y="768"/>
                  </a:cubicBezTo>
                  <a:cubicBezTo>
                    <a:pt x="172" y="768"/>
                    <a:pt x="0" y="596"/>
                    <a:pt x="0" y="384"/>
                  </a:cubicBezTo>
                  <a:lnTo>
                    <a:pt x="0" y="384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25851" name="直接连接符 25850" descr="40&#10;"/>
            <p:cNvCxnSpPr>
              <a:stCxn id="7" idx="5"/>
              <a:endCxn id="25832" idx="2"/>
            </p:cNvCxnSpPr>
            <p:nvPr/>
          </p:nvCxnSpPr>
          <p:spPr>
            <a:xfrm flipH="1">
              <a:off x="6994761" y="4944069"/>
              <a:ext cx="293806" cy="45976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54" name="直接连接符 25853" descr="40&#10;"/>
            <p:cNvCxnSpPr>
              <a:stCxn id="25834" idx="2"/>
              <a:endCxn id="7" idx="5"/>
            </p:cNvCxnSpPr>
            <p:nvPr/>
          </p:nvCxnSpPr>
          <p:spPr>
            <a:xfrm flipH="1" flipV="1">
              <a:off x="7288567" y="4944069"/>
              <a:ext cx="272816" cy="46641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58" name="直接连接符 25857" descr="40&#10;"/>
            <p:cNvCxnSpPr>
              <a:stCxn id="25838" idx="2"/>
              <a:endCxn id="13" idx="5"/>
            </p:cNvCxnSpPr>
            <p:nvPr/>
          </p:nvCxnSpPr>
          <p:spPr>
            <a:xfrm flipH="1" flipV="1">
              <a:off x="8520745" y="4965141"/>
              <a:ext cx="255471" cy="4420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61" name="直接连接符 25860" descr="40&#10;"/>
            <p:cNvCxnSpPr>
              <a:stCxn id="25836" idx="2"/>
              <a:endCxn id="13" idx="5"/>
            </p:cNvCxnSpPr>
            <p:nvPr/>
          </p:nvCxnSpPr>
          <p:spPr>
            <a:xfrm flipV="1">
              <a:off x="8209593" y="4965141"/>
              <a:ext cx="311152" cy="4420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64" name="直接连接符 25863" descr="40&#10;"/>
            <p:cNvCxnSpPr>
              <a:stCxn id="25840" idx="2"/>
              <a:endCxn id="14" idx="5"/>
            </p:cNvCxnSpPr>
            <p:nvPr/>
          </p:nvCxnSpPr>
          <p:spPr>
            <a:xfrm flipV="1">
              <a:off x="9342838" y="4965141"/>
              <a:ext cx="237898" cy="4420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67" name="直接连接符 25866" descr="40&#10;"/>
            <p:cNvCxnSpPr>
              <a:stCxn id="25842" idx="2"/>
              <a:endCxn id="14" idx="5"/>
            </p:cNvCxnSpPr>
            <p:nvPr/>
          </p:nvCxnSpPr>
          <p:spPr>
            <a:xfrm flipH="1" flipV="1">
              <a:off x="9580736" y="4965141"/>
              <a:ext cx="328725" cy="4420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70" name="直接连接符 25869" descr="40&#10;"/>
            <p:cNvCxnSpPr>
              <a:stCxn id="25844" idx="2"/>
              <a:endCxn id="15" idx="5"/>
            </p:cNvCxnSpPr>
            <p:nvPr/>
          </p:nvCxnSpPr>
          <p:spPr>
            <a:xfrm flipV="1">
              <a:off x="10488636" y="4965141"/>
              <a:ext cx="259678" cy="4420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73" name="直接连接符 25872" descr="40&#10;"/>
            <p:cNvCxnSpPr>
              <a:stCxn id="25846" idx="2"/>
              <a:endCxn id="15" idx="5"/>
            </p:cNvCxnSpPr>
            <p:nvPr/>
          </p:nvCxnSpPr>
          <p:spPr>
            <a:xfrm flipH="1" flipV="1">
              <a:off x="10748314" y="4965141"/>
              <a:ext cx="307841" cy="4420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83" name="文本框 25882"/>
            <p:cNvSpPr txBox="1"/>
            <p:nvPr/>
          </p:nvSpPr>
          <p:spPr>
            <a:xfrm>
              <a:off x="6966015" y="5025565"/>
              <a:ext cx="392577" cy="309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20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84" name="文本框 25883"/>
            <p:cNvSpPr txBox="1"/>
            <p:nvPr/>
          </p:nvSpPr>
          <p:spPr>
            <a:xfrm>
              <a:off x="7229251" y="5020954"/>
              <a:ext cx="392577" cy="309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20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85" name="文本框 25884"/>
            <p:cNvSpPr txBox="1"/>
            <p:nvPr/>
          </p:nvSpPr>
          <p:spPr>
            <a:xfrm>
              <a:off x="8222165" y="5044050"/>
              <a:ext cx="392577" cy="309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20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86" name="文本框 25885"/>
            <p:cNvSpPr txBox="1"/>
            <p:nvPr/>
          </p:nvSpPr>
          <p:spPr>
            <a:xfrm>
              <a:off x="8457690" y="5039435"/>
              <a:ext cx="392577" cy="309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20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87" name="文本框 25886"/>
            <p:cNvSpPr txBox="1"/>
            <p:nvPr/>
          </p:nvSpPr>
          <p:spPr>
            <a:xfrm>
              <a:off x="9307440" y="5048672"/>
              <a:ext cx="392577" cy="309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20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88" name="文本框 25887"/>
            <p:cNvSpPr txBox="1"/>
            <p:nvPr/>
          </p:nvSpPr>
          <p:spPr>
            <a:xfrm>
              <a:off x="9593774" y="5048672"/>
              <a:ext cx="392577" cy="309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20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89" name="文本框 25888"/>
            <p:cNvSpPr txBox="1"/>
            <p:nvPr/>
          </p:nvSpPr>
          <p:spPr>
            <a:xfrm>
              <a:off x="10461984" y="5048669"/>
              <a:ext cx="392577" cy="309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20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90" name="文本框 25889"/>
            <p:cNvSpPr txBox="1"/>
            <p:nvPr/>
          </p:nvSpPr>
          <p:spPr>
            <a:xfrm>
              <a:off x="10739077" y="5057907"/>
              <a:ext cx="392577" cy="309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20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91" name="文本框 25890"/>
            <p:cNvSpPr txBox="1"/>
            <p:nvPr/>
          </p:nvSpPr>
          <p:spPr>
            <a:xfrm>
              <a:off x="6674655" y="5560785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92" name="文本框 25891"/>
            <p:cNvSpPr txBox="1"/>
            <p:nvPr/>
          </p:nvSpPr>
          <p:spPr>
            <a:xfrm>
              <a:off x="6965599" y="5565405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93" name="文本框 25892"/>
            <p:cNvSpPr txBox="1"/>
            <p:nvPr/>
          </p:nvSpPr>
          <p:spPr>
            <a:xfrm>
              <a:off x="7293486" y="5570024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94" name="文本框 25893"/>
            <p:cNvSpPr txBox="1"/>
            <p:nvPr/>
          </p:nvSpPr>
          <p:spPr>
            <a:xfrm>
              <a:off x="7593665" y="5574642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95" name="文本框 25894"/>
            <p:cNvSpPr txBox="1"/>
            <p:nvPr/>
          </p:nvSpPr>
          <p:spPr>
            <a:xfrm>
              <a:off x="7903080" y="5579259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96" name="文本框 25895"/>
            <p:cNvSpPr txBox="1"/>
            <p:nvPr/>
          </p:nvSpPr>
          <p:spPr>
            <a:xfrm>
              <a:off x="8230970" y="5583879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97" name="文本框 25896"/>
            <p:cNvSpPr txBox="1"/>
            <p:nvPr/>
          </p:nvSpPr>
          <p:spPr>
            <a:xfrm>
              <a:off x="8475733" y="5588499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98" name="文本框 25897"/>
            <p:cNvSpPr txBox="1"/>
            <p:nvPr/>
          </p:nvSpPr>
          <p:spPr>
            <a:xfrm>
              <a:off x="8794387" y="5593117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899" name="文本框 25898"/>
            <p:cNvSpPr txBox="1"/>
            <p:nvPr/>
          </p:nvSpPr>
          <p:spPr>
            <a:xfrm>
              <a:off x="9048387" y="5606974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00" name="文本框 25899"/>
            <p:cNvSpPr txBox="1"/>
            <p:nvPr/>
          </p:nvSpPr>
          <p:spPr>
            <a:xfrm>
              <a:off x="9357803" y="5593123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01" name="文本框 25900"/>
            <p:cNvSpPr txBox="1"/>
            <p:nvPr/>
          </p:nvSpPr>
          <p:spPr>
            <a:xfrm>
              <a:off x="9621036" y="5597741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02" name="文本框 25901"/>
            <p:cNvSpPr txBox="1"/>
            <p:nvPr/>
          </p:nvSpPr>
          <p:spPr>
            <a:xfrm>
              <a:off x="9939689" y="5583890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03" name="文本框 25902"/>
            <p:cNvSpPr txBox="1"/>
            <p:nvPr/>
          </p:nvSpPr>
          <p:spPr>
            <a:xfrm>
              <a:off x="10193687" y="5588506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04" name="文本框 25903"/>
            <p:cNvSpPr txBox="1"/>
            <p:nvPr/>
          </p:nvSpPr>
          <p:spPr>
            <a:xfrm>
              <a:off x="10530814" y="5583890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05" name="文本框 25904"/>
            <p:cNvSpPr txBox="1"/>
            <p:nvPr/>
          </p:nvSpPr>
          <p:spPr>
            <a:xfrm>
              <a:off x="10803286" y="5597746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06" name="文本框 25905"/>
            <p:cNvSpPr txBox="1"/>
            <p:nvPr/>
          </p:nvSpPr>
          <p:spPr>
            <a:xfrm>
              <a:off x="11112701" y="5602367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07" name="文本框 25906"/>
            <p:cNvSpPr txBox="1"/>
            <p:nvPr/>
          </p:nvSpPr>
          <p:spPr>
            <a:xfrm>
              <a:off x="6651565" y="6304306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4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08" name="文本框 25907"/>
            <p:cNvSpPr txBox="1"/>
            <p:nvPr/>
          </p:nvSpPr>
          <p:spPr>
            <a:xfrm>
              <a:off x="6951746" y="6318162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6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09" name="文本框 25908"/>
            <p:cNvSpPr txBox="1"/>
            <p:nvPr/>
          </p:nvSpPr>
          <p:spPr>
            <a:xfrm>
              <a:off x="7288871" y="6313545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6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10" name="文本框 25909"/>
            <p:cNvSpPr txBox="1"/>
            <p:nvPr/>
          </p:nvSpPr>
          <p:spPr>
            <a:xfrm>
              <a:off x="7598288" y="6318163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4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11" name="文本框 25910"/>
            <p:cNvSpPr txBox="1"/>
            <p:nvPr/>
          </p:nvSpPr>
          <p:spPr>
            <a:xfrm>
              <a:off x="7898469" y="6322781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12" name="文本框 25911"/>
            <p:cNvSpPr txBox="1"/>
            <p:nvPr/>
          </p:nvSpPr>
          <p:spPr>
            <a:xfrm>
              <a:off x="8221745" y="6322781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6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13" name="文本框 25912"/>
            <p:cNvSpPr txBox="1"/>
            <p:nvPr/>
          </p:nvSpPr>
          <p:spPr>
            <a:xfrm>
              <a:off x="8475741" y="6327401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6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14" name="文本框 25913"/>
            <p:cNvSpPr txBox="1"/>
            <p:nvPr/>
          </p:nvSpPr>
          <p:spPr>
            <a:xfrm>
              <a:off x="8766687" y="6322784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4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15" name="文本框 25914"/>
            <p:cNvSpPr txBox="1"/>
            <p:nvPr/>
          </p:nvSpPr>
          <p:spPr>
            <a:xfrm>
              <a:off x="9048394" y="6327404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2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16" name="文本框 25915"/>
            <p:cNvSpPr txBox="1"/>
            <p:nvPr/>
          </p:nvSpPr>
          <p:spPr>
            <a:xfrm>
              <a:off x="9339337" y="6332023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17" name="文本框 25916"/>
            <p:cNvSpPr txBox="1"/>
            <p:nvPr/>
          </p:nvSpPr>
          <p:spPr>
            <a:xfrm>
              <a:off x="9630283" y="6336642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3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18" name="文本框 25917"/>
            <p:cNvSpPr txBox="1"/>
            <p:nvPr/>
          </p:nvSpPr>
          <p:spPr>
            <a:xfrm>
              <a:off x="9911991" y="6332025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4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19" name="文本框 25918"/>
            <p:cNvSpPr txBox="1"/>
            <p:nvPr/>
          </p:nvSpPr>
          <p:spPr>
            <a:xfrm>
              <a:off x="10221423" y="6345874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5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20" name="文本框 25919"/>
            <p:cNvSpPr txBox="1"/>
            <p:nvPr/>
          </p:nvSpPr>
          <p:spPr>
            <a:xfrm>
              <a:off x="10544699" y="6345874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6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21" name="文本框 25920"/>
            <p:cNvSpPr txBox="1"/>
            <p:nvPr/>
          </p:nvSpPr>
          <p:spPr>
            <a:xfrm>
              <a:off x="10798695" y="6350494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6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922" name="文本框 25921"/>
            <p:cNvSpPr txBox="1"/>
            <p:nvPr/>
          </p:nvSpPr>
          <p:spPr>
            <a:xfrm>
              <a:off x="11089641" y="6345877"/>
              <a:ext cx="269626" cy="3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4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矩形 357"/>
          <p:cNvSpPr/>
          <p:nvPr>
            <p:custDataLst>
              <p:tags r:id="rId1"/>
            </p:custDataLst>
          </p:nvPr>
        </p:nvSpPr>
        <p:spPr>
          <a:xfrm>
            <a:off x="436245" y="3551555"/>
            <a:ext cx="5659755" cy="217360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8000">
                <a:srgbClr val="15E2F6">
                  <a:alpha val="15000"/>
                </a:srgbClr>
              </a:gs>
              <a:gs pos="95000">
                <a:srgbClr val="15E2F6">
                  <a:alpha val="25000"/>
                </a:srgbClr>
              </a:gs>
              <a:gs pos="100000">
                <a:srgbClr val="15E2F6">
                  <a:alpha val="30000"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277170" y="48549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36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MAN: Two-level </a:t>
            </a:r>
            <a:r>
              <a:rPr lang="en-US" sz="36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S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pine-and-Leaf</a:t>
            </a:r>
            <a:endParaRPr lang="en-US" sz="36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4" name="矩形 63"/>
          <p:cNvSpPr/>
          <p:nvPr>
            <p:custDataLst>
              <p:tags r:id="rId2"/>
            </p:custDataLst>
          </p:nvPr>
        </p:nvSpPr>
        <p:spPr>
          <a:xfrm>
            <a:off x="257356" y="3017603"/>
            <a:ext cx="5965769" cy="3483776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chemeClr val="bg1">
                        <a:alpha val="0"/>
                      </a:schemeClr>
                    </a:gs>
                    <a:gs pos="88000">
                      <a:srgbClr val="15E2F6">
                        <a:alpha val="15000"/>
                      </a:srgbClr>
                    </a:gs>
                    <a:gs pos="95000">
                      <a:srgbClr val="15E2F6">
                        <a:alpha val="25000"/>
                      </a:srgbClr>
                    </a:gs>
                    <a:gs pos="100000">
                      <a:srgbClr val="15E2F6">
                        <a:alpha val="3000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65" name="直接连接符 169"/>
          <p:cNvCxnSpPr/>
          <p:nvPr/>
        </p:nvCxnSpPr>
        <p:spPr>
          <a:xfrm flipH="1" flipV="1">
            <a:off x="8266515" y="2153193"/>
            <a:ext cx="610638" cy="45710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dash"/>
          </a:ln>
          <a:effectLst/>
        </p:spPr>
      </p:cxnSp>
      <p:cxnSp>
        <p:nvCxnSpPr>
          <p:cNvPr id="66" name="直接连接符 169"/>
          <p:cNvCxnSpPr/>
          <p:nvPr/>
        </p:nvCxnSpPr>
        <p:spPr>
          <a:xfrm flipH="1" flipV="1">
            <a:off x="8285242" y="3058839"/>
            <a:ext cx="506374" cy="1942114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dash"/>
          </a:ln>
          <a:effectLst/>
        </p:spPr>
      </p:cxnSp>
      <p:grpSp>
        <p:nvGrpSpPr>
          <p:cNvPr id="67" name="组合 66"/>
          <p:cNvGrpSpPr/>
          <p:nvPr/>
        </p:nvGrpSpPr>
        <p:grpSpPr>
          <a:xfrm>
            <a:off x="8803257" y="2557545"/>
            <a:ext cx="3117597" cy="2683627"/>
            <a:chOff x="8872472" y="2738960"/>
            <a:chExt cx="3117597" cy="2683627"/>
          </a:xfrm>
        </p:grpSpPr>
        <p:sp>
          <p:nvSpPr>
            <p:cNvPr id="68" name="矩形 67"/>
            <p:cNvSpPr/>
            <p:nvPr>
              <p:custDataLst>
                <p:tags r:id="rId3"/>
              </p:custDataLst>
            </p:nvPr>
          </p:nvSpPr>
          <p:spPr>
            <a:xfrm>
              <a:off x="8872472" y="2738960"/>
              <a:ext cx="3117597" cy="2683627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88000">
                  <a:srgbClr val="15E2F6">
                    <a:alpha val="15000"/>
                  </a:srgbClr>
                </a:gs>
                <a:gs pos="95000">
                  <a:srgbClr val="15E2F6">
                    <a:alpha val="25000"/>
                  </a:srgbClr>
                </a:gs>
                <a:gs pos="100000">
                  <a:srgbClr val="15E2F6">
                    <a:alpha val="30000"/>
                  </a:srgb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8968739" y="2834379"/>
              <a:ext cx="2915832" cy="2539693"/>
              <a:chOff x="8865591" y="1737033"/>
              <a:chExt cx="2915832" cy="2539693"/>
            </a:xfrm>
          </p:grpSpPr>
          <p:grpSp>
            <p:nvGrpSpPr>
              <p:cNvPr id="417" name="组合 416"/>
              <p:cNvGrpSpPr/>
              <p:nvPr/>
            </p:nvGrpSpPr>
            <p:grpSpPr>
              <a:xfrm>
                <a:off x="8865591" y="1737033"/>
                <a:ext cx="2915832" cy="2539693"/>
                <a:chOff x="8865591" y="1789827"/>
                <a:chExt cx="2915832" cy="2539693"/>
              </a:xfrm>
            </p:grpSpPr>
            <p:grpSp>
              <p:nvGrpSpPr>
                <p:cNvPr id="410" name="组合 409"/>
                <p:cNvGrpSpPr/>
                <p:nvPr/>
              </p:nvGrpSpPr>
              <p:grpSpPr>
                <a:xfrm>
                  <a:off x="8896436" y="1789827"/>
                  <a:ext cx="2884987" cy="2481770"/>
                  <a:chOff x="9011560" y="1426099"/>
                  <a:chExt cx="2884987" cy="2481770"/>
                </a:xfrm>
              </p:grpSpPr>
              <p:grpSp>
                <p:nvGrpSpPr>
                  <p:cNvPr id="356" name="组合 355"/>
                  <p:cNvGrpSpPr/>
                  <p:nvPr/>
                </p:nvGrpSpPr>
                <p:grpSpPr>
                  <a:xfrm>
                    <a:off x="9011560" y="1426099"/>
                    <a:ext cx="2884987" cy="2481770"/>
                    <a:chOff x="9011560" y="1426099"/>
                    <a:chExt cx="2884987" cy="2481770"/>
                  </a:xfrm>
                </p:grpSpPr>
                <p:grpSp>
                  <p:nvGrpSpPr>
                    <p:cNvPr id="345" name="组合 344"/>
                    <p:cNvGrpSpPr/>
                    <p:nvPr/>
                  </p:nvGrpSpPr>
                  <p:grpSpPr>
                    <a:xfrm>
                      <a:off x="9023384" y="1426099"/>
                      <a:ext cx="2834270" cy="2358918"/>
                      <a:chOff x="9023384" y="1426099"/>
                      <a:chExt cx="2834270" cy="2358918"/>
                    </a:xfrm>
                  </p:grpSpPr>
                  <p:grpSp>
                    <p:nvGrpSpPr>
                      <p:cNvPr id="291" name="组合 290"/>
                      <p:cNvGrpSpPr/>
                      <p:nvPr/>
                    </p:nvGrpSpPr>
                    <p:grpSpPr>
                      <a:xfrm>
                        <a:off x="9023384" y="1426099"/>
                        <a:ext cx="2786212" cy="2358918"/>
                        <a:chOff x="9023384" y="1426099"/>
                        <a:chExt cx="2786212" cy="2358918"/>
                      </a:xfrm>
                    </p:grpSpPr>
                    <p:grpSp>
                      <p:nvGrpSpPr>
                        <p:cNvPr id="70" name="组合 69"/>
                        <p:cNvGrpSpPr/>
                        <p:nvPr/>
                      </p:nvGrpSpPr>
                      <p:grpSpPr>
                        <a:xfrm>
                          <a:off x="9023384" y="1432301"/>
                          <a:ext cx="2786212" cy="2352716"/>
                          <a:chOff x="9023384" y="1432301"/>
                          <a:chExt cx="2786212" cy="2352716"/>
                        </a:xfrm>
                      </p:grpSpPr>
                      <p:grpSp>
                        <p:nvGrpSpPr>
                          <p:cNvPr id="180" name="组合 179"/>
                          <p:cNvGrpSpPr/>
                          <p:nvPr/>
                        </p:nvGrpSpPr>
                        <p:grpSpPr>
                          <a:xfrm>
                            <a:off x="9023384" y="2533432"/>
                            <a:ext cx="2148364" cy="1251585"/>
                            <a:chOff x="9023384" y="2533432"/>
                            <a:chExt cx="2148364" cy="1251585"/>
                          </a:xfrm>
                        </p:grpSpPr>
                        <p:grpSp>
                          <p:nvGrpSpPr>
                            <p:cNvPr id="144" name="组合 143"/>
                            <p:cNvGrpSpPr/>
                            <p:nvPr/>
                          </p:nvGrpSpPr>
                          <p:grpSpPr>
                            <a:xfrm>
                              <a:off x="9023384" y="2533432"/>
                              <a:ext cx="1969568" cy="1251585"/>
                              <a:chOff x="8625" y="6889"/>
                              <a:chExt cx="2674" cy="1971"/>
                            </a:xfrm>
                          </p:grpSpPr>
                          <p:cxnSp>
                            <p:nvCxnSpPr>
                              <p:cNvPr id="150" name="直接连接符 57"/>
                              <p:cNvCxnSpPr>
                                <a:stCxn id="152" idx="2"/>
                                <a:endCxn id="351" idx="89"/>
                              </p:cNvCxnSpPr>
                              <p:nvPr/>
                            </p:nvCxnSpPr>
                            <p:spPr>
                              <a:xfrm>
                                <a:off x="10106" y="8482"/>
                                <a:ext cx="248" cy="354"/>
                              </a:xfrm>
                              <a:prstGeom prst="line">
                                <a:avLst/>
                              </a:prstGeom>
                              <a:noFill/>
                              <a:ln w="6350" cap="flat">
                                <a:solidFill>
                                  <a:schemeClr val="bg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</p:cxnSp>
                          <p:sp>
                            <p:nvSpPr>
                              <p:cNvPr id="152" name="圆角矩形 244"/>
                              <p:cNvSpPr/>
                              <p:nvPr/>
                            </p:nvSpPr>
                            <p:spPr>
                              <a:xfrm flipH="1">
                                <a:off x="9849" y="8176"/>
                                <a:ext cx="514" cy="306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sp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10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</a:rPr>
                                  <a:t>Leaf</a:t>
                                </a:r>
                              </a:p>
                            </p:txBody>
                          </p:sp>
                          <p:sp>
                            <p:nvSpPr>
                              <p:cNvPr id="153" name="圆角矩形 244"/>
                              <p:cNvSpPr/>
                              <p:nvPr/>
                            </p:nvSpPr>
                            <p:spPr>
                              <a:xfrm flipH="1">
                                <a:off x="10785" y="8175"/>
                                <a:ext cx="514" cy="306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sp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10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</a:rPr>
                                  <a:t>Leaf</a:t>
                                </a:r>
                              </a:p>
                            </p:txBody>
                          </p:sp>
                          <p:sp>
                            <p:nvSpPr>
                              <p:cNvPr id="155" name="圆角矩形 5"/>
                              <p:cNvSpPr/>
                              <p:nvPr/>
                            </p:nvSpPr>
                            <p:spPr>
                              <a:xfrm>
                                <a:off x="9500" y="6889"/>
                                <a:ext cx="800" cy="360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sp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12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</a:rPr>
                                  <a:t>Spine</a:t>
                                </a:r>
                              </a:p>
                            </p:txBody>
                          </p:sp>
                          <p:sp>
                            <p:nvSpPr>
                              <p:cNvPr id="156" name="圆角矩形 4"/>
                              <p:cNvSpPr/>
                              <p:nvPr/>
                            </p:nvSpPr>
                            <p:spPr>
                              <a:xfrm>
                                <a:off x="8625" y="6892"/>
                                <a:ext cx="813" cy="360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sp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12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</a:rPr>
                                  <a:t>Spine</a:t>
                                </a:r>
                              </a:p>
                            </p:txBody>
                          </p:sp>
                          <p:cxnSp>
                            <p:nvCxnSpPr>
                              <p:cNvPr id="159" name="直接连接符 70"/>
                              <p:cNvCxnSpPr>
                                <a:stCxn id="164" idx="2"/>
                                <a:endCxn id="346" idx="91"/>
                              </p:cNvCxnSpPr>
                              <p:nvPr/>
                            </p:nvCxnSpPr>
                            <p:spPr>
                              <a:xfrm flipH="1">
                                <a:off x="8655" y="8481"/>
                                <a:ext cx="245" cy="355"/>
                              </a:xfrm>
                              <a:prstGeom prst="line">
                                <a:avLst/>
                              </a:prstGeom>
                              <a:noFill/>
                              <a:ln w="6350" cap="flat" cmpd="sng" algn="ctr">
                                <a:solidFill>
                                  <a:schemeClr val="bg1"/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62" name="直接连接符 73"/>
                              <p:cNvCxnSpPr>
                                <a:stCxn id="152" idx="2"/>
                                <a:endCxn id="351" idx="77"/>
                              </p:cNvCxnSpPr>
                              <p:nvPr/>
                            </p:nvCxnSpPr>
                            <p:spPr>
                              <a:xfrm flipH="1">
                                <a:off x="10076" y="8482"/>
                                <a:ext cx="30" cy="364"/>
                              </a:xfrm>
                              <a:prstGeom prst="line">
                                <a:avLst/>
                              </a:prstGeom>
                              <a:noFill/>
                              <a:ln w="6350" cap="flat">
                                <a:solidFill>
                                  <a:schemeClr val="bg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</p:cxnSp>
                          <p:cxnSp>
                            <p:nvCxnSpPr>
                              <p:cNvPr id="163" name="直接连接符 74"/>
                              <p:cNvCxnSpPr>
                                <a:stCxn id="153" idx="2"/>
                                <a:endCxn id="352" idx="94"/>
                              </p:cNvCxnSpPr>
                              <p:nvPr/>
                            </p:nvCxnSpPr>
                            <p:spPr>
                              <a:xfrm flipH="1">
                                <a:off x="10804" y="8481"/>
                                <a:ext cx="238" cy="379"/>
                              </a:xfrm>
                              <a:prstGeom prst="line">
                                <a:avLst/>
                              </a:prstGeom>
                              <a:noFill/>
                              <a:ln w="6350" cap="flat">
                                <a:solidFill>
                                  <a:schemeClr val="bg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</p:cxnSp>
                          <p:sp>
                            <p:nvSpPr>
                              <p:cNvPr id="164" name="圆角矩形 244"/>
                              <p:cNvSpPr/>
                              <p:nvPr/>
                            </p:nvSpPr>
                            <p:spPr>
                              <a:xfrm flipH="1">
                                <a:off x="8643" y="8175"/>
                                <a:ext cx="514" cy="306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sp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10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</a:rPr>
                                  <a:t>Leaf</a:t>
                                </a:r>
                              </a:p>
                            </p:txBody>
                          </p:sp>
                          <p:sp>
                            <p:nvSpPr>
                              <p:cNvPr id="165" name="圆角矩形 244"/>
                              <p:cNvSpPr/>
                              <p:nvPr/>
                            </p:nvSpPr>
                            <p:spPr>
                              <a:xfrm flipH="1">
                                <a:off x="9250" y="8173"/>
                                <a:ext cx="514" cy="306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sp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10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</a:rPr>
                                  <a:t>Leaf</a:t>
                                </a:r>
                              </a:p>
                            </p:txBody>
                          </p:sp>
                          <p:cxnSp>
                            <p:nvCxnSpPr>
                              <p:cNvPr id="167" name="直接连接符 78"/>
                              <p:cNvCxnSpPr>
                                <a:stCxn id="156" idx="2"/>
                                <a:endCxn id="164" idx="0"/>
                              </p:cNvCxnSpPr>
                              <p:nvPr/>
                            </p:nvCxnSpPr>
                            <p:spPr>
                              <a:xfrm flipH="1">
                                <a:off x="8900" y="7252"/>
                                <a:ext cx="132" cy="923"/>
                              </a:xfrm>
                              <a:prstGeom prst="line">
                                <a:avLst/>
                              </a:prstGeom>
                              <a:noFill/>
                              <a:ln w="19050" cap="flat" cmpd="sng" algn="ctr">
                                <a:solidFill>
                                  <a:schemeClr val="bg1"/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68" name="直接连接符 79"/>
                              <p:cNvCxnSpPr>
                                <a:stCxn id="156" idx="2"/>
                                <a:endCxn id="165" idx="0"/>
                              </p:cNvCxnSpPr>
                              <p:nvPr/>
                            </p:nvCxnSpPr>
                            <p:spPr>
                              <a:xfrm>
                                <a:off x="9031" y="7252"/>
                                <a:ext cx="476" cy="921"/>
                              </a:xfrm>
                              <a:prstGeom prst="line">
                                <a:avLst/>
                              </a:prstGeom>
                              <a:noFill/>
                              <a:ln w="19050" cap="flat" cmpd="sng" algn="ctr">
                                <a:solidFill>
                                  <a:schemeClr val="bg1"/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69" name="直接连接符 81"/>
                              <p:cNvCxnSpPr>
                                <a:stCxn id="152" idx="2"/>
                                <a:endCxn id="351" idx="91"/>
                              </p:cNvCxnSpPr>
                              <p:nvPr/>
                            </p:nvCxnSpPr>
                            <p:spPr>
                              <a:xfrm flipH="1">
                                <a:off x="9888" y="8482"/>
                                <a:ext cx="218" cy="354"/>
                              </a:xfrm>
                              <a:prstGeom prst="line">
                                <a:avLst/>
                              </a:prstGeom>
                              <a:noFill/>
                              <a:ln w="6350" cap="flat" cmpd="sng" algn="ctr">
                                <a:solidFill>
                                  <a:schemeClr val="bg1"/>
                                </a:solidFill>
                                <a:prstDash val="solid"/>
                              </a:ln>
                              <a:effectLst/>
                            </p:spPr>
                          </p:cxnSp>
                        </p:grpSp>
                        <p:sp>
                          <p:nvSpPr>
                            <p:cNvPr id="179" name="圆角矩形 5"/>
                            <p:cNvSpPr/>
                            <p:nvPr/>
                          </p:nvSpPr>
                          <p:spPr>
                            <a:xfrm>
                              <a:off x="10582499" y="2535993"/>
                              <a:ext cx="589249" cy="228600"/>
                            </a:xfrm>
                            <a:prstGeom prst="round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 w="12700" cap="flat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10795" rIns="7200" bIns="10795" numCol="1" spcCol="38100" rtlCol="0" anchor="ctr">
                              <a:spAutoFit/>
                            </a:bodyPr>
                            <a:lstStyle/>
                            <a:p>
                              <a:pPr algn="ctr" hangingPunct="0"/>
                              <a:r>
                                <a:rPr lang="en-US" altLang="zh-CN" sz="1200" dirty="0">
                                  <a:solidFill>
                                    <a:srgbClr val="000000"/>
                                  </a:solidFill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Spine</a:t>
                              </a:r>
                            </a:p>
                          </p:txBody>
                        </p:sp>
                      </p:grpSp>
                      <p:cxnSp>
                        <p:nvCxnSpPr>
                          <p:cNvPr id="185" name="直接连接符 79"/>
                          <p:cNvCxnSpPr>
                            <a:stCxn id="155" idx="2"/>
                            <a:endCxn id="165" idx="0"/>
                          </p:cNvCxnSpPr>
                          <p:nvPr/>
                        </p:nvCxnSpPr>
                        <p:spPr>
                          <a:xfrm flipH="1">
                            <a:off x="9673031" y="2762032"/>
                            <a:ext cx="289469" cy="586740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188" name="直接连接符 79"/>
                          <p:cNvCxnSpPr>
                            <a:stCxn id="156" idx="2"/>
                            <a:endCxn id="152" idx="0"/>
                          </p:cNvCxnSpPr>
                          <p:nvPr/>
                        </p:nvCxnSpPr>
                        <p:spPr>
                          <a:xfrm>
                            <a:off x="9322796" y="2763937"/>
                            <a:ext cx="791435" cy="586740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191" name="直接连接符 79"/>
                          <p:cNvCxnSpPr>
                            <a:stCxn id="336" idx="0"/>
                            <a:endCxn id="179" idx="2"/>
                          </p:cNvCxnSpPr>
                          <p:nvPr/>
                        </p:nvCxnSpPr>
                        <p:spPr>
                          <a:xfrm flipH="1" flipV="1">
                            <a:off x="10877124" y="2764593"/>
                            <a:ext cx="355748" cy="586123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71" name="直接连接符 79"/>
                          <p:cNvCxnSpPr>
                            <a:stCxn id="155" idx="2"/>
                            <a:endCxn id="164" idx="0"/>
                          </p:cNvCxnSpPr>
                          <p:nvPr/>
                        </p:nvCxnSpPr>
                        <p:spPr>
                          <a:xfrm flipH="1">
                            <a:off x="9225938" y="2762032"/>
                            <a:ext cx="736562" cy="588010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72" name="直接连接符 79"/>
                          <p:cNvCxnSpPr>
                            <a:stCxn id="155" idx="2"/>
                            <a:endCxn id="152" idx="0"/>
                          </p:cNvCxnSpPr>
                          <p:nvPr/>
                        </p:nvCxnSpPr>
                        <p:spPr>
                          <a:xfrm>
                            <a:off x="9962500" y="2762032"/>
                            <a:ext cx="151731" cy="588645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73" name="直接连接符 79"/>
                          <p:cNvCxnSpPr>
                            <a:stCxn id="86" idx="2"/>
                            <a:endCxn id="153" idx="0"/>
                          </p:cNvCxnSpPr>
                          <p:nvPr/>
                        </p:nvCxnSpPr>
                        <p:spPr>
                          <a:xfrm flipH="1">
                            <a:off x="10803655" y="2764593"/>
                            <a:ext cx="711317" cy="585449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74" name="直接连接符 79"/>
                          <p:cNvCxnSpPr>
                            <a:stCxn id="86" idx="2"/>
                            <a:endCxn id="336" idx="0"/>
                          </p:cNvCxnSpPr>
                          <p:nvPr/>
                        </p:nvCxnSpPr>
                        <p:spPr>
                          <a:xfrm flipH="1">
                            <a:off x="11232872" y="2764593"/>
                            <a:ext cx="282100" cy="586123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75" name="直接连接符 79"/>
                          <p:cNvCxnSpPr>
                            <a:stCxn id="86" idx="2"/>
                            <a:endCxn id="337" idx="0"/>
                          </p:cNvCxnSpPr>
                          <p:nvPr/>
                        </p:nvCxnSpPr>
                        <p:spPr>
                          <a:xfrm>
                            <a:off x="11514972" y="2764593"/>
                            <a:ext cx="153385" cy="586123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76" name="直接连接符 79"/>
                          <p:cNvCxnSpPr>
                            <a:stCxn id="179" idx="2"/>
                            <a:endCxn id="337" idx="0"/>
                          </p:cNvCxnSpPr>
                          <p:nvPr/>
                        </p:nvCxnSpPr>
                        <p:spPr>
                          <a:xfrm>
                            <a:off x="10877124" y="2764593"/>
                            <a:ext cx="791233" cy="586123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77" name="直接连接符 79"/>
                          <p:cNvCxnSpPr>
                            <a:stCxn id="179" idx="2"/>
                            <a:endCxn id="153" idx="0"/>
                          </p:cNvCxnSpPr>
                          <p:nvPr/>
                        </p:nvCxnSpPr>
                        <p:spPr>
                          <a:xfrm flipH="1">
                            <a:off x="10803655" y="2764593"/>
                            <a:ext cx="73469" cy="585449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sp>
                        <p:nvSpPr>
                          <p:cNvPr id="78" name="圆角矩形 5"/>
                          <p:cNvSpPr/>
                          <p:nvPr/>
                        </p:nvSpPr>
                        <p:spPr>
                          <a:xfrm>
                            <a:off x="9386203" y="1438278"/>
                            <a:ext cx="451150" cy="364639"/>
                          </a:xfrm>
                          <a:prstGeom prst="round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 w="12700" cap="flat">
                            <a:solidFill>
                              <a:schemeClr val="tx1"/>
                            </a:solidFill>
                            <a:prstDash val="solid"/>
                            <a:miter lim="800000"/>
                          </a:ln>
                          <a:effectLst/>
                          <a:sp3d/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none"/>
                        </p:style>
                        <p:txBody>
                          <a:bodyPr rot="0" spcFirstLastPara="1" vert="horz" wrap="square" lIns="7200" tIns="10795" rIns="7200" bIns="10795" numCol="1" spcCol="38100" rtlCol="0" anchor="ctr">
                            <a:spAutoFit/>
                          </a:bodyPr>
                          <a:lstStyle/>
                          <a:p>
                            <a:pPr algn="ctr" hangingPunct="0"/>
                            <a:r>
                              <a:rPr lang="en-US" altLang="zh-CN" sz="1000" dirty="0">
                                <a:solidFill>
                                  <a:srgbClr val="000000"/>
                                </a:solidFill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Super</a:t>
                            </a:r>
                            <a:r>
                              <a:rPr lang="zh-CN" altLang="en-US" sz="1000" dirty="0">
                                <a:solidFill>
                                  <a:srgbClr val="000000"/>
                                </a:solidFill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 </a:t>
                            </a:r>
                            <a:r>
                              <a:rPr lang="en-US" altLang="zh-CN" sz="1000" dirty="0">
                                <a:solidFill>
                                  <a:srgbClr val="000000"/>
                                </a:solidFill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Spine</a:t>
                            </a:r>
                          </a:p>
                        </p:txBody>
                      </p:sp>
                      <p:sp>
                        <p:nvSpPr>
                          <p:cNvPr id="79" name="圆角矩形 5"/>
                          <p:cNvSpPr/>
                          <p:nvPr/>
                        </p:nvSpPr>
                        <p:spPr>
                          <a:xfrm>
                            <a:off x="9931599" y="1432301"/>
                            <a:ext cx="445293" cy="364639"/>
                          </a:xfrm>
                          <a:prstGeom prst="round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 w="12700" cap="flat">
                            <a:solidFill>
                              <a:schemeClr val="tx1"/>
                            </a:solidFill>
                            <a:prstDash val="solid"/>
                            <a:miter lim="800000"/>
                          </a:ln>
                          <a:effectLst/>
                          <a:sp3d/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none"/>
                        </p:style>
                        <p:txBody>
                          <a:bodyPr rot="0" spcFirstLastPara="1" vert="horz" wrap="square" lIns="7200" tIns="10795" rIns="7200" bIns="10795" numCol="1" spcCol="38100" rtlCol="0" anchor="ctr">
                            <a:spAutoFit/>
                          </a:bodyPr>
                          <a:lstStyle/>
                          <a:p>
                            <a:pPr algn="ctr" hangingPunct="0"/>
                            <a:r>
                              <a:rPr lang="en-US" altLang="zh-CN" sz="1000" dirty="0">
                                <a:solidFill>
                                  <a:srgbClr val="000000"/>
                                </a:solidFill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Super</a:t>
                            </a:r>
                            <a:r>
                              <a:rPr lang="zh-CN" altLang="en-US" sz="1000" dirty="0">
                                <a:solidFill>
                                  <a:srgbClr val="000000"/>
                                </a:solidFill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 </a:t>
                            </a:r>
                            <a:r>
                              <a:rPr lang="en-US" altLang="zh-CN" sz="1000" dirty="0">
                                <a:solidFill>
                                  <a:srgbClr val="000000"/>
                                </a:solidFill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Spine</a:t>
                            </a:r>
                          </a:p>
                        </p:txBody>
                      </p:sp>
                      <p:cxnSp>
                        <p:nvCxnSpPr>
                          <p:cNvPr id="80" name="直接连接符 79"/>
                          <p:cNvCxnSpPr>
                            <a:stCxn id="79" idx="2"/>
                            <a:endCxn id="179" idx="0"/>
                          </p:cNvCxnSpPr>
                          <p:nvPr/>
                        </p:nvCxnSpPr>
                        <p:spPr>
                          <a:xfrm>
                            <a:off x="10154246" y="1796940"/>
                            <a:ext cx="722878" cy="739053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81" name="直接连接符 79"/>
                          <p:cNvCxnSpPr>
                            <a:stCxn id="78" idx="2"/>
                            <a:endCxn id="156" idx="0"/>
                          </p:cNvCxnSpPr>
                          <p:nvPr/>
                        </p:nvCxnSpPr>
                        <p:spPr>
                          <a:xfrm flipH="1">
                            <a:off x="9322797" y="1802917"/>
                            <a:ext cx="288981" cy="732420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82" name="直接连接符 79"/>
                          <p:cNvCxnSpPr>
                            <a:stCxn id="79" idx="2"/>
                            <a:endCxn id="155" idx="0"/>
                          </p:cNvCxnSpPr>
                          <p:nvPr/>
                        </p:nvCxnSpPr>
                        <p:spPr>
                          <a:xfrm flipH="1">
                            <a:off x="9962501" y="1796940"/>
                            <a:ext cx="191745" cy="736492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83" name="直接连接符 79"/>
                          <p:cNvCxnSpPr>
                            <a:stCxn id="78" idx="2"/>
                            <a:endCxn id="179" idx="0"/>
                          </p:cNvCxnSpPr>
                          <p:nvPr/>
                        </p:nvCxnSpPr>
                        <p:spPr>
                          <a:xfrm>
                            <a:off x="9611778" y="1802917"/>
                            <a:ext cx="1265346" cy="733076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84" name="直接连接符 79"/>
                          <p:cNvCxnSpPr>
                            <a:stCxn id="79" idx="2"/>
                            <a:endCxn id="156" idx="0"/>
                          </p:cNvCxnSpPr>
                          <p:nvPr/>
                        </p:nvCxnSpPr>
                        <p:spPr>
                          <a:xfrm flipH="1">
                            <a:off x="9322797" y="1796940"/>
                            <a:ext cx="831449" cy="738397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cxnSp>
                        <p:nvCxnSpPr>
                          <p:cNvPr id="85" name="直接连接符 79"/>
                          <p:cNvCxnSpPr>
                            <a:stCxn id="78" idx="2"/>
                            <a:endCxn id="155" idx="0"/>
                          </p:cNvCxnSpPr>
                          <p:nvPr/>
                        </p:nvCxnSpPr>
                        <p:spPr>
                          <a:xfrm>
                            <a:off x="9611778" y="1802917"/>
                            <a:ext cx="350723" cy="730515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chemeClr val="bg1"/>
                            </a:solidFill>
                            <a:prstDash val="solid"/>
                          </a:ln>
                          <a:effectLst/>
                        </p:spPr>
                      </p:cxnSp>
                      <p:sp>
                        <p:nvSpPr>
                          <p:cNvPr id="86" name="圆角矩形 5"/>
                          <p:cNvSpPr/>
                          <p:nvPr/>
                        </p:nvSpPr>
                        <p:spPr>
                          <a:xfrm>
                            <a:off x="11220347" y="2535993"/>
                            <a:ext cx="589249" cy="228600"/>
                          </a:xfrm>
                          <a:prstGeom prst="round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 w="12700" cap="flat">
                            <a:solidFill>
                              <a:schemeClr val="tx1"/>
                            </a:solidFill>
                            <a:prstDash val="solid"/>
                            <a:miter lim="800000"/>
                          </a:ln>
                          <a:effectLst/>
                          <a:sp3d/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none"/>
                        </p:style>
                        <p:txBody>
                          <a:bodyPr rot="0" spcFirstLastPara="1" vert="horz" wrap="square" lIns="7200" tIns="10795" rIns="7200" bIns="10795" numCol="1" spcCol="38100" rtlCol="0" anchor="ctr">
                            <a:spAutoFit/>
                          </a:bodyPr>
                          <a:lstStyle/>
                          <a:p>
                            <a:pPr algn="ctr" hangingPunct="0"/>
                            <a:r>
                              <a:rPr lang="en-US" altLang="zh-CN" sz="1200" dirty="0">
                                <a:solidFill>
                                  <a:srgbClr val="000000"/>
                                </a:solidFill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Spine</a:t>
                            </a:r>
                          </a:p>
                        </p:txBody>
                      </p:sp>
                    </p:grpSp>
                    <p:sp>
                      <p:nvSpPr>
                        <p:cNvPr id="289" name="圆角矩形 5"/>
                        <p:cNvSpPr/>
                        <p:nvPr/>
                      </p:nvSpPr>
                      <p:spPr>
                        <a:xfrm>
                          <a:off x="10476020" y="1426099"/>
                          <a:ext cx="445293" cy="364639"/>
                        </a:xfrm>
                        <a:prstGeom prst="roundRect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>
                          <a:solidFill>
                            <a:schemeClr val="tx1"/>
                          </a:solidFill>
                          <a:prstDash val="solid"/>
                          <a:miter lim="800000"/>
                        </a:ln>
                        <a:effectLst/>
                        <a:sp3d/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none"/>
                      </p:style>
                      <p:txBody>
                        <a:bodyPr rot="0" spcFirstLastPara="1" vert="horz" wrap="square" lIns="7200" tIns="10795" rIns="7200" bIns="10795" numCol="1" spcCol="38100" rtlCol="0" anchor="ctr">
                          <a:spAutoFit/>
                        </a:bodyPr>
                        <a:lstStyle/>
                        <a:p>
                          <a:pPr algn="ctr" hangingPunct="0"/>
                          <a:r>
                            <a:rPr lang="en-US" altLang="zh-CN" sz="1000" dirty="0">
                              <a:solidFill>
                                <a:srgbClr val="00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Super</a:t>
                          </a:r>
                          <a:r>
                            <a:rPr lang="zh-CN" altLang="en-US" sz="1000" dirty="0">
                              <a:solidFill>
                                <a:srgbClr val="00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  <a:r>
                            <a:rPr lang="en-US" altLang="zh-CN" sz="1000" dirty="0">
                              <a:solidFill>
                                <a:srgbClr val="00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Spine</a:t>
                          </a:r>
                        </a:p>
                      </p:txBody>
                    </p:sp>
                    <p:sp>
                      <p:nvSpPr>
                        <p:cNvPr id="290" name="圆角矩形 5"/>
                        <p:cNvSpPr/>
                        <p:nvPr/>
                      </p:nvSpPr>
                      <p:spPr>
                        <a:xfrm>
                          <a:off x="11015559" y="1435158"/>
                          <a:ext cx="445293" cy="364639"/>
                        </a:xfrm>
                        <a:prstGeom prst="roundRect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>
                          <a:solidFill>
                            <a:schemeClr val="tx1"/>
                          </a:solidFill>
                          <a:prstDash val="solid"/>
                          <a:miter lim="800000"/>
                        </a:ln>
                        <a:effectLst/>
                        <a:sp3d/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none"/>
                      </p:style>
                      <p:txBody>
                        <a:bodyPr rot="0" spcFirstLastPara="1" vert="horz" wrap="square" lIns="7200" tIns="10795" rIns="7200" bIns="10795" numCol="1" spcCol="38100" rtlCol="0" anchor="ctr">
                          <a:spAutoFit/>
                        </a:bodyPr>
                        <a:lstStyle/>
                        <a:p>
                          <a:pPr algn="ctr" hangingPunct="0"/>
                          <a:r>
                            <a:rPr lang="en-US" altLang="zh-CN" sz="1000" dirty="0">
                              <a:solidFill>
                                <a:srgbClr val="00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Super</a:t>
                          </a:r>
                          <a:r>
                            <a:rPr lang="zh-CN" altLang="en-US" sz="1000" dirty="0">
                              <a:solidFill>
                                <a:srgbClr val="00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  <a:r>
                            <a:rPr lang="en-US" altLang="zh-CN" sz="1000" dirty="0">
                              <a:solidFill>
                                <a:srgbClr val="00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Spine</a:t>
                          </a:r>
                        </a:p>
                      </p:txBody>
                    </p:sp>
                  </p:grpSp>
                  <p:cxnSp>
                    <p:nvCxnSpPr>
                      <p:cNvPr id="292" name="直接连接符 79"/>
                      <p:cNvCxnSpPr>
                        <a:stCxn id="289" idx="2"/>
                        <a:endCxn id="155" idx="0"/>
                      </p:cNvCxnSpPr>
                      <p:nvPr/>
                    </p:nvCxnSpPr>
                    <p:spPr>
                      <a:xfrm flipH="1">
                        <a:off x="9962501" y="1790738"/>
                        <a:ext cx="736166" cy="742694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chemeClr val="bg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295" name="直接连接符 79"/>
                      <p:cNvCxnSpPr>
                        <a:stCxn id="290" idx="2"/>
                        <a:endCxn id="155" idx="0"/>
                      </p:cNvCxnSpPr>
                      <p:nvPr/>
                    </p:nvCxnSpPr>
                    <p:spPr>
                      <a:xfrm flipH="1">
                        <a:off x="9962501" y="1799797"/>
                        <a:ext cx="1275705" cy="733635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chemeClr val="bg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298" name="直接连接符 79"/>
                      <p:cNvCxnSpPr>
                        <a:stCxn id="289" idx="2"/>
                        <a:endCxn id="179" idx="0"/>
                      </p:cNvCxnSpPr>
                      <p:nvPr/>
                    </p:nvCxnSpPr>
                    <p:spPr>
                      <a:xfrm>
                        <a:off x="10698667" y="1790738"/>
                        <a:ext cx="178457" cy="745255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chemeClr val="bg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02" name="直接连接符 79"/>
                      <p:cNvCxnSpPr>
                        <a:stCxn id="289" idx="2"/>
                        <a:endCxn id="156" idx="0"/>
                      </p:cNvCxnSpPr>
                      <p:nvPr/>
                    </p:nvCxnSpPr>
                    <p:spPr>
                      <a:xfrm flipH="1">
                        <a:off x="9322797" y="1790738"/>
                        <a:ext cx="1375870" cy="744599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chemeClr val="bg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05" name="直接连接符 79"/>
                      <p:cNvCxnSpPr>
                        <a:stCxn id="289" idx="2"/>
                        <a:endCxn id="86" idx="0"/>
                      </p:cNvCxnSpPr>
                      <p:nvPr/>
                    </p:nvCxnSpPr>
                    <p:spPr>
                      <a:xfrm>
                        <a:off x="10698667" y="1790738"/>
                        <a:ext cx="816305" cy="745255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chemeClr val="bg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08" name="直接连接符 79"/>
                      <p:cNvCxnSpPr>
                        <a:stCxn id="290" idx="2"/>
                        <a:endCxn id="179" idx="0"/>
                      </p:cNvCxnSpPr>
                      <p:nvPr/>
                    </p:nvCxnSpPr>
                    <p:spPr>
                      <a:xfrm flipH="1">
                        <a:off x="10877124" y="1799797"/>
                        <a:ext cx="361082" cy="736196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chemeClr val="bg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11" name="直接连接符 79"/>
                      <p:cNvCxnSpPr>
                        <a:stCxn id="290" idx="2"/>
                        <a:endCxn id="86" idx="0"/>
                      </p:cNvCxnSpPr>
                      <p:nvPr/>
                    </p:nvCxnSpPr>
                    <p:spPr>
                      <a:xfrm>
                        <a:off x="11238206" y="1799797"/>
                        <a:ext cx="276766" cy="736196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chemeClr val="bg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14" name="直接连接符 79"/>
                      <p:cNvCxnSpPr>
                        <a:stCxn id="290" idx="2"/>
                        <a:endCxn id="156" idx="0"/>
                      </p:cNvCxnSpPr>
                      <p:nvPr/>
                    </p:nvCxnSpPr>
                    <p:spPr>
                      <a:xfrm flipH="1">
                        <a:off x="9322797" y="1799797"/>
                        <a:ext cx="1915409" cy="73554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chemeClr val="bg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17" name="直接连接符 79"/>
                      <p:cNvCxnSpPr>
                        <a:stCxn id="79" idx="2"/>
                        <a:endCxn id="86" idx="0"/>
                      </p:cNvCxnSpPr>
                      <p:nvPr/>
                    </p:nvCxnSpPr>
                    <p:spPr>
                      <a:xfrm>
                        <a:off x="10154246" y="1796940"/>
                        <a:ext cx="1360726" cy="739053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chemeClr val="bg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20" name="直接连接符 79"/>
                      <p:cNvCxnSpPr>
                        <a:stCxn id="78" idx="2"/>
                        <a:endCxn id="86" idx="0"/>
                      </p:cNvCxnSpPr>
                      <p:nvPr/>
                    </p:nvCxnSpPr>
                    <p:spPr>
                      <a:xfrm>
                        <a:off x="9611778" y="1802917"/>
                        <a:ext cx="1903194" cy="733076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chemeClr val="bg1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336" name="圆角矩形 244"/>
                      <p:cNvSpPr/>
                      <p:nvPr/>
                    </p:nvSpPr>
                    <p:spPr>
                      <a:xfrm flipH="1">
                        <a:off x="11043576" y="3350716"/>
                        <a:ext cx="378593" cy="194310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  <a:sp3d/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none"/>
                    </p:style>
                    <p:txBody>
                      <a:bodyPr rot="0" spcFirstLastPara="1" vert="horz" wrap="square" lIns="7200" tIns="10795" rIns="7200" bIns="10795" numCol="1" spcCol="38100" rtlCol="0" anchor="ctr">
                        <a:spAutoFit/>
                      </a:bodyPr>
                      <a:lstStyle/>
                      <a:p>
                        <a:pPr algn="ctr" hangingPunct="0"/>
                        <a:r>
                          <a:rPr lang="en-US" altLang="zh-CN" sz="1000" dirty="0">
                            <a:solidFill>
                              <a:srgbClr val="00000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rPr>
                          <a:t>Leaf</a:t>
                        </a:r>
                      </a:p>
                    </p:txBody>
                  </p:sp>
                  <p:sp>
                    <p:nvSpPr>
                      <p:cNvPr id="337" name="圆角矩形 244"/>
                      <p:cNvSpPr/>
                      <p:nvPr/>
                    </p:nvSpPr>
                    <p:spPr>
                      <a:xfrm flipH="1">
                        <a:off x="11479061" y="3350716"/>
                        <a:ext cx="378593" cy="194310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  <a:sp3d/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none"/>
                    </p:style>
                    <p:txBody>
                      <a:bodyPr rot="0" spcFirstLastPara="1" vert="horz" wrap="square" lIns="7200" tIns="10795" rIns="7200" bIns="10795" numCol="1" spcCol="38100" rtlCol="0" anchor="ctr">
                        <a:spAutoFit/>
                      </a:bodyPr>
                      <a:lstStyle/>
                      <a:p>
                        <a:pPr algn="ctr" hangingPunct="0"/>
                        <a:r>
                          <a:rPr lang="en-US" altLang="zh-CN" sz="1000" dirty="0">
                            <a:solidFill>
                              <a:srgbClr val="00000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rPr>
                          <a:t>Leaf</a:t>
                        </a:r>
                      </a:p>
                    </p:txBody>
                  </p:sp>
                </p:grpSp>
                <p:sp>
                  <p:nvSpPr>
                    <p:cNvPr id="346" name="servers-interface-symbol_36043"/>
                    <p:cNvSpPr>
                      <a:spLocks noChangeAspect="1"/>
                    </p:cNvSpPr>
                    <p:nvPr>
                      <p:custDataLst>
                        <p:tags r:id="rId4"/>
                      </p:custDataLst>
                    </p:nvPr>
                  </p:nvSpPr>
                  <p:spPr bwMode="auto">
                    <a:xfrm>
                      <a:off x="9011560" y="3740850"/>
                      <a:ext cx="411031" cy="160612"/>
                    </a:xfrm>
                    <a:custGeom>
                      <a:avLst/>
                      <a:gdLst>
                        <a:gd name="connsiteX0" fmla="*/ 245412 w 584830"/>
                        <a:gd name="connsiteY0" fmla="*/ 239453 h 396939"/>
                        <a:gd name="connsiteX1" fmla="*/ 239878 w 584830"/>
                        <a:gd name="connsiteY1" fmla="*/ 244979 h 396939"/>
                        <a:gd name="connsiteX2" fmla="*/ 239878 w 584830"/>
                        <a:gd name="connsiteY2" fmla="*/ 256031 h 396939"/>
                        <a:gd name="connsiteX3" fmla="*/ 245412 w 584830"/>
                        <a:gd name="connsiteY3" fmla="*/ 261556 h 396939"/>
                        <a:gd name="connsiteX4" fmla="*/ 344109 w 584830"/>
                        <a:gd name="connsiteY4" fmla="*/ 261556 h 396939"/>
                        <a:gd name="connsiteX5" fmla="*/ 349643 w 584830"/>
                        <a:gd name="connsiteY5" fmla="*/ 256031 h 396939"/>
                        <a:gd name="connsiteX6" fmla="*/ 349643 w 584830"/>
                        <a:gd name="connsiteY6" fmla="*/ 244979 h 396939"/>
                        <a:gd name="connsiteX7" fmla="*/ 344109 w 584830"/>
                        <a:gd name="connsiteY7" fmla="*/ 239453 h 396939"/>
                        <a:gd name="connsiteX8" fmla="*/ 535025 w 584830"/>
                        <a:gd name="connsiteY8" fmla="*/ 233927 h 396939"/>
                        <a:gd name="connsiteX9" fmla="*/ 440026 w 584830"/>
                        <a:gd name="connsiteY9" fmla="*/ 237611 h 396939"/>
                        <a:gd name="connsiteX10" fmla="*/ 434492 w 584830"/>
                        <a:gd name="connsiteY10" fmla="*/ 243137 h 396939"/>
                        <a:gd name="connsiteX11" fmla="*/ 435415 w 584830"/>
                        <a:gd name="connsiteY11" fmla="*/ 253268 h 396939"/>
                        <a:gd name="connsiteX12" fmla="*/ 440949 w 584830"/>
                        <a:gd name="connsiteY12" fmla="*/ 258793 h 396939"/>
                        <a:gd name="connsiteX13" fmla="*/ 535947 w 584830"/>
                        <a:gd name="connsiteY13" fmla="*/ 255110 h 396939"/>
                        <a:gd name="connsiteX14" fmla="*/ 540559 w 584830"/>
                        <a:gd name="connsiteY14" fmla="*/ 249584 h 396939"/>
                        <a:gd name="connsiteX15" fmla="*/ 540559 w 584830"/>
                        <a:gd name="connsiteY15" fmla="*/ 239453 h 396939"/>
                        <a:gd name="connsiteX16" fmla="*/ 535025 w 584830"/>
                        <a:gd name="connsiteY16" fmla="*/ 233927 h 396939"/>
                        <a:gd name="connsiteX17" fmla="*/ 49805 w 584830"/>
                        <a:gd name="connsiteY17" fmla="*/ 233927 h 396939"/>
                        <a:gd name="connsiteX18" fmla="*/ 44271 w 584830"/>
                        <a:gd name="connsiteY18" fmla="*/ 239453 h 396939"/>
                        <a:gd name="connsiteX19" fmla="*/ 44271 w 584830"/>
                        <a:gd name="connsiteY19" fmla="*/ 249584 h 396939"/>
                        <a:gd name="connsiteX20" fmla="*/ 48883 w 584830"/>
                        <a:gd name="connsiteY20" fmla="*/ 255110 h 396939"/>
                        <a:gd name="connsiteX21" fmla="*/ 144804 w 584830"/>
                        <a:gd name="connsiteY21" fmla="*/ 258793 h 396939"/>
                        <a:gd name="connsiteX22" fmla="*/ 150338 w 584830"/>
                        <a:gd name="connsiteY22" fmla="*/ 253268 h 396939"/>
                        <a:gd name="connsiteX23" fmla="*/ 150338 w 584830"/>
                        <a:gd name="connsiteY23" fmla="*/ 243137 h 396939"/>
                        <a:gd name="connsiteX24" fmla="*/ 145726 w 584830"/>
                        <a:gd name="connsiteY24" fmla="*/ 237611 h 396939"/>
                        <a:gd name="connsiteX25" fmla="*/ 244490 w 584830"/>
                        <a:gd name="connsiteY25" fmla="*/ 180511 h 396939"/>
                        <a:gd name="connsiteX26" fmla="*/ 238956 w 584830"/>
                        <a:gd name="connsiteY26" fmla="*/ 186037 h 396939"/>
                        <a:gd name="connsiteX27" fmla="*/ 238956 w 584830"/>
                        <a:gd name="connsiteY27" fmla="*/ 197088 h 396939"/>
                        <a:gd name="connsiteX28" fmla="*/ 244490 w 584830"/>
                        <a:gd name="connsiteY28" fmla="*/ 202614 h 396939"/>
                        <a:gd name="connsiteX29" fmla="*/ 343187 w 584830"/>
                        <a:gd name="connsiteY29" fmla="*/ 202614 h 396939"/>
                        <a:gd name="connsiteX30" fmla="*/ 348721 w 584830"/>
                        <a:gd name="connsiteY30" fmla="*/ 197088 h 396939"/>
                        <a:gd name="connsiteX31" fmla="*/ 348721 w 584830"/>
                        <a:gd name="connsiteY31" fmla="*/ 186037 h 396939"/>
                        <a:gd name="connsiteX32" fmla="*/ 343187 w 584830"/>
                        <a:gd name="connsiteY32" fmla="*/ 180511 h 396939"/>
                        <a:gd name="connsiteX33" fmla="*/ 440949 w 584830"/>
                        <a:gd name="connsiteY33" fmla="*/ 178669 h 396939"/>
                        <a:gd name="connsiteX34" fmla="*/ 436337 w 584830"/>
                        <a:gd name="connsiteY34" fmla="*/ 184195 h 396939"/>
                        <a:gd name="connsiteX35" fmla="*/ 436337 w 584830"/>
                        <a:gd name="connsiteY35" fmla="*/ 195246 h 396939"/>
                        <a:gd name="connsiteX36" fmla="*/ 440949 w 584830"/>
                        <a:gd name="connsiteY36" fmla="*/ 199851 h 396939"/>
                        <a:gd name="connsiteX37" fmla="*/ 536870 w 584830"/>
                        <a:gd name="connsiteY37" fmla="*/ 199851 h 396939"/>
                        <a:gd name="connsiteX38" fmla="*/ 541481 w 584830"/>
                        <a:gd name="connsiteY38" fmla="*/ 195246 h 396939"/>
                        <a:gd name="connsiteX39" fmla="*/ 541481 w 584830"/>
                        <a:gd name="connsiteY39" fmla="*/ 184195 h 396939"/>
                        <a:gd name="connsiteX40" fmla="*/ 536870 w 584830"/>
                        <a:gd name="connsiteY40" fmla="*/ 178669 h 396939"/>
                        <a:gd name="connsiteX41" fmla="*/ 47961 w 584830"/>
                        <a:gd name="connsiteY41" fmla="*/ 178669 h 396939"/>
                        <a:gd name="connsiteX42" fmla="*/ 43349 w 584830"/>
                        <a:gd name="connsiteY42" fmla="*/ 184195 h 396939"/>
                        <a:gd name="connsiteX43" fmla="*/ 43349 w 584830"/>
                        <a:gd name="connsiteY43" fmla="*/ 195246 h 396939"/>
                        <a:gd name="connsiteX44" fmla="*/ 47961 w 584830"/>
                        <a:gd name="connsiteY44" fmla="*/ 199851 h 396939"/>
                        <a:gd name="connsiteX45" fmla="*/ 143882 w 584830"/>
                        <a:gd name="connsiteY45" fmla="*/ 199851 h 396939"/>
                        <a:gd name="connsiteX46" fmla="*/ 149415 w 584830"/>
                        <a:gd name="connsiteY46" fmla="*/ 195246 h 396939"/>
                        <a:gd name="connsiteX47" fmla="*/ 149415 w 584830"/>
                        <a:gd name="connsiteY47" fmla="*/ 184195 h 396939"/>
                        <a:gd name="connsiteX48" fmla="*/ 143882 w 584830"/>
                        <a:gd name="connsiteY48" fmla="*/ 178669 h 396939"/>
                        <a:gd name="connsiteX49" fmla="*/ 245412 w 584830"/>
                        <a:gd name="connsiteY49" fmla="*/ 122490 h 396939"/>
                        <a:gd name="connsiteX50" fmla="*/ 239878 w 584830"/>
                        <a:gd name="connsiteY50" fmla="*/ 128015 h 396939"/>
                        <a:gd name="connsiteX51" fmla="*/ 239878 w 584830"/>
                        <a:gd name="connsiteY51" fmla="*/ 139067 h 396939"/>
                        <a:gd name="connsiteX52" fmla="*/ 245412 w 584830"/>
                        <a:gd name="connsiteY52" fmla="*/ 144593 h 396939"/>
                        <a:gd name="connsiteX53" fmla="*/ 344109 w 584830"/>
                        <a:gd name="connsiteY53" fmla="*/ 144593 h 396939"/>
                        <a:gd name="connsiteX54" fmla="*/ 349643 w 584830"/>
                        <a:gd name="connsiteY54" fmla="*/ 139067 h 396939"/>
                        <a:gd name="connsiteX55" fmla="*/ 349643 w 584830"/>
                        <a:gd name="connsiteY55" fmla="*/ 128015 h 396939"/>
                        <a:gd name="connsiteX56" fmla="*/ 344109 w 584830"/>
                        <a:gd name="connsiteY56" fmla="*/ 122490 h 396939"/>
                        <a:gd name="connsiteX57" fmla="*/ 440949 w 584830"/>
                        <a:gd name="connsiteY57" fmla="*/ 121569 h 396939"/>
                        <a:gd name="connsiteX58" fmla="*/ 435415 w 584830"/>
                        <a:gd name="connsiteY58" fmla="*/ 126173 h 396939"/>
                        <a:gd name="connsiteX59" fmla="*/ 435415 w 584830"/>
                        <a:gd name="connsiteY59" fmla="*/ 137225 h 396939"/>
                        <a:gd name="connsiteX60" fmla="*/ 440026 w 584830"/>
                        <a:gd name="connsiteY60" fmla="*/ 142751 h 396939"/>
                        <a:gd name="connsiteX61" fmla="*/ 535947 w 584830"/>
                        <a:gd name="connsiteY61" fmla="*/ 144593 h 396939"/>
                        <a:gd name="connsiteX62" fmla="*/ 541481 w 584830"/>
                        <a:gd name="connsiteY62" fmla="*/ 139988 h 396939"/>
                        <a:gd name="connsiteX63" fmla="*/ 541481 w 584830"/>
                        <a:gd name="connsiteY63" fmla="*/ 128936 h 396939"/>
                        <a:gd name="connsiteX64" fmla="*/ 536870 w 584830"/>
                        <a:gd name="connsiteY64" fmla="*/ 123411 h 396939"/>
                        <a:gd name="connsiteX65" fmla="*/ 143882 w 584830"/>
                        <a:gd name="connsiteY65" fmla="*/ 121569 h 396939"/>
                        <a:gd name="connsiteX66" fmla="*/ 48883 w 584830"/>
                        <a:gd name="connsiteY66" fmla="*/ 123411 h 396939"/>
                        <a:gd name="connsiteX67" fmla="*/ 43349 w 584830"/>
                        <a:gd name="connsiteY67" fmla="*/ 128936 h 396939"/>
                        <a:gd name="connsiteX68" fmla="*/ 44271 w 584830"/>
                        <a:gd name="connsiteY68" fmla="*/ 139988 h 396939"/>
                        <a:gd name="connsiteX69" fmla="*/ 48883 w 584830"/>
                        <a:gd name="connsiteY69" fmla="*/ 144593 h 396939"/>
                        <a:gd name="connsiteX70" fmla="*/ 144804 w 584830"/>
                        <a:gd name="connsiteY70" fmla="*/ 142751 h 396939"/>
                        <a:gd name="connsiteX71" fmla="*/ 149415 w 584830"/>
                        <a:gd name="connsiteY71" fmla="*/ 137225 h 396939"/>
                        <a:gd name="connsiteX72" fmla="*/ 149415 w 584830"/>
                        <a:gd name="connsiteY72" fmla="*/ 126173 h 396939"/>
                        <a:gd name="connsiteX73" fmla="*/ 143882 w 584830"/>
                        <a:gd name="connsiteY73" fmla="*/ 121569 h 396939"/>
                        <a:gd name="connsiteX74" fmla="*/ 245412 w 584830"/>
                        <a:gd name="connsiteY74" fmla="*/ 66310 h 396939"/>
                        <a:gd name="connsiteX75" fmla="*/ 239878 w 584830"/>
                        <a:gd name="connsiteY75" fmla="*/ 70915 h 396939"/>
                        <a:gd name="connsiteX76" fmla="*/ 239878 w 584830"/>
                        <a:gd name="connsiteY76" fmla="*/ 82888 h 396939"/>
                        <a:gd name="connsiteX77" fmla="*/ 245412 w 584830"/>
                        <a:gd name="connsiteY77" fmla="*/ 87493 h 396939"/>
                        <a:gd name="connsiteX78" fmla="*/ 344109 w 584830"/>
                        <a:gd name="connsiteY78" fmla="*/ 87493 h 396939"/>
                        <a:gd name="connsiteX79" fmla="*/ 349643 w 584830"/>
                        <a:gd name="connsiteY79" fmla="*/ 82888 h 396939"/>
                        <a:gd name="connsiteX80" fmla="*/ 349643 w 584830"/>
                        <a:gd name="connsiteY80" fmla="*/ 70915 h 396939"/>
                        <a:gd name="connsiteX81" fmla="*/ 344109 w 584830"/>
                        <a:gd name="connsiteY81" fmla="*/ 66310 h 396939"/>
                        <a:gd name="connsiteX82" fmla="*/ 441871 w 584830"/>
                        <a:gd name="connsiteY82" fmla="*/ 65389 h 396939"/>
                        <a:gd name="connsiteX83" fmla="*/ 436337 w 584830"/>
                        <a:gd name="connsiteY83" fmla="*/ 69994 h 396939"/>
                        <a:gd name="connsiteX84" fmla="*/ 435415 w 584830"/>
                        <a:gd name="connsiteY84" fmla="*/ 80125 h 396939"/>
                        <a:gd name="connsiteX85" fmla="*/ 440949 w 584830"/>
                        <a:gd name="connsiteY85" fmla="*/ 85651 h 396939"/>
                        <a:gd name="connsiteX86" fmla="*/ 535947 w 584830"/>
                        <a:gd name="connsiteY86" fmla="*/ 93018 h 396939"/>
                        <a:gd name="connsiteX87" fmla="*/ 541481 w 584830"/>
                        <a:gd name="connsiteY87" fmla="*/ 88414 h 396939"/>
                        <a:gd name="connsiteX88" fmla="*/ 542404 w 584830"/>
                        <a:gd name="connsiteY88" fmla="*/ 77362 h 396939"/>
                        <a:gd name="connsiteX89" fmla="*/ 536870 w 584830"/>
                        <a:gd name="connsiteY89" fmla="*/ 71836 h 396939"/>
                        <a:gd name="connsiteX90" fmla="*/ 142959 w 584830"/>
                        <a:gd name="connsiteY90" fmla="*/ 65389 h 396939"/>
                        <a:gd name="connsiteX91" fmla="*/ 47961 w 584830"/>
                        <a:gd name="connsiteY91" fmla="*/ 71836 h 396939"/>
                        <a:gd name="connsiteX92" fmla="*/ 43349 w 584830"/>
                        <a:gd name="connsiteY92" fmla="*/ 77362 h 396939"/>
                        <a:gd name="connsiteX93" fmla="*/ 43349 w 584830"/>
                        <a:gd name="connsiteY93" fmla="*/ 88414 h 396939"/>
                        <a:gd name="connsiteX94" fmla="*/ 48883 w 584830"/>
                        <a:gd name="connsiteY94" fmla="*/ 93018 h 396939"/>
                        <a:gd name="connsiteX95" fmla="*/ 144804 w 584830"/>
                        <a:gd name="connsiteY95" fmla="*/ 85651 h 396939"/>
                        <a:gd name="connsiteX96" fmla="*/ 149415 w 584830"/>
                        <a:gd name="connsiteY96" fmla="*/ 80125 h 396939"/>
                        <a:gd name="connsiteX97" fmla="*/ 148493 w 584830"/>
                        <a:gd name="connsiteY97" fmla="*/ 69994 h 396939"/>
                        <a:gd name="connsiteX98" fmla="*/ 142959 w 584830"/>
                        <a:gd name="connsiteY98" fmla="*/ 65389 h 396939"/>
                        <a:gd name="connsiteX99" fmla="*/ 395755 w 584830"/>
                        <a:gd name="connsiteY99" fmla="*/ 0 h 396939"/>
                        <a:gd name="connsiteX100" fmla="*/ 584830 w 584830"/>
                        <a:gd name="connsiteY100" fmla="*/ 20262 h 396939"/>
                        <a:gd name="connsiteX101" fmla="*/ 584830 w 584830"/>
                        <a:gd name="connsiteY101" fmla="*/ 26708 h 396939"/>
                        <a:gd name="connsiteX102" fmla="*/ 584830 w 584830"/>
                        <a:gd name="connsiteY102" fmla="*/ 382204 h 396939"/>
                        <a:gd name="connsiteX103" fmla="*/ 584830 w 584830"/>
                        <a:gd name="connsiteY103" fmla="*/ 384046 h 396939"/>
                        <a:gd name="connsiteX104" fmla="*/ 396677 w 584830"/>
                        <a:gd name="connsiteY104" fmla="*/ 396939 h 396939"/>
                        <a:gd name="connsiteX105" fmla="*/ 396677 w 584830"/>
                        <a:gd name="connsiteY105" fmla="*/ 396018 h 396939"/>
                        <a:gd name="connsiteX106" fmla="*/ 395755 w 584830"/>
                        <a:gd name="connsiteY106" fmla="*/ 396939 h 396939"/>
                        <a:gd name="connsiteX107" fmla="*/ 202982 w 584830"/>
                        <a:gd name="connsiteY107" fmla="*/ 0 h 396939"/>
                        <a:gd name="connsiteX108" fmla="*/ 221430 w 584830"/>
                        <a:gd name="connsiteY108" fmla="*/ 0 h 396939"/>
                        <a:gd name="connsiteX109" fmla="*/ 383772 w 584830"/>
                        <a:gd name="connsiteY109" fmla="*/ 0 h 396939"/>
                        <a:gd name="connsiteX110" fmla="*/ 383772 w 584830"/>
                        <a:gd name="connsiteY110" fmla="*/ 2763 h 396939"/>
                        <a:gd name="connsiteX111" fmla="*/ 383772 w 584830"/>
                        <a:gd name="connsiteY111" fmla="*/ 40523 h 396939"/>
                        <a:gd name="connsiteX112" fmla="*/ 383772 w 584830"/>
                        <a:gd name="connsiteY112" fmla="*/ 45128 h 396939"/>
                        <a:gd name="connsiteX113" fmla="*/ 383772 w 584830"/>
                        <a:gd name="connsiteY113" fmla="*/ 350891 h 396939"/>
                        <a:gd name="connsiteX114" fmla="*/ 383772 w 584830"/>
                        <a:gd name="connsiteY114" fmla="*/ 374836 h 396939"/>
                        <a:gd name="connsiteX115" fmla="*/ 383772 w 584830"/>
                        <a:gd name="connsiteY115" fmla="*/ 375757 h 396939"/>
                        <a:gd name="connsiteX116" fmla="*/ 383772 w 584830"/>
                        <a:gd name="connsiteY116" fmla="*/ 396939 h 396939"/>
                        <a:gd name="connsiteX117" fmla="*/ 365324 w 584830"/>
                        <a:gd name="connsiteY117" fmla="*/ 396939 h 396939"/>
                        <a:gd name="connsiteX118" fmla="*/ 202982 w 584830"/>
                        <a:gd name="connsiteY118" fmla="*/ 396939 h 396939"/>
                        <a:gd name="connsiteX119" fmla="*/ 202982 w 584830"/>
                        <a:gd name="connsiteY119" fmla="*/ 393255 h 396939"/>
                        <a:gd name="connsiteX120" fmla="*/ 202982 w 584830"/>
                        <a:gd name="connsiteY120" fmla="*/ 45128 h 396939"/>
                        <a:gd name="connsiteX121" fmla="*/ 189075 w 584830"/>
                        <a:gd name="connsiteY121" fmla="*/ 0 h 396939"/>
                        <a:gd name="connsiteX122" fmla="*/ 189075 w 584830"/>
                        <a:gd name="connsiteY122" fmla="*/ 396018 h 396939"/>
                        <a:gd name="connsiteX123" fmla="*/ 189075 w 584830"/>
                        <a:gd name="connsiteY123" fmla="*/ 396939 h 396939"/>
                        <a:gd name="connsiteX124" fmla="*/ 0 w 584830"/>
                        <a:gd name="connsiteY124" fmla="*/ 384046 h 396939"/>
                        <a:gd name="connsiteX125" fmla="*/ 0 w 584830"/>
                        <a:gd name="connsiteY125" fmla="*/ 382204 h 396939"/>
                        <a:gd name="connsiteX126" fmla="*/ 0 w 584830"/>
                        <a:gd name="connsiteY126" fmla="*/ 26708 h 396939"/>
                        <a:gd name="connsiteX127" fmla="*/ 0 w 584830"/>
                        <a:gd name="connsiteY127" fmla="*/ 20262 h 3969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</a:cxnLst>
                      <a:rect l="l" t="t" r="r" b="b"/>
                      <a:pathLst>
                        <a:path w="584830" h="396939">
                          <a:moveTo>
                            <a:pt x="245412" y="239453"/>
                          </a:moveTo>
                          <a:cubicBezTo>
                            <a:pt x="242645" y="239453"/>
                            <a:pt x="239878" y="242216"/>
                            <a:pt x="239878" y="244979"/>
                          </a:cubicBezTo>
                          <a:lnTo>
                            <a:pt x="239878" y="256031"/>
                          </a:lnTo>
                          <a:cubicBezTo>
                            <a:pt x="239878" y="259714"/>
                            <a:pt x="242645" y="261556"/>
                            <a:pt x="245412" y="261556"/>
                          </a:cubicBezTo>
                          <a:lnTo>
                            <a:pt x="344109" y="261556"/>
                          </a:lnTo>
                          <a:cubicBezTo>
                            <a:pt x="347799" y="261556"/>
                            <a:pt x="349643" y="259714"/>
                            <a:pt x="349643" y="256031"/>
                          </a:cubicBezTo>
                          <a:lnTo>
                            <a:pt x="349643" y="244979"/>
                          </a:lnTo>
                          <a:cubicBezTo>
                            <a:pt x="349643" y="242216"/>
                            <a:pt x="346876" y="239453"/>
                            <a:pt x="344109" y="239453"/>
                          </a:cubicBezTo>
                          <a:close/>
                          <a:moveTo>
                            <a:pt x="535025" y="233927"/>
                          </a:moveTo>
                          <a:lnTo>
                            <a:pt x="440026" y="237611"/>
                          </a:lnTo>
                          <a:cubicBezTo>
                            <a:pt x="437259" y="237611"/>
                            <a:pt x="434492" y="240374"/>
                            <a:pt x="434492" y="243137"/>
                          </a:cubicBezTo>
                          <a:lnTo>
                            <a:pt x="435415" y="253268"/>
                          </a:lnTo>
                          <a:cubicBezTo>
                            <a:pt x="435415" y="256031"/>
                            <a:pt x="437259" y="258793"/>
                            <a:pt x="440949" y="258793"/>
                          </a:cubicBezTo>
                          <a:lnTo>
                            <a:pt x="535947" y="255110"/>
                          </a:lnTo>
                          <a:cubicBezTo>
                            <a:pt x="538714" y="255110"/>
                            <a:pt x="541481" y="252347"/>
                            <a:pt x="540559" y="249584"/>
                          </a:cubicBezTo>
                          <a:lnTo>
                            <a:pt x="540559" y="239453"/>
                          </a:lnTo>
                          <a:cubicBezTo>
                            <a:pt x="540559" y="236690"/>
                            <a:pt x="537792" y="233927"/>
                            <a:pt x="535025" y="233927"/>
                          </a:cubicBezTo>
                          <a:close/>
                          <a:moveTo>
                            <a:pt x="49805" y="233927"/>
                          </a:moveTo>
                          <a:cubicBezTo>
                            <a:pt x="47038" y="233927"/>
                            <a:pt x="44271" y="236690"/>
                            <a:pt x="44271" y="239453"/>
                          </a:cubicBezTo>
                          <a:lnTo>
                            <a:pt x="44271" y="249584"/>
                          </a:lnTo>
                          <a:cubicBezTo>
                            <a:pt x="44271" y="252347"/>
                            <a:pt x="46116" y="255110"/>
                            <a:pt x="48883" y="255110"/>
                          </a:cubicBezTo>
                          <a:lnTo>
                            <a:pt x="144804" y="258793"/>
                          </a:lnTo>
                          <a:cubicBezTo>
                            <a:pt x="147571" y="258793"/>
                            <a:pt x="149415" y="256031"/>
                            <a:pt x="150338" y="253268"/>
                          </a:cubicBezTo>
                          <a:lnTo>
                            <a:pt x="150338" y="243137"/>
                          </a:lnTo>
                          <a:cubicBezTo>
                            <a:pt x="150338" y="240374"/>
                            <a:pt x="148493" y="237611"/>
                            <a:pt x="145726" y="237611"/>
                          </a:cubicBezTo>
                          <a:close/>
                          <a:moveTo>
                            <a:pt x="244490" y="180511"/>
                          </a:moveTo>
                          <a:cubicBezTo>
                            <a:pt x="240800" y="180511"/>
                            <a:pt x="238956" y="183274"/>
                            <a:pt x="238956" y="186037"/>
                          </a:cubicBezTo>
                          <a:lnTo>
                            <a:pt x="238956" y="197088"/>
                          </a:lnTo>
                          <a:cubicBezTo>
                            <a:pt x="238956" y="200772"/>
                            <a:pt x="240800" y="202614"/>
                            <a:pt x="244490" y="202614"/>
                          </a:cubicBezTo>
                          <a:lnTo>
                            <a:pt x="343187" y="202614"/>
                          </a:lnTo>
                          <a:cubicBezTo>
                            <a:pt x="345954" y="202614"/>
                            <a:pt x="348721" y="200772"/>
                            <a:pt x="348721" y="197088"/>
                          </a:cubicBezTo>
                          <a:lnTo>
                            <a:pt x="348721" y="186037"/>
                          </a:lnTo>
                          <a:cubicBezTo>
                            <a:pt x="348721" y="183274"/>
                            <a:pt x="345954" y="180511"/>
                            <a:pt x="343187" y="180511"/>
                          </a:cubicBezTo>
                          <a:close/>
                          <a:moveTo>
                            <a:pt x="440949" y="178669"/>
                          </a:moveTo>
                          <a:cubicBezTo>
                            <a:pt x="438182" y="178669"/>
                            <a:pt x="436337" y="181432"/>
                            <a:pt x="436337" y="184195"/>
                          </a:cubicBezTo>
                          <a:lnTo>
                            <a:pt x="436337" y="195246"/>
                          </a:lnTo>
                          <a:cubicBezTo>
                            <a:pt x="436337" y="198009"/>
                            <a:pt x="438182" y="199851"/>
                            <a:pt x="440949" y="199851"/>
                          </a:cubicBezTo>
                          <a:lnTo>
                            <a:pt x="536870" y="199851"/>
                          </a:lnTo>
                          <a:cubicBezTo>
                            <a:pt x="539637" y="199851"/>
                            <a:pt x="541481" y="198009"/>
                            <a:pt x="541481" y="195246"/>
                          </a:cubicBezTo>
                          <a:lnTo>
                            <a:pt x="541481" y="184195"/>
                          </a:lnTo>
                          <a:cubicBezTo>
                            <a:pt x="541481" y="181432"/>
                            <a:pt x="539637" y="178669"/>
                            <a:pt x="536870" y="178669"/>
                          </a:cubicBezTo>
                          <a:close/>
                          <a:moveTo>
                            <a:pt x="47961" y="178669"/>
                          </a:moveTo>
                          <a:cubicBezTo>
                            <a:pt x="45194" y="178669"/>
                            <a:pt x="43349" y="181432"/>
                            <a:pt x="43349" y="184195"/>
                          </a:cubicBezTo>
                          <a:lnTo>
                            <a:pt x="43349" y="195246"/>
                          </a:lnTo>
                          <a:cubicBezTo>
                            <a:pt x="43349" y="198009"/>
                            <a:pt x="45194" y="199851"/>
                            <a:pt x="47961" y="199851"/>
                          </a:cubicBezTo>
                          <a:lnTo>
                            <a:pt x="143882" y="199851"/>
                          </a:lnTo>
                          <a:cubicBezTo>
                            <a:pt x="146649" y="199851"/>
                            <a:pt x="149415" y="198009"/>
                            <a:pt x="149415" y="195246"/>
                          </a:cubicBezTo>
                          <a:lnTo>
                            <a:pt x="149415" y="184195"/>
                          </a:lnTo>
                          <a:cubicBezTo>
                            <a:pt x="149415" y="181432"/>
                            <a:pt x="146649" y="178669"/>
                            <a:pt x="143882" y="178669"/>
                          </a:cubicBezTo>
                          <a:close/>
                          <a:moveTo>
                            <a:pt x="245412" y="122490"/>
                          </a:moveTo>
                          <a:cubicBezTo>
                            <a:pt x="242645" y="122490"/>
                            <a:pt x="239878" y="124331"/>
                            <a:pt x="239878" y="128015"/>
                          </a:cubicBezTo>
                          <a:lnTo>
                            <a:pt x="239878" y="139067"/>
                          </a:lnTo>
                          <a:cubicBezTo>
                            <a:pt x="239878" y="141830"/>
                            <a:pt x="242645" y="144593"/>
                            <a:pt x="245412" y="144593"/>
                          </a:cubicBezTo>
                          <a:lnTo>
                            <a:pt x="344109" y="144593"/>
                          </a:lnTo>
                          <a:cubicBezTo>
                            <a:pt x="347799" y="144593"/>
                            <a:pt x="349643" y="141830"/>
                            <a:pt x="349643" y="139067"/>
                          </a:cubicBezTo>
                          <a:lnTo>
                            <a:pt x="349643" y="128015"/>
                          </a:lnTo>
                          <a:cubicBezTo>
                            <a:pt x="349643" y="124331"/>
                            <a:pt x="346876" y="122490"/>
                            <a:pt x="344109" y="122490"/>
                          </a:cubicBezTo>
                          <a:close/>
                          <a:moveTo>
                            <a:pt x="440949" y="121569"/>
                          </a:moveTo>
                          <a:cubicBezTo>
                            <a:pt x="438182" y="121569"/>
                            <a:pt x="435415" y="123411"/>
                            <a:pt x="435415" y="126173"/>
                          </a:cubicBezTo>
                          <a:lnTo>
                            <a:pt x="435415" y="137225"/>
                          </a:lnTo>
                          <a:cubicBezTo>
                            <a:pt x="435415" y="139988"/>
                            <a:pt x="437259" y="142751"/>
                            <a:pt x="440026" y="142751"/>
                          </a:cubicBezTo>
                          <a:lnTo>
                            <a:pt x="535947" y="144593"/>
                          </a:lnTo>
                          <a:cubicBezTo>
                            <a:pt x="538714" y="144593"/>
                            <a:pt x="541481" y="142751"/>
                            <a:pt x="541481" y="139988"/>
                          </a:cubicBezTo>
                          <a:lnTo>
                            <a:pt x="541481" y="128936"/>
                          </a:lnTo>
                          <a:cubicBezTo>
                            <a:pt x="541481" y="126173"/>
                            <a:pt x="539637" y="124331"/>
                            <a:pt x="536870" y="123411"/>
                          </a:cubicBezTo>
                          <a:close/>
                          <a:moveTo>
                            <a:pt x="143882" y="121569"/>
                          </a:moveTo>
                          <a:lnTo>
                            <a:pt x="48883" y="123411"/>
                          </a:lnTo>
                          <a:cubicBezTo>
                            <a:pt x="46116" y="124331"/>
                            <a:pt x="43349" y="126173"/>
                            <a:pt x="43349" y="128936"/>
                          </a:cubicBezTo>
                          <a:lnTo>
                            <a:pt x="44271" y="139988"/>
                          </a:lnTo>
                          <a:cubicBezTo>
                            <a:pt x="44271" y="142751"/>
                            <a:pt x="46116" y="144593"/>
                            <a:pt x="48883" y="144593"/>
                          </a:cubicBezTo>
                          <a:lnTo>
                            <a:pt x="144804" y="142751"/>
                          </a:lnTo>
                          <a:cubicBezTo>
                            <a:pt x="147571" y="142751"/>
                            <a:pt x="149415" y="139988"/>
                            <a:pt x="149415" y="137225"/>
                          </a:cubicBezTo>
                          <a:lnTo>
                            <a:pt x="149415" y="126173"/>
                          </a:lnTo>
                          <a:cubicBezTo>
                            <a:pt x="149415" y="123411"/>
                            <a:pt x="146649" y="121569"/>
                            <a:pt x="143882" y="121569"/>
                          </a:cubicBezTo>
                          <a:close/>
                          <a:moveTo>
                            <a:pt x="245412" y="66310"/>
                          </a:moveTo>
                          <a:cubicBezTo>
                            <a:pt x="242645" y="66310"/>
                            <a:pt x="239878" y="68152"/>
                            <a:pt x="239878" y="70915"/>
                          </a:cubicBezTo>
                          <a:lnTo>
                            <a:pt x="239878" y="82888"/>
                          </a:lnTo>
                          <a:cubicBezTo>
                            <a:pt x="239878" y="85651"/>
                            <a:pt x="242645" y="87493"/>
                            <a:pt x="245412" y="87493"/>
                          </a:cubicBezTo>
                          <a:lnTo>
                            <a:pt x="344109" y="87493"/>
                          </a:lnTo>
                          <a:cubicBezTo>
                            <a:pt x="347799" y="87493"/>
                            <a:pt x="349643" y="85651"/>
                            <a:pt x="349643" y="82888"/>
                          </a:cubicBezTo>
                          <a:lnTo>
                            <a:pt x="349643" y="70915"/>
                          </a:lnTo>
                          <a:cubicBezTo>
                            <a:pt x="349643" y="68152"/>
                            <a:pt x="346876" y="66310"/>
                            <a:pt x="344109" y="66310"/>
                          </a:cubicBezTo>
                          <a:close/>
                          <a:moveTo>
                            <a:pt x="441871" y="65389"/>
                          </a:moveTo>
                          <a:cubicBezTo>
                            <a:pt x="439104" y="64468"/>
                            <a:pt x="436337" y="67231"/>
                            <a:pt x="436337" y="69994"/>
                          </a:cubicBezTo>
                          <a:lnTo>
                            <a:pt x="435415" y="80125"/>
                          </a:lnTo>
                          <a:cubicBezTo>
                            <a:pt x="435415" y="83809"/>
                            <a:pt x="437259" y="85651"/>
                            <a:pt x="440949" y="85651"/>
                          </a:cubicBezTo>
                          <a:lnTo>
                            <a:pt x="535947" y="93018"/>
                          </a:lnTo>
                          <a:cubicBezTo>
                            <a:pt x="538714" y="93018"/>
                            <a:pt x="541481" y="91176"/>
                            <a:pt x="541481" y="88414"/>
                          </a:cubicBezTo>
                          <a:lnTo>
                            <a:pt x="542404" y="77362"/>
                          </a:lnTo>
                          <a:cubicBezTo>
                            <a:pt x="542404" y="74599"/>
                            <a:pt x="540559" y="71836"/>
                            <a:pt x="536870" y="71836"/>
                          </a:cubicBezTo>
                          <a:close/>
                          <a:moveTo>
                            <a:pt x="142959" y="65389"/>
                          </a:moveTo>
                          <a:lnTo>
                            <a:pt x="47961" y="71836"/>
                          </a:lnTo>
                          <a:cubicBezTo>
                            <a:pt x="45194" y="71836"/>
                            <a:pt x="42427" y="74599"/>
                            <a:pt x="43349" y="77362"/>
                          </a:cubicBezTo>
                          <a:lnTo>
                            <a:pt x="43349" y="88414"/>
                          </a:lnTo>
                          <a:cubicBezTo>
                            <a:pt x="44271" y="91176"/>
                            <a:pt x="46116" y="93018"/>
                            <a:pt x="48883" y="93018"/>
                          </a:cubicBezTo>
                          <a:lnTo>
                            <a:pt x="144804" y="85651"/>
                          </a:lnTo>
                          <a:cubicBezTo>
                            <a:pt x="147571" y="85651"/>
                            <a:pt x="149415" y="83809"/>
                            <a:pt x="149415" y="80125"/>
                          </a:cubicBezTo>
                          <a:lnTo>
                            <a:pt x="148493" y="69994"/>
                          </a:lnTo>
                          <a:cubicBezTo>
                            <a:pt x="148493" y="67231"/>
                            <a:pt x="145726" y="64468"/>
                            <a:pt x="142959" y="65389"/>
                          </a:cubicBezTo>
                          <a:close/>
                          <a:moveTo>
                            <a:pt x="395755" y="0"/>
                          </a:moveTo>
                          <a:lnTo>
                            <a:pt x="584830" y="20262"/>
                          </a:lnTo>
                          <a:lnTo>
                            <a:pt x="584830" y="26708"/>
                          </a:lnTo>
                          <a:lnTo>
                            <a:pt x="584830" y="382204"/>
                          </a:lnTo>
                          <a:lnTo>
                            <a:pt x="584830" y="384046"/>
                          </a:lnTo>
                          <a:lnTo>
                            <a:pt x="396677" y="396939"/>
                          </a:lnTo>
                          <a:lnTo>
                            <a:pt x="396677" y="396018"/>
                          </a:lnTo>
                          <a:lnTo>
                            <a:pt x="395755" y="396939"/>
                          </a:lnTo>
                          <a:close/>
                          <a:moveTo>
                            <a:pt x="202982" y="0"/>
                          </a:moveTo>
                          <a:lnTo>
                            <a:pt x="221430" y="0"/>
                          </a:lnTo>
                          <a:lnTo>
                            <a:pt x="383772" y="0"/>
                          </a:lnTo>
                          <a:lnTo>
                            <a:pt x="383772" y="2763"/>
                          </a:lnTo>
                          <a:lnTo>
                            <a:pt x="383772" y="40523"/>
                          </a:lnTo>
                          <a:lnTo>
                            <a:pt x="383772" y="45128"/>
                          </a:lnTo>
                          <a:cubicBezTo>
                            <a:pt x="383772" y="147356"/>
                            <a:pt x="383772" y="249584"/>
                            <a:pt x="383772" y="350891"/>
                          </a:cubicBezTo>
                          <a:lnTo>
                            <a:pt x="383772" y="374836"/>
                          </a:lnTo>
                          <a:cubicBezTo>
                            <a:pt x="383772" y="374836"/>
                            <a:pt x="383772" y="375757"/>
                            <a:pt x="383772" y="375757"/>
                          </a:cubicBezTo>
                          <a:lnTo>
                            <a:pt x="383772" y="396939"/>
                          </a:lnTo>
                          <a:lnTo>
                            <a:pt x="365324" y="396939"/>
                          </a:lnTo>
                          <a:lnTo>
                            <a:pt x="202982" y="396939"/>
                          </a:lnTo>
                          <a:lnTo>
                            <a:pt x="202982" y="393255"/>
                          </a:lnTo>
                          <a:lnTo>
                            <a:pt x="202982" y="45128"/>
                          </a:lnTo>
                          <a:close/>
                          <a:moveTo>
                            <a:pt x="189075" y="0"/>
                          </a:moveTo>
                          <a:lnTo>
                            <a:pt x="189075" y="396018"/>
                          </a:lnTo>
                          <a:lnTo>
                            <a:pt x="189075" y="396939"/>
                          </a:lnTo>
                          <a:lnTo>
                            <a:pt x="0" y="384046"/>
                          </a:lnTo>
                          <a:lnTo>
                            <a:pt x="0" y="382204"/>
                          </a:lnTo>
                          <a:lnTo>
                            <a:pt x="0" y="26708"/>
                          </a:lnTo>
                          <a:lnTo>
                            <a:pt x="0" y="20262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9" name="servers-interface-symbol_36043"/>
                    <p:cNvSpPr>
                      <a:spLocks noChangeAspect="1"/>
                    </p:cNvSpPr>
                    <p:nvPr>
                      <p:custDataLst>
                        <p:tags r:id="rId5"/>
                      </p:custDataLst>
                    </p:nvPr>
                  </p:nvSpPr>
                  <p:spPr bwMode="auto">
                    <a:xfrm>
                      <a:off x="9463111" y="3740850"/>
                      <a:ext cx="411031" cy="160612"/>
                    </a:xfrm>
                    <a:custGeom>
                      <a:avLst/>
                      <a:gdLst>
                        <a:gd name="connsiteX0" fmla="*/ 245412 w 584830"/>
                        <a:gd name="connsiteY0" fmla="*/ 239453 h 396939"/>
                        <a:gd name="connsiteX1" fmla="*/ 239878 w 584830"/>
                        <a:gd name="connsiteY1" fmla="*/ 244979 h 396939"/>
                        <a:gd name="connsiteX2" fmla="*/ 239878 w 584830"/>
                        <a:gd name="connsiteY2" fmla="*/ 256031 h 396939"/>
                        <a:gd name="connsiteX3" fmla="*/ 245412 w 584830"/>
                        <a:gd name="connsiteY3" fmla="*/ 261556 h 396939"/>
                        <a:gd name="connsiteX4" fmla="*/ 344109 w 584830"/>
                        <a:gd name="connsiteY4" fmla="*/ 261556 h 396939"/>
                        <a:gd name="connsiteX5" fmla="*/ 349643 w 584830"/>
                        <a:gd name="connsiteY5" fmla="*/ 256031 h 396939"/>
                        <a:gd name="connsiteX6" fmla="*/ 349643 w 584830"/>
                        <a:gd name="connsiteY6" fmla="*/ 244979 h 396939"/>
                        <a:gd name="connsiteX7" fmla="*/ 344109 w 584830"/>
                        <a:gd name="connsiteY7" fmla="*/ 239453 h 396939"/>
                        <a:gd name="connsiteX8" fmla="*/ 535025 w 584830"/>
                        <a:gd name="connsiteY8" fmla="*/ 233927 h 396939"/>
                        <a:gd name="connsiteX9" fmla="*/ 440026 w 584830"/>
                        <a:gd name="connsiteY9" fmla="*/ 237611 h 396939"/>
                        <a:gd name="connsiteX10" fmla="*/ 434492 w 584830"/>
                        <a:gd name="connsiteY10" fmla="*/ 243137 h 396939"/>
                        <a:gd name="connsiteX11" fmla="*/ 435415 w 584830"/>
                        <a:gd name="connsiteY11" fmla="*/ 253268 h 396939"/>
                        <a:gd name="connsiteX12" fmla="*/ 440949 w 584830"/>
                        <a:gd name="connsiteY12" fmla="*/ 258793 h 396939"/>
                        <a:gd name="connsiteX13" fmla="*/ 535947 w 584830"/>
                        <a:gd name="connsiteY13" fmla="*/ 255110 h 396939"/>
                        <a:gd name="connsiteX14" fmla="*/ 540559 w 584830"/>
                        <a:gd name="connsiteY14" fmla="*/ 249584 h 396939"/>
                        <a:gd name="connsiteX15" fmla="*/ 540559 w 584830"/>
                        <a:gd name="connsiteY15" fmla="*/ 239453 h 396939"/>
                        <a:gd name="connsiteX16" fmla="*/ 535025 w 584830"/>
                        <a:gd name="connsiteY16" fmla="*/ 233927 h 396939"/>
                        <a:gd name="connsiteX17" fmla="*/ 49805 w 584830"/>
                        <a:gd name="connsiteY17" fmla="*/ 233927 h 396939"/>
                        <a:gd name="connsiteX18" fmla="*/ 44271 w 584830"/>
                        <a:gd name="connsiteY18" fmla="*/ 239453 h 396939"/>
                        <a:gd name="connsiteX19" fmla="*/ 44271 w 584830"/>
                        <a:gd name="connsiteY19" fmla="*/ 249584 h 396939"/>
                        <a:gd name="connsiteX20" fmla="*/ 48883 w 584830"/>
                        <a:gd name="connsiteY20" fmla="*/ 255110 h 396939"/>
                        <a:gd name="connsiteX21" fmla="*/ 144804 w 584830"/>
                        <a:gd name="connsiteY21" fmla="*/ 258793 h 396939"/>
                        <a:gd name="connsiteX22" fmla="*/ 150338 w 584830"/>
                        <a:gd name="connsiteY22" fmla="*/ 253268 h 396939"/>
                        <a:gd name="connsiteX23" fmla="*/ 150338 w 584830"/>
                        <a:gd name="connsiteY23" fmla="*/ 243137 h 396939"/>
                        <a:gd name="connsiteX24" fmla="*/ 145726 w 584830"/>
                        <a:gd name="connsiteY24" fmla="*/ 237611 h 396939"/>
                        <a:gd name="connsiteX25" fmla="*/ 244490 w 584830"/>
                        <a:gd name="connsiteY25" fmla="*/ 180511 h 396939"/>
                        <a:gd name="connsiteX26" fmla="*/ 238956 w 584830"/>
                        <a:gd name="connsiteY26" fmla="*/ 186037 h 396939"/>
                        <a:gd name="connsiteX27" fmla="*/ 238956 w 584830"/>
                        <a:gd name="connsiteY27" fmla="*/ 197088 h 396939"/>
                        <a:gd name="connsiteX28" fmla="*/ 244490 w 584830"/>
                        <a:gd name="connsiteY28" fmla="*/ 202614 h 396939"/>
                        <a:gd name="connsiteX29" fmla="*/ 343187 w 584830"/>
                        <a:gd name="connsiteY29" fmla="*/ 202614 h 396939"/>
                        <a:gd name="connsiteX30" fmla="*/ 348721 w 584830"/>
                        <a:gd name="connsiteY30" fmla="*/ 197088 h 396939"/>
                        <a:gd name="connsiteX31" fmla="*/ 348721 w 584830"/>
                        <a:gd name="connsiteY31" fmla="*/ 186037 h 396939"/>
                        <a:gd name="connsiteX32" fmla="*/ 343187 w 584830"/>
                        <a:gd name="connsiteY32" fmla="*/ 180511 h 396939"/>
                        <a:gd name="connsiteX33" fmla="*/ 440949 w 584830"/>
                        <a:gd name="connsiteY33" fmla="*/ 178669 h 396939"/>
                        <a:gd name="connsiteX34" fmla="*/ 436337 w 584830"/>
                        <a:gd name="connsiteY34" fmla="*/ 184195 h 396939"/>
                        <a:gd name="connsiteX35" fmla="*/ 436337 w 584830"/>
                        <a:gd name="connsiteY35" fmla="*/ 195246 h 396939"/>
                        <a:gd name="connsiteX36" fmla="*/ 440949 w 584830"/>
                        <a:gd name="connsiteY36" fmla="*/ 199851 h 396939"/>
                        <a:gd name="connsiteX37" fmla="*/ 536870 w 584830"/>
                        <a:gd name="connsiteY37" fmla="*/ 199851 h 396939"/>
                        <a:gd name="connsiteX38" fmla="*/ 541481 w 584830"/>
                        <a:gd name="connsiteY38" fmla="*/ 195246 h 396939"/>
                        <a:gd name="connsiteX39" fmla="*/ 541481 w 584830"/>
                        <a:gd name="connsiteY39" fmla="*/ 184195 h 396939"/>
                        <a:gd name="connsiteX40" fmla="*/ 536870 w 584830"/>
                        <a:gd name="connsiteY40" fmla="*/ 178669 h 396939"/>
                        <a:gd name="connsiteX41" fmla="*/ 47961 w 584830"/>
                        <a:gd name="connsiteY41" fmla="*/ 178669 h 396939"/>
                        <a:gd name="connsiteX42" fmla="*/ 43349 w 584830"/>
                        <a:gd name="connsiteY42" fmla="*/ 184195 h 396939"/>
                        <a:gd name="connsiteX43" fmla="*/ 43349 w 584830"/>
                        <a:gd name="connsiteY43" fmla="*/ 195246 h 396939"/>
                        <a:gd name="connsiteX44" fmla="*/ 47961 w 584830"/>
                        <a:gd name="connsiteY44" fmla="*/ 199851 h 396939"/>
                        <a:gd name="connsiteX45" fmla="*/ 143882 w 584830"/>
                        <a:gd name="connsiteY45" fmla="*/ 199851 h 396939"/>
                        <a:gd name="connsiteX46" fmla="*/ 149415 w 584830"/>
                        <a:gd name="connsiteY46" fmla="*/ 195246 h 396939"/>
                        <a:gd name="connsiteX47" fmla="*/ 149415 w 584830"/>
                        <a:gd name="connsiteY47" fmla="*/ 184195 h 396939"/>
                        <a:gd name="connsiteX48" fmla="*/ 143882 w 584830"/>
                        <a:gd name="connsiteY48" fmla="*/ 178669 h 396939"/>
                        <a:gd name="connsiteX49" fmla="*/ 245412 w 584830"/>
                        <a:gd name="connsiteY49" fmla="*/ 122490 h 396939"/>
                        <a:gd name="connsiteX50" fmla="*/ 239878 w 584830"/>
                        <a:gd name="connsiteY50" fmla="*/ 128015 h 396939"/>
                        <a:gd name="connsiteX51" fmla="*/ 239878 w 584830"/>
                        <a:gd name="connsiteY51" fmla="*/ 139067 h 396939"/>
                        <a:gd name="connsiteX52" fmla="*/ 245412 w 584830"/>
                        <a:gd name="connsiteY52" fmla="*/ 144593 h 396939"/>
                        <a:gd name="connsiteX53" fmla="*/ 344109 w 584830"/>
                        <a:gd name="connsiteY53" fmla="*/ 144593 h 396939"/>
                        <a:gd name="connsiteX54" fmla="*/ 349643 w 584830"/>
                        <a:gd name="connsiteY54" fmla="*/ 139067 h 396939"/>
                        <a:gd name="connsiteX55" fmla="*/ 349643 w 584830"/>
                        <a:gd name="connsiteY55" fmla="*/ 128015 h 396939"/>
                        <a:gd name="connsiteX56" fmla="*/ 344109 w 584830"/>
                        <a:gd name="connsiteY56" fmla="*/ 122490 h 396939"/>
                        <a:gd name="connsiteX57" fmla="*/ 440949 w 584830"/>
                        <a:gd name="connsiteY57" fmla="*/ 121569 h 396939"/>
                        <a:gd name="connsiteX58" fmla="*/ 435415 w 584830"/>
                        <a:gd name="connsiteY58" fmla="*/ 126173 h 396939"/>
                        <a:gd name="connsiteX59" fmla="*/ 435415 w 584830"/>
                        <a:gd name="connsiteY59" fmla="*/ 137225 h 396939"/>
                        <a:gd name="connsiteX60" fmla="*/ 440026 w 584830"/>
                        <a:gd name="connsiteY60" fmla="*/ 142751 h 396939"/>
                        <a:gd name="connsiteX61" fmla="*/ 535947 w 584830"/>
                        <a:gd name="connsiteY61" fmla="*/ 144593 h 396939"/>
                        <a:gd name="connsiteX62" fmla="*/ 541481 w 584830"/>
                        <a:gd name="connsiteY62" fmla="*/ 139988 h 396939"/>
                        <a:gd name="connsiteX63" fmla="*/ 541481 w 584830"/>
                        <a:gd name="connsiteY63" fmla="*/ 128936 h 396939"/>
                        <a:gd name="connsiteX64" fmla="*/ 536870 w 584830"/>
                        <a:gd name="connsiteY64" fmla="*/ 123411 h 396939"/>
                        <a:gd name="connsiteX65" fmla="*/ 143882 w 584830"/>
                        <a:gd name="connsiteY65" fmla="*/ 121569 h 396939"/>
                        <a:gd name="connsiteX66" fmla="*/ 48883 w 584830"/>
                        <a:gd name="connsiteY66" fmla="*/ 123411 h 396939"/>
                        <a:gd name="connsiteX67" fmla="*/ 43349 w 584830"/>
                        <a:gd name="connsiteY67" fmla="*/ 128936 h 396939"/>
                        <a:gd name="connsiteX68" fmla="*/ 44271 w 584830"/>
                        <a:gd name="connsiteY68" fmla="*/ 139988 h 396939"/>
                        <a:gd name="connsiteX69" fmla="*/ 48883 w 584830"/>
                        <a:gd name="connsiteY69" fmla="*/ 144593 h 396939"/>
                        <a:gd name="connsiteX70" fmla="*/ 144804 w 584830"/>
                        <a:gd name="connsiteY70" fmla="*/ 142751 h 396939"/>
                        <a:gd name="connsiteX71" fmla="*/ 149415 w 584830"/>
                        <a:gd name="connsiteY71" fmla="*/ 137225 h 396939"/>
                        <a:gd name="connsiteX72" fmla="*/ 149415 w 584830"/>
                        <a:gd name="connsiteY72" fmla="*/ 126173 h 396939"/>
                        <a:gd name="connsiteX73" fmla="*/ 143882 w 584830"/>
                        <a:gd name="connsiteY73" fmla="*/ 121569 h 396939"/>
                        <a:gd name="connsiteX74" fmla="*/ 245412 w 584830"/>
                        <a:gd name="connsiteY74" fmla="*/ 66310 h 396939"/>
                        <a:gd name="connsiteX75" fmla="*/ 239878 w 584830"/>
                        <a:gd name="connsiteY75" fmla="*/ 70915 h 396939"/>
                        <a:gd name="connsiteX76" fmla="*/ 239878 w 584830"/>
                        <a:gd name="connsiteY76" fmla="*/ 82888 h 396939"/>
                        <a:gd name="connsiteX77" fmla="*/ 245412 w 584830"/>
                        <a:gd name="connsiteY77" fmla="*/ 87493 h 396939"/>
                        <a:gd name="connsiteX78" fmla="*/ 344109 w 584830"/>
                        <a:gd name="connsiteY78" fmla="*/ 87493 h 396939"/>
                        <a:gd name="connsiteX79" fmla="*/ 349643 w 584830"/>
                        <a:gd name="connsiteY79" fmla="*/ 82888 h 396939"/>
                        <a:gd name="connsiteX80" fmla="*/ 349643 w 584830"/>
                        <a:gd name="connsiteY80" fmla="*/ 70915 h 396939"/>
                        <a:gd name="connsiteX81" fmla="*/ 344109 w 584830"/>
                        <a:gd name="connsiteY81" fmla="*/ 66310 h 396939"/>
                        <a:gd name="connsiteX82" fmla="*/ 441871 w 584830"/>
                        <a:gd name="connsiteY82" fmla="*/ 65389 h 396939"/>
                        <a:gd name="connsiteX83" fmla="*/ 436337 w 584830"/>
                        <a:gd name="connsiteY83" fmla="*/ 69994 h 396939"/>
                        <a:gd name="connsiteX84" fmla="*/ 435415 w 584830"/>
                        <a:gd name="connsiteY84" fmla="*/ 80125 h 396939"/>
                        <a:gd name="connsiteX85" fmla="*/ 440949 w 584830"/>
                        <a:gd name="connsiteY85" fmla="*/ 85651 h 396939"/>
                        <a:gd name="connsiteX86" fmla="*/ 535947 w 584830"/>
                        <a:gd name="connsiteY86" fmla="*/ 93018 h 396939"/>
                        <a:gd name="connsiteX87" fmla="*/ 541481 w 584830"/>
                        <a:gd name="connsiteY87" fmla="*/ 88414 h 396939"/>
                        <a:gd name="connsiteX88" fmla="*/ 542404 w 584830"/>
                        <a:gd name="connsiteY88" fmla="*/ 77362 h 396939"/>
                        <a:gd name="connsiteX89" fmla="*/ 536870 w 584830"/>
                        <a:gd name="connsiteY89" fmla="*/ 71836 h 396939"/>
                        <a:gd name="connsiteX90" fmla="*/ 142959 w 584830"/>
                        <a:gd name="connsiteY90" fmla="*/ 65389 h 396939"/>
                        <a:gd name="connsiteX91" fmla="*/ 47961 w 584830"/>
                        <a:gd name="connsiteY91" fmla="*/ 71836 h 396939"/>
                        <a:gd name="connsiteX92" fmla="*/ 43349 w 584830"/>
                        <a:gd name="connsiteY92" fmla="*/ 77362 h 396939"/>
                        <a:gd name="connsiteX93" fmla="*/ 43349 w 584830"/>
                        <a:gd name="connsiteY93" fmla="*/ 88414 h 396939"/>
                        <a:gd name="connsiteX94" fmla="*/ 48883 w 584830"/>
                        <a:gd name="connsiteY94" fmla="*/ 93018 h 396939"/>
                        <a:gd name="connsiteX95" fmla="*/ 144804 w 584830"/>
                        <a:gd name="connsiteY95" fmla="*/ 85651 h 396939"/>
                        <a:gd name="connsiteX96" fmla="*/ 149415 w 584830"/>
                        <a:gd name="connsiteY96" fmla="*/ 80125 h 396939"/>
                        <a:gd name="connsiteX97" fmla="*/ 148493 w 584830"/>
                        <a:gd name="connsiteY97" fmla="*/ 69994 h 396939"/>
                        <a:gd name="connsiteX98" fmla="*/ 142959 w 584830"/>
                        <a:gd name="connsiteY98" fmla="*/ 65389 h 396939"/>
                        <a:gd name="connsiteX99" fmla="*/ 395755 w 584830"/>
                        <a:gd name="connsiteY99" fmla="*/ 0 h 396939"/>
                        <a:gd name="connsiteX100" fmla="*/ 584830 w 584830"/>
                        <a:gd name="connsiteY100" fmla="*/ 20262 h 396939"/>
                        <a:gd name="connsiteX101" fmla="*/ 584830 w 584830"/>
                        <a:gd name="connsiteY101" fmla="*/ 26708 h 396939"/>
                        <a:gd name="connsiteX102" fmla="*/ 584830 w 584830"/>
                        <a:gd name="connsiteY102" fmla="*/ 382204 h 396939"/>
                        <a:gd name="connsiteX103" fmla="*/ 584830 w 584830"/>
                        <a:gd name="connsiteY103" fmla="*/ 384046 h 396939"/>
                        <a:gd name="connsiteX104" fmla="*/ 396677 w 584830"/>
                        <a:gd name="connsiteY104" fmla="*/ 396939 h 396939"/>
                        <a:gd name="connsiteX105" fmla="*/ 396677 w 584830"/>
                        <a:gd name="connsiteY105" fmla="*/ 396018 h 396939"/>
                        <a:gd name="connsiteX106" fmla="*/ 395755 w 584830"/>
                        <a:gd name="connsiteY106" fmla="*/ 396939 h 396939"/>
                        <a:gd name="connsiteX107" fmla="*/ 202982 w 584830"/>
                        <a:gd name="connsiteY107" fmla="*/ 0 h 396939"/>
                        <a:gd name="connsiteX108" fmla="*/ 221430 w 584830"/>
                        <a:gd name="connsiteY108" fmla="*/ 0 h 396939"/>
                        <a:gd name="connsiteX109" fmla="*/ 383772 w 584830"/>
                        <a:gd name="connsiteY109" fmla="*/ 0 h 396939"/>
                        <a:gd name="connsiteX110" fmla="*/ 383772 w 584830"/>
                        <a:gd name="connsiteY110" fmla="*/ 2763 h 396939"/>
                        <a:gd name="connsiteX111" fmla="*/ 383772 w 584830"/>
                        <a:gd name="connsiteY111" fmla="*/ 40523 h 396939"/>
                        <a:gd name="connsiteX112" fmla="*/ 383772 w 584830"/>
                        <a:gd name="connsiteY112" fmla="*/ 45128 h 396939"/>
                        <a:gd name="connsiteX113" fmla="*/ 383772 w 584830"/>
                        <a:gd name="connsiteY113" fmla="*/ 350891 h 396939"/>
                        <a:gd name="connsiteX114" fmla="*/ 383772 w 584830"/>
                        <a:gd name="connsiteY114" fmla="*/ 374836 h 396939"/>
                        <a:gd name="connsiteX115" fmla="*/ 383772 w 584830"/>
                        <a:gd name="connsiteY115" fmla="*/ 375757 h 396939"/>
                        <a:gd name="connsiteX116" fmla="*/ 383772 w 584830"/>
                        <a:gd name="connsiteY116" fmla="*/ 396939 h 396939"/>
                        <a:gd name="connsiteX117" fmla="*/ 365324 w 584830"/>
                        <a:gd name="connsiteY117" fmla="*/ 396939 h 396939"/>
                        <a:gd name="connsiteX118" fmla="*/ 202982 w 584830"/>
                        <a:gd name="connsiteY118" fmla="*/ 396939 h 396939"/>
                        <a:gd name="connsiteX119" fmla="*/ 202982 w 584830"/>
                        <a:gd name="connsiteY119" fmla="*/ 393255 h 396939"/>
                        <a:gd name="connsiteX120" fmla="*/ 202982 w 584830"/>
                        <a:gd name="connsiteY120" fmla="*/ 45128 h 396939"/>
                        <a:gd name="connsiteX121" fmla="*/ 189075 w 584830"/>
                        <a:gd name="connsiteY121" fmla="*/ 0 h 396939"/>
                        <a:gd name="connsiteX122" fmla="*/ 189075 w 584830"/>
                        <a:gd name="connsiteY122" fmla="*/ 396018 h 396939"/>
                        <a:gd name="connsiteX123" fmla="*/ 189075 w 584830"/>
                        <a:gd name="connsiteY123" fmla="*/ 396939 h 396939"/>
                        <a:gd name="connsiteX124" fmla="*/ 0 w 584830"/>
                        <a:gd name="connsiteY124" fmla="*/ 384046 h 396939"/>
                        <a:gd name="connsiteX125" fmla="*/ 0 w 584830"/>
                        <a:gd name="connsiteY125" fmla="*/ 382204 h 396939"/>
                        <a:gd name="connsiteX126" fmla="*/ 0 w 584830"/>
                        <a:gd name="connsiteY126" fmla="*/ 26708 h 396939"/>
                        <a:gd name="connsiteX127" fmla="*/ 0 w 584830"/>
                        <a:gd name="connsiteY127" fmla="*/ 20262 h 3969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</a:cxnLst>
                      <a:rect l="l" t="t" r="r" b="b"/>
                      <a:pathLst>
                        <a:path w="584830" h="396939">
                          <a:moveTo>
                            <a:pt x="245412" y="239453"/>
                          </a:moveTo>
                          <a:cubicBezTo>
                            <a:pt x="242645" y="239453"/>
                            <a:pt x="239878" y="242216"/>
                            <a:pt x="239878" y="244979"/>
                          </a:cubicBezTo>
                          <a:lnTo>
                            <a:pt x="239878" y="256031"/>
                          </a:lnTo>
                          <a:cubicBezTo>
                            <a:pt x="239878" y="259714"/>
                            <a:pt x="242645" y="261556"/>
                            <a:pt x="245412" y="261556"/>
                          </a:cubicBezTo>
                          <a:lnTo>
                            <a:pt x="344109" y="261556"/>
                          </a:lnTo>
                          <a:cubicBezTo>
                            <a:pt x="347799" y="261556"/>
                            <a:pt x="349643" y="259714"/>
                            <a:pt x="349643" y="256031"/>
                          </a:cubicBezTo>
                          <a:lnTo>
                            <a:pt x="349643" y="244979"/>
                          </a:lnTo>
                          <a:cubicBezTo>
                            <a:pt x="349643" y="242216"/>
                            <a:pt x="346876" y="239453"/>
                            <a:pt x="344109" y="239453"/>
                          </a:cubicBezTo>
                          <a:close/>
                          <a:moveTo>
                            <a:pt x="535025" y="233927"/>
                          </a:moveTo>
                          <a:lnTo>
                            <a:pt x="440026" y="237611"/>
                          </a:lnTo>
                          <a:cubicBezTo>
                            <a:pt x="437259" y="237611"/>
                            <a:pt x="434492" y="240374"/>
                            <a:pt x="434492" y="243137"/>
                          </a:cubicBezTo>
                          <a:lnTo>
                            <a:pt x="435415" y="253268"/>
                          </a:lnTo>
                          <a:cubicBezTo>
                            <a:pt x="435415" y="256031"/>
                            <a:pt x="437259" y="258793"/>
                            <a:pt x="440949" y="258793"/>
                          </a:cubicBezTo>
                          <a:lnTo>
                            <a:pt x="535947" y="255110"/>
                          </a:lnTo>
                          <a:cubicBezTo>
                            <a:pt x="538714" y="255110"/>
                            <a:pt x="541481" y="252347"/>
                            <a:pt x="540559" y="249584"/>
                          </a:cubicBezTo>
                          <a:lnTo>
                            <a:pt x="540559" y="239453"/>
                          </a:lnTo>
                          <a:cubicBezTo>
                            <a:pt x="540559" y="236690"/>
                            <a:pt x="537792" y="233927"/>
                            <a:pt x="535025" y="233927"/>
                          </a:cubicBezTo>
                          <a:close/>
                          <a:moveTo>
                            <a:pt x="49805" y="233927"/>
                          </a:moveTo>
                          <a:cubicBezTo>
                            <a:pt x="47038" y="233927"/>
                            <a:pt x="44271" y="236690"/>
                            <a:pt x="44271" y="239453"/>
                          </a:cubicBezTo>
                          <a:lnTo>
                            <a:pt x="44271" y="249584"/>
                          </a:lnTo>
                          <a:cubicBezTo>
                            <a:pt x="44271" y="252347"/>
                            <a:pt x="46116" y="255110"/>
                            <a:pt x="48883" y="255110"/>
                          </a:cubicBezTo>
                          <a:lnTo>
                            <a:pt x="144804" y="258793"/>
                          </a:lnTo>
                          <a:cubicBezTo>
                            <a:pt x="147571" y="258793"/>
                            <a:pt x="149415" y="256031"/>
                            <a:pt x="150338" y="253268"/>
                          </a:cubicBezTo>
                          <a:lnTo>
                            <a:pt x="150338" y="243137"/>
                          </a:lnTo>
                          <a:cubicBezTo>
                            <a:pt x="150338" y="240374"/>
                            <a:pt x="148493" y="237611"/>
                            <a:pt x="145726" y="237611"/>
                          </a:cubicBezTo>
                          <a:close/>
                          <a:moveTo>
                            <a:pt x="244490" y="180511"/>
                          </a:moveTo>
                          <a:cubicBezTo>
                            <a:pt x="240800" y="180511"/>
                            <a:pt x="238956" y="183274"/>
                            <a:pt x="238956" y="186037"/>
                          </a:cubicBezTo>
                          <a:lnTo>
                            <a:pt x="238956" y="197088"/>
                          </a:lnTo>
                          <a:cubicBezTo>
                            <a:pt x="238956" y="200772"/>
                            <a:pt x="240800" y="202614"/>
                            <a:pt x="244490" y="202614"/>
                          </a:cubicBezTo>
                          <a:lnTo>
                            <a:pt x="343187" y="202614"/>
                          </a:lnTo>
                          <a:cubicBezTo>
                            <a:pt x="345954" y="202614"/>
                            <a:pt x="348721" y="200772"/>
                            <a:pt x="348721" y="197088"/>
                          </a:cubicBezTo>
                          <a:lnTo>
                            <a:pt x="348721" y="186037"/>
                          </a:lnTo>
                          <a:cubicBezTo>
                            <a:pt x="348721" y="183274"/>
                            <a:pt x="345954" y="180511"/>
                            <a:pt x="343187" y="180511"/>
                          </a:cubicBezTo>
                          <a:close/>
                          <a:moveTo>
                            <a:pt x="440949" y="178669"/>
                          </a:moveTo>
                          <a:cubicBezTo>
                            <a:pt x="438182" y="178669"/>
                            <a:pt x="436337" y="181432"/>
                            <a:pt x="436337" y="184195"/>
                          </a:cubicBezTo>
                          <a:lnTo>
                            <a:pt x="436337" y="195246"/>
                          </a:lnTo>
                          <a:cubicBezTo>
                            <a:pt x="436337" y="198009"/>
                            <a:pt x="438182" y="199851"/>
                            <a:pt x="440949" y="199851"/>
                          </a:cubicBezTo>
                          <a:lnTo>
                            <a:pt x="536870" y="199851"/>
                          </a:lnTo>
                          <a:cubicBezTo>
                            <a:pt x="539637" y="199851"/>
                            <a:pt x="541481" y="198009"/>
                            <a:pt x="541481" y="195246"/>
                          </a:cubicBezTo>
                          <a:lnTo>
                            <a:pt x="541481" y="184195"/>
                          </a:lnTo>
                          <a:cubicBezTo>
                            <a:pt x="541481" y="181432"/>
                            <a:pt x="539637" y="178669"/>
                            <a:pt x="536870" y="178669"/>
                          </a:cubicBezTo>
                          <a:close/>
                          <a:moveTo>
                            <a:pt x="47961" y="178669"/>
                          </a:moveTo>
                          <a:cubicBezTo>
                            <a:pt x="45194" y="178669"/>
                            <a:pt x="43349" y="181432"/>
                            <a:pt x="43349" y="184195"/>
                          </a:cubicBezTo>
                          <a:lnTo>
                            <a:pt x="43349" y="195246"/>
                          </a:lnTo>
                          <a:cubicBezTo>
                            <a:pt x="43349" y="198009"/>
                            <a:pt x="45194" y="199851"/>
                            <a:pt x="47961" y="199851"/>
                          </a:cubicBezTo>
                          <a:lnTo>
                            <a:pt x="143882" y="199851"/>
                          </a:lnTo>
                          <a:cubicBezTo>
                            <a:pt x="146649" y="199851"/>
                            <a:pt x="149415" y="198009"/>
                            <a:pt x="149415" y="195246"/>
                          </a:cubicBezTo>
                          <a:lnTo>
                            <a:pt x="149415" y="184195"/>
                          </a:lnTo>
                          <a:cubicBezTo>
                            <a:pt x="149415" y="181432"/>
                            <a:pt x="146649" y="178669"/>
                            <a:pt x="143882" y="178669"/>
                          </a:cubicBezTo>
                          <a:close/>
                          <a:moveTo>
                            <a:pt x="245412" y="122490"/>
                          </a:moveTo>
                          <a:cubicBezTo>
                            <a:pt x="242645" y="122490"/>
                            <a:pt x="239878" y="124331"/>
                            <a:pt x="239878" y="128015"/>
                          </a:cubicBezTo>
                          <a:lnTo>
                            <a:pt x="239878" y="139067"/>
                          </a:lnTo>
                          <a:cubicBezTo>
                            <a:pt x="239878" y="141830"/>
                            <a:pt x="242645" y="144593"/>
                            <a:pt x="245412" y="144593"/>
                          </a:cubicBezTo>
                          <a:lnTo>
                            <a:pt x="344109" y="144593"/>
                          </a:lnTo>
                          <a:cubicBezTo>
                            <a:pt x="347799" y="144593"/>
                            <a:pt x="349643" y="141830"/>
                            <a:pt x="349643" y="139067"/>
                          </a:cubicBezTo>
                          <a:lnTo>
                            <a:pt x="349643" y="128015"/>
                          </a:lnTo>
                          <a:cubicBezTo>
                            <a:pt x="349643" y="124331"/>
                            <a:pt x="346876" y="122490"/>
                            <a:pt x="344109" y="122490"/>
                          </a:cubicBezTo>
                          <a:close/>
                          <a:moveTo>
                            <a:pt x="440949" y="121569"/>
                          </a:moveTo>
                          <a:cubicBezTo>
                            <a:pt x="438182" y="121569"/>
                            <a:pt x="435415" y="123411"/>
                            <a:pt x="435415" y="126173"/>
                          </a:cubicBezTo>
                          <a:lnTo>
                            <a:pt x="435415" y="137225"/>
                          </a:lnTo>
                          <a:cubicBezTo>
                            <a:pt x="435415" y="139988"/>
                            <a:pt x="437259" y="142751"/>
                            <a:pt x="440026" y="142751"/>
                          </a:cubicBezTo>
                          <a:lnTo>
                            <a:pt x="535947" y="144593"/>
                          </a:lnTo>
                          <a:cubicBezTo>
                            <a:pt x="538714" y="144593"/>
                            <a:pt x="541481" y="142751"/>
                            <a:pt x="541481" y="139988"/>
                          </a:cubicBezTo>
                          <a:lnTo>
                            <a:pt x="541481" y="128936"/>
                          </a:lnTo>
                          <a:cubicBezTo>
                            <a:pt x="541481" y="126173"/>
                            <a:pt x="539637" y="124331"/>
                            <a:pt x="536870" y="123411"/>
                          </a:cubicBezTo>
                          <a:close/>
                          <a:moveTo>
                            <a:pt x="143882" y="121569"/>
                          </a:moveTo>
                          <a:lnTo>
                            <a:pt x="48883" y="123411"/>
                          </a:lnTo>
                          <a:cubicBezTo>
                            <a:pt x="46116" y="124331"/>
                            <a:pt x="43349" y="126173"/>
                            <a:pt x="43349" y="128936"/>
                          </a:cubicBezTo>
                          <a:lnTo>
                            <a:pt x="44271" y="139988"/>
                          </a:lnTo>
                          <a:cubicBezTo>
                            <a:pt x="44271" y="142751"/>
                            <a:pt x="46116" y="144593"/>
                            <a:pt x="48883" y="144593"/>
                          </a:cubicBezTo>
                          <a:lnTo>
                            <a:pt x="144804" y="142751"/>
                          </a:lnTo>
                          <a:cubicBezTo>
                            <a:pt x="147571" y="142751"/>
                            <a:pt x="149415" y="139988"/>
                            <a:pt x="149415" y="137225"/>
                          </a:cubicBezTo>
                          <a:lnTo>
                            <a:pt x="149415" y="126173"/>
                          </a:lnTo>
                          <a:cubicBezTo>
                            <a:pt x="149415" y="123411"/>
                            <a:pt x="146649" y="121569"/>
                            <a:pt x="143882" y="121569"/>
                          </a:cubicBezTo>
                          <a:close/>
                          <a:moveTo>
                            <a:pt x="245412" y="66310"/>
                          </a:moveTo>
                          <a:cubicBezTo>
                            <a:pt x="242645" y="66310"/>
                            <a:pt x="239878" y="68152"/>
                            <a:pt x="239878" y="70915"/>
                          </a:cubicBezTo>
                          <a:lnTo>
                            <a:pt x="239878" y="82888"/>
                          </a:lnTo>
                          <a:cubicBezTo>
                            <a:pt x="239878" y="85651"/>
                            <a:pt x="242645" y="87493"/>
                            <a:pt x="245412" y="87493"/>
                          </a:cubicBezTo>
                          <a:lnTo>
                            <a:pt x="344109" y="87493"/>
                          </a:lnTo>
                          <a:cubicBezTo>
                            <a:pt x="347799" y="87493"/>
                            <a:pt x="349643" y="85651"/>
                            <a:pt x="349643" y="82888"/>
                          </a:cubicBezTo>
                          <a:lnTo>
                            <a:pt x="349643" y="70915"/>
                          </a:lnTo>
                          <a:cubicBezTo>
                            <a:pt x="349643" y="68152"/>
                            <a:pt x="346876" y="66310"/>
                            <a:pt x="344109" y="66310"/>
                          </a:cubicBezTo>
                          <a:close/>
                          <a:moveTo>
                            <a:pt x="441871" y="65389"/>
                          </a:moveTo>
                          <a:cubicBezTo>
                            <a:pt x="439104" y="64468"/>
                            <a:pt x="436337" y="67231"/>
                            <a:pt x="436337" y="69994"/>
                          </a:cubicBezTo>
                          <a:lnTo>
                            <a:pt x="435415" y="80125"/>
                          </a:lnTo>
                          <a:cubicBezTo>
                            <a:pt x="435415" y="83809"/>
                            <a:pt x="437259" y="85651"/>
                            <a:pt x="440949" y="85651"/>
                          </a:cubicBezTo>
                          <a:lnTo>
                            <a:pt x="535947" y="93018"/>
                          </a:lnTo>
                          <a:cubicBezTo>
                            <a:pt x="538714" y="93018"/>
                            <a:pt x="541481" y="91176"/>
                            <a:pt x="541481" y="88414"/>
                          </a:cubicBezTo>
                          <a:lnTo>
                            <a:pt x="542404" y="77362"/>
                          </a:lnTo>
                          <a:cubicBezTo>
                            <a:pt x="542404" y="74599"/>
                            <a:pt x="540559" y="71836"/>
                            <a:pt x="536870" y="71836"/>
                          </a:cubicBezTo>
                          <a:close/>
                          <a:moveTo>
                            <a:pt x="142959" y="65389"/>
                          </a:moveTo>
                          <a:lnTo>
                            <a:pt x="47961" y="71836"/>
                          </a:lnTo>
                          <a:cubicBezTo>
                            <a:pt x="45194" y="71836"/>
                            <a:pt x="42427" y="74599"/>
                            <a:pt x="43349" y="77362"/>
                          </a:cubicBezTo>
                          <a:lnTo>
                            <a:pt x="43349" y="88414"/>
                          </a:lnTo>
                          <a:cubicBezTo>
                            <a:pt x="44271" y="91176"/>
                            <a:pt x="46116" y="93018"/>
                            <a:pt x="48883" y="93018"/>
                          </a:cubicBezTo>
                          <a:lnTo>
                            <a:pt x="144804" y="85651"/>
                          </a:lnTo>
                          <a:cubicBezTo>
                            <a:pt x="147571" y="85651"/>
                            <a:pt x="149415" y="83809"/>
                            <a:pt x="149415" y="80125"/>
                          </a:cubicBezTo>
                          <a:lnTo>
                            <a:pt x="148493" y="69994"/>
                          </a:lnTo>
                          <a:cubicBezTo>
                            <a:pt x="148493" y="67231"/>
                            <a:pt x="145726" y="64468"/>
                            <a:pt x="142959" y="65389"/>
                          </a:cubicBezTo>
                          <a:close/>
                          <a:moveTo>
                            <a:pt x="395755" y="0"/>
                          </a:moveTo>
                          <a:lnTo>
                            <a:pt x="584830" y="20262"/>
                          </a:lnTo>
                          <a:lnTo>
                            <a:pt x="584830" y="26708"/>
                          </a:lnTo>
                          <a:lnTo>
                            <a:pt x="584830" y="382204"/>
                          </a:lnTo>
                          <a:lnTo>
                            <a:pt x="584830" y="384046"/>
                          </a:lnTo>
                          <a:lnTo>
                            <a:pt x="396677" y="396939"/>
                          </a:lnTo>
                          <a:lnTo>
                            <a:pt x="396677" y="396018"/>
                          </a:lnTo>
                          <a:lnTo>
                            <a:pt x="395755" y="396939"/>
                          </a:lnTo>
                          <a:close/>
                          <a:moveTo>
                            <a:pt x="202982" y="0"/>
                          </a:moveTo>
                          <a:lnTo>
                            <a:pt x="221430" y="0"/>
                          </a:lnTo>
                          <a:lnTo>
                            <a:pt x="383772" y="0"/>
                          </a:lnTo>
                          <a:lnTo>
                            <a:pt x="383772" y="2763"/>
                          </a:lnTo>
                          <a:lnTo>
                            <a:pt x="383772" y="40523"/>
                          </a:lnTo>
                          <a:lnTo>
                            <a:pt x="383772" y="45128"/>
                          </a:lnTo>
                          <a:cubicBezTo>
                            <a:pt x="383772" y="147356"/>
                            <a:pt x="383772" y="249584"/>
                            <a:pt x="383772" y="350891"/>
                          </a:cubicBezTo>
                          <a:lnTo>
                            <a:pt x="383772" y="374836"/>
                          </a:lnTo>
                          <a:cubicBezTo>
                            <a:pt x="383772" y="374836"/>
                            <a:pt x="383772" y="375757"/>
                            <a:pt x="383772" y="375757"/>
                          </a:cubicBezTo>
                          <a:lnTo>
                            <a:pt x="383772" y="396939"/>
                          </a:lnTo>
                          <a:lnTo>
                            <a:pt x="365324" y="396939"/>
                          </a:lnTo>
                          <a:lnTo>
                            <a:pt x="202982" y="396939"/>
                          </a:lnTo>
                          <a:lnTo>
                            <a:pt x="202982" y="393255"/>
                          </a:lnTo>
                          <a:lnTo>
                            <a:pt x="202982" y="45128"/>
                          </a:lnTo>
                          <a:close/>
                          <a:moveTo>
                            <a:pt x="189075" y="0"/>
                          </a:moveTo>
                          <a:lnTo>
                            <a:pt x="189075" y="396018"/>
                          </a:lnTo>
                          <a:lnTo>
                            <a:pt x="189075" y="396939"/>
                          </a:lnTo>
                          <a:lnTo>
                            <a:pt x="0" y="384046"/>
                          </a:lnTo>
                          <a:lnTo>
                            <a:pt x="0" y="382204"/>
                          </a:lnTo>
                          <a:lnTo>
                            <a:pt x="0" y="26708"/>
                          </a:lnTo>
                          <a:lnTo>
                            <a:pt x="0" y="20262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1" name="servers-interface-symbol_36043"/>
                    <p:cNvSpPr>
                      <a:spLocks noChangeAspect="1"/>
                    </p:cNvSpPr>
                    <p:nvPr>
                      <p:custDataLst>
                        <p:tags r:id="rId6"/>
                      </p:custDataLst>
                    </p:nvPr>
                  </p:nvSpPr>
                  <p:spPr bwMode="auto">
                    <a:xfrm>
                      <a:off x="9919641" y="3740850"/>
                      <a:ext cx="411031" cy="160612"/>
                    </a:xfrm>
                    <a:custGeom>
                      <a:avLst/>
                      <a:gdLst>
                        <a:gd name="connsiteX0" fmla="*/ 245412 w 584830"/>
                        <a:gd name="connsiteY0" fmla="*/ 239453 h 396939"/>
                        <a:gd name="connsiteX1" fmla="*/ 239878 w 584830"/>
                        <a:gd name="connsiteY1" fmla="*/ 244979 h 396939"/>
                        <a:gd name="connsiteX2" fmla="*/ 239878 w 584830"/>
                        <a:gd name="connsiteY2" fmla="*/ 256031 h 396939"/>
                        <a:gd name="connsiteX3" fmla="*/ 245412 w 584830"/>
                        <a:gd name="connsiteY3" fmla="*/ 261556 h 396939"/>
                        <a:gd name="connsiteX4" fmla="*/ 344109 w 584830"/>
                        <a:gd name="connsiteY4" fmla="*/ 261556 h 396939"/>
                        <a:gd name="connsiteX5" fmla="*/ 349643 w 584830"/>
                        <a:gd name="connsiteY5" fmla="*/ 256031 h 396939"/>
                        <a:gd name="connsiteX6" fmla="*/ 349643 w 584830"/>
                        <a:gd name="connsiteY6" fmla="*/ 244979 h 396939"/>
                        <a:gd name="connsiteX7" fmla="*/ 344109 w 584830"/>
                        <a:gd name="connsiteY7" fmla="*/ 239453 h 396939"/>
                        <a:gd name="connsiteX8" fmla="*/ 535025 w 584830"/>
                        <a:gd name="connsiteY8" fmla="*/ 233927 h 396939"/>
                        <a:gd name="connsiteX9" fmla="*/ 440026 w 584830"/>
                        <a:gd name="connsiteY9" fmla="*/ 237611 h 396939"/>
                        <a:gd name="connsiteX10" fmla="*/ 434492 w 584830"/>
                        <a:gd name="connsiteY10" fmla="*/ 243137 h 396939"/>
                        <a:gd name="connsiteX11" fmla="*/ 435415 w 584830"/>
                        <a:gd name="connsiteY11" fmla="*/ 253268 h 396939"/>
                        <a:gd name="connsiteX12" fmla="*/ 440949 w 584830"/>
                        <a:gd name="connsiteY12" fmla="*/ 258793 h 396939"/>
                        <a:gd name="connsiteX13" fmla="*/ 535947 w 584830"/>
                        <a:gd name="connsiteY13" fmla="*/ 255110 h 396939"/>
                        <a:gd name="connsiteX14" fmla="*/ 540559 w 584830"/>
                        <a:gd name="connsiteY14" fmla="*/ 249584 h 396939"/>
                        <a:gd name="connsiteX15" fmla="*/ 540559 w 584830"/>
                        <a:gd name="connsiteY15" fmla="*/ 239453 h 396939"/>
                        <a:gd name="connsiteX16" fmla="*/ 535025 w 584830"/>
                        <a:gd name="connsiteY16" fmla="*/ 233927 h 396939"/>
                        <a:gd name="connsiteX17" fmla="*/ 49805 w 584830"/>
                        <a:gd name="connsiteY17" fmla="*/ 233927 h 396939"/>
                        <a:gd name="connsiteX18" fmla="*/ 44271 w 584830"/>
                        <a:gd name="connsiteY18" fmla="*/ 239453 h 396939"/>
                        <a:gd name="connsiteX19" fmla="*/ 44271 w 584830"/>
                        <a:gd name="connsiteY19" fmla="*/ 249584 h 396939"/>
                        <a:gd name="connsiteX20" fmla="*/ 48883 w 584830"/>
                        <a:gd name="connsiteY20" fmla="*/ 255110 h 396939"/>
                        <a:gd name="connsiteX21" fmla="*/ 144804 w 584830"/>
                        <a:gd name="connsiteY21" fmla="*/ 258793 h 396939"/>
                        <a:gd name="connsiteX22" fmla="*/ 150338 w 584830"/>
                        <a:gd name="connsiteY22" fmla="*/ 253268 h 396939"/>
                        <a:gd name="connsiteX23" fmla="*/ 150338 w 584830"/>
                        <a:gd name="connsiteY23" fmla="*/ 243137 h 396939"/>
                        <a:gd name="connsiteX24" fmla="*/ 145726 w 584830"/>
                        <a:gd name="connsiteY24" fmla="*/ 237611 h 396939"/>
                        <a:gd name="connsiteX25" fmla="*/ 244490 w 584830"/>
                        <a:gd name="connsiteY25" fmla="*/ 180511 h 396939"/>
                        <a:gd name="connsiteX26" fmla="*/ 238956 w 584830"/>
                        <a:gd name="connsiteY26" fmla="*/ 186037 h 396939"/>
                        <a:gd name="connsiteX27" fmla="*/ 238956 w 584830"/>
                        <a:gd name="connsiteY27" fmla="*/ 197088 h 396939"/>
                        <a:gd name="connsiteX28" fmla="*/ 244490 w 584830"/>
                        <a:gd name="connsiteY28" fmla="*/ 202614 h 396939"/>
                        <a:gd name="connsiteX29" fmla="*/ 343187 w 584830"/>
                        <a:gd name="connsiteY29" fmla="*/ 202614 h 396939"/>
                        <a:gd name="connsiteX30" fmla="*/ 348721 w 584830"/>
                        <a:gd name="connsiteY30" fmla="*/ 197088 h 396939"/>
                        <a:gd name="connsiteX31" fmla="*/ 348721 w 584830"/>
                        <a:gd name="connsiteY31" fmla="*/ 186037 h 396939"/>
                        <a:gd name="connsiteX32" fmla="*/ 343187 w 584830"/>
                        <a:gd name="connsiteY32" fmla="*/ 180511 h 396939"/>
                        <a:gd name="connsiteX33" fmla="*/ 440949 w 584830"/>
                        <a:gd name="connsiteY33" fmla="*/ 178669 h 396939"/>
                        <a:gd name="connsiteX34" fmla="*/ 436337 w 584830"/>
                        <a:gd name="connsiteY34" fmla="*/ 184195 h 396939"/>
                        <a:gd name="connsiteX35" fmla="*/ 436337 w 584830"/>
                        <a:gd name="connsiteY35" fmla="*/ 195246 h 396939"/>
                        <a:gd name="connsiteX36" fmla="*/ 440949 w 584830"/>
                        <a:gd name="connsiteY36" fmla="*/ 199851 h 396939"/>
                        <a:gd name="connsiteX37" fmla="*/ 536870 w 584830"/>
                        <a:gd name="connsiteY37" fmla="*/ 199851 h 396939"/>
                        <a:gd name="connsiteX38" fmla="*/ 541481 w 584830"/>
                        <a:gd name="connsiteY38" fmla="*/ 195246 h 396939"/>
                        <a:gd name="connsiteX39" fmla="*/ 541481 w 584830"/>
                        <a:gd name="connsiteY39" fmla="*/ 184195 h 396939"/>
                        <a:gd name="connsiteX40" fmla="*/ 536870 w 584830"/>
                        <a:gd name="connsiteY40" fmla="*/ 178669 h 396939"/>
                        <a:gd name="connsiteX41" fmla="*/ 47961 w 584830"/>
                        <a:gd name="connsiteY41" fmla="*/ 178669 h 396939"/>
                        <a:gd name="connsiteX42" fmla="*/ 43349 w 584830"/>
                        <a:gd name="connsiteY42" fmla="*/ 184195 h 396939"/>
                        <a:gd name="connsiteX43" fmla="*/ 43349 w 584830"/>
                        <a:gd name="connsiteY43" fmla="*/ 195246 h 396939"/>
                        <a:gd name="connsiteX44" fmla="*/ 47961 w 584830"/>
                        <a:gd name="connsiteY44" fmla="*/ 199851 h 396939"/>
                        <a:gd name="connsiteX45" fmla="*/ 143882 w 584830"/>
                        <a:gd name="connsiteY45" fmla="*/ 199851 h 396939"/>
                        <a:gd name="connsiteX46" fmla="*/ 149415 w 584830"/>
                        <a:gd name="connsiteY46" fmla="*/ 195246 h 396939"/>
                        <a:gd name="connsiteX47" fmla="*/ 149415 w 584830"/>
                        <a:gd name="connsiteY47" fmla="*/ 184195 h 396939"/>
                        <a:gd name="connsiteX48" fmla="*/ 143882 w 584830"/>
                        <a:gd name="connsiteY48" fmla="*/ 178669 h 396939"/>
                        <a:gd name="connsiteX49" fmla="*/ 245412 w 584830"/>
                        <a:gd name="connsiteY49" fmla="*/ 122490 h 396939"/>
                        <a:gd name="connsiteX50" fmla="*/ 239878 w 584830"/>
                        <a:gd name="connsiteY50" fmla="*/ 128015 h 396939"/>
                        <a:gd name="connsiteX51" fmla="*/ 239878 w 584830"/>
                        <a:gd name="connsiteY51" fmla="*/ 139067 h 396939"/>
                        <a:gd name="connsiteX52" fmla="*/ 245412 w 584830"/>
                        <a:gd name="connsiteY52" fmla="*/ 144593 h 396939"/>
                        <a:gd name="connsiteX53" fmla="*/ 344109 w 584830"/>
                        <a:gd name="connsiteY53" fmla="*/ 144593 h 396939"/>
                        <a:gd name="connsiteX54" fmla="*/ 349643 w 584830"/>
                        <a:gd name="connsiteY54" fmla="*/ 139067 h 396939"/>
                        <a:gd name="connsiteX55" fmla="*/ 349643 w 584830"/>
                        <a:gd name="connsiteY55" fmla="*/ 128015 h 396939"/>
                        <a:gd name="connsiteX56" fmla="*/ 344109 w 584830"/>
                        <a:gd name="connsiteY56" fmla="*/ 122490 h 396939"/>
                        <a:gd name="connsiteX57" fmla="*/ 440949 w 584830"/>
                        <a:gd name="connsiteY57" fmla="*/ 121569 h 396939"/>
                        <a:gd name="connsiteX58" fmla="*/ 435415 w 584830"/>
                        <a:gd name="connsiteY58" fmla="*/ 126173 h 396939"/>
                        <a:gd name="connsiteX59" fmla="*/ 435415 w 584830"/>
                        <a:gd name="connsiteY59" fmla="*/ 137225 h 396939"/>
                        <a:gd name="connsiteX60" fmla="*/ 440026 w 584830"/>
                        <a:gd name="connsiteY60" fmla="*/ 142751 h 396939"/>
                        <a:gd name="connsiteX61" fmla="*/ 535947 w 584830"/>
                        <a:gd name="connsiteY61" fmla="*/ 144593 h 396939"/>
                        <a:gd name="connsiteX62" fmla="*/ 541481 w 584830"/>
                        <a:gd name="connsiteY62" fmla="*/ 139988 h 396939"/>
                        <a:gd name="connsiteX63" fmla="*/ 541481 w 584830"/>
                        <a:gd name="connsiteY63" fmla="*/ 128936 h 396939"/>
                        <a:gd name="connsiteX64" fmla="*/ 536870 w 584830"/>
                        <a:gd name="connsiteY64" fmla="*/ 123411 h 396939"/>
                        <a:gd name="connsiteX65" fmla="*/ 143882 w 584830"/>
                        <a:gd name="connsiteY65" fmla="*/ 121569 h 396939"/>
                        <a:gd name="connsiteX66" fmla="*/ 48883 w 584830"/>
                        <a:gd name="connsiteY66" fmla="*/ 123411 h 396939"/>
                        <a:gd name="connsiteX67" fmla="*/ 43349 w 584830"/>
                        <a:gd name="connsiteY67" fmla="*/ 128936 h 396939"/>
                        <a:gd name="connsiteX68" fmla="*/ 44271 w 584830"/>
                        <a:gd name="connsiteY68" fmla="*/ 139988 h 396939"/>
                        <a:gd name="connsiteX69" fmla="*/ 48883 w 584830"/>
                        <a:gd name="connsiteY69" fmla="*/ 144593 h 396939"/>
                        <a:gd name="connsiteX70" fmla="*/ 144804 w 584830"/>
                        <a:gd name="connsiteY70" fmla="*/ 142751 h 396939"/>
                        <a:gd name="connsiteX71" fmla="*/ 149415 w 584830"/>
                        <a:gd name="connsiteY71" fmla="*/ 137225 h 396939"/>
                        <a:gd name="connsiteX72" fmla="*/ 149415 w 584830"/>
                        <a:gd name="connsiteY72" fmla="*/ 126173 h 396939"/>
                        <a:gd name="connsiteX73" fmla="*/ 143882 w 584830"/>
                        <a:gd name="connsiteY73" fmla="*/ 121569 h 396939"/>
                        <a:gd name="connsiteX74" fmla="*/ 245412 w 584830"/>
                        <a:gd name="connsiteY74" fmla="*/ 66310 h 396939"/>
                        <a:gd name="connsiteX75" fmla="*/ 239878 w 584830"/>
                        <a:gd name="connsiteY75" fmla="*/ 70915 h 396939"/>
                        <a:gd name="connsiteX76" fmla="*/ 239878 w 584830"/>
                        <a:gd name="connsiteY76" fmla="*/ 82888 h 396939"/>
                        <a:gd name="connsiteX77" fmla="*/ 245412 w 584830"/>
                        <a:gd name="connsiteY77" fmla="*/ 87493 h 396939"/>
                        <a:gd name="connsiteX78" fmla="*/ 344109 w 584830"/>
                        <a:gd name="connsiteY78" fmla="*/ 87493 h 396939"/>
                        <a:gd name="connsiteX79" fmla="*/ 349643 w 584830"/>
                        <a:gd name="connsiteY79" fmla="*/ 82888 h 396939"/>
                        <a:gd name="connsiteX80" fmla="*/ 349643 w 584830"/>
                        <a:gd name="connsiteY80" fmla="*/ 70915 h 396939"/>
                        <a:gd name="connsiteX81" fmla="*/ 344109 w 584830"/>
                        <a:gd name="connsiteY81" fmla="*/ 66310 h 396939"/>
                        <a:gd name="connsiteX82" fmla="*/ 441871 w 584830"/>
                        <a:gd name="connsiteY82" fmla="*/ 65389 h 396939"/>
                        <a:gd name="connsiteX83" fmla="*/ 436337 w 584830"/>
                        <a:gd name="connsiteY83" fmla="*/ 69994 h 396939"/>
                        <a:gd name="connsiteX84" fmla="*/ 435415 w 584830"/>
                        <a:gd name="connsiteY84" fmla="*/ 80125 h 396939"/>
                        <a:gd name="connsiteX85" fmla="*/ 440949 w 584830"/>
                        <a:gd name="connsiteY85" fmla="*/ 85651 h 396939"/>
                        <a:gd name="connsiteX86" fmla="*/ 535947 w 584830"/>
                        <a:gd name="connsiteY86" fmla="*/ 93018 h 396939"/>
                        <a:gd name="connsiteX87" fmla="*/ 541481 w 584830"/>
                        <a:gd name="connsiteY87" fmla="*/ 88414 h 396939"/>
                        <a:gd name="connsiteX88" fmla="*/ 542404 w 584830"/>
                        <a:gd name="connsiteY88" fmla="*/ 77362 h 396939"/>
                        <a:gd name="connsiteX89" fmla="*/ 536870 w 584830"/>
                        <a:gd name="connsiteY89" fmla="*/ 71836 h 396939"/>
                        <a:gd name="connsiteX90" fmla="*/ 142959 w 584830"/>
                        <a:gd name="connsiteY90" fmla="*/ 65389 h 396939"/>
                        <a:gd name="connsiteX91" fmla="*/ 47961 w 584830"/>
                        <a:gd name="connsiteY91" fmla="*/ 71836 h 396939"/>
                        <a:gd name="connsiteX92" fmla="*/ 43349 w 584830"/>
                        <a:gd name="connsiteY92" fmla="*/ 77362 h 396939"/>
                        <a:gd name="connsiteX93" fmla="*/ 43349 w 584830"/>
                        <a:gd name="connsiteY93" fmla="*/ 88414 h 396939"/>
                        <a:gd name="connsiteX94" fmla="*/ 48883 w 584830"/>
                        <a:gd name="connsiteY94" fmla="*/ 93018 h 396939"/>
                        <a:gd name="connsiteX95" fmla="*/ 144804 w 584830"/>
                        <a:gd name="connsiteY95" fmla="*/ 85651 h 396939"/>
                        <a:gd name="connsiteX96" fmla="*/ 149415 w 584830"/>
                        <a:gd name="connsiteY96" fmla="*/ 80125 h 396939"/>
                        <a:gd name="connsiteX97" fmla="*/ 148493 w 584830"/>
                        <a:gd name="connsiteY97" fmla="*/ 69994 h 396939"/>
                        <a:gd name="connsiteX98" fmla="*/ 142959 w 584830"/>
                        <a:gd name="connsiteY98" fmla="*/ 65389 h 396939"/>
                        <a:gd name="connsiteX99" fmla="*/ 395755 w 584830"/>
                        <a:gd name="connsiteY99" fmla="*/ 0 h 396939"/>
                        <a:gd name="connsiteX100" fmla="*/ 584830 w 584830"/>
                        <a:gd name="connsiteY100" fmla="*/ 20262 h 396939"/>
                        <a:gd name="connsiteX101" fmla="*/ 584830 w 584830"/>
                        <a:gd name="connsiteY101" fmla="*/ 26708 h 396939"/>
                        <a:gd name="connsiteX102" fmla="*/ 584830 w 584830"/>
                        <a:gd name="connsiteY102" fmla="*/ 382204 h 396939"/>
                        <a:gd name="connsiteX103" fmla="*/ 584830 w 584830"/>
                        <a:gd name="connsiteY103" fmla="*/ 384046 h 396939"/>
                        <a:gd name="connsiteX104" fmla="*/ 396677 w 584830"/>
                        <a:gd name="connsiteY104" fmla="*/ 396939 h 396939"/>
                        <a:gd name="connsiteX105" fmla="*/ 396677 w 584830"/>
                        <a:gd name="connsiteY105" fmla="*/ 396018 h 396939"/>
                        <a:gd name="connsiteX106" fmla="*/ 395755 w 584830"/>
                        <a:gd name="connsiteY106" fmla="*/ 396939 h 396939"/>
                        <a:gd name="connsiteX107" fmla="*/ 202982 w 584830"/>
                        <a:gd name="connsiteY107" fmla="*/ 0 h 396939"/>
                        <a:gd name="connsiteX108" fmla="*/ 221430 w 584830"/>
                        <a:gd name="connsiteY108" fmla="*/ 0 h 396939"/>
                        <a:gd name="connsiteX109" fmla="*/ 383772 w 584830"/>
                        <a:gd name="connsiteY109" fmla="*/ 0 h 396939"/>
                        <a:gd name="connsiteX110" fmla="*/ 383772 w 584830"/>
                        <a:gd name="connsiteY110" fmla="*/ 2763 h 396939"/>
                        <a:gd name="connsiteX111" fmla="*/ 383772 w 584830"/>
                        <a:gd name="connsiteY111" fmla="*/ 40523 h 396939"/>
                        <a:gd name="connsiteX112" fmla="*/ 383772 w 584830"/>
                        <a:gd name="connsiteY112" fmla="*/ 45128 h 396939"/>
                        <a:gd name="connsiteX113" fmla="*/ 383772 w 584830"/>
                        <a:gd name="connsiteY113" fmla="*/ 350891 h 396939"/>
                        <a:gd name="connsiteX114" fmla="*/ 383772 w 584830"/>
                        <a:gd name="connsiteY114" fmla="*/ 374836 h 396939"/>
                        <a:gd name="connsiteX115" fmla="*/ 383772 w 584830"/>
                        <a:gd name="connsiteY115" fmla="*/ 375757 h 396939"/>
                        <a:gd name="connsiteX116" fmla="*/ 383772 w 584830"/>
                        <a:gd name="connsiteY116" fmla="*/ 396939 h 396939"/>
                        <a:gd name="connsiteX117" fmla="*/ 365324 w 584830"/>
                        <a:gd name="connsiteY117" fmla="*/ 396939 h 396939"/>
                        <a:gd name="connsiteX118" fmla="*/ 202982 w 584830"/>
                        <a:gd name="connsiteY118" fmla="*/ 396939 h 396939"/>
                        <a:gd name="connsiteX119" fmla="*/ 202982 w 584830"/>
                        <a:gd name="connsiteY119" fmla="*/ 393255 h 396939"/>
                        <a:gd name="connsiteX120" fmla="*/ 202982 w 584830"/>
                        <a:gd name="connsiteY120" fmla="*/ 45128 h 396939"/>
                        <a:gd name="connsiteX121" fmla="*/ 189075 w 584830"/>
                        <a:gd name="connsiteY121" fmla="*/ 0 h 396939"/>
                        <a:gd name="connsiteX122" fmla="*/ 189075 w 584830"/>
                        <a:gd name="connsiteY122" fmla="*/ 396018 h 396939"/>
                        <a:gd name="connsiteX123" fmla="*/ 189075 w 584830"/>
                        <a:gd name="connsiteY123" fmla="*/ 396939 h 396939"/>
                        <a:gd name="connsiteX124" fmla="*/ 0 w 584830"/>
                        <a:gd name="connsiteY124" fmla="*/ 384046 h 396939"/>
                        <a:gd name="connsiteX125" fmla="*/ 0 w 584830"/>
                        <a:gd name="connsiteY125" fmla="*/ 382204 h 396939"/>
                        <a:gd name="connsiteX126" fmla="*/ 0 w 584830"/>
                        <a:gd name="connsiteY126" fmla="*/ 26708 h 396939"/>
                        <a:gd name="connsiteX127" fmla="*/ 0 w 584830"/>
                        <a:gd name="connsiteY127" fmla="*/ 20262 h 3969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</a:cxnLst>
                      <a:rect l="l" t="t" r="r" b="b"/>
                      <a:pathLst>
                        <a:path w="584830" h="396939">
                          <a:moveTo>
                            <a:pt x="245412" y="239453"/>
                          </a:moveTo>
                          <a:cubicBezTo>
                            <a:pt x="242645" y="239453"/>
                            <a:pt x="239878" y="242216"/>
                            <a:pt x="239878" y="244979"/>
                          </a:cubicBezTo>
                          <a:lnTo>
                            <a:pt x="239878" y="256031"/>
                          </a:lnTo>
                          <a:cubicBezTo>
                            <a:pt x="239878" y="259714"/>
                            <a:pt x="242645" y="261556"/>
                            <a:pt x="245412" y="261556"/>
                          </a:cubicBezTo>
                          <a:lnTo>
                            <a:pt x="344109" y="261556"/>
                          </a:lnTo>
                          <a:cubicBezTo>
                            <a:pt x="347799" y="261556"/>
                            <a:pt x="349643" y="259714"/>
                            <a:pt x="349643" y="256031"/>
                          </a:cubicBezTo>
                          <a:lnTo>
                            <a:pt x="349643" y="244979"/>
                          </a:lnTo>
                          <a:cubicBezTo>
                            <a:pt x="349643" y="242216"/>
                            <a:pt x="346876" y="239453"/>
                            <a:pt x="344109" y="239453"/>
                          </a:cubicBezTo>
                          <a:close/>
                          <a:moveTo>
                            <a:pt x="535025" y="233927"/>
                          </a:moveTo>
                          <a:lnTo>
                            <a:pt x="440026" y="237611"/>
                          </a:lnTo>
                          <a:cubicBezTo>
                            <a:pt x="437259" y="237611"/>
                            <a:pt x="434492" y="240374"/>
                            <a:pt x="434492" y="243137"/>
                          </a:cubicBezTo>
                          <a:lnTo>
                            <a:pt x="435415" y="253268"/>
                          </a:lnTo>
                          <a:cubicBezTo>
                            <a:pt x="435415" y="256031"/>
                            <a:pt x="437259" y="258793"/>
                            <a:pt x="440949" y="258793"/>
                          </a:cubicBezTo>
                          <a:lnTo>
                            <a:pt x="535947" y="255110"/>
                          </a:lnTo>
                          <a:cubicBezTo>
                            <a:pt x="538714" y="255110"/>
                            <a:pt x="541481" y="252347"/>
                            <a:pt x="540559" y="249584"/>
                          </a:cubicBezTo>
                          <a:lnTo>
                            <a:pt x="540559" y="239453"/>
                          </a:lnTo>
                          <a:cubicBezTo>
                            <a:pt x="540559" y="236690"/>
                            <a:pt x="537792" y="233927"/>
                            <a:pt x="535025" y="233927"/>
                          </a:cubicBezTo>
                          <a:close/>
                          <a:moveTo>
                            <a:pt x="49805" y="233927"/>
                          </a:moveTo>
                          <a:cubicBezTo>
                            <a:pt x="47038" y="233927"/>
                            <a:pt x="44271" y="236690"/>
                            <a:pt x="44271" y="239453"/>
                          </a:cubicBezTo>
                          <a:lnTo>
                            <a:pt x="44271" y="249584"/>
                          </a:lnTo>
                          <a:cubicBezTo>
                            <a:pt x="44271" y="252347"/>
                            <a:pt x="46116" y="255110"/>
                            <a:pt x="48883" y="255110"/>
                          </a:cubicBezTo>
                          <a:lnTo>
                            <a:pt x="144804" y="258793"/>
                          </a:lnTo>
                          <a:cubicBezTo>
                            <a:pt x="147571" y="258793"/>
                            <a:pt x="149415" y="256031"/>
                            <a:pt x="150338" y="253268"/>
                          </a:cubicBezTo>
                          <a:lnTo>
                            <a:pt x="150338" y="243137"/>
                          </a:lnTo>
                          <a:cubicBezTo>
                            <a:pt x="150338" y="240374"/>
                            <a:pt x="148493" y="237611"/>
                            <a:pt x="145726" y="237611"/>
                          </a:cubicBezTo>
                          <a:close/>
                          <a:moveTo>
                            <a:pt x="244490" y="180511"/>
                          </a:moveTo>
                          <a:cubicBezTo>
                            <a:pt x="240800" y="180511"/>
                            <a:pt x="238956" y="183274"/>
                            <a:pt x="238956" y="186037"/>
                          </a:cubicBezTo>
                          <a:lnTo>
                            <a:pt x="238956" y="197088"/>
                          </a:lnTo>
                          <a:cubicBezTo>
                            <a:pt x="238956" y="200772"/>
                            <a:pt x="240800" y="202614"/>
                            <a:pt x="244490" y="202614"/>
                          </a:cubicBezTo>
                          <a:lnTo>
                            <a:pt x="343187" y="202614"/>
                          </a:lnTo>
                          <a:cubicBezTo>
                            <a:pt x="345954" y="202614"/>
                            <a:pt x="348721" y="200772"/>
                            <a:pt x="348721" y="197088"/>
                          </a:cubicBezTo>
                          <a:lnTo>
                            <a:pt x="348721" y="186037"/>
                          </a:lnTo>
                          <a:cubicBezTo>
                            <a:pt x="348721" y="183274"/>
                            <a:pt x="345954" y="180511"/>
                            <a:pt x="343187" y="180511"/>
                          </a:cubicBezTo>
                          <a:close/>
                          <a:moveTo>
                            <a:pt x="440949" y="178669"/>
                          </a:moveTo>
                          <a:cubicBezTo>
                            <a:pt x="438182" y="178669"/>
                            <a:pt x="436337" y="181432"/>
                            <a:pt x="436337" y="184195"/>
                          </a:cubicBezTo>
                          <a:lnTo>
                            <a:pt x="436337" y="195246"/>
                          </a:lnTo>
                          <a:cubicBezTo>
                            <a:pt x="436337" y="198009"/>
                            <a:pt x="438182" y="199851"/>
                            <a:pt x="440949" y="199851"/>
                          </a:cubicBezTo>
                          <a:lnTo>
                            <a:pt x="536870" y="199851"/>
                          </a:lnTo>
                          <a:cubicBezTo>
                            <a:pt x="539637" y="199851"/>
                            <a:pt x="541481" y="198009"/>
                            <a:pt x="541481" y="195246"/>
                          </a:cubicBezTo>
                          <a:lnTo>
                            <a:pt x="541481" y="184195"/>
                          </a:lnTo>
                          <a:cubicBezTo>
                            <a:pt x="541481" y="181432"/>
                            <a:pt x="539637" y="178669"/>
                            <a:pt x="536870" y="178669"/>
                          </a:cubicBezTo>
                          <a:close/>
                          <a:moveTo>
                            <a:pt x="47961" y="178669"/>
                          </a:moveTo>
                          <a:cubicBezTo>
                            <a:pt x="45194" y="178669"/>
                            <a:pt x="43349" y="181432"/>
                            <a:pt x="43349" y="184195"/>
                          </a:cubicBezTo>
                          <a:lnTo>
                            <a:pt x="43349" y="195246"/>
                          </a:lnTo>
                          <a:cubicBezTo>
                            <a:pt x="43349" y="198009"/>
                            <a:pt x="45194" y="199851"/>
                            <a:pt x="47961" y="199851"/>
                          </a:cubicBezTo>
                          <a:lnTo>
                            <a:pt x="143882" y="199851"/>
                          </a:lnTo>
                          <a:cubicBezTo>
                            <a:pt x="146649" y="199851"/>
                            <a:pt x="149415" y="198009"/>
                            <a:pt x="149415" y="195246"/>
                          </a:cubicBezTo>
                          <a:lnTo>
                            <a:pt x="149415" y="184195"/>
                          </a:lnTo>
                          <a:cubicBezTo>
                            <a:pt x="149415" y="181432"/>
                            <a:pt x="146649" y="178669"/>
                            <a:pt x="143882" y="178669"/>
                          </a:cubicBezTo>
                          <a:close/>
                          <a:moveTo>
                            <a:pt x="245412" y="122490"/>
                          </a:moveTo>
                          <a:cubicBezTo>
                            <a:pt x="242645" y="122490"/>
                            <a:pt x="239878" y="124331"/>
                            <a:pt x="239878" y="128015"/>
                          </a:cubicBezTo>
                          <a:lnTo>
                            <a:pt x="239878" y="139067"/>
                          </a:lnTo>
                          <a:cubicBezTo>
                            <a:pt x="239878" y="141830"/>
                            <a:pt x="242645" y="144593"/>
                            <a:pt x="245412" y="144593"/>
                          </a:cubicBezTo>
                          <a:lnTo>
                            <a:pt x="344109" y="144593"/>
                          </a:lnTo>
                          <a:cubicBezTo>
                            <a:pt x="347799" y="144593"/>
                            <a:pt x="349643" y="141830"/>
                            <a:pt x="349643" y="139067"/>
                          </a:cubicBezTo>
                          <a:lnTo>
                            <a:pt x="349643" y="128015"/>
                          </a:lnTo>
                          <a:cubicBezTo>
                            <a:pt x="349643" y="124331"/>
                            <a:pt x="346876" y="122490"/>
                            <a:pt x="344109" y="122490"/>
                          </a:cubicBezTo>
                          <a:close/>
                          <a:moveTo>
                            <a:pt x="440949" y="121569"/>
                          </a:moveTo>
                          <a:cubicBezTo>
                            <a:pt x="438182" y="121569"/>
                            <a:pt x="435415" y="123411"/>
                            <a:pt x="435415" y="126173"/>
                          </a:cubicBezTo>
                          <a:lnTo>
                            <a:pt x="435415" y="137225"/>
                          </a:lnTo>
                          <a:cubicBezTo>
                            <a:pt x="435415" y="139988"/>
                            <a:pt x="437259" y="142751"/>
                            <a:pt x="440026" y="142751"/>
                          </a:cubicBezTo>
                          <a:lnTo>
                            <a:pt x="535947" y="144593"/>
                          </a:lnTo>
                          <a:cubicBezTo>
                            <a:pt x="538714" y="144593"/>
                            <a:pt x="541481" y="142751"/>
                            <a:pt x="541481" y="139988"/>
                          </a:cubicBezTo>
                          <a:lnTo>
                            <a:pt x="541481" y="128936"/>
                          </a:lnTo>
                          <a:cubicBezTo>
                            <a:pt x="541481" y="126173"/>
                            <a:pt x="539637" y="124331"/>
                            <a:pt x="536870" y="123411"/>
                          </a:cubicBezTo>
                          <a:close/>
                          <a:moveTo>
                            <a:pt x="143882" y="121569"/>
                          </a:moveTo>
                          <a:lnTo>
                            <a:pt x="48883" y="123411"/>
                          </a:lnTo>
                          <a:cubicBezTo>
                            <a:pt x="46116" y="124331"/>
                            <a:pt x="43349" y="126173"/>
                            <a:pt x="43349" y="128936"/>
                          </a:cubicBezTo>
                          <a:lnTo>
                            <a:pt x="44271" y="139988"/>
                          </a:lnTo>
                          <a:cubicBezTo>
                            <a:pt x="44271" y="142751"/>
                            <a:pt x="46116" y="144593"/>
                            <a:pt x="48883" y="144593"/>
                          </a:cubicBezTo>
                          <a:lnTo>
                            <a:pt x="144804" y="142751"/>
                          </a:lnTo>
                          <a:cubicBezTo>
                            <a:pt x="147571" y="142751"/>
                            <a:pt x="149415" y="139988"/>
                            <a:pt x="149415" y="137225"/>
                          </a:cubicBezTo>
                          <a:lnTo>
                            <a:pt x="149415" y="126173"/>
                          </a:lnTo>
                          <a:cubicBezTo>
                            <a:pt x="149415" y="123411"/>
                            <a:pt x="146649" y="121569"/>
                            <a:pt x="143882" y="121569"/>
                          </a:cubicBezTo>
                          <a:close/>
                          <a:moveTo>
                            <a:pt x="245412" y="66310"/>
                          </a:moveTo>
                          <a:cubicBezTo>
                            <a:pt x="242645" y="66310"/>
                            <a:pt x="239878" y="68152"/>
                            <a:pt x="239878" y="70915"/>
                          </a:cubicBezTo>
                          <a:lnTo>
                            <a:pt x="239878" y="82888"/>
                          </a:lnTo>
                          <a:cubicBezTo>
                            <a:pt x="239878" y="85651"/>
                            <a:pt x="242645" y="87493"/>
                            <a:pt x="245412" y="87493"/>
                          </a:cubicBezTo>
                          <a:lnTo>
                            <a:pt x="344109" y="87493"/>
                          </a:lnTo>
                          <a:cubicBezTo>
                            <a:pt x="347799" y="87493"/>
                            <a:pt x="349643" y="85651"/>
                            <a:pt x="349643" y="82888"/>
                          </a:cubicBezTo>
                          <a:lnTo>
                            <a:pt x="349643" y="70915"/>
                          </a:lnTo>
                          <a:cubicBezTo>
                            <a:pt x="349643" y="68152"/>
                            <a:pt x="346876" y="66310"/>
                            <a:pt x="344109" y="66310"/>
                          </a:cubicBezTo>
                          <a:close/>
                          <a:moveTo>
                            <a:pt x="441871" y="65389"/>
                          </a:moveTo>
                          <a:cubicBezTo>
                            <a:pt x="439104" y="64468"/>
                            <a:pt x="436337" y="67231"/>
                            <a:pt x="436337" y="69994"/>
                          </a:cubicBezTo>
                          <a:lnTo>
                            <a:pt x="435415" y="80125"/>
                          </a:lnTo>
                          <a:cubicBezTo>
                            <a:pt x="435415" y="83809"/>
                            <a:pt x="437259" y="85651"/>
                            <a:pt x="440949" y="85651"/>
                          </a:cubicBezTo>
                          <a:lnTo>
                            <a:pt x="535947" y="93018"/>
                          </a:lnTo>
                          <a:cubicBezTo>
                            <a:pt x="538714" y="93018"/>
                            <a:pt x="541481" y="91176"/>
                            <a:pt x="541481" y="88414"/>
                          </a:cubicBezTo>
                          <a:lnTo>
                            <a:pt x="542404" y="77362"/>
                          </a:lnTo>
                          <a:cubicBezTo>
                            <a:pt x="542404" y="74599"/>
                            <a:pt x="540559" y="71836"/>
                            <a:pt x="536870" y="71836"/>
                          </a:cubicBezTo>
                          <a:close/>
                          <a:moveTo>
                            <a:pt x="142959" y="65389"/>
                          </a:moveTo>
                          <a:lnTo>
                            <a:pt x="47961" y="71836"/>
                          </a:lnTo>
                          <a:cubicBezTo>
                            <a:pt x="45194" y="71836"/>
                            <a:pt x="42427" y="74599"/>
                            <a:pt x="43349" y="77362"/>
                          </a:cubicBezTo>
                          <a:lnTo>
                            <a:pt x="43349" y="88414"/>
                          </a:lnTo>
                          <a:cubicBezTo>
                            <a:pt x="44271" y="91176"/>
                            <a:pt x="46116" y="93018"/>
                            <a:pt x="48883" y="93018"/>
                          </a:cubicBezTo>
                          <a:lnTo>
                            <a:pt x="144804" y="85651"/>
                          </a:lnTo>
                          <a:cubicBezTo>
                            <a:pt x="147571" y="85651"/>
                            <a:pt x="149415" y="83809"/>
                            <a:pt x="149415" y="80125"/>
                          </a:cubicBezTo>
                          <a:lnTo>
                            <a:pt x="148493" y="69994"/>
                          </a:lnTo>
                          <a:cubicBezTo>
                            <a:pt x="148493" y="67231"/>
                            <a:pt x="145726" y="64468"/>
                            <a:pt x="142959" y="65389"/>
                          </a:cubicBezTo>
                          <a:close/>
                          <a:moveTo>
                            <a:pt x="395755" y="0"/>
                          </a:moveTo>
                          <a:lnTo>
                            <a:pt x="584830" y="20262"/>
                          </a:lnTo>
                          <a:lnTo>
                            <a:pt x="584830" y="26708"/>
                          </a:lnTo>
                          <a:lnTo>
                            <a:pt x="584830" y="382204"/>
                          </a:lnTo>
                          <a:lnTo>
                            <a:pt x="584830" y="384046"/>
                          </a:lnTo>
                          <a:lnTo>
                            <a:pt x="396677" y="396939"/>
                          </a:lnTo>
                          <a:lnTo>
                            <a:pt x="396677" y="396018"/>
                          </a:lnTo>
                          <a:lnTo>
                            <a:pt x="395755" y="396939"/>
                          </a:lnTo>
                          <a:close/>
                          <a:moveTo>
                            <a:pt x="202982" y="0"/>
                          </a:moveTo>
                          <a:lnTo>
                            <a:pt x="221430" y="0"/>
                          </a:lnTo>
                          <a:lnTo>
                            <a:pt x="383772" y="0"/>
                          </a:lnTo>
                          <a:lnTo>
                            <a:pt x="383772" y="2763"/>
                          </a:lnTo>
                          <a:lnTo>
                            <a:pt x="383772" y="40523"/>
                          </a:lnTo>
                          <a:lnTo>
                            <a:pt x="383772" y="45128"/>
                          </a:lnTo>
                          <a:cubicBezTo>
                            <a:pt x="383772" y="147356"/>
                            <a:pt x="383772" y="249584"/>
                            <a:pt x="383772" y="350891"/>
                          </a:cubicBezTo>
                          <a:lnTo>
                            <a:pt x="383772" y="374836"/>
                          </a:lnTo>
                          <a:cubicBezTo>
                            <a:pt x="383772" y="374836"/>
                            <a:pt x="383772" y="375757"/>
                            <a:pt x="383772" y="375757"/>
                          </a:cubicBezTo>
                          <a:lnTo>
                            <a:pt x="383772" y="396939"/>
                          </a:lnTo>
                          <a:lnTo>
                            <a:pt x="365324" y="396939"/>
                          </a:lnTo>
                          <a:lnTo>
                            <a:pt x="202982" y="396939"/>
                          </a:lnTo>
                          <a:lnTo>
                            <a:pt x="202982" y="393255"/>
                          </a:lnTo>
                          <a:lnTo>
                            <a:pt x="202982" y="45128"/>
                          </a:lnTo>
                          <a:close/>
                          <a:moveTo>
                            <a:pt x="189075" y="0"/>
                          </a:moveTo>
                          <a:lnTo>
                            <a:pt x="189075" y="396018"/>
                          </a:lnTo>
                          <a:lnTo>
                            <a:pt x="189075" y="396939"/>
                          </a:lnTo>
                          <a:lnTo>
                            <a:pt x="0" y="384046"/>
                          </a:lnTo>
                          <a:lnTo>
                            <a:pt x="0" y="382204"/>
                          </a:lnTo>
                          <a:lnTo>
                            <a:pt x="0" y="26708"/>
                          </a:lnTo>
                          <a:lnTo>
                            <a:pt x="0" y="20262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" name="servers-interface-symbol_36043"/>
                    <p:cNvSpPr>
                      <a:spLocks noChangeAspect="1"/>
                    </p:cNvSpPr>
                    <p:nvPr>
                      <p:custDataLst>
                        <p:tags r:id="rId7"/>
                      </p:custDataLst>
                    </p:nvPr>
                  </p:nvSpPr>
                  <p:spPr bwMode="auto">
                    <a:xfrm>
                      <a:off x="10594224" y="3747257"/>
                      <a:ext cx="411031" cy="160612"/>
                    </a:xfrm>
                    <a:custGeom>
                      <a:avLst/>
                      <a:gdLst>
                        <a:gd name="connsiteX0" fmla="*/ 245412 w 584830"/>
                        <a:gd name="connsiteY0" fmla="*/ 239453 h 396939"/>
                        <a:gd name="connsiteX1" fmla="*/ 239878 w 584830"/>
                        <a:gd name="connsiteY1" fmla="*/ 244979 h 396939"/>
                        <a:gd name="connsiteX2" fmla="*/ 239878 w 584830"/>
                        <a:gd name="connsiteY2" fmla="*/ 256031 h 396939"/>
                        <a:gd name="connsiteX3" fmla="*/ 245412 w 584830"/>
                        <a:gd name="connsiteY3" fmla="*/ 261556 h 396939"/>
                        <a:gd name="connsiteX4" fmla="*/ 344109 w 584830"/>
                        <a:gd name="connsiteY4" fmla="*/ 261556 h 396939"/>
                        <a:gd name="connsiteX5" fmla="*/ 349643 w 584830"/>
                        <a:gd name="connsiteY5" fmla="*/ 256031 h 396939"/>
                        <a:gd name="connsiteX6" fmla="*/ 349643 w 584830"/>
                        <a:gd name="connsiteY6" fmla="*/ 244979 h 396939"/>
                        <a:gd name="connsiteX7" fmla="*/ 344109 w 584830"/>
                        <a:gd name="connsiteY7" fmla="*/ 239453 h 396939"/>
                        <a:gd name="connsiteX8" fmla="*/ 535025 w 584830"/>
                        <a:gd name="connsiteY8" fmla="*/ 233927 h 396939"/>
                        <a:gd name="connsiteX9" fmla="*/ 440026 w 584830"/>
                        <a:gd name="connsiteY9" fmla="*/ 237611 h 396939"/>
                        <a:gd name="connsiteX10" fmla="*/ 434492 w 584830"/>
                        <a:gd name="connsiteY10" fmla="*/ 243137 h 396939"/>
                        <a:gd name="connsiteX11" fmla="*/ 435415 w 584830"/>
                        <a:gd name="connsiteY11" fmla="*/ 253268 h 396939"/>
                        <a:gd name="connsiteX12" fmla="*/ 440949 w 584830"/>
                        <a:gd name="connsiteY12" fmla="*/ 258793 h 396939"/>
                        <a:gd name="connsiteX13" fmla="*/ 535947 w 584830"/>
                        <a:gd name="connsiteY13" fmla="*/ 255110 h 396939"/>
                        <a:gd name="connsiteX14" fmla="*/ 540559 w 584830"/>
                        <a:gd name="connsiteY14" fmla="*/ 249584 h 396939"/>
                        <a:gd name="connsiteX15" fmla="*/ 540559 w 584830"/>
                        <a:gd name="connsiteY15" fmla="*/ 239453 h 396939"/>
                        <a:gd name="connsiteX16" fmla="*/ 535025 w 584830"/>
                        <a:gd name="connsiteY16" fmla="*/ 233927 h 396939"/>
                        <a:gd name="connsiteX17" fmla="*/ 49805 w 584830"/>
                        <a:gd name="connsiteY17" fmla="*/ 233927 h 396939"/>
                        <a:gd name="connsiteX18" fmla="*/ 44271 w 584830"/>
                        <a:gd name="connsiteY18" fmla="*/ 239453 h 396939"/>
                        <a:gd name="connsiteX19" fmla="*/ 44271 w 584830"/>
                        <a:gd name="connsiteY19" fmla="*/ 249584 h 396939"/>
                        <a:gd name="connsiteX20" fmla="*/ 48883 w 584830"/>
                        <a:gd name="connsiteY20" fmla="*/ 255110 h 396939"/>
                        <a:gd name="connsiteX21" fmla="*/ 144804 w 584830"/>
                        <a:gd name="connsiteY21" fmla="*/ 258793 h 396939"/>
                        <a:gd name="connsiteX22" fmla="*/ 150338 w 584830"/>
                        <a:gd name="connsiteY22" fmla="*/ 253268 h 396939"/>
                        <a:gd name="connsiteX23" fmla="*/ 150338 w 584830"/>
                        <a:gd name="connsiteY23" fmla="*/ 243137 h 396939"/>
                        <a:gd name="connsiteX24" fmla="*/ 145726 w 584830"/>
                        <a:gd name="connsiteY24" fmla="*/ 237611 h 396939"/>
                        <a:gd name="connsiteX25" fmla="*/ 244490 w 584830"/>
                        <a:gd name="connsiteY25" fmla="*/ 180511 h 396939"/>
                        <a:gd name="connsiteX26" fmla="*/ 238956 w 584830"/>
                        <a:gd name="connsiteY26" fmla="*/ 186037 h 396939"/>
                        <a:gd name="connsiteX27" fmla="*/ 238956 w 584830"/>
                        <a:gd name="connsiteY27" fmla="*/ 197088 h 396939"/>
                        <a:gd name="connsiteX28" fmla="*/ 244490 w 584830"/>
                        <a:gd name="connsiteY28" fmla="*/ 202614 h 396939"/>
                        <a:gd name="connsiteX29" fmla="*/ 343187 w 584830"/>
                        <a:gd name="connsiteY29" fmla="*/ 202614 h 396939"/>
                        <a:gd name="connsiteX30" fmla="*/ 348721 w 584830"/>
                        <a:gd name="connsiteY30" fmla="*/ 197088 h 396939"/>
                        <a:gd name="connsiteX31" fmla="*/ 348721 w 584830"/>
                        <a:gd name="connsiteY31" fmla="*/ 186037 h 396939"/>
                        <a:gd name="connsiteX32" fmla="*/ 343187 w 584830"/>
                        <a:gd name="connsiteY32" fmla="*/ 180511 h 396939"/>
                        <a:gd name="connsiteX33" fmla="*/ 440949 w 584830"/>
                        <a:gd name="connsiteY33" fmla="*/ 178669 h 396939"/>
                        <a:gd name="connsiteX34" fmla="*/ 436337 w 584830"/>
                        <a:gd name="connsiteY34" fmla="*/ 184195 h 396939"/>
                        <a:gd name="connsiteX35" fmla="*/ 436337 w 584830"/>
                        <a:gd name="connsiteY35" fmla="*/ 195246 h 396939"/>
                        <a:gd name="connsiteX36" fmla="*/ 440949 w 584830"/>
                        <a:gd name="connsiteY36" fmla="*/ 199851 h 396939"/>
                        <a:gd name="connsiteX37" fmla="*/ 536870 w 584830"/>
                        <a:gd name="connsiteY37" fmla="*/ 199851 h 396939"/>
                        <a:gd name="connsiteX38" fmla="*/ 541481 w 584830"/>
                        <a:gd name="connsiteY38" fmla="*/ 195246 h 396939"/>
                        <a:gd name="connsiteX39" fmla="*/ 541481 w 584830"/>
                        <a:gd name="connsiteY39" fmla="*/ 184195 h 396939"/>
                        <a:gd name="connsiteX40" fmla="*/ 536870 w 584830"/>
                        <a:gd name="connsiteY40" fmla="*/ 178669 h 396939"/>
                        <a:gd name="connsiteX41" fmla="*/ 47961 w 584830"/>
                        <a:gd name="connsiteY41" fmla="*/ 178669 h 396939"/>
                        <a:gd name="connsiteX42" fmla="*/ 43349 w 584830"/>
                        <a:gd name="connsiteY42" fmla="*/ 184195 h 396939"/>
                        <a:gd name="connsiteX43" fmla="*/ 43349 w 584830"/>
                        <a:gd name="connsiteY43" fmla="*/ 195246 h 396939"/>
                        <a:gd name="connsiteX44" fmla="*/ 47961 w 584830"/>
                        <a:gd name="connsiteY44" fmla="*/ 199851 h 396939"/>
                        <a:gd name="connsiteX45" fmla="*/ 143882 w 584830"/>
                        <a:gd name="connsiteY45" fmla="*/ 199851 h 396939"/>
                        <a:gd name="connsiteX46" fmla="*/ 149415 w 584830"/>
                        <a:gd name="connsiteY46" fmla="*/ 195246 h 396939"/>
                        <a:gd name="connsiteX47" fmla="*/ 149415 w 584830"/>
                        <a:gd name="connsiteY47" fmla="*/ 184195 h 396939"/>
                        <a:gd name="connsiteX48" fmla="*/ 143882 w 584830"/>
                        <a:gd name="connsiteY48" fmla="*/ 178669 h 396939"/>
                        <a:gd name="connsiteX49" fmla="*/ 245412 w 584830"/>
                        <a:gd name="connsiteY49" fmla="*/ 122490 h 396939"/>
                        <a:gd name="connsiteX50" fmla="*/ 239878 w 584830"/>
                        <a:gd name="connsiteY50" fmla="*/ 128015 h 396939"/>
                        <a:gd name="connsiteX51" fmla="*/ 239878 w 584830"/>
                        <a:gd name="connsiteY51" fmla="*/ 139067 h 396939"/>
                        <a:gd name="connsiteX52" fmla="*/ 245412 w 584830"/>
                        <a:gd name="connsiteY52" fmla="*/ 144593 h 396939"/>
                        <a:gd name="connsiteX53" fmla="*/ 344109 w 584830"/>
                        <a:gd name="connsiteY53" fmla="*/ 144593 h 396939"/>
                        <a:gd name="connsiteX54" fmla="*/ 349643 w 584830"/>
                        <a:gd name="connsiteY54" fmla="*/ 139067 h 396939"/>
                        <a:gd name="connsiteX55" fmla="*/ 349643 w 584830"/>
                        <a:gd name="connsiteY55" fmla="*/ 128015 h 396939"/>
                        <a:gd name="connsiteX56" fmla="*/ 344109 w 584830"/>
                        <a:gd name="connsiteY56" fmla="*/ 122490 h 396939"/>
                        <a:gd name="connsiteX57" fmla="*/ 440949 w 584830"/>
                        <a:gd name="connsiteY57" fmla="*/ 121569 h 396939"/>
                        <a:gd name="connsiteX58" fmla="*/ 435415 w 584830"/>
                        <a:gd name="connsiteY58" fmla="*/ 126173 h 396939"/>
                        <a:gd name="connsiteX59" fmla="*/ 435415 w 584830"/>
                        <a:gd name="connsiteY59" fmla="*/ 137225 h 396939"/>
                        <a:gd name="connsiteX60" fmla="*/ 440026 w 584830"/>
                        <a:gd name="connsiteY60" fmla="*/ 142751 h 396939"/>
                        <a:gd name="connsiteX61" fmla="*/ 535947 w 584830"/>
                        <a:gd name="connsiteY61" fmla="*/ 144593 h 396939"/>
                        <a:gd name="connsiteX62" fmla="*/ 541481 w 584830"/>
                        <a:gd name="connsiteY62" fmla="*/ 139988 h 396939"/>
                        <a:gd name="connsiteX63" fmla="*/ 541481 w 584830"/>
                        <a:gd name="connsiteY63" fmla="*/ 128936 h 396939"/>
                        <a:gd name="connsiteX64" fmla="*/ 536870 w 584830"/>
                        <a:gd name="connsiteY64" fmla="*/ 123411 h 396939"/>
                        <a:gd name="connsiteX65" fmla="*/ 143882 w 584830"/>
                        <a:gd name="connsiteY65" fmla="*/ 121569 h 396939"/>
                        <a:gd name="connsiteX66" fmla="*/ 48883 w 584830"/>
                        <a:gd name="connsiteY66" fmla="*/ 123411 h 396939"/>
                        <a:gd name="connsiteX67" fmla="*/ 43349 w 584830"/>
                        <a:gd name="connsiteY67" fmla="*/ 128936 h 396939"/>
                        <a:gd name="connsiteX68" fmla="*/ 44271 w 584830"/>
                        <a:gd name="connsiteY68" fmla="*/ 139988 h 396939"/>
                        <a:gd name="connsiteX69" fmla="*/ 48883 w 584830"/>
                        <a:gd name="connsiteY69" fmla="*/ 144593 h 396939"/>
                        <a:gd name="connsiteX70" fmla="*/ 144804 w 584830"/>
                        <a:gd name="connsiteY70" fmla="*/ 142751 h 396939"/>
                        <a:gd name="connsiteX71" fmla="*/ 149415 w 584830"/>
                        <a:gd name="connsiteY71" fmla="*/ 137225 h 396939"/>
                        <a:gd name="connsiteX72" fmla="*/ 149415 w 584830"/>
                        <a:gd name="connsiteY72" fmla="*/ 126173 h 396939"/>
                        <a:gd name="connsiteX73" fmla="*/ 143882 w 584830"/>
                        <a:gd name="connsiteY73" fmla="*/ 121569 h 396939"/>
                        <a:gd name="connsiteX74" fmla="*/ 245412 w 584830"/>
                        <a:gd name="connsiteY74" fmla="*/ 66310 h 396939"/>
                        <a:gd name="connsiteX75" fmla="*/ 239878 w 584830"/>
                        <a:gd name="connsiteY75" fmla="*/ 70915 h 396939"/>
                        <a:gd name="connsiteX76" fmla="*/ 239878 w 584830"/>
                        <a:gd name="connsiteY76" fmla="*/ 82888 h 396939"/>
                        <a:gd name="connsiteX77" fmla="*/ 245412 w 584830"/>
                        <a:gd name="connsiteY77" fmla="*/ 87493 h 396939"/>
                        <a:gd name="connsiteX78" fmla="*/ 344109 w 584830"/>
                        <a:gd name="connsiteY78" fmla="*/ 87493 h 396939"/>
                        <a:gd name="connsiteX79" fmla="*/ 349643 w 584830"/>
                        <a:gd name="connsiteY79" fmla="*/ 82888 h 396939"/>
                        <a:gd name="connsiteX80" fmla="*/ 349643 w 584830"/>
                        <a:gd name="connsiteY80" fmla="*/ 70915 h 396939"/>
                        <a:gd name="connsiteX81" fmla="*/ 344109 w 584830"/>
                        <a:gd name="connsiteY81" fmla="*/ 66310 h 396939"/>
                        <a:gd name="connsiteX82" fmla="*/ 441871 w 584830"/>
                        <a:gd name="connsiteY82" fmla="*/ 65389 h 396939"/>
                        <a:gd name="connsiteX83" fmla="*/ 436337 w 584830"/>
                        <a:gd name="connsiteY83" fmla="*/ 69994 h 396939"/>
                        <a:gd name="connsiteX84" fmla="*/ 435415 w 584830"/>
                        <a:gd name="connsiteY84" fmla="*/ 80125 h 396939"/>
                        <a:gd name="connsiteX85" fmla="*/ 440949 w 584830"/>
                        <a:gd name="connsiteY85" fmla="*/ 85651 h 396939"/>
                        <a:gd name="connsiteX86" fmla="*/ 535947 w 584830"/>
                        <a:gd name="connsiteY86" fmla="*/ 93018 h 396939"/>
                        <a:gd name="connsiteX87" fmla="*/ 541481 w 584830"/>
                        <a:gd name="connsiteY87" fmla="*/ 88414 h 396939"/>
                        <a:gd name="connsiteX88" fmla="*/ 542404 w 584830"/>
                        <a:gd name="connsiteY88" fmla="*/ 77362 h 396939"/>
                        <a:gd name="connsiteX89" fmla="*/ 536870 w 584830"/>
                        <a:gd name="connsiteY89" fmla="*/ 71836 h 396939"/>
                        <a:gd name="connsiteX90" fmla="*/ 142959 w 584830"/>
                        <a:gd name="connsiteY90" fmla="*/ 65389 h 396939"/>
                        <a:gd name="connsiteX91" fmla="*/ 47961 w 584830"/>
                        <a:gd name="connsiteY91" fmla="*/ 71836 h 396939"/>
                        <a:gd name="connsiteX92" fmla="*/ 43349 w 584830"/>
                        <a:gd name="connsiteY92" fmla="*/ 77362 h 396939"/>
                        <a:gd name="connsiteX93" fmla="*/ 43349 w 584830"/>
                        <a:gd name="connsiteY93" fmla="*/ 88414 h 396939"/>
                        <a:gd name="connsiteX94" fmla="*/ 48883 w 584830"/>
                        <a:gd name="connsiteY94" fmla="*/ 93018 h 396939"/>
                        <a:gd name="connsiteX95" fmla="*/ 144804 w 584830"/>
                        <a:gd name="connsiteY95" fmla="*/ 85651 h 396939"/>
                        <a:gd name="connsiteX96" fmla="*/ 149415 w 584830"/>
                        <a:gd name="connsiteY96" fmla="*/ 80125 h 396939"/>
                        <a:gd name="connsiteX97" fmla="*/ 148493 w 584830"/>
                        <a:gd name="connsiteY97" fmla="*/ 69994 h 396939"/>
                        <a:gd name="connsiteX98" fmla="*/ 142959 w 584830"/>
                        <a:gd name="connsiteY98" fmla="*/ 65389 h 396939"/>
                        <a:gd name="connsiteX99" fmla="*/ 395755 w 584830"/>
                        <a:gd name="connsiteY99" fmla="*/ 0 h 396939"/>
                        <a:gd name="connsiteX100" fmla="*/ 584830 w 584830"/>
                        <a:gd name="connsiteY100" fmla="*/ 20262 h 396939"/>
                        <a:gd name="connsiteX101" fmla="*/ 584830 w 584830"/>
                        <a:gd name="connsiteY101" fmla="*/ 26708 h 396939"/>
                        <a:gd name="connsiteX102" fmla="*/ 584830 w 584830"/>
                        <a:gd name="connsiteY102" fmla="*/ 382204 h 396939"/>
                        <a:gd name="connsiteX103" fmla="*/ 584830 w 584830"/>
                        <a:gd name="connsiteY103" fmla="*/ 384046 h 396939"/>
                        <a:gd name="connsiteX104" fmla="*/ 396677 w 584830"/>
                        <a:gd name="connsiteY104" fmla="*/ 396939 h 396939"/>
                        <a:gd name="connsiteX105" fmla="*/ 396677 w 584830"/>
                        <a:gd name="connsiteY105" fmla="*/ 396018 h 396939"/>
                        <a:gd name="connsiteX106" fmla="*/ 395755 w 584830"/>
                        <a:gd name="connsiteY106" fmla="*/ 396939 h 396939"/>
                        <a:gd name="connsiteX107" fmla="*/ 202982 w 584830"/>
                        <a:gd name="connsiteY107" fmla="*/ 0 h 396939"/>
                        <a:gd name="connsiteX108" fmla="*/ 221430 w 584830"/>
                        <a:gd name="connsiteY108" fmla="*/ 0 h 396939"/>
                        <a:gd name="connsiteX109" fmla="*/ 383772 w 584830"/>
                        <a:gd name="connsiteY109" fmla="*/ 0 h 396939"/>
                        <a:gd name="connsiteX110" fmla="*/ 383772 w 584830"/>
                        <a:gd name="connsiteY110" fmla="*/ 2763 h 396939"/>
                        <a:gd name="connsiteX111" fmla="*/ 383772 w 584830"/>
                        <a:gd name="connsiteY111" fmla="*/ 40523 h 396939"/>
                        <a:gd name="connsiteX112" fmla="*/ 383772 w 584830"/>
                        <a:gd name="connsiteY112" fmla="*/ 45128 h 396939"/>
                        <a:gd name="connsiteX113" fmla="*/ 383772 w 584830"/>
                        <a:gd name="connsiteY113" fmla="*/ 350891 h 396939"/>
                        <a:gd name="connsiteX114" fmla="*/ 383772 w 584830"/>
                        <a:gd name="connsiteY114" fmla="*/ 374836 h 396939"/>
                        <a:gd name="connsiteX115" fmla="*/ 383772 w 584830"/>
                        <a:gd name="connsiteY115" fmla="*/ 375757 h 396939"/>
                        <a:gd name="connsiteX116" fmla="*/ 383772 w 584830"/>
                        <a:gd name="connsiteY116" fmla="*/ 396939 h 396939"/>
                        <a:gd name="connsiteX117" fmla="*/ 365324 w 584830"/>
                        <a:gd name="connsiteY117" fmla="*/ 396939 h 396939"/>
                        <a:gd name="connsiteX118" fmla="*/ 202982 w 584830"/>
                        <a:gd name="connsiteY118" fmla="*/ 396939 h 396939"/>
                        <a:gd name="connsiteX119" fmla="*/ 202982 w 584830"/>
                        <a:gd name="connsiteY119" fmla="*/ 393255 h 396939"/>
                        <a:gd name="connsiteX120" fmla="*/ 202982 w 584830"/>
                        <a:gd name="connsiteY120" fmla="*/ 45128 h 396939"/>
                        <a:gd name="connsiteX121" fmla="*/ 189075 w 584830"/>
                        <a:gd name="connsiteY121" fmla="*/ 0 h 396939"/>
                        <a:gd name="connsiteX122" fmla="*/ 189075 w 584830"/>
                        <a:gd name="connsiteY122" fmla="*/ 396018 h 396939"/>
                        <a:gd name="connsiteX123" fmla="*/ 189075 w 584830"/>
                        <a:gd name="connsiteY123" fmla="*/ 396939 h 396939"/>
                        <a:gd name="connsiteX124" fmla="*/ 0 w 584830"/>
                        <a:gd name="connsiteY124" fmla="*/ 384046 h 396939"/>
                        <a:gd name="connsiteX125" fmla="*/ 0 w 584830"/>
                        <a:gd name="connsiteY125" fmla="*/ 382204 h 396939"/>
                        <a:gd name="connsiteX126" fmla="*/ 0 w 584830"/>
                        <a:gd name="connsiteY126" fmla="*/ 26708 h 396939"/>
                        <a:gd name="connsiteX127" fmla="*/ 0 w 584830"/>
                        <a:gd name="connsiteY127" fmla="*/ 20262 h 3969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</a:cxnLst>
                      <a:rect l="l" t="t" r="r" b="b"/>
                      <a:pathLst>
                        <a:path w="584830" h="396939">
                          <a:moveTo>
                            <a:pt x="245412" y="239453"/>
                          </a:moveTo>
                          <a:cubicBezTo>
                            <a:pt x="242645" y="239453"/>
                            <a:pt x="239878" y="242216"/>
                            <a:pt x="239878" y="244979"/>
                          </a:cubicBezTo>
                          <a:lnTo>
                            <a:pt x="239878" y="256031"/>
                          </a:lnTo>
                          <a:cubicBezTo>
                            <a:pt x="239878" y="259714"/>
                            <a:pt x="242645" y="261556"/>
                            <a:pt x="245412" y="261556"/>
                          </a:cubicBezTo>
                          <a:lnTo>
                            <a:pt x="344109" y="261556"/>
                          </a:lnTo>
                          <a:cubicBezTo>
                            <a:pt x="347799" y="261556"/>
                            <a:pt x="349643" y="259714"/>
                            <a:pt x="349643" y="256031"/>
                          </a:cubicBezTo>
                          <a:lnTo>
                            <a:pt x="349643" y="244979"/>
                          </a:lnTo>
                          <a:cubicBezTo>
                            <a:pt x="349643" y="242216"/>
                            <a:pt x="346876" y="239453"/>
                            <a:pt x="344109" y="239453"/>
                          </a:cubicBezTo>
                          <a:close/>
                          <a:moveTo>
                            <a:pt x="535025" y="233927"/>
                          </a:moveTo>
                          <a:lnTo>
                            <a:pt x="440026" y="237611"/>
                          </a:lnTo>
                          <a:cubicBezTo>
                            <a:pt x="437259" y="237611"/>
                            <a:pt x="434492" y="240374"/>
                            <a:pt x="434492" y="243137"/>
                          </a:cubicBezTo>
                          <a:lnTo>
                            <a:pt x="435415" y="253268"/>
                          </a:lnTo>
                          <a:cubicBezTo>
                            <a:pt x="435415" y="256031"/>
                            <a:pt x="437259" y="258793"/>
                            <a:pt x="440949" y="258793"/>
                          </a:cubicBezTo>
                          <a:lnTo>
                            <a:pt x="535947" y="255110"/>
                          </a:lnTo>
                          <a:cubicBezTo>
                            <a:pt x="538714" y="255110"/>
                            <a:pt x="541481" y="252347"/>
                            <a:pt x="540559" y="249584"/>
                          </a:cubicBezTo>
                          <a:lnTo>
                            <a:pt x="540559" y="239453"/>
                          </a:lnTo>
                          <a:cubicBezTo>
                            <a:pt x="540559" y="236690"/>
                            <a:pt x="537792" y="233927"/>
                            <a:pt x="535025" y="233927"/>
                          </a:cubicBezTo>
                          <a:close/>
                          <a:moveTo>
                            <a:pt x="49805" y="233927"/>
                          </a:moveTo>
                          <a:cubicBezTo>
                            <a:pt x="47038" y="233927"/>
                            <a:pt x="44271" y="236690"/>
                            <a:pt x="44271" y="239453"/>
                          </a:cubicBezTo>
                          <a:lnTo>
                            <a:pt x="44271" y="249584"/>
                          </a:lnTo>
                          <a:cubicBezTo>
                            <a:pt x="44271" y="252347"/>
                            <a:pt x="46116" y="255110"/>
                            <a:pt x="48883" y="255110"/>
                          </a:cubicBezTo>
                          <a:lnTo>
                            <a:pt x="144804" y="258793"/>
                          </a:lnTo>
                          <a:cubicBezTo>
                            <a:pt x="147571" y="258793"/>
                            <a:pt x="149415" y="256031"/>
                            <a:pt x="150338" y="253268"/>
                          </a:cubicBezTo>
                          <a:lnTo>
                            <a:pt x="150338" y="243137"/>
                          </a:lnTo>
                          <a:cubicBezTo>
                            <a:pt x="150338" y="240374"/>
                            <a:pt x="148493" y="237611"/>
                            <a:pt x="145726" y="237611"/>
                          </a:cubicBezTo>
                          <a:close/>
                          <a:moveTo>
                            <a:pt x="244490" y="180511"/>
                          </a:moveTo>
                          <a:cubicBezTo>
                            <a:pt x="240800" y="180511"/>
                            <a:pt x="238956" y="183274"/>
                            <a:pt x="238956" y="186037"/>
                          </a:cubicBezTo>
                          <a:lnTo>
                            <a:pt x="238956" y="197088"/>
                          </a:lnTo>
                          <a:cubicBezTo>
                            <a:pt x="238956" y="200772"/>
                            <a:pt x="240800" y="202614"/>
                            <a:pt x="244490" y="202614"/>
                          </a:cubicBezTo>
                          <a:lnTo>
                            <a:pt x="343187" y="202614"/>
                          </a:lnTo>
                          <a:cubicBezTo>
                            <a:pt x="345954" y="202614"/>
                            <a:pt x="348721" y="200772"/>
                            <a:pt x="348721" y="197088"/>
                          </a:cubicBezTo>
                          <a:lnTo>
                            <a:pt x="348721" y="186037"/>
                          </a:lnTo>
                          <a:cubicBezTo>
                            <a:pt x="348721" y="183274"/>
                            <a:pt x="345954" y="180511"/>
                            <a:pt x="343187" y="180511"/>
                          </a:cubicBezTo>
                          <a:close/>
                          <a:moveTo>
                            <a:pt x="440949" y="178669"/>
                          </a:moveTo>
                          <a:cubicBezTo>
                            <a:pt x="438182" y="178669"/>
                            <a:pt x="436337" y="181432"/>
                            <a:pt x="436337" y="184195"/>
                          </a:cubicBezTo>
                          <a:lnTo>
                            <a:pt x="436337" y="195246"/>
                          </a:lnTo>
                          <a:cubicBezTo>
                            <a:pt x="436337" y="198009"/>
                            <a:pt x="438182" y="199851"/>
                            <a:pt x="440949" y="199851"/>
                          </a:cubicBezTo>
                          <a:lnTo>
                            <a:pt x="536870" y="199851"/>
                          </a:lnTo>
                          <a:cubicBezTo>
                            <a:pt x="539637" y="199851"/>
                            <a:pt x="541481" y="198009"/>
                            <a:pt x="541481" y="195246"/>
                          </a:cubicBezTo>
                          <a:lnTo>
                            <a:pt x="541481" y="184195"/>
                          </a:lnTo>
                          <a:cubicBezTo>
                            <a:pt x="541481" y="181432"/>
                            <a:pt x="539637" y="178669"/>
                            <a:pt x="536870" y="178669"/>
                          </a:cubicBezTo>
                          <a:close/>
                          <a:moveTo>
                            <a:pt x="47961" y="178669"/>
                          </a:moveTo>
                          <a:cubicBezTo>
                            <a:pt x="45194" y="178669"/>
                            <a:pt x="43349" y="181432"/>
                            <a:pt x="43349" y="184195"/>
                          </a:cubicBezTo>
                          <a:lnTo>
                            <a:pt x="43349" y="195246"/>
                          </a:lnTo>
                          <a:cubicBezTo>
                            <a:pt x="43349" y="198009"/>
                            <a:pt x="45194" y="199851"/>
                            <a:pt x="47961" y="199851"/>
                          </a:cubicBezTo>
                          <a:lnTo>
                            <a:pt x="143882" y="199851"/>
                          </a:lnTo>
                          <a:cubicBezTo>
                            <a:pt x="146649" y="199851"/>
                            <a:pt x="149415" y="198009"/>
                            <a:pt x="149415" y="195246"/>
                          </a:cubicBezTo>
                          <a:lnTo>
                            <a:pt x="149415" y="184195"/>
                          </a:lnTo>
                          <a:cubicBezTo>
                            <a:pt x="149415" y="181432"/>
                            <a:pt x="146649" y="178669"/>
                            <a:pt x="143882" y="178669"/>
                          </a:cubicBezTo>
                          <a:close/>
                          <a:moveTo>
                            <a:pt x="245412" y="122490"/>
                          </a:moveTo>
                          <a:cubicBezTo>
                            <a:pt x="242645" y="122490"/>
                            <a:pt x="239878" y="124331"/>
                            <a:pt x="239878" y="128015"/>
                          </a:cubicBezTo>
                          <a:lnTo>
                            <a:pt x="239878" y="139067"/>
                          </a:lnTo>
                          <a:cubicBezTo>
                            <a:pt x="239878" y="141830"/>
                            <a:pt x="242645" y="144593"/>
                            <a:pt x="245412" y="144593"/>
                          </a:cubicBezTo>
                          <a:lnTo>
                            <a:pt x="344109" y="144593"/>
                          </a:lnTo>
                          <a:cubicBezTo>
                            <a:pt x="347799" y="144593"/>
                            <a:pt x="349643" y="141830"/>
                            <a:pt x="349643" y="139067"/>
                          </a:cubicBezTo>
                          <a:lnTo>
                            <a:pt x="349643" y="128015"/>
                          </a:lnTo>
                          <a:cubicBezTo>
                            <a:pt x="349643" y="124331"/>
                            <a:pt x="346876" y="122490"/>
                            <a:pt x="344109" y="122490"/>
                          </a:cubicBezTo>
                          <a:close/>
                          <a:moveTo>
                            <a:pt x="440949" y="121569"/>
                          </a:moveTo>
                          <a:cubicBezTo>
                            <a:pt x="438182" y="121569"/>
                            <a:pt x="435415" y="123411"/>
                            <a:pt x="435415" y="126173"/>
                          </a:cubicBezTo>
                          <a:lnTo>
                            <a:pt x="435415" y="137225"/>
                          </a:lnTo>
                          <a:cubicBezTo>
                            <a:pt x="435415" y="139988"/>
                            <a:pt x="437259" y="142751"/>
                            <a:pt x="440026" y="142751"/>
                          </a:cubicBezTo>
                          <a:lnTo>
                            <a:pt x="535947" y="144593"/>
                          </a:lnTo>
                          <a:cubicBezTo>
                            <a:pt x="538714" y="144593"/>
                            <a:pt x="541481" y="142751"/>
                            <a:pt x="541481" y="139988"/>
                          </a:cubicBezTo>
                          <a:lnTo>
                            <a:pt x="541481" y="128936"/>
                          </a:lnTo>
                          <a:cubicBezTo>
                            <a:pt x="541481" y="126173"/>
                            <a:pt x="539637" y="124331"/>
                            <a:pt x="536870" y="123411"/>
                          </a:cubicBezTo>
                          <a:close/>
                          <a:moveTo>
                            <a:pt x="143882" y="121569"/>
                          </a:moveTo>
                          <a:lnTo>
                            <a:pt x="48883" y="123411"/>
                          </a:lnTo>
                          <a:cubicBezTo>
                            <a:pt x="46116" y="124331"/>
                            <a:pt x="43349" y="126173"/>
                            <a:pt x="43349" y="128936"/>
                          </a:cubicBezTo>
                          <a:lnTo>
                            <a:pt x="44271" y="139988"/>
                          </a:lnTo>
                          <a:cubicBezTo>
                            <a:pt x="44271" y="142751"/>
                            <a:pt x="46116" y="144593"/>
                            <a:pt x="48883" y="144593"/>
                          </a:cubicBezTo>
                          <a:lnTo>
                            <a:pt x="144804" y="142751"/>
                          </a:lnTo>
                          <a:cubicBezTo>
                            <a:pt x="147571" y="142751"/>
                            <a:pt x="149415" y="139988"/>
                            <a:pt x="149415" y="137225"/>
                          </a:cubicBezTo>
                          <a:lnTo>
                            <a:pt x="149415" y="126173"/>
                          </a:lnTo>
                          <a:cubicBezTo>
                            <a:pt x="149415" y="123411"/>
                            <a:pt x="146649" y="121569"/>
                            <a:pt x="143882" y="121569"/>
                          </a:cubicBezTo>
                          <a:close/>
                          <a:moveTo>
                            <a:pt x="245412" y="66310"/>
                          </a:moveTo>
                          <a:cubicBezTo>
                            <a:pt x="242645" y="66310"/>
                            <a:pt x="239878" y="68152"/>
                            <a:pt x="239878" y="70915"/>
                          </a:cubicBezTo>
                          <a:lnTo>
                            <a:pt x="239878" y="82888"/>
                          </a:lnTo>
                          <a:cubicBezTo>
                            <a:pt x="239878" y="85651"/>
                            <a:pt x="242645" y="87493"/>
                            <a:pt x="245412" y="87493"/>
                          </a:cubicBezTo>
                          <a:lnTo>
                            <a:pt x="344109" y="87493"/>
                          </a:lnTo>
                          <a:cubicBezTo>
                            <a:pt x="347799" y="87493"/>
                            <a:pt x="349643" y="85651"/>
                            <a:pt x="349643" y="82888"/>
                          </a:cubicBezTo>
                          <a:lnTo>
                            <a:pt x="349643" y="70915"/>
                          </a:lnTo>
                          <a:cubicBezTo>
                            <a:pt x="349643" y="68152"/>
                            <a:pt x="346876" y="66310"/>
                            <a:pt x="344109" y="66310"/>
                          </a:cubicBezTo>
                          <a:close/>
                          <a:moveTo>
                            <a:pt x="441871" y="65389"/>
                          </a:moveTo>
                          <a:cubicBezTo>
                            <a:pt x="439104" y="64468"/>
                            <a:pt x="436337" y="67231"/>
                            <a:pt x="436337" y="69994"/>
                          </a:cubicBezTo>
                          <a:lnTo>
                            <a:pt x="435415" y="80125"/>
                          </a:lnTo>
                          <a:cubicBezTo>
                            <a:pt x="435415" y="83809"/>
                            <a:pt x="437259" y="85651"/>
                            <a:pt x="440949" y="85651"/>
                          </a:cubicBezTo>
                          <a:lnTo>
                            <a:pt x="535947" y="93018"/>
                          </a:lnTo>
                          <a:cubicBezTo>
                            <a:pt x="538714" y="93018"/>
                            <a:pt x="541481" y="91176"/>
                            <a:pt x="541481" y="88414"/>
                          </a:cubicBezTo>
                          <a:lnTo>
                            <a:pt x="542404" y="77362"/>
                          </a:lnTo>
                          <a:cubicBezTo>
                            <a:pt x="542404" y="74599"/>
                            <a:pt x="540559" y="71836"/>
                            <a:pt x="536870" y="71836"/>
                          </a:cubicBezTo>
                          <a:close/>
                          <a:moveTo>
                            <a:pt x="142959" y="65389"/>
                          </a:moveTo>
                          <a:lnTo>
                            <a:pt x="47961" y="71836"/>
                          </a:lnTo>
                          <a:cubicBezTo>
                            <a:pt x="45194" y="71836"/>
                            <a:pt x="42427" y="74599"/>
                            <a:pt x="43349" y="77362"/>
                          </a:cubicBezTo>
                          <a:lnTo>
                            <a:pt x="43349" y="88414"/>
                          </a:lnTo>
                          <a:cubicBezTo>
                            <a:pt x="44271" y="91176"/>
                            <a:pt x="46116" y="93018"/>
                            <a:pt x="48883" y="93018"/>
                          </a:cubicBezTo>
                          <a:lnTo>
                            <a:pt x="144804" y="85651"/>
                          </a:lnTo>
                          <a:cubicBezTo>
                            <a:pt x="147571" y="85651"/>
                            <a:pt x="149415" y="83809"/>
                            <a:pt x="149415" y="80125"/>
                          </a:cubicBezTo>
                          <a:lnTo>
                            <a:pt x="148493" y="69994"/>
                          </a:lnTo>
                          <a:cubicBezTo>
                            <a:pt x="148493" y="67231"/>
                            <a:pt x="145726" y="64468"/>
                            <a:pt x="142959" y="65389"/>
                          </a:cubicBezTo>
                          <a:close/>
                          <a:moveTo>
                            <a:pt x="395755" y="0"/>
                          </a:moveTo>
                          <a:lnTo>
                            <a:pt x="584830" y="20262"/>
                          </a:lnTo>
                          <a:lnTo>
                            <a:pt x="584830" y="26708"/>
                          </a:lnTo>
                          <a:lnTo>
                            <a:pt x="584830" y="382204"/>
                          </a:lnTo>
                          <a:lnTo>
                            <a:pt x="584830" y="384046"/>
                          </a:lnTo>
                          <a:lnTo>
                            <a:pt x="396677" y="396939"/>
                          </a:lnTo>
                          <a:lnTo>
                            <a:pt x="396677" y="396018"/>
                          </a:lnTo>
                          <a:lnTo>
                            <a:pt x="395755" y="396939"/>
                          </a:lnTo>
                          <a:close/>
                          <a:moveTo>
                            <a:pt x="202982" y="0"/>
                          </a:moveTo>
                          <a:lnTo>
                            <a:pt x="221430" y="0"/>
                          </a:lnTo>
                          <a:lnTo>
                            <a:pt x="383772" y="0"/>
                          </a:lnTo>
                          <a:lnTo>
                            <a:pt x="383772" y="2763"/>
                          </a:lnTo>
                          <a:lnTo>
                            <a:pt x="383772" y="40523"/>
                          </a:lnTo>
                          <a:lnTo>
                            <a:pt x="383772" y="45128"/>
                          </a:lnTo>
                          <a:cubicBezTo>
                            <a:pt x="383772" y="147356"/>
                            <a:pt x="383772" y="249584"/>
                            <a:pt x="383772" y="350891"/>
                          </a:cubicBezTo>
                          <a:lnTo>
                            <a:pt x="383772" y="374836"/>
                          </a:lnTo>
                          <a:cubicBezTo>
                            <a:pt x="383772" y="374836"/>
                            <a:pt x="383772" y="375757"/>
                            <a:pt x="383772" y="375757"/>
                          </a:cubicBezTo>
                          <a:lnTo>
                            <a:pt x="383772" y="396939"/>
                          </a:lnTo>
                          <a:lnTo>
                            <a:pt x="365324" y="396939"/>
                          </a:lnTo>
                          <a:lnTo>
                            <a:pt x="202982" y="396939"/>
                          </a:lnTo>
                          <a:lnTo>
                            <a:pt x="202982" y="393255"/>
                          </a:lnTo>
                          <a:lnTo>
                            <a:pt x="202982" y="45128"/>
                          </a:lnTo>
                          <a:close/>
                          <a:moveTo>
                            <a:pt x="189075" y="0"/>
                          </a:moveTo>
                          <a:lnTo>
                            <a:pt x="189075" y="396018"/>
                          </a:lnTo>
                          <a:lnTo>
                            <a:pt x="189075" y="396939"/>
                          </a:lnTo>
                          <a:lnTo>
                            <a:pt x="0" y="384046"/>
                          </a:lnTo>
                          <a:lnTo>
                            <a:pt x="0" y="382204"/>
                          </a:lnTo>
                          <a:lnTo>
                            <a:pt x="0" y="26708"/>
                          </a:lnTo>
                          <a:lnTo>
                            <a:pt x="0" y="20262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" name="servers-interface-symbol_36043"/>
                    <p:cNvSpPr>
                      <a:spLocks noChangeAspect="1"/>
                    </p:cNvSpPr>
                    <p:nvPr>
                      <p:custDataLst>
                        <p:tags r:id="rId8"/>
                      </p:custDataLst>
                    </p:nvPr>
                  </p:nvSpPr>
                  <p:spPr bwMode="auto">
                    <a:xfrm>
                      <a:off x="11039870" y="3747257"/>
                      <a:ext cx="411031" cy="160612"/>
                    </a:xfrm>
                    <a:custGeom>
                      <a:avLst/>
                      <a:gdLst>
                        <a:gd name="connsiteX0" fmla="*/ 245412 w 584830"/>
                        <a:gd name="connsiteY0" fmla="*/ 239453 h 396939"/>
                        <a:gd name="connsiteX1" fmla="*/ 239878 w 584830"/>
                        <a:gd name="connsiteY1" fmla="*/ 244979 h 396939"/>
                        <a:gd name="connsiteX2" fmla="*/ 239878 w 584830"/>
                        <a:gd name="connsiteY2" fmla="*/ 256031 h 396939"/>
                        <a:gd name="connsiteX3" fmla="*/ 245412 w 584830"/>
                        <a:gd name="connsiteY3" fmla="*/ 261556 h 396939"/>
                        <a:gd name="connsiteX4" fmla="*/ 344109 w 584830"/>
                        <a:gd name="connsiteY4" fmla="*/ 261556 h 396939"/>
                        <a:gd name="connsiteX5" fmla="*/ 349643 w 584830"/>
                        <a:gd name="connsiteY5" fmla="*/ 256031 h 396939"/>
                        <a:gd name="connsiteX6" fmla="*/ 349643 w 584830"/>
                        <a:gd name="connsiteY6" fmla="*/ 244979 h 396939"/>
                        <a:gd name="connsiteX7" fmla="*/ 344109 w 584830"/>
                        <a:gd name="connsiteY7" fmla="*/ 239453 h 396939"/>
                        <a:gd name="connsiteX8" fmla="*/ 535025 w 584830"/>
                        <a:gd name="connsiteY8" fmla="*/ 233927 h 396939"/>
                        <a:gd name="connsiteX9" fmla="*/ 440026 w 584830"/>
                        <a:gd name="connsiteY9" fmla="*/ 237611 h 396939"/>
                        <a:gd name="connsiteX10" fmla="*/ 434492 w 584830"/>
                        <a:gd name="connsiteY10" fmla="*/ 243137 h 396939"/>
                        <a:gd name="connsiteX11" fmla="*/ 435415 w 584830"/>
                        <a:gd name="connsiteY11" fmla="*/ 253268 h 396939"/>
                        <a:gd name="connsiteX12" fmla="*/ 440949 w 584830"/>
                        <a:gd name="connsiteY12" fmla="*/ 258793 h 396939"/>
                        <a:gd name="connsiteX13" fmla="*/ 535947 w 584830"/>
                        <a:gd name="connsiteY13" fmla="*/ 255110 h 396939"/>
                        <a:gd name="connsiteX14" fmla="*/ 540559 w 584830"/>
                        <a:gd name="connsiteY14" fmla="*/ 249584 h 396939"/>
                        <a:gd name="connsiteX15" fmla="*/ 540559 w 584830"/>
                        <a:gd name="connsiteY15" fmla="*/ 239453 h 396939"/>
                        <a:gd name="connsiteX16" fmla="*/ 535025 w 584830"/>
                        <a:gd name="connsiteY16" fmla="*/ 233927 h 396939"/>
                        <a:gd name="connsiteX17" fmla="*/ 49805 w 584830"/>
                        <a:gd name="connsiteY17" fmla="*/ 233927 h 396939"/>
                        <a:gd name="connsiteX18" fmla="*/ 44271 w 584830"/>
                        <a:gd name="connsiteY18" fmla="*/ 239453 h 396939"/>
                        <a:gd name="connsiteX19" fmla="*/ 44271 w 584830"/>
                        <a:gd name="connsiteY19" fmla="*/ 249584 h 396939"/>
                        <a:gd name="connsiteX20" fmla="*/ 48883 w 584830"/>
                        <a:gd name="connsiteY20" fmla="*/ 255110 h 396939"/>
                        <a:gd name="connsiteX21" fmla="*/ 144804 w 584830"/>
                        <a:gd name="connsiteY21" fmla="*/ 258793 h 396939"/>
                        <a:gd name="connsiteX22" fmla="*/ 150338 w 584830"/>
                        <a:gd name="connsiteY22" fmla="*/ 253268 h 396939"/>
                        <a:gd name="connsiteX23" fmla="*/ 150338 w 584830"/>
                        <a:gd name="connsiteY23" fmla="*/ 243137 h 396939"/>
                        <a:gd name="connsiteX24" fmla="*/ 145726 w 584830"/>
                        <a:gd name="connsiteY24" fmla="*/ 237611 h 396939"/>
                        <a:gd name="connsiteX25" fmla="*/ 244490 w 584830"/>
                        <a:gd name="connsiteY25" fmla="*/ 180511 h 396939"/>
                        <a:gd name="connsiteX26" fmla="*/ 238956 w 584830"/>
                        <a:gd name="connsiteY26" fmla="*/ 186037 h 396939"/>
                        <a:gd name="connsiteX27" fmla="*/ 238956 w 584830"/>
                        <a:gd name="connsiteY27" fmla="*/ 197088 h 396939"/>
                        <a:gd name="connsiteX28" fmla="*/ 244490 w 584830"/>
                        <a:gd name="connsiteY28" fmla="*/ 202614 h 396939"/>
                        <a:gd name="connsiteX29" fmla="*/ 343187 w 584830"/>
                        <a:gd name="connsiteY29" fmla="*/ 202614 h 396939"/>
                        <a:gd name="connsiteX30" fmla="*/ 348721 w 584830"/>
                        <a:gd name="connsiteY30" fmla="*/ 197088 h 396939"/>
                        <a:gd name="connsiteX31" fmla="*/ 348721 w 584830"/>
                        <a:gd name="connsiteY31" fmla="*/ 186037 h 396939"/>
                        <a:gd name="connsiteX32" fmla="*/ 343187 w 584830"/>
                        <a:gd name="connsiteY32" fmla="*/ 180511 h 396939"/>
                        <a:gd name="connsiteX33" fmla="*/ 440949 w 584830"/>
                        <a:gd name="connsiteY33" fmla="*/ 178669 h 396939"/>
                        <a:gd name="connsiteX34" fmla="*/ 436337 w 584830"/>
                        <a:gd name="connsiteY34" fmla="*/ 184195 h 396939"/>
                        <a:gd name="connsiteX35" fmla="*/ 436337 w 584830"/>
                        <a:gd name="connsiteY35" fmla="*/ 195246 h 396939"/>
                        <a:gd name="connsiteX36" fmla="*/ 440949 w 584830"/>
                        <a:gd name="connsiteY36" fmla="*/ 199851 h 396939"/>
                        <a:gd name="connsiteX37" fmla="*/ 536870 w 584830"/>
                        <a:gd name="connsiteY37" fmla="*/ 199851 h 396939"/>
                        <a:gd name="connsiteX38" fmla="*/ 541481 w 584830"/>
                        <a:gd name="connsiteY38" fmla="*/ 195246 h 396939"/>
                        <a:gd name="connsiteX39" fmla="*/ 541481 w 584830"/>
                        <a:gd name="connsiteY39" fmla="*/ 184195 h 396939"/>
                        <a:gd name="connsiteX40" fmla="*/ 536870 w 584830"/>
                        <a:gd name="connsiteY40" fmla="*/ 178669 h 396939"/>
                        <a:gd name="connsiteX41" fmla="*/ 47961 w 584830"/>
                        <a:gd name="connsiteY41" fmla="*/ 178669 h 396939"/>
                        <a:gd name="connsiteX42" fmla="*/ 43349 w 584830"/>
                        <a:gd name="connsiteY42" fmla="*/ 184195 h 396939"/>
                        <a:gd name="connsiteX43" fmla="*/ 43349 w 584830"/>
                        <a:gd name="connsiteY43" fmla="*/ 195246 h 396939"/>
                        <a:gd name="connsiteX44" fmla="*/ 47961 w 584830"/>
                        <a:gd name="connsiteY44" fmla="*/ 199851 h 396939"/>
                        <a:gd name="connsiteX45" fmla="*/ 143882 w 584830"/>
                        <a:gd name="connsiteY45" fmla="*/ 199851 h 396939"/>
                        <a:gd name="connsiteX46" fmla="*/ 149415 w 584830"/>
                        <a:gd name="connsiteY46" fmla="*/ 195246 h 396939"/>
                        <a:gd name="connsiteX47" fmla="*/ 149415 w 584830"/>
                        <a:gd name="connsiteY47" fmla="*/ 184195 h 396939"/>
                        <a:gd name="connsiteX48" fmla="*/ 143882 w 584830"/>
                        <a:gd name="connsiteY48" fmla="*/ 178669 h 396939"/>
                        <a:gd name="connsiteX49" fmla="*/ 245412 w 584830"/>
                        <a:gd name="connsiteY49" fmla="*/ 122490 h 396939"/>
                        <a:gd name="connsiteX50" fmla="*/ 239878 w 584830"/>
                        <a:gd name="connsiteY50" fmla="*/ 128015 h 396939"/>
                        <a:gd name="connsiteX51" fmla="*/ 239878 w 584830"/>
                        <a:gd name="connsiteY51" fmla="*/ 139067 h 396939"/>
                        <a:gd name="connsiteX52" fmla="*/ 245412 w 584830"/>
                        <a:gd name="connsiteY52" fmla="*/ 144593 h 396939"/>
                        <a:gd name="connsiteX53" fmla="*/ 344109 w 584830"/>
                        <a:gd name="connsiteY53" fmla="*/ 144593 h 396939"/>
                        <a:gd name="connsiteX54" fmla="*/ 349643 w 584830"/>
                        <a:gd name="connsiteY54" fmla="*/ 139067 h 396939"/>
                        <a:gd name="connsiteX55" fmla="*/ 349643 w 584830"/>
                        <a:gd name="connsiteY55" fmla="*/ 128015 h 396939"/>
                        <a:gd name="connsiteX56" fmla="*/ 344109 w 584830"/>
                        <a:gd name="connsiteY56" fmla="*/ 122490 h 396939"/>
                        <a:gd name="connsiteX57" fmla="*/ 440949 w 584830"/>
                        <a:gd name="connsiteY57" fmla="*/ 121569 h 396939"/>
                        <a:gd name="connsiteX58" fmla="*/ 435415 w 584830"/>
                        <a:gd name="connsiteY58" fmla="*/ 126173 h 396939"/>
                        <a:gd name="connsiteX59" fmla="*/ 435415 w 584830"/>
                        <a:gd name="connsiteY59" fmla="*/ 137225 h 396939"/>
                        <a:gd name="connsiteX60" fmla="*/ 440026 w 584830"/>
                        <a:gd name="connsiteY60" fmla="*/ 142751 h 396939"/>
                        <a:gd name="connsiteX61" fmla="*/ 535947 w 584830"/>
                        <a:gd name="connsiteY61" fmla="*/ 144593 h 396939"/>
                        <a:gd name="connsiteX62" fmla="*/ 541481 w 584830"/>
                        <a:gd name="connsiteY62" fmla="*/ 139988 h 396939"/>
                        <a:gd name="connsiteX63" fmla="*/ 541481 w 584830"/>
                        <a:gd name="connsiteY63" fmla="*/ 128936 h 396939"/>
                        <a:gd name="connsiteX64" fmla="*/ 536870 w 584830"/>
                        <a:gd name="connsiteY64" fmla="*/ 123411 h 396939"/>
                        <a:gd name="connsiteX65" fmla="*/ 143882 w 584830"/>
                        <a:gd name="connsiteY65" fmla="*/ 121569 h 396939"/>
                        <a:gd name="connsiteX66" fmla="*/ 48883 w 584830"/>
                        <a:gd name="connsiteY66" fmla="*/ 123411 h 396939"/>
                        <a:gd name="connsiteX67" fmla="*/ 43349 w 584830"/>
                        <a:gd name="connsiteY67" fmla="*/ 128936 h 396939"/>
                        <a:gd name="connsiteX68" fmla="*/ 44271 w 584830"/>
                        <a:gd name="connsiteY68" fmla="*/ 139988 h 396939"/>
                        <a:gd name="connsiteX69" fmla="*/ 48883 w 584830"/>
                        <a:gd name="connsiteY69" fmla="*/ 144593 h 396939"/>
                        <a:gd name="connsiteX70" fmla="*/ 144804 w 584830"/>
                        <a:gd name="connsiteY70" fmla="*/ 142751 h 396939"/>
                        <a:gd name="connsiteX71" fmla="*/ 149415 w 584830"/>
                        <a:gd name="connsiteY71" fmla="*/ 137225 h 396939"/>
                        <a:gd name="connsiteX72" fmla="*/ 149415 w 584830"/>
                        <a:gd name="connsiteY72" fmla="*/ 126173 h 396939"/>
                        <a:gd name="connsiteX73" fmla="*/ 143882 w 584830"/>
                        <a:gd name="connsiteY73" fmla="*/ 121569 h 396939"/>
                        <a:gd name="connsiteX74" fmla="*/ 245412 w 584830"/>
                        <a:gd name="connsiteY74" fmla="*/ 66310 h 396939"/>
                        <a:gd name="connsiteX75" fmla="*/ 239878 w 584830"/>
                        <a:gd name="connsiteY75" fmla="*/ 70915 h 396939"/>
                        <a:gd name="connsiteX76" fmla="*/ 239878 w 584830"/>
                        <a:gd name="connsiteY76" fmla="*/ 82888 h 396939"/>
                        <a:gd name="connsiteX77" fmla="*/ 245412 w 584830"/>
                        <a:gd name="connsiteY77" fmla="*/ 87493 h 396939"/>
                        <a:gd name="connsiteX78" fmla="*/ 344109 w 584830"/>
                        <a:gd name="connsiteY78" fmla="*/ 87493 h 396939"/>
                        <a:gd name="connsiteX79" fmla="*/ 349643 w 584830"/>
                        <a:gd name="connsiteY79" fmla="*/ 82888 h 396939"/>
                        <a:gd name="connsiteX80" fmla="*/ 349643 w 584830"/>
                        <a:gd name="connsiteY80" fmla="*/ 70915 h 396939"/>
                        <a:gd name="connsiteX81" fmla="*/ 344109 w 584830"/>
                        <a:gd name="connsiteY81" fmla="*/ 66310 h 396939"/>
                        <a:gd name="connsiteX82" fmla="*/ 441871 w 584830"/>
                        <a:gd name="connsiteY82" fmla="*/ 65389 h 396939"/>
                        <a:gd name="connsiteX83" fmla="*/ 436337 w 584830"/>
                        <a:gd name="connsiteY83" fmla="*/ 69994 h 396939"/>
                        <a:gd name="connsiteX84" fmla="*/ 435415 w 584830"/>
                        <a:gd name="connsiteY84" fmla="*/ 80125 h 396939"/>
                        <a:gd name="connsiteX85" fmla="*/ 440949 w 584830"/>
                        <a:gd name="connsiteY85" fmla="*/ 85651 h 396939"/>
                        <a:gd name="connsiteX86" fmla="*/ 535947 w 584830"/>
                        <a:gd name="connsiteY86" fmla="*/ 93018 h 396939"/>
                        <a:gd name="connsiteX87" fmla="*/ 541481 w 584830"/>
                        <a:gd name="connsiteY87" fmla="*/ 88414 h 396939"/>
                        <a:gd name="connsiteX88" fmla="*/ 542404 w 584830"/>
                        <a:gd name="connsiteY88" fmla="*/ 77362 h 396939"/>
                        <a:gd name="connsiteX89" fmla="*/ 536870 w 584830"/>
                        <a:gd name="connsiteY89" fmla="*/ 71836 h 396939"/>
                        <a:gd name="connsiteX90" fmla="*/ 142959 w 584830"/>
                        <a:gd name="connsiteY90" fmla="*/ 65389 h 396939"/>
                        <a:gd name="connsiteX91" fmla="*/ 47961 w 584830"/>
                        <a:gd name="connsiteY91" fmla="*/ 71836 h 396939"/>
                        <a:gd name="connsiteX92" fmla="*/ 43349 w 584830"/>
                        <a:gd name="connsiteY92" fmla="*/ 77362 h 396939"/>
                        <a:gd name="connsiteX93" fmla="*/ 43349 w 584830"/>
                        <a:gd name="connsiteY93" fmla="*/ 88414 h 396939"/>
                        <a:gd name="connsiteX94" fmla="*/ 48883 w 584830"/>
                        <a:gd name="connsiteY94" fmla="*/ 93018 h 396939"/>
                        <a:gd name="connsiteX95" fmla="*/ 144804 w 584830"/>
                        <a:gd name="connsiteY95" fmla="*/ 85651 h 396939"/>
                        <a:gd name="connsiteX96" fmla="*/ 149415 w 584830"/>
                        <a:gd name="connsiteY96" fmla="*/ 80125 h 396939"/>
                        <a:gd name="connsiteX97" fmla="*/ 148493 w 584830"/>
                        <a:gd name="connsiteY97" fmla="*/ 69994 h 396939"/>
                        <a:gd name="connsiteX98" fmla="*/ 142959 w 584830"/>
                        <a:gd name="connsiteY98" fmla="*/ 65389 h 396939"/>
                        <a:gd name="connsiteX99" fmla="*/ 395755 w 584830"/>
                        <a:gd name="connsiteY99" fmla="*/ 0 h 396939"/>
                        <a:gd name="connsiteX100" fmla="*/ 584830 w 584830"/>
                        <a:gd name="connsiteY100" fmla="*/ 20262 h 396939"/>
                        <a:gd name="connsiteX101" fmla="*/ 584830 w 584830"/>
                        <a:gd name="connsiteY101" fmla="*/ 26708 h 396939"/>
                        <a:gd name="connsiteX102" fmla="*/ 584830 w 584830"/>
                        <a:gd name="connsiteY102" fmla="*/ 382204 h 396939"/>
                        <a:gd name="connsiteX103" fmla="*/ 584830 w 584830"/>
                        <a:gd name="connsiteY103" fmla="*/ 384046 h 396939"/>
                        <a:gd name="connsiteX104" fmla="*/ 396677 w 584830"/>
                        <a:gd name="connsiteY104" fmla="*/ 396939 h 396939"/>
                        <a:gd name="connsiteX105" fmla="*/ 396677 w 584830"/>
                        <a:gd name="connsiteY105" fmla="*/ 396018 h 396939"/>
                        <a:gd name="connsiteX106" fmla="*/ 395755 w 584830"/>
                        <a:gd name="connsiteY106" fmla="*/ 396939 h 396939"/>
                        <a:gd name="connsiteX107" fmla="*/ 202982 w 584830"/>
                        <a:gd name="connsiteY107" fmla="*/ 0 h 396939"/>
                        <a:gd name="connsiteX108" fmla="*/ 221430 w 584830"/>
                        <a:gd name="connsiteY108" fmla="*/ 0 h 396939"/>
                        <a:gd name="connsiteX109" fmla="*/ 383772 w 584830"/>
                        <a:gd name="connsiteY109" fmla="*/ 0 h 396939"/>
                        <a:gd name="connsiteX110" fmla="*/ 383772 w 584830"/>
                        <a:gd name="connsiteY110" fmla="*/ 2763 h 396939"/>
                        <a:gd name="connsiteX111" fmla="*/ 383772 w 584830"/>
                        <a:gd name="connsiteY111" fmla="*/ 40523 h 396939"/>
                        <a:gd name="connsiteX112" fmla="*/ 383772 w 584830"/>
                        <a:gd name="connsiteY112" fmla="*/ 45128 h 396939"/>
                        <a:gd name="connsiteX113" fmla="*/ 383772 w 584830"/>
                        <a:gd name="connsiteY113" fmla="*/ 350891 h 396939"/>
                        <a:gd name="connsiteX114" fmla="*/ 383772 w 584830"/>
                        <a:gd name="connsiteY114" fmla="*/ 374836 h 396939"/>
                        <a:gd name="connsiteX115" fmla="*/ 383772 w 584830"/>
                        <a:gd name="connsiteY115" fmla="*/ 375757 h 396939"/>
                        <a:gd name="connsiteX116" fmla="*/ 383772 w 584830"/>
                        <a:gd name="connsiteY116" fmla="*/ 396939 h 396939"/>
                        <a:gd name="connsiteX117" fmla="*/ 365324 w 584830"/>
                        <a:gd name="connsiteY117" fmla="*/ 396939 h 396939"/>
                        <a:gd name="connsiteX118" fmla="*/ 202982 w 584830"/>
                        <a:gd name="connsiteY118" fmla="*/ 396939 h 396939"/>
                        <a:gd name="connsiteX119" fmla="*/ 202982 w 584830"/>
                        <a:gd name="connsiteY119" fmla="*/ 393255 h 396939"/>
                        <a:gd name="connsiteX120" fmla="*/ 202982 w 584830"/>
                        <a:gd name="connsiteY120" fmla="*/ 45128 h 396939"/>
                        <a:gd name="connsiteX121" fmla="*/ 189075 w 584830"/>
                        <a:gd name="connsiteY121" fmla="*/ 0 h 396939"/>
                        <a:gd name="connsiteX122" fmla="*/ 189075 w 584830"/>
                        <a:gd name="connsiteY122" fmla="*/ 396018 h 396939"/>
                        <a:gd name="connsiteX123" fmla="*/ 189075 w 584830"/>
                        <a:gd name="connsiteY123" fmla="*/ 396939 h 396939"/>
                        <a:gd name="connsiteX124" fmla="*/ 0 w 584830"/>
                        <a:gd name="connsiteY124" fmla="*/ 384046 h 396939"/>
                        <a:gd name="connsiteX125" fmla="*/ 0 w 584830"/>
                        <a:gd name="connsiteY125" fmla="*/ 382204 h 396939"/>
                        <a:gd name="connsiteX126" fmla="*/ 0 w 584830"/>
                        <a:gd name="connsiteY126" fmla="*/ 26708 h 396939"/>
                        <a:gd name="connsiteX127" fmla="*/ 0 w 584830"/>
                        <a:gd name="connsiteY127" fmla="*/ 20262 h 3969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</a:cxnLst>
                      <a:rect l="l" t="t" r="r" b="b"/>
                      <a:pathLst>
                        <a:path w="584830" h="396939">
                          <a:moveTo>
                            <a:pt x="245412" y="239453"/>
                          </a:moveTo>
                          <a:cubicBezTo>
                            <a:pt x="242645" y="239453"/>
                            <a:pt x="239878" y="242216"/>
                            <a:pt x="239878" y="244979"/>
                          </a:cubicBezTo>
                          <a:lnTo>
                            <a:pt x="239878" y="256031"/>
                          </a:lnTo>
                          <a:cubicBezTo>
                            <a:pt x="239878" y="259714"/>
                            <a:pt x="242645" y="261556"/>
                            <a:pt x="245412" y="261556"/>
                          </a:cubicBezTo>
                          <a:lnTo>
                            <a:pt x="344109" y="261556"/>
                          </a:lnTo>
                          <a:cubicBezTo>
                            <a:pt x="347799" y="261556"/>
                            <a:pt x="349643" y="259714"/>
                            <a:pt x="349643" y="256031"/>
                          </a:cubicBezTo>
                          <a:lnTo>
                            <a:pt x="349643" y="244979"/>
                          </a:lnTo>
                          <a:cubicBezTo>
                            <a:pt x="349643" y="242216"/>
                            <a:pt x="346876" y="239453"/>
                            <a:pt x="344109" y="239453"/>
                          </a:cubicBezTo>
                          <a:close/>
                          <a:moveTo>
                            <a:pt x="535025" y="233927"/>
                          </a:moveTo>
                          <a:lnTo>
                            <a:pt x="440026" y="237611"/>
                          </a:lnTo>
                          <a:cubicBezTo>
                            <a:pt x="437259" y="237611"/>
                            <a:pt x="434492" y="240374"/>
                            <a:pt x="434492" y="243137"/>
                          </a:cubicBezTo>
                          <a:lnTo>
                            <a:pt x="435415" y="253268"/>
                          </a:lnTo>
                          <a:cubicBezTo>
                            <a:pt x="435415" y="256031"/>
                            <a:pt x="437259" y="258793"/>
                            <a:pt x="440949" y="258793"/>
                          </a:cubicBezTo>
                          <a:lnTo>
                            <a:pt x="535947" y="255110"/>
                          </a:lnTo>
                          <a:cubicBezTo>
                            <a:pt x="538714" y="255110"/>
                            <a:pt x="541481" y="252347"/>
                            <a:pt x="540559" y="249584"/>
                          </a:cubicBezTo>
                          <a:lnTo>
                            <a:pt x="540559" y="239453"/>
                          </a:lnTo>
                          <a:cubicBezTo>
                            <a:pt x="540559" y="236690"/>
                            <a:pt x="537792" y="233927"/>
                            <a:pt x="535025" y="233927"/>
                          </a:cubicBezTo>
                          <a:close/>
                          <a:moveTo>
                            <a:pt x="49805" y="233927"/>
                          </a:moveTo>
                          <a:cubicBezTo>
                            <a:pt x="47038" y="233927"/>
                            <a:pt x="44271" y="236690"/>
                            <a:pt x="44271" y="239453"/>
                          </a:cubicBezTo>
                          <a:lnTo>
                            <a:pt x="44271" y="249584"/>
                          </a:lnTo>
                          <a:cubicBezTo>
                            <a:pt x="44271" y="252347"/>
                            <a:pt x="46116" y="255110"/>
                            <a:pt x="48883" y="255110"/>
                          </a:cubicBezTo>
                          <a:lnTo>
                            <a:pt x="144804" y="258793"/>
                          </a:lnTo>
                          <a:cubicBezTo>
                            <a:pt x="147571" y="258793"/>
                            <a:pt x="149415" y="256031"/>
                            <a:pt x="150338" y="253268"/>
                          </a:cubicBezTo>
                          <a:lnTo>
                            <a:pt x="150338" y="243137"/>
                          </a:lnTo>
                          <a:cubicBezTo>
                            <a:pt x="150338" y="240374"/>
                            <a:pt x="148493" y="237611"/>
                            <a:pt x="145726" y="237611"/>
                          </a:cubicBezTo>
                          <a:close/>
                          <a:moveTo>
                            <a:pt x="244490" y="180511"/>
                          </a:moveTo>
                          <a:cubicBezTo>
                            <a:pt x="240800" y="180511"/>
                            <a:pt x="238956" y="183274"/>
                            <a:pt x="238956" y="186037"/>
                          </a:cubicBezTo>
                          <a:lnTo>
                            <a:pt x="238956" y="197088"/>
                          </a:lnTo>
                          <a:cubicBezTo>
                            <a:pt x="238956" y="200772"/>
                            <a:pt x="240800" y="202614"/>
                            <a:pt x="244490" y="202614"/>
                          </a:cubicBezTo>
                          <a:lnTo>
                            <a:pt x="343187" y="202614"/>
                          </a:lnTo>
                          <a:cubicBezTo>
                            <a:pt x="345954" y="202614"/>
                            <a:pt x="348721" y="200772"/>
                            <a:pt x="348721" y="197088"/>
                          </a:cubicBezTo>
                          <a:lnTo>
                            <a:pt x="348721" y="186037"/>
                          </a:lnTo>
                          <a:cubicBezTo>
                            <a:pt x="348721" y="183274"/>
                            <a:pt x="345954" y="180511"/>
                            <a:pt x="343187" y="180511"/>
                          </a:cubicBezTo>
                          <a:close/>
                          <a:moveTo>
                            <a:pt x="440949" y="178669"/>
                          </a:moveTo>
                          <a:cubicBezTo>
                            <a:pt x="438182" y="178669"/>
                            <a:pt x="436337" y="181432"/>
                            <a:pt x="436337" y="184195"/>
                          </a:cubicBezTo>
                          <a:lnTo>
                            <a:pt x="436337" y="195246"/>
                          </a:lnTo>
                          <a:cubicBezTo>
                            <a:pt x="436337" y="198009"/>
                            <a:pt x="438182" y="199851"/>
                            <a:pt x="440949" y="199851"/>
                          </a:cubicBezTo>
                          <a:lnTo>
                            <a:pt x="536870" y="199851"/>
                          </a:lnTo>
                          <a:cubicBezTo>
                            <a:pt x="539637" y="199851"/>
                            <a:pt x="541481" y="198009"/>
                            <a:pt x="541481" y="195246"/>
                          </a:cubicBezTo>
                          <a:lnTo>
                            <a:pt x="541481" y="184195"/>
                          </a:lnTo>
                          <a:cubicBezTo>
                            <a:pt x="541481" y="181432"/>
                            <a:pt x="539637" y="178669"/>
                            <a:pt x="536870" y="178669"/>
                          </a:cubicBezTo>
                          <a:close/>
                          <a:moveTo>
                            <a:pt x="47961" y="178669"/>
                          </a:moveTo>
                          <a:cubicBezTo>
                            <a:pt x="45194" y="178669"/>
                            <a:pt x="43349" y="181432"/>
                            <a:pt x="43349" y="184195"/>
                          </a:cubicBezTo>
                          <a:lnTo>
                            <a:pt x="43349" y="195246"/>
                          </a:lnTo>
                          <a:cubicBezTo>
                            <a:pt x="43349" y="198009"/>
                            <a:pt x="45194" y="199851"/>
                            <a:pt x="47961" y="199851"/>
                          </a:cubicBezTo>
                          <a:lnTo>
                            <a:pt x="143882" y="199851"/>
                          </a:lnTo>
                          <a:cubicBezTo>
                            <a:pt x="146649" y="199851"/>
                            <a:pt x="149415" y="198009"/>
                            <a:pt x="149415" y="195246"/>
                          </a:cubicBezTo>
                          <a:lnTo>
                            <a:pt x="149415" y="184195"/>
                          </a:lnTo>
                          <a:cubicBezTo>
                            <a:pt x="149415" y="181432"/>
                            <a:pt x="146649" y="178669"/>
                            <a:pt x="143882" y="178669"/>
                          </a:cubicBezTo>
                          <a:close/>
                          <a:moveTo>
                            <a:pt x="245412" y="122490"/>
                          </a:moveTo>
                          <a:cubicBezTo>
                            <a:pt x="242645" y="122490"/>
                            <a:pt x="239878" y="124331"/>
                            <a:pt x="239878" y="128015"/>
                          </a:cubicBezTo>
                          <a:lnTo>
                            <a:pt x="239878" y="139067"/>
                          </a:lnTo>
                          <a:cubicBezTo>
                            <a:pt x="239878" y="141830"/>
                            <a:pt x="242645" y="144593"/>
                            <a:pt x="245412" y="144593"/>
                          </a:cubicBezTo>
                          <a:lnTo>
                            <a:pt x="344109" y="144593"/>
                          </a:lnTo>
                          <a:cubicBezTo>
                            <a:pt x="347799" y="144593"/>
                            <a:pt x="349643" y="141830"/>
                            <a:pt x="349643" y="139067"/>
                          </a:cubicBezTo>
                          <a:lnTo>
                            <a:pt x="349643" y="128015"/>
                          </a:lnTo>
                          <a:cubicBezTo>
                            <a:pt x="349643" y="124331"/>
                            <a:pt x="346876" y="122490"/>
                            <a:pt x="344109" y="122490"/>
                          </a:cubicBezTo>
                          <a:close/>
                          <a:moveTo>
                            <a:pt x="440949" y="121569"/>
                          </a:moveTo>
                          <a:cubicBezTo>
                            <a:pt x="438182" y="121569"/>
                            <a:pt x="435415" y="123411"/>
                            <a:pt x="435415" y="126173"/>
                          </a:cubicBezTo>
                          <a:lnTo>
                            <a:pt x="435415" y="137225"/>
                          </a:lnTo>
                          <a:cubicBezTo>
                            <a:pt x="435415" y="139988"/>
                            <a:pt x="437259" y="142751"/>
                            <a:pt x="440026" y="142751"/>
                          </a:cubicBezTo>
                          <a:lnTo>
                            <a:pt x="535947" y="144593"/>
                          </a:lnTo>
                          <a:cubicBezTo>
                            <a:pt x="538714" y="144593"/>
                            <a:pt x="541481" y="142751"/>
                            <a:pt x="541481" y="139988"/>
                          </a:cubicBezTo>
                          <a:lnTo>
                            <a:pt x="541481" y="128936"/>
                          </a:lnTo>
                          <a:cubicBezTo>
                            <a:pt x="541481" y="126173"/>
                            <a:pt x="539637" y="124331"/>
                            <a:pt x="536870" y="123411"/>
                          </a:cubicBezTo>
                          <a:close/>
                          <a:moveTo>
                            <a:pt x="143882" y="121569"/>
                          </a:moveTo>
                          <a:lnTo>
                            <a:pt x="48883" y="123411"/>
                          </a:lnTo>
                          <a:cubicBezTo>
                            <a:pt x="46116" y="124331"/>
                            <a:pt x="43349" y="126173"/>
                            <a:pt x="43349" y="128936"/>
                          </a:cubicBezTo>
                          <a:lnTo>
                            <a:pt x="44271" y="139988"/>
                          </a:lnTo>
                          <a:cubicBezTo>
                            <a:pt x="44271" y="142751"/>
                            <a:pt x="46116" y="144593"/>
                            <a:pt x="48883" y="144593"/>
                          </a:cubicBezTo>
                          <a:lnTo>
                            <a:pt x="144804" y="142751"/>
                          </a:lnTo>
                          <a:cubicBezTo>
                            <a:pt x="147571" y="142751"/>
                            <a:pt x="149415" y="139988"/>
                            <a:pt x="149415" y="137225"/>
                          </a:cubicBezTo>
                          <a:lnTo>
                            <a:pt x="149415" y="126173"/>
                          </a:lnTo>
                          <a:cubicBezTo>
                            <a:pt x="149415" y="123411"/>
                            <a:pt x="146649" y="121569"/>
                            <a:pt x="143882" y="121569"/>
                          </a:cubicBezTo>
                          <a:close/>
                          <a:moveTo>
                            <a:pt x="245412" y="66310"/>
                          </a:moveTo>
                          <a:cubicBezTo>
                            <a:pt x="242645" y="66310"/>
                            <a:pt x="239878" y="68152"/>
                            <a:pt x="239878" y="70915"/>
                          </a:cubicBezTo>
                          <a:lnTo>
                            <a:pt x="239878" y="82888"/>
                          </a:lnTo>
                          <a:cubicBezTo>
                            <a:pt x="239878" y="85651"/>
                            <a:pt x="242645" y="87493"/>
                            <a:pt x="245412" y="87493"/>
                          </a:cubicBezTo>
                          <a:lnTo>
                            <a:pt x="344109" y="87493"/>
                          </a:lnTo>
                          <a:cubicBezTo>
                            <a:pt x="347799" y="87493"/>
                            <a:pt x="349643" y="85651"/>
                            <a:pt x="349643" y="82888"/>
                          </a:cubicBezTo>
                          <a:lnTo>
                            <a:pt x="349643" y="70915"/>
                          </a:lnTo>
                          <a:cubicBezTo>
                            <a:pt x="349643" y="68152"/>
                            <a:pt x="346876" y="66310"/>
                            <a:pt x="344109" y="66310"/>
                          </a:cubicBezTo>
                          <a:close/>
                          <a:moveTo>
                            <a:pt x="441871" y="65389"/>
                          </a:moveTo>
                          <a:cubicBezTo>
                            <a:pt x="439104" y="64468"/>
                            <a:pt x="436337" y="67231"/>
                            <a:pt x="436337" y="69994"/>
                          </a:cubicBezTo>
                          <a:lnTo>
                            <a:pt x="435415" y="80125"/>
                          </a:lnTo>
                          <a:cubicBezTo>
                            <a:pt x="435415" y="83809"/>
                            <a:pt x="437259" y="85651"/>
                            <a:pt x="440949" y="85651"/>
                          </a:cubicBezTo>
                          <a:lnTo>
                            <a:pt x="535947" y="93018"/>
                          </a:lnTo>
                          <a:cubicBezTo>
                            <a:pt x="538714" y="93018"/>
                            <a:pt x="541481" y="91176"/>
                            <a:pt x="541481" y="88414"/>
                          </a:cubicBezTo>
                          <a:lnTo>
                            <a:pt x="542404" y="77362"/>
                          </a:lnTo>
                          <a:cubicBezTo>
                            <a:pt x="542404" y="74599"/>
                            <a:pt x="540559" y="71836"/>
                            <a:pt x="536870" y="71836"/>
                          </a:cubicBezTo>
                          <a:close/>
                          <a:moveTo>
                            <a:pt x="142959" y="65389"/>
                          </a:moveTo>
                          <a:lnTo>
                            <a:pt x="47961" y="71836"/>
                          </a:lnTo>
                          <a:cubicBezTo>
                            <a:pt x="45194" y="71836"/>
                            <a:pt x="42427" y="74599"/>
                            <a:pt x="43349" y="77362"/>
                          </a:cubicBezTo>
                          <a:lnTo>
                            <a:pt x="43349" y="88414"/>
                          </a:lnTo>
                          <a:cubicBezTo>
                            <a:pt x="44271" y="91176"/>
                            <a:pt x="46116" y="93018"/>
                            <a:pt x="48883" y="93018"/>
                          </a:cubicBezTo>
                          <a:lnTo>
                            <a:pt x="144804" y="85651"/>
                          </a:lnTo>
                          <a:cubicBezTo>
                            <a:pt x="147571" y="85651"/>
                            <a:pt x="149415" y="83809"/>
                            <a:pt x="149415" y="80125"/>
                          </a:cubicBezTo>
                          <a:lnTo>
                            <a:pt x="148493" y="69994"/>
                          </a:lnTo>
                          <a:cubicBezTo>
                            <a:pt x="148493" y="67231"/>
                            <a:pt x="145726" y="64468"/>
                            <a:pt x="142959" y="65389"/>
                          </a:cubicBezTo>
                          <a:close/>
                          <a:moveTo>
                            <a:pt x="395755" y="0"/>
                          </a:moveTo>
                          <a:lnTo>
                            <a:pt x="584830" y="20262"/>
                          </a:lnTo>
                          <a:lnTo>
                            <a:pt x="584830" y="26708"/>
                          </a:lnTo>
                          <a:lnTo>
                            <a:pt x="584830" y="382204"/>
                          </a:lnTo>
                          <a:lnTo>
                            <a:pt x="584830" y="384046"/>
                          </a:lnTo>
                          <a:lnTo>
                            <a:pt x="396677" y="396939"/>
                          </a:lnTo>
                          <a:lnTo>
                            <a:pt x="396677" y="396018"/>
                          </a:lnTo>
                          <a:lnTo>
                            <a:pt x="395755" y="396939"/>
                          </a:lnTo>
                          <a:close/>
                          <a:moveTo>
                            <a:pt x="202982" y="0"/>
                          </a:moveTo>
                          <a:lnTo>
                            <a:pt x="221430" y="0"/>
                          </a:lnTo>
                          <a:lnTo>
                            <a:pt x="383772" y="0"/>
                          </a:lnTo>
                          <a:lnTo>
                            <a:pt x="383772" y="2763"/>
                          </a:lnTo>
                          <a:lnTo>
                            <a:pt x="383772" y="40523"/>
                          </a:lnTo>
                          <a:lnTo>
                            <a:pt x="383772" y="45128"/>
                          </a:lnTo>
                          <a:cubicBezTo>
                            <a:pt x="383772" y="147356"/>
                            <a:pt x="383772" y="249584"/>
                            <a:pt x="383772" y="350891"/>
                          </a:cubicBezTo>
                          <a:lnTo>
                            <a:pt x="383772" y="374836"/>
                          </a:lnTo>
                          <a:cubicBezTo>
                            <a:pt x="383772" y="374836"/>
                            <a:pt x="383772" y="375757"/>
                            <a:pt x="383772" y="375757"/>
                          </a:cubicBezTo>
                          <a:lnTo>
                            <a:pt x="383772" y="396939"/>
                          </a:lnTo>
                          <a:lnTo>
                            <a:pt x="365324" y="396939"/>
                          </a:lnTo>
                          <a:lnTo>
                            <a:pt x="202982" y="396939"/>
                          </a:lnTo>
                          <a:lnTo>
                            <a:pt x="202982" y="393255"/>
                          </a:lnTo>
                          <a:lnTo>
                            <a:pt x="202982" y="45128"/>
                          </a:lnTo>
                          <a:close/>
                          <a:moveTo>
                            <a:pt x="189075" y="0"/>
                          </a:moveTo>
                          <a:lnTo>
                            <a:pt x="189075" y="396018"/>
                          </a:lnTo>
                          <a:lnTo>
                            <a:pt x="189075" y="396939"/>
                          </a:lnTo>
                          <a:lnTo>
                            <a:pt x="0" y="384046"/>
                          </a:lnTo>
                          <a:lnTo>
                            <a:pt x="0" y="382204"/>
                          </a:lnTo>
                          <a:lnTo>
                            <a:pt x="0" y="26708"/>
                          </a:lnTo>
                          <a:lnTo>
                            <a:pt x="0" y="20262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5" name="servers-interface-symbol_36043"/>
                    <p:cNvSpPr>
                      <a:spLocks noChangeAspect="1"/>
                    </p:cNvSpPr>
                    <p:nvPr>
                      <p:custDataLst>
                        <p:tags r:id="rId9"/>
                      </p:custDataLst>
                    </p:nvPr>
                  </p:nvSpPr>
                  <p:spPr bwMode="auto">
                    <a:xfrm>
                      <a:off x="11485516" y="3747257"/>
                      <a:ext cx="411031" cy="160612"/>
                    </a:xfrm>
                    <a:custGeom>
                      <a:avLst/>
                      <a:gdLst>
                        <a:gd name="connsiteX0" fmla="*/ 245412 w 584830"/>
                        <a:gd name="connsiteY0" fmla="*/ 239453 h 396939"/>
                        <a:gd name="connsiteX1" fmla="*/ 239878 w 584830"/>
                        <a:gd name="connsiteY1" fmla="*/ 244979 h 396939"/>
                        <a:gd name="connsiteX2" fmla="*/ 239878 w 584830"/>
                        <a:gd name="connsiteY2" fmla="*/ 256031 h 396939"/>
                        <a:gd name="connsiteX3" fmla="*/ 245412 w 584830"/>
                        <a:gd name="connsiteY3" fmla="*/ 261556 h 396939"/>
                        <a:gd name="connsiteX4" fmla="*/ 344109 w 584830"/>
                        <a:gd name="connsiteY4" fmla="*/ 261556 h 396939"/>
                        <a:gd name="connsiteX5" fmla="*/ 349643 w 584830"/>
                        <a:gd name="connsiteY5" fmla="*/ 256031 h 396939"/>
                        <a:gd name="connsiteX6" fmla="*/ 349643 w 584830"/>
                        <a:gd name="connsiteY6" fmla="*/ 244979 h 396939"/>
                        <a:gd name="connsiteX7" fmla="*/ 344109 w 584830"/>
                        <a:gd name="connsiteY7" fmla="*/ 239453 h 396939"/>
                        <a:gd name="connsiteX8" fmla="*/ 535025 w 584830"/>
                        <a:gd name="connsiteY8" fmla="*/ 233927 h 396939"/>
                        <a:gd name="connsiteX9" fmla="*/ 440026 w 584830"/>
                        <a:gd name="connsiteY9" fmla="*/ 237611 h 396939"/>
                        <a:gd name="connsiteX10" fmla="*/ 434492 w 584830"/>
                        <a:gd name="connsiteY10" fmla="*/ 243137 h 396939"/>
                        <a:gd name="connsiteX11" fmla="*/ 435415 w 584830"/>
                        <a:gd name="connsiteY11" fmla="*/ 253268 h 396939"/>
                        <a:gd name="connsiteX12" fmla="*/ 440949 w 584830"/>
                        <a:gd name="connsiteY12" fmla="*/ 258793 h 396939"/>
                        <a:gd name="connsiteX13" fmla="*/ 535947 w 584830"/>
                        <a:gd name="connsiteY13" fmla="*/ 255110 h 396939"/>
                        <a:gd name="connsiteX14" fmla="*/ 540559 w 584830"/>
                        <a:gd name="connsiteY14" fmla="*/ 249584 h 396939"/>
                        <a:gd name="connsiteX15" fmla="*/ 540559 w 584830"/>
                        <a:gd name="connsiteY15" fmla="*/ 239453 h 396939"/>
                        <a:gd name="connsiteX16" fmla="*/ 535025 w 584830"/>
                        <a:gd name="connsiteY16" fmla="*/ 233927 h 396939"/>
                        <a:gd name="connsiteX17" fmla="*/ 49805 w 584830"/>
                        <a:gd name="connsiteY17" fmla="*/ 233927 h 396939"/>
                        <a:gd name="connsiteX18" fmla="*/ 44271 w 584830"/>
                        <a:gd name="connsiteY18" fmla="*/ 239453 h 396939"/>
                        <a:gd name="connsiteX19" fmla="*/ 44271 w 584830"/>
                        <a:gd name="connsiteY19" fmla="*/ 249584 h 396939"/>
                        <a:gd name="connsiteX20" fmla="*/ 48883 w 584830"/>
                        <a:gd name="connsiteY20" fmla="*/ 255110 h 396939"/>
                        <a:gd name="connsiteX21" fmla="*/ 144804 w 584830"/>
                        <a:gd name="connsiteY21" fmla="*/ 258793 h 396939"/>
                        <a:gd name="connsiteX22" fmla="*/ 150338 w 584830"/>
                        <a:gd name="connsiteY22" fmla="*/ 253268 h 396939"/>
                        <a:gd name="connsiteX23" fmla="*/ 150338 w 584830"/>
                        <a:gd name="connsiteY23" fmla="*/ 243137 h 396939"/>
                        <a:gd name="connsiteX24" fmla="*/ 145726 w 584830"/>
                        <a:gd name="connsiteY24" fmla="*/ 237611 h 396939"/>
                        <a:gd name="connsiteX25" fmla="*/ 244490 w 584830"/>
                        <a:gd name="connsiteY25" fmla="*/ 180511 h 396939"/>
                        <a:gd name="connsiteX26" fmla="*/ 238956 w 584830"/>
                        <a:gd name="connsiteY26" fmla="*/ 186037 h 396939"/>
                        <a:gd name="connsiteX27" fmla="*/ 238956 w 584830"/>
                        <a:gd name="connsiteY27" fmla="*/ 197088 h 396939"/>
                        <a:gd name="connsiteX28" fmla="*/ 244490 w 584830"/>
                        <a:gd name="connsiteY28" fmla="*/ 202614 h 396939"/>
                        <a:gd name="connsiteX29" fmla="*/ 343187 w 584830"/>
                        <a:gd name="connsiteY29" fmla="*/ 202614 h 396939"/>
                        <a:gd name="connsiteX30" fmla="*/ 348721 w 584830"/>
                        <a:gd name="connsiteY30" fmla="*/ 197088 h 396939"/>
                        <a:gd name="connsiteX31" fmla="*/ 348721 w 584830"/>
                        <a:gd name="connsiteY31" fmla="*/ 186037 h 396939"/>
                        <a:gd name="connsiteX32" fmla="*/ 343187 w 584830"/>
                        <a:gd name="connsiteY32" fmla="*/ 180511 h 396939"/>
                        <a:gd name="connsiteX33" fmla="*/ 440949 w 584830"/>
                        <a:gd name="connsiteY33" fmla="*/ 178669 h 396939"/>
                        <a:gd name="connsiteX34" fmla="*/ 436337 w 584830"/>
                        <a:gd name="connsiteY34" fmla="*/ 184195 h 396939"/>
                        <a:gd name="connsiteX35" fmla="*/ 436337 w 584830"/>
                        <a:gd name="connsiteY35" fmla="*/ 195246 h 396939"/>
                        <a:gd name="connsiteX36" fmla="*/ 440949 w 584830"/>
                        <a:gd name="connsiteY36" fmla="*/ 199851 h 396939"/>
                        <a:gd name="connsiteX37" fmla="*/ 536870 w 584830"/>
                        <a:gd name="connsiteY37" fmla="*/ 199851 h 396939"/>
                        <a:gd name="connsiteX38" fmla="*/ 541481 w 584830"/>
                        <a:gd name="connsiteY38" fmla="*/ 195246 h 396939"/>
                        <a:gd name="connsiteX39" fmla="*/ 541481 w 584830"/>
                        <a:gd name="connsiteY39" fmla="*/ 184195 h 396939"/>
                        <a:gd name="connsiteX40" fmla="*/ 536870 w 584830"/>
                        <a:gd name="connsiteY40" fmla="*/ 178669 h 396939"/>
                        <a:gd name="connsiteX41" fmla="*/ 47961 w 584830"/>
                        <a:gd name="connsiteY41" fmla="*/ 178669 h 396939"/>
                        <a:gd name="connsiteX42" fmla="*/ 43349 w 584830"/>
                        <a:gd name="connsiteY42" fmla="*/ 184195 h 396939"/>
                        <a:gd name="connsiteX43" fmla="*/ 43349 w 584830"/>
                        <a:gd name="connsiteY43" fmla="*/ 195246 h 396939"/>
                        <a:gd name="connsiteX44" fmla="*/ 47961 w 584830"/>
                        <a:gd name="connsiteY44" fmla="*/ 199851 h 396939"/>
                        <a:gd name="connsiteX45" fmla="*/ 143882 w 584830"/>
                        <a:gd name="connsiteY45" fmla="*/ 199851 h 396939"/>
                        <a:gd name="connsiteX46" fmla="*/ 149415 w 584830"/>
                        <a:gd name="connsiteY46" fmla="*/ 195246 h 396939"/>
                        <a:gd name="connsiteX47" fmla="*/ 149415 w 584830"/>
                        <a:gd name="connsiteY47" fmla="*/ 184195 h 396939"/>
                        <a:gd name="connsiteX48" fmla="*/ 143882 w 584830"/>
                        <a:gd name="connsiteY48" fmla="*/ 178669 h 396939"/>
                        <a:gd name="connsiteX49" fmla="*/ 245412 w 584830"/>
                        <a:gd name="connsiteY49" fmla="*/ 122490 h 396939"/>
                        <a:gd name="connsiteX50" fmla="*/ 239878 w 584830"/>
                        <a:gd name="connsiteY50" fmla="*/ 128015 h 396939"/>
                        <a:gd name="connsiteX51" fmla="*/ 239878 w 584830"/>
                        <a:gd name="connsiteY51" fmla="*/ 139067 h 396939"/>
                        <a:gd name="connsiteX52" fmla="*/ 245412 w 584830"/>
                        <a:gd name="connsiteY52" fmla="*/ 144593 h 396939"/>
                        <a:gd name="connsiteX53" fmla="*/ 344109 w 584830"/>
                        <a:gd name="connsiteY53" fmla="*/ 144593 h 396939"/>
                        <a:gd name="connsiteX54" fmla="*/ 349643 w 584830"/>
                        <a:gd name="connsiteY54" fmla="*/ 139067 h 396939"/>
                        <a:gd name="connsiteX55" fmla="*/ 349643 w 584830"/>
                        <a:gd name="connsiteY55" fmla="*/ 128015 h 396939"/>
                        <a:gd name="connsiteX56" fmla="*/ 344109 w 584830"/>
                        <a:gd name="connsiteY56" fmla="*/ 122490 h 396939"/>
                        <a:gd name="connsiteX57" fmla="*/ 440949 w 584830"/>
                        <a:gd name="connsiteY57" fmla="*/ 121569 h 396939"/>
                        <a:gd name="connsiteX58" fmla="*/ 435415 w 584830"/>
                        <a:gd name="connsiteY58" fmla="*/ 126173 h 396939"/>
                        <a:gd name="connsiteX59" fmla="*/ 435415 w 584830"/>
                        <a:gd name="connsiteY59" fmla="*/ 137225 h 396939"/>
                        <a:gd name="connsiteX60" fmla="*/ 440026 w 584830"/>
                        <a:gd name="connsiteY60" fmla="*/ 142751 h 396939"/>
                        <a:gd name="connsiteX61" fmla="*/ 535947 w 584830"/>
                        <a:gd name="connsiteY61" fmla="*/ 144593 h 396939"/>
                        <a:gd name="connsiteX62" fmla="*/ 541481 w 584830"/>
                        <a:gd name="connsiteY62" fmla="*/ 139988 h 396939"/>
                        <a:gd name="connsiteX63" fmla="*/ 541481 w 584830"/>
                        <a:gd name="connsiteY63" fmla="*/ 128936 h 396939"/>
                        <a:gd name="connsiteX64" fmla="*/ 536870 w 584830"/>
                        <a:gd name="connsiteY64" fmla="*/ 123411 h 396939"/>
                        <a:gd name="connsiteX65" fmla="*/ 143882 w 584830"/>
                        <a:gd name="connsiteY65" fmla="*/ 121569 h 396939"/>
                        <a:gd name="connsiteX66" fmla="*/ 48883 w 584830"/>
                        <a:gd name="connsiteY66" fmla="*/ 123411 h 396939"/>
                        <a:gd name="connsiteX67" fmla="*/ 43349 w 584830"/>
                        <a:gd name="connsiteY67" fmla="*/ 128936 h 396939"/>
                        <a:gd name="connsiteX68" fmla="*/ 44271 w 584830"/>
                        <a:gd name="connsiteY68" fmla="*/ 139988 h 396939"/>
                        <a:gd name="connsiteX69" fmla="*/ 48883 w 584830"/>
                        <a:gd name="connsiteY69" fmla="*/ 144593 h 396939"/>
                        <a:gd name="connsiteX70" fmla="*/ 144804 w 584830"/>
                        <a:gd name="connsiteY70" fmla="*/ 142751 h 396939"/>
                        <a:gd name="connsiteX71" fmla="*/ 149415 w 584830"/>
                        <a:gd name="connsiteY71" fmla="*/ 137225 h 396939"/>
                        <a:gd name="connsiteX72" fmla="*/ 149415 w 584830"/>
                        <a:gd name="connsiteY72" fmla="*/ 126173 h 396939"/>
                        <a:gd name="connsiteX73" fmla="*/ 143882 w 584830"/>
                        <a:gd name="connsiteY73" fmla="*/ 121569 h 396939"/>
                        <a:gd name="connsiteX74" fmla="*/ 245412 w 584830"/>
                        <a:gd name="connsiteY74" fmla="*/ 66310 h 396939"/>
                        <a:gd name="connsiteX75" fmla="*/ 239878 w 584830"/>
                        <a:gd name="connsiteY75" fmla="*/ 70915 h 396939"/>
                        <a:gd name="connsiteX76" fmla="*/ 239878 w 584830"/>
                        <a:gd name="connsiteY76" fmla="*/ 82888 h 396939"/>
                        <a:gd name="connsiteX77" fmla="*/ 245412 w 584830"/>
                        <a:gd name="connsiteY77" fmla="*/ 87493 h 396939"/>
                        <a:gd name="connsiteX78" fmla="*/ 344109 w 584830"/>
                        <a:gd name="connsiteY78" fmla="*/ 87493 h 396939"/>
                        <a:gd name="connsiteX79" fmla="*/ 349643 w 584830"/>
                        <a:gd name="connsiteY79" fmla="*/ 82888 h 396939"/>
                        <a:gd name="connsiteX80" fmla="*/ 349643 w 584830"/>
                        <a:gd name="connsiteY80" fmla="*/ 70915 h 396939"/>
                        <a:gd name="connsiteX81" fmla="*/ 344109 w 584830"/>
                        <a:gd name="connsiteY81" fmla="*/ 66310 h 396939"/>
                        <a:gd name="connsiteX82" fmla="*/ 441871 w 584830"/>
                        <a:gd name="connsiteY82" fmla="*/ 65389 h 396939"/>
                        <a:gd name="connsiteX83" fmla="*/ 436337 w 584830"/>
                        <a:gd name="connsiteY83" fmla="*/ 69994 h 396939"/>
                        <a:gd name="connsiteX84" fmla="*/ 435415 w 584830"/>
                        <a:gd name="connsiteY84" fmla="*/ 80125 h 396939"/>
                        <a:gd name="connsiteX85" fmla="*/ 440949 w 584830"/>
                        <a:gd name="connsiteY85" fmla="*/ 85651 h 396939"/>
                        <a:gd name="connsiteX86" fmla="*/ 535947 w 584830"/>
                        <a:gd name="connsiteY86" fmla="*/ 93018 h 396939"/>
                        <a:gd name="connsiteX87" fmla="*/ 541481 w 584830"/>
                        <a:gd name="connsiteY87" fmla="*/ 88414 h 396939"/>
                        <a:gd name="connsiteX88" fmla="*/ 542404 w 584830"/>
                        <a:gd name="connsiteY88" fmla="*/ 77362 h 396939"/>
                        <a:gd name="connsiteX89" fmla="*/ 536870 w 584830"/>
                        <a:gd name="connsiteY89" fmla="*/ 71836 h 396939"/>
                        <a:gd name="connsiteX90" fmla="*/ 142959 w 584830"/>
                        <a:gd name="connsiteY90" fmla="*/ 65389 h 396939"/>
                        <a:gd name="connsiteX91" fmla="*/ 47961 w 584830"/>
                        <a:gd name="connsiteY91" fmla="*/ 71836 h 396939"/>
                        <a:gd name="connsiteX92" fmla="*/ 43349 w 584830"/>
                        <a:gd name="connsiteY92" fmla="*/ 77362 h 396939"/>
                        <a:gd name="connsiteX93" fmla="*/ 43349 w 584830"/>
                        <a:gd name="connsiteY93" fmla="*/ 88414 h 396939"/>
                        <a:gd name="connsiteX94" fmla="*/ 48883 w 584830"/>
                        <a:gd name="connsiteY94" fmla="*/ 93018 h 396939"/>
                        <a:gd name="connsiteX95" fmla="*/ 144804 w 584830"/>
                        <a:gd name="connsiteY95" fmla="*/ 85651 h 396939"/>
                        <a:gd name="connsiteX96" fmla="*/ 149415 w 584830"/>
                        <a:gd name="connsiteY96" fmla="*/ 80125 h 396939"/>
                        <a:gd name="connsiteX97" fmla="*/ 148493 w 584830"/>
                        <a:gd name="connsiteY97" fmla="*/ 69994 h 396939"/>
                        <a:gd name="connsiteX98" fmla="*/ 142959 w 584830"/>
                        <a:gd name="connsiteY98" fmla="*/ 65389 h 396939"/>
                        <a:gd name="connsiteX99" fmla="*/ 395755 w 584830"/>
                        <a:gd name="connsiteY99" fmla="*/ 0 h 396939"/>
                        <a:gd name="connsiteX100" fmla="*/ 584830 w 584830"/>
                        <a:gd name="connsiteY100" fmla="*/ 20262 h 396939"/>
                        <a:gd name="connsiteX101" fmla="*/ 584830 w 584830"/>
                        <a:gd name="connsiteY101" fmla="*/ 26708 h 396939"/>
                        <a:gd name="connsiteX102" fmla="*/ 584830 w 584830"/>
                        <a:gd name="connsiteY102" fmla="*/ 382204 h 396939"/>
                        <a:gd name="connsiteX103" fmla="*/ 584830 w 584830"/>
                        <a:gd name="connsiteY103" fmla="*/ 384046 h 396939"/>
                        <a:gd name="connsiteX104" fmla="*/ 396677 w 584830"/>
                        <a:gd name="connsiteY104" fmla="*/ 396939 h 396939"/>
                        <a:gd name="connsiteX105" fmla="*/ 396677 w 584830"/>
                        <a:gd name="connsiteY105" fmla="*/ 396018 h 396939"/>
                        <a:gd name="connsiteX106" fmla="*/ 395755 w 584830"/>
                        <a:gd name="connsiteY106" fmla="*/ 396939 h 396939"/>
                        <a:gd name="connsiteX107" fmla="*/ 202982 w 584830"/>
                        <a:gd name="connsiteY107" fmla="*/ 0 h 396939"/>
                        <a:gd name="connsiteX108" fmla="*/ 221430 w 584830"/>
                        <a:gd name="connsiteY108" fmla="*/ 0 h 396939"/>
                        <a:gd name="connsiteX109" fmla="*/ 383772 w 584830"/>
                        <a:gd name="connsiteY109" fmla="*/ 0 h 396939"/>
                        <a:gd name="connsiteX110" fmla="*/ 383772 w 584830"/>
                        <a:gd name="connsiteY110" fmla="*/ 2763 h 396939"/>
                        <a:gd name="connsiteX111" fmla="*/ 383772 w 584830"/>
                        <a:gd name="connsiteY111" fmla="*/ 40523 h 396939"/>
                        <a:gd name="connsiteX112" fmla="*/ 383772 w 584830"/>
                        <a:gd name="connsiteY112" fmla="*/ 45128 h 396939"/>
                        <a:gd name="connsiteX113" fmla="*/ 383772 w 584830"/>
                        <a:gd name="connsiteY113" fmla="*/ 350891 h 396939"/>
                        <a:gd name="connsiteX114" fmla="*/ 383772 w 584830"/>
                        <a:gd name="connsiteY114" fmla="*/ 374836 h 396939"/>
                        <a:gd name="connsiteX115" fmla="*/ 383772 w 584830"/>
                        <a:gd name="connsiteY115" fmla="*/ 375757 h 396939"/>
                        <a:gd name="connsiteX116" fmla="*/ 383772 w 584830"/>
                        <a:gd name="connsiteY116" fmla="*/ 396939 h 396939"/>
                        <a:gd name="connsiteX117" fmla="*/ 365324 w 584830"/>
                        <a:gd name="connsiteY117" fmla="*/ 396939 h 396939"/>
                        <a:gd name="connsiteX118" fmla="*/ 202982 w 584830"/>
                        <a:gd name="connsiteY118" fmla="*/ 396939 h 396939"/>
                        <a:gd name="connsiteX119" fmla="*/ 202982 w 584830"/>
                        <a:gd name="connsiteY119" fmla="*/ 393255 h 396939"/>
                        <a:gd name="connsiteX120" fmla="*/ 202982 w 584830"/>
                        <a:gd name="connsiteY120" fmla="*/ 45128 h 396939"/>
                        <a:gd name="connsiteX121" fmla="*/ 189075 w 584830"/>
                        <a:gd name="connsiteY121" fmla="*/ 0 h 396939"/>
                        <a:gd name="connsiteX122" fmla="*/ 189075 w 584830"/>
                        <a:gd name="connsiteY122" fmla="*/ 396018 h 396939"/>
                        <a:gd name="connsiteX123" fmla="*/ 189075 w 584830"/>
                        <a:gd name="connsiteY123" fmla="*/ 396939 h 396939"/>
                        <a:gd name="connsiteX124" fmla="*/ 0 w 584830"/>
                        <a:gd name="connsiteY124" fmla="*/ 384046 h 396939"/>
                        <a:gd name="connsiteX125" fmla="*/ 0 w 584830"/>
                        <a:gd name="connsiteY125" fmla="*/ 382204 h 396939"/>
                        <a:gd name="connsiteX126" fmla="*/ 0 w 584830"/>
                        <a:gd name="connsiteY126" fmla="*/ 26708 h 396939"/>
                        <a:gd name="connsiteX127" fmla="*/ 0 w 584830"/>
                        <a:gd name="connsiteY127" fmla="*/ 20262 h 3969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</a:cxnLst>
                      <a:rect l="l" t="t" r="r" b="b"/>
                      <a:pathLst>
                        <a:path w="584830" h="396939">
                          <a:moveTo>
                            <a:pt x="245412" y="239453"/>
                          </a:moveTo>
                          <a:cubicBezTo>
                            <a:pt x="242645" y="239453"/>
                            <a:pt x="239878" y="242216"/>
                            <a:pt x="239878" y="244979"/>
                          </a:cubicBezTo>
                          <a:lnTo>
                            <a:pt x="239878" y="256031"/>
                          </a:lnTo>
                          <a:cubicBezTo>
                            <a:pt x="239878" y="259714"/>
                            <a:pt x="242645" y="261556"/>
                            <a:pt x="245412" y="261556"/>
                          </a:cubicBezTo>
                          <a:lnTo>
                            <a:pt x="344109" y="261556"/>
                          </a:lnTo>
                          <a:cubicBezTo>
                            <a:pt x="347799" y="261556"/>
                            <a:pt x="349643" y="259714"/>
                            <a:pt x="349643" y="256031"/>
                          </a:cubicBezTo>
                          <a:lnTo>
                            <a:pt x="349643" y="244979"/>
                          </a:lnTo>
                          <a:cubicBezTo>
                            <a:pt x="349643" y="242216"/>
                            <a:pt x="346876" y="239453"/>
                            <a:pt x="344109" y="239453"/>
                          </a:cubicBezTo>
                          <a:close/>
                          <a:moveTo>
                            <a:pt x="535025" y="233927"/>
                          </a:moveTo>
                          <a:lnTo>
                            <a:pt x="440026" y="237611"/>
                          </a:lnTo>
                          <a:cubicBezTo>
                            <a:pt x="437259" y="237611"/>
                            <a:pt x="434492" y="240374"/>
                            <a:pt x="434492" y="243137"/>
                          </a:cubicBezTo>
                          <a:lnTo>
                            <a:pt x="435415" y="253268"/>
                          </a:lnTo>
                          <a:cubicBezTo>
                            <a:pt x="435415" y="256031"/>
                            <a:pt x="437259" y="258793"/>
                            <a:pt x="440949" y="258793"/>
                          </a:cubicBezTo>
                          <a:lnTo>
                            <a:pt x="535947" y="255110"/>
                          </a:lnTo>
                          <a:cubicBezTo>
                            <a:pt x="538714" y="255110"/>
                            <a:pt x="541481" y="252347"/>
                            <a:pt x="540559" y="249584"/>
                          </a:cubicBezTo>
                          <a:lnTo>
                            <a:pt x="540559" y="239453"/>
                          </a:lnTo>
                          <a:cubicBezTo>
                            <a:pt x="540559" y="236690"/>
                            <a:pt x="537792" y="233927"/>
                            <a:pt x="535025" y="233927"/>
                          </a:cubicBezTo>
                          <a:close/>
                          <a:moveTo>
                            <a:pt x="49805" y="233927"/>
                          </a:moveTo>
                          <a:cubicBezTo>
                            <a:pt x="47038" y="233927"/>
                            <a:pt x="44271" y="236690"/>
                            <a:pt x="44271" y="239453"/>
                          </a:cubicBezTo>
                          <a:lnTo>
                            <a:pt x="44271" y="249584"/>
                          </a:lnTo>
                          <a:cubicBezTo>
                            <a:pt x="44271" y="252347"/>
                            <a:pt x="46116" y="255110"/>
                            <a:pt x="48883" y="255110"/>
                          </a:cubicBezTo>
                          <a:lnTo>
                            <a:pt x="144804" y="258793"/>
                          </a:lnTo>
                          <a:cubicBezTo>
                            <a:pt x="147571" y="258793"/>
                            <a:pt x="149415" y="256031"/>
                            <a:pt x="150338" y="253268"/>
                          </a:cubicBezTo>
                          <a:lnTo>
                            <a:pt x="150338" y="243137"/>
                          </a:lnTo>
                          <a:cubicBezTo>
                            <a:pt x="150338" y="240374"/>
                            <a:pt x="148493" y="237611"/>
                            <a:pt x="145726" y="237611"/>
                          </a:cubicBezTo>
                          <a:close/>
                          <a:moveTo>
                            <a:pt x="244490" y="180511"/>
                          </a:moveTo>
                          <a:cubicBezTo>
                            <a:pt x="240800" y="180511"/>
                            <a:pt x="238956" y="183274"/>
                            <a:pt x="238956" y="186037"/>
                          </a:cubicBezTo>
                          <a:lnTo>
                            <a:pt x="238956" y="197088"/>
                          </a:lnTo>
                          <a:cubicBezTo>
                            <a:pt x="238956" y="200772"/>
                            <a:pt x="240800" y="202614"/>
                            <a:pt x="244490" y="202614"/>
                          </a:cubicBezTo>
                          <a:lnTo>
                            <a:pt x="343187" y="202614"/>
                          </a:lnTo>
                          <a:cubicBezTo>
                            <a:pt x="345954" y="202614"/>
                            <a:pt x="348721" y="200772"/>
                            <a:pt x="348721" y="197088"/>
                          </a:cubicBezTo>
                          <a:lnTo>
                            <a:pt x="348721" y="186037"/>
                          </a:lnTo>
                          <a:cubicBezTo>
                            <a:pt x="348721" y="183274"/>
                            <a:pt x="345954" y="180511"/>
                            <a:pt x="343187" y="180511"/>
                          </a:cubicBezTo>
                          <a:close/>
                          <a:moveTo>
                            <a:pt x="440949" y="178669"/>
                          </a:moveTo>
                          <a:cubicBezTo>
                            <a:pt x="438182" y="178669"/>
                            <a:pt x="436337" y="181432"/>
                            <a:pt x="436337" y="184195"/>
                          </a:cubicBezTo>
                          <a:lnTo>
                            <a:pt x="436337" y="195246"/>
                          </a:lnTo>
                          <a:cubicBezTo>
                            <a:pt x="436337" y="198009"/>
                            <a:pt x="438182" y="199851"/>
                            <a:pt x="440949" y="199851"/>
                          </a:cubicBezTo>
                          <a:lnTo>
                            <a:pt x="536870" y="199851"/>
                          </a:lnTo>
                          <a:cubicBezTo>
                            <a:pt x="539637" y="199851"/>
                            <a:pt x="541481" y="198009"/>
                            <a:pt x="541481" y="195246"/>
                          </a:cubicBezTo>
                          <a:lnTo>
                            <a:pt x="541481" y="184195"/>
                          </a:lnTo>
                          <a:cubicBezTo>
                            <a:pt x="541481" y="181432"/>
                            <a:pt x="539637" y="178669"/>
                            <a:pt x="536870" y="178669"/>
                          </a:cubicBezTo>
                          <a:close/>
                          <a:moveTo>
                            <a:pt x="47961" y="178669"/>
                          </a:moveTo>
                          <a:cubicBezTo>
                            <a:pt x="45194" y="178669"/>
                            <a:pt x="43349" y="181432"/>
                            <a:pt x="43349" y="184195"/>
                          </a:cubicBezTo>
                          <a:lnTo>
                            <a:pt x="43349" y="195246"/>
                          </a:lnTo>
                          <a:cubicBezTo>
                            <a:pt x="43349" y="198009"/>
                            <a:pt x="45194" y="199851"/>
                            <a:pt x="47961" y="199851"/>
                          </a:cubicBezTo>
                          <a:lnTo>
                            <a:pt x="143882" y="199851"/>
                          </a:lnTo>
                          <a:cubicBezTo>
                            <a:pt x="146649" y="199851"/>
                            <a:pt x="149415" y="198009"/>
                            <a:pt x="149415" y="195246"/>
                          </a:cubicBezTo>
                          <a:lnTo>
                            <a:pt x="149415" y="184195"/>
                          </a:lnTo>
                          <a:cubicBezTo>
                            <a:pt x="149415" y="181432"/>
                            <a:pt x="146649" y="178669"/>
                            <a:pt x="143882" y="178669"/>
                          </a:cubicBezTo>
                          <a:close/>
                          <a:moveTo>
                            <a:pt x="245412" y="122490"/>
                          </a:moveTo>
                          <a:cubicBezTo>
                            <a:pt x="242645" y="122490"/>
                            <a:pt x="239878" y="124331"/>
                            <a:pt x="239878" y="128015"/>
                          </a:cubicBezTo>
                          <a:lnTo>
                            <a:pt x="239878" y="139067"/>
                          </a:lnTo>
                          <a:cubicBezTo>
                            <a:pt x="239878" y="141830"/>
                            <a:pt x="242645" y="144593"/>
                            <a:pt x="245412" y="144593"/>
                          </a:cubicBezTo>
                          <a:lnTo>
                            <a:pt x="344109" y="144593"/>
                          </a:lnTo>
                          <a:cubicBezTo>
                            <a:pt x="347799" y="144593"/>
                            <a:pt x="349643" y="141830"/>
                            <a:pt x="349643" y="139067"/>
                          </a:cubicBezTo>
                          <a:lnTo>
                            <a:pt x="349643" y="128015"/>
                          </a:lnTo>
                          <a:cubicBezTo>
                            <a:pt x="349643" y="124331"/>
                            <a:pt x="346876" y="122490"/>
                            <a:pt x="344109" y="122490"/>
                          </a:cubicBezTo>
                          <a:close/>
                          <a:moveTo>
                            <a:pt x="440949" y="121569"/>
                          </a:moveTo>
                          <a:cubicBezTo>
                            <a:pt x="438182" y="121569"/>
                            <a:pt x="435415" y="123411"/>
                            <a:pt x="435415" y="126173"/>
                          </a:cubicBezTo>
                          <a:lnTo>
                            <a:pt x="435415" y="137225"/>
                          </a:lnTo>
                          <a:cubicBezTo>
                            <a:pt x="435415" y="139988"/>
                            <a:pt x="437259" y="142751"/>
                            <a:pt x="440026" y="142751"/>
                          </a:cubicBezTo>
                          <a:lnTo>
                            <a:pt x="535947" y="144593"/>
                          </a:lnTo>
                          <a:cubicBezTo>
                            <a:pt x="538714" y="144593"/>
                            <a:pt x="541481" y="142751"/>
                            <a:pt x="541481" y="139988"/>
                          </a:cubicBezTo>
                          <a:lnTo>
                            <a:pt x="541481" y="128936"/>
                          </a:lnTo>
                          <a:cubicBezTo>
                            <a:pt x="541481" y="126173"/>
                            <a:pt x="539637" y="124331"/>
                            <a:pt x="536870" y="123411"/>
                          </a:cubicBezTo>
                          <a:close/>
                          <a:moveTo>
                            <a:pt x="143882" y="121569"/>
                          </a:moveTo>
                          <a:lnTo>
                            <a:pt x="48883" y="123411"/>
                          </a:lnTo>
                          <a:cubicBezTo>
                            <a:pt x="46116" y="124331"/>
                            <a:pt x="43349" y="126173"/>
                            <a:pt x="43349" y="128936"/>
                          </a:cubicBezTo>
                          <a:lnTo>
                            <a:pt x="44271" y="139988"/>
                          </a:lnTo>
                          <a:cubicBezTo>
                            <a:pt x="44271" y="142751"/>
                            <a:pt x="46116" y="144593"/>
                            <a:pt x="48883" y="144593"/>
                          </a:cubicBezTo>
                          <a:lnTo>
                            <a:pt x="144804" y="142751"/>
                          </a:lnTo>
                          <a:cubicBezTo>
                            <a:pt x="147571" y="142751"/>
                            <a:pt x="149415" y="139988"/>
                            <a:pt x="149415" y="137225"/>
                          </a:cubicBezTo>
                          <a:lnTo>
                            <a:pt x="149415" y="126173"/>
                          </a:lnTo>
                          <a:cubicBezTo>
                            <a:pt x="149415" y="123411"/>
                            <a:pt x="146649" y="121569"/>
                            <a:pt x="143882" y="121569"/>
                          </a:cubicBezTo>
                          <a:close/>
                          <a:moveTo>
                            <a:pt x="245412" y="66310"/>
                          </a:moveTo>
                          <a:cubicBezTo>
                            <a:pt x="242645" y="66310"/>
                            <a:pt x="239878" y="68152"/>
                            <a:pt x="239878" y="70915"/>
                          </a:cubicBezTo>
                          <a:lnTo>
                            <a:pt x="239878" y="82888"/>
                          </a:lnTo>
                          <a:cubicBezTo>
                            <a:pt x="239878" y="85651"/>
                            <a:pt x="242645" y="87493"/>
                            <a:pt x="245412" y="87493"/>
                          </a:cubicBezTo>
                          <a:lnTo>
                            <a:pt x="344109" y="87493"/>
                          </a:lnTo>
                          <a:cubicBezTo>
                            <a:pt x="347799" y="87493"/>
                            <a:pt x="349643" y="85651"/>
                            <a:pt x="349643" y="82888"/>
                          </a:cubicBezTo>
                          <a:lnTo>
                            <a:pt x="349643" y="70915"/>
                          </a:lnTo>
                          <a:cubicBezTo>
                            <a:pt x="349643" y="68152"/>
                            <a:pt x="346876" y="66310"/>
                            <a:pt x="344109" y="66310"/>
                          </a:cubicBezTo>
                          <a:close/>
                          <a:moveTo>
                            <a:pt x="441871" y="65389"/>
                          </a:moveTo>
                          <a:cubicBezTo>
                            <a:pt x="439104" y="64468"/>
                            <a:pt x="436337" y="67231"/>
                            <a:pt x="436337" y="69994"/>
                          </a:cubicBezTo>
                          <a:lnTo>
                            <a:pt x="435415" y="80125"/>
                          </a:lnTo>
                          <a:cubicBezTo>
                            <a:pt x="435415" y="83809"/>
                            <a:pt x="437259" y="85651"/>
                            <a:pt x="440949" y="85651"/>
                          </a:cubicBezTo>
                          <a:lnTo>
                            <a:pt x="535947" y="93018"/>
                          </a:lnTo>
                          <a:cubicBezTo>
                            <a:pt x="538714" y="93018"/>
                            <a:pt x="541481" y="91176"/>
                            <a:pt x="541481" y="88414"/>
                          </a:cubicBezTo>
                          <a:lnTo>
                            <a:pt x="542404" y="77362"/>
                          </a:lnTo>
                          <a:cubicBezTo>
                            <a:pt x="542404" y="74599"/>
                            <a:pt x="540559" y="71836"/>
                            <a:pt x="536870" y="71836"/>
                          </a:cubicBezTo>
                          <a:close/>
                          <a:moveTo>
                            <a:pt x="142959" y="65389"/>
                          </a:moveTo>
                          <a:lnTo>
                            <a:pt x="47961" y="71836"/>
                          </a:lnTo>
                          <a:cubicBezTo>
                            <a:pt x="45194" y="71836"/>
                            <a:pt x="42427" y="74599"/>
                            <a:pt x="43349" y="77362"/>
                          </a:cubicBezTo>
                          <a:lnTo>
                            <a:pt x="43349" y="88414"/>
                          </a:lnTo>
                          <a:cubicBezTo>
                            <a:pt x="44271" y="91176"/>
                            <a:pt x="46116" y="93018"/>
                            <a:pt x="48883" y="93018"/>
                          </a:cubicBezTo>
                          <a:lnTo>
                            <a:pt x="144804" y="85651"/>
                          </a:lnTo>
                          <a:cubicBezTo>
                            <a:pt x="147571" y="85651"/>
                            <a:pt x="149415" y="83809"/>
                            <a:pt x="149415" y="80125"/>
                          </a:cubicBezTo>
                          <a:lnTo>
                            <a:pt x="148493" y="69994"/>
                          </a:lnTo>
                          <a:cubicBezTo>
                            <a:pt x="148493" y="67231"/>
                            <a:pt x="145726" y="64468"/>
                            <a:pt x="142959" y="65389"/>
                          </a:cubicBezTo>
                          <a:close/>
                          <a:moveTo>
                            <a:pt x="395755" y="0"/>
                          </a:moveTo>
                          <a:lnTo>
                            <a:pt x="584830" y="20262"/>
                          </a:lnTo>
                          <a:lnTo>
                            <a:pt x="584830" y="26708"/>
                          </a:lnTo>
                          <a:lnTo>
                            <a:pt x="584830" y="382204"/>
                          </a:lnTo>
                          <a:lnTo>
                            <a:pt x="584830" y="384046"/>
                          </a:lnTo>
                          <a:lnTo>
                            <a:pt x="396677" y="396939"/>
                          </a:lnTo>
                          <a:lnTo>
                            <a:pt x="396677" y="396018"/>
                          </a:lnTo>
                          <a:lnTo>
                            <a:pt x="395755" y="396939"/>
                          </a:lnTo>
                          <a:close/>
                          <a:moveTo>
                            <a:pt x="202982" y="0"/>
                          </a:moveTo>
                          <a:lnTo>
                            <a:pt x="221430" y="0"/>
                          </a:lnTo>
                          <a:lnTo>
                            <a:pt x="383772" y="0"/>
                          </a:lnTo>
                          <a:lnTo>
                            <a:pt x="383772" y="2763"/>
                          </a:lnTo>
                          <a:lnTo>
                            <a:pt x="383772" y="40523"/>
                          </a:lnTo>
                          <a:lnTo>
                            <a:pt x="383772" y="45128"/>
                          </a:lnTo>
                          <a:cubicBezTo>
                            <a:pt x="383772" y="147356"/>
                            <a:pt x="383772" y="249584"/>
                            <a:pt x="383772" y="350891"/>
                          </a:cubicBezTo>
                          <a:lnTo>
                            <a:pt x="383772" y="374836"/>
                          </a:lnTo>
                          <a:cubicBezTo>
                            <a:pt x="383772" y="374836"/>
                            <a:pt x="383772" y="375757"/>
                            <a:pt x="383772" y="375757"/>
                          </a:cubicBezTo>
                          <a:lnTo>
                            <a:pt x="383772" y="396939"/>
                          </a:lnTo>
                          <a:lnTo>
                            <a:pt x="365324" y="396939"/>
                          </a:lnTo>
                          <a:lnTo>
                            <a:pt x="202982" y="396939"/>
                          </a:lnTo>
                          <a:lnTo>
                            <a:pt x="202982" y="393255"/>
                          </a:lnTo>
                          <a:lnTo>
                            <a:pt x="202982" y="45128"/>
                          </a:lnTo>
                          <a:close/>
                          <a:moveTo>
                            <a:pt x="189075" y="0"/>
                          </a:moveTo>
                          <a:lnTo>
                            <a:pt x="189075" y="396018"/>
                          </a:lnTo>
                          <a:lnTo>
                            <a:pt x="189075" y="396939"/>
                          </a:lnTo>
                          <a:lnTo>
                            <a:pt x="0" y="384046"/>
                          </a:lnTo>
                          <a:lnTo>
                            <a:pt x="0" y="382204"/>
                          </a:lnTo>
                          <a:lnTo>
                            <a:pt x="0" y="26708"/>
                          </a:lnTo>
                          <a:lnTo>
                            <a:pt x="0" y="20262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cxnSp>
                <p:nvCxnSpPr>
                  <p:cNvPr id="357" name="直接连接符 70"/>
                  <p:cNvCxnSpPr>
                    <a:stCxn id="164" idx="2"/>
                    <a:endCxn id="346" idx="74"/>
                  </p:cNvCxnSpPr>
                  <p:nvPr/>
                </p:nvCxnSpPr>
                <p:spPr>
                  <a:xfrm flipH="1">
                    <a:off x="9184041" y="3544352"/>
                    <a:ext cx="41897" cy="223329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chemeClr val="bg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5" name="直接连接符 70"/>
                  <p:cNvCxnSpPr>
                    <a:stCxn id="164" idx="2"/>
                    <a:endCxn id="346" idx="89"/>
                  </p:cNvCxnSpPr>
                  <p:nvPr/>
                </p:nvCxnSpPr>
                <p:spPr>
                  <a:xfrm>
                    <a:off x="9225938" y="3544352"/>
                    <a:ext cx="162946" cy="225565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chemeClr val="bg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9" name="直接连接符 70"/>
                  <p:cNvCxnSpPr>
                    <a:stCxn id="165" idx="2"/>
                    <a:endCxn id="349" idx="91"/>
                  </p:cNvCxnSpPr>
                  <p:nvPr/>
                </p:nvCxnSpPr>
                <p:spPr>
                  <a:xfrm flipH="1">
                    <a:off x="9496819" y="3543082"/>
                    <a:ext cx="176212" cy="226835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chemeClr val="bg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2" name="直接连接符 70"/>
                  <p:cNvCxnSpPr>
                    <a:stCxn id="165" idx="2"/>
                    <a:endCxn id="349" idx="74"/>
                  </p:cNvCxnSpPr>
                  <p:nvPr/>
                </p:nvCxnSpPr>
                <p:spPr>
                  <a:xfrm flipH="1">
                    <a:off x="9635592" y="3543082"/>
                    <a:ext cx="37439" cy="224599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chemeClr val="bg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5" name="直接连接符 70"/>
                  <p:cNvCxnSpPr>
                    <a:stCxn id="165" idx="2"/>
                    <a:endCxn id="349" idx="88"/>
                  </p:cNvCxnSpPr>
                  <p:nvPr/>
                </p:nvCxnSpPr>
                <p:spPr>
                  <a:xfrm>
                    <a:off x="9673031" y="3543082"/>
                    <a:ext cx="171293" cy="229071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chemeClr val="bg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6" name="直接连接符 74"/>
                  <p:cNvCxnSpPr>
                    <a:stCxn id="153" idx="2"/>
                    <a:endCxn id="352" idx="74"/>
                  </p:cNvCxnSpPr>
                  <p:nvPr/>
                </p:nvCxnSpPr>
                <p:spPr>
                  <a:xfrm flipH="1">
                    <a:off x="10766705" y="3544352"/>
                    <a:ext cx="36950" cy="229736"/>
                  </a:xfrm>
                  <a:prstGeom prst="line">
                    <a:avLst/>
                  </a:prstGeom>
                  <a:noFill/>
                  <a:ln w="6350" cap="flat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  <a:sp3d/>
                </p:spPr>
              </p:cxnSp>
              <p:cxnSp>
                <p:nvCxnSpPr>
                  <p:cNvPr id="389" name="直接连接符 74"/>
                  <p:cNvCxnSpPr>
                    <a:stCxn id="153" idx="2"/>
                    <a:endCxn id="352" idx="89"/>
                  </p:cNvCxnSpPr>
                  <p:nvPr/>
                </p:nvCxnSpPr>
                <p:spPr>
                  <a:xfrm>
                    <a:off x="10803655" y="3544352"/>
                    <a:ext cx="167893" cy="231972"/>
                  </a:xfrm>
                  <a:prstGeom prst="line">
                    <a:avLst/>
                  </a:prstGeom>
                  <a:noFill/>
                  <a:ln w="6350" cap="flat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  <a:sp3d/>
                </p:spPr>
              </p:cxnSp>
              <p:cxnSp>
                <p:nvCxnSpPr>
                  <p:cNvPr id="392" name="直接连接符 74"/>
                  <p:cNvCxnSpPr>
                    <a:stCxn id="336" idx="2"/>
                    <a:endCxn id="354" idx="91"/>
                  </p:cNvCxnSpPr>
                  <p:nvPr/>
                </p:nvCxnSpPr>
                <p:spPr>
                  <a:xfrm flipH="1">
                    <a:off x="11073578" y="3545026"/>
                    <a:ext cx="159294" cy="231298"/>
                  </a:xfrm>
                  <a:prstGeom prst="line">
                    <a:avLst/>
                  </a:prstGeom>
                  <a:noFill/>
                  <a:ln w="6350" cap="flat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  <a:sp3d/>
                </p:spPr>
              </p:cxnSp>
              <p:cxnSp>
                <p:nvCxnSpPr>
                  <p:cNvPr id="395" name="直接连接符 74"/>
                  <p:cNvCxnSpPr>
                    <a:stCxn id="336" idx="2"/>
                    <a:endCxn id="354" idx="74"/>
                  </p:cNvCxnSpPr>
                  <p:nvPr/>
                </p:nvCxnSpPr>
                <p:spPr>
                  <a:xfrm flipH="1">
                    <a:off x="11212351" y="3545026"/>
                    <a:ext cx="20521" cy="229062"/>
                  </a:xfrm>
                  <a:prstGeom prst="line">
                    <a:avLst/>
                  </a:prstGeom>
                  <a:noFill/>
                  <a:ln w="6350" cap="flat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  <a:sp3d/>
                </p:spPr>
              </p:cxnSp>
              <p:cxnSp>
                <p:nvCxnSpPr>
                  <p:cNvPr id="398" name="直接连接符 74"/>
                  <p:cNvCxnSpPr>
                    <a:stCxn id="336" idx="2"/>
                    <a:endCxn id="354" idx="89"/>
                  </p:cNvCxnSpPr>
                  <p:nvPr/>
                </p:nvCxnSpPr>
                <p:spPr>
                  <a:xfrm>
                    <a:off x="11232872" y="3545026"/>
                    <a:ext cx="184322" cy="231298"/>
                  </a:xfrm>
                  <a:prstGeom prst="line">
                    <a:avLst/>
                  </a:prstGeom>
                  <a:noFill/>
                  <a:ln w="6350" cap="flat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  <a:sp3d/>
                </p:spPr>
              </p:cxnSp>
              <p:cxnSp>
                <p:nvCxnSpPr>
                  <p:cNvPr id="401" name="直接连接符 74"/>
                  <p:cNvCxnSpPr>
                    <a:stCxn id="337" idx="2"/>
                    <a:endCxn id="355" idx="91"/>
                  </p:cNvCxnSpPr>
                  <p:nvPr/>
                </p:nvCxnSpPr>
                <p:spPr>
                  <a:xfrm flipH="1">
                    <a:off x="11519224" y="3545026"/>
                    <a:ext cx="149133" cy="231298"/>
                  </a:xfrm>
                  <a:prstGeom prst="line">
                    <a:avLst/>
                  </a:prstGeom>
                  <a:noFill/>
                  <a:ln w="6350" cap="flat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  <a:sp3d/>
                </p:spPr>
              </p:cxnSp>
              <p:cxnSp>
                <p:nvCxnSpPr>
                  <p:cNvPr id="404" name="直接连接符 74"/>
                  <p:cNvCxnSpPr>
                    <a:stCxn id="337" idx="2"/>
                    <a:endCxn id="355" idx="77"/>
                  </p:cNvCxnSpPr>
                  <p:nvPr/>
                </p:nvCxnSpPr>
                <p:spPr>
                  <a:xfrm flipH="1">
                    <a:off x="11657997" y="3545026"/>
                    <a:ext cx="10360" cy="237633"/>
                  </a:xfrm>
                  <a:prstGeom prst="line">
                    <a:avLst/>
                  </a:prstGeom>
                  <a:noFill/>
                  <a:ln w="6350" cap="flat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  <a:sp3d/>
                </p:spPr>
              </p:cxnSp>
              <p:cxnSp>
                <p:nvCxnSpPr>
                  <p:cNvPr id="407" name="直接连接符 74"/>
                  <p:cNvCxnSpPr>
                    <a:stCxn id="337" idx="2"/>
                    <a:endCxn id="355" idx="88"/>
                  </p:cNvCxnSpPr>
                  <p:nvPr/>
                </p:nvCxnSpPr>
                <p:spPr>
                  <a:xfrm>
                    <a:off x="11668357" y="3545026"/>
                    <a:ext cx="198372" cy="233534"/>
                  </a:xfrm>
                  <a:prstGeom prst="line">
                    <a:avLst/>
                  </a:prstGeom>
                  <a:noFill/>
                  <a:ln w="6350" cap="flat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  <a:sp3d/>
                </p:spPr>
              </p:cxnSp>
            </p:grpSp>
            <p:sp>
              <p:nvSpPr>
                <p:cNvPr id="416" name="圆角矩形 297"/>
                <p:cNvSpPr/>
                <p:nvPr/>
              </p:nvSpPr>
              <p:spPr>
                <a:xfrm>
                  <a:off x="8865591" y="2756865"/>
                  <a:ext cx="1361720" cy="1572655"/>
                </a:xfrm>
                <a:prstGeom prst="roundRect">
                  <a:avLst>
                    <a:gd name="adj" fmla="val 8272"/>
                  </a:avLst>
                </a:prstGeom>
                <a:noFill/>
                <a:ln w="952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87" name="圆角矩形 4"/>
              <p:cNvSpPr/>
              <p:nvPr/>
            </p:nvSpPr>
            <p:spPr>
              <a:xfrm>
                <a:off x="10031622" y="3154113"/>
                <a:ext cx="598824" cy="432743"/>
              </a:xfrm>
              <a:prstGeom prst="roundRect">
                <a:avLst/>
              </a:prstGeom>
              <a:noFill/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7200" tIns="10795" rIns="7200" bIns="10795" numCol="1" spcCol="38100" rtlCol="0" anchor="ctr">
                <a:spAutoFit/>
              </a:bodyPr>
              <a:lstStyle/>
              <a:p>
                <a:pPr algn="ctr" hangingPunct="0"/>
                <a:r>
                  <a:rPr lang="en-US" altLang="zh-CN" sz="2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…</a:t>
                </a:r>
              </a:p>
            </p:txBody>
          </p:sp>
        </p:grpSp>
        <p:sp>
          <p:nvSpPr>
            <p:cNvPr id="88" name="圆角矩形 297"/>
            <p:cNvSpPr/>
            <p:nvPr/>
          </p:nvSpPr>
          <p:spPr>
            <a:xfrm>
              <a:off x="10541475" y="3804505"/>
              <a:ext cx="1361720" cy="1572655"/>
            </a:xfrm>
            <a:prstGeom prst="roundRect">
              <a:avLst>
                <a:gd name="adj" fmla="val 8272"/>
              </a:avLst>
            </a:prstGeom>
            <a:noFill/>
            <a:ln w="95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257066" y="1912299"/>
            <a:ext cx="8143270" cy="4557387"/>
            <a:chOff x="326281" y="1276029"/>
            <a:chExt cx="8143270" cy="4557387"/>
          </a:xfrm>
        </p:grpSpPr>
        <p:grpSp>
          <p:nvGrpSpPr>
            <p:cNvPr id="89" name="组合 88"/>
            <p:cNvGrpSpPr/>
            <p:nvPr/>
          </p:nvGrpSpPr>
          <p:grpSpPr>
            <a:xfrm>
              <a:off x="326281" y="1276029"/>
              <a:ext cx="8143270" cy="4557387"/>
              <a:chOff x="67018" y="1631150"/>
              <a:chExt cx="8143270" cy="4557387"/>
            </a:xfrm>
          </p:grpSpPr>
          <p:grpSp>
            <p:nvGrpSpPr>
              <p:cNvPr id="161" name="组合 160"/>
              <p:cNvGrpSpPr/>
              <p:nvPr/>
            </p:nvGrpSpPr>
            <p:grpSpPr>
              <a:xfrm>
                <a:off x="67018" y="1631150"/>
                <a:ext cx="8143270" cy="4557387"/>
                <a:chOff x="67018" y="1202525"/>
                <a:chExt cx="8143270" cy="4557387"/>
              </a:xfrm>
            </p:grpSpPr>
            <p:grpSp>
              <p:nvGrpSpPr>
                <p:cNvPr id="90" name="组合 89"/>
                <p:cNvGrpSpPr/>
                <p:nvPr/>
              </p:nvGrpSpPr>
              <p:grpSpPr>
                <a:xfrm>
                  <a:off x="67018" y="1202525"/>
                  <a:ext cx="8143270" cy="4557387"/>
                  <a:chOff x="67018" y="1202525"/>
                  <a:chExt cx="8143270" cy="4557387"/>
                </a:xfrm>
              </p:grpSpPr>
              <p:grpSp>
                <p:nvGrpSpPr>
                  <p:cNvPr id="149" name="组合 148"/>
                  <p:cNvGrpSpPr/>
                  <p:nvPr/>
                </p:nvGrpSpPr>
                <p:grpSpPr>
                  <a:xfrm>
                    <a:off x="67018" y="1202525"/>
                    <a:ext cx="8143270" cy="4557387"/>
                    <a:chOff x="67018" y="1202525"/>
                    <a:chExt cx="8143270" cy="4557387"/>
                  </a:xfrm>
                </p:grpSpPr>
                <p:grpSp>
                  <p:nvGrpSpPr>
                    <p:cNvPr id="436" name="组合 435"/>
                    <p:cNvGrpSpPr/>
                    <p:nvPr/>
                  </p:nvGrpSpPr>
                  <p:grpSpPr>
                    <a:xfrm>
                      <a:off x="67018" y="1202525"/>
                      <a:ext cx="8143270" cy="4557387"/>
                      <a:chOff x="67018" y="1202525"/>
                      <a:chExt cx="8143270" cy="4557387"/>
                    </a:xfrm>
                  </p:grpSpPr>
                  <p:grpSp>
                    <p:nvGrpSpPr>
                      <p:cNvPr id="91" name="组合 90"/>
                      <p:cNvGrpSpPr/>
                      <p:nvPr/>
                    </p:nvGrpSpPr>
                    <p:grpSpPr>
                      <a:xfrm>
                        <a:off x="67018" y="1202525"/>
                        <a:ext cx="8143270" cy="4557387"/>
                        <a:chOff x="79376" y="2029820"/>
                        <a:chExt cx="8143270" cy="4557387"/>
                      </a:xfrm>
                    </p:grpSpPr>
                    <p:grpSp>
                      <p:nvGrpSpPr>
                        <p:cNvPr id="92" name="组合 91"/>
                        <p:cNvGrpSpPr/>
                        <p:nvPr/>
                      </p:nvGrpSpPr>
                      <p:grpSpPr>
                        <a:xfrm>
                          <a:off x="79376" y="2029820"/>
                          <a:ext cx="8143270" cy="4551680"/>
                          <a:chOff x="79376" y="2029820"/>
                          <a:chExt cx="8143270" cy="4551680"/>
                        </a:xfrm>
                      </p:grpSpPr>
                      <p:grpSp>
                        <p:nvGrpSpPr>
                          <p:cNvPr id="93" name="组合 92"/>
                          <p:cNvGrpSpPr/>
                          <p:nvPr/>
                        </p:nvGrpSpPr>
                        <p:grpSpPr>
                          <a:xfrm>
                            <a:off x="79376" y="2029820"/>
                            <a:ext cx="8143270" cy="4551680"/>
                            <a:chOff x="7358" y="3525"/>
                            <a:chExt cx="11056" cy="7168"/>
                          </a:xfrm>
                        </p:grpSpPr>
                        <p:sp>
                          <p:nvSpPr>
                            <p:cNvPr id="94" name="圆角矩形 6"/>
                            <p:cNvSpPr/>
                            <p:nvPr/>
                          </p:nvSpPr>
                          <p:spPr>
                            <a:xfrm>
                              <a:off x="9341" y="4107"/>
                              <a:ext cx="1691" cy="802"/>
                            </a:xfrm>
                            <a:prstGeom prst="roundRect">
                              <a:avLst/>
                            </a:prstGeom>
                            <a:noFill/>
                            <a:ln w="12700" cap="flat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prstDash val="dash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10795" rIns="7200" bIns="10795" numCol="1" spcCol="38100" rtlCol="0" anchor="t" anchorCtr="0">
                              <a:noAutofit/>
                            </a:bodyPr>
                            <a:lstStyle/>
                            <a:p>
                              <a:pPr algn="ctr" hangingPunct="0"/>
                              <a:r>
                                <a:rPr lang="en-US" altLang="zh-CN" sz="1000" dirty="0">
                                  <a:solidFill>
                                    <a:schemeClr val="bg1"/>
                                  </a:solidFill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sym typeface="+mn-ea"/>
                                </a:rPr>
                                <a:t>ChinaNet</a:t>
                              </a:r>
                            </a:p>
                          </p:txBody>
                        </p:sp>
                        <p:sp>
                          <p:nvSpPr>
                            <p:cNvPr id="95" name="圆角矩形 297"/>
                            <p:cNvSpPr/>
                            <p:nvPr/>
                          </p:nvSpPr>
                          <p:spPr>
                            <a:xfrm>
                              <a:off x="9551" y="5347"/>
                              <a:ext cx="3662" cy="509"/>
                            </a:xfrm>
                            <a:prstGeom prst="roundRect">
                              <a:avLst>
                                <a:gd name="adj" fmla="val 8272"/>
                              </a:avLst>
                            </a:prstGeom>
                            <a:noFill/>
                            <a:ln w="9525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prstDash val="dash"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defRPr/>
                              </a:pPr>
                              <a:endParaRPr kumimoji="0" lang="zh-CN" altLang="en-US" sz="1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宋体" panose="02010600030101010101" pitchFamily="2" charset="-122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96" name="圆角矩形 297"/>
                            <p:cNvSpPr/>
                            <p:nvPr/>
                          </p:nvSpPr>
                          <p:spPr>
                            <a:xfrm>
                              <a:off x="11814" y="7231"/>
                              <a:ext cx="3312" cy="2214"/>
                            </a:xfrm>
                            <a:prstGeom prst="roundRect">
                              <a:avLst>
                                <a:gd name="adj" fmla="val 8272"/>
                              </a:avLst>
                            </a:prstGeom>
                            <a:noFill/>
                            <a:ln w="9525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prstDash val="dash"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defRPr/>
                              </a:pPr>
                              <a:endParaRPr kumimoji="0" lang="zh-CN" altLang="en-US" sz="1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宋体" panose="02010600030101010101" pitchFamily="2" charset="-122"/>
                                <a:cs typeface="+mn-cs"/>
                              </a:endParaRPr>
                            </a:p>
                          </p:txBody>
                        </p:sp>
                        <p:grpSp>
                          <p:nvGrpSpPr>
                            <p:cNvPr id="97" name="组合 3"/>
                            <p:cNvGrpSpPr/>
                            <p:nvPr/>
                          </p:nvGrpSpPr>
                          <p:grpSpPr>
                            <a:xfrm>
                              <a:off x="13966" y="8270"/>
                              <a:ext cx="773" cy="932"/>
                              <a:chOff x="5607" y="6907"/>
                              <a:chExt cx="1142" cy="2101"/>
                            </a:xfrm>
                          </p:grpSpPr>
                          <p:sp>
                            <p:nvSpPr>
                              <p:cNvPr id="131" name="椭圆 130"/>
                              <p:cNvSpPr/>
                              <p:nvPr/>
                            </p:nvSpPr>
                            <p:spPr>
                              <a:xfrm>
                                <a:off x="5739" y="6907"/>
                                <a:ext cx="828" cy="1992"/>
                              </a:xfrm>
                              <a:prstGeom prst="ellipse">
                                <a:avLst/>
                              </a:prstGeom>
                              <a:noFill/>
                              <a:ln w="6350" cap="flat">
                                <a:solidFill>
                                  <a:schemeClr val="bg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txBody>
                              <a:bodyPr wrap="square" lIns="89996" tIns="46798" rIns="89996" bIns="46798" rtlCol="0" anchor="ctr">
                                <a:noAutofit/>
                              </a:bodyPr>
                              <a:lstStyle>
                                <a:defPPr>
                                  <a:defRPr lang="zh-CN"/>
                                </a:defPPr>
                                <a:lvl1pPr marL="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60960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12185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8281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24377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30473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36556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42652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48748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defRPr/>
                                </a:pPr>
                                <a:endParaRPr kumimoji="0" lang="zh-CN" altLang="en-US" sz="16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华文细黑" panose="02010600040101010101" pitchFamily="2" charset="-122"/>
                                  <a:ea typeface="华文细黑" panose="02010600040101010101" pitchFamily="2" charset="-122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32" name="椭圆 131"/>
                              <p:cNvSpPr/>
                              <p:nvPr/>
                            </p:nvSpPr>
                            <p:spPr>
                              <a:xfrm>
                                <a:off x="5607" y="8176"/>
                                <a:ext cx="328" cy="305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bg1"/>
                              </a:solidFill>
                              <a:ln w="12700" cap="flat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txBody>
                              <a:bodyPr rot="0" spcFirstLastPara="1" vert="horz" wrap="square" lIns="7200" tIns="45719" rIns="7200" bIns="45719" numCol="1" spcCol="38100" rtlCol="0" anchor="ctr">
                                <a:noAutofit/>
                              </a:bodyPr>
                              <a:lstStyle>
                                <a:defPPr>
                                  <a:defRPr lang="zh-CN"/>
                                </a:defPPr>
                                <a:lvl1pPr marL="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60960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12185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8281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24377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30473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36556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42652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48748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0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defRPr/>
                                </a:pPr>
                                <a:r>
                                  <a:rPr kumimoji="0" lang="en-US" altLang="zh-CN" sz="1000" b="1" i="0" u="none" strike="noStrike" kern="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cs typeface="+mn-cs"/>
                                    <a:sym typeface="微软雅黑" panose="020B0503020204020204" pitchFamily="34" charset="-122"/>
                                  </a:rPr>
                                  <a:t>A</a:t>
                                </a:r>
                              </a:p>
                            </p:txBody>
                          </p:sp>
                          <p:sp>
                            <p:nvSpPr>
                              <p:cNvPr id="133" name="椭圆 132"/>
                              <p:cNvSpPr/>
                              <p:nvPr/>
                            </p:nvSpPr>
                            <p:spPr>
                              <a:xfrm>
                                <a:off x="6421" y="8203"/>
                                <a:ext cx="328" cy="305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bg1"/>
                              </a:solidFill>
                              <a:ln w="12700" cap="flat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txBody>
                              <a:bodyPr rot="0" spcFirstLastPara="1" vert="horz" wrap="square" lIns="7200" tIns="45719" rIns="7200" bIns="45719" numCol="1" spcCol="38100" rtlCol="0" anchor="ctr">
                                <a:noAutofit/>
                              </a:bodyPr>
                              <a:lstStyle>
                                <a:defPPr>
                                  <a:defRPr lang="zh-CN"/>
                                </a:defPPr>
                                <a:lvl1pPr marL="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60960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12185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8281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24377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30473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36556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42652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48748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0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defRPr/>
                                </a:pPr>
                                <a:r>
                                  <a:rPr kumimoji="0" lang="en-US" altLang="zh-CN" sz="1000" b="1" i="0" u="none" strike="noStrike" kern="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cs typeface="+mn-cs"/>
                                    <a:sym typeface="微软雅黑" panose="020B0503020204020204" pitchFamily="34" charset="-122"/>
                                  </a:rPr>
                                  <a:t>A</a:t>
                                </a:r>
                              </a:p>
                            </p:txBody>
                          </p:sp>
                          <p:sp>
                            <p:nvSpPr>
                              <p:cNvPr id="134" name="椭圆 133"/>
                              <p:cNvSpPr/>
                              <p:nvPr/>
                            </p:nvSpPr>
                            <p:spPr>
                              <a:xfrm>
                                <a:off x="6001" y="8703"/>
                                <a:ext cx="328" cy="305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bg1"/>
                              </a:solidFill>
                              <a:ln w="12700" cap="flat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txBody>
                              <a:bodyPr rot="0" spcFirstLastPara="1" vert="horz" wrap="square" lIns="7200" tIns="45719" rIns="7200" bIns="45719" numCol="1" spcCol="38100" rtlCol="0" anchor="ctr">
                                <a:noAutofit/>
                              </a:bodyPr>
                              <a:lstStyle>
                                <a:defPPr>
                                  <a:defRPr lang="zh-CN"/>
                                </a:defPPr>
                                <a:lvl1pPr marL="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60960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12185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8281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24377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30473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36556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42652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48748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0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defRPr/>
                                </a:pPr>
                                <a:r>
                                  <a:rPr kumimoji="0" lang="en-US" altLang="zh-CN" sz="1000" b="1" i="0" u="none" strike="noStrike" kern="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cs typeface="+mn-cs"/>
                                    <a:sym typeface="微软雅黑" panose="020B0503020204020204" pitchFamily="34" charset="-122"/>
                                  </a:rPr>
                                  <a:t>A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98" name="圆角矩形 288"/>
                            <p:cNvSpPr/>
                            <p:nvPr/>
                          </p:nvSpPr>
                          <p:spPr>
                            <a:xfrm>
                              <a:off x="13489" y="8802"/>
                              <a:ext cx="436" cy="227"/>
                            </a:xfrm>
                            <a:prstGeom prst="roundRect">
                              <a:avLst/>
                            </a:prstGeom>
                            <a:solidFill>
                              <a:schemeClr val="bg1"/>
                            </a:solidFill>
                            <a:ln w="12700" cap="flat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45719" rIns="7200" bIns="45719" numCol="1" spcCol="38100" rtlCol="0" anchor="ctr">
                              <a:spAutoFit/>
                            </a:bodyPr>
                            <a:lstStyle>
                              <a:defPPr>
                                <a:defRPr lang="zh-CN"/>
                              </a:defPPr>
                              <a:lvl1pPr marL="0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609600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12185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8281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24377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30473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36556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42652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48748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ctr" defTabSz="914400" rtl="0" eaLnBrk="1" fontAlgn="auto" latinLnBrk="0" hangingPunct="0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defRPr/>
                              </a:pPr>
                              <a:r>
                                <a:rPr kumimoji="0" lang="en-US" altLang="zh-CN" sz="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cs typeface="+mn-cs"/>
                                </a:rPr>
                                <a:t>OLT</a:t>
                              </a:r>
                            </a:p>
                          </p:txBody>
                        </p:sp>
                        <p:sp>
                          <p:nvSpPr>
                            <p:cNvPr id="99" name="圆角矩形 293"/>
                            <p:cNvSpPr/>
                            <p:nvPr/>
                          </p:nvSpPr>
                          <p:spPr>
                            <a:xfrm>
                              <a:off x="14103" y="9754"/>
                              <a:ext cx="709" cy="227"/>
                            </a:xfrm>
                            <a:prstGeom prst="roundRect">
                              <a:avLst/>
                            </a:prstGeom>
                            <a:solidFill>
                              <a:schemeClr val="bg1"/>
                            </a:solidFill>
                            <a:ln w="12700" cap="flat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45719" rIns="7200" bIns="45719" numCol="1" spcCol="38100" rtlCol="0" anchor="ctr">
                              <a:spAutoFit/>
                            </a:bodyPr>
                            <a:lstStyle>
                              <a:defPPr>
                                <a:defRPr lang="zh-CN"/>
                              </a:defPPr>
                              <a:lvl1pPr marL="0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609600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12185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8281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24377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30473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36556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42652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48748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ctr" defTabSz="914400" rtl="0" eaLnBrk="1" fontAlgn="auto" latinLnBrk="0" hangingPunct="0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defRPr/>
                              </a:pPr>
                              <a:r>
                                <a:rPr kumimoji="0" lang="en-US" altLang="zh-CN" sz="800" b="0" i="0" u="none" strike="noStrike" kern="1200" cap="none" spc="0" normalizeH="0" baseline="0" noProof="0" dirty="0" err="1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cs typeface="+mn-cs"/>
                                </a:rPr>
                                <a:t>eNB</a:t>
                              </a:r>
                              <a:r>
                                <a:rPr kumimoji="0" lang="en-US" altLang="zh-CN" sz="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cs typeface="+mn-cs"/>
                                </a:rPr>
                                <a:t>/</a:t>
                              </a:r>
                              <a:r>
                                <a:rPr kumimoji="0" lang="en-US" altLang="zh-CN" sz="800" b="0" i="0" u="none" strike="noStrike" kern="1200" cap="none" spc="0" normalizeH="0" baseline="0" noProof="0" dirty="0" err="1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cs typeface="+mn-cs"/>
                                </a:rPr>
                                <a:t>gNB</a:t>
                              </a:r>
                            </a:p>
                          </p:txBody>
                        </p:sp>
                        <p:sp>
                          <p:nvSpPr>
                            <p:cNvPr id="100" name="圆角矩形 295"/>
                            <p:cNvSpPr/>
                            <p:nvPr/>
                          </p:nvSpPr>
                          <p:spPr>
                            <a:xfrm>
                              <a:off x="13490" y="9752"/>
                              <a:ext cx="436" cy="227"/>
                            </a:xfrm>
                            <a:prstGeom prst="roundRect">
                              <a:avLst/>
                            </a:prstGeom>
                            <a:solidFill>
                              <a:schemeClr val="bg1"/>
                            </a:solidFill>
                            <a:ln w="12700" cap="flat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45719" rIns="7200" bIns="45719" numCol="1" spcCol="38100" rtlCol="0" anchor="ctr">
                              <a:spAutoFit/>
                            </a:bodyPr>
                            <a:lstStyle>
                              <a:defPPr>
                                <a:defRPr lang="zh-CN"/>
                              </a:defPPr>
                              <a:lvl1pPr marL="0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609600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12185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8281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24377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30473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36556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42652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48748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ctr" defTabSz="914400" rtl="0" eaLnBrk="1" fontAlgn="auto" latinLnBrk="0" hangingPunct="0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defRPr/>
                              </a:pPr>
                              <a:r>
                                <a:rPr kumimoji="0" lang="en-US" altLang="zh-CN" sz="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cs typeface="+mn-cs"/>
                                </a:rPr>
                                <a:t>CPE</a:t>
                              </a:r>
                            </a:p>
                          </p:txBody>
                        </p:sp>
                        <p:cxnSp>
                          <p:nvCxnSpPr>
                            <p:cNvPr id="101" name="直接连接符 24"/>
                            <p:cNvCxnSpPr>
                              <a:stCxn id="98" idx="2"/>
                              <a:endCxn id="100" idx="0"/>
                            </p:cNvCxnSpPr>
                            <p:nvPr/>
                          </p:nvCxnSpPr>
                          <p:spPr>
                            <a:xfrm>
                              <a:off x="13707" y="9029"/>
                              <a:ext cx="1" cy="723"/>
                            </a:xfrm>
                            <a:prstGeom prst="line">
                              <a:avLst/>
                            </a:prstGeom>
                            <a:noFill/>
                            <a:ln w="6350" cap="flat">
                              <a:solidFill>
                                <a:schemeClr val="bg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</p:cxnSp>
                        <p:cxnSp>
                          <p:nvCxnSpPr>
                            <p:cNvPr id="102" name="直接连接符 25"/>
                            <p:cNvCxnSpPr>
                              <a:endCxn id="99" idx="0"/>
                            </p:cNvCxnSpPr>
                            <p:nvPr/>
                          </p:nvCxnSpPr>
                          <p:spPr>
                            <a:xfrm>
                              <a:off x="14422" y="9126"/>
                              <a:ext cx="36" cy="628"/>
                            </a:xfrm>
                            <a:prstGeom prst="line">
                              <a:avLst/>
                            </a:prstGeom>
                            <a:noFill/>
                            <a:ln w="6350" cap="flat">
                              <a:solidFill>
                                <a:schemeClr val="bg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</p:cxnSp>
                        <p:sp>
                          <p:nvSpPr>
                            <p:cNvPr id="103" name="圆角矩形 244"/>
                            <p:cNvSpPr/>
                            <p:nvPr/>
                          </p:nvSpPr>
                          <p:spPr>
                            <a:xfrm flipH="1">
                              <a:off x="13705" y="8186"/>
                              <a:ext cx="514" cy="306"/>
                            </a:xfrm>
                            <a:prstGeom prst="round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 w="12700" cap="flat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10795" rIns="7200" bIns="10795" numCol="1" spcCol="38100" rtlCol="0" anchor="ctr">
                              <a:spAutoFit/>
                            </a:bodyPr>
                            <a:lstStyle/>
                            <a:p>
                              <a:pPr algn="ctr" hangingPunct="0"/>
                              <a:r>
                                <a:rPr lang="en-US" altLang="zh-CN" sz="1000" dirty="0">
                                  <a:solidFill>
                                    <a:srgbClr val="000000"/>
                                  </a:solidFill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Leaf</a:t>
                              </a:r>
                            </a:p>
                          </p:txBody>
                        </p:sp>
                        <p:sp>
                          <p:nvSpPr>
                            <p:cNvPr id="104" name="圆角矩形 244"/>
                            <p:cNvSpPr/>
                            <p:nvPr/>
                          </p:nvSpPr>
                          <p:spPr>
                            <a:xfrm flipH="1">
                              <a:off x="14308" y="8174"/>
                              <a:ext cx="514" cy="306"/>
                            </a:xfrm>
                            <a:prstGeom prst="round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 w="12700" cap="flat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10795" rIns="7200" bIns="10795" numCol="1" spcCol="38100" rtlCol="0" anchor="ctr">
                              <a:spAutoFit/>
                            </a:bodyPr>
                            <a:lstStyle/>
                            <a:p>
                              <a:pPr algn="ctr" hangingPunct="0"/>
                              <a:r>
                                <a:rPr lang="en-US" altLang="zh-CN" sz="1000" dirty="0">
                                  <a:solidFill>
                                    <a:srgbClr val="000000"/>
                                  </a:solidFill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Leaf</a:t>
                              </a:r>
                            </a:p>
                          </p:txBody>
                        </p:sp>
                        <p:sp>
                          <p:nvSpPr>
                            <p:cNvPr id="105" name="圆角矩形 104"/>
                            <p:cNvSpPr/>
                            <p:nvPr/>
                          </p:nvSpPr>
                          <p:spPr>
                            <a:xfrm>
                              <a:off x="13669" y="8188"/>
                              <a:ext cx="1223" cy="294"/>
                            </a:xfrm>
                            <a:prstGeom prst="roundRect">
                              <a:avLst/>
                            </a:prstGeom>
                            <a:noFill/>
                            <a:ln>
                              <a:solidFill>
                                <a:schemeClr val="bg1"/>
                              </a:solidFill>
                              <a:prstDash val="dash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2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wrap="square" lIns="89996" tIns="46798" rIns="89996" bIns="46798" rtlCol="0" anchor="ctr"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defRPr/>
                              </a:pPr>
                              <a:endParaRPr kumimoji="0" lang="zh-CN" altLang="en-US" sz="18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华文细黑" panose="02010600040101010101" pitchFamily="2" charset="-122"/>
                                <a:ea typeface="华文细黑" panose="02010600040101010101" pitchFamily="2" charset="-122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06" name="圆角矩形 5"/>
                            <p:cNvSpPr/>
                            <p:nvPr/>
                          </p:nvSpPr>
                          <p:spPr>
                            <a:xfrm>
                              <a:off x="13612" y="7390"/>
                              <a:ext cx="800" cy="360"/>
                            </a:xfrm>
                            <a:prstGeom prst="roundRect">
                              <a:avLst/>
                            </a:prstGeom>
                            <a:solidFill>
                              <a:srgbClr val="FFFF00"/>
                            </a:solidFill>
                            <a:ln w="12700" cap="flat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10795" rIns="7200" bIns="10795" numCol="1" spcCol="38100" rtlCol="0" anchor="ctr">
                              <a:spAutoFit/>
                            </a:bodyPr>
                            <a:lstStyle/>
                            <a:p>
                              <a:pPr algn="ctr" hangingPunct="0"/>
                              <a:r>
                                <a:rPr lang="en-US" altLang="zh-CN" sz="1200" dirty="0">
                                  <a:solidFill>
                                    <a:srgbClr val="000000"/>
                                  </a:solidFill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Spine</a:t>
                              </a:r>
                            </a:p>
                          </p:txBody>
                        </p:sp>
                        <p:sp>
                          <p:nvSpPr>
                            <p:cNvPr id="107" name="圆角矩形 4"/>
                            <p:cNvSpPr/>
                            <p:nvPr/>
                          </p:nvSpPr>
                          <p:spPr>
                            <a:xfrm>
                              <a:off x="12783" y="7390"/>
                              <a:ext cx="813" cy="360"/>
                            </a:xfrm>
                            <a:prstGeom prst="roundRect">
                              <a:avLst/>
                            </a:prstGeom>
                            <a:solidFill>
                              <a:srgbClr val="FFFF00"/>
                            </a:solidFill>
                            <a:ln w="12700" cap="flat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10795" rIns="7200" bIns="10795" numCol="1" spcCol="38100" rtlCol="0" anchor="ctr">
                              <a:spAutoFit/>
                            </a:bodyPr>
                            <a:lstStyle/>
                            <a:p>
                              <a:pPr algn="ctr" hangingPunct="0"/>
                              <a:r>
                                <a:rPr lang="en-US" altLang="zh-CN" sz="1200" dirty="0">
                                  <a:solidFill>
                                    <a:srgbClr val="000000"/>
                                  </a:solidFill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Spine</a:t>
                              </a:r>
                            </a:p>
                          </p:txBody>
                        </p:sp>
                        <p:grpSp>
                          <p:nvGrpSpPr>
                            <p:cNvPr id="108" name="组合 336"/>
                            <p:cNvGrpSpPr/>
                            <p:nvPr/>
                          </p:nvGrpSpPr>
                          <p:grpSpPr>
                            <a:xfrm>
                              <a:off x="12583" y="8270"/>
                              <a:ext cx="773" cy="932"/>
                              <a:chOff x="5607" y="6907"/>
                              <a:chExt cx="1142" cy="2101"/>
                            </a:xfrm>
                          </p:grpSpPr>
                          <p:sp>
                            <p:nvSpPr>
                              <p:cNvPr id="127" name="椭圆 126"/>
                              <p:cNvSpPr/>
                              <p:nvPr/>
                            </p:nvSpPr>
                            <p:spPr>
                              <a:xfrm>
                                <a:off x="5739" y="6907"/>
                                <a:ext cx="828" cy="1992"/>
                              </a:xfrm>
                              <a:prstGeom prst="ellipse">
                                <a:avLst/>
                              </a:prstGeom>
                              <a:noFill/>
                              <a:ln w="6350" cap="flat">
                                <a:solidFill>
                                  <a:schemeClr val="bg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txBody>
                              <a:bodyPr wrap="square" lIns="89996" tIns="46798" rIns="89996" bIns="46798" rtlCol="0" anchor="ctr">
                                <a:noAutofit/>
                              </a:bodyPr>
                              <a:lstStyle>
                                <a:defPPr>
                                  <a:defRPr lang="zh-CN"/>
                                </a:defPPr>
                                <a:lvl1pPr marL="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60960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12185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8281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24377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30473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36556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42652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48748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defRPr/>
                                </a:pPr>
                                <a:endParaRPr kumimoji="0" lang="zh-CN" altLang="en-US" sz="16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华文细黑" panose="02010600040101010101" pitchFamily="2" charset="-122"/>
                                  <a:ea typeface="华文细黑" panose="02010600040101010101" pitchFamily="2" charset="-122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8" name="椭圆 127"/>
                              <p:cNvSpPr/>
                              <p:nvPr/>
                            </p:nvSpPr>
                            <p:spPr>
                              <a:xfrm>
                                <a:off x="5607" y="8176"/>
                                <a:ext cx="328" cy="305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bg1"/>
                              </a:solidFill>
                              <a:ln w="12700" cap="flat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txBody>
                              <a:bodyPr rot="0" spcFirstLastPara="1" vert="horz" wrap="square" lIns="7200" tIns="45719" rIns="7200" bIns="45719" numCol="1" spcCol="38100" rtlCol="0" anchor="ctr">
                                <a:noAutofit/>
                              </a:bodyPr>
                              <a:lstStyle>
                                <a:defPPr>
                                  <a:defRPr lang="zh-CN"/>
                                </a:defPPr>
                                <a:lvl1pPr marL="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60960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12185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8281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24377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30473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36556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42652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48748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0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defRPr/>
                                </a:pPr>
                                <a:r>
                                  <a:rPr kumimoji="0" lang="en-US" altLang="zh-CN" sz="1000" b="1" i="0" u="none" strike="noStrike" kern="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cs typeface="+mn-cs"/>
                                    <a:sym typeface="微软雅黑" panose="020B0503020204020204" pitchFamily="34" charset="-122"/>
                                  </a:rPr>
                                  <a:t>A</a:t>
                                </a:r>
                              </a:p>
                            </p:txBody>
                          </p:sp>
                          <p:sp>
                            <p:nvSpPr>
                              <p:cNvPr id="129" name="椭圆 128"/>
                              <p:cNvSpPr/>
                              <p:nvPr/>
                            </p:nvSpPr>
                            <p:spPr>
                              <a:xfrm>
                                <a:off x="6421" y="8203"/>
                                <a:ext cx="328" cy="305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bg1"/>
                              </a:solidFill>
                              <a:ln w="12700" cap="flat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txBody>
                              <a:bodyPr rot="0" spcFirstLastPara="1" vert="horz" wrap="square" lIns="7200" tIns="45719" rIns="7200" bIns="45719" numCol="1" spcCol="38100" rtlCol="0" anchor="ctr">
                                <a:noAutofit/>
                              </a:bodyPr>
                              <a:lstStyle>
                                <a:defPPr>
                                  <a:defRPr lang="zh-CN"/>
                                </a:defPPr>
                                <a:lvl1pPr marL="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60960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12185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8281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24377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30473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36556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42652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48748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0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defRPr/>
                                </a:pPr>
                                <a:r>
                                  <a:rPr kumimoji="0" lang="en-US" altLang="zh-CN" sz="1000" b="1" i="0" u="none" strike="noStrike" kern="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cs typeface="+mn-cs"/>
                                    <a:sym typeface="微软雅黑" panose="020B0503020204020204" pitchFamily="34" charset="-122"/>
                                  </a:rPr>
                                  <a:t>A</a:t>
                                </a:r>
                              </a:p>
                            </p:txBody>
                          </p:sp>
                          <p:sp>
                            <p:nvSpPr>
                              <p:cNvPr id="130" name="椭圆 129"/>
                              <p:cNvSpPr/>
                              <p:nvPr/>
                            </p:nvSpPr>
                            <p:spPr>
                              <a:xfrm>
                                <a:off x="6001" y="8703"/>
                                <a:ext cx="328" cy="305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bg1"/>
                              </a:solidFill>
                              <a:ln w="12700" cap="flat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txBody>
                              <a:bodyPr rot="0" spcFirstLastPara="1" vert="horz" wrap="square" lIns="7200" tIns="45719" rIns="7200" bIns="45719" numCol="1" spcCol="38100" rtlCol="0" anchor="ctr">
                                <a:noAutofit/>
                              </a:bodyPr>
                              <a:lstStyle>
                                <a:defPPr>
                                  <a:defRPr lang="zh-CN"/>
                                </a:defPPr>
                                <a:lvl1pPr marL="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609600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12185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8281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24377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304736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36556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42652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4874895" algn="l" defTabSz="1218565" rtl="0" eaLnBrk="1" latinLnBrk="0" hangingPunct="1">
                                  <a:defRPr sz="2400" kern="120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0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defRPr/>
                                </a:pPr>
                                <a:r>
                                  <a:rPr kumimoji="0" lang="en-US" altLang="zh-CN" sz="1000" b="1" i="0" u="none" strike="noStrike" kern="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cs typeface="+mn-cs"/>
                                    <a:sym typeface="微软雅黑" panose="020B0503020204020204" pitchFamily="34" charset="-122"/>
                                  </a:rPr>
                                  <a:t>A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109" name="圆角矩形 288"/>
                            <p:cNvSpPr/>
                            <p:nvPr/>
                          </p:nvSpPr>
                          <p:spPr>
                            <a:xfrm>
                              <a:off x="12106" y="8804"/>
                              <a:ext cx="436" cy="227"/>
                            </a:xfrm>
                            <a:prstGeom prst="roundRect">
                              <a:avLst/>
                            </a:prstGeom>
                            <a:solidFill>
                              <a:schemeClr val="bg1"/>
                            </a:solidFill>
                            <a:ln w="12700" cap="flat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45719" rIns="7200" bIns="45719" numCol="1" spcCol="38100" rtlCol="0" anchor="ctr">
                              <a:spAutoFit/>
                            </a:bodyPr>
                            <a:lstStyle>
                              <a:defPPr>
                                <a:defRPr lang="zh-CN"/>
                              </a:defPPr>
                              <a:lvl1pPr marL="0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609600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12185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8281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24377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30473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36556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42652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48748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ctr" defTabSz="914400" rtl="0" eaLnBrk="1" fontAlgn="auto" latinLnBrk="0" hangingPunct="0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defRPr/>
                              </a:pPr>
                              <a:r>
                                <a:rPr kumimoji="0" lang="en-US" altLang="zh-CN" sz="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cs typeface="+mn-cs"/>
                                </a:rPr>
                                <a:t>OLT</a:t>
                              </a:r>
                            </a:p>
                          </p:txBody>
                        </p:sp>
                        <p:cxnSp>
                          <p:nvCxnSpPr>
                            <p:cNvPr id="110" name="直接连接符 109"/>
                            <p:cNvCxnSpPr>
                              <a:stCxn id="117" idx="2"/>
                              <a:endCxn id="109" idx="0"/>
                            </p:cNvCxnSpPr>
                            <p:nvPr/>
                          </p:nvCxnSpPr>
                          <p:spPr>
                            <a:xfrm flipH="1">
                              <a:off x="12324" y="8482"/>
                              <a:ext cx="573" cy="322"/>
                            </a:xfrm>
                            <a:prstGeom prst="line">
                              <a:avLst/>
                            </a:prstGeom>
                            <a:noFill/>
                            <a:ln w="6350" cap="flat" cmpd="sng" algn="ctr">
                              <a:solidFill>
                                <a:schemeClr val="bg1"/>
                              </a:solidFill>
                              <a:prstDash val="solid"/>
                            </a:ln>
                            <a:effectLst/>
                          </p:spPr>
                        </p:cxnSp>
                        <p:sp>
                          <p:nvSpPr>
                            <p:cNvPr id="111" name="圆角矩形 293"/>
                            <p:cNvSpPr/>
                            <p:nvPr/>
                          </p:nvSpPr>
                          <p:spPr>
                            <a:xfrm>
                              <a:off x="12668" y="9754"/>
                              <a:ext cx="713" cy="227"/>
                            </a:xfrm>
                            <a:prstGeom prst="roundRect">
                              <a:avLst/>
                            </a:prstGeom>
                            <a:solidFill>
                              <a:schemeClr val="bg1"/>
                            </a:solidFill>
                            <a:ln w="12700" cap="flat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45719" rIns="7200" bIns="45719" numCol="1" spcCol="38100" rtlCol="0" anchor="ctr">
                              <a:spAutoFit/>
                            </a:bodyPr>
                            <a:lstStyle>
                              <a:defPPr>
                                <a:defRPr lang="zh-CN"/>
                              </a:defPPr>
                              <a:lvl1pPr marL="0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609600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12185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8281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24377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30473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36556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42652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48748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ctr" defTabSz="914400" rtl="0" eaLnBrk="1" fontAlgn="auto" latinLnBrk="0" hangingPunct="0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defRPr/>
                              </a:pPr>
                              <a:r>
                                <a:rPr kumimoji="0" lang="en-US" altLang="zh-CN" sz="800" b="0" i="0" u="none" strike="noStrike" kern="1200" cap="none" spc="0" normalizeH="0" baseline="0" noProof="0" dirty="0" err="1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cs typeface="+mn-cs"/>
                                </a:rPr>
                                <a:t>eNB</a:t>
                              </a:r>
                              <a:r>
                                <a:rPr kumimoji="0" lang="en-US" altLang="zh-CN" sz="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cs typeface="+mn-cs"/>
                                </a:rPr>
                                <a:t>/</a:t>
                              </a:r>
                              <a:r>
                                <a:rPr kumimoji="0" lang="en-US" altLang="zh-CN" sz="800" b="0" i="0" u="none" strike="noStrike" kern="1200" cap="none" spc="0" normalizeH="0" baseline="0" noProof="0" dirty="0" err="1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cs typeface="+mn-cs"/>
                                </a:rPr>
                                <a:t>gNB</a:t>
                              </a:r>
                            </a:p>
                          </p:txBody>
                        </p:sp>
                        <p:sp>
                          <p:nvSpPr>
                            <p:cNvPr id="112" name="圆角矩形 295"/>
                            <p:cNvSpPr/>
                            <p:nvPr/>
                          </p:nvSpPr>
                          <p:spPr>
                            <a:xfrm>
                              <a:off x="12055" y="9752"/>
                              <a:ext cx="436" cy="227"/>
                            </a:xfrm>
                            <a:prstGeom prst="roundRect">
                              <a:avLst/>
                            </a:prstGeom>
                            <a:solidFill>
                              <a:schemeClr val="bg1"/>
                            </a:solidFill>
                            <a:ln w="12700" cap="flat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45719" rIns="7200" bIns="45719" numCol="1" spcCol="38100" rtlCol="0" anchor="ctr">
                              <a:spAutoFit/>
                            </a:bodyPr>
                            <a:lstStyle>
                              <a:defPPr>
                                <a:defRPr lang="zh-CN"/>
                              </a:defPPr>
                              <a:lvl1pPr marL="0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609600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12185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8281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24377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304736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36556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42652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4874895" algn="l" defTabSz="1218565" rtl="0" eaLnBrk="1" latinLnBrk="0" hangingPunct="1">
                                <a:defRPr sz="2400" kern="1200">
                                  <a:solidFill>
                                    <a:schemeClr val="tx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ctr" defTabSz="914400" rtl="0" eaLnBrk="1" fontAlgn="auto" latinLnBrk="0" hangingPunct="0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defRPr/>
                              </a:pPr>
                              <a:r>
                                <a:rPr kumimoji="0" lang="en-US" altLang="zh-CN" sz="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cs typeface="+mn-cs"/>
                                </a:rPr>
                                <a:t>CPE</a:t>
                              </a:r>
                            </a:p>
                          </p:txBody>
                        </p:sp>
                        <p:cxnSp>
                          <p:nvCxnSpPr>
                            <p:cNvPr id="113" name="直接连接符 112"/>
                            <p:cNvCxnSpPr>
                              <a:stCxn id="109" idx="2"/>
                              <a:endCxn id="112" idx="0"/>
                            </p:cNvCxnSpPr>
                            <p:nvPr/>
                          </p:nvCxnSpPr>
                          <p:spPr>
                            <a:xfrm flipH="1">
                              <a:off x="12273" y="9031"/>
                              <a:ext cx="51" cy="721"/>
                            </a:xfrm>
                            <a:prstGeom prst="line">
                              <a:avLst/>
                            </a:prstGeom>
                            <a:noFill/>
                            <a:ln w="6350" cap="flat">
                              <a:solidFill>
                                <a:schemeClr val="bg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</p:cxnSp>
                        <p:cxnSp>
                          <p:nvCxnSpPr>
                            <p:cNvPr id="114" name="直接连接符 113"/>
                            <p:cNvCxnSpPr>
                              <a:endCxn id="111" idx="0"/>
                            </p:cNvCxnSpPr>
                            <p:nvPr/>
                          </p:nvCxnSpPr>
                          <p:spPr>
                            <a:xfrm flipH="1">
                              <a:off x="13024" y="9126"/>
                              <a:ext cx="16" cy="628"/>
                            </a:xfrm>
                            <a:prstGeom prst="line">
                              <a:avLst/>
                            </a:prstGeom>
                            <a:noFill/>
                            <a:ln w="6350" cap="flat">
                              <a:solidFill>
                                <a:schemeClr val="bg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</p:cxnSp>
                        <p:sp>
                          <p:nvSpPr>
                            <p:cNvPr id="115" name="圆角矩形 244"/>
                            <p:cNvSpPr/>
                            <p:nvPr/>
                          </p:nvSpPr>
                          <p:spPr>
                            <a:xfrm flipH="1">
                              <a:off x="12321" y="8186"/>
                              <a:ext cx="514" cy="306"/>
                            </a:xfrm>
                            <a:prstGeom prst="round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 w="12700" cap="flat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10795" rIns="7200" bIns="10795" numCol="1" spcCol="38100" rtlCol="0" anchor="ctr">
                              <a:spAutoFit/>
                            </a:bodyPr>
                            <a:lstStyle/>
                            <a:p>
                              <a:pPr algn="ctr" hangingPunct="0"/>
                              <a:r>
                                <a:rPr lang="en-US" altLang="zh-CN" sz="1000" dirty="0">
                                  <a:solidFill>
                                    <a:srgbClr val="000000"/>
                                  </a:solidFill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Leaf</a:t>
                              </a:r>
                            </a:p>
                          </p:txBody>
                        </p:sp>
                        <p:sp>
                          <p:nvSpPr>
                            <p:cNvPr id="116" name="圆角矩形 244"/>
                            <p:cNvSpPr/>
                            <p:nvPr/>
                          </p:nvSpPr>
                          <p:spPr>
                            <a:xfrm flipH="1">
                              <a:off x="12925" y="8174"/>
                              <a:ext cx="514" cy="306"/>
                            </a:xfrm>
                            <a:prstGeom prst="round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 w="12700" cap="flat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10795" rIns="7200" bIns="10795" numCol="1" spcCol="38100" rtlCol="0" anchor="ctr">
                              <a:spAutoFit/>
                            </a:bodyPr>
                            <a:lstStyle/>
                            <a:p>
                              <a:pPr algn="ctr" hangingPunct="0"/>
                              <a:r>
                                <a:rPr lang="en-US" altLang="zh-CN" sz="1000" dirty="0">
                                  <a:solidFill>
                                    <a:srgbClr val="000000"/>
                                  </a:solidFill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Leaf</a:t>
                              </a:r>
                            </a:p>
                          </p:txBody>
                        </p:sp>
                        <p:sp>
                          <p:nvSpPr>
                            <p:cNvPr id="117" name="圆角矩形 116"/>
                            <p:cNvSpPr/>
                            <p:nvPr/>
                          </p:nvSpPr>
                          <p:spPr>
                            <a:xfrm>
                              <a:off x="12286" y="8188"/>
                              <a:ext cx="1223" cy="294"/>
                            </a:xfrm>
                            <a:prstGeom prst="roundRect">
                              <a:avLst/>
                            </a:prstGeom>
                            <a:noFill/>
                            <a:ln>
                              <a:solidFill>
                                <a:schemeClr val="bg1"/>
                              </a:solidFill>
                              <a:prstDash val="dash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2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wrap="square" lIns="89996" tIns="46798" rIns="89996" bIns="46798" rtlCol="0" anchor="ctr"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defRPr/>
                              </a:pPr>
                              <a:endParaRPr kumimoji="0" lang="zh-CN" altLang="en-US" sz="18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华文细黑" panose="02010600040101010101" pitchFamily="2" charset="-122"/>
                                <a:ea typeface="华文细黑" panose="02010600040101010101" pitchFamily="2" charset="-122"/>
                                <a:cs typeface="+mn-cs"/>
                              </a:endParaRPr>
                            </a:p>
                          </p:txBody>
                        </p:sp>
                        <p:cxnSp>
                          <p:nvCxnSpPr>
                            <p:cNvPr id="118" name="直接连接符 117"/>
                            <p:cNvCxnSpPr>
                              <a:endCxn id="117" idx="0"/>
                            </p:cNvCxnSpPr>
                            <p:nvPr/>
                          </p:nvCxnSpPr>
                          <p:spPr>
                            <a:xfrm flipH="1">
                              <a:off x="12898" y="7747"/>
                              <a:ext cx="280" cy="441"/>
                            </a:xfrm>
                            <a:prstGeom prst="line">
                              <a:avLst/>
                            </a:prstGeom>
                            <a:noFill/>
                            <a:ln w="31750" cap="flat" cmpd="sng" algn="ctr">
                              <a:solidFill>
                                <a:srgbClr val="FFFF00"/>
                              </a:solidFill>
                              <a:prstDash val="solid"/>
                            </a:ln>
                            <a:effectLst/>
                          </p:spPr>
                        </p:cxnSp>
                        <p:cxnSp>
                          <p:nvCxnSpPr>
                            <p:cNvPr id="119" name="直接连接符 118"/>
                            <p:cNvCxnSpPr>
                              <a:stCxn id="106" idx="2"/>
                              <a:endCxn id="105" idx="0"/>
                            </p:cNvCxnSpPr>
                            <p:nvPr/>
                          </p:nvCxnSpPr>
                          <p:spPr>
                            <a:xfrm>
                              <a:off x="14012" y="7750"/>
                              <a:ext cx="268" cy="438"/>
                            </a:xfrm>
                            <a:prstGeom prst="line">
                              <a:avLst/>
                            </a:prstGeom>
                            <a:noFill/>
                            <a:ln w="31750" cap="flat" cmpd="sng" algn="ctr">
                              <a:solidFill>
                                <a:srgbClr val="FFFF00"/>
                              </a:solidFill>
                              <a:prstDash val="solid"/>
                            </a:ln>
                            <a:effectLst/>
                          </p:spPr>
                        </p:cxnSp>
                        <p:sp>
                          <p:nvSpPr>
                            <p:cNvPr id="120" name="文本框 2"/>
                            <p:cNvSpPr txBox="1"/>
                            <p:nvPr/>
                          </p:nvSpPr>
                          <p:spPr>
                            <a:xfrm>
                              <a:off x="13024" y="10210"/>
                              <a:ext cx="1330" cy="483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defRPr/>
                              </a:pPr>
                              <a:r>
                                <a:rPr kumimoji="0" lang="en-US" altLang="zh-CN" sz="14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cs typeface="+mn-cs"/>
                                </a:rPr>
                                <a:t>POD</a:t>
                              </a:r>
                            </a:p>
                          </p:txBody>
                        </p:sp>
                        <p:cxnSp>
                          <p:nvCxnSpPr>
                            <p:cNvPr id="121" name="直接连接符 83"/>
                            <p:cNvCxnSpPr>
                              <a:stCxn id="105" idx="2"/>
                              <a:endCxn id="98" idx="0"/>
                            </p:cNvCxnSpPr>
                            <p:nvPr/>
                          </p:nvCxnSpPr>
                          <p:spPr>
                            <a:xfrm flipH="1">
                              <a:off x="13707" y="8482"/>
                              <a:ext cx="573" cy="320"/>
                            </a:xfrm>
                            <a:prstGeom prst="line">
                              <a:avLst/>
                            </a:prstGeom>
                            <a:noFill/>
                            <a:ln w="6350" cap="flat" cmpd="sng" algn="ctr">
                              <a:solidFill>
                                <a:schemeClr val="bg1"/>
                              </a:solidFill>
                              <a:prstDash val="solid"/>
                            </a:ln>
                            <a:effectLst/>
                          </p:spPr>
                        </p:cxnSp>
                        <p:sp>
                          <p:nvSpPr>
                            <p:cNvPr id="122" name="圆角矩形 121"/>
                            <p:cNvSpPr/>
                            <p:nvPr/>
                          </p:nvSpPr>
                          <p:spPr>
                            <a:xfrm>
                              <a:off x="12703" y="7403"/>
                              <a:ext cx="1807" cy="344"/>
                            </a:xfrm>
                            <a:prstGeom prst="roundRect">
                              <a:avLst/>
                            </a:prstGeom>
                            <a:noFill/>
                            <a:ln>
                              <a:solidFill>
                                <a:schemeClr val="bg1"/>
                              </a:solidFill>
                              <a:prstDash val="dash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2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wrap="square" lIns="89996" tIns="46798" rIns="89996" bIns="46798" rtlCol="0" anchor="ctr"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defRPr/>
                              </a:pPr>
                              <a:endParaRPr kumimoji="0" lang="zh-CN" altLang="en-US" sz="18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华文细黑" panose="02010600040101010101" pitchFamily="2" charset="-122"/>
                                <a:ea typeface="华文细黑" panose="02010600040101010101" pitchFamily="2" charset="-122"/>
                                <a:cs typeface="+mn-cs"/>
                              </a:endParaRPr>
                            </a:p>
                          </p:txBody>
                        </p:sp>
                        <p:grpSp>
                          <p:nvGrpSpPr>
                            <p:cNvPr id="123" name="组合 122"/>
                            <p:cNvGrpSpPr/>
                            <p:nvPr/>
                          </p:nvGrpSpPr>
                          <p:grpSpPr>
                            <a:xfrm>
                              <a:off x="9829" y="5437"/>
                              <a:ext cx="1355" cy="344"/>
                              <a:chOff x="7866" y="4112"/>
                              <a:chExt cx="1196" cy="344"/>
                            </a:xfrm>
                          </p:grpSpPr>
                          <p:sp>
                            <p:nvSpPr>
                              <p:cNvPr id="124" name="圆角矩形 6"/>
                              <p:cNvSpPr/>
                              <p:nvPr/>
                            </p:nvSpPr>
                            <p:spPr>
                              <a:xfrm>
                                <a:off x="7880" y="4160"/>
                                <a:ext cx="545" cy="252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sp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CR</a:t>
                                </a:r>
                              </a:p>
                            </p:txBody>
                          </p:sp>
                          <p:sp>
                            <p:nvSpPr>
                              <p:cNvPr id="125" name="圆角矩形 124"/>
                              <p:cNvSpPr/>
                              <p:nvPr/>
                            </p:nvSpPr>
                            <p:spPr>
                              <a:xfrm>
                                <a:off x="8464" y="4160"/>
                                <a:ext cx="460" cy="252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sp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CR</a:t>
                                </a:r>
                              </a:p>
                            </p:txBody>
                          </p:sp>
                          <p:sp>
                            <p:nvSpPr>
                              <p:cNvPr id="126" name="圆角矩形 125"/>
                              <p:cNvSpPr/>
                              <p:nvPr/>
                            </p:nvSpPr>
                            <p:spPr>
                              <a:xfrm>
                                <a:off x="7866" y="4112"/>
                                <a:ext cx="1196" cy="344"/>
                              </a:xfrm>
                              <a:prstGeom prst="roundRect">
                                <a:avLst/>
                              </a:prstGeom>
                              <a:noFill/>
                              <a:ln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prstDash val="dash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2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wrap="square" lIns="89996" tIns="46798" rIns="89996" bIns="46798" rtlCol="0" anchor="ctr"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defRPr/>
                                </a:pPr>
                                <a:endParaRPr kumimoji="0" lang="zh-CN" altLang="en-US" sz="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华文细黑" panose="02010600040101010101" pitchFamily="2" charset="-122"/>
                                  <a:ea typeface="华文细黑" panose="02010600040101010101" pitchFamily="2" charset="-122"/>
                                  <a:cs typeface="+mn-cs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35" name="组合 134"/>
                            <p:cNvGrpSpPr/>
                            <p:nvPr/>
                          </p:nvGrpSpPr>
                          <p:grpSpPr>
                            <a:xfrm>
                              <a:off x="9560" y="4453"/>
                              <a:ext cx="1355" cy="344"/>
                              <a:chOff x="8210" y="4511"/>
                              <a:chExt cx="1196" cy="344"/>
                            </a:xfrm>
                          </p:grpSpPr>
                          <p:sp>
                            <p:nvSpPr>
                              <p:cNvPr id="136" name="圆角矩形 6"/>
                              <p:cNvSpPr/>
                              <p:nvPr/>
                            </p:nvSpPr>
                            <p:spPr>
                              <a:xfrm>
                                <a:off x="8232" y="4557"/>
                                <a:ext cx="545" cy="249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C/D</a:t>
                                </a:r>
                              </a:p>
                            </p:txBody>
                          </p:sp>
                          <p:sp>
                            <p:nvSpPr>
                              <p:cNvPr id="137" name="圆角矩形 136"/>
                              <p:cNvSpPr/>
                              <p:nvPr/>
                            </p:nvSpPr>
                            <p:spPr>
                              <a:xfrm>
                                <a:off x="8816" y="4557"/>
                                <a:ext cx="460" cy="249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C/D</a:t>
                                </a:r>
                              </a:p>
                            </p:txBody>
                          </p:sp>
                          <p:sp>
                            <p:nvSpPr>
                              <p:cNvPr id="138" name="圆角矩形 137"/>
                              <p:cNvSpPr/>
                              <p:nvPr/>
                            </p:nvSpPr>
                            <p:spPr>
                              <a:xfrm>
                                <a:off x="8210" y="4511"/>
                                <a:ext cx="1196" cy="344"/>
                              </a:xfrm>
                              <a:prstGeom prst="roundRect">
                                <a:avLst/>
                              </a:prstGeom>
                              <a:noFill/>
                              <a:ln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prstDash val="dash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2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wrap="square" lIns="89996" tIns="46798" rIns="89996" bIns="46798" rtlCol="0" anchor="ctr"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defRPr/>
                                </a:pPr>
                                <a:endParaRPr kumimoji="0" lang="zh-CN" altLang="en-US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华文细黑" panose="02010600040101010101" pitchFamily="2" charset="-122"/>
                                  <a:ea typeface="华文细黑" panose="02010600040101010101" pitchFamily="2" charset="-122"/>
                                  <a:cs typeface="+mn-cs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39" name="文本框 2"/>
                            <p:cNvSpPr txBox="1"/>
                            <p:nvPr/>
                          </p:nvSpPr>
                          <p:spPr>
                            <a:xfrm>
                              <a:off x="7358" y="5331"/>
                              <a:ext cx="2485" cy="725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defRPr/>
                              </a:pPr>
                              <a:r>
                                <a:rPr kumimoji="0" lang="en-US" altLang="zh-CN" sz="12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cs typeface="+mn-cs"/>
                                </a:rPr>
                                <a:t>Egress Functional Area</a:t>
                              </a:r>
                            </a:p>
                          </p:txBody>
                        </p:sp>
                        <p:sp>
                          <p:nvSpPr>
                            <p:cNvPr id="140" name="圆角矩形 6"/>
                            <p:cNvSpPr/>
                            <p:nvPr/>
                          </p:nvSpPr>
                          <p:spPr>
                            <a:xfrm>
                              <a:off x="11692" y="4107"/>
                              <a:ext cx="1691" cy="802"/>
                            </a:xfrm>
                            <a:prstGeom prst="roundRect">
                              <a:avLst/>
                            </a:prstGeom>
                            <a:noFill/>
                            <a:ln w="12700" cap="flat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prstDash val="dash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10795" rIns="7200" bIns="10795" numCol="1" spcCol="38100" rtlCol="0" anchor="t" anchorCtr="0">
                              <a:noAutofit/>
                            </a:bodyPr>
                            <a:lstStyle/>
                            <a:p>
                              <a:pPr algn="ctr" hangingPunct="0"/>
                              <a:r>
                                <a:rPr lang="en-US" altLang="zh-CN" sz="1000" dirty="0">
                                  <a:solidFill>
                                    <a:schemeClr val="bg1"/>
                                  </a:solidFill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sym typeface="+mn-ea"/>
                                </a:rPr>
                                <a:t>CN2-DCI</a:t>
                              </a:r>
                            </a:p>
                          </p:txBody>
                        </p:sp>
                        <p:grpSp>
                          <p:nvGrpSpPr>
                            <p:cNvPr id="141" name="组合 140"/>
                            <p:cNvGrpSpPr/>
                            <p:nvPr/>
                          </p:nvGrpSpPr>
                          <p:grpSpPr>
                            <a:xfrm>
                              <a:off x="11945" y="4492"/>
                              <a:ext cx="1355" cy="344"/>
                              <a:chOff x="7898" y="4550"/>
                              <a:chExt cx="1196" cy="344"/>
                            </a:xfrm>
                          </p:grpSpPr>
                          <p:sp>
                            <p:nvSpPr>
                              <p:cNvPr id="142" name="圆角矩形 6"/>
                              <p:cNvSpPr/>
                              <p:nvPr/>
                            </p:nvSpPr>
                            <p:spPr>
                              <a:xfrm>
                                <a:off x="7965" y="4596"/>
                                <a:ext cx="545" cy="249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PE</a:t>
                                </a:r>
                              </a:p>
                            </p:txBody>
                          </p:sp>
                          <p:sp>
                            <p:nvSpPr>
                              <p:cNvPr id="143" name="圆角矩形 142"/>
                              <p:cNvSpPr/>
                              <p:nvPr/>
                            </p:nvSpPr>
                            <p:spPr>
                              <a:xfrm>
                                <a:off x="8549" y="4596"/>
                                <a:ext cx="460" cy="249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PE</a:t>
                                </a:r>
                              </a:p>
                            </p:txBody>
                          </p:sp>
                          <p:sp>
                            <p:nvSpPr>
                              <p:cNvPr id="145" name="圆角矩形 144"/>
                              <p:cNvSpPr/>
                              <p:nvPr/>
                            </p:nvSpPr>
                            <p:spPr>
                              <a:xfrm>
                                <a:off x="7898" y="4550"/>
                                <a:ext cx="1196" cy="344"/>
                              </a:xfrm>
                              <a:prstGeom prst="roundRect">
                                <a:avLst/>
                              </a:prstGeom>
                              <a:noFill/>
                              <a:ln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prstDash val="dash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2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wrap="square" lIns="89996" tIns="46798" rIns="89996" bIns="46798" rtlCol="0" anchor="ctr">
                                <a:noAutofit/>
                              </a:bodyPr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defRPr/>
                                </a:pPr>
                                <a:endParaRPr kumimoji="0" lang="zh-CN" altLang="en-US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华文细黑" panose="02010600040101010101" pitchFamily="2" charset="-122"/>
                                  <a:ea typeface="华文细黑" panose="02010600040101010101" pitchFamily="2" charset="-122"/>
                                  <a:cs typeface="+mn-cs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46" name="组合 145"/>
                            <p:cNvGrpSpPr/>
                            <p:nvPr/>
                          </p:nvGrpSpPr>
                          <p:grpSpPr>
                            <a:xfrm>
                              <a:off x="15451" y="3998"/>
                              <a:ext cx="2963" cy="6114"/>
                              <a:chOff x="15734" y="3944"/>
                              <a:chExt cx="2616" cy="6428"/>
                            </a:xfrm>
                          </p:grpSpPr>
                          <p:grpSp>
                            <p:nvGrpSpPr>
                              <p:cNvPr id="147" name="组合 146"/>
                              <p:cNvGrpSpPr/>
                              <p:nvPr/>
                            </p:nvGrpSpPr>
                            <p:grpSpPr>
                              <a:xfrm>
                                <a:off x="15734" y="3952"/>
                                <a:ext cx="1644" cy="1509"/>
                                <a:chOff x="15302" y="5580"/>
                                <a:chExt cx="1644" cy="1509"/>
                              </a:xfrm>
                            </p:grpSpPr>
                            <p:sp>
                              <p:nvSpPr>
                                <p:cNvPr id="148" name="矩形 147"/>
                                <p:cNvSpPr/>
                                <p:nvPr/>
                              </p:nvSpPr>
                              <p:spPr>
                                <a:xfrm>
                                  <a:off x="15677" y="6003"/>
                                  <a:ext cx="1269" cy="1086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accent1">
                                    <a:alpha val="40000"/>
                                  </a:schemeClr>
                                </a:solidFill>
                                <a:ln>
                                  <a:noFill/>
                                  <a:prstDash val="dash"/>
                                </a:ln>
                              </p:spPr>
                              <p:style>
                                <a:lnRef idx="2">
                                  <a:schemeClr val="accent1">
                                    <a:lumMod val="75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rgbClr val="FFFFFF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151" name="文本框 150"/>
                                <p:cNvSpPr txBox="1"/>
                                <p:nvPr/>
                              </p:nvSpPr>
                              <p:spPr>
                                <a:xfrm>
                                  <a:off x="15302" y="5580"/>
                                  <a:ext cx="1348" cy="508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en-US" altLang="zh-CN" sz="1400" b="1" dirty="0">
                                      <a:solidFill>
                                        <a:schemeClr val="bg1"/>
                                      </a:solidFill>
                                    </a:rPr>
                                    <a:t>POP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154" name="圆角矩形 153"/>
                                <p:cNvSpPr/>
                                <p:nvPr/>
                              </p:nvSpPr>
                              <p:spPr>
                                <a:xfrm>
                                  <a:off x="15763" y="6061"/>
                                  <a:ext cx="567" cy="249"/>
                                </a:xfrm>
                                <a:prstGeom prst="roundRect">
                                  <a:avLst/>
                                </a:prstGeom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n w="12700" cap="flat">
                                  <a:noFill/>
                                  <a:prstDash val="solid"/>
                                  <a:miter lim="800000"/>
                                </a:ln>
                                <a:effectLst/>
                                <a:sp3d/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none"/>
                              </p:style>
                              <p:txBody>
                                <a:bodyPr rot="0" spcFirstLastPara="1" vert="horz" wrap="square" lIns="7200" tIns="10795" rIns="7200" bIns="10795" numCol="1" spcCol="38100" rtlCol="0" anchor="ctr">
                                  <a:noAutofit/>
                                </a:bodyPr>
                                <a:lstStyle/>
                                <a:p>
                                  <a:pPr algn="ctr" hangingPunct="0"/>
                                  <a:r>
                                    <a:rPr lang="en-US" altLang="zh-CN" sz="800" dirty="0">
                                      <a:solidFill>
                                        <a:srgbClr val="000000"/>
                                      </a:solidFill>
                                      <a:latin typeface="微软雅黑" panose="020B0503020204020204" pitchFamily="34" charset="-122"/>
                                      <a:ea typeface="微软雅黑" panose="020B0503020204020204" pitchFamily="34" charset="-122"/>
                                      <a:sym typeface="+mn-ea"/>
                                    </a:rPr>
                                    <a:t>PE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157" name="圆角矩形 6"/>
                                <p:cNvSpPr/>
                                <p:nvPr/>
                              </p:nvSpPr>
                              <p:spPr>
                                <a:xfrm>
                                  <a:off x="15769" y="6380"/>
                                  <a:ext cx="545" cy="249"/>
                                </a:xfrm>
                                <a:prstGeom prst="roundRect">
                                  <a:avLst/>
                                </a:prstGeom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n w="12700" cap="flat">
                                  <a:noFill/>
                                  <a:prstDash val="solid"/>
                                  <a:miter lim="800000"/>
                                </a:ln>
                                <a:effectLst/>
                                <a:sp3d/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none"/>
                              </p:style>
                              <p:txBody>
                                <a:bodyPr rot="0" spcFirstLastPara="1" vert="horz" wrap="square" lIns="7200" tIns="10795" rIns="7200" bIns="10795" numCol="1" spcCol="38100" rtlCol="0" anchor="ctr">
                                  <a:noAutofit/>
                                </a:bodyPr>
                                <a:lstStyle/>
                                <a:p>
                                  <a:pPr algn="ctr" hangingPunct="0"/>
                                  <a:r>
                                    <a:rPr lang="en-US" altLang="zh-CN" sz="1000" dirty="0">
                                      <a:solidFill>
                                        <a:srgbClr val="000000"/>
                                      </a:solidFill>
                                      <a:latin typeface="微软雅黑" panose="020B0503020204020204" pitchFamily="34" charset="-122"/>
                                      <a:ea typeface="微软雅黑" panose="020B0503020204020204" pitchFamily="34" charset="-122"/>
                                      <a:sym typeface="+mn-ea"/>
                                    </a:rPr>
                                    <a:t>Leaf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158" name="圆角矩形 157"/>
                                <p:cNvSpPr/>
                                <p:nvPr/>
                              </p:nvSpPr>
                              <p:spPr>
                                <a:xfrm>
                                  <a:off x="16465" y="6143"/>
                                  <a:ext cx="432" cy="284"/>
                                </a:xfrm>
                                <a:prstGeom prst="roundRect">
                                  <a:avLst/>
                                </a:prstGeom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n w="12700" cap="flat">
                                  <a:noFill/>
                                  <a:prstDash val="solid"/>
                                  <a:miter lim="800000"/>
                                </a:ln>
                                <a:effectLst/>
                                <a:sp3d/>
                              </p:spPr>
                              <p:style>
                                <a:lnRef idx="0">
                                  <a:scrgbClr r="0" g="0" b="0"/>
                                </a:lnRef>
                                <a:fillRef idx="0">
                                  <a:scrgbClr r="0" g="0" b="0"/>
                                </a:fillRef>
                                <a:effectRef idx="0">
                                  <a:scrgbClr r="0" g="0" b="0"/>
                                </a:effectRef>
                                <a:fontRef idx="none"/>
                              </p:style>
                              <p:txBody>
                                <a:bodyPr rot="0" spcFirstLastPara="1" vert="horz" wrap="square" lIns="7200" tIns="10795" rIns="7200" bIns="10795" numCol="1" spcCol="38100" rtlCol="0" anchor="ctr">
                                  <a:noAutofit/>
                                </a:bodyPr>
                                <a:lstStyle/>
                                <a:p>
                                  <a:pPr algn="ctr" hangingPunct="0"/>
                                  <a:r>
                                    <a:rPr lang="en-US" altLang="zh-CN" sz="800" dirty="0">
                                      <a:solidFill>
                                        <a:srgbClr val="000000"/>
                                      </a:solidFill>
                                      <a:latin typeface="微软雅黑" panose="020B0503020204020204" pitchFamily="34" charset="-122"/>
                                      <a:ea typeface="微软雅黑" panose="020B0503020204020204" pitchFamily="34" charset="-122"/>
                                      <a:sym typeface="+mn-ea"/>
                                    </a:rPr>
                                    <a:t>GW</a:t>
                                  </a:r>
                                </a:p>
                              </p:txBody>
                            </p:sp>
                          </p:grpSp>
                          <p:sp>
                            <p:nvSpPr>
                              <p:cNvPr id="160" name="圆角矩形 297"/>
                              <p:cNvSpPr/>
                              <p:nvPr/>
                            </p:nvSpPr>
                            <p:spPr>
                              <a:xfrm>
                                <a:off x="16838" y="3944"/>
                                <a:ext cx="1349" cy="1525"/>
                              </a:xfrm>
                              <a:prstGeom prst="roundRect">
                                <a:avLst>
                                  <a:gd name="adj" fmla="val 8272"/>
                                </a:avLst>
                              </a:prstGeom>
                              <a:noFill/>
                              <a:ln w="9525">
                                <a:solidFill>
                                  <a:schemeClr val="bg1"/>
                                </a:solidFill>
                                <a:prstDash val="solid"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6">
                                        <a:lumMod val="20000"/>
                                        <a:lumOff val="80000"/>
                                      </a:schemeClr>
                                    </a:solidFill>
                                  </a14:hiddenFill>
                                </a:ext>
                              </a:extLst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defRPr/>
                                </a:pPr>
                                <a:endParaRPr kumimoji="0" lang="zh-CN" altLang="en-US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宋体" panose="02010600030101010101" pitchFamily="2" charset="-122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66" name="圆角矩形 165"/>
                              <p:cNvSpPr/>
                              <p:nvPr/>
                            </p:nvSpPr>
                            <p:spPr>
                              <a:xfrm>
                                <a:off x="17648" y="4400"/>
                                <a:ext cx="458" cy="234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VPC</a:t>
                                </a:r>
                              </a:p>
                            </p:txBody>
                          </p:sp>
                          <p:sp>
                            <p:nvSpPr>
                              <p:cNvPr id="170" name="圆角矩形 169"/>
                              <p:cNvSpPr/>
                              <p:nvPr/>
                            </p:nvSpPr>
                            <p:spPr>
                              <a:xfrm>
                                <a:off x="17648" y="4745"/>
                                <a:ext cx="458" cy="234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vDNS</a:t>
                                </a:r>
                              </a:p>
                            </p:txBody>
                          </p:sp>
                          <p:sp>
                            <p:nvSpPr>
                              <p:cNvPr id="171" name="文本框 170"/>
                              <p:cNvSpPr txBox="1"/>
                              <p:nvPr/>
                            </p:nvSpPr>
                            <p:spPr>
                              <a:xfrm>
                                <a:off x="17004" y="5001"/>
                                <a:ext cx="1260" cy="38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altLang="zh-CN" sz="900" b="1" dirty="0">
                                    <a:solidFill>
                                      <a:schemeClr val="bg1"/>
                                    </a:solidFill>
                                  </a:rPr>
                                  <a:t>Central Cloud</a:t>
                                </a:r>
                              </a:p>
                            </p:txBody>
                          </p:sp>
                          <p:sp>
                            <p:nvSpPr>
                              <p:cNvPr id="172" name="矩形 171"/>
                              <p:cNvSpPr/>
                              <p:nvPr/>
                            </p:nvSpPr>
                            <p:spPr>
                              <a:xfrm>
                                <a:off x="16109" y="5667"/>
                                <a:ext cx="1269" cy="1235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1">
                                  <a:alpha val="40000"/>
                                </a:schemeClr>
                              </a:solidFill>
                              <a:ln>
                                <a:noFill/>
                                <a:prstDash val="dash"/>
                              </a:ln>
                            </p:spPr>
                            <p:style>
                              <a:lnRef idx="2">
                                <a:schemeClr val="accent1">
                                  <a:lumMod val="75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rgbClr val="FFFFFF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173" name="圆角矩形 6"/>
                              <p:cNvSpPr/>
                              <p:nvPr/>
                            </p:nvSpPr>
                            <p:spPr>
                              <a:xfrm>
                                <a:off x="16245" y="6284"/>
                                <a:ext cx="545" cy="249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noFill/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10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Leaf</a:t>
                                </a:r>
                              </a:p>
                            </p:txBody>
                          </p:sp>
                          <p:sp>
                            <p:nvSpPr>
                              <p:cNvPr id="175" name="圆角矩形 174"/>
                              <p:cNvSpPr/>
                              <p:nvPr/>
                            </p:nvSpPr>
                            <p:spPr>
                              <a:xfrm>
                                <a:off x="16885" y="6274"/>
                                <a:ext cx="432" cy="284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noFill/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GW</a:t>
                                </a:r>
                              </a:p>
                            </p:txBody>
                          </p:sp>
                          <p:sp>
                            <p:nvSpPr>
                              <p:cNvPr id="176" name="圆角矩形 297"/>
                              <p:cNvSpPr/>
                              <p:nvPr/>
                            </p:nvSpPr>
                            <p:spPr>
                              <a:xfrm>
                                <a:off x="16838" y="5679"/>
                                <a:ext cx="1349" cy="1250"/>
                              </a:xfrm>
                              <a:prstGeom prst="roundRect">
                                <a:avLst>
                                  <a:gd name="adj" fmla="val 8272"/>
                                </a:avLst>
                              </a:prstGeom>
                              <a:noFill/>
                              <a:ln w="9525">
                                <a:solidFill>
                                  <a:schemeClr val="bg1"/>
                                </a:solidFill>
                                <a:prstDash val="solid"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6">
                                        <a:lumMod val="20000"/>
                                        <a:lumOff val="80000"/>
                                      </a:schemeClr>
                                    </a:solidFill>
                                  </a14:hiddenFill>
                                </a:ext>
                              </a:extLst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defRPr/>
                                </a:pPr>
                                <a:endParaRPr kumimoji="0" lang="zh-CN" altLang="en-US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宋体" panose="02010600030101010101" pitchFamily="2" charset="-122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77" name="圆角矩形 176"/>
                              <p:cNvSpPr/>
                              <p:nvPr/>
                            </p:nvSpPr>
                            <p:spPr>
                              <a:xfrm>
                                <a:off x="17641" y="6012"/>
                                <a:ext cx="458" cy="234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VPC</a:t>
                                </a:r>
                              </a:p>
                            </p:txBody>
                          </p:sp>
                          <p:sp>
                            <p:nvSpPr>
                              <p:cNvPr id="178" name="文本框 177"/>
                              <p:cNvSpPr txBox="1"/>
                              <p:nvPr/>
                            </p:nvSpPr>
                            <p:spPr>
                              <a:xfrm>
                                <a:off x="17426" y="6302"/>
                                <a:ext cx="870" cy="61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altLang="zh-CN" sz="900" b="1" dirty="0">
                                    <a:solidFill>
                                      <a:schemeClr val="bg1"/>
                                    </a:solidFill>
                                  </a:rPr>
                                  <a:t>Regional Cloud</a:t>
                                </a:r>
                              </a:p>
                            </p:txBody>
                          </p:sp>
                          <p:sp>
                            <p:nvSpPr>
                              <p:cNvPr id="181" name="矩形 180"/>
                              <p:cNvSpPr/>
                              <p:nvPr/>
                            </p:nvSpPr>
                            <p:spPr>
                              <a:xfrm>
                                <a:off x="16105" y="7207"/>
                                <a:ext cx="1273" cy="1608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1">
                                  <a:alpha val="40000"/>
                                </a:schemeClr>
                              </a:solidFill>
                              <a:ln>
                                <a:noFill/>
                                <a:prstDash val="dash"/>
                              </a:ln>
                            </p:spPr>
                            <p:style>
                              <a:lnRef idx="2">
                                <a:schemeClr val="accent1">
                                  <a:lumMod val="75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rgbClr val="FFFFFF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182" name="圆角矩形 6"/>
                              <p:cNvSpPr/>
                              <p:nvPr/>
                            </p:nvSpPr>
                            <p:spPr>
                              <a:xfrm>
                                <a:off x="16249" y="7897"/>
                                <a:ext cx="545" cy="249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noFill/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10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Leaf</a:t>
                                </a:r>
                              </a:p>
                            </p:txBody>
                          </p:sp>
                          <p:sp>
                            <p:nvSpPr>
                              <p:cNvPr id="183" name="圆角矩形 182"/>
                              <p:cNvSpPr/>
                              <p:nvPr/>
                            </p:nvSpPr>
                            <p:spPr>
                              <a:xfrm>
                                <a:off x="16885" y="7868"/>
                                <a:ext cx="432" cy="284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noFill/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GW</a:t>
                                </a:r>
                              </a:p>
                            </p:txBody>
                          </p:sp>
                          <p:sp>
                            <p:nvSpPr>
                              <p:cNvPr id="184" name="圆角矩形 297"/>
                              <p:cNvSpPr/>
                              <p:nvPr/>
                            </p:nvSpPr>
                            <p:spPr>
                              <a:xfrm>
                                <a:off x="16838" y="7207"/>
                                <a:ext cx="1349" cy="1627"/>
                              </a:xfrm>
                              <a:prstGeom prst="roundRect">
                                <a:avLst>
                                  <a:gd name="adj" fmla="val 8272"/>
                                </a:avLst>
                              </a:prstGeom>
                              <a:noFill/>
                              <a:ln w="9525">
                                <a:solidFill>
                                  <a:schemeClr val="bg1"/>
                                </a:solidFill>
                                <a:prstDash val="solid"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6">
                                        <a:lumMod val="20000"/>
                                        <a:lumOff val="80000"/>
                                      </a:schemeClr>
                                    </a:solidFill>
                                  </a14:hiddenFill>
                                </a:ext>
                              </a:extLst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defRPr/>
                                </a:pPr>
                                <a:endParaRPr kumimoji="0" lang="zh-CN" altLang="en-US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宋体" panose="02010600030101010101" pitchFamily="2" charset="-122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86" name="圆角矩形 185"/>
                              <p:cNvSpPr/>
                              <p:nvPr/>
                            </p:nvSpPr>
                            <p:spPr>
                              <a:xfrm>
                                <a:off x="17648" y="7319"/>
                                <a:ext cx="458" cy="234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EPC</a:t>
                                </a:r>
                              </a:p>
                            </p:txBody>
                          </p:sp>
                          <p:sp>
                            <p:nvSpPr>
                              <p:cNvPr id="187" name="圆角矩形 186"/>
                              <p:cNvSpPr/>
                              <p:nvPr/>
                            </p:nvSpPr>
                            <p:spPr>
                              <a:xfrm>
                                <a:off x="17648" y="7663"/>
                                <a:ext cx="458" cy="234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5GC</a:t>
                                </a:r>
                              </a:p>
                            </p:txBody>
                          </p:sp>
                          <p:sp>
                            <p:nvSpPr>
                              <p:cNvPr id="189" name="文本框 188"/>
                              <p:cNvSpPr txBox="1"/>
                              <p:nvPr/>
                            </p:nvSpPr>
                            <p:spPr>
                              <a:xfrm>
                                <a:off x="17298" y="8372"/>
                                <a:ext cx="904" cy="38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r"/>
                                <a:r>
                                  <a:rPr lang="en-US" altLang="zh-CN" sz="900" b="1" dirty="0">
                                    <a:solidFill>
                                      <a:schemeClr val="bg1"/>
                                    </a:solidFill>
                                  </a:rPr>
                                  <a:t>CT Cloud</a:t>
                                </a:r>
                              </a:p>
                            </p:txBody>
                          </p:sp>
                          <p:sp>
                            <p:nvSpPr>
                              <p:cNvPr id="256" name="圆角矩形 255"/>
                              <p:cNvSpPr/>
                              <p:nvPr/>
                            </p:nvSpPr>
                            <p:spPr>
                              <a:xfrm>
                                <a:off x="17579" y="8063"/>
                                <a:ext cx="568" cy="234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vBRAS</a:t>
                                </a:r>
                              </a:p>
                            </p:txBody>
                          </p:sp>
                          <p:sp>
                            <p:nvSpPr>
                              <p:cNvPr id="257" name="矩形 256"/>
                              <p:cNvSpPr/>
                              <p:nvPr/>
                            </p:nvSpPr>
                            <p:spPr>
                              <a:xfrm>
                                <a:off x="16105" y="8966"/>
                                <a:ext cx="1273" cy="1387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1">
                                  <a:alpha val="40000"/>
                                </a:schemeClr>
                              </a:solidFill>
                              <a:ln>
                                <a:noFill/>
                                <a:prstDash val="dash"/>
                              </a:ln>
                            </p:spPr>
                            <p:style>
                              <a:lnRef idx="2">
                                <a:schemeClr val="accent1">
                                  <a:lumMod val="75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rgbClr val="FFFFFF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58" name="圆角矩形 6"/>
                              <p:cNvSpPr/>
                              <p:nvPr/>
                            </p:nvSpPr>
                            <p:spPr>
                              <a:xfrm>
                                <a:off x="16246" y="9548"/>
                                <a:ext cx="545" cy="249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noFill/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10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Leaf</a:t>
                                </a:r>
                              </a:p>
                            </p:txBody>
                          </p:sp>
                          <p:sp>
                            <p:nvSpPr>
                              <p:cNvPr id="259" name="圆角矩形 258"/>
                              <p:cNvSpPr/>
                              <p:nvPr/>
                            </p:nvSpPr>
                            <p:spPr>
                              <a:xfrm>
                                <a:off x="16885" y="9517"/>
                                <a:ext cx="432" cy="284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noFill/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GW</a:t>
                                </a:r>
                              </a:p>
                            </p:txBody>
                          </p:sp>
                          <p:sp>
                            <p:nvSpPr>
                              <p:cNvPr id="260" name="圆角矩形 297"/>
                              <p:cNvSpPr/>
                              <p:nvPr/>
                            </p:nvSpPr>
                            <p:spPr>
                              <a:xfrm>
                                <a:off x="16838" y="8958"/>
                                <a:ext cx="1349" cy="1395"/>
                              </a:xfrm>
                              <a:prstGeom prst="roundRect">
                                <a:avLst>
                                  <a:gd name="adj" fmla="val 8272"/>
                                </a:avLst>
                              </a:prstGeom>
                              <a:noFill/>
                              <a:ln w="9525">
                                <a:solidFill>
                                  <a:schemeClr val="bg1"/>
                                </a:solidFill>
                                <a:prstDash val="solid"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6">
                                        <a:lumMod val="20000"/>
                                        <a:lumOff val="80000"/>
                                      </a:schemeClr>
                                    </a:solidFill>
                                  </a14:hiddenFill>
                                </a:ext>
                              </a:extLst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defRPr/>
                                </a:pPr>
                                <a:endParaRPr kumimoji="0" lang="zh-CN" altLang="en-US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宋体" panose="02010600030101010101" pitchFamily="2" charset="-122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261" name="圆角矩形 260"/>
                              <p:cNvSpPr/>
                              <p:nvPr/>
                            </p:nvSpPr>
                            <p:spPr>
                              <a:xfrm>
                                <a:off x="17648" y="9070"/>
                                <a:ext cx="458" cy="234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MEC</a:t>
                                </a:r>
                              </a:p>
                            </p:txBody>
                          </p:sp>
                          <p:sp>
                            <p:nvSpPr>
                              <p:cNvPr id="262" name="圆角矩形 261"/>
                              <p:cNvSpPr/>
                              <p:nvPr/>
                            </p:nvSpPr>
                            <p:spPr>
                              <a:xfrm>
                                <a:off x="17648" y="9414"/>
                                <a:ext cx="458" cy="234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UPF</a:t>
                                </a:r>
                              </a:p>
                            </p:txBody>
                          </p:sp>
                          <p:sp>
                            <p:nvSpPr>
                              <p:cNvPr id="263" name="文本框 262"/>
                              <p:cNvSpPr txBox="1"/>
                              <p:nvPr/>
                            </p:nvSpPr>
                            <p:spPr>
                              <a:xfrm>
                                <a:off x="17085" y="9991"/>
                                <a:ext cx="1265" cy="38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altLang="zh-CN" sz="900" b="1" dirty="0">
                                    <a:solidFill>
                                      <a:schemeClr val="bg1"/>
                                    </a:solidFill>
                                  </a:rPr>
                                  <a:t>Edge Cloud</a:t>
                                </a:r>
                              </a:p>
                            </p:txBody>
                          </p:sp>
                          <p:sp>
                            <p:nvSpPr>
                              <p:cNvPr id="264" name="圆角矩形 263"/>
                              <p:cNvSpPr/>
                              <p:nvPr/>
                            </p:nvSpPr>
                            <p:spPr>
                              <a:xfrm>
                                <a:off x="17533" y="9759"/>
                                <a:ext cx="569" cy="234"/>
                              </a:xfrm>
                              <a:prstGeom prst="round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 w="12700" cap="flat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</a:ln>
                              <a:effectLst/>
                              <a:sp3d/>
                            </p:spPr>
                            <p:style>
                              <a:lnRef idx="0">
                                <a:scrgbClr r="0" g="0" b="0"/>
                              </a:lnRef>
                              <a:fillRef idx="0">
                                <a:scrgbClr r="0" g="0" b="0"/>
                              </a:fillRef>
                              <a:effectRef idx="0">
                                <a:scrgbClr r="0" g="0" b="0"/>
                              </a:effectRef>
                              <a:fontRef idx="none"/>
                            </p:style>
                            <p:txBody>
                              <a:bodyPr rot="0" spcFirstLastPara="1" vert="horz" wrap="square" lIns="7200" tIns="10795" rIns="7200" bIns="10795" numCol="1" spcCol="38100" rtlCol="0" anchor="ctr">
                                <a:noAutofit/>
                              </a:bodyPr>
                              <a:lstStyle/>
                              <a:p>
                                <a:pPr algn="ctr" hangingPunct="0"/>
                                <a:r>
                                  <a:rPr lang="en-US" altLang="zh-CN" sz="800" dirty="0">
                                    <a:solidFill>
                                      <a:srgbClr val="000000"/>
                                    </a:solidFill>
                                    <a:latin typeface="微软雅黑" panose="020B0503020204020204" pitchFamily="34" charset="-122"/>
                                    <a:ea typeface="微软雅黑" panose="020B0503020204020204" pitchFamily="34" charset="-122"/>
                                    <a:sym typeface="+mn-ea"/>
                                  </a:rPr>
                                  <a:t>VCDN</a:t>
                                </a:r>
                              </a:p>
                            </p:txBody>
                          </p:sp>
                        </p:grpSp>
                        <p:cxnSp>
                          <p:nvCxnSpPr>
                            <p:cNvPr id="265" name="直接连接符 162"/>
                            <p:cNvCxnSpPr>
                              <a:stCxn id="138" idx="2"/>
                              <a:endCxn id="126" idx="0"/>
                            </p:cNvCxnSpPr>
                            <p:nvPr/>
                          </p:nvCxnSpPr>
                          <p:spPr>
                            <a:xfrm>
                              <a:off x="10237" y="4797"/>
                              <a:ext cx="269" cy="640"/>
                            </a:xfrm>
                            <a:prstGeom prst="line">
                              <a:avLst/>
                            </a:prstGeom>
                            <a:noFill/>
                            <a:ln w="6350" cap="flat" cmpd="sng" algn="ctr">
                              <a:solidFill>
                                <a:schemeClr val="bg1"/>
                              </a:solidFill>
                              <a:prstDash val="solid"/>
                            </a:ln>
                            <a:effectLst/>
                          </p:spPr>
                        </p:cxnSp>
                        <p:sp>
                          <p:nvSpPr>
                            <p:cNvPr id="266" name="圆角矩形 244"/>
                            <p:cNvSpPr/>
                            <p:nvPr/>
                          </p:nvSpPr>
                          <p:spPr>
                            <a:xfrm flipH="1">
                              <a:off x="11676" y="5469"/>
                              <a:ext cx="624" cy="306"/>
                            </a:xfrm>
                            <a:prstGeom prst="round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 w="12700" cap="flat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10795" rIns="7200" bIns="10795" numCol="1" spcCol="38100" rtlCol="0" anchor="ctr">
                              <a:spAutoFit/>
                            </a:bodyPr>
                            <a:lstStyle/>
                            <a:p>
                              <a:pPr algn="ctr" hangingPunct="0"/>
                              <a:r>
                                <a:rPr lang="en-US" altLang="zh-CN" sz="1000" dirty="0">
                                  <a:solidFill>
                                    <a:srgbClr val="000000"/>
                                  </a:solidFill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B-Leaf</a:t>
                              </a:r>
                            </a:p>
                          </p:txBody>
                        </p:sp>
                        <p:sp>
                          <p:nvSpPr>
                            <p:cNvPr id="267" name="圆角矩形 244"/>
                            <p:cNvSpPr/>
                            <p:nvPr/>
                          </p:nvSpPr>
                          <p:spPr>
                            <a:xfrm flipH="1">
                              <a:off x="12336" y="5457"/>
                              <a:ext cx="624" cy="306"/>
                            </a:xfrm>
                            <a:prstGeom prst="round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 w="12700" cap="flat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</a:ln>
                            <a:effectLst/>
                            <a:sp3d/>
                          </p:spPr>
                          <p:style>
                            <a:lnRef idx="0">
                              <a:scrgbClr r="0" g="0" b="0"/>
                            </a:lnRef>
                            <a:fillRef idx="0">
                              <a:scrgbClr r="0" g="0" b="0"/>
                            </a:fillRef>
                            <a:effectRef idx="0">
                              <a:scrgbClr r="0" g="0" b="0"/>
                            </a:effectRef>
                            <a:fontRef idx="none"/>
                          </p:style>
                          <p:txBody>
                            <a:bodyPr rot="0" spcFirstLastPara="1" vert="horz" wrap="square" lIns="7200" tIns="10795" rIns="7200" bIns="10795" numCol="1" spcCol="38100" rtlCol="0" anchor="ctr">
                              <a:spAutoFit/>
                            </a:bodyPr>
                            <a:lstStyle/>
                            <a:p>
                              <a:pPr algn="ctr" hangingPunct="0"/>
                              <a:r>
                                <a:rPr lang="en-US" altLang="zh-CN" sz="1000" dirty="0">
                                  <a:solidFill>
                                    <a:srgbClr val="000000"/>
                                  </a:solidFill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B-Leaf</a:t>
                              </a:r>
                            </a:p>
                          </p:txBody>
                        </p:sp>
                        <p:sp>
                          <p:nvSpPr>
                            <p:cNvPr id="268" name="圆角矩形 267"/>
                            <p:cNvSpPr/>
                            <p:nvPr/>
                          </p:nvSpPr>
                          <p:spPr>
                            <a:xfrm>
                              <a:off x="11580" y="5471"/>
                              <a:ext cx="1498" cy="294"/>
                            </a:xfrm>
                            <a:prstGeom prst="roundRect">
                              <a:avLst/>
                            </a:prstGeom>
                            <a:noFill/>
                            <a:ln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prstDash val="dash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2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wrap="square" lIns="89996" tIns="46798" rIns="89996" bIns="46798" rtlCol="0" anchor="ctr"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defRPr/>
                              </a:pPr>
                              <a:endParaRPr kumimoji="0" lang="zh-CN" altLang="en-US" sz="18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华文细黑" panose="02010600040101010101" pitchFamily="2" charset="-122"/>
                                <a:ea typeface="华文细黑" panose="02010600040101010101" pitchFamily="2" charset="-122"/>
                                <a:cs typeface="+mn-cs"/>
                              </a:endParaRPr>
                            </a:p>
                          </p:txBody>
                        </p:sp>
                        <p:cxnSp>
                          <p:nvCxnSpPr>
                            <p:cNvPr id="269" name="直接连接符 167"/>
                            <p:cNvCxnSpPr>
                              <a:stCxn id="126" idx="0"/>
                              <a:endCxn id="145" idx="2"/>
                            </p:cNvCxnSpPr>
                            <p:nvPr/>
                          </p:nvCxnSpPr>
                          <p:spPr>
                            <a:xfrm flipV="1">
                              <a:off x="10506" y="4836"/>
                              <a:ext cx="2116" cy="601"/>
                            </a:xfrm>
                            <a:prstGeom prst="line">
                              <a:avLst/>
                            </a:prstGeom>
                            <a:noFill/>
                            <a:ln w="6350" cap="flat" cmpd="sng" algn="ctr">
                              <a:solidFill>
                                <a:schemeClr val="bg1"/>
                              </a:solidFill>
                              <a:prstDash val="solid"/>
                            </a:ln>
                            <a:effectLst/>
                          </p:spPr>
                        </p:cxnSp>
                        <p:cxnSp>
                          <p:nvCxnSpPr>
                            <p:cNvPr id="270" name="直接连接符 168"/>
                            <p:cNvCxnSpPr>
                              <a:stCxn id="268" idx="0"/>
                              <a:endCxn id="145" idx="2"/>
                            </p:cNvCxnSpPr>
                            <p:nvPr/>
                          </p:nvCxnSpPr>
                          <p:spPr>
                            <a:xfrm flipV="1">
                              <a:off x="12329" y="4836"/>
                              <a:ext cx="293" cy="635"/>
                            </a:xfrm>
                            <a:prstGeom prst="line">
                              <a:avLst/>
                            </a:prstGeom>
                            <a:noFill/>
                            <a:ln w="6350" cap="flat" cmpd="sng" algn="ctr">
                              <a:solidFill>
                                <a:schemeClr val="bg1"/>
                              </a:solidFill>
                              <a:prstDash val="solid"/>
                            </a:ln>
                            <a:effectLst/>
                          </p:spPr>
                        </p:cxnSp>
                        <p:cxnSp>
                          <p:nvCxnSpPr>
                            <p:cNvPr id="271" name="直接连接符 169"/>
                            <p:cNvCxnSpPr>
                              <a:stCxn id="148" idx="1"/>
                              <a:endCxn id="145" idx="3"/>
                            </p:cNvCxnSpPr>
                            <p:nvPr/>
                          </p:nvCxnSpPr>
                          <p:spPr>
                            <a:xfrm flipH="1" flipV="1">
                              <a:off x="13300" y="4664"/>
                              <a:ext cx="2576" cy="260"/>
                            </a:xfrm>
                            <a:prstGeom prst="line">
                              <a:avLst/>
                            </a:prstGeom>
                            <a:noFill/>
                            <a:ln w="6350" cap="flat" cmpd="sng" algn="ctr">
                              <a:solidFill>
                                <a:schemeClr val="bg1"/>
                              </a:solidFill>
                              <a:prstDash val="solid"/>
                            </a:ln>
                            <a:effectLst/>
                          </p:spPr>
                        </p:cxnSp>
                        <p:cxnSp>
                          <p:nvCxnSpPr>
                            <p:cNvPr id="272" name="直接连接符 174"/>
                            <p:cNvCxnSpPr>
                              <a:stCxn id="172" idx="1"/>
                              <a:endCxn id="297" idx="3"/>
                            </p:cNvCxnSpPr>
                            <p:nvPr/>
                          </p:nvCxnSpPr>
                          <p:spPr>
                            <a:xfrm flipH="1">
                              <a:off x="12201" y="6224"/>
                              <a:ext cx="3674" cy="297"/>
                            </a:xfrm>
                            <a:prstGeom prst="line">
                              <a:avLst/>
                            </a:prstGeom>
                            <a:noFill/>
                            <a:ln w="6350" cap="flat" cmpd="sng" algn="ctr">
                              <a:solidFill>
                                <a:schemeClr val="bg1"/>
                              </a:solidFill>
                              <a:prstDash val="solid"/>
                            </a:ln>
                            <a:effectLst/>
                          </p:spPr>
                        </p:cxnSp>
                        <p:cxnSp>
                          <p:nvCxnSpPr>
                            <p:cNvPr id="273" name="直接连接符 175"/>
                            <p:cNvCxnSpPr>
                              <a:stCxn id="181" idx="1"/>
                              <a:endCxn id="122" idx="3"/>
                            </p:cNvCxnSpPr>
                            <p:nvPr/>
                          </p:nvCxnSpPr>
                          <p:spPr>
                            <a:xfrm flipH="1" flipV="1">
                              <a:off x="14510" y="7575"/>
                              <a:ext cx="1363" cy="291"/>
                            </a:xfrm>
                            <a:prstGeom prst="line">
                              <a:avLst/>
                            </a:prstGeom>
                            <a:noFill/>
                            <a:ln w="6350" cap="flat" cmpd="sng" algn="ctr">
                              <a:solidFill>
                                <a:schemeClr val="bg1"/>
                              </a:solidFill>
                              <a:prstDash val="solid"/>
                            </a:ln>
                            <a:effectLst/>
                          </p:spPr>
                        </p:cxnSp>
                        <p:cxnSp>
                          <p:nvCxnSpPr>
                            <p:cNvPr id="274" name="直接连接符 177"/>
                            <p:cNvCxnSpPr>
                              <a:stCxn id="257" idx="1"/>
                              <a:endCxn id="122" idx="3"/>
                            </p:cNvCxnSpPr>
                            <p:nvPr/>
                          </p:nvCxnSpPr>
                          <p:spPr>
                            <a:xfrm flipH="1" flipV="1">
                              <a:off x="14510" y="7575"/>
                              <a:ext cx="1363" cy="1859"/>
                            </a:xfrm>
                            <a:prstGeom prst="line">
                              <a:avLst/>
                            </a:prstGeom>
                            <a:noFill/>
                            <a:ln w="6350" cap="flat" cmpd="sng" algn="ctr">
                              <a:solidFill>
                                <a:schemeClr val="bg1"/>
                              </a:solidFill>
                              <a:prstDash val="solid"/>
                            </a:ln>
                            <a:effectLst/>
                          </p:spPr>
                        </p:cxnSp>
                        <p:sp>
                          <p:nvSpPr>
                            <p:cNvPr id="275" name="文本框 274"/>
                            <p:cNvSpPr txBox="1"/>
                            <p:nvPr/>
                          </p:nvSpPr>
                          <p:spPr>
                            <a:xfrm>
                              <a:off x="9080" y="6107"/>
                              <a:ext cx="1679" cy="483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 anchor="t">
                              <a:spAutoFit/>
                            </a:bodyPr>
                            <a:lstStyle/>
                            <a:p>
                              <a:r>
                                <a:rPr lang="en-US" altLang="zh-CN" b="1" dirty="0">
                                  <a:solidFill>
                                    <a:srgbClr val="FFFF00"/>
                                  </a:solidFill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cs typeface="微软雅黑" panose="020B0503020204020204" pitchFamily="34" charset="-122"/>
                                  <a:sym typeface="+mn-ea"/>
                                </a:rPr>
                                <a:t>Level 1</a:t>
                              </a:r>
                              <a:r>
                                <a:rPr lang="en-US" altLang="zh-CN" b="1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  <a:cs typeface="微软雅黑" panose="020B0503020204020204" pitchFamily="34" charset="-122"/>
                                  <a:sym typeface="+mn-ea"/>
                                </a:rPr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280" name="矩形 279"/>
                            <p:cNvSpPr/>
                            <p:nvPr/>
                          </p:nvSpPr>
                          <p:spPr>
                            <a:xfrm>
                              <a:off x="7359" y="3525"/>
                              <a:ext cx="8989" cy="394"/>
                            </a:xfrm>
                            <a:prstGeom prst="rect">
                              <a:avLst/>
                            </a:prstGeom>
                            <a:solidFill>
                              <a:schemeClr val="accent1">
                                <a:alpha val="40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lumMod val="7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rgbClr val="FFFFFF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altLang="zh-CN" sz="1600" b="1" dirty="0">
                                  <a:solidFill>
                                    <a:schemeClr val="bg1"/>
                                  </a:solidFill>
                                </a:rPr>
                                <a:t>Network</a:t>
                              </a:r>
                            </a:p>
                          </p:txBody>
                        </p:sp>
                        <p:sp>
                          <p:nvSpPr>
                            <p:cNvPr id="281" name="矩形 280"/>
                            <p:cNvSpPr/>
                            <p:nvPr/>
                          </p:nvSpPr>
                          <p:spPr>
                            <a:xfrm>
                              <a:off x="16708" y="3525"/>
                              <a:ext cx="1521" cy="396"/>
                            </a:xfrm>
                            <a:prstGeom prst="rect">
                              <a:avLst/>
                            </a:prstGeom>
                            <a:solidFill>
                              <a:schemeClr val="accent1">
                                <a:alpha val="40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lumMod val="7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rgbClr val="FFFFFF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altLang="zh-CN" sz="1600" b="1" dirty="0">
                                  <a:solidFill>
                                    <a:schemeClr val="bg1"/>
                                  </a:solidFill>
                                </a:rPr>
                                <a:t>Cloud</a:t>
                              </a:r>
                            </a:p>
                          </p:txBody>
                        </p:sp>
                        <p:cxnSp>
                          <p:nvCxnSpPr>
                            <p:cNvPr id="282" name="直接箭头连接符 188"/>
                            <p:cNvCxnSpPr>
                              <a:stCxn id="280" idx="3"/>
                              <a:endCxn id="281" idx="1"/>
                            </p:cNvCxnSpPr>
                            <p:nvPr/>
                          </p:nvCxnSpPr>
                          <p:spPr>
                            <a:xfrm>
                              <a:off x="16348" y="3722"/>
                              <a:ext cx="360" cy="1"/>
                            </a:xfrm>
                            <a:prstGeom prst="straightConnector1">
                              <a:avLst/>
                            </a:prstGeom>
                            <a:ln>
                              <a:solidFill>
                                <a:schemeClr val="tx2"/>
                              </a:solidFill>
                              <a:headEnd type="triangle" w="med" len="med"/>
                              <a:tailEnd type="triangle" w="med" len="med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rgbClr val="FFFFFF"/>
                            </a:fillRef>
                            <a:effectRef idx="0">
                              <a:srgbClr val="FFFFFF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283" name="文本框 2"/>
                          <p:cNvSpPr txBox="1"/>
                          <p:nvPr/>
                        </p:nvSpPr>
                        <p:spPr>
                          <a:xfrm>
                            <a:off x="214098" y="2495275"/>
                            <a:ext cx="1082675" cy="46037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r>
                              <a:rPr kumimoji="0" lang="en-US" altLang="zh-CN" sz="12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  <a:cs typeface="+mn-cs"/>
                              </a:rPr>
                              <a:t>Backbone Network</a:t>
                            </a:r>
                          </a:p>
                        </p:txBody>
                      </p:sp>
                      <p:sp>
                        <p:nvSpPr>
                          <p:cNvPr id="284" name="圆角矩形 4"/>
                          <p:cNvSpPr/>
                          <p:nvPr/>
                        </p:nvSpPr>
                        <p:spPr>
                          <a:xfrm>
                            <a:off x="2766072" y="4731656"/>
                            <a:ext cx="598824" cy="432743"/>
                          </a:xfrm>
                          <a:prstGeom prst="roundRect">
                            <a:avLst/>
                          </a:prstGeom>
                          <a:noFill/>
                          <a:ln w="12700" cap="flat">
                            <a:noFill/>
                            <a:prstDash val="solid"/>
                            <a:miter lim="800000"/>
                          </a:ln>
                          <a:effectLst/>
                          <a:sp3d/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none"/>
                        </p:style>
                        <p:txBody>
                          <a:bodyPr rot="0" spcFirstLastPara="1" vert="horz" wrap="square" lIns="7200" tIns="10795" rIns="7200" bIns="10795" numCol="1" spcCol="38100" rtlCol="0" anchor="ctr">
                            <a:spAutoFit/>
                          </a:bodyPr>
                          <a:lstStyle/>
                          <a:p>
                            <a:pPr algn="ctr" hangingPunct="0"/>
                            <a:r>
                              <a:rPr lang="en-US" altLang="zh-CN" sz="2400" dirty="0">
                                <a:solidFill>
                                  <a:schemeClr val="bg1"/>
                                </a:solidFill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…</a:t>
                            </a:r>
                          </a:p>
                        </p:txBody>
                      </p:sp>
                    </p:grpSp>
                    <p:sp>
                      <p:nvSpPr>
                        <p:cNvPr id="285" name="文本框 2"/>
                        <p:cNvSpPr txBox="1"/>
                        <p:nvPr/>
                      </p:nvSpPr>
                      <p:spPr>
                        <a:xfrm>
                          <a:off x="1220309" y="6280502"/>
                          <a:ext cx="979785" cy="30670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en-US" altLang="zh-CN" sz="1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POD</a:t>
                          </a:r>
                        </a:p>
                      </p:txBody>
                    </p:sp>
                  </p:grpSp>
                  <p:cxnSp>
                    <p:nvCxnSpPr>
                      <p:cNvPr id="421" name="直接连接符 45"/>
                      <p:cNvCxnSpPr>
                        <a:stCxn id="107" idx="2"/>
                        <a:endCxn id="105" idx="0"/>
                      </p:cNvCxnSpPr>
                      <p:nvPr/>
                    </p:nvCxnSpPr>
                    <p:spPr>
                      <a:xfrm>
                        <a:off x="4362275" y="3885400"/>
                        <a:ext cx="803589" cy="278130"/>
                      </a:xfrm>
                      <a:prstGeom prst="line">
                        <a:avLst/>
                      </a:prstGeom>
                      <a:noFill/>
                      <a:ln w="31750" cap="flat" cmpd="sng" algn="ctr">
                        <a:solidFill>
                          <a:srgbClr val="FFFF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24" name="直接连接符 45"/>
                      <p:cNvCxnSpPr>
                        <a:stCxn id="106" idx="2"/>
                        <a:endCxn id="117" idx="0"/>
                      </p:cNvCxnSpPr>
                      <p:nvPr/>
                    </p:nvCxnSpPr>
                    <p:spPr>
                      <a:xfrm flipH="1">
                        <a:off x="4147200" y="3885400"/>
                        <a:ext cx="820898" cy="278130"/>
                      </a:xfrm>
                      <a:prstGeom prst="line">
                        <a:avLst/>
                      </a:prstGeom>
                      <a:noFill/>
                      <a:ln w="31750" cap="flat" cmpd="sng" algn="ctr">
                        <a:solidFill>
                          <a:srgbClr val="FFFF00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286" name="圆角矩形 5"/>
                    <p:cNvSpPr/>
                    <p:nvPr/>
                  </p:nvSpPr>
                  <p:spPr>
                    <a:xfrm>
                      <a:off x="2573020" y="2914273"/>
                      <a:ext cx="451150" cy="364639"/>
                    </a:xfrm>
                    <a:prstGeom prst="roundRect">
                      <a:avLst/>
                    </a:prstGeom>
                    <a:solidFill>
                      <a:srgbClr val="FFFF00"/>
                    </a:solidFill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="horz" wrap="square" lIns="7200" tIns="10795" rIns="7200" bIns="10795" numCol="1" spcCol="38100" rtlCol="0" anchor="ctr">
                      <a:spAutoFit/>
                    </a:bodyPr>
                    <a:lstStyle/>
                    <a:p>
                      <a:pPr algn="ctr" hangingPunct="0"/>
                      <a:r>
                        <a:rPr lang="en-US" altLang="zh-CN" sz="10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Super</a:t>
                      </a:r>
                      <a:r>
                        <a:rPr lang="zh-CN" altLang="en-US" sz="10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Spine</a:t>
                      </a:r>
                    </a:p>
                  </p:txBody>
                </p:sp>
                <p:sp>
                  <p:nvSpPr>
                    <p:cNvPr id="287" name="圆角矩形 5"/>
                    <p:cNvSpPr/>
                    <p:nvPr/>
                  </p:nvSpPr>
                  <p:spPr>
                    <a:xfrm>
                      <a:off x="3107632" y="2914922"/>
                      <a:ext cx="451150" cy="364639"/>
                    </a:xfrm>
                    <a:prstGeom prst="roundRect">
                      <a:avLst/>
                    </a:prstGeom>
                    <a:solidFill>
                      <a:srgbClr val="FFFF00"/>
                    </a:solidFill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="horz" wrap="square" lIns="7200" tIns="10795" rIns="7200" bIns="10795" numCol="1" spcCol="38100" rtlCol="0" anchor="ctr">
                      <a:spAutoFit/>
                    </a:bodyPr>
                    <a:lstStyle/>
                    <a:p>
                      <a:pPr algn="ctr" hangingPunct="0"/>
                      <a:r>
                        <a:rPr lang="en-US" altLang="zh-CN" sz="10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Super</a:t>
                      </a:r>
                      <a:r>
                        <a:rPr lang="zh-CN" altLang="en-US" sz="10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Spine</a:t>
                      </a:r>
                    </a:p>
                  </p:txBody>
                </p:sp>
              </p:grpSp>
              <p:cxnSp>
                <p:nvCxnSpPr>
                  <p:cNvPr id="288" name="直接连接符 46"/>
                  <p:cNvCxnSpPr>
                    <a:stCxn id="287" idx="2"/>
                    <a:endCxn id="106" idx="0"/>
                  </p:cNvCxnSpPr>
                  <p:nvPr/>
                </p:nvCxnSpPr>
                <p:spPr>
                  <a:xfrm>
                    <a:off x="3333207" y="3279561"/>
                    <a:ext cx="1634890" cy="377239"/>
                  </a:xfrm>
                  <a:prstGeom prst="line">
                    <a:avLst/>
                  </a:prstGeom>
                  <a:noFill/>
                  <a:ln w="31750" cap="flat" cmpd="sng" algn="ctr">
                    <a:solidFill>
                      <a:srgbClr val="FFFF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3" name="直接连接符 46"/>
                  <p:cNvCxnSpPr>
                    <a:stCxn id="286" idx="2"/>
                    <a:endCxn id="106" idx="0"/>
                  </p:cNvCxnSpPr>
                  <p:nvPr/>
                </p:nvCxnSpPr>
                <p:spPr>
                  <a:xfrm>
                    <a:off x="2798595" y="3278912"/>
                    <a:ext cx="2169502" cy="377888"/>
                  </a:xfrm>
                  <a:prstGeom prst="line">
                    <a:avLst/>
                  </a:prstGeom>
                  <a:noFill/>
                  <a:ln w="31750" cap="flat" cmpd="sng" algn="ctr">
                    <a:solidFill>
                      <a:srgbClr val="FFFF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4" name="直接连接符 46"/>
                  <p:cNvCxnSpPr>
                    <a:stCxn id="287" idx="2"/>
                    <a:endCxn id="107" idx="0"/>
                  </p:cNvCxnSpPr>
                  <p:nvPr/>
                </p:nvCxnSpPr>
                <p:spPr>
                  <a:xfrm>
                    <a:off x="3333207" y="3279561"/>
                    <a:ext cx="1029068" cy="377239"/>
                  </a:xfrm>
                  <a:prstGeom prst="line">
                    <a:avLst/>
                  </a:prstGeom>
                  <a:noFill/>
                  <a:ln w="31750" cap="flat" cmpd="sng" algn="ctr">
                    <a:solidFill>
                      <a:srgbClr val="FFFF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6" name="直接连接符 46"/>
                  <p:cNvCxnSpPr>
                    <a:stCxn id="286" idx="2"/>
                    <a:endCxn id="107" idx="0"/>
                  </p:cNvCxnSpPr>
                  <p:nvPr/>
                </p:nvCxnSpPr>
                <p:spPr>
                  <a:xfrm>
                    <a:off x="2798595" y="3278912"/>
                    <a:ext cx="1563680" cy="377888"/>
                  </a:xfrm>
                  <a:prstGeom prst="line">
                    <a:avLst/>
                  </a:prstGeom>
                  <a:noFill/>
                  <a:ln w="31750" cap="flat" cmpd="sng" algn="ctr">
                    <a:solidFill>
                      <a:srgbClr val="FFFF00"/>
                    </a:solidFill>
                    <a:prstDash val="solid"/>
                  </a:ln>
                  <a:effectLst/>
                </p:spPr>
              </p:cxnSp>
              <p:sp>
                <p:nvSpPr>
                  <p:cNvPr id="297" name="圆角矩形 296"/>
                  <p:cNvSpPr/>
                  <p:nvPr/>
                </p:nvSpPr>
                <p:spPr>
                  <a:xfrm>
                    <a:off x="2468583" y="2922789"/>
                    <a:ext cx="1165856" cy="364378"/>
                  </a:xfrm>
                  <a:prstGeom prst="roundRect">
                    <a:avLst/>
                  </a:prstGeom>
                  <a:noFill/>
                  <a:ln>
                    <a:solidFill>
                      <a:schemeClr val="bg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lIns="89996" tIns="46798" rIns="89996" bIns="46798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华文细黑" panose="02010600040101010101" pitchFamily="2" charset="-122"/>
                      <a:ea typeface="华文细黑" panose="02010600040101010101" pitchFamily="2" charset="-122"/>
                      <a:cs typeface="+mn-cs"/>
                    </a:endParaRPr>
                  </a:p>
                </p:txBody>
              </p:sp>
            </p:grpSp>
            <p:cxnSp>
              <p:nvCxnSpPr>
                <p:cNvPr id="299" name="直接连接符 168"/>
                <p:cNvCxnSpPr>
                  <a:stCxn id="297" idx="0"/>
                  <a:endCxn id="268" idx="2"/>
                </p:cNvCxnSpPr>
                <p:nvPr/>
              </p:nvCxnSpPr>
              <p:spPr>
                <a:xfrm flipV="1">
                  <a:off x="3051511" y="2624925"/>
                  <a:ext cx="676954" cy="297864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</p:cxnSp>
            <p:cxnSp>
              <p:nvCxnSpPr>
                <p:cNvPr id="300" name="直接连接符 168"/>
                <p:cNvCxnSpPr>
                  <a:stCxn id="297" idx="0"/>
                  <a:endCxn id="126" idx="2"/>
                </p:cNvCxnSpPr>
                <p:nvPr/>
              </p:nvCxnSpPr>
              <p:spPr>
                <a:xfrm flipH="1" flipV="1">
                  <a:off x="2386081" y="2635085"/>
                  <a:ext cx="665430" cy="287704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</p:cxnSp>
            <p:cxnSp>
              <p:nvCxnSpPr>
                <p:cNvPr id="301" name="直接连接符 169"/>
                <p:cNvCxnSpPr>
                  <a:stCxn id="148" idx="1"/>
                  <a:endCxn id="297" idx="3"/>
                </p:cNvCxnSpPr>
                <p:nvPr/>
              </p:nvCxnSpPr>
              <p:spPr>
                <a:xfrm flipH="1">
                  <a:off x="3634439" y="2091188"/>
                  <a:ext cx="2706396" cy="101379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</p:cxnSp>
            <p:sp>
              <p:nvSpPr>
                <p:cNvPr id="303" name="圆角矩形 297"/>
                <p:cNvSpPr/>
                <p:nvPr/>
              </p:nvSpPr>
              <p:spPr>
                <a:xfrm>
                  <a:off x="312136" y="3524207"/>
                  <a:ext cx="2439491" cy="1405890"/>
                </a:xfrm>
                <a:prstGeom prst="roundRect">
                  <a:avLst>
                    <a:gd name="adj" fmla="val 8272"/>
                  </a:avLst>
                </a:prstGeom>
                <a:noFill/>
                <a:ln w="952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4" name="椭圆 303"/>
                <p:cNvSpPr/>
                <p:nvPr/>
              </p:nvSpPr>
              <p:spPr>
                <a:xfrm>
                  <a:off x="1963027" y="4183972"/>
                  <a:ext cx="412812" cy="561116"/>
                </a:xfrm>
                <a:prstGeom prst="ellipse">
                  <a:avLst/>
                </a:prstGeom>
                <a:noFill/>
                <a:ln w="6350" cap="flat">
                  <a:solidFill>
                    <a:schemeClr val="bg1"/>
                  </a:solidFill>
                  <a:prstDash val="solid"/>
                  <a:miter lim="800000"/>
                </a:ln>
                <a:effectLst/>
                <a:sp3d/>
              </p:spPr>
              <p:txBody>
                <a:bodyPr wrap="square" lIns="89996" tIns="46798" rIns="89996" bIns="46798" rtlCol="0" anchor="ctr">
                  <a:noAutofit/>
                </a:bodyPr>
                <a:lstStyle>
                  <a:defPPr>
                    <a:defRPr lang="zh-CN"/>
                  </a:defPPr>
                  <a:lvl1pPr marL="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0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5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1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7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3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56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52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48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306" name="椭圆 305"/>
                <p:cNvSpPr/>
                <p:nvPr/>
              </p:nvSpPr>
              <p:spPr>
                <a:xfrm>
                  <a:off x="1897216" y="4541430"/>
                  <a:ext cx="163530" cy="85914"/>
                </a:xfrm>
                <a:prstGeom prst="ellipse">
                  <a:avLst/>
                </a:prstGeom>
                <a:solidFill>
                  <a:schemeClr val="bg1"/>
                </a:solidFill>
                <a:ln w="12700" cap="flat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txBody>
                <a:bodyPr rot="0" spcFirstLastPara="1" vert="horz" wrap="square" lIns="7200" tIns="45719" rIns="7200" bIns="45719" numCol="1" spcCol="38100" rtlCol="0" anchor="ctr">
                  <a:noAutofit/>
                </a:bodyPr>
                <a:lstStyle>
                  <a:defPPr>
                    <a:defRPr lang="zh-CN"/>
                  </a:defPPr>
                  <a:lvl1pPr marL="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0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5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1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7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3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56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52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48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微软雅黑" panose="020B0503020204020204" pitchFamily="34" charset="-122"/>
                    </a:rPr>
                    <a:t>A</a:t>
                  </a:r>
                </a:p>
              </p:txBody>
            </p:sp>
            <p:sp>
              <p:nvSpPr>
                <p:cNvPr id="307" name="椭圆 306"/>
                <p:cNvSpPr/>
                <p:nvPr/>
              </p:nvSpPr>
              <p:spPr>
                <a:xfrm>
                  <a:off x="2303048" y="4549036"/>
                  <a:ext cx="163530" cy="85914"/>
                </a:xfrm>
                <a:prstGeom prst="ellipse">
                  <a:avLst/>
                </a:prstGeom>
                <a:solidFill>
                  <a:schemeClr val="bg1"/>
                </a:solidFill>
                <a:ln w="12700" cap="flat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txBody>
                <a:bodyPr rot="0" spcFirstLastPara="1" vert="horz" wrap="square" lIns="7200" tIns="45719" rIns="7200" bIns="45719" numCol="1" spcCol="38100" rtlCol="0" anchor="ctr">
                  <a:noAutofit/>
                </a:bodyPr>
                <a:lstStyle>
                  <a:defPPr>
                    <a:defRPr lang="zh-CN"/>
                  </a:defPPr>
                  <a:lvl1pPr marL="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0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5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1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7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3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56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52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48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微软雅黑" panose="020B0503020204020204" pitchFamily="34" charset="-122"/>
                    </a:rPr>
                    <a:t>A</a:t>
                  </a:r>
                </a:p>
              </p:txBody>
            </p:sp>
            <p:sp>
              <p:nvSpPr>
                <p:cNvPr id="309" name="椭圆 308"/>
                <p:cNvSpPr/>
                <p:nvPr/>
              </p:nvSpPr>
              <p:spPr>
                <a:xfrm>
                  <a:off x="2093651" y="4689878"/>
                  <a:ext cx="163530" cy="85914"/>
                </a:xfrm>
                <a:prstGeom prst="ellipse">
                  <a:avLst/>
                </a:prstGeom>
                <a:solidFill>
                  <a:schemeClr val="bg1"/>
                </a:solidFill>
                <a:ln w="12700" cap="flat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txBody>
                <a:bodyPr rot="0" spcFirstLastPara="1" vert="horz" wrap="square" lIns="7200" tIns="45719" rIns="7200" bIns="45719" numCol="1" spcCol="38100" rtlCol="0" anchor="ctr">
                  <a:noAutofit/>
                </a:bodyPr>
                <a:lstStyle>
                  <a:defPPr>
                    <a:defRPr lang="zh-CN"/>
                  </a:defPPr>
                  <a:lvl1pPr marL="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0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5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1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7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3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56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52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48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微软雅黑" panose="020B0503020204020204" pitchFamily="34" charset="-122"/>
                    </a:rPr>
                    <a:t>A</a:t>
                  </a:r>
                </a:p>
              </p:txBody>
            </p:sp>
            <p:sp>
              <p:nvSpPr>
                <p:cNvPr id="310" name="圆角矩形 293"/>
                <p:cNvSpPr/>
                <p:nvPr/>
              </p:nvSpPr>
              <p:spPr>
                <a:xfrm>
                  <a:off x="1998125" y="5126312"/>
                  <a:ext cx="522222" cy="144145"/>
                </a:xfrm>
                <a:prstGeom prst="roundRect">
                  <a:avLst/>
                </a:prstGeom>
                <a:solidFill>
                  <a:schemeClr val="bg1"/>
                </a:solidFill>
                <a:ln w="12700" cap="flat">
                  <a:solidFill>
                    <a:schemeClr val="tx1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="horz" wrap="square" lIns="7200" tIns="45719" rIns="7200" bIns="45719" numCol="1" spcCol="38100" rtlCol="0" anchor="ctr">
                  <a:spAutoFit/>
                </a:bodyPr>
                <a:lstStyle>
                  <a:defPPr>
                    <a:defRPr lang="zh-CN"/>
                  </a:defPPr>
                  <a:lvl1pPr marL="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0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5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1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7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3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56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52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48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eNB</a:t>
                  </a:r>
                  <a:r>
                    <a:rPr kumimoji="0" lang="en-US" altLang="zh-CN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/</a:t>
                  </a:r>
                  <a:r>
                    <a:rPr kumimoji="0" lang="en-US" altLang="zh-CN" sz="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gNB</a:t>
                  </a:r>
                </a:p>
              </p:txBody>
            </p:sp>
            <p:sp>
              <p:nvSpPr>
                <p:cNvPr id="312" name="圆角矩形 295"/>
                <p:cNvSpPr/>
                <p:nvPr/>
              </p:nvSpPr>
              <p:spPr>
                <a:xfrm>
                  <a:off x="1546613" y="5125042"/>
                  <a:ext cx="321141" cy="144145"/>
                </a:xfrm>
                <a:prstGeom prst="roundRect">
                  <a:avLst/>
                </a:prstGeom>
                <a:solidFill>
                  <a:schemeClr val="bg1"/>
                </a:solidFill>
                <a:ln w="12700" cap="flat">
                  <a:solidFill>
                    <a:schemeClr val="tx1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="horz" wrap="square" lIns="7200" tIns="45719" rIns="7200" bIns="45719" numCol="1" spcCol="38100" rtlCol="0" anchor="ctr">
                  <a:spAutoFit/>
                </a:bodyPr>
                <a:lstStyle>
                  <a:defPPr>
                    <a:defRPr lang="zh-CN"/>
                  </a:defPPr>
                  <a:lvl1pPr marL="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0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5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1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7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3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56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52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48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CPE</a:t>
                  </a:r>
                </a:p>
              </p:txBody>
            </p:sp>
            <p:cxnSp>
              <p:nvCxnSpPr>
                <p:cNvPr id="313" name="直接连接符 24"/>
                <p:cNvCxnSpPr>
                  <a:endCxn id="312" idx="0"/>
                </p:cNvCxnSpPr>
                <p:nvPr/>
              </p:nvCxnSpPr>
              <p:spPr>
                <a:xfrm>
                  <a:off x="1706446" y="4665937"/>
                  <a:ext cx="737" cy="459105"/>
                </a:xfrm>
                <a:prstGeom prst="line">
                  <a:avLst/>
                </a:prstGeom>
                <a:noFill/>
                <a:ln w="6350" cap="flat">
                  <a:solidFill>
                    <a:schemeClr val="bg1"/>
                  </a:solidFill>
                  <a:prstDash val="solid"/>
                  <a:miter lim="800000"/>
                </a:ln>
                <a:effectLst/>
                <a:sp3d/>
              </p:spPr>
            </p:cxnSp>
            <p:cxnSp>
              <p:nvCxnSpPr>
                <p:cNvPr id="315" name="直接连接符 25"/>
                <p:cNvCxnSpPr>
                  <a:endCxn id="310" idx="0"/>
                </p:cNvCxnSpPr>
                <p:nvPr/>
              </p:nvCxnSpPr>
              <p:spPr>
                <a:xfrm>
                  <a:off x="2233088" y="4727532"/>
                  <a:ext cx="26516" cy="398780"/>
                </a:xfrm>
                <a:prstGeom prst="line">
                  <a:avLst/>
                </a:prstGeom>
                <a:noFill/>
                <a:ln w="6350" cap="flat">
                  <a:solidFill>
                    <a:schemeClr val="bg1"/>
                  </a:solidFill>
                  <a:prstDash val="solid"/>
                  <a:miter lim="800000"/>
                </a:ln>
                <a:effectLst/>
                <a:sp3d/>
              </p:spPr>
            </p:cxnSp>
            <p:sp>
              <p:nvSpPr>
                <p:cNvPr id="316" name="圆角矩形 244"/>
                <p:cNvSpPr/>
                <p:nvPr/>
              </p:nvSpPr>
              <p:spPr>
                <a:xfrm flipH="1">
                  <a:off x="1704973" y="4130632"/>
                  <a:ext cx="378592" cy="19431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>
                  <a:solidFill>
                    <a:schemeClr val="tx1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="horz" wrap="square" lIns="7200" tIns="10795" rIns="7200" bIns="10795" numCol="1" spcCol="38100" rtlCol="0" anchor="ctr">
                  <a:spAutoFit/>
                </a:bodyPr>
                <a:lstStyle/>
                <a:p>
                  <a:pPr algn="ctr" hangingPunct="0"/>
                  <a:r>
                    <a:rPr lang="en-US" altLang="zh-CN" sz="1000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Leaf</a:t>
                  </a:r>
                </a:p>
              </p:txBody>
            </p:sp>
            <p:sp>
              <p:nvSpPr>
                <p:cNvPr id="318" name="圆角矩形 244"/>
                <p:cNvSpPr/>
                <p:nvPr/>
              </p:nvSpPr>
              <p:spPr>
                <a:xfrm flipH="1">
                  <a:off x="2149120" y="4123012"/>
                  <a:ext cx="378592" cy="19431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>
                  <a:solidFill>
                    <a:schemeClr val="tx1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="horz" wrap="square" lIns="7200" tIns="10795" rIns="7200" bIns="10795" numCol="1" spcCol="38100" rtlCol="0" anchor="ctr">
                  <a:spAutoFit/>
                </a:bodyPr>
                <a:lstStyle/>
                <a:p>
                  <a:pPr algn="ctr" hangingPunct="0"/>
                  <a:r>
                    <a:rPr lang="en-US" altLang="zh-CN" sz="1000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Leaf</a:t>
                  </a:r>
                </a:p>
              </p:txBody>
            </p:sp>
            <p:sp>
              <p:nvSpPr>
                <p:cNvPr id="319" name="圆角矩形 318"/>
                <p:cNvSpPr/>
                <p:nvPr/>
              </p:nvSpPr>
              <p:spPr>
                <a:xfrm>
                  <a:off x="1678457" y="4131902"/>
                  <a:ext cx="900814" cy="186690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lIns="89996" tIns="46798" rIns="89996" bIns="46798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321" name="圆角矩形 5"/>
                <p:cNvSpPr/>
                <p:nvPr/>
              </p:nvSpPr>
              <p:spPr>
                <a:xfrm>
                  <a:off x="1636473" y="3625172"/>
                  <a:ext cx="589249" cy="228600"/>
                </a:xfrm>
                <a:prstGeom prst="roundRect">
                  <a:avLst/>
                </a:prstGeom>
                <a:solidFill>
                  <a:srgbClr val="FFFF00"/>
                </a:solidFill>
                <a:ln w="12700" cap="flat">
                  <a:solidFill>
                    <a:schemeClr val="tx1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="horz" wrap="square" lIns="7200" tIns="10795" rIns="7200" bIns="10795" numCol="1" spcCol="38100" rtlCol="0" anchor="ctr">
                  <a:spAutoFit/>
                </a:bodyPr>
                <a:lstStyle/>
                <a:p>
                  <a:pPr algn="ctr" hangingPunct="0"/>
                  <a:r>
                    <a:rPr lang="en-US" altLang="zh-CN" sz="1200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Spine</a:t>
                  </a:r>
                </a:p>
              </p:txBody>
            </p:sp>
            <p:sp>
              <p:nvSpPr>
                <p:cNvPr id="322" name="圆角矩形 4"/>
                <p:cNvSpPr/>
                <p:nvPr/>
              </p:nvSpPr>
              <p:spPr>
                <a:xfrm>
                  <a:off x="1025864" y="3625172"/>
                  <a:ext cx="598824" cy="228600"/>
                </a:xfrm>
                <a:prstGeom prst="roundRect">
                  <a:avLst/>
                </a:prstGeom>
                <a:solidFill>
                  <a:srgbClr val="FFFF00"/>
                </a:solidFill>
                <a:ln w="12700" cap="flat">
                  <a:solidFill>
                    <a:schemeClr val="tx1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="horz" wrap="square" lIns="7200" tIns="10795" rIns="7200" bIns="10795" numCol="1" spcCol="38100" rtlCol="0" anchor="ctr">
                  <a:spAutoFit/>
                </a:bodyPr>
                <a:lstStyle/>
                <a:p>
                  <a:pPr algn="ctr" hangingPunct="0"/>
                  <a:r>
                    <a:rPr lang="en-US" altLang="zh-CN" sz="1200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Spine</a:t>
                  </a:r>
                </a:p>
              </p:txBody>
            </p:sp>
            <p:sp>
              <p:nvSpPr>
                <p:cNvPr id="323" name="椭圆 322"/>
                <p:cNvSpPr/>
                <p:nvPr/>
              </p:nvSpPr>
              <p:spPr>
                <a:xfrm>
                  <a:off x="944363" y="4183972"/>
                  <a:ext cx="412812" cy="561116"/>
                </a:xfrm>
                <a:prstGeom prst="ellipse">
                  <a:avLst/>
                </a:prstGeom>
                <a:noFill/>
                <a:ln w="6350" cap="flat">
                  <a:solidFill>
                    <a:schemeClr val="bg1"/>
                  </a:solidFill>
                  <a:prstDash val="solid"/>
                  <a:miter lim="800000"/>
                </a:ln>
                <a:effectLst/>
                <a:sp3d/>
              </p:spPr>
              <p:txBody>
                <a:bodyPr wrap="square" lIns="89996" tIns="46798" rIns="89996" bIns="46798" rtlCol="0" anchor="ctr">
                  <a:noAutofit/>
                </a:bodyPr>
                <a:lstStyle>
                  <a:defPPr>
                    <a:defRPr lang="zh-CN"/>
                  </a:defPPr>
                  <a:lvl1pPr marL="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0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5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1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7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3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56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52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48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324" name="椭圆 323"/>
                <p:cNvSpPr/>
                <p:nvPr/>
              </p:nvSpPr>
              <p:spPr>
                <a:xfrm>
                  <a:off x="878552" y="4541430"/>
                  <a:ext cx="163530" cy="85914"/>
                </a:xfrm>
                <a:prstGeom prst="ellipse">
                  <a:avLst/>
                </a:prstGeom>
                <a:solidFill>
                  <a:schemeClr val="bg1"/>
                </a:solidFill>
                <a:ln w="12700" cap="flat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txBody>
                <a:bodyPr rot="0" spcFirstLastPara="1" vert="horz" wrap="square" lIns="7200" tIns="45719" rIns="7200" bIns="45719" numCol="1" spcCol="38100" rtlCol="0" anchor="ctr">
                  <a:noAutofit/>
                </a:bodyPr>
                <a:lstStyle>
                  <a:defPPr>
                    <a:defRPr lang="zh-CN"/>
                  </a:defPPr>
                  <a:lvl1pPr marL="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0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5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1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7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3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56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52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48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微软雅黑" panose="020B0503020204020204" pitchFamily="34" charset="-122"/>
                    </a:rPr>
                    <a:t>A</a:t>
                  </a:r>
                </a:p>
              </p:txBody>
            </p:sp>
            <p:sp>
              <p:nvSpPr>
                <p:cNvPr id="325" name="椭圆 324"/>
                <p:cNvSpPr/>
                <p:nvPr/>
              </p:nvSpPr>
              <p:spPr>
                <a:xfrm>
                  <a:off x="1284384" y="4549036"/>
                  <a:ext cx="163530" cy="85914"/>
                </a:xfrm>
                <a:prstGeom prst="ellipse">
                  <a:avLst/>
                </a:prstGeom>
                <a:solidFill>
                  <a:schemeClr val="bg1"/>
                </a:solidFill>
                <a:ln w="12700" cap="flat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txBody>
                <a:bodyPr rot="0" spcFirstLastPara="1" vert="horz" wrap="square" lIns="7200" tIns="45719" rIns="7200" bIns="45719" numCol="1" spcCol="38100" rtlCol="0" anchor="ctr">
                  <a:noAutofit/>
                </a:bodyPr>
                <a:lstStyle>
                  <a:defPPr>
                    <a:defRPr lang="zh-CN"/>
                  </a:defPPr>
                  <a:lvl1pPr marL="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0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5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1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7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3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56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52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48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微软雅黑" panose="020B0503020204020204" pitchFamily="34" charset="-122"/>
                    </a:rPr>
                    <a:t>A</a:t>
                  </a:r>
                </a:p>
              </p:txBody>
            </p:sp>
            <p:sp>
              <p:nvSpPr>
                <p:cNvPr id="326" name="椭圆 325"/>
                <p:cNvSpPr/>
                <p:nvPr/>
              </p:nvSpPr>
              <p:spPr>
                <a:xfrm>
                  <a:off x="1074987" y="4689878"/>
                  <a:ext cx="163530" cy="85914"/>
                </a:xfrm>
                <a:prstGeom prst="ellipse">
                  <a:avLst/>
                </a:prstGeom>
                <a:solidFill>
                  <a:schemeClr val="bg1"/>
                </a:solidFill>
                <a:ln w="12700" cap="flat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txBody>
                <a:bodyPr rot="0" spcFirstLastPara="1" vert="horz" wrap="square" lIns="7200" tIns="45719" rIns="7200" bIns="45719" numCol="1" spcCol="38100" rtlCol="0" anchor="ctr">
                  <a:noAutofit/>
                </a:bodyPr>
                <a:lstStyle>
                  <a:defPPr>
                    <a:defRPr lang="zh-CN"/>
                  </a:defPPr>
                  <a:lvl1pPr marL="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0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5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1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7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3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56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52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48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微软雅黑" panose="020B0503020204020204" pitchFamily="34" charset="-122"/>
                    </a:rPr>
                    <a:t>A</a:t>
                  </a:r>
                </a:p>
              </p:txBody>
            </p:sp>
            <p:cxnSp>
              <p:nvCxnSpPr>
                <p:cNvPr id="327" name="直接连接符 37"/>
                <p:cNvCxnSpPr>
                  <a:stCxn id="334" idx="2"/>
                </p:cNvCxnSpPr>
                <p:nvPr/>
              </p:nvCxnSpPr>
              <p:spPr>
                <a:xfrm flipH="1">
                  <a:off x="687782" y="4318592"/>
                  <a:ext cx="422050" cy="2044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</p:cxnSp>
            <p:sp>
              <p:nvSpPr>
                <p:cNvPr id="328" name="圆角矩形 293"/>
                <p:cNvSpPr/>
                <p:nvPr/>
              </p:nvSpPr>
              <p:spPr>
                <a:xfrm>
                  <a:off x="941159" y="5126312"/>
                  <a:ext cx="525168" cy="144145"/>
                </a:xfrm>
                <a:prstGeom prst="roundRect">
                  <a:avLst/>
                </a:prstGeom>
                <a:solidFill>
                  <a:schemeClr val="bg1"/>
                </a:solidFill>
                <a:ln w="12700" cap="flat">
                  <a:solidFill>
                    <a:schemeClr val="tx1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="horz" wrap="square" lIns="7200" tIns="45719" rIns="7200" bIns="45719" numCol="1" spcCol="38100" rtlCol="0" anchor="ctr">
                  <a:spAutoFit/>
                </a:bodyPr>
                <a:lstStyle>
                  <a:defPPr>
                    <a:defRPr lang="zh-CN"/>
                  </a:defPPr>
                  <a:lvl1pPr marL="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0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5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1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7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3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56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52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48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eNB</a:t>
                  </a:r>
                  <a:r>
                    <a:rPr kumimoji="0" lang="en-US" altLang="zh-CN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/</a:t>
                  </a:r>
                  <a:r>
                    <a:rPr kumimoji="0" lang="en-US" altLang="zh-CN" sz="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gNB</a:t>
                  </a:r>
                </a:p>
              </p:txBody>
            </p:sp>
            <p:sp>
              <p:nvSpPr>
                <p:cNvPr id="329" name="圆角矩形 295"/>
                <p:cNvSpPr/>
                <p:nvPr/>
              </p:nvSpPr>
              <p:spPr>
                <a:xfrm>
                  <a:off x="489647" y="5125042"/>
                  <a:ext cx="321141" cy="144145"/>
                </a:xfrm>
                <a:prstGeom prst="roundRect">
                  <a:avLst/>
                </a:prstGeom>
                <a:solidFill>
                  <a:schemeClr val="bg1"/>
                </a:solidFill>
                <a:ln w="12700" cap="flat">
                  <a:solidFill>
                    <a:schemeClr val="tx1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="horz" wrap="square" lIns="7200" tIns="45719" rIns="7200" bIns="45719" numCol="1" spcCol="38100" rtlCol="0" anchor="ctr">
                  <a:spAutoFit/>
                </a:bodyPr>
                <a:lstStyle>
                  <a:defPPr>
                    <a:defRPr lang="zh-CN"/>
                  </a:defPPr>
                  <a:lvl1pPr marL="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00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5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1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7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36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56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52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4895" algn="l" defTabSz="121856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CPE</a:t>
                  </a:r>
                </a:p>
              </p:txBody>
            </p:sp>
            <p:cxnSp>
              <p:nvCxnSpPr>
                <p:cNvPr id="330" name="直接连接符 40"/>
                <p:cNvCxnSpPr>
                  <a:endCxn id="329" idx="0"/>
                </p:cNvCxnSpPr>
                <p:nvPr/>
              </p:nvCxnSpPr>
              <p:spPr>
                <a:xfrm flipH="1">
                  <a:off x="650218" y="4667207"/>
                  <a:ext cx="37565" cy="457835"/>
                </a:xfrm>
                <a:prstGeom prst="line">
                  <a:avLst/>
                </a:prstGeom>
                <a:noFill/>
                <a:ln w="6350" cap="flat">
                  <a:solidFill>
                    <a:schemeClr val="bg1"/>
                  </a:solidFill>
                  <a:prstDash val="solid"/>
                  <a:miter lim="800000"/>
                </a:ln>
                <a:effectLst/>
                <a:sp3d/>
              </p:spPr>
            </p:cxnSp>
            <p:cxnSp>
              <p:nvCxnSpPr>
                <p:cNvPr id="331" name="直接连接符 41"/>
                <p:cNvCxnSpPr>
                  <a:endCxn id="328" idx="0"/>
                </p:cNvCxnSpPr>
                <p:nvPr/>
              </p:nvCxnSpPr>
              <p:spPr>
                <a:xfrm flipH="1">
                  <a:off x="1203375" y="4727532"/>
                  <a:ext cx="11785" cy="398780"/>
                </a:xfrm>
                <a:prstGeom prst="line">
                  <a:avLst/>
                </a:prstGeom>
                <a:noFill/>
                <a:ln w="6350" cap="flat">
                  <a:solidFill>
                    <a:schemeClr val="bg1"/>
                  </a:solidFill>
                  <a:prstDash val="solid"/>
                  <a:miter lim="800000"/>
                </a:ln>
                <a:effectLst/>
                <a:sp3d/>
              </p:spPr>
            </p:cxnSp>
            <p:sp>
              <p:nvSpPr>
                <p:cNvPr id="332" name="圆角矩形 244"/>
                <p:cNvSpPr/>
                <p:nvPr/>
              </p:nvSpPr>
              <p:spPr>
                <a:xfrm flipH="1">
                  <a:off x="685572" y="4130632"/>
                  <a:ext cx="378592" cy="19431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>
                  <a:solidFill>
                    <a:schemeClr val="tx1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="horz" wrap="square" lIns="7200" tIns="10795" rIns="7200" bIns="10795" numCol="1" spcCol="38100" rtlCol="0" anchor="ctr">
                  <a:spAutoFit/>
                </a:bodyPr>
                <a:lstStyle/>
                <a:p>
                  <a:pPr algn="ctr" hangingPunct="0"/>
                  <a:r>
                    <a:rPr lang="en-US" altLang="zh-CN" sz="1000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Leaf</a:t>
                  </a:r>
                </a:p>
              </p:txBody>
            </p:sp>
            <p:sp>
              <p:nvSpPr>
                <p:cNvPr id="333" name="圆角矩形 244"/>
                <p:cNvSpPr/>
                <p:nvPr/>
              </p:nvSpPr>
              <p:spPr>
                <a:xfrm flipH="1">
                  <a:off x="1130455" y="4123012"/>
                  <a:ext cx="378592" cy="19431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>
                  <a:solidFill>
                    <a:schemeClr val="tx1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="horz" wrap="square" lIns="7200" tIns="10795" rIns="7200" bIns="10795" numCol="1" spcCol="38100" rtlCol="0" anchor="ctr">
                  <a:spAutoFit/>
                </a:bodyPr>
                <a:lstStyle/>
                <a:p>
                  <a:pPr algn="ctr" hangingPunct="0"/>
                  <a:r>
                    <a:rPr lang="en-US" altLang="zh-CN" sz="1000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Leaf</a:t>
                  </a:r>
                </a:p>
              </p:txBody>
            </p:sp>
            <p:sp>
              <p:nvSpPr>
                <p:cNvPr id="334" name="圆角矩形 333"/>
                <p:cNvSpPr/>
                <p:nvPr/>
              </p:nvSpPr>
              <p:spPr>
                <a:xfrm>
                  <a:off x="659793" y="4131902"/>
                  <a:ext cx="900814" cy="186690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lIns="89996" tIns="46798" rIns="89996" bIns="46798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endParaRPr>
                </a:p>
              </p:txBody>
            </p:sp>
            <p:cxnSp>
              <p:nvCxnSpPr>
                <p:cNvPr id="335" name="直接连接符 45"/>
                <p:cNvCxnSpPr>
                  <a:endCxn id="334" idx="0"/>
                </p:cNvCxnSpPr>
                <p:nvPr/>
              </p:nvCxnSpPr>
              <p:spPr>
                <a:xfrm flipH="1">
                  <a:off x="1110568" y="3851867"/>
                  <a:ext cx="206237" cy="280035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</p:cxnSp>
            <p:cxnSp>
              <p:nvCxnSpPr>
                <p:cNvPr id="338" name="直接连接符 46"/>
                <p:cNvCxnSpPr>
                  <a:stCxn id="321" idx="2"/>
                  <a:endCxn id="319" idx="0"/>
                </p:cNvCxnSpPr>
                <p:nvPr/>
              </p:nvCxnSpPr>
              <p:spPr>
                <a:xfrm>
                  <a:off x="1931097" y="3853772"/>
                  <a:ext cx="197398" cy="278130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</p:cxnSp>
            <p:cxnSp>
              <p:nvCxnSpPr>
                <p:cNvPr id="339" name="直接连接符 83"/>
                <p:cNvCxnSpPr>
                  <a:stCxn id="319" idx="2"/>
                </p:cNvCxnSpPr>
                <p:nvPr/>
              </p:nvCxnSpPr>
              <p:spPr>
                <a:xfrm flipH="1">
                  <a:off x="1706446" y="4318592"/>
                  <a:ext cx="422050" cy="2032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</p:cxnSp>
            <p:sp>
              <p:nvSpPr>
                <p:cNvPr id="340" name="圆角矩形 339"/>
                <p:cNvSpPr/>
                <p:nvPr/>
              </p:nvSpPr>
              <p:spPr>
                <a:xfrm>
                  <a:off x="966939" y="3633427"/>
                  <a:ext cx="1330966" cy="218440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lIns="89996" tIns="46798" rIns="89996" bIns="46798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endParaRPr>
                </a:p>
              </p:txBody>
            </p:sp>
            <p:cxnSp>
              <p:nvCxnSpPr>
                <p:cNvPr id="341" name="直接连接符 45"/>
                <p:cNvCxnSpPr>
                  <a:stCxn id="322" idx="2"/>
                  <a:endCxn id="319" idx="0"/>
                </p:cNvCxnSpPr>
                <p:nvPr/>
              </p:nvCxnSpPr>
              <p:spPr>
                <a:xfrm>
                  <a:off x="1325276" y="3853772"/>
                  <a:ext cx="803589" cy="278130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</p:cxnSp>
            <p:cxnSp>
              <p:nvCxnSpPr>
                <p:cNvPr id="342" name="直接连接符 45"/>
                <p:cNvCxnSpPr>
                  <a:stCxn id="321" idx="2"/>
                  <a:endCxn id="334" idx="0"/>
                </p:cNvCxnSpPr>
                <p:nvPr/>
              </p:nvCxnSpPr>
              <p:spPr>
                <a:xfrm flipH="1">
                  <a:off x="1110201" y="3853772"/>
                  <a:ext cx="820898" cy="278130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</p:cxnSp>
          </p:grpSp>
          <p:cxnSp>
            <p:nvCxnSpPr>
              <p:cNvPr id="343" name="直接连接符 46"/>
              <p:cNvCxnSpPr>
                <a:stCxn id="286" idx="2"/>
                <a:endCxn id="322" idx="0"/>
              </p:cNvCxnSpPr>
              <p:nvPr/>
            </p:nvCxnSpPr>
            <p:spPr>
              <a:xfrm flipH="1">
                <a:off x="1325276" y="3707537"/>
                <a:ext cx="1473319" cy="346260"/>
              </a:xfrm>
              <a:prstGeom prst="line">
                <a:avLst/>
              </a:prstGeom>
              <a:noFill/>
              <a:ln w="3175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44" name="直接连接符 46"/>
              <p:cNvCxnSpPr>
                <a:stCxn id="287" idx="2"/>
              </p:cNvCxnSpPr>
              <p:nvPr/>
            </p:nvCxnSpPr>
            <p:spPr>
              <a:xfrm flipH="1">
                <a:off x="1325275" y="3708186"/>
                <a:ext cx="2007932" cy="351961"/>
              </a:xfrm>
              <a:prstGeom prst="line">
                <a:avLst/>
              </a:prstGeom>
              <a:noFill/>
              <a:ln w="3175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47" name="直接连接符 46"/>
              <p:cNvCxnSpPr>
                <a:stCxn id="286" idx="2"/>
                <a:endCxn id="321" idx="0"/>
              </p:cNvCxnSpPr>
              <p:nvPr/>
            </p:nvCxnSpPr>
            <p:spPr>
              <a:xfrm flipH="1">
                <a:off x="1931098" y="3707537"/>
                <a:ext cx="867497" cy="346260"/>
              </a:xfrm>
              <a:prstGeom prst="line">
                <a:avLst/>
              </a:prstGeom>
              <a:noFill/>
              <a:ln w="3175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48" name="直接连接符 46"/>
              <p:cNvCxnSpPr>
                <a:stCxn id="287" idx="2"/>
                <a:endCxn id="321" idx="0"/>
              </p:cNvCxnSpPr>
              <p:nvPr/>
            </p:nvCxnSpPr>
            <p:spPr>
              <a:xfrm flipH="1">
                <a:off x="1931098" y="3708186"/>
                <a:ext cx="1402109" cy="345611"/>
              </a:xfrm>
              <a:prstGeom prst="line">
                <a:avLst/>
              </a:prstGeom>
              <a:noFill/>
              <a:ln w="3175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  <p:sp>
          <p:nvSpPr>
            <p:cNvPr id="350" name="圆角矩形 288"/>
            <p:cNvSpPr/>
            <p:nvPr/>
          </p:nvSpPr>
          <p:spPr>
            <a:xfrm>
              <a:off x="783768" y="4604902"/>
              <a:ext cx="321141" cy="144145"/>
            </a:xfrm>
            <a:prstGeom prst="round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7200" tIns="45719" rIns="7200" bIns="45719" numCol="1" spcCol="38100" rtlCol="0" anchor="ctr">
              <a:spAutoFit/>
            </a:bodyPr>
            <a:lstStyle>
              <a:defPPr>
                <a:defRPr lang="zh-CN"/>
              </a:defPPr>
              <a:lvl1pPr marL="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5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1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7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3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569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529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489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OLT</a:t>
              </a:r>
            </a:p>
          </p:txBody>
        </p:sp>
        <p:sp>
          <p:nvSpPr>
            <p:cNvPr id="353" name="圆角矩形 288"/>
            <p:cNvSpPr/>
            <p:nvPr/>
          </p:nvSpPr>
          <p:spPr>
            <a:xfrm>
              <a:off x="1812229" y="4585136"/>
              <a:ext cx="321141" cy="144145"/>
            </a:xfrm>
            <a:prstGeom prst="round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7200" tIns="45719" rIns="7200" bIns="45719" numCol="1" spcCol="38100" rtlCol="0" anchor="ctr">
              <a:spAutoFit/>
            </a:bodyPr>
            <a:lstStyle>
              <a:defPPr>
                <a:defRPr lang="zh-CN"/>
              </a:defPPr>
              <a:lvl1pPr marL="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5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1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7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36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569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529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4895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OLT</a:t>
              </a:r>
            </a:p>
          </p:txBody>
        </p:sp>
      </p:grpSp>
      <p:sp>
        <p:nvSpPr>
          <p:cNvPr id="359" name="文本框 358"/>
          <p:cNvSpPr txBox="1"/>
          <p:nvPr/>
        </p:nvSpPr>
        <p:spPr>
          <a:xfrm>
            <a:off x="8828560" y="2261549"/>
            <a:ext cx="1236686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Level 2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</a:p>
        </p:txBody>
      </p:sp>
      <p:sp>
        <p:nvSpPr>
          <p:cNvPr id="360" name="TextBox 16"/>
          <p:cNvSpPr txBox="1"/>
          <p:nvPr/>
        </p:nvSpPr>
        <p:spPr>
          <a:xfrm>
            <a:off x="3045891" y="1130600"/>
            <a:ext cx="599376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Large-scale network:  </a:t>
            </a:r>
            <a:r>
              <a:rPr lang="en-US" sz="2400" dirty="0">
                <a:solidFill>
                  <a:srgbClr val="FFFF00"/>
                </a:solidFill>
              </a:rPr>
              <a:t>China Telecom MAN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80422" y="95802"/>
            <a:ext cx="11045223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3. Scheduling Optimization</a:t>
            </a:r>
            <a:endParaRPr lang="en-US" sz="2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97764" y="728240"/>
            <a:ext cx="10324270" cy="28197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630" marR="0" lvl="0" indent="125730" algn="l" defTabSz="51435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defTabSz="514350" rtl="0" eaLnBrk="1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defTabSz="514350" rtl="0" eaLnBrk="1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defTabSz="5143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257175" lvl="1" indent="0">
              <a:lnSpc>
                <a:spcPts val="3000"/>
              </a:lnSpc>
              <a:buFont typeface="Noto Sans Symbols"/>
              <a:buNone/>
            </a:pPr>
            <a:endParaRPr lang="en-GB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Oktopus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(SIGCOMM 2011, with &gt; 1K citations)</a:t>
            </a:r>
            <a:endParaRPr lang="en-US" altLang="zh-CN" sz="2400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Problem: 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Given </a:t>
            </a:r>
            <a:r>
              <a:rPr lang="en-US" altLang="zh-CN" sz="24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VMs, schedule them if a solution exists in a DCN.</a:t>
            </a:r>
          </a:p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Solution:</a:t>
            </a:r>
          </a:p>
          <a:p>
            <a:pPr lvl="1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Virtual cluster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with an </a:t>
            </a:r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outbound link 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(each VM requires </a:t>
            </a:r>
            <a:r>
              <a:rPr lang="en-US" altLang="zh-CN" sz="20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bandwidth)</a:t>
            </a:r>
          </a:p>
          <a:p>
            <a:pPr lvl="1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Outbound link capacity should be at least </a:t>
            </a:r>
            <a:r>
              <a:rPr lang="en-US" altLang="zh-CN" sz="2400" i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min {m, N-m} * B</a:t>
            </a:r>
          </a:p>
          <a:p>
            <a:pPr lvl="2"/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876134" y="4319936"/>
            <a:ext cx="3982431" cy="1916034"/>
            <a:chOff x="3668614" y="4276393"/>
            <a:chExt cx="3982431" cy="1916034"/>
          </a:xfrm>
        </p:grpSpPr>
        <p:sp>
          <p:nvSpPr>
            <p:cNvPr id="5" name="椭圆 4"/>
            <p:cNvSpPr/>
            <p:nvPr/>
          </p:nvSpPr>
          <p:spPr>
            <a:xfrm>
              <a:off x="6668413" y="4520381"/>
              <a:ext cx="359957" cy="360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627708" y="5817960"/>
              <a:ext cx="426670" cy="313508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6063086" y="5205500"/>
              <a:ext cx="359957" cy="360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480218" y="5817960"/>
              <a:ext cx="426670" cy="313508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9" name="直接连接符 8"/>
            <p:cNvCxnSpPr>
              <a:stCxn id="7" idx="7"/>
              <a:endCxn id="5" idx="3"/>
            </p:cNvCxnSpPr>
            <p:nvPr/>
          </p:nvCxnSpPr>
          <p:spPr>
            <a:xfrm flipV="1">
              <a:off x="6370328" y="4827660"/>
              <a:ext cx="350800" cy="43056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>
              <a:off x="5586864" y="5147422"/>
              <a:ext cx="1367838" cy="1045005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3" name="直接连接符 12"/>
            <p:cNvCxnSpPr>
              <a:stCxn id="6" idx="0"/>
              <a:endCxn id="7" idx="3"/>
            </p:cNvCxnSpPr>
            <p:nvPr/>
          </p:nvCxnSpPr>
          <p:spPr>
            <a:xfrm flipV="1">
              <a:off x="5841043" y="5512779"/>
              <a:ext cx="274758" cy="3051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stCxn id="8" idx="0"/>
              <a:endCxn id="7" idx="5"/>
            </p:cNvCxnSpPr>
            <p:nvPr/>
          </p:nvCxnSpPr>
          <p:spPr>
            <a:xfrm flipH="1" flipV="1">
              <a:off x="6370328" y="5512779"/>
              <a:ext cx="323225" cy="3051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endCxn id="5" idx="5"/>
            </p:cNvCxnSpPr>
            <p:nvPr/>
          </p:nvCxnSpPr>
          <p:spPr>
            <a:xfrm flipH="1" flipV="1">
              <a:off x="6975656" y="4827660"/>
              <a:ext cx="452078" cy="430561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H="1">
              <a:off x="6973998" y="4276393"/>
              <a:ext cx="201089" cy="235600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/>
                <p:cNvSpPr txBox="1"/>
                <p:nvPr/>
              </p:nvSpPr>
              <p:spPr>
                <a:xfrm>
                  <a:off x="6278986" y="4822564"/>
                  <a:ext cx="33415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9" name="文本框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8986" y="4822564"/>
                  <a:ext cx="334155" cy="307777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文本框 19"/>
            <p:cNvSpPr txBox="1"/>
            <p:nvPr/>
          </p:nvSpPr>
          <p:spPr>
            <a:xfrm>
              <a:off x="6437365" y="5397030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639429" y="5397029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488323" y="5817959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645083" y="581498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/>
                <p:cNvSpPr txBox="1"/>
                <p:nvPr/>
              </p:nvSpPr>
              <p:spPr>
                <a:xfrm>
                  <a:off x="5254723" y="4926769"/>
                  <a:ext cx="38807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4" name="文本框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4723" y="4926769"/>
                  <a:ext cx="388074" cy="307777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文本框 33"/>
            <p:cNvSpPr txBox="1"/>
            <p:nvPr/>
          </p:nvSpPr>
          <p:spPr>
            <a:xfrm>
              <a:off x="7286843" y="5156188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…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文本框 36"/>
                <p:cNvSpPr txBox="1"/>
                <p:nvPr/>
              </p:nvSpPr>
              <p:spPr>
                <a:xfrm>
                  <a:off x="3668614" y="4398963"/>
                  <a:ext cx="227915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zh-CN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d>
                          </m:e>
                        </m:func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lang="en-US" altLang="zh-CN" sz="1600" i="1" dirty="0">
                    <a:solidFill>
                      <a:srgbClr val="0070C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7" name="文本框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8614" y="4398963"/>
                  <a:ext cx="2279150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任意多边形 2"/>
            <p:cNvSpPr/>
            <p:nvPr/>
          </p:nvSpPr>
          <p:spPr>
            <a:xfrm>
              <a:off x="5897295" y="4574880"/>
              <a:ext cx="710511" cy="352469"/>
            </a:xfrm>
            <a:custGeom>
              <a:avLst/>
              <a:gdLst>
                <a:gd name="connisteX0" fmla="*/ 0 w 710565"/>
                <a:gd name="connsiteY0" fmla="*/ 0 h 352425"/>
                <a:gd name="connisteX1" fmla="*/ 475615 w 710565"/>
                <a:gd name="connsiteY1" fmla="*/ 158115 h 352425"/>
                <a:gd name="connisteX2" fmla="*/ 710565 w 710565"/>
                <a:gd name="connsiteY2" fmla="*/ 352425 h 3524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710565" h="352425">
                  <a:moveTo>
                    <a:pt x="0" y="0"/>
                  </a:moveTo>
                  <a:cubicBezTo>
                    <a:pt x="90170" y="27940"/>
                    <a:pt x="333375" y="87630"/>
                    <a:pt x="475615" y="158115"/>
                  </a:cubicBezTo>
                  <a:cubicBezTo>
                    <a:pt x="617855" y="228600"/>
                    <a:pt x="673100" y="316865"/>
                    <a:pt x="710565" y="352425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 w="med" len="me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541622" y="4781003"/>
            <a:ext cx="3665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Local: </a:t>
            </a:r>
            <a:r>
              <a:rPr lang="en-US" sz="2000" i="1" dirty="0">
                <a:solidFill>
                  <a:schemeClr val="bg1"/>
                </a:solidFill>
              </a:rPr>
              <a:t>m  </a:t>
            </a:r>
            <a:r>
              <a:rPr lang="en-US" sz="2000" dirty="0">
                <a:solidFill>
                  <a:schemeClr val="bg1"/>
                </a:solidFill>
              </a:rPr>
              <a:t>and global:  </a:t>
            </a:r>
            <a:r>
              <a:rPr lang="en-US" sz="2000" i="1" dirty="0">
                <a:solidFill>
                  <a:schemeClr val="bg1"/>
                </a:solidFill>
              </a:rPr>
              <a:t>N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So </a:t>
            </a:r>
            <a:r>
              <a:rPr lang="en-US" sz="2000" dirty="0">
                <a:solidFill>
                  <a:srgbClr val="FFFF00"/>
                </a:solidFill>
              </a:rPr>
              <a:t>inside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i="1" dirty="0">
                <a:solidFill>
                  <a:schemeClr val="bg1"/>
                </a:solidFill>
              </a:rPr>
              <a:t>m</a:t>
            </a:r>
            <a:r>
              <a:rPr lang="en-US" sz="2000" dirty="0">
                <a:solidFill>
                  <a:schemeClr val="bg1"/>
                </a:solidFill>
              </a:rPr>
              <a:t>  and </a:t>
            </a:r>
            <a:r>
              <a:rPr lang="en-US" sz="2000" dirty="0">
                <a:solidFill>
                  <a:srgbClr val="FFFF00"/>
                </a:solidFill>
              </a:rPr>
              <a:t>outside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i="1" dirty="0">
                <a:solidFill>
                  <a:schemeClr val="bg1"/>
                </a:solidFill>
              </a:rPr>
              <a:t>N-m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225534" y="-218436"/>
            <a:ext cx="10970683" cy="1141411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Oktopus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Solution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omic Sans MS" panose="030F0702030302020204"/>
              </a:rPr>
              <a:t> </a:t>
            </a:r>
            <a:endParaRPr lang="en-US" sz="36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idx="1"/>
          </p:nvPr>
        </p:nvSpPr>
        <p:spPr>
          <a:xfrm>
            <a:off x="746353" y="1304158"/>
            <a:ext cx="9929044" cy="458349"/>
          </a:xfrm>
        </p:spPr>
        <p:txBody>
          <a:bodyPr/>
          <a:lstStyle/>
          <a:p>
            <a:pPr indent="0">
              <a:buNone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Examine clusters from left to right, and from lower to upper layers</a:t>
            </a: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bandwidth</a:t>
            </a: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servers</a:t>
            </a: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Avoid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fragmentation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, or reduce delay (hop count) and bandwidth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660971" y="2197104"/>
            <a:ext cx="4222115" cy="2933065"/>
            <a:chOff x="3594" y="2739"/>
            <a:chExt cx="6649" cy="4619"/>
          </a:xfrm>
        </p:grpSpPr>
        <p:sp>
          <p:nvSpPr>
            <p:cNvPr id="47" name="TextBox 46"/>
            <p:cNvSpPr txBox="1"/>
            <p:nvPr>
              <p:custDataLst>
                <p:tags r:id="rId35"/>
              </p:custDataLst>
            </p:nvPr>
          </p:nvSpPr>
          <p:spPr>
            <a:xfrm>
              <a:off x="8442" y="4178"/>
              <a:ext cx="65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16" name="TextBox 15"/>
            <p:cNvSpPr txBox="1"/>
            <p:nvPr>
              <p:custDataLst>
                <p:tags r:id="rId36"/>
              </p:custDataLst>
            </p:nvPr>
          </p:nvSpPr>
          <p:spPr>
            <a:xfrm>
              <a:off x="5054" y="4178"/>
              <a:ext cx="78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60" name="TextBox 59"/>
            <p:cNvSpPr txBox="1"/>
            <p:nvPr>
              <p:custDataLst>
                <p:tags r:id="rId37"/>
              </p:custDataLst>
            </p:nvPr>
          </p:nvSpPr>
          <p:spPr>
            <a:xfrm>
              <a:off x="9137" y="6774"/>
              <a:ext cx="896" cy="58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46" name="TextBox 45"/>
            <p:cNvSpPr txBox="1"/>
            <p:nvPr>
              <p:custDataLst>
                <p:tags r:id="rId38"/>
              </p:custDataLst>
            </p:nvPr>
          </p:nvSpPr>
          <p:spPr>
            <a:xfrm>
              <a:off x="6820" y="2739"/>
              <a:ext cx="67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</a:t>
              </a:r>
            </a:p>
          </p:txBody>
        </p:sp>
        <p:cxnSp>
          <p:nvCxnSpPr>
            <p:cNvPr id="157" name="Straight Connector 18"/>
            <p:cNvCxnSpPr>
              <a:stCxn id="20" idx="0"/>
              <a:endCxn id="17" idx="5"/>
            </p:cNvCxnSpPr>
            <p:nvPr>
              <p:custDataLst>
                <p:tags r:id="rId39"/>
              </p:custDataLst>
            </p:nvPr>
          </p:nvCxnSpPr>
          <p:spPr>
            <a:xfrm flipH="1" flipV="1">
              <a:off x="7287" y="3302"/>
              <a:ext cx="1453" cy="953"/>
            </a:xfrm>
            <a:prstGeom prst="line">
              <a:avLst/>
            </a:prstGeom>
            <a:ln w="22225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5" idx="0"/>
              <a:endCxn id="17" idx="3"/>
            </p:cNvCxnSpPr>
            <p:nvPr>
              <p:custDataLst>
                <p:tags r:id="rId40"/>
              </p:custDataLst>
            </p:nvPr>
          </p:nvCxnSpPr>
          <p:spPr>
            <a:xfrm flipV="1">
              <a:off x="5354" y="3302"/>
              <a:ext cx="1521" cy="953"/>
            </a:xfrm>
            <a:prstGeom prst="line">
              <a:avLst/>
            </a:prstGeom>
            <a:ln w="22225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>
              <p:custDataLst>
                <p:tags r:id="rId41"/>
              </p:custDataLst>
            </p:nvPr>
          </p:nvSpPr>
          <p:spPr>
            <a:xfrm>
              <a:off x="5059" y="4255"/>
              <a:ext cx="589" cy="5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AE3F5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Oval 16"/>
            <p:cNvSpPr/>
            <p:nvPr>
              <p:custDataLst>
                <p:tags r:id="rId42"/>
              </p:custDataLst>
            </p:nvPr>
          </p:nvSpPr>
          <p:spPr>
            <a:xfrm>
              <a:off x="6790" y="2797"/>
              <a:ext cx="582" cy="5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omic Sans MS" panose="030F0702030302020204"/>
                <a:cs typeface="Arial" panose="020B0604020202020204"/>
              </a:endParaRPr>
            </a:p>
          </p:txBody>
        </p:sp>
        <p:sp>
          <p:nvSpPr>
            <p:cNvPr id="20" name="Oval 19"/>
            <p:cNvSpPr/>
            <p:nvPr>
              <p:custDataLst>
                <p:tags r:id="rId43"/>
              </p:custDataLst>
            </p:nvPr>
          </p:nvSpPr>
          <p:spPr>
            <a:xfrm>
              <a:off x="8445" y="4255"/>
              <a:ext cx="589" cy="5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1" name="Straight Connector 20"/>
            <p:cNvCxnSpPr>
              <a:stCxn id="25" idx="0"/>
              <a:endCxn id="15" idx="3"/>
            </p:cNvCxnSpPr>
            <p:nvPr>
              <p:custDataLst>
                <p:tags r:id="rId44"/>
              </p:custDataLst>
            </p:nvPr>
          </p:nvCxnSpPr>
          <p:spPr>
            <a:xfrm flipV="1">
              <a:off x="4452" y="4758"/>
              <a:ext cx="693" cy="782"/>
            </a:xfrm>
            <a:prstGeom prst="line">
              <a:avLst/>
            </a:prstGeom>
            <a:ln w="19050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36" idx="0"/>
              <a:endCxn id="20" idx="3"/>
            </p:cNvCxnSpPr>
            <p:nvPr>
              <p:custDataLst>
                <p:tags r:id="rId45"/>
              </p:custDataLst>
            </p:nvPr>
          </p:nvCxnSpPr>
          <p:spPr>
            <a:xfrm flipV="1">
              <a:off x="7869" y="4758"/>
              <a:ext cx="662" cy="782"/>
            </a:xfrm>
            <a:prstGeom prst="line">
              <a:avLst/>
            </a:prstGeom>
            <a:ln w="22225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4" idx="0"/>
              <a:endCxn id="15" idx="5"/>
            </p:cNvCxnSpPr>
            <p:nvPr>
              <p:custDataLst>
                <p:tags r:id="rId46"/>
              </p:custDataLst>
            </p:nvPr>
          </p:nvCxnSpPr>
          <p:spPr>
            <a:xfrm flipH="1" flipV="1">
              <a:off x="5562" y="4758"/>
              <a:ext cx="554" cy="782"/>
            </a:xfrm>
            <a:prstGeom prst="line">
              <a:avLst/>
            </a:prstGeom>
            <a:ln w="22225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79" idx="0"/>
              <a:endCxn id="20" idx="5"/>
            </p:cNvCxnSpPr>
            <p:nvPr>
              <p:custDataLst>
                <p:tags r:id="rId47"/>
              </p:custDataLst>
            </p:nvPr>
          </p:nvCxnSpPr>
          <p:spPr>
            <a:xfrm flipH="1" flipV="1">
              <a:off x="8948" y="4758"/>
              <a:ext cx="637" cy="782"/>
            </a:xfrm>
            <a:prstGeom prst="line">
              <a:avLst/>
            </a:prstGeom>
            <a:ln w="22225"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>
              <p:custDataLst>
                <p:tags r:id="rId48"/>
              </p:custDataLst>
            </p:nvPr>
          </p:nvSpPr>
          <p:spPr>
            <a:xfrm>
              <a:off x="4164" y="5540"/>
              <a:ext cx="575" cy="102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6" name="Straight Connector 25"/>
            <p:cNvCxnSpPr/>
            <p:nvPr>
              <p:custDataLst>
                <p:tags r:id="rId49"/>
              </p:custDataLst>
            </p:nvPr>
          </p:nvCxnSpPr>
          <p:spPr>
            <a:xfrm>
              <a:off x="4181" y="5955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>
              <p:custDataLst>
                <p:tags r:id="rId50"/>
              </p:custDataLst>
            </p:nvPr>
          </p:nvCxnSpPr>
          <p:spPr>
            <a:xfrm>
              <a:off x="4157" y="5743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>
              <p:custDataLst>
                <p:tags r:id="rId51"/>
              </p:custDataLst>
            </p:nvPr>
          </p:nvCxnSpPr>
          <p:spPr>
            <a:xfrm>
              <a:off x="4181" y="6159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>
              <p:custDataLst>
                <p:tags r:id="rId52"/>
              </p:custDataLst>
            </p:nvPr>
          </p:nvCxnSpPr>
          <p:spPr>
            <a:xfrm>
              <a:off x="4157" y="6359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>
              <p:custDataLst>
                <p:tags r:id="rId53"/>
              </p:custDataLst>
            </p:nvPr>
          </p:nvSpPr>
          <p:spPr>
            <a:xfrm>
              <a:off x="4049" y="4758"/>
              <a:ext cx="1010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53" name="TextBox 52"/>
            <p:cNvSpPr txBox="1"/>
            <p:nvPr>
              <p:custDataLst>
                <p:tags r:id="rId54"/>
              </p:custDataLst>
            </p:nvPr>
          </p:nvSpPr>
          <p:spPr>
            <a:xfrm>
              <a:off x="5841" y="4758"/>
              <a:ext cx="949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54" name="TextBox 53"/>
            <p:cNvSpPr txBox="1"/>
            <p:nvPr>
              <p:custDataLst>
                <p:tags r:id="rId55"/>
              </p:custDataLst>
            </p:nvPr>
          </p:nvSpPr>
          <p:spPr>
            <a:xfrm>
              <a:off x="7444" y="4757"/>
              <a:ext cx="712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750" y="5673"/>
              <a:ext cx="491" cy="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baseline="-25000" dirty="0">
                <a:solidFill>
                  <a:srgbClr val="0070C0"/>
                </a:solidFill>
                <a:latin typeface="Comic Sans MS" panose="030F0702030302020204"/>
              </a:endParaRPr>
            </a:p>
          </p:txBody>
        </p:sp>
        <p:sp>
          <p:nvSpPr>
            <p:cNvPr id="57" name="TextBox 56"/>
            <p:cNvSpPr txBox="1"/>
            <p:nvPr>
              <p:custDataLst>
                <p:tags r:id="rId56"/>
              </p:custDataLst>
            </p:nvPr>
          </p:nvSpPr>
          <p:spPr>
            <a:xfrm>
              <a:off x="4000" y="6778"/>
              <a:ext cx="896" cy="58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58" name="TextBox 57"/>
            <p:cNvSpPr txBox="1"/>
            <p:nvPr>
              <p:custDataLst>
                <p:tags r:id="rId57"/>
              </p:custDataLst>
            </p:nvPr>
          </p:nvSpPr>
          <p:spPr>
            <a:xfrm>
              <a:off x="5682" y="6778"/>
              <a:ext cx="896" cy="58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59" name="TextBox 58"/>
            <p:cNvSpPr txBox="1"/>
            <p:nvPr>
              <p:custDataLst>
                <p:tags r:id="rId58"/>
              </p:custDataLst>
            </p:nvPr>
          </p:nvSpPr>
          <p:spPr>
            <a:xfrm>
              <a:off x="7444" y="6778"/>
              <a:ext cx="896" cy="58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v</a:t>
              </a:r>
              <a:r>
                <a:rPr lang="en-US" sz="18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62" name="TextBox 61"/>
            <p:cNvSpPr txBox="1"/>
            <p:nvPr>
              <p:custDataLst>
                <p:tags r:id="rId59"/>
              </p:custDataLst>
            </p:nvPr>
          </p:nvSpPr>
          <p:spPr>
            <a:xfrm>
              <a:off x="9299" y="4758"/>
              <a:ext cx="944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36" name="Rectangle 35"/>
            <p:cNvSpPr/>
            <p:nvPr>
              <p:custDataLst>
                <p:tags r:id="rId60"/>
              </p:custDataLst>
            </p:nvPr>
          </p:nvSpPr>
          <p:spPr>
            <a:xfrm>
              <a:off x="7581" y="5540"/>
              <a:ext cx="575" cy="123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7" name="Straight Connector 36"/>
            <p:cNvCxnSpPr/>
            <p:nvPr>
              <p:custDataLst>
                <p:tags r:id="rId61"/>
              </p:custDataLst>
            </p:nvPr>
          </p:nvCxnSpPr>
          <p:spPr>
            <a:xfrm>
              <a:off x="7595" y="5946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>
              <p:custDataLst>
                <p:tags r:id="rId62"/>
              </p:custDataLst>
            </p:nvPr>
          </p:nvCxnSpPr>
          <p:spPr>
            <a:xfrm>
              <a:off x="7571" y="5740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>
              <p:custDataLst>
                <p:tags r:id="rId63"/>
              </p:custDataLst>
            </p:nvPr>
          </p:nvCxnSpPr>
          <p:spPr>
            <a:xfrm>
              <a:off x="7595" y="6152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>
              <p:custDataLst>
                <p:tags r:id="rId64"/>
              </p:custDataLst>
            </p:nvPr>
          </p:nvCxnSpPr>
          <p:spPr>
            <a:xfrm flipV="1">
              <a:off x="7570" y="6357"/>
              <a:ext cx="573" cy="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>
              <p:custDataLst>
                <p:tags r:id="rId65"/>
              </p:custDataLst>
            </p:nvPr>
          </p:nvCxnSpPr>
          <p:spPr>
            <a:xfrm>
              <a:off x="7571" y="6568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40"/>
            <p:cNvCxnSpPr/>
            <p:nvPr>
              <p:custDataLst>
                <p:tags r:id="rId66"/>
              </p:custDataLst>
            </p:nvPr>
          </p:nvCxnSpPr>
          <p:spPr>
            <a:xfrm>
              <a:off x="7588" y="6774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35"/>
            <p:cNvSpPr/>
            <p:nvPr>
              <p:custDataLst>
                <p:tags r:id="rId67"/>
              </p:custDataLst>
            </p:nvPr>
          </p:nvSpPr>
          <p:spPr>
            <a:xfrm>
              <a:off x="9297" y="5540"/>
              <a:ext cx="575" cy="81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80" name="Straight Connector 36"/>
            <p:cNvCxnSpPr/>
            <p:nvPr>
              <p:custDataLst>
                <p:tags r:id="rId68"/>
              </p:custDataLst>
            </p:nvPr>
          </p:nvCxnSpPr>
          <p:spPr>
            <a:xfrm>
              <a:off x="9309" y="5953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37"/>
            <p:cNvCxnSpPr/>
            <p:nvPr>
              <p:custDataLst>
                <p:tags r:id="rId69"/>
              </p:custDataLst>
            </p:nvPr>
          </p:nvCxnSpPr>
          <p:spPr>
            <a:xfrm>
              <a:off x="9285" y="5747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49"/>
            <p:cNvSpPr txBox="1"/>
            <p:nvPr>
              <p:custDataLst>
                <p:tags r:id="rId70"/>
              </p:custDataLst>
            </p:nvPr>
          </p:nvSpPr>
          <p:spPr>
            <a:xfrm>
              <a:off x="5106" y="3302"/>
              <a:ext cx="1010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11</a:t>
              </a:r>
            </a:p>
          </p:txBody>
        </p:sp>
        <p:sp>
          <p:nvSpPr>
            <p:cNvPr id="5" name="TextBox 49"/>
            <p:cNvSpPr txBox="1"/>
            <p:nvPr>
              <p:custDataLst>
                <p:tags r:id="rId71"/>
              </p:custDataLst>
            </p:nvPr>
          </p:nvSpPr>
          <p:spPr>
            <a:xfrm>
              <a:off x="3594" y="5846"/>
              <a:ext cx="563" cy="46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7" name="TextBox 49"/>
            <p:cNvSpPr txBox="1"/>
            <p:nvPr>
              <p:custDataLst>
                <p:tags r:id="rId72"/>
              </p:custDataLst>
            </p:nvPr>
          </p:nvSpPr>
          <p:spPr>
            <a:xfrm>
              <a:off x="7000" y="5846"/>
              <a:ext cx="563" cy="46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8" name="TextBox 49"/>
            <p:cNvSpPr txBox="1"/>
            <p:nvPr>
              <p:custDataLst>
                <p:tags r:id="rId73"/>
              </p:custDataLst>
            </p:nvPr>
          </p:nvSpPr>
          <p:spPr>
            <a:xfrm>
              <a:off x="8731" y="5846"/>
              <a:ext cx="563" cy="46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33" name="TextBox 49"/>
            <p:cNvSpPr txBox="1"/>
            <p:nvPr>
              <p:custDataLst>
                <p:tags r:id="rId74"/>
              </p:custDataLst>
            </p:nvPr>
          </p:nvSpPr>
          <p:spPr>
            <a:xfrm>
              <a:off x="7892" y="3302"/>
              <a:ext cx="1010" cy="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4" name="Rectangle 35"/>
            <p:cNvSpPr/>
            <p:nvPr>
              <p:custDataLst>
                <p:tags r:id="rId75"/>
              </p:custDataLst>
            </p:nvPr>
          </p:nvSpPr>
          <p:spPr>
            <a:xfrm>
              <a:off x="5828" y="5540"/>
              <a:ext cx="575" cy="123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9" name="Straight Connector 36"/>
            <p:cNvCxnSpPr/>
            <p:nvPr>
              <p:custDataLst>
                <p:tags r:id="rId76"/>
              </p:custDataLst>
            </p:nvPr>
          </p:nvCxnSpPr>
          <p:spPr>
            <a:xfrm>
              <a:off x="5846" y="5950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37"/>
            <p:cNvCxnSpPr/>
            <p:nvPr>
              <p:custDataLst>
                <p:tags r:id="rId77"/>
              </p:custDataLst>
            </p:nvPr>
          </p:nvCxnSpPr>
          <p:spPr>
            <a:xfrm>
              <a:off x="5822" y="5744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38"/>
            <p:cNvCxnSpPr/>
            <p:nvPr>
              <p:custDataLst>
                <p:tags r:id="rId78"/>
              </p:custDataLst>
            </p:nvPr>
          </p:nvCxnSpPr>
          <p:spPr>
            <a:xfrm>
              <a:off x="5846" y="6156"/>
              <a:ext cx="5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9"/>
            <p:cNvCxnSpPr/>
            <p:nvPr>
              <p:custDataLst>
                <p:tags r:id="rId79"/>
              </p:custDataLst>
            </p:nvPr>
          </p:nvCxnSpPr>
          <p:spPr>
            <a:xfrm flipV="1">
              <a:off x="5821" y="6361"/>
              <a:ext cx="573" cy="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40"/>
            <p:cNvCxnSpPr/>
            <p:nvPr>
              <p:custDataLst>
                <p:tags r:id="rId80"/>
              </p:custDataLst>
            </p:nvPr>
          </p:nvCxnSpPr>
          <p:spPr>
            <a:xfrm>
              <a:off x="5822" y="6572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40"/>
            <p:cNvCxnSpPr/>
            <p:nvPr>
              <p:custDataLst>
                <p:tags r:id="rId81"/>
              </p:custDataLst>
            </p:nvPr>
          </p:nvCxnSpPr>
          <p:spPr>
            <a:xfrm>
              <a:off x="5839" y="6778"/>
              <a:ext cx="5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49"/>
            <p:cNvSpPr txBox="1"/>
            <p:nvPr>
              <p:custDataLst>
                <p:tags r:id="rId82"/>
              </p:custDataLst>
            </p:nvPr>
          </p:nvSpPr>
          <p:spPr>
            <a:xfrm>
              <a:off x="5258" y="5846"/>
              <a:ext cx="563" cy="46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sz="2000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6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2732088" y="3854454"/>
            <a:ext cx="828000" cy="1318895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810318" y="3854454"/>
            <a:ext cx="828000" cy="1318895"/>
          </a:xfrm>
          <a:prstGeom prst="rect">
            <a:avLst/>
          </a:prstGeom>
          <a:noFill/>
          <a:ln w="15875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911408" y="3854454"/>
            <a:ext cx="828000" cy="1318895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005513" y="3854454"/>
            <a:ext cx="828000" cy="1318895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/>
              <p:cNvSpPr txBox="1"/>
              <p:nvPr/>
            </p:nvSpPr>
            <p:spPr>
              <a:xfrm>
                <a:off x="7463476" y="2861691"/>
                <a:ext cx="2717165" cy="14219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i="1" baseline="-25000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8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sz="1800" i="1" dirty="0">
                  <a:solidFill>
                    <a:schemeClr val="accent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i="1" baseline="-250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sz="1800" i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i="1" baseline="-250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1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sz="1800" i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i="1" baseline="-250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sz="1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=4 </m:t>
                      </m:r>
                    </m:oMath>
                  </m:oMathPara>
                </a14:m>
                <a:endParaRPr lang="en-US" altLang="en-US" sz="1800" i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文本框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476" y="2861691"/>
                <a:ext cx="2717165" cy="1421928"/>
              </a:xfrm>
              <a:prstGeom prst="rect">
                <a:avLst/>
              </a:prstGeom>
              <a:blipFill rotWithShape="1">
                <a:blip r:embed="rId84"/>
                <a:stretch>
                  <a:fillRect l="-12" t="-27" r="12" b="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/>
              <p:cNvSpPr txBox="1"/>
              <p:nvPr/>
            </p:nvSpPr>
            <p:spPr>
              <a:xfrm>
                <a:off x="7463476" y="4389954"/>
                <a:ext cx="2565335" cy="4247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i="1" baseline="-250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=11</m:t>
                      </m:r>
                    </m:oMath>
                  </m:oMathPara>
                </a14:m>
                <a:endParaRPr lang="en-US" sz="1800" i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文本框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476" y="4389954"/>
                <a:ext cx="2565335" cy="424732"/>
              </a:xfrm>
              <a:prstGeom prst="rect">
                <a:avLst/>
              </a:prstGeom>
              <a:blipFill rotWithShape="1">
                <a:blip r:embed="rId85"/>
                <a:stretch>
                  <a:fillRect l="-13" t="-47" r="10" b="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矩形 62"/>
          <p:cNvSpPr/>
          <p:nvPr/>
        </p:nvSpPr>
        <p:spPr>
          <a:xfrm>
            <a:off x="2732091" y="2994664"/>
            <a:ext cx="1906905" cy="2178685"/>
          </a:xfrm>
          <a:prstGeom prst="rect">
            <a:avLst/>
          </a:prstGeom>
          <a:noFill/>
          <a:ln w="19050">
            <a:solidFill>
              <a:srgbClr val="FFFFFF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49"/>
          <p:cNvSpPr txBox="1"/>
          <p:nvPr>
            <p:custDataLst>
              <p:tags r:id="rId1"/>
            </p:custDataLst>
          </p:nvPr>
        </p:nvSpPr>
        <p:spPr>
          <a:xfrm>
            <a:off x="3810318" y="3116247"/>
            <a:ext cx="53498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en-US" sz="2000" b="1" baseline="-25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8</a:t>
            </a:r>
          </a:p>
        </p:txBody>
      </p:sp>
      <p:grpSp>
        <p:nvGrpSpPr>
          <p:cNvPr id="134" name="组合 133"/>
          <p:cNvGrpSpPr/>
          <p:nvPr/>
        </p:nvGrpSpPr>
        <p:grpSpPr>
          <a:xfrm>
            <a:off x="4092761" y="4378859"/>
            <a:ext cx="334010" cy="375285"/>
            <a:chOff x="2568761" y="4378856"/>
            <a:chExt cx="334010" cy="375285"/>
          </a:xfrm>
        </p:grpSpPr>
        <p:grpSp>
          <p:nvGrpSpPr>
            <p:cNvPr id="35" name="组合 34"/>
            <p:cNvGrpSpPr/>
            <p:nvPr/>
          </p:nvGrpSpPr>
          <p:grpSpPr>
            <a:xfrm>
              <a:off x="2568761" y="4502046"/>
              <a:ext cx="334010" cy="118745"/>
              <a:chOff x="5118" y="9503"/>
              <a:chExt cx="526" cy="187"/>
            </a:xfrm>
          </p:grpSpPr>
          <p:cxnSp>
            <p:nvCxnSpPr>
              <p:cNvPr id="99" name="直接连接符 98"/>
              <p:cNvCxnSpPr/>
              <p:nvPr>
                <p:custDataLst>
                  <p:tags r:id="rId31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>
                <p:custDataLst>
                  <p:tags r:id="rId32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>
                <p:custDataLst>
                  <p:tags r:id="rId33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>
                <p:custDataLst>
                  <p:tags r:id="rId34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42" name="组合 41"/>
            <p:cNvGrpSpPr/>
            <p:nvPr/>
          </p:nvGrpSpPr>
          <p:grpSpPr>
            <a:xfrm>
              <a:off x="2568761" y="4635396"/>
              <a:ext cx="334010" cy="118745"/>
              <a:chOff x="5118" y="9503"/>
              <a:chExt cx="526" cy="187"/>
            </a:xfrm>
          </p:grpSpPr>
          <p:cxnSp>
            <p:nvCxnSpPr>
              <p:cNvPr id="95" name="直接连接符 94"/>
              <p:cNvCxnSpPr/>
              <p:nvPr>
                <p:custDataLst>
                  <p:tags r:id="rId27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>
                <p:custDataLst>
                  <p:tags r:id="rId28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>
                <p:custDataLst>
                  <p:tags r:id="rId29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>
                <p:custDataLst>
                  <p:tags r:id="rId30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43" name="组合 42"/>
            <p:cNvGrpSpPr/>
            <p:nvPr/>
          </p:nvGrpSpPr>
          <p:grpSpPr>
            <a:xfrm>
              <a:off x="2568761" y="4378856"/>
              <a:ext cx="334010" cy="118745"/>
              <a:chOff x="5118" y="9503"/>
              <a:chExt cx="526" cy="187"/>
            </a:xfrm>
          </p:grpSpPr>
          <p:cxnSp>
            <p:nvCxnSpPr>
              <p:cNvPr id="91" name="直接连接符 90"/>
              <p:cNvCxnSpPr/>
              <p:nvPr>
                <p:custDataLst>
                  <p:tags r:id="rId23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>
                <p:custDataLst>
                  <p:tags r:id="rId24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>
                <p:custDataLst>
                  <p:tags r:id="rId25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>
                <p:custDataLst>
                  <p:tags r:id="rId26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" name="Straight Connector 36"/>
          <p:cNvCxnSpPr/>
          <p:nvPr>
            <p:custDataLst>
              <p:tags r:id="rId2"/>
            </p:custDataLst>
          </p:nvPr>
        </p:nvCxnSpPr>
        <p:spPr>
          <a:xfrm>
            <a:off x="6291583" y="4362427"/>
            <a:ext cx="3473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文本框 117"/>
          <p:cNvSpPr txBox="1"/>
          <p:nvPr/>
        </p:nvSpPr>
        <p:spPr>
          <a:xfrm>
            <a:off x="7463476" y="2210317"/>
            <a:ext cx="31125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When N = 8  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(assuming B = 1G)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29" name="组合 128"/>
          <p:cNvGrpSpPr/>
          <p:nvPr/>
        </p:nvGrpSpPr>
        <p:grpSpPr>
          <a:xfrm>
            <a:off x="3032949" y="3983858"/>
            <a:ext cx="341043" cy="637568"/>
            <a:chOff x="1508946" y="3983858"/>
            <a:chExt cx="341043" cy="637568"/>
          </a:xfrm>
        </p:grpSpPr>
        <p:grpSp>
          <p:nvGrpSpPr>
            <p:cNvPr id="30" name="组合 29"/>
            <p:cNvGrpSpPr/>
            <p:nvPr/>
          </p:nvGrpSpPr>
          <p:grpSpPr>
            <a:xfrm>
              <a:off x="1508946" y="4369331"/>
              <a:ext cx="334010" cy="118745"/>
              <a:chOff x="5118" y="9503"/>
              <a:chExt cx="526" cy="187"/>
            </a:xfrm>
          </p:grpSpPr>
          <p:cxnSp>
            <p:nvCxnSpPr>
              <p:cNvPr id="111" name="直接连接符 110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>
                <p:custDataLst>
                  <p:tags r:id="rId20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>
                <p:custDataLst>
                  <p:tags r:id="rId21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>
                <p:custDataLst>
                  <p:tags r:id="rId22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组合 31"/>
            <p:cNvGrpSpPr/>
            <p:nvPr/>
          </p:nvGrpSpPr>
          <p:grpSpPr>
            <a:xfrm>
              <a:off x="1508946" y="4502681"/>
              <a:ext cx="334010" cy="118745"/>
              <a:chOff x="5118" y="9503"/>
              <a:chExt cx="526" cy="187"/>
            </a:xfrm>
          </p:grpSpPr>
          <p:cxnSp>
            <p:nvCxnSpPr>
              <p:cNvPr id="107" name="直接连接符 106"/>
              <p:cNvCxnSpPr/>
              <p:nvPr>
                <p:custDataLst>
                  <p:tags r:id="rId15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>
                <p:custDataLst>
                  <p:tags r:id="rId17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>
                <p:custDataLst>
                  <p:tags r:id="rId18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34" name="组合 33"/>
            <p:cNvGrpSpPr/>
            <p:nvPr/>
          </p:nvGrpSpPr>
          <p:grpSpPr>
            <a:xfrm>
              <a:off x="1508946" y="4246141"/>
              <a:ext cx="334010" cy="118745"/>
              <a:chOff x="5118" y="9503"/>
              <a:chExt cx="526" cy="187"/>
            </a:xfrm>
          </p:grpSpPr>
          <p:cxnSp>
            <p:nvCxnSpPr>
              <p:cNvPr id="103" name="直接连接符 102"/>
              <p:cNvCxnSpPr/>
              <p:nvPr>
                <p:custDataLst>
                  <p:tags r:id="rId11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4" name="直接连接符 103"/>
              <p:cNvCxnSpPr/>
              <p:nvPr>
                <p:custDataLst>
                  <p:tags r:id="rId12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104"/>
              <p:cNvCxnSpPr/>
              <p:nvPr>
                <p:custDataLst>
                  <p:tags r:id="rId13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05"/>
              <p:cNvCxnSpPr/>
              <p:nvPr>
                <p:custDataLst>
                  <p:tags r:id="rId14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组合 118"/>
            <p:cNvGrpSpPr/>
            <p:nvPr/>
          </p:nvGrpSpPr>
          <p:grpSpPr>
            <a:xfrm>
              <a:off x="1515979" y="4110130"/>
              <a:ext cx="334010" cy="118745"/>
              <a:chOff x="5118" y="9503"/>
              <a:chExt cx="526" cy="187"/>
            </a:xfrm>
          </p:grpSpPr>
          <p:cxnSp>
            <p:nvCxnSpPr>
              <p:cNvPr id="120" name="直接连接符 119"/>
              <p:cNvCxnSpPr/>
              <p:nvPr>
                <p:custDataLst>
                  <p:tags r:id="rId7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>
                <p:custDataLst>
                  <p:tags r:id="rId9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>
                <p:custDataLst>
                  <p:tags r:id="rId10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组合 123"/>
            <p:cNvGrpSpPr/>
            <p:nvPr/>
          </p:nvGrpSpPr>
          <p:grpSpPr>
            <a:xfrm>
              <a:off x="1511623" y="3983858"/>
              <a:ext cx="334010" cy="118745"/>
              <a:chOff x="5118" y="9503"/>
              <a:chExt cx="526" cy="187"/>
            </a:xfrm>
          </p:grpSpPr>
          <p:cxnSp>
            <p:nvCxnSpPr>
              <p:cNvPr id="125" name="直接连接符 124"/>
              <p:cNvCxnSpPr/>
              <p:nvPr>
                <p:custDataLst>
                  <p:tags r:id="rId3"/>
                </p:custDataLst>
              </p:nvPr>
            </p:nvCxnSpPr>
            <p:spPr>
              <a:xfrm flipH="1">
                <a:off x="5118" y="9503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/>
              <p:nvPr>
                <p:custDataLst>
                  <p:tags r:id="rId4"/>
                </p:custDataLst>
              </p:nvPr>
            </p:nvCxnSpPr>
            <p:spPr>
              <a:xfrm flipH="1">
                <a:off x="5251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>
                <p:custDataLst>
                  <p:tags r:id="rId5"/>
                </p:custDataLst>
              </p:nvPr>
            </p:nvCxnSpPr>
            <p:spPr>
              <a:xfrm flipH="1">
                <a:off x="5385" y="9509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>
                <p:custDataLst>
                  <p:tags r:id="rId6"/>
                </p:custDataLst>
              </p:nvPr>
            </p:nvCxnSpPr>
            <p:spPr>
              <a:xfrm flipH="1">
                <a:off x="5518" y="9510"/>
                <a:ext cx="126" cy="1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10" grpId="0" animBg="1"/>
      <p:bldP spid="10" grpId="1" animBg="1"/>
      <p:bldP spid="31" grpId="0" animBg="1"/>
      <p:bldP spid="31" grpId="1" animBg="1"/>
      <p:bldP spid="52" grpId="0"/>
      <p:bldP spid="56" grpId="0"/>
      <p:bldP spid="63" grpId="0" animBg="1"/>
      <p:bldP spid="63" grpId="1" animBg="1"/>
      <p:bldP spid="12" grpId="0"/>
      <p:bldP spid="1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GZjYjUyNDMxMWU0YTkyYTFhNTFjNmYwNzYyNjNiMD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26*96"/>
  <p:tag name="TABLE_ENDDRAG_RECT" val="207*335*626*9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,&quot;left&quot;:70.5,&quot;top&quot;:90,&quot;width&quot;:827.65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,&quot;left&quot;:70.5,&quot;top&quot;:90,&quot;width&quot;:827.6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,&quot;left&quot;:70.5,&quot;top&quot;:90,&quot;width&quot;:827.65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,&quot;left&quot;:70.5,&quot;top&quot;:90,&quot;width&quot;:827.65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36*105"/>
  <p:tag name="TABLE_ENDDRAG_RECT" val="61*393*836*10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,&quot;left&quot;:70.5,&quot;top&quot;:90,&quot;width&quot;:827.65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85,&quot;left&quot;:68.8,&quot;top&quot;:176,&quot;width&quot;:309.7}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fon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1529</Words>
  <Application>Microsoft Office PowerPoint</Application>
  <PresentationFormat>Widescreen</PresentationFormat>
  <Paragraphs>607</Paragraphs>
  <Slides>20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楷体</vt:lpstr>
      <vt:lpstr>Microsoft YaHei</vt:lpstr>
      <vt:lpstr>STXihei</vt:lpstr>
      <vt:lpstr>Arial</vt:lpstr>
      <vt:lpstr>Calibri</vt:lpstr>
      <vt:lpstr>Cambria Math</vt:lpstr>
      <vt:lpstr>Comic Sans MS</vt:lpstr>
      <vt:lpstr>Courier New</vt:lpstr>
      <vt:lpstr>Helvetica</vt:lpstr>
      <vt:lpstr>Noto Sans Symbols</vt:lpstr>
      <vt:lpstr>Times New Roman</vt:lpstr>
      <vt:lpstr>Office 主题​​</vt:lpstr>
      <vt:lpstr>A Comprehensive Comparison of Two Resource Allocation Schemes in DCNs under the Hose Model</vt:lpstr>
      <vt:lpstr>PowerPoint Presentation</vt:lpstr>
      <vt:lpstr>2. Resource Modeling      </vt:lpstr>
      <vt:lpstr>Why Not Trivial?</vt:lpstr>
      <vt:lpstr>PowerPoint Presentation</vt:lpstr>
      <vt:lpstr>  DCN: Fat-Tree</vt:lpstr>
      <vt:lpstr>MAN: Two-level Spine-and-Leaf</vt:lpstr>
      <vt:lpstr>3. Scheduling Optimization</vt:lpstr>
      <vt:lpstr> Oktopus Solution </vt:lpstr>
      <vt:lpstr> Oktopus Solution (Cont’d)</vt:lpstr>
      <vt:lpstr>Finding a Largest Slice     </vt:lpstr>
      <vt:lpstr>     A Simple Solution</vt:lpstr>
      <vt:lpstr> Optimal Solution</vt:lpstr>
      <vt:lpstr> Scheduling N VMs</vt:lpstr>
      <vt:lpstr>5. Simulation</vt:lpstr>
      <vt:lpstr>Performance Evaluation</vt:lpstr>
      <vt:lpstr>Performance Evaluation (Cont’d) </vt:lpstr>
      <vt:lpstr>Testbed</vt:lpstr>
      <vt:lpstr>  Lesson Learned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Balancing Teaching, Research, Service, and Administration</dc:title>
  <dc:creator>Emily Lanthier</dc:creator>
  <cp:lastModifiedBy>Jie Wu</cp:lastModifiedBy>
  <cp:revision>1445</cp:revision>
  <cp:lastPrinted>2019-08-16T16:17:00Z</cp:lastPrinted>
  <dcterms:created xsi:type="dcterms:W3CDTF">2019-08-21T04:07:00Z</dcterms:created>
  <dcterms:modified xsi:type="dcterms:W3CDTF">2026-05-25T09:21:06Z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7596E00B9B9A4DE59153A8E32B84B5D6_13</vt:lpwstr>
  </property>
</Properties>
</file>