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7" r:id="rId22"/>
  </p:sldIdLst>
  <p:sldSz cx="16256000" cy="9144000"/>
  <p:notesSz cx="9144000" cy="16256000"/>
  <p:embeddedFontLst>
    <p:embeddedFont>
      <p:font typeface="微软雅黑" panose="020B0503020204020204" pitchFamily="34" charset="-122"/>
      <p:regular r:id="rId26"/>
      <p:bold r:id="rId27"/>
    </p:embeddedFont>
    <p:embeddedFont>
      <p:font typeface="Quattrocento Sans" panose="020B0502050000020003" pitchFamily="34" charset="-120"/>
      <p:regular r:id="rId28"/>
    </p:embeddedFont>
    <p:embeddedFont>
      <p:font typeface="微软雅黑" panose="020B0503020204020204" pitchFamily="34" charset="-120"/>
      <p:regular r:id="rId29"/>
      <p:bold r:id="rId30"/>
    </p:embeddedFont>
    <p:embeddedFont>
      <p:font typeface="Quattrocento Sans" panose="020B0502050000020003" pitchFamily="34" charset="0"/>
      <p:regular r:id="rId31"/>
    </p:embeddedFont>
    <p:embeddedFont>
      <p:font typeface="Quattrocento Sans" panose="020B0502050000020003" pitchFamily="34" charset="-122"/>
      <p:regular r:id="rId32"/>
    </p:embeddedFont>
    <p:embeddedFont>
      <p:font typeface="Calibri" panose="020F0502020204030204" charset="0"/>
      <p:regular r:id="rId33"/>
      <p:bold r:id="rId34"/>
      <p:italic r:id="rId35"/>
      <p:boldItalic r:id="rId36"/>
    </p:embeddedFont>
    <p:embeddedFont>
      <p:font typeface="等线" panose="02010600030101010101" charset="-122"/>
      <p:regular r:id="rId37"/>
      <p:bold r:id="rId38"/>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C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font" Target="fonts/font13.fntdata"/><Relationship Id="rId37" Type="http://schemas.openxmlformats.org/officeDocument/2006/relationships/font" Target="fonts/font12.fntdata"/><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main challenge is that the lower-level scheduler is discrete and nonlinear. So the pricing layer cannot  directly compute the gradient of the profit function. To address this, PBA uses a blockwise two-point </a:t>
            </a:r>
            <a:endParaRPr lang="en-US" altLang="zh-CN" dirty="0"/>
          </a:p>
          <a:p>
            <a:r>
              <a:rPr lang="en-US" altLang="zh-CN" dirty="0"/>
              <a:t>stochastic gradient estimation method.</a:t>
            </a:r>
            <a:endParaRPr lang="en-US" altLang="zh-CN" dirty="0"/>
          </a:p>
          <a:p>
            <a:r>
              <a:rPr lang="en-US" altLang="zh-CN" dirty="0"/>
              <a:t>At each window, PBA first generates a random perturbation direction. It then evaluates two nearby strategies: one positive perturbation and one negative perturbation. For each strategy, it invokes ARMS to </a:t>
            </a:r>
            <a:endParaRPr lang="en-US" altLang="zh-CN" dirty="0"/>
          </a:p>
          <a:p>
            <a:r>
              <a:rPr lang="en-US" altLang="zh-CN" dirty="0"/>
              <a:t>estimate the resulting profit. The difference between these two profits gives an approximate gradient direction. Finally, PBA updates the price vector and the baseline vector through a projected gradient step, </a:t>
            </a:r>
            <a:endParaRPr lang="en-US" altLang="zh-CN" dirty="0"/>
          </a:p>
          <a:p>
            <a:r>
              <a:rPr lang="en-US" altLang="zh-CN" dirty="0"/>
              <a:t>ensuring that prices remain feasible and the total baseline does not exceed the GPU capacity. </a:t>
            </a:r>
            <a:endParaRPr lang="en-US" altLang="zh-CN" dirty="0"/>
          </a:p>
          <a:p>
            <a:r>
              <a:rPr lang="en-US" altLang="zh-CN" dirty="0"/>
              <a:t>There are three useful properties. First, PBA is gradient-free, so it only needs objective evaluations from ARMS. Second, it jointly updates prices and baseline replicas. Third, it is dimension-efficient: each iteration  uses only two function evaluations, independent of the decision dimension d.</a:t>
            </a:r>
            <a:endParaRPr lang="en-US" altLang="zh-CN" dirty="0"/>
          </a:p>
          <a:p>
            <a:r>
              <a:rPr lang="en-US" altLang="zh-CN" dirty="0"/>
              <a:t>In terms of theory, we establish Theorem 1: with proper step sizes satisfying the Robbins-Monro conditions, PBA iterates converge almost surely to a stationary point of the upper-level objective</a:t>
            </a:r>
            <a:endParaRPr lang="en-US" altLang="zh-CN"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ARMS scheduler handles the lower-level real-time decisions in two stages.</a:t>
            </a:r>
            <a:endParaRPr lang="en-US" altLang="zh-CN" dirty="0"/>
          </a:p>
          <a:p>
            <a:r>
              <a:rPr lang="en-US" altLang="zh-CN" dirty="0"/>
              <a:t>Stage 1 is Reconfiguration. At each slot start, ARMS estimates the required number of replicas for each function, computes fairness scores across functions, and decides whether to switch an existing</a:t>
            </a:r>
            <a:endParaRPr lang="en-US" altLang="zh-CN" dirty="0"/>
          </a:p>
          <a:p>
            <a:r>
              <a:rPr lang="en-US" altLang="zh-CN" dirty="0"/>
              <a:t>keep-alive vGPU to a different function or activate a new transient vGPU, based on a cost comparison.</a:t>
            </a:r>
            <a:endParaRPr lang="en-US" altLang="zh-CN" dirty="0"/>
          </a:p>
          <a:p>
            <a:r>
              <a:rPr lang="en-US" altLang="zh-CN" dirty="0"/>
              <a:t>Stage 2 is Matching. ARMS sorts jobs by a priority score that combines three factors: economic value, which considers revenue and penalty; SLA urgency, which is the remaining time before the deadline; and</a:t>
            </a:r>
            <a:endParaRPr lang="en-US" altLang="zh-CN" dirty="0"/>
          </a:p>
          <a:p>
            <a:r>
              <a:rPr lang="en-US" altLang="zh-CN" dirty="0"/>
              <a:t>fairness, which uses a deficit factor to ensure equitable treatment across different functions. Then each job is assigned to the vGPU with the minimum predicted completion time.</a:t>
            </a:r>
            <a:endParaRPr lang="en-US" altLang="zh-CN" dirty="0"/>
          </a:p>
          <a:p>
            <a:r>
              <a:rPr lang="en-US" altLang="zh-CN" dirty="0"/>
              <a:t>The complexity is very efficient: Stage 1 is order of |F| times |J| per slot, and Stage 2 is order of |K_h| log |K_h|, which is easily suitable for online operation.</a:t>
            </a:r>
            <a:endParaRPr lang="en-US" altLang="zh-CN" dirty="0"/>
          </a:p>
          <a:p>
            <a:r>
              <a:rPr lang="en-US" altLang="zh-CN" dirty="0"/>
              <a:t>In Theorem 2, we prove that ARMS achieves a (1 plus epsilon) approximation, where epsilon depends on workload heterogeneity, and Stage 2 achieves optimal scheduling under the priority scheme</a:t>
            </a:r>
            <a:endParaRPr lang="en-US" altLang="zh-CN"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 Looking at the service stack on the right, we have user applications at the top, going through API gateway for routing and load balancing, then the scheduling and pricing layers, and finally the GPU pool with virtual GPUs, keep-alive replicas, and transient instances. </a:t>
            </a:r>
            <a:endParaRPr lang="en-US" altLang="zh-CN" dirty="0"/>
          </a:p>
          <a:p>
            <a:r>
              <a:rPr lang="en-US" altLang="zh-CN" dirty="0"/>
              <a:t>Let me highlight a few important numbers. First, the GPU cloud market is projected to reach 25 billion dollars by 2028, largely driven by the explosive adoption of generative AI. Second, the demand in serverless settings is extremely bursty — the peak-to-average ratio can be 10 to 100 times. Third, the typical GPU utilization in serverless environments is below 30%, which means a lot of expensive resources are being wasted. And fourth, SLA requirements are at the millisecond level for latency-sensitive inference workloads.</a:t>
            </a:r>
            <a:endParaRPr lang="en-US" altLang="zh-CN" dirty="0"/>
          </a:p>
          <a:p>
            <a:r>
              <a:rPr lang="en-US" altLang="zh-CN" dirty="0"/>
              <a:t>The key observation here is: demand for serverless GPU is highly bursty and time-varying, which makes capacity planning extremely difficult. Providers face a fundamental trade-off between profitability, resource utilization, and service quality.</a:t>
            </a:r>
            <a:endParaRPr lang="en-US" altLang="zh-CN"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Based on this background, we identified four key challenges.</a:t>
            </a:r>
            <a:endParaRPr lang="en-US" altLang="zh-CN" dirty="0"/>
          </a:p>
          <a:p>
            <a:r>
              <a:rPr lang="en-US" altLang="zh-CN" dirty="0"/>
              <a:t>First, bursty demand. Workloads with peak-to-average ratios of 10 to 100x make capacity planning extremely difficult and error-prone. You either over-provision and waste resources, or under-provision</a:t>
            </a:r>
            <a:endParaRPr lang="en-US" altLang="zh-CN" dirty="0"/>
          </a:p>
          <a:p>
            <a:r>
              <a:rPr lang="en-US" altLang="zh-CN" dirty="0"/>
              <a:t>and violate SLAs.</a:t>
            </a:r>
            <a:endParaRPr lang="en-US" altLang="zh-CN" dirty="0"/>
          </a:p>
          <a:p>
            <a:r>
              <a:rPr lang="en-US" altLang="zh-CN" dirty="0"/>
              <a:t>Second, expensive GPUs. A single A100 or H100 GPU costs 10,000 to 30,000 dollars. Even short periods of under-utilization are very costly for providers.</a:t>
            </a:r>
            <a:endParaRPr lang="en-US" altLang="zh-CN" dirty="0"/>
          </a:p>
          <a:p>
            <a:r>
              <a:rPr lang="en-US" altLang="zh-CN" dirty="0"/>
              <a:t>Third, stringent SLAs. Latency and reliability requirements come with substantial financial penalties for violations. Cold-start delays alone can breach millisecond-level SLAs.</a:t>
            </a:r>
            <a:endParaRPr lang="en-US" altLang="zh-CN" dirty="0"/>
          </a:p>
          <a:p>
            <a:r>
              <a:rPr lang="en-US" altLang="zh-CN" dirty="0"/>
              <a:t>Fourth, and this is critical — decoupled design. Existing approaches decouple pricing from scheduling, which leaves providers in a reactive mode. They respond to demand as it comes, rather than proactively</a:t>
            </a:r>
            <a:endParaRPr lang="en-US" altLang="zh-CN" dirty="0"/>
          </a:p>
          <a:p>
            <a:r>
              <a:rPr lang="en-US" altLang="zh-CN" dirty="0"/>
              <a:t>shaping it.</a:t>
            </a:r>
            <a:endParaRPr lang="en-US" altLang="zh-CN" dirty="0"/>
          </a:p>
          <a:p>
            <a:r>
              <a:rPr lang="en-US" altLang="zh-CN" dirty="0"/>
              <a:t>This leads to our key insight: there’s a critical need to jointly optimize pricing and scheduling to proactively balance profitability, utilization, and service quality in serverless GPU platforms.</a:t>
            </a:r>
            <a:endParaRPr lang="en-US" altLang="zh-CN" dirty="0"/>
          </a:p>
          <a:p>
            <a:r>
              <a:rPr lang="en-US" altLang="zh-CN" dirty="0"/>
              <a:t>So what’s the research gap? Pricing work in the literature focuses on VM-level or spot-instance markets, which is too coarse-grained for the second-scale elasticity that serverless GPUs require. Scheduling work</a:t>
            </a:r>
            <a:endParaRPr lang="en-US" altLang="zh-CN" dirty="0"/>
          </a:p>
          <a:p>
            <a:r>
              <a:rPr lang="en-US" altLang="zh-CN" dirty="0"/>
              <a:t>optimizes allocation but treats demand as exogenous — it misses the demand-shaping opportunity entirely. No existing framework jointly optimizes economic decisions with system-level scheduling</a:t>
            </a:r>
            <a:endParaRPr lang="en-US" altLang="zh-CN" dirty="0"/>
          </a:p>
          <a:p>
            <a:r>
              <a:rPr lang="en-US" altLang="zh-CN" dirty="0"/>
              <a:t>for serverless GPUs. This is exactly where our work comes in.</a:t>
            </a:r>
            <a:endParaRPr lang="en-US" altLang="zh-CN"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core of HOPS is a two-timescale architecture. We operate at two time granularities:</a:t>
            </a:r>
            <a:endParaRPr lang="en-US" altLang="zh-CN" dirty="0"/>
          </a:p>
          <a:p>
            <a:r>
              <a:rPr lang="en-US" altLang="zh-CN" dirty="0"/>
              <a:t>At the Window Level, which is the long-term economic planning layer, we determine the per-unit vGPU price for each service tier, and we announce the predefined SLA and the minimum baseline allocation.</a:t>
            </a:r>
            <a:endParaRPr lang="en-US" altLang="zh-CN" dirty="0"/>
          </a:p>
          <a:p>
            <a:r>
              <a:rPr lang="en-US" altLang="zh-CN" dirty="0"/>
              <a:t>This operates at the scale of minutes to hours.</a:t>
            </a:r>
            <a:endParaRPr lang="en-US" altLang="zh-CN" dirty="0"/>
          </a:p>
          <a:p>
            <a:r>
              <a:rPr lang="en-US" altLang="zh-CN" dirty="0"/>
              <a:t>At the Slot Level, which is the real-time resource control layer, we assign jobs to vGPUs and manage function deployments. This operates at the scale of seconds.</a:t>
            </a:r>
            <a:endParaRPr lang="en-US" altLang="zh-CN" dirty="0"/>
          </a:p>
          <a:p>
            <a:r>
              <a:rPr lang="en-US" altLang="zh-CN" dirty="0"/>
              <a:t>A classic  three-tier service structure: Basic, Standard, and Premium, with corresponding prices, SLAs, and baseline allocations.</a:t>
            </a:r>
            <a:endParaRPr lang="en-US" altLang="zh-CN" dirty="0"/>
          </a:p>
          <a:p>
            <a:r>
              <a:rPr lang="en-US" altLang="zh-CN" dirty="0"/>
              <a:t>The coupling is important. The pricing decisions flow downward: they affect user demand and constrain the  scheduler through baseline allocations. The scheduling results flow upward: the realized GPU usage, </a:t>
            </a:r>
            <a:endParaRPr lang="en-US" altLang="zh-CN" dirty="0"/>
          </a:p>
          <a:p>
            <a:r>
              <a:rPr lang="en-US" altLang="zh-CN" dirty="0"/>
              <a:t>switching overhead, and SLA penalties are fed back to the pricing layer. This closed-loop structure naturally  leads to a Stackelberg game, where the pricing layer is the leader and the scheduling layer is the follower.</a:t>
            </a:r>
            <a:endParaRPr lang="en-US" altLang="zh-CN"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At the pricing layer, we use the Multinomial Logit demand model. The expected demand for each tier depends on three factors: user sensitivity to SLA quality, denoted by alpha; user sensitivity to price,</a:t>
            </a:r>
            <a:endParaRPr lang="en-US" altLang="zh-CN" dirty="0"/>
          </a:p>
          <a:p>
            <a:r>
              <a:rPr lang="en-US" altLang="zh-CN" dirty="0"/>
              <a:t>denoted by beta; and the total market demand at each window, Lambda-t.</a:t>
            </a:r>
            <a:endParaRPr lang="en-US" altLang="zh-CN" dirty="0"/>
          </a:p>
          <a:p>
            <a:r>
              <a:rPr lang="en-US" altLang="zh-CN" dirty="0"/>
              <a:t>The provider’s operational cost has four components: the cost of maintaining keep-alive replicas, the cost of activating transient vGPUs, the switching overhead from cold starts, and SLA penalties for violations.</a:t>
            </a:r>
            <a:endParaRPr lang="en-US" altLang="zh-CN" dirty="0"/>
          </a:p>
          <a:p>
            <a:r>
              <a:rPr lang="en-US" altLang="zh-CN" dirty="0"/>
              <a:t>The pricing layer’s objective is to maximize profit, which equals revenue minus operational costs minus SLA penalties, subject to the GPU capacity constraint that the sum of baseline allocations across all</a:t>
            </a:r>
            <a:endParaRPr lang="en-US" altLang="zh-CN" dirty="0"/>
          </a:p>
          <a:p>
            <a:r>
              <a:rPr lang="en-US" altLang="zh-CN" dirty="0"/>
              <a:t>tiers cannot exceed the total number of vGPUs. </a:t>
            </a:r>
            <a:endParaRPr lang="en-US" altLang="zh-CN" dirty="0"/>
          </a:p>
          <a:p>
            <a:r>
              <a:rPr lang="en-US" altLang="zh-CN" dirty="0"/>
              <a:t>There’s a fundamental trade-off here: higher prices give more revenue per job but lower demand. Better SLAs drive higher demand but require more baseline cost. The pricing layer must find the optimal</a:t>
            </a:r>
            <a:endParaRPr lang="en-US" altLang="zh-CN" dirty="0"/>
          </a:p>
          <a:p>
            <a:r>
              <a:rPr lang="en-US" altLang="zh-CN" dirty="0"/>
              <a:t>balance between these competing effects.</a:t>
            </a:r>
            <a:endParaRPr lang="en-US" altLang="zh-CN"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scheduling layer works at the slot level. It has three main decision variables. The first is job assignment: x k j h indicates whether job k is assigned to vGPU j in slot h. The second is function deployment: v j f h </a:t>
            </a:r>
            <a:endParaRPr lang="en-US" altLang="zh-CN" dirty="0"/>
          </a:p>
          <a:p>
            <a:r>
              <a:rPr lang="en-US" altLang="zh-CN" dirty="0"/>
              <a:t>indicates whether vGPU j runs function f in slot h. The third is switching: z j h indicates whether vGPU j  changes its deployed function.</a:t>
            </a:r>
            <a:endParaRPr lang="en-US" altLang="zh-CN" dirty="0"/>
          </a:p>
          <a:p>
            <a:r>
              <a:rPr lang="en-US" altLang="zh-CN" dirty="0"/>
              <a:t>The scheduler must satisfy several constraints. A job can only be served by a vGPU running the required  function. Each vGPU can run at most one function in a slot. Each vGPU can process at most one job in a </a:t>
            </a:r>
            <a:endParaRPr lang="en-US" altLang="zh-CN" dirty="0"/>
          </a:p>
          <a:p>
            <a:r>
              <a:rPr lang="en-US" altLang="zh-CN" dirty="0"/>
              <a:t>slot. Also, the number of active vGPUs for each tier must not fall below the baseline selected by the pricing  layer.</a:t>
            </a:r>
            <a:endParaRPr lang="en-US" altLang="zh-CN" dirty="0"/>
          </a:p>
          <a:p>
            <a:r>
              <a:rPr lang="en-US" altLang="zh-CN" dirty="0"/>
              <a:t>This gives the Stackelberg formulation. The pricing layer, as the leader, chooses prices and baselines while  anticipating the scheduler's response. The scheduling layer, as the follower, minimizes operational cost and SLA penalties under those upper-level decisions. The challenge is that the lower-level scheduling problem is discrete and combinatorial, so the upper-level objective has no closed-form expression.</a:t>
            </a:r>
            <a:endParaRPr lang="en-US" altLang="zh-CN"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76200"/>
          </a:xfrm>
          <a:prstGeom prst="rect">
            <a:avLst/>
          </a:prstGeom>
          <a:solidFill>
            <a:srgbClr val="1B3A6B"/>
          </a:solidFill>
        </p:spPr>
        <p:txBody>
          <a:bodyPr/>
          <a:p/>
        </p:txBody>
      </p:sp>
      <p:sp>
        <p:nvSpPr>
          <p:cNvPr id="3" name="Shape 1"/>
          <p:cNvSpPr/>
          <p:nvPr/>
        </p:nvSpPr>
        <p:spPr>
          <a:xfrm>
            <a:off x="5588000" y="1524000"/>
            <a:ext cx="5080000" cy="457200"/>
          </a:xfrm>
          <a:prstGeom prst="rect">
            <a:avLst/>
          </a:prstGeom>
          <a:solidFill>
            <a:srgbClr val="1B3A6B"/>
          </a:solidFill>
        </p:spPr>
        <p:txBody>
          <a:bodyPr/>
          <a:p/>
        </p:txBody>
      </p:sp>
      <p:sp>
        <p:nvSpPr>
          <p:cNvPr id="4" name="Text 2"/>
          <p:cNvSpPr/>
          <p:nvPr/>
        </p:nvSpPr>
        <p:spPr>
          <a:xfrm>
            <a:off x="5588000" y="1524000"/>
            <a:ext cx="5080000" cy="457200"/>
          </a:xfrm>
          <a:prstGeom prst="rect">
            <a:avLst/>
          </a:prstGeom>
          <a:noFill/>
        </p:spPr>
        <p:txBody>
          <a:bodyPr wrap="none" lIns="0" tIns="0" rIns="0" bIns="0" rtlCol="0" anchor="ctr"/>
          <a:lstStyle/>
          <a:p>
            <a:pPr algn="ctr">
              <a:lnSpc>
                <a:spcPct val="100000"/>
              </a:lnSpc>
            </a:pPr>
            <a:r>
              <a:rPr lang="en-US" sz="1400" kern="0" spc="300"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IEEE ICC 2026</a:t>
            </a:r>
            <a:endParaRPr lang="en-US" sz="1400" kern="0" spc="300"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5" name="Text 3"/>
          <p:cNvSpPr/>
          <p:nvPr/>
        </p:nvSpPr>
        <p:spPr>
          <a:xfrm>
            <a:off x="1524000" y="2540000"/>
            <a:ext cx="13208000" cy="1651000"/>
          </a:xfrm>
          <a:prstGeom prst="rect">
            <a:avLst/>
          </a:prstGeom>
          <a:noFill/>
        </p:spPr>
        <p:txBody>
          <a:bodyPr wrap="square" lIns="0" tIns="0" rIns="0" bIns="0" rtlCol="0" anchor="t"/>
          <a:lstStyle/>
          <a:p>
            <a:pPr algn="ctr">
              <a:lnSpc>
                <a:spcPct val="130000"/>
              </a:lnSpc>
            </a:pPr>
            <a:r>
              <a:rPr lang="en-US" sz="3800" kern="0" spc="200" dirty="0">
                <a:solidFill>
                  <a:srgbClr val="1B3A6B"/>
                </a:solidFill>
                <a:latin typeface="微软雅黑" panose="020B0503020204020204" pitchFamily="34" charset="-122"/>
                <a:ea typeface="微软雅黑" panose="020B0503020204020204" pitchFamily="34" charset="-122"/>
                <a:cs typeface="QuattrocentoSans" pitchFamily="34" charset="-120"/>
              </a:rPr>
              <a:t>JOINT PRICING AND SCHEDULING</a:t>
            </a:r>
            <a:endParaRPr lang="en-US" sz="3800" dirty="0">
              <a:latin typeface="微软雅黑" panose="020B0503020204020204" pitchFamily="34" charset="-122"/>
              <a:ea typeface="微软雅黑" panose="020B0503020204020204" pitchFamily="34" charset="-122"/>
            </a:endParaRPr>
          </a:p>
          <a:p>
            <a:pPr algn="ctr">
              <a:lnSpc>
                <a:spcPct val="130000"/>
              </a:lnSpc>
            </a:pPr>
            <a:r>
              <a:rPr lang="en-US" sz="3800" kern="0" spc="200" dirty="0">
                <a:solidFill>
                  <a:srgbClr val="1B3A6B"/>
                </a:solidFill>
                <a:latin typeface="微软雅黑" panose="020B0503020204020204" pitchFamily="34" charset="-122"/>
                <a:ea typeface="微软雅黑" panose="020B0503020204020204" pitchFamily="34" charset="-122"/>
                <a:cs typeface="QuattrocentoSans" pitchFamily="34" charset="-120"/>
              </a:rPr>
              <a:t>FOR SLA-AWARE SERVERLESS GPU SERVICES</a:t>
            </a:r>
            <a:endParaRPr lang="en-US" sz="3800" dirty="0">
              <a:latin typeface="微软雅黑" panose="020B0503020204020204" pitchFamily="34" charset="-122"/>
              <a:ea typeface="微软雅黑" panose="020B0503020204020204" pitchFamily="34" charset="-122"/>
            </a:endParaRPr>
          </a:p>
        </p:txBody>
      </p:sp>
      <p:sp>
        <p:nvSpPr>
          <p:cNvPr id="6" name="Shape 4"/>
          <p:cNvSpPr/>
          <p:nvPr/>
        </p:nvSpPr>
        <p:spPr>
          <a:xfrm>
            <a:off x="6223000" y="4572000"/>
            <a:ext cx="3810000" cy="0"/>
          </a:xfrm>
          <a:prstGeom prst="straightConnector1">
            <a:avLst/>
          </a:prstGeom>
          <a:noFill/>
          <a:ln w="25400">
            <a:solidFill>
              <a:srgbClr val="1B3A6B"/>
            </a:solidFill>
            <a:prstDash val="solid"/>
            <a:headEnd type="none"/>
            <a:tailEnd type="none"/>
          </a:ln>
        </p:spPr>
        <p:txBody>
          <a:bodyPr/>
          <a:p/>
        </p:txBody>
      </p:sp>
      <p:sp>
        <p:nvSpPr>
          <p:cNvPr id="7" name="Text 5"/>
          <p:cNvSpPr/>
          <p:nvPr/>
        </p:nvSpPr>
        <p:spPr>
          <a:xfrm>
            <a:off x="2540000" y="4953000"/>
            <a:ext cx="11176000" cy="381000"/>
          </a:xfrm>
          <a:prstGeom prst="rect">
            <a:avLst/>
          </a:prstGeom>
          <a:noFill/>
        </p:spPr>
        <p:txBody>
          <a:bodyPr wrap="none" lIns="0" tIns="0" rIns="0" bIns="0" rtlCol="0" anchor="ctr"/>
          <a:lstStyle/>
          <a:p>
            <a:pPr algn="ctr">
              <a:lnSpc>
                <a:spcPct val="100000"/>
              </a:lnSpc>
            </a:pPr>
            <a:r>
              <a:rPr lang="en-US" sz="18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Xiaoyao Huang</a:t>
            </a:r>
            <a:r>
              <a:rPr lang="en-US" sz="1800" baseline="3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1</a:t>
            </a:r>
            <a:r>
              <a:rPr lang="en-US" sz="18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8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Yanan Yang</a:t>
            </a:r>
            <a:r>
              <a:rPr lang="en-US" sz="1800" baseline="3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1</a:t>
            </a:r>
            <a:r>
              <a:rPr lang="en-US" sz="18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8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Yujun Wang</a:t>
            </a:r>
            <a:r>
              <a:rPr lang="en-US" sz="1800" baseline="3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2</a:t>
            </a:r>
            <a:r>
              <a:rPr lang="en-US" sz="18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8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Jie Wu</a:t>
            </a:r>
            <a:r>
              <a:rPr lang="en-US" sz="1800" baseline="3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1,3</a:t>
            </a:r>
            <a:endParaRPr lang="en-US" sz="1600" dirty="0">
              <a:latin typeface="微软雅黑" panose="020B0503020204020204" pitchFamily="34" charset="-122"/>
              <a:ea typeface="微软雅黑" panose="020B0503020204020204" pitchFamily="34" charset="-122"/>
            </a:endParaRPr>
          </a:p>
        </p:txBody>
      </p:sp>
      <p:sp>
        <p:nvSpPr>
          <p:cNvPr id="8" name="Text 6"/>
          <p:cNvSpPr/>
          <p:nvPr/>
        </p:nvSpPr>
        <p:spPr>
          <a:xfrm>
            <a:off x="2032000" y="5461000"/>
            <a:ext cx="12192000" cy="762000"/>
          </a:xfrm>
          <a:prstGeom prst="rect">
            <a:avLst/>
          </a:prstGeom>
          <a:noFill/>
        </p:spPr>
        <p:txBody>
          <a:bodyPr wrap="square" lIns="0" tIns="0" rIns="0" bIns="0" rtlCol="0" anchor="t"/>
          <a:lstStyle/>
          <a:p>
            <a:pPr algn="ctr">
              <a:lnSpc>
                <a:spcPct val="150000"/>
              </a:lnSpc>
            </a:pPr>
            <a:r>
              <a:rPr lang="en-US" sz="1400" baseline="300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1</a:t>
            </a:r>
            <a:r>
              <a:rPr lang="en-US" sz="14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Cloud Computing Research Institute, China Telecom </a:t>
            </a:r>
            <a:r>
              <a:rPr lang="en-US" sz="1400" baseline="300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2</a:t>
            </a:r>
            <a:r>
              <a:rPr lang="en-US" sz="14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China Telecom Cloud Technology Co. Ltd </a:t>
            </a:r>
            <a:r>
              <a:rPr lang="en-US" sz="1400" baseline="300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3</a:t>
            </a:r>
            <a:r>
              <a:rPr lang="en-US" sz="14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Temple University, USA</a:t>
            </a:r>
            <a:endParaRPr lang="en-US" sz="1600" dirty="0">
              <a:latin typeface="微软雅黑" panose="020B0503020204020204" pitchFamily="34" charset="-122"/>
              <a:ea typeface="微软雅黑" panose="020B0503020204020204" pitchFamily="34" charset="-122"/>
            </a:endParaRPr>
          </a:p>
        </p:txBody>
      </p:sp>
      <p:sp>
        <p:nvSpPr>
          <p:cNvPr id="9" name="Text 7"/>
          <p:cNvSpPr/>
          <p:nvPr/>
        </p:nvSpPr>
        <p:spPr>
          <a:xfrm>
            <a:off x="3810000" y="6858000"/>
            <a:ext cx="8636000" cy="381000"/>
          </a:xfrm>
          <a:prstGeom prst="rect">
            <a:avLst/>
          </a:prstGeom>
          <a:noFill/>
        </p:spPr>
        <p:txBody>
          <a:bodyPr wrap="none" lIns="0" tIns="0" rIns="0" bIns="0" rtlCol="0" anchor="ctr"/>
          <a:lstStyle/>
          <a:p>
            <a:pPr algn="ctr">
              <a:lnSpc>
                <a:spcPct val="100000"/>
              </a:lnSpc>
            </a:pPr>
            <a:r>
              <a:rPr lang="en-US" sz="1400" kern="0" spc="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IEEE INTERNATIONAL CONFERENCE ON COMMUNICATIONS</a:t>
            </a:r>
            <a:endParaRPr lang="en-US" sz="1400" kern="0" spc="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0" name="Text 8"/>
          <p:cNvSpPr/>
          <p:nvPr/>
        </p:nvSpPr>
        <p:spPr>
          <a:xfrm>
            <a:off x="5080000" y="7366000"/>
            <a:ext cx="6096000" cy="304800"/>
          </a:xfrm>
          <a:prstGeom prst="rect">
            <a:avLst/>
          </a:prstGeom>
          <a:noFill/>
        </p:spPr>
        <p:txBody>
          <a:bodyPr wrap="none" lIns="0" tIns="0" rIns="0" bIns="0" rtlCol="0" anchor="ctr"/>
          <a:lstStyle/>
          <a:p>
            <a:pPr algn="ctr">
              <a:lnSpc>
                <a:spcPct val="100000"/>
              </a:lnSpc>
            </a:pPr>
            <a:r>
              <a:rPr lang="en-US" sz="13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May 2026 | Glasgow, Scotland, UK</a:t>
            </a:r>
            <a:endParaRPr lang="en-US" sz="13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1" name="Shape 9"/>
          <p:cNvSpPr/>
          <p:nvPr/>
        </p:nvSpPr>
        <p:spPr>
          <a:xfrm>
            <a:off x="0" y="9067800"/>
            <a:ext cx="16256000" cy="76200"/>
          </a:xfrm>
          <a:prstGeom prst="rect">
            <a:avLst/>
          </a:prstGeom>
          <a:solidFill>
            <a:srgbClr val="1B3A6B"/>
          </a:solidFill>
        </p:spPr>
        <p:txBody>
          <a:bodyPr/>
          <a:p/>
        </p:txBody>
      </p:sp>
      <p:sp>
        <p:nvSpPr>
          <p:cNvPr id="12" name="Text 10"/>
          <p:cNvSpPr/>
          <p:nvPr/>
        </p:nvSpPr>
        <p:spPr>
          <a:xfrm>
            <a:off x="15168908" y="5443501"/>
            <a:ext cx="2745019" cy="269240"/>
          </a:xfrm>
          <a:prstGeom prst="rect">
            <a:avLst/>
          </a:prstGeom>
          <a:noFill/>
        </p:spPr>
        <p:txBody>
          <a:bodyPr wrap="square" lIns="91440" tIns="45720" rIns="91440" bIns="45720" rtlCol="0" anchor="t">
            <a:spAutoFit/>
          </a:bodyPr>
          <a:lstStyle/>
          <a:p>
            <a:pPr>
              <a:lnSpc>
                <a:spcPct val="100000"/>
              </a:lnSpc>
            </a:pPr>
            <a:r>
              <a:rPr 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0"/>
              </a:rPr>
              <a:t> </a:t>
            </a:r>
            <a:endParaRPr 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76200"/>
          </a:xfrm>
          <a:prstGeom prst="rect">
            <a:avLst/>
          </a:prstGeom>
          <a:solidFill>
            <a:srgbClr val="1B3A6B"/>
          </a:solidFill>
        </p:spPr>
        <p:txBody>
          <a:bodyPr/>
          <a:p/>
        </p:txBody>
      </p:sp>
      <p:sp>
        <p:nvSpPr>
          <p:cNvPr id="3" name="Shape 1"/>
          <p:cNvSpPr/>
          <p:nvPr/>
        </p:nvSpPr>
        <p:spPr>
          <a:xfrm>
            <a:off x="0" y="76200"/>
            <a:ext cx="6096000" cy="9067800"/>
          </a:xfrm>
          <a:prstGeom prst="rect">
            <a:avLst/>
          </a:prstGeom>
          <a:solidFill>
            <a:srgbClr val="1B3A6B"/>
          </a:solidFill>
        </p:spPr>
        <p:txBody>
          <a:bodyPr/>
          <a:p/>
        </p:txBody>
      </p:sp>
      <p:sp>
        <p:nvSpPr>
          <p:cNvPr id="4" name="Text 2"/>
          <p:cNvSpPr/>
          <p:nvPr/>
        </p:nvSpPr>
        <p:spPr>
          <a:xfrm>
            <a:off x="762000" y="2540000"/>
            <a:ext cx="4572000" cy="1270000"/>
          </a:xfrm>
          <a:prstGeom prst="rect">
            <a:avLst/>
          </a:prstGeom>
          <a:noFill/>
        </p:spPr>
        <p:txBody>
          <a:bodyPr wrap="none" lIns="0" tIns="0" rIns="0" bIns="0" rtlCol="0" anchor="ctr"/>
          <a:lstStyle/>
          <a:p>
            <a:pPr>
              <a:lnSpc>
                <a:spcPct val="100000"/>
              </a:lnSpc>
            </a:pPr>
            <a:r>
              <a:rPr lang="en-US" sz="8000" b="1" dirty="0">
                <a:solidFill>
                  <a:srgbClr val="FFFFFF"/>
                </a:solidFill>
                <a:latin typeface="Quattrocento Sans" panose="020B0502050000020003" pitchFamily="34" charset="0"/>
                <a:ea typeface="Quattrocento Sans" panose="020B0502050000020003" pitchFamily="34" charset="-122"/>
                <a:cs typeface="Quattrocento Sans" panose="020B0502050000020003" pitchFamily="34" charset="-120"/>
              </a:rPr>
              <a:t>03</a:t>
            </a:r>
            <a:endParaRPr lang="en-US" sz="1600" dirty="0"/>
          </a:p>
        </p:txBody>
      </p:sp>
      <p:sp>
        <p:nvSpPr>
          <p:cNvPr id="5" name="Shape 3"/>
          <p:cNvSpPr/>
          <p:nvPr/>
        </p:nvSpPr>
        <p:spPr>
          <a:xfrm>
            <a:off x="762000" y="3937000"/>
            <a:ext cx="1270000" cy="0"/>
          </a:xfrm>
          <a:prstGeom prst="straightConnector1">
            <a:avLst/>
          </a:prstGeom>
          <a:noFill/>
          <a:ln w="50800">
            <a:solidFill>
              <a:srgbClr val="FFFFFF"/>
            </a:solidFill>
            <a:prstDash val="solid"/>
            <a:headEnd type="none"/>
            <a:tailEnd type="none"/>
          </a:ln>
        </p:spPr>
        <p:txBody>
          <a:bodyPr/>
          <a:p/>
        </p:txBody>
      </p:sp>
      <p:sp>
        <p:nvSpPr>
          <p:cNvPr id="6" name="Text 4"/>
          <p:cNvSpPr/>
          <p:nvPr/>
        </p:nvSpPr>
        <p:spPr>
          <a:xfrm>
            <a:off x="6858000" y="3048000"/>
            <a:ext cx="8382000" cy="635000"/>
          </a:xfrm>
          <a:prstGeom prst="rect">
            <a:avLst/>
          </a:prstGeom>
          <a:noFill/>
        </p:spPr>
        <p:txBody>
          <a:bodyPr wrap="none" lIns="0" tIns="0" rIns="0" bIns="0" rtlCol="0" anchor="ctr"/>
          <a:lstStyle/>
          <a:p>
            <a:pPr>
              <a:lnSpc>
                <a:spcPct val="100000"/>
              </a:lnSpc>
            </a:pPr>
            <a:r>
              <a:rPr lang="en-US" sz="3200" b="1" dirty="0">
                <a:solidFill>
                  <a:srgbClr val="1B3A6B"/>
                </a:solidFill>
                <a:latin typeface="Quattrocento Sans" panose="020B0502050000020003" pitchFamily="34" charset="0"/>
                <a:ea typeface="Quattrocento Sans" panose="020B0502050000020003" pitchFamily="34" charset="-122"/>
                <a:cs typeface="Quattrocento Sans" panose="020B0502050000020003" pitchFamily="34" charset="-120"/>
              </a:rPr>
              <a:t>HOPS Framework</a:t>
            </a:r>
            <a:endParaRPr lang="en-US" sz="1600" dirty="0"/>
          </a:p>
        </p:txBody>
      </p:sp>
      <p:sp>
        <p:nvSpPr>
          <p:cNvPr id="7" name="Text 5"/>
          <p:cNvSpPr/>
          <p:nvPr/>
        </p:nvSpPr>
        <p:spPr>
          <a:xfrm>
            <a:off x="6858000" y="3937000"/>
            <a:ext cx="8382000" cy="1016000"/>
          </a:xfrm>
          <a:prstGeom prst="rect">
            <a:avLst/>
          </a:prstGeom>
          <a:noFill/>
        </p:spPr>
        <p:txBody>
          <a:bodyPr wrap="square" lIns="0" tIns="0" rIns="0" bIns="0" rtlCol="0" anchor="t"/>
          <a:lstStyle/>
          <a:p>
            <a:pPr>
              <a:lnSpc>
                <a:spcPct val="150000"/>
              </a:lnSpc>
            </a:pPr>
            <a:r>
              <a:rPr lang="en-US" sz="1800" dirty="0">
                <a:solidFill>
                  <a:srgbClr val="5A6B7F"/>
                </a:solidFill>
                <a:latin typeface="Quattrocento Sans" panose="020B0502050000020003" pitchFamily="34" charset="0"/>
                <a:ea typeface="Quattrocento Sans" panose="020B0502050000020003" pitchFamily="34" charset="-122"/>
                <a:cs typeface="Quattrocento Sans" panose="020B0502050000020003" pitchFamily="34" charset="-120"/>
              </a:rPr>
              <a:t>Hierarchical Optimization for Pricing and Scheduling — coupling stochastic optimization with adaptive scheduling</a:t>
            </a:r>
            <a:endParaRPr lang="en-US" sz="1600" dirty="0"/>
          </a:p>
        </p:txBody>
      </p:sp>
      <p:sp>
        <p:nvSpPr>
          <p:cNvPr id="8" name="Shape 6"/>
          <p:cNvSpPr/>
          <p:nvPr/>
        </p:nvSpPr>
        <p:spPr>
          <a:xfrm>
            <a:off x="6781800" y="5334000"/>
            <a:ext cx="762000" cy="609600"/>
          </a:xfrm>
          <a:custGeom>
            <a:avLst/>
            <a:gdLst/>
            <a:ahLst/>
            <a:cxnLst/>
            <a:rect l="l" t="t" r="r" b="b"/>
            <a:pathLst>
              <a:path w="762000" h="609600">
                <a:moveTo>
                  <a:pt x="495181" y="250627"/>
                </a:moveTo>
                <a:cubicBezTo>
                  <a:pt x="509707" y="246698"/>
                  <a:pt x="524947" y="253603"/>
                  <a:pt x="531495" y="267057"/>
                </a:cubicBezTo>
                <a:lnTo>
                  <a:pt x="553641" y="311825"/>
                </a:lnTo>
                <a:cubicBezTo>
                  <a:pt x="565904" y="313492"/>
                  <a:pt x="577929" y="316825"/>
                  <a:pt x="589240" y="321469"/>
                </a:cubicBezTo>
                <a:lnTo>
                  <a:pt x="630912" y="293727"/>
                </a:lnTo>
                <a:cubicBezTo>
                  <a:pt x="643414" y="285393"/>
                  <a:pt x="659963" y="287060"/>
                  <a:pt x="670560" y="297656"/>
                </a:cubicBezTo>
                <a:lnTo>
                  <a:pt x="693420" y="320516"/>
                </a:lnTo>
                <a:cubicBezTo>
                  <a:pt x="704017" y="331113"/>
                  <a:pt x="705683" y="347782"/>
                  <a:pt x="697349" y="360164"/>
                </a:cubicBezTo>
                <a:lnTo>
                  <a:pt x="669608" y="401717"/>
                </a:lnTo>
                <a:cubicBezTo>
                  <a:pt x="671870" y="407313"/>
                  <a:pt x="673894" y="413147"/>
                  <a:pt x="675561" y="419219"/>
                </a:cubicBezTo>
                <a:cubicBezTo>
                  <a:pt x="677228" y="425291"/>
                  <a:pt x="678299" y="431244"/>
                  <a:pt x="679133" y="437317"/>
                </a:cubicBezTo>
                <a:lnTo>
                  <a:pt x="724019" y="459462"/>
                </a:lnTo>
                <a:cubicBezTo>
                  <a:pt x="737473" y="466130"/>
                  <a:pt x="744379" y="481370"/>
                  <a:pt x="740450" y="495776"/>
                </a:cubicBezTo>
                <a:lnTo>
                  <a:pt x="732115" y="526971"/>
                </a:lnTo>
                <a:cubicBezTo>
                  <a:pt x="728186" y="541377"/>
                  <a:pt x="714732" y="551140"/>
                  <a:pt x="699730" y="550188"/>
                </a:cubicBezTo>
                <a:lnTo>
                  <a:pt x="649724" y="546973"/>
                </a:lnTo>
                <a:cubicBezTo>
                  <a:pt x="642223" y="556617"/>
                  <a:pt x="633532" y="565547"/>
                  <a:pt x="623649" y="573167"/>
                </a:cubicBezTo>
                <a:lnTo>
                  <a:pt x="626864" y="623054"/>
                </a:lnTo>
                <a:cubicBezTo>
                  <a:pt x="627817" y="638056"/>
                  <a:pt x="618053" y="651629"/>
                  <a:pt x="603647" y="655439"/>
                </a:cubicBezTo>
                <a:lnTo>
                  <a:pt x="572453" y="663773"/>
                </a:lnTo>
                <a:cubicBezTo>
                  <a:pt x="557927" y="667702"/>
                  <a:pt x="542806" y="660797"/>
                  <a:pt x="536138" y="647343"/>
                </a:cubicBezTo>
                <a:lnTo>
                  <a:pt x="513993" y="602575"/>
                </a:lnTo>
                <a:cubicBezTo>
                  <a:pt x="501729" y="600908"/>
                  <a:pt x="489704" y="597575"/>
                  <a:pt x="478393" y="592931"/>
                </a:cubicBezTo>
                <a:lnTo>
                  <a:pt x="436721" y="620673"/>
                </a:lnTo>
                <a:cubicBezTo>
                  <a:pt x="424220" y="629007"/>
                  <a:pt x="407670" y="627340"/>
                  <a:pt x="397073" y="616744"/>
                </a:cubicBezTo>
                <a:lnTo>
                  <a:pt x="374213" y="593884"/>
                </a:lnTo>
                <a:cubicBezTo>
                  <a:pt x="363617" y="583287"/>
                  <a:pt x="361950" y="566738"/>
                  <a:pt x="370284" y="554236"/>
                </a:cubicBezTo>
                <a:lnTo>
                  <a:pt x="398026" y="512564"/>
                </a:lnTo>
                <a:cubicBezTo>
                  <a:pt x="395764" y="506968"/>
                  <a:pt x="393740" y="501134"/>
                  <a:pt x="392073" y="495062"/>
                </a:cubicBezTo>
                <a:cubicBezTo>
                  <a:pt x="390406" y="488990"/>
                  <a:pt x="389334" y="482918"/>
                  <a:pt x="388501" y="476964"/>
                </a:cubicBezTo>
                <a:lnTo>
                  <a:pt x="343614" y="454819"/>
                </a:lnTo>
                <a:cubicBezTo>
                  <a:pt x="330160" y="448151"/>
                  <a:pt x="323374" y="432911"/>
                  <a:pt x="327184" y="418505"/>
                </a:cubicBezTo>
                <a:lnTo>
                  <a:pt x="335518" y="387310"/>
                </a:lnTo>
                <a:cubicBezTo>
                  <a:pt x="339447" y="372904"/>
                  <a:pt x="352901" y="363141"/>
                  <a:pt x="367903" y="364093"/>
                </a:cubicBezTo>
                <a:lnTo>
                  <a:pt x="417790" y="367308"/>
                </a:lnTo>
                <a:cubicBezTo>
                  <a:pt x="425291" y="357664"/>
                  <a:pt x="433983" y="348734"/>
                  <a:pt x="443865" y="341114"/>
                </a:cubicBezTo>
                <a:lnTo>
                  <a:pt x="440650" y="291346"/>
                </a:lnTo>
                <a:cubicBezTo>
                  <a:pt x="439698" y="276344"/>
                  <a:pt x="449461" y="262771"/>
                  <a:pt x="463867" y="258961"/>
                </a:cubicBezTo>
                <a:lnTo>
                  <a:pt x="495062" y="250627"/>
                </a:lnTo>
                <a:close/>
                <a:moveTo>
                  <a:pt x="533876" y="404813"/>
                </a:moveTo>
                <a:cubicBezTo>
                  <a:pt x="504963" y="404845"/>
                  <a:pt x="481515" y="428346"/>
                  <a:pt x="481548" y="457260"/>
                </a:cubicBezTo>
                <a:cubicBezTo>
                  <a:pt x="481581" y="486173"/>
                  <a:pt x="505082" y="509620"/>
                  <a:pt x="533995" y="509588"/>
                </a:cubicBezTo>
                <a:cubicBezTo>
                  <a:pt x="562909" y="509555"/>
                  <a:pt x="586356" y="486054"/>
                  <a:pt x="586323" y="457140"/>
                </a:cubicBezTo>
                <a:cubicBezTo>
                  <a:pt x="586290" y="428227"/>
                  <a:pt x="562790" y="404780"/>
                  <a:pt x="533876" y="404813"/>
                </a:cubicBezTo>
                <a:close/>
                <a:moveTo>
                  <a:pt x="267772" y="-54173"/>
                </a:moveTo>
                <a:lnTo>
                  <a:pt x="298966" y="-45839"/>
                </a:lnTo>
                <a:cubicBezTo>
                  <a:pt x="313373" y="-41910"/>
                  <a:pt x="323136" y="-28337"/>
                  <a:pt x="322183" y="-13454"/>
                </a:cubicBezTo>
                <a:lnTo>
                  <a:pt x="318968" y="36314"/>
                </a:lnTo>
                <a:cubicBezTo>
                  <a:pt x="328851" y="43934"/>
                  <a:pt x="337542" y="52745"/>
                  <a:pt x="345043" y="62508"/>
                </a:cubicBezTo>
                <a:lnTo>
                  <a:pt x="395049" y="59293"/>
                </a:lnTo>
                <a:cubicBezTo>
                  <a:pt x="409932" y="58341"/>
                  <a:pt x="423505" y="68104"/>
                  <a:pt x="427434" y="82510"/>
                </a:cubicBezTo>
                <a:lnTo>
                  <a:pt x="435769" y="113705"/>
                </a:lnTo>
                <a:cubicBezTo>
                  <a:pt x="439579" y="128111"/>
                  <a:pt x="432792" y="143351"/>
                  <a:pt x="419338" y="150019"/>
                </a:cubicBezTo>
                <a:lnTo>
                  <a:pt x="374452" y="172164"/>
                </a:lnTo>
                <a:cubicBezTo>
                  <a:pt x="373618" y="178237"/>
                  <a:pt x="372428" y="184309"/>
                  <a:pt x="370880" y="190262"/>
                </a:cubicBezTo>
                <a:cubicBezTo>
                  <a:pt x="369332" y="196215"/>
                  <a:pt x="367189" y="202168"/>
                  <a:pt x="364927" y="207764"/>
                </a:cubicBezTo>
                <a:lnTo>
                  <a:pt x="392668" y="249436"/>
                </a:lnTo>
                <a:cubicBezTo>
                  <a:pt x="401003" y="261937"/>
                  <a:pt x="399336" y="278487"/>
                  <a:pt x="388739" y="289084"/>
                </a:cubicBezTo>
                <a:lnTo>
                  <a:pt x="365879" y="311944"/>
                </a:lnTo>
                <a:cubicBezTo>
                  <a:pt x="355283" y="322540"/>
                  <a:pt x="338733" y="324207"/>
                  <a:pt x="326231" y="315873"/>
                </a:cubicBezTo>
                <a:lnTo>
                  <a:pt x="284559" y="288131"/>
                </a:lnTo>
                <a:cubicBezTo>
                  <a:pt x="273248" y="292775"/>
                  <a:pt x="261223" y="296108"/>
                  <a:pt x="248960" y="297775"/>
                </a:cubicBezTo>
                <a:lnTo>
                  <a:pt x="226814" y="342543"/>
                </a:lnTo>
                <a:cubicBezTo>
                  <a:pt x="220147" y="355997"/>
                  <a:pt x="204907" y="362783"/>
                  <a:pt x="190500" y="358973"/>
                </a:cubicBezTo>
                <a:lnTo>
                  <a:pt x="159306" y="350639"/>
                </a:lnTo>
                <a:cubicBezTo>
                  <a:pt x="144780" y="346710"/>
                  <a:pt x="135136" y="333137"/>
                  <a:pt x="136088" y="318254"/>
                </a:cubicBezTo>
                <a:lnTo>
                  <a:pt x="139303" y="268367"/>
                </a:lnTo>
                <a:cubicBezTo>
                  <a:pt x="129421" y="260747"/>
                  <a:pt x="120729" y="251936"/>
                  <a:pt x="113228" y="242173"/>
                </a:cubicBezTo>
                <a:lnTo>
                  <a:pt x="63222" y="245388"/>
                </a:lnTo>
                <a:cubicBezTo>
                  <a:pt x="48339" y="246340"/>
                  <a:pt x="34766" y="236577"/>
                  <a:pt x="30837" y="222171"/>
                </a:cubicBezTo>
                <a:lnTo>
                  <a:pt x="22503" y="190976"/>
                </a:lnTo>
                <a:cubicBezTo>
                  <a:pt x="18693" y="176570"/>
                  <a:pt x="25479" y="161330"/>
                  <a:pt x="38933" y="154662"/>
                </a:cubicBezTo>
                <a:lnTo>
                  <a:pt x="83820" y="132517"/>
                </a:lnTo>
                <a:cubicBezTo>
                  <a:pt x="84653" y="126444"/>
                  <a:pt x="85844" y="120491"/>
                  <a:pt x="87392" y="114419"/>
                </a:cubicBezTo>
                <a:cubicBezTo>
                  <a:pt x="89059" y="108347"/>
                  <a:pt x="90964" y="102513"/>
                  <a:pt x="93345" y="96917"/>
                </a:cubicBezTo>
                <a:lnTo>
                  <a:pt x="65603" y="55364"/>
                </a:lnTo>
                <a:cubicBezTo>
                  <a:pt x="57269" y="42863"/>
                  <a:pt x="58936" y="26313"/>
                  <a:pt x="69533" y="15716"/>
                </a:cubicBezTo>
                <a:lnTo>
                  <a:pt x="92393" y="-7144"/>
                </a:lnTo>
                <a:cubicBezTo>
                  <a:pt x="102989" y="-17740"/>
                  <a:pt x="119539" y="-19407"/>
                  <a:pt x="132040" y="-11073"/>
                </a:cubicBezTo>
                <a:lnTo>
                  <a:pt x="173712" y="16669"/>
                </a:lnTo>
                <a:cubicBezTo>
                  <a:pt x="185023" y="12025"/>
                  <a:pt x="197048" y="8692"/>
                  <a:pt x="209312" y="7025"/>
                </a:cubicBezTo>
                <a:lnTo>
                  <a:pt x="231458" y="-37743"/>
                </a:lnTo>
                <a:cubicBezTo>
                  <a:pt x="238125" y="-51197"/>
                  <a:pt x="253246" y="-57983"/>
                  <a:pt x="267772" y="-54173"/>
                </a:cubicBezTo>
                <a:close/>
                <a:moveTo>
                  <a:pt x="229076" y="100013"/>
                </a:moveTo>
                <a:cubicBezTo>
                  <a:pt x="200163" y="100013"/>
                  <a:pt x="176689" y="123487"/>
                  <a:pt x="176689" y="152400"/>
                </a:cubicBezTo>
                <a:cubicBezTo>
                  <a:pt x="176689" y="181313"/>
                  <a:pt x="200163" y="204787"/>
                  <a:pt x="229076" y="204787"/>
                </a:cubicBezTo>
                <a:cubicBezTo>
                  <a:pt x="257990" y="204787"/>
                  <a:pt x="281464" y="181313"/>
                  <a:pt x="281464" y="152400"/>
                </a:cubicBezTo>
                <a:cubicBezTo>
                  <a:pt x="281464" y="123487"/>
                  <a:pt x="257990" y="100013"/>
                  <a:pt x="229076" y="100013"/>
                </a:cubicBezTo>
                <a:close/>
              </a:path>
            </a:pathLst>
          </a:custGeom>
          <a:solidFill>
            <a:srgbClr val="1B3A6B"/>
          </a:solidFill>
        </p:spPr>
        <p:txBody>
          <a:bodyPr/>
          <a:p/>
        </p:txBody>
      </p:sp>
      <p:sp>
        <p:nvSpPr>
          <p:cNvPr id="9" name="Shape 7"/>
          <p:cNvSpPr/>
          <p:nvPr/>
        </p:nvSpPr>
        <p:spPr>
          <a:xfrm>
            <a:off x="8128000" y="5334000"/>
            <a:ext cx="609600" cy="609600"/>
          </a:xfrm>
          <a:custGeom>
            <a:avLst/>
            <a:gdLst/>
            <a:ahLst/>
            <a:cxnLst/>
            <a:rect l="l" t="t" r="r" b="b"/>
            <a:pathLst>
              <a:path w="609600" h="609600">
                <a:moveTo>
                  <a:pt x="78462" y="272058"/>
                </a:moveTo>
                <a:cubicBezTo>
                  <a:pt x="94298" y="161330"/>
                  <a:pt x="189667" y="76200"/>
                  <a:pt x="304800" y="76200"/>
                </a:cubicBezTo>
                <a:cubicBezTo>
                  <a:pt x="367903" y="76200"/>
                  <a:pt x="425053" y="101798"/>
                  <a:pt x="466487" y="143113"/>
                </a:cubicBezTo>
                <a:cubicBezTo>
                  <a:pt x="466725" y="143351"/>
                  <a:pt x="466963" y="143589"/>
                  <a:pt x="467201" y="143828"/>
                </a:cubicBezTo>
                <a:lnTo>
                  <a:pt x="476250" y="152400"/>
                </a:lnTo>
                <a:lnTo>
                  <a:pt x="419219" y="152400"/>
                </a:lnTo>
                <a:cubicBezTo>
                  <a:pt x="398145" y="152400"/>
                  <a:pt x="381119" y="169426"/>
                  <a:pt x="381119" y="190500"/>
                </a:cubicBezTo>
                <a:cubicBezTo>
                  <a:pt x="381119" y="211574"/>
                  <a:pt x="398145" y="228600"/>
                  <a:pt x="419219" y="228600"/>
                </a:cubicBezTo>
                <a:lnTo>
                  <a:pt x="571619" y="228600"/>
                </a:lnTo>
                <a:cubicBezTo>
                  <a:pt x="592693" y="228600"/>
                  <a:pt x="609719" y="211574"/>
                  <a:pt x="609719" y="190500"/>
                </a:cubicBezTo>
                <a:lnTo>
                  <a:pt x="609719" y="38100"/>
                </a:lnTo>
                <a:cubicBezTo>
                  <a:pt x="609719" y="17026"/>
                  <a:pt x="592693" y="0"/>
                  <a:pt x="571619" y="0"/>
                </a:cubicBezTo>
                <a:cubicBezTo>
                  <a:pt x="550545" y="0"/>
                  <a:pt x="533519" y="17026"/>
                  <a:pt x="533519" y="38100"/>
                </a:cubicBezTo>
                <a:lnTo>
                  <a:pt x="533519" y="101679"/>
                </a:lnTo>
                <a:lnTo>
                  <a:pt x="520065" y="88940"/>
                </a:lnTo>
                <a:cubicBezTo>
                  <a:pt x="464939" y="34052"/>
                  <a:pt x="388739" y="0"/>
                  <a:pt x="304800" y="0"/>
                </a:cubicBezTo>
                <a:cubicBezTo>
                  <a:pt x="151209" y="0"/>
                  <a:pt x="24170" y="113586"/>
                  <a:pt x="3096" y="261342"/>
                </a:cubicBezTo>
                <a:cubicBezTo>
                  <a:pt x="119" y="282178"/>
                  <a:pt x="14526" y="301466"/>
                  <a:pt x="35362" y="304443"/>
                </a:cubicBezTo>
                <a:cubicBezTo>
                  <a:pt x="56198" y="307419"/>
                  <a:pt x="75486" y="292894"/>
                  <a:pt x="78462" y="272177"/>
                </a:cubicBezTo>
                <a:close/>
                <a:moveTo>
                  <a:pt x="606504" y="348258"/>
                </a:moveTo>
                <a:cubicBezTo>
                  <a:pt x="609481" y="327422"/>
                  <a:pt x="594955" y="308134"/>
                  <a:pt x="574238" y="305157"/>
                </a:cubicBezTo>
                <a:cubicBezTo>
                  <a:pt x="553522" y="302181"/>
                  <a:pt x="534114" y="316706"/>
                  <a:pt x="531138" y="337423"/>
                </a:cubicBezTo>
                <a:cubicBezTo>
                  <a:pt x="515302" y="448151"/>
                  <a:pt x="419933" y="533281"/>
                  <a:pt x="304800" y="533281"/>
                </a:cubicBezTo>
                <a:cubicBezTo>
                  <a:pt x="241697" y="533281"/>
                  <a:pt x="184547" y="507683"/>
                  <a:pt x="143113" y="466368"/>
                </a:cubicBezTo>
                <a:cubicBezTo>
                  <a:pt x="142875" y="466130"/>
                  <a:pt x="142637" y="465892"/>
                  <a:pt x="142399" y="465653"/>
                </a:cubicBezTo>
                <a:lnTo>
                  <a:pt x="133350" y="457081"/>
                </a:lnTo>
                <a:lnTo>
                  <a:pt x="190381" y="457081"/>
                </a:lnTo>
                <a:cubicBezTo>
                  <a:pt x="211455" y="457081"/>
                  <a:pt x="228481" y="440055"/>
                  <a:pt x="228481" y="418981"/>
                </a:cubicBezTo>
                <a:cubicBezTo>
                  <a:pt x="228481" y="397907"/>
                  <a:pt x="211455" y="380881"/>
                  <a:pt x="190381" y="380881"/>
                </a:cubicBezTo>
                <a:lnTo>
                  <a:pt x="38100" y="381000"/>
                </a:lnTo>
                <a:cubicBezTo>
                  <a:pt x="27980" y="381000"/>
                  <a:pt x="18217" y="385048"/>
                  <a:pt x="11073" y="392311"/>
                </a:cubicBezTo>
                <a:cubicBezTo>
                  <a:pt x="3929" y="399574"/>
                  <a:pt x="-119" y="409218"/>
                  <a:pt x="0" y="419457"/>
                </a:cubicBezTo>
                <a:lnTo>
                  <a:pt x="1191" y="570667"/>
                </a:lnTo>
                <a:cubicBezTo>
                  <a:pt x="1310" y="591741"/>
                  <a:pt x="18574" y="608647"/>
                  <a:pt x="39648" y="608409"/>
                </a:cubicBezTo>
                <a:cubicBezTo>
                  <a:pt x="60722" y="608171"/>
                  <a:pt x="77629" y="591026"/>
                  <a:pt x="77391" y="569952"/>
                </a:cubicBezTo>
                <a:lnTo>
                  <a:pt x="76914" y="508635"/>
                </a:lnTo>
                <a:lnTo>
                  <a:pt x="89654" y="520660"/>
                </a:lnTo>
                <a:cubicBezTo>
                  <a:pt x="144780" y="575548"/>
                  <a:pt x="220861" y="609600"/>
                  <a:pt x="304800" y="609600"/>
                </a:cubicBezTo>
                <a:cubicBezTo>
                  <a:pt x="458391" y="609600"/>
                  <a:pt x="585430" y="496014"/>
                  <a:pt x="606504" y="348258"/>
                </a:cubicBezTo>
                <a:close/>
              </a:path>
            </a:pathLst>
          </a:custGeom>
          <a:solidFill>
            <a:srgbClr val="1B3A6B"/>
          </a:solidFill>
        </p:spPr>
        <p:txBody>
          <a:bodyPr/>
          <a:p/>
        </p:txBody>
      </p:sp>
      <p:sp>
        <p:nvSpPr>
          <p:cNvPr id="10" name="Shape 8"/>
          <p:cNvSpPr/>
          <p:nvPr/>
        </p:nvSpPr>
        <p:spPr>
          <a:xfrm>
            <a:off x="9398000" y="5334000"/>
            <a:ext cx="609600" cy="609600"/>
          </a:xfrm>
          <a:custGeom>
            <a:avLst/>
            <a:gdLst/>
            <a:ahLst/>
            <a:cxnLst/>
            <a:rect l="l" t="t" r="r" b="b"/>
            <a:pathLst>
              <a:path w="609600" h="609600">
                <a:moveTo>
                  <a:pt x="304800" y="609600"/>
                </a:moveTo>
                <a:cubicBezTo>
                  <a:pt x="473024" y="609600"/>
                  <a:pt x="609600" y="473024"/>
                  <a:pt x="609600" y="304800"/>
                </a:cubicBezTo>
                <a:cubicBezTo>
                  <a:pt x="609600" y="136576"/>
                  <a:pt x="473024" y="0"/>
                  <a:pt x="304800" y="0"/>
                </a:cubicBezTo>
                <a:cubicBezTo>
                  <a:pt x="136576" y="0"/>
                  <a:pt x="0" y="136576"/>
                  <a:pt x="0" y="304800"/>
                </a:cubicBezTo>
                <a:cubicBezTo>
                  <a:pt x="0" y="473024"/>
                  <a:pt x="136576" y="609600"/>
                  <a:pt x="304800" y="609600"/>
                </a:cubicBezTo>
                <a:close/>
                <a:moveTo>
                  <a:pt x="405289" y="253246"/>
                </a:moveTo>
                <a:lnTo>
                  <a:pt x="310039" y="405646"/>
                </a:lnTo>
                <a:cubicBezTo>
                  <a:pt x="305038" y="413623"/>
                  <a:pt x="296466" y="418624"/>
                  <a:pt x="287060" y="419100"/>
                </a:cubicBezTo>
                <a:cubicBezTo>
                  <a:pt x="277654" y="419576"/>
                  <a:pt x="268605" y="415290"/>
                  <a:pt x="263009" y="407670"/>
                </a:cubicBezTo>
                <a:lnTo>
                  <a:pt x="205859" y="331470"/>
                </a:lnTo>
                <a:cubicBezTo>
                  <a:pt x="196334" y="318849"/>
                  <a:pt x="198953" y="300990"/>
                  <a:pt x="211574" y="291465"/>
                </a:cubicBezTo>
                <a:cubicBezTo>
                  <a:pt x="224195" y="281940"/>
                  <a:pt x="242054" y="284559"/>
                  <a:pt x="251579" y="297180"/>
                </a:cubicBezTo>
                <a:lnTo>
                  <a:pt x="283726" y="340043"/>
                </a:lnTo>
                <a:lnTo>
                  <a:pt x="356830" y="223004"/>
                </a:lnTo>
                <a:cubicBezTo>
                  <a:pt x="365165" y="209669"/>
                  <a:pt x="382786" y="205502"/>
                  <a:pt x="396240" y="213955"/>
                </a:cubicBezTo>
                <a:cubicBezTo>
                  <a:pt x="409694" y="222409"/>
                  <a:pt x="413742" y="239911"/>
                  <a:pt x="405289" y="253365"/>
                </a:cubicBezTo>
                <a:close/>
              </a:path>
            </a:pathLst>
          </a:custGeom>
          <a:solidFill>
            <a:srgbClr val="1B3A6B"/>
          </a:solidFill>
        </p:spPr>
        <p:txBody>
          <a:body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63754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rPr>
              <a:t>PBA: Pricing &amp; Baseline Adjustment</a:t>
            </a:r>
            <a:endPar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70000"/>
            <a:ext cx="14732000" cy="0"/>
          </a:xfrm>
          <a:prstGeom prst="straightConnector1">
            <a:avLst/>
          </a:prstGeom>
          <a:noFill/>
          <a:ln w="12700">
            <a:solidFill>
              <a:srgbClr val="D0D5DD"/>
            </a:solidFill>
            <a:prstDash val="solid"/>
            <a:headEnd type="none"/>
            <a:tailEnd type="none"/>
          </a:ln>
        </p:spPr>
        <p:txBody>
          <a:bodyPr/>
          <a:p/>
        </p:txBody>
      </p:sp>
      <p:sp>
        <p:nvSpPr>
          <p:cNvPr id="11" name="Shape 9"/>
          <p:cNvSpPr/>
          <p:nvPr/>
        </p:nvSpPr>
        <p:spPr>
          <a:xfrm>
            <a:off x="762000" y="1460500"/>
            <a:ext cx="14732000" cy="687070"/>
          </a:xfrm>
          <a:prstGeom prst="rect">
            <a:avLst/>
          </a:prstGeom>
          <a:solidFill>
            <a:srgbClr val="E8EBF0"/>
          </a:solidFill>
          <a:ln w="12700">
            <a:solidFill>
              <a:srgbClr val="D0D5DD"/>
            </a:solidFill>
            <a:prstDash val="solid"/>
          </a:ln>
        </p:spPr>
        <p:txBody>
          <a:bodyPr/>
          <a:p/>
        </p:txBody>
      </p:sp>
      <p:sp>
        <p:nvSpPr>
          <p:cNvPr id="12" name="Text 10"/>
          <p:cNvSpPr/>
          <p:nvPr/>
        </p:nvSpPr>
        <p:spPr>
          <a:xfrm>
            <a:off x="1016000" y="1524000"/>
            <a:ext cx="14224000" cy="508000"/>
          </a:xfrm>
          <a:prstGeom prst="rect">
            <a:avLst/>
          </a:prstGeom>
          <a:noFill/>
        </p:spPr>
        <p:txBody>
          <a:bodyPr wrap="square" lIns="0" tIns="0" rIns="0" bIns="0" rtlCol="0" anchor="ctr"/>
          <a:lstStyle/>
          <a:p>
            <a:pPr>
              <a:lnSpc>
                <a:spcPct val="100000"/>
              </a:lnSpc>
            </a:pPr>
            <a:r>
              <a:rPr lang="en-US" sz="16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Challenge:</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Lower-level scheduling is discrete and non-linear — no closed-form gradient ∇Φ exists. Standard gradient descent is inapplicable.</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3" name="Text 11"/>
          <p:cNvSpPr/>
          <p:nvPr/>
        </p:nvSpPr>
        <p:spPr>
          <a:xfrm>
            <a:off x="762000" y="2591435"/>
            <a:ext cx="7112000" cy="3302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rPr>
              <a:t>Blockwise Two-Point Gradient Estimation</a:t>
            </a:r>
            <a:endPar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5" name="Text 13"/>
          <p:cNvSpPr/>
          <p:nvPr/>
        </p:nvSpPr>
        <p:spPr>
          <a:xfrm>
            <a:off x="762000" y="3073400"/>
            <a:ext cx="3810000" cy="2794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Algorithm 1: PBA</a:t>
            </a:r>
            <a:endParaRPr lang="en-US" sz="20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7" name="Text 15"/>
          <p:cNvSpPr/>
          <p:nvPr/>
        </p:nvSpPr>
        <p:spPr>
          <a:xfrm>
            <a:off x="8445500" y="2591435"/>
            <a:ext cx="7112000" cy="3302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rPr>
              <a:t>Theoretical Guarantee</a:t>
            </a:r>
            <a:endPar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8" name="Shape 16"/>
          <p:cNvSpPr/>
          <p:nvPr/>
        </p:nvSpPr>
        <p:spPr>
          <a:xfrm>
            <a:off x="8445500" y="3035935"/>
            <a:ext cx="7048500" cy="1903095"/>
          </a:xfrm>
          <a:prstGeom prst="rect">
            <a:avLst/>
          </a:prstGeom>
          <a:solidFill>
            <a:srgbClr val="1B3A6B"/>
          </a:solidFill>
        </p:spPr>
        <p:txBody>
          <a:bodyPr/>
          <a:p/>
        </p:txBody>
      </p:sp>
      <p:sp>
        <p:nvSpPr>
          <p:cNvPr id="19" name="Text 17"/>
          <p:cNvSpPr/>
          <p:nvPr/>
        </p:nvSpPr>
        <p:spPr>
          <a:xfrm>
            <a:off x="8699500" y="3124835"/>
            <a:ext cx="3810000" cy="304800"/>
          </a:xfrm>
          <a:prstGeom prst="rect">
            <a:avLst/>
          </a:prstGeom>
          <a:noFill/>
        </p:spPr>
        <p:txBody>
          <a:bodyPr wrap="none" lIns="0" tIns="0" rIns="0" bIns="0" rtlCol="0" anchor="ctr"/>
          <a:lstStyle/>
          <a:p>
            <a:pPr>
              <a:lnSpc>
                <a:spcPct val="100000"/>
              </a:lnSpc>
            </a:pP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Theorem 1 (PBA Convergence)</a:t>
            </a:r>
            <a:endPar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0" name="Text 18"/>
          <p:cNvSpPr/>
          <p:nvPr/>
        </p:nvSpPr>
        <p:spPr>
          <a:xfrm>
            <a:off x="8699500" y="3505835"/>
            <a:ext cx="6540500" cy="914400"/>
          </a:xfrm>
          <a:prstGeom prst="rect">
            <a:avLst/>
          </a:prstGeom>
          <a:noFill/>
        </p:spPr>
        <p:txBody>
          <a:bodyPr wrap="square" lIns="0" tIns="0" rIns="0" bIns="0" rtlCol="0" anchor="t"/>
          <a:lstStyle/>
          <a:p>
            <a:pPr>
              <a:lnSpc>
                <a:spcPct val="150000"/>
              </a:lnSpc>
            </a:pP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With proper step sizes η</a:t>
            </a:r>
            <a:r>
              <a:rPr lang="en-US" sz="1600" baseline="-400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t</a:t>
            </a: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 satisfying Ση</a:t>
            </a:r>
            <a:r>
              <a:rPr lang="en-US" sz="1600" baseline="-400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t</a:t>
            </a: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 = ∞ and Ση</a:t>
            </a:r>
            <a:r>
              <a:rPr lang="en-US" sz="1600" baseline="-400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t</a:t>
            </a:r>
            <a:r>
              <a:rPr lang="en-US" sz="1600" baseline="300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2</a:t>
            </a: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 &lt; ∞, PBA iterates converge </a:t>
            </a: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almost surely</a:t>
            </a: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 to a stationary point of the upper-level objective Φ.</a:t>
            </a:r>
            <a:endPar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1" name="Text 19"/>
          <p:cNvSpPr/>
          <p:nvPr/>
        </p:nvSpPr>
        <p:spPr>
          <a:xfrm>
            <a:off x="8445500" y="5050155"/>
            <a:ext cx="7112000" cy="3302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rPr>
              <a:t>Key Properties</a:t>
            </a:r>
            <a:endPar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22" name="Shape 20"/>
          <p:cNvSpPr/>
          <p:nvPr/>
        </p:nvSpPr>
        <p:spPr>
          <a:xfrm>
            <a:off x="8445500" y="5640705"/>
            <a:ext cx="7048500" cy="635000"/>
          </a:xfrm>
          <a:prstGeom prst="rect">
            <a:avLst/>
          </a:prstGeom>
          <a:solidFill>
            <a:srgbClr val="FFFFFF"/>
          </a:solidFill>
          <a:ln w="12700">
            <a:solidFill>
              <a:srgbClr val="D0D5DD"/>
            </a:solidFill>
            <a:prstDash val="solid"/>
          </a:ln>
        </p:spPr>
        <p:txBody>
          <a:bodyPr/>
          <a:p/>
        </p:txBody>
      </p:sp>
      <p:sp>
        <p:nvSpPr>
          <p:cNvPr id="23" name="Shape 21"/>
          <p:cNvSpPr/>
          <p:nvPr/>
        </p:nvSpPr>
        <p:spPr>
          <a:xfrm>
            <a:off x="8445500" y="5640705"/>
            <a:ext cx="63500" cy="635000"/>
          </a:xfrm>
          <a:prstGeom prst="rect">
            <a:avLst/>
          </a:prstGeom>
          <a:solidFill>
            <a:srgbClr val="4A7C59"/>
          </a:solidFill>
        </p:spPr>
        <p:txBody>
          <a:bodyPr/>
          <a:p/>
        </p:txBody>
      </p:sp>
      <p:sp>
        <p:nvSpPr>
          <p:cNvPr id="24" name="Text 22"/>
          <p:cNvSpPr/>
          <p:nvPr/>
        </p:nvSpPr>
        <p:spPr>
          <a:xfrm>
            <a:off x="8699500" y="5704205"/>
            <a:ext cx="6540500" cy="508000"/>
          </a:xfrm>
          <a:prstGeom prst="rect">
            <a:avLst/>
          </a:prstGeom>
          <a:noFill/>
        </p:spPr>
        <p:txBody>
          <a:bodyPr wrap="square" lIns="0" tIns="0" rIns="0" bIns="0" rtlCol="0" anchor="ctr"/>
          <a:lstStyle/>
          <a:p>
            <a:pPr>
              <a:lnSpc>
                <a:spcPct val="100000"/>
              </a:lnSpc>
            </a:pPr>
            <a:r>
              <a:rPr lang="en-US"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Gradient-Free:</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Only requires function evaluations, no gradient computation</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5" name="Shape 23"/>
          <p:cNvSpPr/>
          <p:nvPr/>
        </p:nvSpPr>
        <p:spPr>
          <a:xfrm>
            <a:off x="8445500" y="6402705"/>
            <a:ext cx="7048500" cy="635000"/>
          </a:xfrm>
          <a:prstGeom prst="rect">
            <a:avLst/>
          </a:prstGeom>
          <a:solidFill>
            <a:srgbClr val="FFFFFF"/>
          </a:solidFill>
          <a:ln w="12700">
            <a:solidFill>
              <a:srgbClr val="D0D5DD"/>
            </a:solidFill>
            <a:prstDash val="solid"/>
          </a:ln>
        </p:spPr>
        <p:txBody>
          <a:bodyPr/>
          <a:p/>
        </p:txBody>
      </p:sp>
      <p:sp>
        <p:nvSpPr>
          <p:cNvPr id="26" name="Shape 24"/>
          <p:cNvSpPr/>
          <p:nvPr/>
        </p:nvSpPr>
        <p:spPr>
          <a:xfrm>
            <a:off x="8445500" y="6402705"/>
            <a:ext cx="63500" cy="635000"/>
          </a:xfrm>
          <a:prstGeom prst="rect">
            <a:avLst/>
          </a:prstGeom>
          <a:solidFill>
            <a:srgbClr val="4A7C59"/>
          </a:solidFill>
        </p:spPr>
        <p:txBody>
          <a:bodyPr/>
          <a:p/>
        </p:txBody>
      </p:sp>
      <p:sp>
        <p:nvSpPr>
          <p:cNvPr id="27" name="Text 25"/>
          <p:cNvSpPr/>
          <p:nvPr/>
        </p:nvSpPr>
        <p:spPr>
          <a:xfrm>
            <a:off x="8699500" y="6466205"/>
            <a:ext cx="6540500" cy="508000"/>
          </a:xfrm>
          <a:prstGeom prst="rect">
            <a:avLst/>
          </a:prstGeom>
          <a:noFill/>
        </p:spPr>
        <p:txBody>
          <a:bodyPr wrap="square" lIns="0" tIns="0" rIns="0" bIns="0" rtlCol="0" anchor="ctr"/>
          <a:lstStyle/>
          <a:p>
            <a:pPr>
              <a:lnSpc>
                <a:spcPct val="100000"/>
              </a:lnSpc>
            </a:pPr>
            <a:r>
              <a:rPr lang="en-US" altLang="zh-CN"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Joint Update</a:t>
            </a:r>
            <a:r>
              <a:rPr lang="en-US"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altLang="zh-CN"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Optimizes prices and baseline replicas together through one projected update</a:t>
            </a:r>
            <a:endParaRPr lang="en-US" altLang="zh-CN"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8" name="Shape 26"/>
          <p:cNvSpPr/>
          <p:nvPr/>
        </p:nvSpPr>
        <p:spPr>
          <a:xfrm>
            <a:off x="8445500" y="7164705"/>
            <a:ext cx="7048500" cy="635000"/>
          </a:xfrm>
          <a:prstGeom prst="rect">
            <a:avLst/>
          </a:prstGeom>
          <a:solidFill>
            <a:srgbClr val="FFFFFF"/>
          </a:solidFill>
          <a:ln w="12700">
            <a:solidFill>
              <a:srgbClr val="D0D5DD"/>
            </a:solidFill>
            <a:prstDash val="solid"/>
          </a:ln>
        </p:spPr>
        <p:txBody>
          <a:bodyPr/>
          <a:p/>
        </p:txBody>
      </p:sp>
      <p:sp>
        <p:nvSpPr>
          <p:cNvPr id="29" name="Shape 27"/>
          <p:cNvSpPr/>
          <p:nvPr/>
        </p:nvSpPr>
        <p:spPr>
          <a:xfrm>
            <a:off x="8445500" y="7164705"/>
            <a:ext cx="63500" cy="635000"/>
          </a:xfrm>
          <a:prstGeom prst="rect">
            <a:avLst/>
          </a:prstGeom>
          <a:solidFill>
            <a:srgbClr val="4A7C59"/>
          </a:solidFill>
        </p:spPr>
        <p:txBody>
          <a:bodyPr/>
          <a:p/>
        </p:txBody>
      </p:sp>
      <p:sp>
        <p:nvSpPr>
          <p:cNvPr id="30" name="Text 28"/>
          <p:cNvSpPr/>
          <p:nvPr/>
        </p:nvSpPr>
        <p:spPr>
          <a:xfrm>
            <a:off x="8699500" y="7228205"/>
            <a:ext cx="6540500" cy="508000"/>
          </a:xfrm>
          <a:prstGeom prst="rect">
            <a:avLst/>
          </a:prstGeom>
          <a:noFill/>
        </p:spPr>
        <p:txBody>
          <a:bodyPr wrap="square" lIns="0" tIns="0" rIns="0" bIns="0" rtlCol="0" anchor="ctr"/>
          <a:lstStyle/>
          <a:p>
            <a:pPr>
              <a:lnSpc>
                <a:spcPct val="100000"/>
              </a:lnSpc>
            </a:pPr>
            <a:r>
              <a:rPr lang="en-US" altLang="zh-CN"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Dimension-Efficient</a:t>
            </a:r>
            <a:r>
              <a:rPr lang="en-US"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altLang="zh-CN"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Uses only two function evaluations per iteration, independent of decision dimension </a:t>
            </a:r>
            <a:r>
              <a:rPr lang="en-US" altLang="zh-CN" sz="1600"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d</a:t>
            </a:r>
            <a:endParaRPr lang="en-US" altLang="zh-CN" sz="1600"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1" name="Shape 29"/>
          <p:cNvSpPr/>
          <p:nvPr/>
        </p:nvSpPr>
        <p:spPr>
          <a:xfrm>
            <a:off x="762000" y="8763000"/>
            <a:ext cx="14732000" cy="0"/>
          </a:xfrm>
          <a:prstGeom prst="straightConnector1">
            <a:avLst/>
          </a:prstGeom>
          <a:noFill/>
          <a:ln w="12700">
            <a:solidFill>
              <a:srgbClr val="D0D5DD"/>
            </a:solidFill>
            <a:prstDash val="solid"/>
            <a:headEnd type="none"/>
            <a:tailEnd type="none"/>
          </a:ln>
        </p:spPr>
        <p:txBody>
          <a:bodyPr/>
          <a:p/>
        </p:txBody>
      </p:sp>
      <p:sp>
        <p:nvSpPr>
          <p:cNvPr id="32" name="Text 30"/>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12 / 20</a:t>
            </a:r>
            <a:endPar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pic>
        <p:nvPicPr>
          <p:cNvPr id="33" name="图片 32"/>
          <p:cNvPicPr>
            <a:picLocks noChangeAspect="1"/>
          </p:cNvPicPr>
          <p:nvPr/>
        </p:nvPicPr>
        <p:blipFill>
          <a:blip r:embed="rId1"/>
          <a:stretch>
            <a:fillRect/>
          </a:stretch>
        </p:blipFill>
        <p:spPr>
          <a:xfrm>
            <a:off x="690245" y="3695065"/>
            <a:ext cx="6664960" cy="410464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63754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rPr>
              <a:t>ARMS: Adaptive Reconfiguration &amp; Matching</a:t>
            </a:r>
            <a:endPar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97940"/>
            <a:ext cx="14732000" cy="0"/>
          </a:xfrm>
          <a:prstGeom prst="straightConnector1">
            <a:avLst/>
          </a:prstGeom>
          <a:noFill/>
          <a:ln w="12700">
            <a:solidFill>
              <a:srgbClr val="D0D5DD"/>
            </a:solidFill>
            <a:prstDash val="solid"/>
            <a:headEnd type="none"/>
            <a:tailEnd type="none"/>
          </a:ln>
        </p:spPr>
        <p:txBody>
          <a:bodyPr/>
          <a:p/>
        </p:txBody>
      </p:sp>
      <p:sp>
        <p:nvSpPr>
          <p:cNvPr id="11" name="Shape 9"/>
          <p:cNvSpPr/>
          <p:nvPr/>
        </p:nvSpPr>
        <p:spPr>
          <a:xfrm>
            <a:off x="762000" y="1524000"/>
            <a:ext cx="7048500" cy="3314065"/>
          </a:xfrm>
          <a:prstGeom prst="rect">
            <a:avLst/>
          </a:prstGeom>
          <a:solidFill>
            <a:srgbClr val="FFFFFF"/>
          </a:solidFill>
          <a:ln w="12700">
            <a:solidFill>
              <a:srgbClr val="D0D5DD"/>
            </a:solidFill>
            <a:prstDash val="solid"/>
          </a:ln>
        </p:spPr>
        <p:txBody>
          <a:bodyPr/>
          <a:p/>
        </p:txBody>
      </p:sp>
      <p:sp>
        <p:nvSpPr>
          <p:cNvPr id="12" name="Shape 10"/>
          <p:cNvSpPr/>
          <p:nvPr/>
        </p:nvSpPr>
        <p:spPr>
          <a:xfrm>
            <a:off x="762000" y="1524000"/>
            <a:ext cx="7048500" cy="63500"/>
          </a:xfrm>
          <a:prstGeom prst="rect">
            <a:avLst/>
          </a:prstGeom>
          <a:solidFill>
            <a:srgbClr val="1B3A6B"/>
          </a:solidFill>
        </p:spPr>
        <p:txBody>
          <a:bodyPr/>
          <a:p/>
        </p:txBody>
      </p:sp>
      <p:sp>
        <p:nvSpPr>
          <p:cNvPr id="13" name="Text 11"/>
          <p:cNvSpPr/>
          <p:nvPr/>
        </p:nvSpPr>
        <p:spPr>
          <a:xfrm>
            <a:off x="1016000" y="1714500"/>
            <a:ext cx="5080000" cy="330200"/>
          </a:xfrm>
          <a:prstGeom prst="rect">
            <a:avLst/>
          </a:prstGeom>
          <a:noFill/>
        </p:spPr>
        <p:txBody>
          <a:bodyPr wrap="none" lIns="0" tIns="0" rIns="0" bIns="0" rtlCol="0" anchor="ctr"/>
          <a:lstStyle/>
          <a:p>
            <a:pPr>
              <a:lnSpc>
                <a:spcPct val="100000"/>
              </a:lnSpc>
            </a:pPr>
            <a:r>
              <a:rPr lang="en-US"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Stage 1: Reconfiguration</a:t>
            </a:r>
            <a:endParaRPr lang="en-US"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4" name="Text 12"/>
          <p:cNvSpPr/>
          <p:nvPr/>
        </p:nvSpPr>
        <p:spPr>
          <a:xfrm>
            <a:off x="1016000" y="2133600"/>
            <a:ext cx="6540500" cy="2413000"/>
          </a:xfrm>
          <a:prstGeom prst="rect">
            <a:avLst/>
          </a:prstGeom>
          <a:noFill/>
        </p:spPr>
        <p:txBody>
          <a:bodyPr wrap="square" lIns="0" tIns="0" rIns="0" bIns="0" rtlCol="0" anchor="t"/>
          <a:lstStyle/>
          <a:p>
            <a:pPr>
              <a:lnSpc>
                <a:spcPct val="150000"/>
              </a:lnSpc>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Fairness-aware reconfiguration</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each slot start:</a:t>
            </a:r>
            <a:endParaRPr lang="en-US" dirty="0">
              <a:latin typeface="微软雅黑" panose="020B0503020204020204" pitchFamily="34" charset="-122"/>
              <a:ea typeface="微软雅黑" panose="020B0503020204020204" pitchFamily="34" charset="-122"/>
            </a:endParaRPr>
          </a:p>
          <a:p>
            <a:pPr>
              <a:lnSpc>
                <a:spcPct val="150000"/>
              </a:lnSpc>
              <a:spcBef>
                <a:spcPts val="400"/>
              </a:spcBef>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1. Estimate required replicas: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a:p>
            <a:pPr>
              <a:lnSpc>
                <a:spcPct val="150000"/>
              </a:lnSpc>
              <a:spcBef>
                <a:spcPts val="400"/>
              </a:spcBef>
            </a:pPr>
            <a:endParaRPr lang="en-US" dirty="0">
              <a:latin typeface="微软雅黑" panose="020B0503020204020204" pitchFamily="34" charset="-122"/>
              <a:ea typeface="微软雅黑" panose="020B0503020204020204" pitchFamily="34" charset="-122"/>
            </a:endParaRPr>
          </a:p>
          <a:p>
            <a:pPr>
              <a:lnSpc>
                <a:spcPct val="150000"/>
              </a:lnSpc>
              <a:spcBef>
                <a:spcPts val="400"/>
              </a:spcBef>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2. Compute </a:t>
            </a: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fairness score</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across functions</a:t>
            </a:r>
            <a:endParaRPr lang="en-US" dirty="0">
              <a:latin typeface="微软雅黑" panose="020B0503020204020204" pitchFamily="34" charset="-122"/>
              <a:ea typeface="微软雅黑" panose="020B0503020204020204" pitchFamily="34" charset="-122"/>
            </a:endParaRPr>
          </a:p>
          <a:p>
            <a:pPr>
              <a:lnSpc>
                <a:spcPct val="150000"/>
              </a:lnSpc>
              <a:spcBef>
                <a:spcPts val="400"/>
              </a:spcBef>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3. Decide: switch keep-alive vGPU or activate transient vGPU based on </a:t>
            </a: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cost comparison</a:t>
            </a:r>
            <a:endPar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5" name="Shape 13"/>
          <p:cNvSpPr/>
          <p:nvPr/>
        </p:nvSpPr>
        <p:spPr>
          <a:xfrm>
            <a:off x="8445500" y="1524000"/>
            <a:ext cx="7048500" cy="3314065"/>
          </a:xfrm>
          <a:prstGeom prst="rect">
            <a:avLst/>
          </a:prstGeom>
          <a:solidFill>
            <a:srgbClr val="FFFFFF"/>
          </a:solidFill>
          <a:ln w="12700">
            <a:solidFill>
              <a:srgbClr val="D0D5DD"/>
            </a:solidFill>
            <a:prstDash val="solid"/>
          </a:ln>
        </p:spPr>
        <p:txBody>
          <a:bodyPr/>
          <a:p/>
        </p:txBody>
      </p:sp>
      <p:sp>
        <p:nvSpPr>
          <p:cNvPr id="16" name="Shape 14"/>
          <p:cNvSpPr/>
          <p:nvPr/>
        </p:nvSpPr>
        <p:spPr>
          <a:xfrm>
            <a:off x="8445500" y="1524000"/>
            <a:ext cx="7048500" cy="63500"/>
          </a:xfrm>
          <a:prstGeom prst="rect">
            <a:avLst/>
          </a:prstGeom>
          <a:solidFill>
            <a:srgbClr val="C44D34"/>
          </a:solidFill>
        </p:spPr>
        <p:txBody>
          <a:bodyPr/>
          <a:p/>
        </p:txBody>
      </p:sp>
      <p:sp>
        <p:nvSpPr>
          <p:cNvPr id="17" name="Text 15"/>
          <p:cNvSpPr/>
          <p:nvPr/>
        </p:nvSpPr>
        <p:spPr>
          <a:xfrm>
            <a:off x="8699500" y="1714500"/>
            <a:ext cx="5080000" cy="330200"/>
          </a:xfrm>
          <a:prstGeom prst="rect">
            <a:avLst/>
          </a:prstGeom>
          <a:noFill/>
        </p:spPr>
        <p:txBody>
          <a:bodyPr wrap="none" lIns="0" tIns="0" rIns="0" bIns="0" rtlCol="0" anchor="ctr"/>
          <a:lstStyle/>
          <a:p>
            <a:pPr>
              <a:lnSpc>
                <a:spcPct val="100000"/>
              </a:lnSpc>
            </a:pPr>
            <a:r>
              <a:rPr lang="en-US"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Stage 2: Matching</a:t>
            </a:r>
            <a:endParaRPr lang="en-US"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8" name="Text 16"/>
          <p:cNvSpPr/>
          <p:nvPr/>
        </p:nvSpPr>
        <p:spPr>
          <a:xfrm>
            <a:off x="8699500" y="2133600"/>
            <a:ext cx="6540500" cy="2413000"/>
          </a:xfrm>
          <a:prstGeom prst="rect">
            <a:avLst/>
          </a:prstGeom>
          <a:noFill/>
        </p:spPr>
        <p:txBody>
          <a:bodyPr wrap="square" lIns="0" tIns="0" rIns="0" bIns="0" rtlCol="0" anchor="t"/>
          <a:lstStyle/>
          <a:p>
            <a:pPr>
              <a:lnSpc>
                <a:spcPct val="150000"/>
              </a:lnSpc>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Value- and fairness-aware matching:</a:t>
            </a:r>
            <a:endParaRPr lang="en-US" dirty="0">
              <a:latin typeface="微软雅黑" panose="020B0503020204020204" pitchFamily="34" charset="-122"/>
              <a:ea typeface="微软雅黑" panose="020B0503020204020204" pitchFamily="34" charset="-122"/>
            </a:endParaRPr>
          </a:p>
          <a:p>
            <a:pPr>
              <a:lnSpc>
                <a:spcPct val="150000"/>
              </a:lnSpc>
              <a:spcBef>
                <a:spcPts val="400"/>
              </a:spcBef>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1. Sort jobs by priority π</a:t>
            </a:r>
            <a:r>
              <a:rPr lang="en-US" sz="1600"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k</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combining:</a:t>
            </a:r>
            <a:endParaRPr lang="en-US" dirty="0">
              <a:latin typeface="微软雅黑" panose="020B0503020204020204" pitchFamily="34" charset="-122"/>
              <a:ea typeface="微软雅黑" panose="020B0503020204020204" pitchFamily="34" charset="-122"/>
            </a:endParaRPr>
          </a:p>
          <a:p>
            <a:pPr marL="254000" indent="-254000">
              <a:lnSpc>
                <a:spcPct val="150000"/>
              </a:lnSpc>
              <a:spcBef>
                <a:spcPts val="10"/>
              </a:spcBef>
              <a:buSzPct val="100000"/>
              <a:buChar char="•"/>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Economic value (revenue + penalty)</a:t>
            </a:r>
            <a:endParaRPr lang="en-US" dirty="0">
              <a:latin typeface="微软雅黑" panose="020B0503020204020204" pitchFamily="34" charset="-122"/>
              <a:ea typeface="微软雅黑" panose="020B0503020204020204" pitchFamily="34" charset="-122"/>
            </a:endParaRPr>
          </a:p>
          <a:p>
            <a:pPr marL="254000" indent="-254000">
              <a:lnSpc>
                <a:spcPct val="150000"/>
              </a:lnSpc>
              <a:spcBef>
                <a:spcPts val="10"/>
              </a:spcBef>
              <a:buSzPct val="100000"/>
              <a:buChar char="•"/>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SLA urgency (remaining time)</a:t>
            </a:r>
            <a:endParaRPr lang="en-US" dirty="0">
              <a:latin typeface="微软雅黑" panose="020B0503020204020204" pitchFamily="34" charset="-122"/>
              <a:ea typeface="微软雅黑" panose="020B0503020204020204" pitchFamily="34" charset="-122"/>
            </a:endParaRPr>
          </a:p>
          <a:p>
            <a:pPr marL="254000" indent="-254000">
              <a:lnSpc>
                <a:spcPct val="150000"/>
              </a:lnSpc>
              <a:spcBef>
                <a:spcPts val="10"/>
              </a:spcBef>
              <a:buSzPct val="100000"/>
              <a:buChar char="•"/>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Fairness (deficit factor)</a:t>
            </a:r>
            <a:endParaRPr lang="en-US" dirty="0">
              <a:latin typeface="微软雅黑" panose="020B0503020204020204" pitchFamily="34" charset="-122"/>
              <a:ea typeface="微软雅黑" panose="020B0503020204020204" pitchFamily="34" charset="-122"/>
            </a:endParaRPr>
          </a:p>
          <a:p>
            <a:pPr>
              <a:lnSpc>
                <a:spcPct val="150000"/>
              </a:lnSpc>
              <a:spcBef>
                <a:spcPts val="400"/>
              </a:spcBef>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2. Assign to vGPU with </a:t>
            </a: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min predicted completion time</a:t>
            </a:r>
            <a:endPar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9" name="Text 17"/>
          <p:cNvSpPr/>
          <p:nvPr/>
        </p:nvSpPr>
        <p:spPr>
          <a:xfrm>
            <a:off x="762000" y="5290820"/>
            <a:ext cx="5080000" cy="330200"/>
          </a:xfrm>
          <a:prstGeom prst="rect">
            <a:avLst/>
          </a:prstGeom>
          <a:noFill/>
        </p:spPr>
        <p:txBody>
          <a:bodyPr wrap="none" lIns="0" tIns="0" rIns="0" bIns="0" rtlCol="0" anchor="ctr"/>
          <a:lstStyle/>
          <a:p>
            <a:pPr>
              <a:lnSpc>
                <a:spcPct val="100000"/>
              </a:lnSpc>
            </a:pPr>
            <a:r>
              <a:rPr lang="en-US" sz="2400" b="1" dirty="0">
                <a:solidFill>
                  <a:srgbClr val="1B3A6B"/>
                </a:solidFill>
                <a:latin typeface="微软雅黑" panose="020B0503020204020204" pitchFamily="34" charset="-122"/>
                <a:ea typeface="微软雅黑" panose="020B0503020204020204" pitchFamily="34" charset="-122"/>
                <a:cs typeface="QuattrocentoSans" pitchFamily="34" charset="-120"/>
              </a:rPr>
              <a:t>Job Priority Formula</a:t>
            </a:r>
            <a:endParaRPr lang="en-US" sz="24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20" name="Shape 18"/>
          <p:cNvSpPr/>
          <p:nvPr/>
        </p:nvSpPr>
        <p:spPr>
          <a:xfrm>
            <a:off x="762000" y="5735320"/>
            <a:ext cx="7112000" cy="635000"/>
          </a:xfrm>
          <a:prstGeom prst="rect">
            <a:avLst/>
          </a:prstGeom>
          <a:solidFill>
            <a:srgbClr val="FFFFFF"/>
          </a:solidFill>
          <a:ln w="12700">
            <a:solidFill>
              <a:srgbClr val="D0D5DD"/>
            </a:solidFill>
            <a:prstDash val="solid"/>
          </a:ln>
        </p:spPr>
        <p:txBody>
          <a:bodyPr/>
          <a:p/>
        </p:txBody>
      </p:sp>
      <mc:AlternateContent xmlns:mc="http://schemas.openxmlformats.org/markup-compatibility/2006">
        <mc:Choice xmlns:a14="http://schemas.microsoft.com/office/drawing/2010/main" Requires="a14">
          <p:sp>
            <p:nvSpPr>
              <p:cNvPr id="21" name="Text 19"/>
              <p:cNvSpPr/>
              <p:nvPr/>
            </p:nvSpPr>
            <p:spPr>
              <a:xfrm>
                <a:off x="1016000" y="5798820"/>
                <a:ext cx="6604000" cy="508000"/>
              </a:xfrm>
              <a:prstGeom prst="rect">
                <a:avLst/>
              </a:prstGeom>
              <a:noFill/>
            </p:spPr>
            <p:txBody>
              <a:bodyPr wrap="square" lIns="0" tIns="0" rIns="0" bIns="0" rtlCol="0" anchor="ctr"/>
              <a:lstStyle/>
              <a:p>
                <a:pPr algn="ctr">
                  <a:lnSpc>
                    <a:spcPct val="100000"/>
                  </a:lnSpc>
                </a:pPr>
                <a14:m>
                  <m:oMathPara xmlns:m="http://schemas.openxmlformats.org/officeDocument/2006/math">
                    <m:oMathParaPr>
                      <m:jc m:val="center"/>
                    </m:oMathParaPr>
                    <m:oMath xmlns:m="http://schemas.openxmlformats.org/officeDocument/2006/math">
                      <m:sSub>
                        <m:sSubPr>
                          <m:ctrlPr>
                            <a:rPr lang="en-US" sz="1400" dirty="0">
                              <a:latin typeface="Cambria Math" panose="02040503050406030204" charset="0"/>
                              <a:ea typeface="微软雅黑" panose="020B0503020204020204" pitchFamily="34" charset="-122"/>
                              <a:cs typeface="Cambria Math" panose="02040503050406030204" charset="0"/>
                            </a:rPr>
                          </m:ctrlPr>
                        </m:sSubPr>
                        <m:e>
                          <m:r>
                            <a:rPr lang="en-US" sz="1400" i="1" dirty="0">
                              <a:latin typeface="Cambria Math" panose="02040503050406030204" charset="0"/>
                              <a:ea typeface="MS Mincho" charset="0"/>
                              <a:cs typeface="Cambria Math" panose="02040503050406030204" charset="0"/>
                            </a:rPr>
                            <m:t>𝜋</m:t>
                          </m:r>
                        </m:e>
                        <m:sub>
                          <m:r>
                            <a:rPr lang="en-US" sz="1400" i="1" dirty="0">
                              <a:latin typeface="Cambria Math" panose="02040503050406030204" charset="0"/>
                              <a:ea typeface="微软雅黑" panose="020B0503020204020204" pitchFamily="34" charset="-122"/>
                              <a:cs typeface="Cambria Math" panose="02040503050406030204" charset="0"/>
                            </a:rPr>
                            <m:t>𝑘</m:t>
                          </m:r>
                        </m:sub>
                      </m:sSub>
                      <m:r>
                        <a:rPr lang="en-US" sz="2000" dirty="0">
                          <a:latin typeface="Cambria Math" panose="02040503050406030204" charset="0"/>
                          <a:ea typeface="MS Mincho" charset="0"/>
                          <a:cs typeface="Cambria Math" panose="02040503050406030204" charset="0"/>
                        </a:rPr>
                        <m:t>=</m:t>
                      </m:r>
                      <m:sSub>
                        <m:sSubPr>
                          <m:ctrlPr>
                            <a:rPr lang="en-US" sz="1400" dirty="0">
                              <a:latin typeface="Cambria Math" panose="02040503050406030204" charset="0"/>
                              <a:ea typeface="微软雅黑" panose="020B0503020204020204" pitchFamily="34" charset="-122"/>
                              <a:cs typeface="Cambria Math" panose="02040503050406030204" charset="0"/>
                            </a:rPr>
                          </m:ctrlPr>
                        </m:sSubPr>
                        <m:e>
                          <m:r>
                            <a:rPr lang="en-US" sz="1400" i="1" dirty="0">
                              <a:latin typeface="Cambria Math" panose="02040503050406030204" charset="0"/>
                              <a:ea typeface="微软雅黑" panose="020B0503020204020204" pitchFamily="34" charset="-122"/>
                              <a:cs typeface="Cambria Math" panose="02040503050406030204" charset="0"/>
                            </a:rPr>
                            <m:t>𝑤</m:t>
                          </m:r>
                        </m:e>
                        <m:sub>
                          <m:r>
                            <a:rPr lang="en-US" sz="1400" dirty="0">
                              <a:latin typeface="Cambria Math" panose="02040503050406030204" charset="0"/>
                              <a:ea typeface="MS Mincho" charset="0"/>
                              <a:cs typeface="Cambria Math" panose="02040503050406030204" charset="0"/>
                            </a:rPr>
                            <m:t>1</m:t>
                          </m:r>
                        </m:sub>
                      </m:sSub>
                      <m:r>
                        <a:rPr lang="en-US" sz="2000" dirty="0">
                          <a:latin typeface="Cambria Math" panose="02040503050406030204" charset="0"/>
                          <a:ea typeface="MS Mincho" charset="0"/>
                          <a:cs typeface="Cambria Math" panose="02040503050406030204" charset="0"/>
                        </a:rPr>
                        <m:t>⋅</m:t>
                      </m:r>
                      <m:sSub>
                        <m:sSubPr>
                          <m:ctrlPr>
                            <a:rPr lang="en-US" sz="1400" dirty="0">
                              <a:latin typeface="Cambria Math" panose="02040503050406030204" charset="0"/>
                              <a:ea typeface="微软雅黑" panose="020B0503020204020204" pitchFamily="34" charset="-122"/>
                              <a:cs typeface="Cambria Math" panose="02040503050406030204" charset="0"/>
                            </a:rPr>
                          </m:ctrlPr>
                        </m:sSubPr>
                        <m:e>
                          <m:r>
                            <a:rPr lang="en-US" sz="1400" dirty="0">
                              <a:latin typeface="Cambria Math" panose="02040503050406030204" charset="0"/>
                              <a:ea typeface="微软雅黑" panose="020B0503020204020204" pitchFamily="34" charset="-122"/>
                              <a:cs typeface="Cambria Math" panose="02040503050406030204" charset="0"/>
                            </a:rPr>
                            <m:t>𝐸𝑐𝑜𝑛𝑜𝑚𝑖𝑐𝑉𝑎𝑙𝑢𝑒</m:t>
                          </m:r>
                        </m:e>
                        <m:sub>
                          <m:r>
                            <a:rPr lang="en-US" sz="1400" i="1" dirty="0">
                              <a:latin typeface="Cambria Math" panose="02040503050406030204" charset="0"/>
                              <a:ea typeface="微软雅黑" panose="020B0503020204020204" pitchFamily="34" charset="-122"/>
                              <a:cs typeface="Cambria Math" panose="02040503050406030204" charset="0"/>
                            </a:rPr>
                            <m:t>𝑘</m:t>
                          </m:r>
                        </m:sub>
                      </m:sSub>
                      <m:r>
                        <a:rPr lang="en-US" sz="2000" dirty="0">
                          <a:latin typeface="Cambria Math" panose="02040503050406030204" charset="0"/>
                          <a:ea typeface="MS Mincho" charset="0"/>
                          <a:cs typeface="Cambria Math" panose="02040503050406030204" charset="0"/>
                        </a:rPr>
                        <m:t>+</m:t>
                      </m:r>
                      <m:sSub>
                        <m:sSubPr>
                          <m:ctrlPr>
                            <a:rPr lang="en-US" sz="1400" dirty="0">
                              <a:latin typeface="Cambria Math" panose="02040503050406030204" charset="0"/>
                              <a:ea typeface="微软雅黑" panose="020B0503020204020204" pitchFamily="34" charset="-122"/>
                              <a:cs typeface="Cambria Math" panose="02040503050406030204" charset="0"/>
                            </a:rPr>
                          </m:ctrlPr>
                        </m:sSubPr>
                        <m:e>
                          <m:r>
                            <a:rPr lang="en-US" sz="1400" i="1" dirty="0">
                              <a:latin typeface="Cambria Math" panose="02040503050406030204" charset="0"/>
                              <a:ea typeface="微软雅黑" panose="020B0503020204020204" pitchFamily="34" charset="-122"/>
                              <a:cs typeface="Cambria Math" panose="02040503050406030204" charset="0"/>
                            </a:rPr>
                            <m:t>𝑤</m:t>
                          </m:r>
                        </m:e>
                        <m:sub>
                          <m:r>
                            <a:rPr lang="en-US" sz="1400" dirty="0">
                              <a:latin typeface="Cambria Math" panose="02040503050406030204" charset="0"/>
                              <a:ea typeface="MS Mincho" charset="0"/>
                              <a:cs typeface="Cambria Math" panose="02040503050406030204" charset="0"/>
                            </a:rPr>
                            <m:t>2</m:t>
                          </m:r>
                        </m:sub>
                      </m:sSub>
                      <m:r>
                        <a:rPr lang="en-US" sz="2000" dirty="0">
                          <a:latin typeface="Cambria Math" panose="02040503050406030204" charset="0"/>
                          <a:ea typeface="MS Mincho" charset="0"/>
                          <a:cs typeface="Cambria Math" panose="02040503050406030204" charset="0"/>
                        </a:rPr>
                        <m:t>⋅</m:t>
                      </m:r>
                      <m:sSub>
                        <m:sSubPr>
                          <m:ctrlPr>
                            <a:rPr lang="en-US" sz="1400" dirty="0">
                              <a:latin typeface="Cambria Math" panose="02040503050406030204" charset="0"/>
                              <a:ea typeface="微软雅黑" panose="020B0503020204020204" pitchFamily="34" charset="-122"/>
                              <a:cs typeface="Cambria Math" panose="02040503050406030204" charset="0"/>
                            </a:rPr>
                          </m:ctrlPr>
                        </m:sSubPr>
                        <m:e>
                          <m:r>
                            <a:rPr lang="en-US" sz="1400" dirty="0">
                              <a:latin typeface="Cambria Math" panose="02040503050406030204" charset="0"/>
                              <a:ea typeface="微软雅黑" panose="020B0503020204020204" pitchFamily="34" charset="-122"/>
                              <a:cs typeface="Cambria Math" panose="02040503050406030204" charset="0"/>
                            </a:rPr>
                            <m:t>𝑆𝐿𝐴𝑈𝑟𝑔𝑒𝑛𝑐𝑦</m:t>
                          </m:r>
                        </m:e>
                        <m:sub>
                          <m:r>
                            <a:rPr lang="en-US" sz="1400" i="1" dirty="0">
                              <a:latin typeface="Cambria Math" panose="02040503050406030204" charset="0"/>
                              <a:ea typeface="微软雅黑" panose="020B0503020204020204" pitchFamily="34" charset="-122"/>
                              <a:cs typeface="Cambria Math" panose="02040503050406030204" charset="0"/>
                            </a:rPr>
                            <m:t>𝑘</m:t>
                          </m:r>
                        </m:sub>
                      </m:sSub>
                      <m:r>
                        <a:rPr lang="en-US" sz="2000" dirty="0">
                          <a:latin typeface="Cambria Math" panose="02040503050406030204" charset="0"/>
                          <a:ea typeface="MS Mincho" charset="0"/>
                          <a:cs typeface="Cambria Math" panose="02040503050406030204" charset="0"/>
                        </a:rPr>
                        <m:t>+</m:t>
                      </m:r>
                      <m:sSub>
                        <m:sSubPr>
                          <m:ctrlPr>
                            <a:rPr lang="en-US" sz="1400" dirty="0">
                              <a:latin typeface="Cambria Math" panose="02040503050406030204" charset="0"/>
                              <a:ea typeface="微软雅黑" panose="020B0503020204020204" pitchFamily="34" charset="-122"/>
                              <a:cs typeface="Cambria Math" panose="02040503050406030204" charset="0"/>
                            </a:rPr>
                          </m:ctrlPr>
                        </m:sSubPr>
                        <m:e>
                          <m:r>
                            <a:rPr lang="en-US" sz="1400" i="1" dirty="0">
                              <a:latin typeface="Cambria Math" panose="02040503050406030204" charset="0"/>
                              <a:ea typeface="微软雅黑" panose="020B0503020204020204" pitchFamily="34" charset="-122"/>
                              <a:cs typeface="Cambria Math" panose="02040503050406030204" charset="0"/>
                            </a:rPr>
                            <m:t>𝑤</m:t>
                          </m:r>
                        </m:e>
                        <m:sub>
                          <m:r>
                            <a:rPr lang="en-US" sz="1400" dirty="0">
                              <a:latin typeface="Cambria Math" panose="02040503050406030204" charset="0"/>
                              <a:ea typeface="MS Mincho" charset="0"/>
                              <a:cs typeface="Cambria Math" panose="02040503050406030204" charset="0"/>
                            </a:rPr>
                            <m:t>3</m:t>
                          </m:r>
                        </m:sub>
                      </m:sSub>
                      <m:r>
                        <a:rPr lang="en-US" sz="2000" dirty="0">
                          <a:latin typeface="Cambria Math" panose="02040503050406030204" charset="0"/>
                          <a:ea typeface="MS Mincho" charset="0"/>
                          <a:cs typeface="Cambria Math" panose="02040503050406030204" charset="0"/>
                        </a:rPr>
                        <m:t>⋅</m:t>
                      </m:r>
                      <m:sSub>
                        <m:sSubPr>
                          <m:ctrlPr>
                            <a:rPr lang="en-US" sz="1400" dirty="0">
                              <a:latin typeface="Cambria Math" panose="02040503050406030204" charset="0"/>
                              <a:ea typeface="微软雅黑" panose="020B0503020204020204" pitchFamily="34" charset="-122"/>
                              <a:cs typeface="Cambria Math" panose="02040503050406030204" charset="0"/>
                            </a:rPr>
                          </m:ctrlPr>
                        </m:sSubPr>
                        <m:e>
                          <m:r>
                            <a:rPr lang="en-US" sz="1400" dirty="0">
                              <a:latin typeface="Cambria Math" panose="02040503050406030204" charset="0"/>
                              <a:ea typeface="微软雅黑" panose="020B0503020204020204" pitchFamily="34" charset="-122"/>
                              <a:cs typeface="Cambria Math" panose="02040503050406030204" charset="0"/>
                            </a:rPr>
                            <m:t>𝐹𝑎𝑖𝑟𝑛𝑒𝑠𝑠𝐷𝑒𝑓𝑖𝑐𝑖𝑡</m:t>
                          </m:r>
                        </m:e>
                        <m:sub>
                          <m:r>
                            <a:rPr lang="en-US" sz="1400" i="1" dirty="0">
                              <a:latin typeface="Cambria Math" panose="02040503050406030204" charset="0"/>
                              <a:ea typeface="微软雅黑" panose="020B0503020204020204" pitchFamily="34" charset="-122"/>
                              <a:cs typeface="Cambria Math" panose="02040503050406030204" charset="0"/>
                            </a:rPr>
                            <m:t>𝑘</m:t>
                          </m:r>
                        </m:sub>
                      </m:sSub>
                    </m:oMath>
                  </m:oMathPara>
                </a14:m>
                <a:endParaRPr lang="en-US" sz="1400" i="1" dirty="0">
                  <a:latin typeface="微软雅黑" panose="020B0503020204020204" pitchFamily="34" charset="-122"/>
                  <a:ea typeface="微软雅黑" panose="020B0503020204020204" pitchFamily="34" charset="-122"/>
                  <a:cs typeface="微软雅黑" panose="020B0503020204020204" pitchFamily="34" charset="-122"/>
                </a:endParaRPr>
              </a:p>
            </p:txBody>
          </p:sp>
        </mc:Choice>
        <mc:Fallback>
          <p:sp>
            <p:nvSpPr>
              <p:cNvPr id="21" name="Text 19"/>
              <p:cNvSpPr>
                <a:spLocks noRot="1" noChangeAspect="1" noMove="1" noResize="1" noEditPoints="1" noAdjustHandles="1" noChangeArrowheads="1" noChangeShapeType="1" noTextEdit="1"/>
              </p:cNvSpPr>
              <p:nvPr/>
            </p:nvSpPr>
            <p:spPr>
              <a:xfrm>
                <a:off x="1016000" y="5798820"/>
                <a:ext cx="6604000" cy="508000"/>
              </a:xfrm>
              <a:prstGeom prst="rect">
                <a:avLst/>
              </a:prstGeom>
              <a:blipFill rotWithShape="1">
                <a:blip r:embed="rId1"/>
                <a:stretch>
                  <a:fillRect/>
                </a:stretch>
              </a:blipFill>
            </p:spPr>
            <p:txBody>
              <a:bodyPr/>
              <a:lstStyle/>
              <a:p>
                <a:r>
                  <a:rPr lang="zh-CN" altLang="en-US">
                    <a:noFill/>
                  </a:rPr>
                  <a:t> </a:t>
                </a:r>
              </a:p>
            </p:txBody>
          </p:sp>
        </mc:Fallback>
      </mc:AlternateContent>
      <p:sp>
        <p:nvSpPr>
          <p:cNvPr id="22" name="Text 20"/>
          <p:cNvSpPr/>
          <p:nvPr/>
        </p:nvSpPr>
        <p:spPr>
          <a:xfrm>
            <a:off x="8445500" y="5290820"/>
            <a:ext cx="5080000" cy="330200"/>
          </a:xfrm>
          <a:prstGeom prst="rect">
            <a:avLst/>
          </a:prstGeom>
          <a:noFill/>
        </p:spPr>
        <p:txBody>
          <a:bodyPr wrap="none" lIns="0" tIns="0" rIns="0" bIns="0" rtlCol="0" anchor="ctr"/>
          <a:lstStyle/>
          <a:p>
            <a:pPr>
              <a:lnSpc>
                <a:spcPct val="100000"/>
              </a:lnSpc>
            </a:pPr>
            <a:r>
              <a:rPr lang="en-US" sz="2400" b="1" dirty="0">
                <a:solidFill>
                  <a:srgbClr val="1B3A6B"/>
                </a:solidFill>
                <a:latin typeface="微软雅黑" panose="020B0503020204020204" pitchFamily="34" charset="-122"/>
                <a:ea typeface="微软雅黑" panose="020B0503020204020204" pitchFamily="34" charset="-122"/>
                <a:cs typeface="QuattrocentoSans" pitchFamily="34" charset="-120"/>
              </a:rPr>
              <a:t>Complexity &amp; Guarantee</a:t>
            </a:r>
            <a:endParaRPr lang="en-US" sz="24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23" name="Shape 21"/>
          <p:cNvSpPr/>
          <p:nvPr/>
        </p:nvSpPr>
        <p:spPr>
          <a:xfrm>
            <a:off x="8445500" y="5735320"/>
            <a:ext cx="7048500" cy="635000"/>
          </a:xfrm>
          <a:prstGeom prst="rect">
            <a:avLst/>
          </a:prstGeom>
          <a:solidFill>
            <a:srgbClr val="FFFFFF"/>
          </a:solidFill>
          <a:ln w="12700">
            <a:solidFill>
              <a:srgbClr val="D0D5DD"/>
            </a:solidFill>
            <a:prstDash val="solid"/>
          </a:ln>
        </p:spPr>
        <p:txBody>
          <a:bodyPr/>
          <a:p/>
        </p:txBody>
      </p:sp>
      <p:sp>
        <p:nvSpPr>
          <p:cNvPr id="24" name="Text 22"/>
          <p:cNvSpPr/>
          <p:nvPr/>
        </p:nvSpPr>
        <p:spPr>
          <a:xfrm>
            <a:off x="8699500" y="5798820"/>
            <a:ext cx="6540500" cy="508000"/>
          </a:xfrm>
          <a:prstGeom prst="rect">
            <a:avLst/>
          </a:prstGeom>
          <a:noFill/>
        </p:spPr>
        <p:txBody>
          <a:bodyPr wrap="square" lIns="0" tIns="0" rIns="0" bIns="0" rtlCol="0" anchor="ctr"/>
          <a:lstStyle/>
          <a:p>
            <a:pPr>
              <a:lnSpc>
                <a:spcPct val="100000"/>
              </a:lnSpc>
            </a:pPr>
            <a:r>
              <a:rPr lang="en-US"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Stage 1:</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O(|F||J|) per slot | </a:t>
            </a:r>
            <a:r>
              <a:rPr lang="en-US"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Stage 2:</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O(|K</a:t>
            </a:r>
            <a:r>
              <a:rPr lang="en-US"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h</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log |K</a:t>
            </a:r>
            <a:r>
              <a:rPr lang="en-US"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h</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 efficient for online operation</a:t>
            </a:r>
            <a:endPar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5" name="Shape 23"/>
          <p:cNvSpPr/>
          <p:nvPr/>
        </p:nvSpPr>
        <p:spPr>
          <a:xfrm>
            <a:off x="762000" y="6687820"/>
            <a:ext cx="14732000" cy="1339215"/>
          </a:xfrm>
          <a:prstGeom prst="rect">
            <a:avLst/>
          </a:prstGeom>
          <a:solidFill>
            <a:srgbClr val="1B3A6B"/>
          </a:solidFill>
        </p:spPr>
        <p:txBody>
          <a:bodyPr/>
          <a:p/>
        </p:txBody>
      </p:sp>
      <p:sp>
        <p:nvSpPr>
          <p:cNvPr id="26" name="Text 24"/>
          <p:cNvSpPr/>
          <p:nvPr/>
        </p:nvSpPr>
        <p:spPr>
          <a:xfrm>
            <a:off x="1079500" y="6789420"/>
            <a:ext cx="5080000" cy="304800"/>
          </a:xfrm>
          <a:prstGeom prst="rect">
            <a:avLst/>
          </a:prstGeom>
          <a:noFill/>
        </p:spPr>
        <p:txBody>
          <a:bodyPr wrap="none" lIns="0" tIns="0" rIns="0" bIns="0" rtlCol="0" anchor="ctr"/>
          <a:lstStyle/>
          <a:p>
            <a:pPr>
              <a:lnSpc>
                <a:spcPct val="100000"/>
              </a:lnSpc>
            </a:pPr>
            <a:r>
              <a:rPr lang="en-US"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Theorem 2 (ARMS Approximation)</a:t>
            </a:r>
            <a:endParaRPr lang="en-US"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7" name="Text 25"/>
          <p:cNvSpPr/>
          <p:nvPr/>
        </p:nvSpPr>
        <p:spPr>
          <a:xfrm>
            <a:off x="1079500" y="7207885"/>
            <a:ext cx="14097000" cy="457200"/>
          </a:xfrm>
          <a:prstGeom prst="rect">
            <a:avLst/>
          </a:prstGeom>
          <a:noFill/>
        </p:spPr>
        <p:txBody>
          <a:bodyPr wrap="square" lIns="0" tIns="0" rIns="0" bIns="0" rtlCol="0" anchor="ctr"/>
          <a:lstStyle/>
          <a:p>
            <a:pPr>
              <a:lnSpc>
                <a:spcPct val="140000"/>
              </a:lnSpc>
            </a:pPr>
            <a:r>
              <a:rPr lang="en-US"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ARMS achieves a </a:t>
            </a:r>
            <a:r>
              <a:rPr lang="en-US"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(1+ε)-approximation</a:t>
            </a:r>
            <a:r>
              <a:rPr lang="en-US"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 where ε depends on workload heterogeneity. Stage 2 achieves optimal scheduling under the priority scheme.</a:t>
            </a:r>
            <a:endParaRPr lang="en-US"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8" name="Shape 26"/>
          <p:cNvSpPr/>
          <p:nvPr/>
        </p:nvSpPr>
        <p:spPr>
          <a:xfrm>
            <a:off x="762000" y="8763000"/>
            <a:ext cx="14732000" cy="0"/>
          </a:xfrm>
          <a:prstGeom prst="straightConnector1">
            <a:avLst/>
          </a:prstGeom>
          <a:noFill/>
          <a:ln w="12700">
            <a:solidFill>
              <a:srgbClr val="D0D5DD"/>
            </a:solidFill>
            <a:prstDash val="solid"/>
            <a:headEnd type="none"/>
            <a:tailEnd type="none"/>
          </a:ln>
        </p:spPr>
        <p:txBody>
          <a:bodyPr/>
          <a:p/>
        </p:txBody>
      </p:sp>
      <p:sp>
        <p:nvSpPr>
          <p:cNvPr id="29" name="Text 27"/>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13 / 20</a:t>
            </a:r>
            <a:endPar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pic>
        <p:nvPicPr>
          <p:cNvPr id="30" name="图片 29"/>
          <p:cNvPicPr>
            <a:picLocks noChangeAspect="1"/>
          </p:cNvPicPr>
          <p:nvPr/>
        </p:nvPicPr>
        <p:blipFill>
          <a:blip r:embed="rId2"/>
          <a:stretch>
            <a:fillRect/>
          </a:stretch>
        </p:blipFill>
        <p:spPr>
          <a:xfrm>
            <a:off x="1417320" y="2933065"/>
            <a:ext cx="3416935" cy="578485"/>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63754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400"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4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400"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4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400" b="1"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4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400"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4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400"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4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800" b="1" dirty="0">
                <a:solidFill>
                  <a:srgbClr val="1B3A6B"/>
                </a:solidFill>
                <a:latin typeface="微软雅黑" panose="020B0503020204020204" pitchFamily="34" charset="-122"/>
                <a:ea typeface="微软雅黑" panose="020B0503020204020204" pitchFamily="34" charset="-122"/>
                <a:cs typeface="QuattrocentoSans" pitchFamily="34" charset="-120"/>
              </a:rPr>
              <a:t>Integrated Bi-Level Optimization</a:t>
            </a:r>
            <a:endParaRPr lang="en-US" sz="2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70000"/>
            <a:ext cx="14732000" cy="0"/>
          </a:xfrm>
          <a:prstGeom prst="straightConnector1">
            <a:avLst/>
          </a:prstGeom>
          <a:noFill/>
          <a:ln w="12700">
            <a:solidFill>
              <a:srgbClr val="D0D5DD"/>
            </a:solidFill>
            <a:prstDash val="solid"/>
            <a:headEnd type="none"/>
            <a:tailEnd type="none"/>
          </a:ln>
        </p:spPr>
        <p:txBody>
          <a:bodyPr/>
          <a:p/>
        </p:txBody>
      </p:sp>
      <p:sp>
        <p:nvSpPr>
          <p:cNvPr id="11" name="Text 9"/>
          <p:cNvSpPr/>
          <p:nvPr/>
        </p:nvSpPr>
        <p:spPr>
          <a:xfrm>
            <a:off x="762000" y="1460500"/>
            <a:ext cx="5080000" cy="3302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rPr>
              <a:t>Closed-Loop Interaction</a:t>
            </a:r>
            <a:endPar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2" name="Shape 10"/>
          <p:cNvSpPr/>
          <p:nvPr/>
        </p:nvSpPr>
        <p:spPr>
          <a:xfrm>
            <a:off x="762000" y="1968500"/>
            <a:ext cx="3556000" cy="1270000"/>
          </a:xfrm>
          <a:prstGeom prst="rect">
            <a:avLst/>
          </a:prstGeom>
          <a:solidFill>
            <a:srgbClr val="1B3A6B"/>
          </a:solidFill>
        </p:spPr>
        <p:txBody>
          <a:bodyPr/>
          <a:p/>
        </p:txBody>
      </p:sp>
      <p:sp>
        <p:nvSpPr>
          <p:cNvPr id="13" name="Text 11"/>
          <p:cNvSpPr/>
          <p:nvPr/>
        </p:nvSpPr>
        <p:spPr>
          <a:xfrm>
            <a:off x="889000" y="2057400"/>
            <a:ext cx="3302000" cy="304800"/>
          </a:xfrm>
          <a:prstGeom prst="rect">
            <a:avLst/>
          </a:prstGeom>
          <a:noFill/>
        </p:spPr>
        <p:txBody>
          <a:bodyPr wrap="none" lIns="0" tIns="0" rIns="0" bIns="0" rtlCol="0" anchor="ctr"/>
          <a:lstStyle/>
          <a:p>
            <a:pPr algn="ctr">
              <a:lnSpc>
                <a:spcPct val="100000"/>
              </a:lnSpc>
            </a:pP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UPPER LEVEL (PBA)</a:t>
            </a:r>
            <a:endPar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4" name="Text 12"/>
          <p:cNvSpPr/>
          <p:nvPr/>
        </p:nvSpPr>
        <p:spPr>
          <a:xfrm>
            <a:off x="889000" y="2413000"/>
            <a:ext cx="3302000" cy="698500"/>
          </a:xfrm>
          <a:prstGeom prst="rect">
            <a:avLst/>
          </a:prstGeom>
          <a:noFill/>
        </p:spPr>
        <p:txBody>
          <a:bodyPr wrap="square" lIns="0" tIns="0" rIns="0" bIns="0" rtlCol="0" anchor="t"/>
          <a:lstStyle/>
          <a:p>
            <a:pPr algn="ctr">
              <a:lnSpc>
                <a:spcPct val="140000"/>
              </a:lnSpc>
            </a:pPr>
            <a:r>
              <a:rPr lang="en-US" sz="14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Sets (p</a:t>
            </a:r>
            <a:r>
              <a:rPr lang="en-US" sz="1400" baseline="-400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t</a:t>
            </a:r>
            <a:r>
              <a:rPr lang="en-US" sz="14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 n</a:t>
            </a:r>
            <a:r>
              <a:rPr lang="en-US" sz="1400" baseline="-400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min</a:t>
            </a:r>
            <a:r>
              <a:rPr lang="en-US" sz="1400" baseline="300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t</a:t>
            </a:r>
            <a:r>
              <a:rPr lang="en-US" sz="14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 at window start to maximize cumulative profit</a:t>
            </a:r>
            <a:endParaRPr lang="en-US" sz="14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5" name="Shape 13"/>
          <p:cNvSpPr/>
          <p:nvPr/>
        </p:nvSpPr>
        <p:spPr>
          <a:xfrm>
            <a:off x="4318000" y="2476500"/>
            <a:ext cx="1016000" cy="0"/>
          </a:xfrm>
          <a:prstGeom prst="straightConnector1">
            <a:avLst/>
          </a:prstGeom>
          <a:noFill/>
          <a:ln w="25400">
            <a:solidFill>
              <a:srgbClr val="1B3A6B"/>
            </a:solidFill>
            <a:prstDash val="solid"/>
            <a:headEnd type="none"/>
            <a:tailEnd type="arrow"/>
          </a:ln>
        </p:spPr>
        <p:txBody>
          <a:bodyPr/>
          <a:p/>
        </p:txBody>
      </p:sp>
      <p:sp>
        <p:nvSpPr>
          <p:cNvPr id="16" name="Text 14"/>
          <p:cNvSpPr/>
          <p:nvPr/>
        </p:nvSpPr>
        <p:spPr>
          <a:xfrm>
            <a:off x="4381500" y="2222500"/>
            <a:ext cx="889000" cy="203200"/>
          </a:xfrm>
          <a:prstGeom prst="rect">
            <a:avLst/>
          </a:prstGeom>
          <a:noFill/>
        </p:spPr>
        <p:txBody>
          <a:bodyPr wrap="none" lIns="0" tIns="0" rIns="0" bIns="0" rtlCol="0" anchor="ctr"/>
          <a:lstStyle/>
          <a:p>
            <a:pPr algn="ctr">
              <a:lnSpc>
                <a:spcPct val="10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sets</a:t>
            </a:r>
            <a:endPar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7" name="Shape 15"/>
          <p:cNvSpPr/>
          <p:nvPr/>
        </p:nvSpPr>
        <p:spPr>
          <a:xfrm>
            <a:off x="5334000" y="1968500"/>
            <a:ext cx="3556000" cy="1270000"/>
          </a:xfrm>
          <a:prstGeom prst="rect">
            <a:avLst/>
          </a:prstGeom>
          <a:solidFill>
            <a:srgbClr val="C44D34"/>
          </a:solidFill>
        </p:spPr>
        <p:txBody>
          <a:bodyPr/>
          <a:p/>
        </p:txBody>
      </p:sp>
      <p:sp>
        <p:nvSpPr>
          <p:cNvPr id="18" name="Text 16"/>
          <p:cNvSpPr/>
          <p:nvPr/>
        </p:nvSpPr>
        <p:spPr>
          <a:xfrm>
            <a:off x="5461000" y="2057400"/>
            <a:ext cx="3302000" cy="304800"/>
          </a:xfrm>
          <a:prstGeom prst="rect">
            <a:avLst/>
          </a:prstGeom>
          <a:noFill/>
        </p:spPr>
        <p:txBody>
          <a:bodyPr wrap="none" lIns="0" tIns="0" rIns="0" bIns="0" rtlCol="0" anchor="ctr"/>
          <a:lstStyle/>
          <a:p>
            <a:pPr algn="ctr">
              <a:lnSpc>
                <a:spcPct val="100000"/>
              </a:lnSpc>
            </a:pP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LOWER LEVEL (ARMS)</a:t>
            </a:r>
            <a:endPar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9" name="Text 17"/>
          <p:cNvSpPr/>
          <p:nvPr/>
        </p:nvSpPr>
        <p:spPr>
          <a:xfrm>
            <a:off x="5461000" y="2413000"/>
            <a:ext cx="3302000" cy="698500"/>
          </a:xfrm>
          <a:prstGeom prst="rect">
            <a:avLst/>
          </a:prstGeom>
          <a:noFill/>
        </p:spPr>
        <p:txBody>
          <a:bodyPr wrap="square" lIns="0" tIns="0" rIns="0" bIns="0" rtlCol="0" anchor="t"/>
          <a:lstStyle/>
          <a:p>
            <a:pPr algn="ctr">
              <a:lnSpc>
                <a:spcPct val="140000"/>
              </a:lnSpc>
            </a:pPr>
            <a:r>
              <a:rPr lang="en-US" sz="14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Operates over slots minimizing real-time operational cost</a:t>
            </a:r>
            <a:endParaRPr lang="en-US" sz="14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0" name="Shape 18"/>
          <p:cNvSpPr/>
          <p:nvPr/>
        </p:nvSpPr>
        <p:spPr>
          <a:xfrm>
            <a:off x="8890000" y="2476500"/>
            <a:ext cx="1016000" cy="0"/>
          </a:xfrm>
          <a:prstGeom prst="straightConnector1">
            <a:avLst/>
          </a:prstGeom>
          <a:noFill/>
          <a:ln w="25400">
            <a:solidFill>
              <a:srgbClr val="C44D34"/>
            </a:solidFill>
            <a:prstDash val="solid"/>
            <a:headEnd type="none"/>
            <a:tailEnd type="arrow"/>
          </a:ln>
        </p:spPr>
        <p:txBody>
          <a:bodyPr/>
          <a:p/>
        </p:txBody>
      </p:sp>
      <p:sp>
        <p:nvSpPr>
          <p:cNvPr id="21" name="Text 19"/>
          <p:cNvSpPr/>
          <p:nvPr/>
        </p:nvSpPr>
        <p:spPr>
          <a:xfrm>
            <a:off x="8953500" y="2222500"/>
            <a:ext cx="889000" cy="203200"/>
          </a:xfrm>
          <a:prstGeom prst="rect">
            <a:avLst/>
          </a:prstGeom>
          <a:noFill/>
        </p:spPr>
        <p:txBody>
          <a:bodyPr wrap="none" lIns="0" tIns="0" rIns="0" bIns="0" rtlCol="0" anchor="ctr"/>
          <a:lstStyle/>
          <a:p>
            <a:pPr algn="ctr">
              <a:lnSpc>
                <a:spcPct val="10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metrics</a:t>
            </a:r>
            <a:endPar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2" name="Shape 20"/>
          <p:cNvSpPr/>
          <p:nvPr/>
        </p:nvSpPr>
        <p:spPr>
          <a:xfrm>
            <a:off x="9906000" y="1968500"/>
            <a:ext cx="3556000" cy="1270000"/>
          </a:xfrm>
          <a:prstGeom prst="rect">
            <a:avLst/>
          </a:prstGeom>
          <a:solidFill>
            <a:srgbClr val="4A7C59"/>
          </a:solidFill>
        </p:spPr>
        <p:txBody>
          <a:bodyPr/>
          <a:p/>
        </p:txBody>
      </p:sp>
      <p:sp>
        <p:nvSpPr>
          <p:cNvPr id="23" name="Text 21"/>
          <p:cNvSpPr/>
          <p:nvPr/>
        </p:nvSpPr>
        <p:spPr>
          <a:xfrm>
            <a:off x="10033000" y="2057400"/>
            <a:ext cx="3302000" cy="304800"/>
          </a:xfrm>
          <a:prstGeom prst="rect">
            <a:avLst/>
          </a:prstGeom>
          <a:noFill/>
        </p:spPr>
        <p:txBody>
          <a:bodyPr wrap="none" lIns="0" tIns="0" rIns="0" bIns="0" rtlCol="0" anchor="ctr"/>
          <a:lstStyle/>
          <a:p>
            <a:pPr algn="ctr">
              <a:lnSpc>
                <a:spcPct val="100000"/>
              </a:lnSpc>
            </a:pP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FEEDBACK LOOP</a:t>
            </a:r>
            <a:endPar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4" name="Text 22"/>
          <p:cNvSpPr/>
          <p:nvPr/>
        </p:nvSpPr>
        <p:spPr>
          <a:xfrm>
            <a:off x="10033000" y="2413000"/>
            <a:ext cx="3302000" cy="698500"/>
          </a:xfrm>
          <a:prstGeom prst="rect">
            <a:avLst/>
          </a:prstGeom>
          <a:noFill/>
        </p:spPr>
        <p:txBody>
          <a:bodyPr wrap="square" lIns="0" tIns="0" rIns="0" bIns="0" rtlCol="0" anchor="t"/>
          <a:lstStyle/>
          <a:p>
            <a:pPr algn="ctr">
              <a:lnSpc>
                <a:spcPct val="140000"/>
              </a:lnSpc>
            </a:pPr>
            <a:r>
              <a:rPr lang="en-US" sz="14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Costs fed back to PBA for strategy update</a:t>
            </a:r>
            <a:endParaRPr lang="en-US" sz="14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5" name="Shape 23"/>
          <p:cNvSpPr/>
          <p:nvPr/>
        </p:nvSpPr>
        <p:spPr>
          <a:xfrm>
            <a:off x="11684000" y="3238500"/>
            <a:ext cx="0" cy="762000"/>
          </a:xfrm>
          <a:prstGeom prst="straightConnector1">
            <a:avLst/>
          </a:prstGeom>
          <a:noFill/>
          <a:ln w="25400">
            <a:solidFill>
              <a:srgbClr val="4A7C59"/>
            </a:solidFill>
            <a:prstDash val="solid"/>
            <a:headEnd type="arrow"/>
            <a:tailEnd type="none"/>
          </a:ln>
        </p:spPr>
        <p:txBody>
          <a:bodyPr/>
          <a:p/>
        </p:txBody>
      </p:sp>
      <p:sp>
        <p:nvSpPr>
          <p:cNvPr id="27" name="Shape 25"/>
          <p:cNvSpPr/>
          <p:nvPr/>
        </p:nvSpPr>
        <p:spPr>
          <a:xfrm rot="10800000">
            <a:off x="4318000" y="3238500"/>
            <a:ext cx="0" cy="762000"/>
          </a:xfrm>
          <a:prstGeom prst="straightConnector1">
            <a:avLst/>
          </a:prstGeom>
          <a:noFill/>
          <a:ln w="25400">
            <a:solidFill>
              <a:srgbClr val="4A7C59"/>
            </a:solidFill>
            <a:prstDash val="solid"/>
            <a:headEnd type="none"/>
            <a:tailEnd type="arrow"/>
          </a:ln>
        </p:spPr>
        <p:txBody>
          <a:bodyPr/>
          <a:p/>
        </p:txBody>
      </p:sp>
      <p:sp>
        <p:nvSpPr>
          <p:cNvPr id="28" name="Text 26"/>
          <p:cNvSpPr/>
          <p:nvPr/>
        </p:nvSpPr>
        <p:spPr>
          <a:xfrm>
            <a:off x="762000" y="3530600"/>
            <a:ext cx="3175000" cy="3302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rPr>
              <a:t>Convergence Guarantee</a:t>
            </a:r>
            <a:endPar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29" name="Shape 27"/>
          <p:cNvSpPr/>
          <p:nvPr/>
        </p:nvSpPr>
        <p:spPr>
          <a:xfrm>
            <a:off x="762000" y="4064000"/>
            <a:ext cx="14732000" cy="1841500"/>
          </a:xfrm>
          <a:prstGeom prst="rect">
            <a:avLst/>
          </a:prstGeom>
          <a:solidFill>
            <a:srgbClr val="1B3A6B"/>
          </a:solidFill>
        </p:spPr>
        <p:txBody>
          <a:bodyPr/>
          <a:p/>
        </p:txBody>
      </p:sp>
      <p:sp>
        <p:nvSpPr>
          <p:cNvPr id="30" name="Text 28"/>
          <p:cNvSpPr/>
          <p:nvPr/>
        </p:nvSpPr>
        <p:spPr>
          <a:xfrm>
            <a:off x="1079500" y="4165600"/>
            <a:ext cx="7620000" cy="304800"/>
          </a:xfrm>
          <a:prstGeom prst="rect">
            <a:avLst/>
          </a:prstGeom>
          <a:noFill/>
        </p:spPr>
        <p:txBody>
          <a:bodyPr wrap="none" lIns="0" tIns="0" rIns="0" bIns="0" rtlCol="0" anchor="ctr"/>
          <a:lstStyle/>
          <a:p>
            <a:pPr>
              <a:lnSpc>
                <a:spcPct val="100000"/>
              </a:lnSpc>
            </a:pP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Theorem 3 (Bi-Level Convergence)</a:t>
            </a:r>
            <a:endPar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1" name="Text 29"/>
          <p:cNvSpPr/>
          <p:nvPr/>
        </p:nvSpPr>
        <p:spPr>
          <a:xfrm>
            <a:off x="1079500" y="4546600"/>
            <a:ext cx="14097000" cy="1270000"/>
          </a:xfrm>
          <a:prstGeom prst="rect">
            <a:avLst/>
          </a:prstGeom>
          <a:noFill/>
        </p:spPr>
        <p:txBody>
          <a:bodyPr wrap="square" lIns="0" tIns="0" rIns="0" bIns="0" rtlCol="0" anchor="t"/>
          <a:lstStyle/>
          <a:p>
            <a:pPr>
              <a:lnSpc>
                <a:spcPct val="150000"/>
              </a:lnSpc>
            </a:pP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With PBA on a </a:t>
            </a: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slower timescale</a:t>
            </a: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 (window-level) and ARMS providing </a:t>
            </a: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bounded-error responses</a:t>
            </a: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 (slot-level), the joint system converges to </a:t>
            </a: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local Stackelberg equilibria</a:t>
            </a: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a:t>
            </a:r>
            <a:endParaRPr lang="en-US" dirty="0">
              <a:latin typeface="微软雅黑" panose="020B0503020204020204" pitchFamily="34" charset="-122"/>
              <a:ea typeface="微软雅黑" panose="020B0503020204020204" pitchFamily="34" charset="-122"/>
            </a:endParaRPr>
          </a:p>
          <a:p>
            <a:pPr>
              <a:lnSpc>
                <a:spcPct val="150000"/>
              </a:lnSpc>
              <a:spcBef>
                <a:spcPts val="400"/>
              </a:spcBef>
            </a:pP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Theorems 1–3 jointly establish HOPS converges to a </a:t>
            </a: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stable, near-optimal equilibrium</a:t>
            </a: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a:t>
            </a:r>
            <a:endPar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2" name="Text 30"/>
          <p:cNvSpPr/>
          <p:nvPr/>
        </p:nvSpPr>
        <p:spPr>
          <a:xfrm>
            <a:off x="762000" y="6032500"/>
            <a:ext cx="5080000" cy="3302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rPr>
              <a:t>Theoretical Results Summary</a:t>
            </a:r>
            <a:endPar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graphicFrame>
        <p:nvGraphicFramePr>
          <p:cNvPr id="33" name="Table 0"/>
          <p:cNvGraphicFramePr>
            <a:graphicFrameLocks noGrp="1"/>
          </p:cNvGraphicFramePr>
          <p:nvPr/>
        </p:nvGraphicFramePr>
        <p:xfrm>
          <a:off x="762000" y="6477000"/>
          <a:ext cx="14732000" cy="1651001"/>
        </p:xfrm>
        <a:graphic>
          <a:graphicData uri="http://schemas.openxmlformats.org/drawingml/2006/table">
            <a:tbl>
              <a:tblPr/>
              <a:tblGrid>
                <a:gridCol w="2209800"/>
                <a:gridCol w="5156200"/>
                <a:gridCol w="7366000"/>
              </a:tblGrid>
              <a:tr h="365489">
                <a:tc>
                  <a:txBody>
                    <a:bodyPr/>
                    <a:lstStyle/>
                    <a:p>
                      <a:pPr algn="l"/>
                      <a:r>
                        <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rPr>
                        <a:t>Theorem</a:t>
                      </a:r>
                      <a:endPar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c>
                  <a:txBody>
                    <a:bodyPr/>
                    <a:lstStyle/>
                    <a:p>
                      <a:pPr algn="l"/>
                      <a:r>
                        <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rPr>
                        <a:t>Component</a:t>
                      </a:r>
                      <a:endPar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c>
                  <a:txBody>
                    <a:bodyPr/>
                    <a:lstStyle/>
                    <a:p>
                      <a:pPr algn="l"/>
                      <a:r>
                        <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rPr>
                        <a:t>Result</a:t>
                      </a:r>
                      <a:endPar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r>
              <a:tr h="428504">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Theorem 1</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PBA (Pricing)</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Converges a.s. to stationary point of upper-level objective Φ</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r h="428504">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Theorem 2</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ARMS (Scheduling)</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(1+ε)-approximation with efficient O(|Kh| log |Kh|) complexity</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r>
              <a:tr h="428504">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Theorem 3</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Joint HOPS</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Converges to local Stackelberg equilibrium with near-optimal performance</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bl>
          </a:graphicData>
        </a:graphic>
      </p:graphicFrame>
      <p:sp>
        <p:nvSpPr>
          <p:cNvPr id="34" name="Shape 31"/>
          <p:cNvSpPr/>
          <p:nvPr/>
        </p:nvSpPr>
        <p:spPr>
          <a:xfrm>
            <a:off x="762000" y="8763000"/>
            <a:ext cx="14732000" cy="0"/>
          </a:xfrm>
          <a:prstGeom prst="straightConnector1">
            <a:avLst/>
          </a:prstGeom>
          <a:noFill/>
          <a:ln w="12700">
            <a:solidFill>
              <a:srgbClr val="D0D5DD"/>
            </a:solidFill>
            <a:prstDash val="solid"/>
            <a:headEnd type="none"/>
            <a:tailEnd type="none"/>
          </a:ln>
        </p:spPr>
        <p:txBody>
          <a:bodyPr/>
          <a:p/>
        </p:txBody>
      </p:sp>
      <p:sp>
        <p:nvSpPr>
          <p:cNvPr id="35" name="Text 32"/>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14 / 20</a:t>
            </a:r>
            <a:endPar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cxnSp>
        <p:nvCxnSpPr>
          <p:cNvPr id="37" name="直接连接符 36"/>
          <p:cNvCxnSpPr/>
          <p:nvPr/>
        </p:nvCxnSpPr>
        <p:spPr>
          <a:xfrm>
            <a:off x="4305300" y="3980180"/>
            <a:ext cx="7378700" cy="20320"/>
          </a:xfrm>
          <a:prstGeom prst="line">
            <a:avLst/>
          </a:prstGeom>
          <a:ln w="28575">
            <a:solidFill>
              <a:srgbClr val="4A7C59"/>
            </a:solidFill>
          </a:ln>
        </p:spPr>
        <p:style>
          <a:lnRef idx="2">
            <a:schemeClr val="accent1"/>
          </a:lnRef>
          <a:fillRef idx="0">
            <a:srgbClr val="FFFFFF"/>
          </a:fillRef>
          <a:effectRef idx="0">
            <a:srgbClr val="FFFFFF"/>
          </a:effectRef>
          <a:fontRef idx="minor">
            <a:schemeClr val="tx1"/>
          </a:fontRef>
        </p:style>
      </p:cxn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76200"/>
          </a:xfrm>
          <a:prstGeom prst="rect">
            <a:avLst/>
          </a:prstGeom>
          <a:solidFill>
            <a:srgbClr val="1B3A6B"/>
          </a:solidFill>
        </p:spPr>
        <p:txBody>
          <a:bodyPr/>
          <a:p/>
        </p:txBody>
      </p:sp>
      <p:sp>
        <p:nvSpPr>
          <p:cNvPr id="3" name="Shape 1"/>
          <p:cNvSpPr/>
          <p:nvPr/>
        </p:nvSpPr>
        <p:spPr>
          <a:xfrm>
            <a:off x="0" y="76200"/>
            <a:ext cx="6096000" cy="9067800"/>
          </a:xfrm>
          <a:prstGeom prst="rect">
            <a:avLst/>
          </a:prstGeom>
          <a:solidFill>
            <a:srgbClr val="1B3A6B"/>
          </a:solidFill>
        </p:spPr>
        <p:txBody>
          <a:bodyPr/>
          <a:p/>
        </p:txBody>
      </p:sp>
      <p:sp>
        <p:nvSpPr>
          <p:cNvPr id="4" name="Text 2"/>
          <p:cNvSpPr/>
          <p:nvPr/>
        </p:nvSpPr>
        <p:spPr>
          <a:xfrm>
            <a:off x="762000" y="2540000"/>
            <a:ext cx="4572000" cy="1270000"/>
          </a:xfrm>
          <a:prstGeom prst="rect">
            <a:avLst/>
          </a:prstGeom>
          <a:noFill/>
        </p:spPr>
        <p:txBody>
          <a:bodyPr wrap="none" lIns="0" tIns="0" rIns="0" bIns="0" rtlCol="0" anchor="ctr"/>
          <a:lstStyle/>
          <a:p>
            <a:pPr>
              <a:lnSpc>
                <a:spcPct val="100000"/>
              </a:lnSpc>
            </a:pPr>
            <a:r>
              <a:rPr lang="en-US" sz="8000" b="1" dirty="0">
                <a:solidFill>
                  <a:srgbClr val="FFFFFF"/>
                </a:solidFill>
                <a:latin typeface="Quattrocento Sans" panose="020B0502050000020003" pitchFamily="34" charset="0"/>
                <a:ea typeface="Quattrocento Sans" panose="020B0502050000020003" pitchFamily="34" charset="-122"/>
                <a:cs typeface="Quattrocento Sans" panose="020B0502050000020003" pitchFamily="34" charset="-120"/>
              </a:rPr>
              <a:t>04</a:t>
            </a:r>
            <a:endParaRPr lang="en-US" sz="1600" dirty="0"/>
          </a:p>
        </p:txBody>
      </p:sp>
      <p:sp>
        <p:nvSpPr>
          <p:cNvPr id="5" name="Shape 3"/>
          <p:cNvSpPr/>
          <p:nvPr/>
        </p:nvSpPr>
        <p:spPr>
          <a:xfrm>
            <a:off x="762000" y="3937000"/>
            <a:ext cx="1270000" cy="0"/>
          </a:xfrm>
          <a:prstGeom prst="straightConnector1">
            <a:avLst/>
          </a:prstGeom>
          <a:noFill/>
          <a:ln w="50800">
            <a:solidFill>
              <a:srgbClr val="FFFFFF"/>
            </a:solidFill>
            <a:prstDash val="solid"/>
            <a:headEnd type="none"/>
            <a:tailEnd type="none"/>
          </a:ln>
        </p:spPr>
        <p:txBody>
          <a:bodyPr/>
          <a:p/>
        </p:txBody>
      </p:sp>
      <p:sp>
        <p:nvSpPr>
          <p:cNvPr id="6" name="Text 4"/>
          <p:cNvSpPr/>
          <p:nvPr/>
        </p:nvSpPr>
        <p:spPr>
          <a:xfrm>
            <a:off x="6858000" y="3048000"/>
            <a:ext cx="8382000" cy="635000"/>
          </a:xfrm>
          <a:prstGeom prst="rect">
            <a:avLst/>
          </a:prstGeom>
          <a:noFill/>
        </p:spPr>
        <p:txBody>
          <a:bodyPr wrap="none" lIns="0" tIns="0" rIns="0" bIns="0" rtlCol="0" anchor="ctr"/>
          <a:lstStyle/>
          <a:p>
            <a:pPr>
              <a:lnSpc>
                <a:spcPct val="100000"/>
              </a:lnSpc>
            </a:pPr>
            <a:r>
              <a:rPr lang="en-US" sz="3200" b="1" dirty="0">
                <a:solidFill>
                  <a:srgbClr val="1B3A6B"/>
                </a:solidFill>
                <a:latin typeface="Quattrocento Sans" panose="020B0502050000020003" pitchFamily="34" charset="0"/>
                <a:ea typeface="Quattrocento Sans" panose="020B0502050000020003" pitchFamily="34" charset="-122"/>
                <a:cs typeface="Quattrocento Sans" panose="020B0502050000020003" pitchFamily="34" charset="-120"/>
              </a:rPr>
              <a:t>Performance Evaluation</a:t>
            </a:r>
            <a:endParaRPr lang="en-US" sz="1600" dirty="0"/>
          </a:p>
        </p:txBody>
      </p:sp>
      <p:sp>
        <p:nvSpPr>
          <p:cNvPr id="7" name="Text 5"/>
          <p:cNvSpPr/>
          <p:nvPr/>
        </p:nvSpPr>
        <p:spPr>
          <a:xfrm>
            <a:off x="6858000" y="3937000"/>
            <a:ext cx="8382000" cy="1016000"/>
          </a:xfrm>
          <a:prstGeom prst="rect">
            <a:avLst/>
          </a:prstGeom>
          <a:noFill/>
        </p:spPr>
        <p:txBody>
          <a:bodyPr wrap="square" lIns="0" tIns="0" rIns="0" bIns="0" rtlCol="0" anchor="t"/>
          <a:lstStyle/>
          <a:p>
            <a:pPr>
              <a:lnSpc>
                <a:spcPct val="150000"/>
              </a:lnSpc>
            </a:pPr>
            <a:r>
              <a:rPr lang="en-US" sz="1800" dirty="0">
                <a:solidFill>
                  <a:srgbClr val="5A6B7F"/>
                </a:solidFill>
                <a:latin typeface="Quattrocento Sans" panose="020B0502050000020003" pitchFamily="34" charset="0"/>
                <a:ea typeface="Quattrocento Sans" panose="020B0502050000020003" pitchFamily="34" charset="-122"/>
                <a:cs typeface="Quattrocento Sans" panose="020B0502050000020003" pitchFamily="34" charset="-120"/>
              </a:rPr>
              <a:t>Trace-driven evaluation using Azure Functions trace and Alibaba GPU cluster trace</a:t>
            </a:r>
            <a:endParaRPr lang="en-US" sz="1600" dirty="0"/>
          </a:p>
        </p:txBody>
      </p:sp>
      <p:sp>
        <p:nvSpPr>
          <p:cNvPr id="8" name="Shape 6"/>
          <p:cNvSpPr/>
          <p:nvPr/>
        </p:nvSpPr>
        <p:spPr>
          <a:xfrm>
            <a:off x="6858000" y="5334000"/>
            <a:ext cx="609600" cy="609600"/>
          </a:xfrm>
          <a:custGeom>
            <a:avLst/>
            <a:gdLst/>
            <a:ahLst/>
            <a:cxnLst/>
            <a:rect l="l" t="t" r="r" b="b"/>
            <a:pathLst>
              <a:path w="609600" h="609600">
                <a:moveTo>
                  <a:pt x="38100" y="38100"/>
                </a:moveTo>
                <a:cubicBezTo>
                  <a:pt x="59174" y="38100"/>
                  <a:pt x="76200" y="55126"/>
                  <a:pt x="76200" y="76200"/>
                </a:cubicBezTo>
                <a:lnTo>
                  <a:pt x="76200" y="476250"/>
                </a:lnTo>
                <a:cubicBezTo>
                  <a:pt x="76200" y="486728"/>
                  <a:pt x="84773" y="495300"/>
                  <a:pt x="95250" y="495300"/>
                </a:cubicBezTo>
                <a:lnTo>
                  <a:pt x="571500" y="495300"/>
                </a:lnTo>
                <a:cubicBezTo>
                  <a:pt x="592574" y="495300"/>
                  <a:pt x="609600" y="512326"/>
                  <a:pt x="609600" y="533400"/>
                </a:cubicBezTo>
                <a:cubicBezTo>
                  <a:pt x="609600" y="554474"/>
                  <a:pt x="592574" y="571500"/>
                  <a:pt x="571500" y="571500"/>
                </a:cubicBezTo>
                <a:lnTo>
                  <a:pt x="95250" y="571500"/>
                </a:lnTo>
                <a:cubicBezTo>
                  <a:pt x="42624" y="571500"/>
                  <a:pt x="0" y="528876"/>
                  <a:pt x="0" y="476250"/>
                </a:cubicBezTo>
                <a:lnTo>
                  <a:pt x="0" y="76200"/>
                </a:lnTo>
                <a:cubicBezTo>
                  <a:pt x="0" y="55126"/>
                  <a:pt x="17026" y="38100"/>
                  <a:pt x="38100" y="38100"/>
                </a:cubicBezTo>
                <a:close/>
                <a:moveTo>
                  <a:pt x="171450" y="266700"/>
                </a:moveTo>
                <a:cubicBezTo>
                  <a:pt x="192524" y="266700"/>
                  <a:pt x="209550" y="283726"/>
                  <a:pt x="209550" y="304800"/>
                </a:cubicBezTo>
                <a:lnTo>
                  <a:pt x="209550" y="381000"/>
                </a:lnTo>
                <a:cubicBezTo>
                  <a:pt x="209550" y="402074"/>
                  <a:pt x="192524" y="419100"/>
                  <a:pt x="171450" y="419100"/>
                </a:cubicBezTo>
                <a:cubicBezTo>
                  <a:pt x="150376" y="419100"/>
                  <a:pt x="133350" y="402074"/>
                  <a:pt x="133350" y="381000"/>
                </a:cubicBezTo>
                <a:lnTo>
                  <a:pt x="133350" y="304800"/>
                </a:lnTo>
                <a:cubicBezTo>
                  <a:pt x="133350" y="283726"/>
                  <a:pt x="150376" y="266700"/>
                  <a:pt x="171450" y="266700"/>
                </a:cubicBezTo>
                <a:close/>
                <a:moveTo>
                  <a:pt x="342900" y="190500"/>
                </a:moveTo>
                <a:lnTo>
                  <a:pt x="342900" y="381000"/>
                </a:lnTo>
                <a:cubicBezTo>
                  <a:pt x="342900" y="402074"/>
                  <a:pt x="325874" y="419100"/>
                  <a:pt x="304800" y="419100"/>
                </a:cubicBezTo>
                <a:cubicBezTo>
                  <a:pt x="283726" y="419100"/>
                  <a:pt x="266700" y="402074"/>
                  <a:pt x="266700" y="381000"/>
                </a:cubicBezTo>
                <a:lnTo>
                  <a:pt x="266700" y="190500"/>
                </a:lnTo>
                <a:cubicBezTo>
                  <a:pt x="266700" y="169426"/>
                  <a:pt x="283726" y="152400"/>
                  <a:pt x="304800" y="152400"/>
                </a:cubicBezTo>
                <a:cubicBezTo>
                  <a:pt x="325874" y="152400"/>
                  <a:pt x="342900" y="169426"/>
                  <a:pt x="342900" y="190500"/>
                </a:cubicBezTo>
                <a:close/>
                <a:moveTo>
                  <a:pt x="438150" y="228600"/>
                </a:moveTo>
                <a:cubicBezTo>
                  <a:pt x="459224" y="228600"/>
                  <a:pt x="476250" y="245626"/>
                  <a:pt x="476250" y="266700"/>
                </a:cubicBezTo>
                <a:lnTo>
                  <a:pt x="476250" y="381000"/>
                </a:lnTo>
                <a:cubicBezTo>
                  <a:pt x="476250" y="402074"/>
                  <a:pt x="459224" y="419100"/>
                  <a:pt x="438150" y="419100"/>
                </a:cubicBezTo>
                <a:cubicBezTo>
                  <a:pt x="417076" y="419100"/>
                  <a:pt x="400050" y="402074"/>
                  <a:pt x="400050" y="381000"/>
                </a:cubicBezTo>
                <a:lnTo>
                  <a:pt x="400050" y="266700"/>
                </a:lnTo>
                <a:cubicBezTo>
                  <a:pt x="400050" y="245626"/>
                  <a:pt x="417076" y="228600"/>
                  <a:pt x="438150" y="228600"/>
                </a:cubicBezTo>
                <a:close/>
                <a:moveTo>
                  <a:pt x="609600" y="114300"/>
                </a:moveTo>
                <a:lnTo>
                  <a:pt x="609600" y="381000"/>
                </a:lnTo>
                <a:cubicBezTo>
                  <a:pt x="609600" y="402074"/>
                  <a:pt x="592574" y="419100"/>
                  <a:pt x="571500" y="419100"/>
                </a:cubicBezTo>
                <a:cubicBezTo>
                  <a:pt x="550426" y="419100"/>
                  <a:pt x="533400" y="402074"/>
                  <a:pt x="533400" y="381000"/>
                </a:cubicBezTo>
                <a:lnTo>
                  <a:pt x="533400" y="114300"/>
                </a:lnTo>
                <a:cubicBezTo>
                  <a:pt x="533400" y="93226"/>
                  <a:pt x="550426" y="76200"/>
                  <a:pt x="571500" y="76200"/>
                </a:cubicBezTo>
                <a:cubicBezTo>
                  <a:pt x="592574" y="76200"/>
                  <a:pt x="609600" y="93226"/>
                  <a:pt x="609600" y="114300"/>
                </a:cubicBezTo>
                <a:close/>
              </a:path>
            </a:pathLst>
          </a:custGeom>
          <a:solidFill>
            <a:srgbClr val="1B3A6B"/>
          </a:solidFill>
        </p:spPr>
        <p:txBody>
          <a:bodyPr/>
          <a:p/>
        </p:txBody>
      </p:sp>
      <p:sp>
        <p:nvSpPr>
          <p:cNvPr id="9" name="Shape 7"/>
          <p:cNvSpPr/>
          <p:nvPr/>
        </p:nvSpPr>
        <p:spPr>
          <a:xfrm>
            <a:off x="8166100" y="5334000"/>
            <a:ext cx="533400" cy="609600"/>
          </a:xfrm>
          <a:custGeom>
            <a:avLst/>
            <a:gdLst/>
            <a:ahLst/>
            <a:cxnLst/>
            <a:rect l="l" t="t" r="r" b="b"/>
            <a:pathLst>
              <a:path w="533400" h="609600">
                <a:moveTo>
                  <a:pt x="533400" y="245031"/>
                </a:moveTo>
                <a:cubicBezTo>
                  <a:pt x="515779" y="256699"/>
                  <a:pt x="495538" y="266105"/>
                  <a:pt x="474464" y="273606"/>
                </a:cubicBezTo>
                <a:cubicBezTo>
                  <a:pt x="418505" y="293608"/>
                  <a:pt x="345043" y="304800"/>
                  <a:pt x="266700" y="304800"/>
                </a:cubicBezTo>
                <a:cubicBezTo>
                  <a:pt x="188357" y="304800"/>
                  <a:pt x="114776" y="293489"/>
                  <a:pt x="58936" y="273606"/>
                </a:cubicBezTo>
                <a:cubicBezTo>
                  <a:pt x="37981" y="266105"/>
                  <a:pt x="17621" y="256699"/>
                  <a:pt x="0" y="245031"/>
                </a:cubicBezTo>
                <a:lnTo>
                  <a:pt x="0" y="342900"/>
                </a:lnTo>
                <a:cubicBezTo>
                  <a:pt x="0" y="395526"/>
                  <a:pt x="119420" y="438150"/>
                  <a:pt x="266700" y="438150"/>
                </a:cubicBezTo>
                <a:cubicBezTo>
                  <a:pt x="413980" y="438150"/>
                  <a:pt x="533400" y="395526"/>
                  <a:pt x="533400" y="342900"/>
                </a:cubicBezTo>
                <a:lnTo>
                  <a:pt x="533400" y="245031"/>
                </a:lnTo>
                <a:close/>
                <a:moveTo>
                  <a:pt x="533400" y="152400"/>
                </a:moveTo>
                <a:lnTo>
                  <a:pt x="533400" y="95250"/>
                </a:lnTo>
                <a:cubicBezTo>
                  <a:pt x="533400" y="42624"/>
                  <a:pt x="413980" y="0"/>
                  <a:pt x="266700" y="0"/>
                </a:cubicBezTo>
                <a:cubicBezTo>
                  <a:pt x="119420" y="0"/>
                  <a:pt x="0" y="42624"/>
                  <a:pt x="0" y="95250"/>
                </a:cubicBezTo>
                <a:lnTo>
                  <a:pt x="0" y="152400"/>
                </a:lnTo>
                <a:cubicBezTo>
                  <a:pt x="0" y="205026"/>
                  <a:pt x="119420" y="247650"/>
                  <a:pt x="266700" y="247650"/>
                </a:cubicBezTo>
                <a:cubicBezTo>
                  <a:pt x="413980" y="247650"/>
                  <a:pt x="533400" y="205026"/>
                  <a:pt x="533400" y="152400"/>
                </a:cubicBezTo>
                <a:close/>
                <a:moveTo>
                  <a:pt x="474464" y="464106"/>
                </a:moveTo>
                <a:cubicBezTo>
                  <a:pt x="418624" y="483989"/>
                  <a:pt x="345162" y="495300"/>
                  <a:pt x="266700" y="495300"/>
                </a:cubicBezTo>
                <a:cubicBezTo>
                  <a:pt x="188238" y="495300"/>
                  <a:pt x="114776" y="483989"/>
                  <a:pt x="58936" y="464106"/>
                </a:cubicBezTo>
                <a:cubicBezTo>
                  <a:pt x="37981" y="456605"/>
                  <a:pt x="17621" y="447199"/>
                  <a:pt x="0" y="435531"/>
                </a:cubicBezTo>
                <a:lnTo>
                  <a:pt x="0" y="514350"/>
                </a:lnTo>
                <a:cubicBezTo>
                  <a:pt x="0" y="566976"/>
                  <a:pt x="119420" y="609600"/>
                  <a:pt x="266700" y="609600"/>
                </a:cubicBezTo>
                <a:cubicBezTo>
                  <a:pt x="413980" y="609600"/>
                  <a:pt x="533400" y="566976"/>
                  <a:pt x="533400" y="514350"/>
                </a:cubicBezTo>
                <a:lnTo>
                  <a:pt x="533400" y="435531"/>
                </a:lnTo>
                <a:cubicBezTo>
                  <a:pt x="515779" y="447199"/>
                  <a:pt x="495538" y="456605"/>
                  <a:pt x="474464" y="464106"/>
                </a:cubicBezTo>
                <a:close/>
              </a:path>
            </a:pathLst>
          </a:custGeom>
          <a:solidFill>
            <a:srgbClr val="1B3A6B"/>
          </a:solidFill>
        </p:spPr>
        <p:txBody>
          <a:bodyPr/>
          <a:p/>
        </p:txBody>
      </p:sp>
      <p:sp>
        <p:nvSpPr>
          <p:cNvPr id="10" name="Shape 8"/>
          <p:cNvSpPr/>
          <p:nvPr/>
        </p:nvSpPr>
        <p:spPr>
          <a:xfrm>
            <a:off x="9398000" y="5334000"/>
            <a:ext cx="609600" cy="609600"/>
          </a:xfrm>
          <a:custGeom>
            <a:avLst/>
            <a:gdLst/>
            <a:ahLst/>
            <a:cxnLst/>
            <a:rect l="l" t="t" r="r" b="b"/>
            <a:pathLst>
              <a:path w="609600" h="609600">
                <a:moveTo>
                  <a:pt x="171807" y="0"/>
                </a:moveTo>
                <a:lnTo>
                  <a:pt x="438507" y="0"/>
                </a:lnTo>
                <a:cubicBezTo>
                  <a:pt x="470059" y="0"/>
                  <a:pt x="495776" y="25956"/>
                  <a:pt x="494586" y="57388"/>
                </a:cubicBezTo>
                <a:cubicBezTo>
                  <a:pt x="494348" y="63698"/>
                  <a:pt x="494109" y="70009"/>
                  <a:pt x="493752" y="76200"/>
                </a:cubicBezTo>
                <a:lnTo>
                  <a:pt x="552807" y="76200"/>
                </a:lnTo>
                <a:cubicBezTo>
                  <a:pt x="583883" y="76200"/>
                  <a:pt x="611267" y="101918"/>
                  <a:pt x="608886" y="135493"/>
                </a:cubicBezTo>
                <a:cubicBezTo>
                  <a:pt x="599956" y="258961"/>
                  <a:pt x="536853" y="326827"/>
                  <a:pt x="468392" y="362307"/>
                </a:cubicBezTo>
                <a:cubicBezTo>
                  <a:pt x="449580" y="372070"/>
                  <a:pt x="430411" y="379333"/>
                  <a:pt x="412194" y="384691"/>
                </a:cubicBezTo>
                <a:cubicBezTo>
                  <a:pt x="388144" y="418743"/>
                  <a:pt x="363141" y="436721"/>
                  <a:pt x="343257" y="446365"/>
                </a:cubicBezTo>
                <a:lnTo>
                  <a:pt x="343257" y="533400"/>
                </a:lnTo>
                <a:lnTo>
                  <a:pt x="419457" y="533400"/>
                </a:lnTo>
                <a:cubicBezTo>
                  <a:pt x="440531" y="533400"/>
                  <a:pt x="457557" y="550426"/>
                  <a:pt x="457557" y="571500"/>
                </a:cubicBezTo>
                <a:cubicBezTo>
                  <a:pt x="457557" y="592574"/>
                  <a:pt x="440531" y="609600"/>
                  <a:pt x="419457" y="609600"/>
                </a:cubicBezTo>
                <a:lnTo>
                  <a:pt x="190857" y="609600"/>
                </a:lnTo>
                <a:cubicBezTo>
                  <a:pt x="169783" y="609600"/>
                  <a:pt x="152757" y="592574"/>
                  <a:pt x="152757" y="571500"/>
                </a:cubicBezTo>
                <a:cubicBezTo>
                  <a:pt x="152757" y="550426"/>
                  <a:pt x="169783" y="533400"/>
                  <a:pt x="190857" y="533400"/>
                </a:cubicBezTo>
                <a:lnTo>
                  <a:pt x="267057" y="533400"/>
                </a:lnTo>
                <a:lnTo>
                  <a:pt x="267057" y="446365"/>
                </a:lnTo>
                <a:cubicBezTo>
                  <a:pt x="248007" y="437197"/>
                  <a:pt x="224314" y="420172"/>
                  <a:pt x="201216" y="388858"/>
                </a:cubicBezTo>
                <a:cubicBezTo>
                  <a:pt x="179308" y="383143"/>
                  <a:pt x="155496" y="374452"/>
                  <a:pt x="132278" y="361355"/>
                </a:cubicBezTo>
                <a:cubicBezTo>
                  <a:pt x="67866" y="325279"/>
                  <a:pt x="9763" y="257294"/>
                  <a:pt x="1429" y="135255"/>
                </a:cubicBezTo>
                <a:cubicBezTo>
                  <a:pt x="-833" y="101798"/>
                  <a:pt x="26432" y="76081"/>
                  <a:pt x="57507" y="76081"/>
                </a:cubicBezTo>
                <a:lnTo>
                  <a:pt x="116562" y="76081"/>
                </a:lnTo>
                <a:cubicBezTo>
                  <a:pt x="116205" y="69890"/>
                  <a:pt x="115967" y="63698"/>
                  <a:pt x="115729" y="57269"/>
                </a:cubicBezTo>
                <a:cubicBezTo>
                  <a:pt x="114538" y="25717"/>
                  <a:pt x="140256" y="-119"/>
                  <a:pt x="171807" y="-119"/>
                </a:cubicBezTo>
                <a:close/>
                <a:moveTo>
                  <a:pt x="120848" y="133350"/>
                </a:moveTo>
                <a:lnTo>
                  <a:pt x="58460" y="133350"/>
                </a:lnTo>
                <a:cubicBezTo>
                  <a:pt x="65842" y="234196"/>
                  <a:pt x="112157" y="284678"/>
                  <a:pt x="159901" y="311468"/>
                </a:cubicBezTo>
                <a:cubicBezTo>
                  <a:pt x="142756" y="267057"/>
                  <a:pt x="128588" y="209074"/>
                  <a:pt x="120848" y="133350"/>
                </a:cubicBezTo>
                <a:close/>
                <a:moveTo>
                  <a:pt x="452437" y="305753"/>
                </a:moveTo>
                <a:cubicBezTo>
                  <a:pt x="500658" y="277416"/>
                  <a:pt x="544235" y="227052"/>
                  <a:pt x="551617" y="133350"/>
                </a:cubicBezTo>
                <a:lnTo>
                  <a:pt x="489347" y="133350"/>
                </a:lnTo>
                <a:cubicBezTo>
                  <a:pt x="481965" y="205859"/>
                  <a:pt x="468630" y="262176"/>
                  <a:pt x="452437" y="305753"/>
                </a:cubicBezTo>
                <a:close/>
              </a:path>
            </a:pathLst>
          </a:custGeom>
          <a:solidFill>
            <a:srgbClr val="1B3A6B"/>
          </a:solidFill>
        </p:spPr>
        <p:txBody>
          <a:body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94996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rPr>
              <a:t>Experimental Setup</a:t>
            </a:r>
            <a:endPar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70000"/>
            <a:ext cx="14732000" cy="0"/>
          </a:xfrm>
          <a:prstGeom prst="straightConnector1">
            <a:avLst/>
          </a:prstGeom>
          <a:noFill/>
          <a:ln w="12700">
            <a:solidFill>
              <a:srgbClr val="D0D5DD"/>
            </a:solidFill>
            <a:prstDash val="solid"/>
            <a:headEnd type="none"/>
            <a:tailEnd type="none"/>
          </a:ln>
        </p:spPr>
        <p:txBody>
          <a:bodyPr/>
          <a:p/>
        </p:txBody>
      </p:sp>
      <p:sp>
        <p:nvSpPr>
          <p:cNvPr id="11" name="Text 9"/>
          <p:cNvSpPr/>
          <p:nvPr/>
        </p:nvSpPr>
        <p:spPr>
          <a:xfrm>
            <a:off x="762000" y="1460500"/>
            <a:ext cx="5080000" cy="3302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rPr>
              <a:t>System Configuration</a:t>
            </a:r>
            <a:endPar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graphicFrame>
        <p:nvGraphicFramePr>
          <p:cNvPr id="17" name="Table 0"/>
          <p:cNvGraphicFramePr>
            <a:graphicFrameLocks noGrp="1"/>
          </p:cNvGraphicFramePr>
          <p:nvPr/>
        </p:nvGraphicFramePr>
        <p:xfrm>
          <a:off x="762000" y="1905000"/>
          <a:ext cx="7112000" cy="2476500"/>
        </p:xfrm>
        <a:graphic>
          <a:graphicData uri="http://schemas.openxmlformats.org/drawingml/2006/table">
            <a:tbl>
              <a:tblPr/>
              <a:tblGrid>
                <a:gridCol w="3200400"/>
                <a:gridCol w="3911600"/>
              </a:tblGrid>
              <a:tr h="397780">
                <a:tc>
                  <a:txBody>
                    <a:bodyPr/>
                    <a:lstStyle/>
                    <a:p>
                      <a:pPr algn="l"/>
                      <a:r>
                        <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rPr>
                        <a:t>Parameter</a:t>
                      </a:r>
                      <a:endPar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c>
                  <a:txBody>
                    <a:bodyPr/>
                    <a:lstStyle/>
                    <a:p>
                      <a:pPr algn="l"/>
                      <a:r>
                        <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rPr>
                        <a:t>Value</a:t>
                      </a:r>
                      <a:endPar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r>
              <a:tr h="346453">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Number of vGPUs (N)</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64</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r h="346453">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Number of windows (T)</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40</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r>
              <a:tr h="346453">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Slots per window (H)</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60</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r h="346453">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Service tiers (M)</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3 (Basic, Standard, Premium)</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r>
              <a:tr h="346453">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Workload traces</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Azure Functions + Alibaba GPU</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r h="346453">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Function types (F)</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8 diverse ML inference functions</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r>
            </a:tbl>
          </a:graphicData>
        </a:graphic>
      </p:graphicFrame>
      <p:sp>
        <p:nvSpPr>
          <p:cNvPr id="13" name="Text 10"/>
          <p:cNvSpPr/>
          <p:nvPr/>
        </p:nvSpPr>
        <p:spPr>
          <a:xfrm>
            <a:off x="8445500" y="1460500"/>
            <a:ext cx="5080000" cy="3302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rPr>
              <a:t>Datasets</a:t>
            </a:r>
            <a:endPar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4" name="Shape 11"/>
          <p:cNvSpPr/>
          <p:nvPr/>
        </p:nvSpPr>
        <p:spPr>
          <a:xfrm>
            <a:off x="8445500" y="1905000"/>
            <a:ext cx="7048500" cy="1162050"/>
          </a:xfrm>
          <a:prstGeom prst="rect">
            <a:avLst/>
          </a:prstGeom>
          <a:solidFill>
            <a:srgbClr val="FFFFFF"/>
          </a:solidFill>
          <a:ln w="12700">
            <a:solidFill>
              <a:srgbClr val="D0D5DD"/>
            </a:solidFill>
            <a:prstDash val="solid"/>
          </a:ln>
        </p:spPr>
        <p:txBody>
          <a:bodyPr/>
          <a:p/>
        </p:txBody>
      </p:sp>
      <p:sp>
        <p:nvSpPr>
          <p:cNvPr id="15" name="Shape 12"/>
          <p:cNvSpPr/>
          <p:nvPr/>
        </p:nvSpPr>
        <p:spPr>
          <a:xfrm>
            <a:off x="8445500" y="1905000"/>
            <a:ext cx="63500" cy="1079500"/>
          </a:xfrm>
          <a:prstGeom prst="rect">
            <a:avLst/>
          </a:prstGeom>
          <a:solidFill>
            <a:srgbClr val="1B3A6B"/>
          </a:solidFill>
        </p:spPr>
        <p:txBody>
          <a:bodyPr/>
          <a:p/>
        </p:txBody>
      </p:sp>
      <p:sp>
        <p:nvSpPr>
          <p:cNvPr id="16" name="Text 13"/>
          <p:cNvSpPr/>
          <p:nvPr/>
        </p:nvSpPr>
        <p:spPr>
          <a:xfrm>
            <a:off x="8699500" y="1968500"/>
            <a:ext cx="6540500" cy="952500"/>
          </a:xfrm>
          <a:prstGeom prst="rect">
            <a:avLst/>
          </a:prstGeom>
          <a:noFill/>
        </p:spPr>
        <p:txBody>
          <a:bodyPr wrap="square" lIns="0" tIns="0" rIns="0" bIns="0" rtlCol="0" anchor="t"/>
          <a:lstStyle/>
          <a:p>
            <a:pPr>
              <a:lnSpc>
                <a:spcPct val="145000"/>
              </a:lnSpc>
            </a:pPr>
            <a:r>
              <a:rPr lang="en-US"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Azure Functions Trace</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[Shahrad et al., ATC'20]</a:t>
            </a:r>
            <a:endParaRPr lang="en-US" dirty="0">
              <a:latin typeface="微软雅黑" panose="020B0503020204020204" pitchFamily="34" charset="-122"/>
              <a:ea typeface="微软雅黑" panose="020B0503020204020204" pitchFamily="34" charset="-122"/>
            </a:endParaRPr>
          </a:p>
          <a:p>
            <a:pPr>
              <a:lnSpc>
                <a:spcPct val="145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Real-world serverless invocation patterns with bursty demand characteristics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2" name="Shape 14"/>
          <p:cNvSpPr/>
          <p:nvPr/>
        </p:nvSpPr>
        <p:spPr>
          <a:xfrm>
            <a:off x="8445500" y="3175000"/>
            <a:ext cx="7048500" cy="1206500"/>
          </a:xfrm>
          <a:prstGeom prst="rect">
            <a:avLst/>
          </a:prstGeom>
          <a:solidFill>
            <a:srgbClr val="FFFFFF"/>
          </a:solidFill>
          <a:ln w="12700">
            <a:solidFill>
              <a:srgbClr val="D0D5DD"/>
            </a:solidFill>
            <a:prstDash val="solid"/>
          </a:ln>
        </p:spPr>
        <p:txBody>
          <a:bodyPr/>
          <a:p/>
        </p:txBody>
      </p:sp>
      <p:sp>
        <p:nvSpPr>
          <p:cNvPr id="18" name="Shape 15"/>
          <p:cNvSpPr/>
          <p:nvPr/>
        </p:nvSpPr>
        <p:spPr>
          <a:xfrm>
            <a:off x="8445500" y="3175000"/>
            <a:ext cx="63500" cy="1079500"/>
          </a:xfrm>
          <a:prstGeom prst="rect">
            <a:avLst/>
          </a:prstGeom>
          <a:solidFill>
            <a:srgbClr val="C44D34"/>
          </a:solidFill>
        </p:spPr>
        <p:txBody>
          <a:bodyPr/>
          <a:p/>
        </p:txBody>
      </p:sp>
      <p:sp>
        <p:nvSpPr>
          <p:cNvPr id="19" name="Text 16"/>
          <p:cNvSpPr/>
          <p:nvPr/>
        </p:nvSpPr>
        <p:spPr>
          <a:xfrm>
            <a:off x="8699500" y="3238500"/>
            <a:ext cx="6540500" cy="952500"/>
          </a:xfrm>
          <a:prstGeom prst="rect">
            <a:avLst/>
          </a:prstGeom>
          <a:noFill/>
        </p:spPr>
        <p:txBody>
          <a:bodyPr wrap="square" lIns="0" tIns="0" rIns="0" bIns="0" rtlCol="0" anchor="t"/>
          <a:lstStyle/>
          <a:p>
            <a:pPr>
              <a:lnSpc>
                <a:spcPct val="145000"/>
              </a:lnSpc>
            </a:pPr>
            <a:r>
              <a:rPr lang="en-US" sz="16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Alibaba GPU Cluster Trace</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[Wang et al., </a:t>
            </a:r>
            <a:r>
              <a:rPr lang="en-US" altLang="zh-CN"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NSDI 2022</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a:t>
            </a:r>
            <a:endParaRPr lang="en-US" dirty="0">
              <a:latin typeface="微软雅黑" panose="020B0503020204020204" pitchFamily="34" charset="-122"/>
              <a:ea typeface="微软雅黑" panose="020B0503020204020204" pitchFamily="34" charset="-122"/>
            </a:endParaRPr>
          </a:p>
          <a:p>
            <a:pPr>
              <a:lnSpc>
                <a:spcPct val="145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Production GPU cluster traces with diverse ML workloads and resource demands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0" name="Text 17"/>
          <p:cNvSpPr/>
          <p:nvPr/>
        </p:nvSpPr>
        <p:spPr>
          <a:xfrm>
            <a:off x="762000" y="4699000"/>
            <a:ext cx="5080000" cy="3302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rPr>
              <a:t>Baseline Methods</a:t>
            </a:r>
            <a:endPar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graphicFrame>
        <p:nvGraphicFramePr>
          <p:cNvPr id="33" name="Table 1"/>
          <p:cNvGraphicFramePr>
            <a:graphicFrameLocks noGrp="1"/>
          </p:cNvGraphicFramePr>
          <p:nvPr/>
        </p:nvGraphicFramePr>
        <p:xfrm>
          <a:off x="762000" y="5143500"/>
          <a:ext cx="14732000" cy="2794002"/>
        </p:xfrm>
        <a:graphic>
          <a:graphicData uri="http://schemas.openxmlformats.org/drawingml/2006/table">
            <a:tbl>
              <a:tblPr/>
              <a:tblGrid>
                <a:gridCol w="2651760"/>
                <a:gridCol w="5156200"/>
                <a:gridCol w="6924040"/>
              </a:tblGrid>
              <a:tr h="446530">
                <a:tc>
                  <a:txBody>
                    <a:bodyPr/>
                    <a:lstStyle/>
                    <a:p>
                      <a:pPr algn="l"/>
                      <a:r>
                        <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rPr>
                        <a:t>Baseline</a:t>
                      </a:r>
                      <a:endPar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c>
                  <a:txBody>
                    <a:bodyPr/>
                    <a:lstStyle/>
                    <a:p>
                      <a:pPr algn="l"/>
                      <a:r>
                        <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rPr>
                        <a:t>Approach</a:t>
                      </a:r>
                      <a:endPar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c>
                  <a:txBody>
                    <a:bodyPr/>
                    <a:lstStyle/>
                    <a:p>
                      <a:pPr algn="l"/>
                      <a:r>
                        <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rPr>
                        <a:t>Limitation</a:t>
                      </a:r>
                      <a:endParaRPr lang="en-US" sz="16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r>
              <a:tr h="586868">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Torpor </a:t>
                      </a:r>
                      <a:r>
                        <a:rPr lang="en-US" altLang="zh-CN"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(ATC’25)</a:t>
                      </a:r>
                      <a:endParaRPr lang="en-US" altLang="zh-CN"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Keep-alive optimization for serverless</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No pricing control; static keep-alive policies</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r h="586868">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HAS-GPU </a:t>
                      </a:r>
                      <a:r>
                        <a:rPr lang="en-US" altLang="zh-CN"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(Euro-Par’25)</a:t>
                      </a:r>
                      <a:endParaRPr lang="en-US" altLang="zh-CN"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Hybrid auto-scaling with GPU slicing</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Reactive allocation only; no demand shaping via pricing</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r>
              <a:tr h="586868">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MQFQ-Sticky </a:t>
                      </a:r>
                      <a:r>
                        <a:rPr lang="en-US" altLang="zh-CN"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(arXiv’25)</a:t>
                      </a:r>
                      <a:endParaRPr lang="en-US" altLang="zh-CN"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Multi-queue fair scheduling + GPU memory management</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Treats demand as exogenous; decoupled from pricing</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r h="586868">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SPSS </a:t>
                      </a:r>
                      <a:r>
                        <a:rPr lang="en-US" altLang="zh-CN"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(Ours-Abl.)</a:t>
                      </a:r>
                      <a:endParaRPr lang="en-US" altLang="zh-CN"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Serverless performance scaling system</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rPr>
                        <a:t>No joint pricing-scheduling optimization</a:t>
                      </a:r>
                      <a:endParaRPr lang="en-US" sz="16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r>
            </a:tbl>
          </a:graphicData>
        </a:graphic>
      </p:graphicFrame>
      <p:sp>
        <p:nvSpPr>
          <p:cNvPr id="22" name="Shape 18"/>
          <p:cNvSpPr/>
          <p:nvPr/>
        </p:nvSpPr>
        <p:spPr>
          <a:xfrm>
            <a:off x="762000" y="8763000"/>
            <a:ext cx="14732000" cy="0"/>
          </a:xfrm>
          <a:prstGeom prst="straightConnector1">
            <a:avLst/>
          </a:prstGeom>
          <a:noFill/>
          <a:ln w="12700">
            <a:solidFill>
              <a:srgbClr val="D0D5DD"/>
            </a:solidFill>
            <a:prstDash val="solid"/>
            <a:headEnd type="none"/>
            <a:tailEnd type="none"/>
          </a:ln>
        </p:spPr>
        <p:txBody>
          <a:bodyPr/>
          <a:p/>
        </p:txBody>
      </p:sp>
      <p:sp>
        <p:nvSpPr>
          <p:cNvPr id="23" name="Text 19"/>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16 / 20</a:t>
            </a:r>
            <a:endPar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94996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rPr>
              <a:t>Profitability &amp; SLA Compliance</a:t>
            </a:r>
            <a:endPar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70000"/>
            <a:ext cx="14732000" cy="0"/>
          </a:xfrm>
          <a:prstGeom prst="straightConnector1">
            <a:avLst/>
          </a:prstGeom>
          <a:noFill/>
          <a:ln w="12700">
            <a:solidFill>
              <a:srgbClr val="D0D5DD"/>
            </a:solidFill>
            <a:prstDash val="solid"/>
            <a:headEnd type="none"/>
            <a:tailEnd type="none"/>
          </a:ln>
        </p:spPr>
        <p:txBody>
          <a:bodyPr/>
          <a:p/>
        </p:txBody>
      </p:sp>
      <p:sp>
        <p:nvSpPr>
          <p:cNvPr id="13" name="Shape 9"/>
          <p:cNvSpPr/>
          <p:nvPr/>
        </p:nvSpPr>
        <p:spPr>
          <a:xfrm>
            <a:off x="762000" y="5588000"/>
            <a:ext cx="14732000" cy="1270000"/>
          </a:xfrm>
          <a:prstGeom prst="rect">
            <a:avLst/>
          </a:prstGeom>
          <a:solidFill>
            <a:srgbClr val="FFFFFF"/>
          </a:solidFill>
          <a:ln w="12700">
            <a:solidFill>
              <a:srgbClr val="D0D5DD"/>
            </a:solidFill>
            <a:prstDash val="solid"/>
          </a:ln>
        </p:spPr>
        <p:txBody>
          <a:bodyPr/>
          <a:p/>
        </p:txBody>
      </p:sp>
      <p:sp>
        <p:nvSpPr>
          <p:cNvPr id="14" name="Shape 10"/>
          <p:cNvSpPr/>
          <p:nvPr/>
        </p:nvSpPr>
        <p:spPr>
          <a:xfrm>
            <a:off x="762000" y="5588000"/>
            <a:ext cx="63500" cy="1270000"/>
          </a:xfrm>
          <a:prstGeom prst="rect">
            <a:avLst/>
          </a:prstGeom>
          <a:solidFill>
            <a:srgbClr val="C44D34"/>
          </a:solidFill>
        </p:spPr>
        <p:txBody>
          <a:bodyPr/>
          <a:p/>
        </p:txBody>
      </p:sp>
      <p:sp>
        <p:nvSpPr>
          <p:cNvPr id="15" name="Text 11"/>
          <p:cNvSpPr/>
          <p:nvPr/>
        </p:nvSpPr>
        <p:spPr>
          <a:xfrm>
            <a:off x="1079500" y="5689600"/>
            <a:ext cx="2540000" cy="304800"/>
          </a:xfrm>
          <a:prstGeom prst="rect">
            <a:avLst/>
          </a:prstGeom>
          <a:noFill/>
        </p:spPr>
        <p:txBody>
          <a:bodyPr wrap="none" lIns="0" tIns="0" rIns="0" bIns="0" rtlCol="0" anchor="ctr"/>
          <a:lstStyle/>
          <a:p>
            <a:pPr>
              <a:lnSpc>
                <a:spcPct val="100000"/>
              </a:lnSpc>
            </a:pPr>
            <a:r>
              <a:rPr lang="en-US" sz="16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Key Findings</a:t>
            </a:r>
            <a:endParaRPr lang="en-US" sz="16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6" name="Text 12"/>
          <p:cNvSpPr/>
          <p:nvPr/>
        </p:nvSpPr>
        <p:spPr>
          <a:xfrm>
            <a:off x="1079500" y="6032500"/>
            <a:ext cx="14097000" cy="698500"/>
          </a:xfrm>
          <a:prstGeom prst="rect">
            <a:avLst/>
          </a:prstGeom>
          <a:noFill/>
        </p:spPr>
        <p:txBody>
          <a:bodyPr wrap="square" lIns="0" tIns="0" rIns="0" bIns="0" rtlCol="0" anchor="t"/>
          <a:lstStyle/>
          <a:p>
            <a:pPr>
              <a:lnSpc>
                <a:spcPct val="150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HOPS achieves </a:t>
            </a:r>
            <a:r>
              <a:rPr lang="en-US" sz="16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45-55% profit improvement</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over HAS-GPU (best baseline) by continuously adapting prices and baseline allocations</a:t>
            </a:r>
            <a:endParaRPr lang="en-US" dirty="0">
              <a:latin typeface="微软雅黑" panose="020B0503020204020204" pitchFamily="34" charset="-122"/>
              <a:ea typeface="微软雅黑" panose="020B0503020204020204" pitchFamily="34" charset="-122"/>
            </a:endParaRPr>
          </a:p>
          <a:p>
            <a:pPr>
              <a:lnSpc>
                <a:spcPct val="150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SLA violation rate stabilizes at </a:t>
            </a:r>
            <a:r>
              <a:rPr lang="en-US" sz="16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~14%</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vs. ~19% for HAS-GPU, demonstrating effective balance between profitability and compliance</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7" name="Shape 13"/>
          <p:cNvSpPr/>
          <p:nvPr/>
        </p:nvSpPr>
        <p:spPr>
          <a:xfrm>
            <a:off x="762000" y="7175500"/>
            <a:ext cx="3429000" cy="1016000"/>
          </a:xfrm>
          <a:prstGeom prst="rect">
            <a:avLst/>
          </a:prstGeom>
          <a:solidFill>
            <a:srgbClr val="1B3A6B"/>
          </a:solidFill>
        </p:spPr>
        <p:txBody>
          <a:bodyPr/>
          <a:p/>
        </p:txBody>
      </p:sp>
      <p:sp>
        <p:nvSpPr>
          <p:cNvPr id="18" name="Text 14"/>
          <p:cNvSpPr/>
          <p:nvPr/>
        </p:nvSpPr>
        <p:spPr>
          <a:xfrm>
            <a:off x="762000" y="7239000"/>
            <a:ext cx="3429000" cy="444500"/>
          </a:xfrm>
          <a:prstGeom prst="rect">
            <a:avLst/>
          </a:prstGeom>
          <a:noFill/>
        </p:spPr>
        <p:txBody>
          <a:bodyPr wrap="none" lIns="0" tIns="0" rIns="0" bIns="0" rtlCol="0" anchor="ctr"/>
          <a:lstStyle/>
          <a:p>
            <a:pPr algn="ctr">
              <a:lnSpc>
                <a:spcPct val="100000"/>
              </a:lnSpc>
            </a:pPr>
            <a:r>
              <a:rPr lang="en-US" sz="24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45-55%</a:t>
            </a:r>
            <a:endParaRPr lang="en-US" sz="24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9" name="Text 15"/>
          <p:cNvSpPr/>
          <p:nvPr/>
        </p:nvSpPr>
        <p:spPr>
          <a:xfrm>
            <a:off x="762000" y="7721600"/>
            <a:ext cx="3429000" cy="381000"/>
          </a:xfrm>
          <a:prstGeom prst="rect">
            <a:avLst/>
          </a:prstGeom>
          <a:noFill/>
        </p:spPr>
        <p:txBody>
          <a:bodyPr wrap="square" lIns="0" tIns="0" rIns="0" bIns="0" rtlCol="0" anchor="t"/>
          <a:lstStyle/>
          <a:p>
            <a:pPr algn="ctr">
              <a:lnSpc>
                <a:spcPct val="100000"/>
              </a:lnSpc>
            </a:pPr>
            <a:r>
              <a:rPr lang="en-US" sz="12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Profit Improvement</a:t>
            </a:r>
            <a:endParaRPr lang="en-US" sz="12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0" name="Shape 16"/>
          <p:cNvSpPr/>
          <p:nvPr/>
        </p:nvSpPr>
        <p:spPr>
          <a:xfrm>
            <a:off x="4521200" y="7175500"/>
            <a:ext cx="3429000" cy="1016000"/>
          </a:xfrm>
          <a:prstGeom prst="rect">
            <a:avLst/>
          </a:prstGeom>
          <a:solidFill>
            <a:srgbClr val="1B3A6B"/>
          </a:solidFill>
        </p:spPr>
        <p:txBody>
          <a:bodyPr/>
          <a:p/>
        </p:txBody>
      </p:sp>
      <p:sp>
        <p:nvSpPr>
          <p:cNvPr id="21" name="Text 17"/>
          <p:cNvSpPr/>
          <p:nvPr/>
        </p:nvSpPr>
        <p:spPr>
          <a:xfrm>
            <a:off x="4521200" y="7239000"/>
            <a:ext cx="3429000" cy="444500"/>
          </a:xfrm>
          <a:prstGeom prst="rect">
            <a:avLst/>
          </a:prstGeom>
          <a:noFill/>
        </p:spPr>
        <p:txBody>
          <a:bodyPr wrap="none" lIns="0" tIns="0" rIns="0" bIns="0" rtlCol="0" anchor="ctr"/>
          <a:lstStyle/>
          <a:p>
            <a:pPr algn="ctr">
              <a:lnSpc>
                <a:spcPct val="100000"/>
              </a:lnSpc>
            </a:pPr>
            <a:r>
              <a:rPr lang="en-US" sz="24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~14%</a:t>
            </a:r>
            <a:endParaRPr lang="en-US" sz="24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2" name="Text 18"/>
          <p:cNvSpPr/>
          <p:nvPr/>
        </p:nvSpPr>
        <p:spPr>
          <a:xfrm>
            <a:off x="4521200" y="7721600"/>
            <a:ext cx="3429000" cy="381000"/>
          </a:xfrm>
          <a:prstGeom prst="rect">
            <a:avLst/>
          </a:prstGeom>
          <a:noFill/>
        </p:spPr>
        <p:txBody>
          <a:bodyPr wrap="square" lIns="0" tIns="0" rIns="0" bIns="0" rtlCol="0" anchor="t"/>
          <a:lstStyle/>
          <a:p>
            <a:pPr algn="ctr">
              <a:lnSpc>
                <a:spcPct val="100000"/>
              </a:lnSpc>
            </a:pPr>
            <a:r>
              <a:rPr lang="en-US" sz="12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SLA Violation Rate</a:t>
            </a:r>
            <a:endParaRPr lang="en-US" sz="12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3" name="Shape 19"/>
          <p:cNvSpPr/>
          <p:nvPr/>
        </p:nvSpPr>
        <p:spPr>
          <a:xfrm>
            <a:off x="8280400" y="7175500"/>
            <a:ext cx="3429000" cy="1016000"/>
          </a:xfrm>
          <a:prstGeom prst="rect">
            <a:avLst/>
          </a:prstGeom>
          <a:solidFill>
            <a:srgbClr val="1B3A6B"/>
          </a:solidFill>
        </p:spPr>
        <p:txBody>
          <a:bodyPr/>
          <a:p/>
        </p:txBody>
      </p:sp>
      <p:sp>
        <p:nvSpPr>
          <p:cNvPr id="24" name="Text 20"/>
          <p:cNvSpPr/>
          <p:nvPr/>
        </p:nvSpPr>
        <p:spPr>
          <a:xfrm>
            <a:off x="8280400" y="7239000"/>
            <a:ext cx="3429000" cy="444500"/>
          </a:xfrm>
          <a:prstGeom prst="rect">
            <a:avLst/>
          </a:prstGeom>
          <a:noFill/>
        </p:spPr>
        <p:txBody>
          <a:bodyPr wrap="none" lIns="0" tIns="0" rIns="0" bIns="0" rtlCol="0" anchor="ctr"/>
          <a:lstStyle/>
          <a:p>
            <a:pPr algn="ctr">
              <a:lnSpc>
                <a:spcPct val="100000"/>
              </a:lnSpc>
            </a:pPr>
            <a:r>
              <a:rPr lang="en-US" sz="24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40 windows</a:t>
            </a:r>
            <a:endParaRPr lang="en-US" sz="24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5" name="Text 21"/>
          <p:cNvSpPr/>
          <p:nvPr/>
        </p:nvSpPr>
        <p:spPr>
          <a:xfrm>
            <a:off x="8280400" y="7721600"/>
            <a:ext cx="3429000" cy="381000"/>
          </a:xfrm>
          <a:prstGeom prst="rect">
            <a:avLst/>
          </a:prstGeom>
          <a:noFill/>
        </p:spPr>
        <p:txBody>
          <a:bodyPr wrap="square" lIns="0" tIns="0" rIns="0" bIns="0" rtlCol="0" anchor="t"/>
          <a:lstStyle/>
          <a:p>
            <a:pPr algn="ctr">
              <a:lnSpc>
                <a:spcPct val="100000"/>
              </a:lnSpc>
            </a:pPr>
            <a:r>
              <a:rPr lang="en-US" sz="12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Convergence Period</a:t>
            </a:r>
            <a:endParaRPr lang="en-US" sz="12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6" name="Shape 22"/>
          <p:cNvSpPr/>
          <p:nvPr/>
        </p:nvSpPr>
        <p:spPr>
          <a:xfrm>
            <a:off x="12039600" y="7175500"/>
            <a:ext cx="3429000" cy="1016000"/>
          </a:xfrm>
          <a:prstGeom prst="rect">
            <a:avLst/>
          </a:prstGeom>
          <a:solidFill>
            <a:srgbClr val="1B3A6B"/>
          </a:solidFill>
        </p:spPr>
        <p:txBody>
          <a:bodyPr/>
          <a:p/>
        </p:txBody>
      </p:sp>
      <p:sp>
        <p:nvSpPr>
          <p:cNvPr id="27" name="Text 23"/>
          <p:cNvSpPr/>
          <p:nvPr/>
        </p:nvSpPr>
        <p:spPr>
          <a:xfrm>
            <a:off x="12039600" y="7239000"/>
            <a:ext cx="3429000" cy="444500"/>
          </a:xfrm>
          <a:prstGeom prst="rect">
            <a:avLst/>
          </a:prstGeom>
          <a:noFill/>
        </p:spPr>
        <p:txBody>
          <a:bodyPr wrap="none" lIns="0" tIns="0" rIns="0" bIns="0" rtlCol="0" anchor="ctr"/>
          <a:lstStyle/>
          <a:p>
            <a:pPr algn="ctr">
              <a:lnSpc>
                <a:spcPct val="100000"/>
              </a:lnSpc>
            </a:pPr>
            <a:r>
              <a:rPr lang="en-US" sz="24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4 baselines</a:t>
            </a:r>
            <a:endParaRPr lang="en-US" sz="24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8" name="Text 24"/>
          <p:cNvSpPr/>
          <p:nvPr/>
        </p:nvSpPr>
        <p:spPr>
          <a:xfrm>
            <a:off x="12039600" y="7721600"/>
            <a:ext cx="3429000" cy="381000"/>
          </a:xfrm>
          <a:prstGeom prst="rect">
            <a:avLst/>
          </a:prstGeom>
          <a:noFill/>
        </p:spPr>
        <p:txBody>
          <a:bodyPr wrap="square" lIns="0" tIns="0" rIns="0" bIns="0" rtlCol="0" anchor="t"/>
          <a:lstStyle/>
          <a:p>
            <a:pPr algn="ctr">
              <a:lnSpc>
                <a:spcPct val="100000"/>
              </a:lnSpc>
            </a:pPr>
            <a:r>
              <a:rPr lang="en-US" sz="12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Compared Methods</a:t>
            </a:r>
            <a:endParaRPr lang="en-US" sz="12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9" name="Shape 25"/>
          <p:cNvSpPr/>
          <p:nvPr/>
        </p:nvSpPr>
        <p:spPr>
          <a:xfrm>
            <a:off x="762000" y="8763000"/>
            <a:ext cx="14732000" cy="0"/>
          </a:xfrm>
          <a:prstGeom prst="straightConnector1">
            <a:avLst/>
          </a:prstGeom>
          <a:noFill/>
          <a:ln w="12700">
            <a:solidFill>
              <a:srgbClr val="D0D5DD"/>
            </a:solidFill>
            <a:prstDash val="solid"/>
            <a:headEnd type="none"/>
            <a:tailEnd type="none"/>
          </a:ln>
        </p:spPr>
        <p:txBody>
          <a:bodyPr/>
          <a:p/>
        </p:txBody>
      </p:sp>
      <p:sp>
        <p:nvSpPr>
          <p:cNvPr id="30" name="Text 26"/>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17 / 20</a:t>
            </a:r>
            <a:endPar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pic>
        <p:nvPicPr>
          <p:cNvPr id="31" name="图片 30"/>
          <p:cNvPicPr>
            <a:picLocks noChangeAspect="1"/>
          </p:cNvPicPr>
          <p:nvPr/>
        </p:nvPicPr>
        <p:blipFill>
          <a:blip r:embed="rId1"/>
          <a:stretch>
            <a:fillRect/>
          </a:stretch>
        </p:blipFill>
        <p:spPr>
          <a:xfrm>
            <a:off x="1079500" y="1447800"/>
            <a:ext cx="6034405" cy="3962400"/>
          </a:xfrm>
          <a:prstGeom prst="rect">
            <a:avLst/>
          </a:prstGeom>
        </p:spPr>
      </p:pic>
      <p:pic>
        <p:nvPicPr>
          <p:cNvPr id="32" name="图片 31"/>
          <p:cNvPicPr>
            <a:picLocks noChangeAspect="1"/>
          </p:cNvPicPr>
          <p:nvPr/>
        </p:nvPicPr>
        <p:blipFill>
          <a:blip r:embed="rId2"/>
          <a:stretch>
            <a:fillRect/>
          </a:stretch>
        </p:blipFill>
        <p:spPr>
          <a:xfrm>
            <a:off x="8422640" y="1530350"/>
            <a:ext cx="6198870" cy="3895090"/>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94996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rPr>
              <a:t>Convergence &amp; Resource Efficiency</a:t>
            </a:r>
            <a:endPar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70000"/>
            <a:ext cx="14732000" cy="0"/>
          </a:xfrm>
          <a:prstGeom prst="straightConnector1">
            <a:avLst/>
          </a:prstGeom>
          <a:noFill/>
          <a:ln w="12700">
            <a:solidFill>
              <a:srgbClr val="D0D5DD"/>
            </a:solidFill>
            <a:prstDash val="solid"/>
            <a:headEnd type="none"/>
            <a:tailEnd type="none"/>
          </a:ln>
        </p:spPr>
        <p:txBody>
          <a:bodyPr/>
          <a:p/>
        </p:txBody>
      </p:sp>
      <p:sp>
        <p:nvSpPr>
          <p:cNvPr id="13" name="Text 9"/>
          <p:cNvSpPr/>
          <p:nvPr/>
        </p:nvSpPr>
        <p:spPr>
          <a:xfrm>
            <a:off x="762000" y="5263515"/>
            <a:ext cx="5080000" cy="3302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Switching Overhead Comparison</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6" name="Shape 10"/>
          <p:cNvSpPr/>
          <p:nvPr/>
        </p:nvSpPr>
        <p:spPr>
          <a:xfrm>
            <a:off x="11112500" y="5461000"/>
            <a:ext cx="4381500" cy="2667000"/>
          </a:xfrm>
          <a:prstGeom prst="rect">
            <a:avLst/>
          </a:prstGeom>
          <a:solidFill>
            <a:srgbClr val="FFFFFF"/>
          </a:solidFill>
          <a:ln w="12700">
            <a:solidFill>
              <a:srgbClr val="D0D5DD"/>
            </a:solidFill>
            <a:prstDash val="solid"/>
          </a:ln>
        </p:spPr>
        <p:txBody>
          <a:bodyPr/>
          <a:p/>
        </p:txBody>
      </p:sp>
      <p:sp>
        <p:nvSpPr>
          <p:cNvPr id="17" name="Text 11"/>
          <p:cNvSpPr/>
          <p:nvPr/>
        </p:nvSpPr>
        <p:spPr>
          <a:xfrm>
            <a:off x="11366500" y="5588000"/>
            <a:ext cx="3810000" cy="304800"/>
          </a:xfrm>
          <a:prstGeom prst="rect">
            <a:avLst/>
          </a:prstGeom>
          <a:noFill/>
        </p:spPr>
        <p:txBody>
          <a:bodyPr wrap="none" lIns="0" tIns="0" rIns="0" bIns="0" rtlCol="0" anchor="ctr"/>
          <a:lstStyle/>
          <a:p>
            <a:pPr>
              <a:lnSpc>
                <a:spcPct val="100000"/>
              </a:lnSpc>
            </a:pPr>
            <a:r>
              <a:rPr lang="en-US"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Key Results Summary</a:t>
            </a:r>
            <a:endParaRPr lang="en-US"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8" name="Shape 12"/>
          <p:cNvSpPr/>
          <p:nvPr/>
        </p:nvSpPr>
        <p:spPr>
          <a:xfrm>
            <a:off x="11366500" y="5969000"/>
            <a:ext cx="3810000" cy="0"/>
          </a:xfrm>
          <a:prstGeom prst="straightConnector1">
            <a:avLst/>
          </a:prstGeom>
          <a:noFill/>
          <a:ln w="12700">
            <a:solidFill>
              <a:srgbClr val="D0D5DD"/>
            </a:solidFill>
            <a:prstDash val="solid"/>
            <a:headEnd type="none"/>
            <a:tailEnd type="none"/>
          </a:ln>
        </p:spPr>
        <p:txBody>
          <a:bodyPr/>
          <a:p/>
        </p:txBody>
      </p:sp>
      <p:sp>
        <p:nvSpPr>
          <p:cNvPr id="19" name="Text 13"/>
          <p:cNvSpPr/>
          <p:nvPr/>
        </p:nvSpPr>
        <p:spPr>
          <a:xfrm>
            <a:off x="11366500" y="6096000"/>
            <a:ext cx="3810000" cy="355600"/>
          </a:xfrm>
          <a:prstGeom prst="rect">
            <a:avLst/>
          </a:prstGeom>
          <a:noFill/>
        </p:spPr>
        <p:txBody>
          <a:bodyPr wrap="none" lIns="0" tIns="0" rIns="0" bIns="0" rtlCol="0" anchor="ctr"/>
          <a:lstStyle/>
          <a:p>
            <a:pPr>
              <a:lnSpc>
                <a:spcPct val="100000"/>
              </a:lnSpc>
            </a:pPr>
            <a:r>
              <a:rPr lang="en-US" sz="22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422</a:t>
            </a:r>
            <a:r>
              <a:rPr lang="en-US" sz="2200"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3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switches</a:t>
            </a:r>
            <a:endParaRPr lang="en-US" sz="1600" dirty="0">
              <a:latin typeface="微软雅黑" panose="020B0503020204020204" pitchFamily="34" charset="-122"/>
              <a:ea typeface="微软雅黑" panose="020B0503020204020204" pitchFamily="34" charset="-122"/>
            </a:endParaRPr>
          </a:p>
        </p:txBody>
      </p:sp>
      <p:sp>
        <p:nvSpPr>
          <p:cNvPr id="20" name="Text 14"/>
          <p:cNvSpPr/>
          <p:nvPr/>
        </p:nvSpPr>
        <p:spPr>
          <a:xfrm>
            <a:off x="11366500" y="6477000"/>
            <a:ext cx="3810000" cy="254000"/>
          </a:xfrm>
          <a:prstGeom prst="rect">
            <a:avLst/>
          </a:prstGeom>
          <a:noFill/>
        </p:spPr>
        <p:txBody>
          <a:bodyPr wrap="square" lIns="0" tIns="0" rIns="0" bIns="0" rtlCol="0" anchor="ctr"/>
          <a:lstStyle/>
          <a:p>
            <a:pPr>
              <a:lnSpc>
                <a:spcPct val="100000"/>
              </a:lnSpc>
            </a:pPr>
            <a:r>
              <a:rPr lang="en-US" sz="1200" dirty="0">
                <a:solidFill>
                  <a:srgbClr val="5A6B7F"/>
                </a:solidFill>
                <a:latin typeface="微软雅黑" panose="020B0503020204020204" pitchFamily="34" charset="-122"/>
                <a:ea typeface="微软雅黑" panose="020B0503020204020204" pitchFamily="34" charset="-122"/>
                <a:cs typeface="微软雅黑" panose="020B0503020204020204" pitchFamily="34" charset="-122"/>
              </a:rPr>
              <a:t>≈4% of HAS-GPU (10,550), 10× lower than MQFQ</a:t>
            </a:r>
            <a:endParaRPr lang="en-US" sz="1200" dirty="0">
              <a:solidFill>
                <a:srgbClr val="5A6B7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Text 15"/>
          <p:cNvSpPr/>
          <p:nvPr/>
        </p:nvSpPr>
        <p:spPr>
          <a:xfrm>
            <a:off x="11366500" y="6858000"/>
            <a:ext cx="3810000" cy="355600"/>
          </a:xfrm>
          <a:prstGeom prst="rect">
            <a:avLst/>
          </a:prstGeom>
          <a:noFill/>
        </p:spPr>
        <p:txBody>
          <a:bodyPr wrap="none" lIns="0" tIns="0" rIns="0" bIns="0" rtlCol="0" anchor="ctr"/>
          <a:lstStyle/>
          <a:p>
            <a:pPr>
              <a:lnSpc>
                <a:spcPct val="100000"/>
              </a:lnSpc>
            </a:pPr>
            <a:r>
              <a:rPr lang="en-US" sz="22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70-72%</a:t>
            </a:r>
            <a:r>
              <a:rPr lang="en-US" sz="2200"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3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GPU utilization</a:t>
            </a:r>
            <a:endParaRPr lang="en-US" sz="1600" dirty="0">
              <a:latin typeface="微软雅黑" panose="020B0503020204020204" pitchFamily="34" charset="-122"/>
              <a:ea typeface="微软雅黑" panose="020B0503020204020204" pitchFamily="34" charset="-122"/>
            </a:endParaRPr>
          </a:p>
        </p:txBody>
      </p:sp>
      <p:sp>
        <p:nvSpPr>
          <p:cNvPr id="22" name="Text 16"/>
          <p:cNvSpPr/>
          <p:nvPr/>
        </p:nvSpPr>
        <p:spPr>
          <a:xfrm>
            <a:off x="11366500" y="7239000"/>
            <a:ext cx="3810000" cy="254000"/>
          </a:xfrm>
          <a:prstGeom prst="rect">
            <a:avLst/>
          </a:prstGeom>
          <a:noFill/>
        </p:spPr>
        <p:txBody>
          <a:bodyPr wrap="square" lIns="0" tIns="0" rIns="0" bIns="0" rtlCol="0" anchor="ctr"/>
          <a:lstStyle/>
          <a:p>
            <a:pPr>
              <a:lnSpc>
                <a:spcPct val="10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Sustained without frequent reallocation</a:t>
            </a:r>
            <a:endPar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3" name="Text 17"/>
          <p:cNvSpPr/>
          <p:nvPr/>
        </p:nvSpPr>
        <p:spPr>
          <a:xfrm>
            <a:off x="11366500" y="7620000"/>
            <a:ext cx="3810000" cy="355600"/>
          </a:xfrm>
          <a:prstGeom prst="rect">
            <a:avLst/>
          </a:prstGeom>
          <a:noFill/>
        </p:spPr>
        <p:txBody>
          <a:bodyPr wrap="none" lIns="0" tIns="0" rIns="0" bIns="0" rtlCol="0" anchor="ctr"/>
          <a:lstStyle/>
          <a:p>
            <a:pPr>
              <a:lnSpc>
                <a:spcPct val="100000"/>
              </a:lnSpc>
            </a:pPr>
            <a:r>
              <a:rPr lang="en-US" sz="22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~20 windows</a:t>
            </a:r>
            <a:r>
              <a:rPr lang="en-US" sz="2200"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3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to converge</a:t>
            </a:r>
            <a:endParaRPr lang="en-US" sz="1600" dirty="0">
              <a:latin typeface="微软雅黑" panose="020B0503020204020204" pitchFamily="34" charset="-122"/>
              <a:ea typeface="微软雅黑" panose="020B0503020204020204" pitchFamily="34" charset="-122"/>
            </a:endParaRPr>
          </a:p>
        </p:txBody>
      </p:sp>
      <p:sp>
        <p:nvSpPr>
          <p:cNvPr id="24" name="Shape 18"/>
          <p:cNvSpPr/>
          <p:nvPr/>
        </p:nvSpPr>
        <p:spPr>
          <a:xfrm>
            <a:off x="762000" y="8763000"/>
            <a:ext cx="14732000" cy="0"/>
          </a:xfrm>
          <a:prstGeom prst="straightConnector1">
            <a:avLst/>
          </a:prstGeom>
          <a:noFill/>
          <a:ln w="12700">
            <a:solidFill>
              <a:srgbClr val="D0D5DD"/>
            </a:solidFill>
            <a:prstDash val="solid"/>
            <a:headEnd type="none"/>
            <a:tailEnd type="none"/>
          </a:ln>
        </p:spPr>
        <p:txBody>
          <a:bodyPr/>
          <a:p/>
        </p:txBody>
      </p:sp>
      <p:sp>
        <p:nvSpPr>
          <p:cNvPr id="25" name="Text 19"/>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18 / 20</a:t>
            </a:r>
            <a:endPar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pic>
        <p:nvPicPr>
          <p:cNvPr id="28" name="图片 27"/>
          <p:cNvPicPr>
            <a:picLocks noChangeAspect="1"/>
          </p:cNvPicPr>
          <p:nvPr/>
        </p:nvPicPr>
        <p:blipFill>
          <a:blip r:embed="rId1"/>
          <a:stretch>
            <a:fillRect/>
          </a:stretch>
        </p:blipFill>
        <p:spPr>
          <a:xfrm>
            <a:off x="709930" y="1837055"/>
            <a:ext cx="3888740" cy="3196590"/>
          </a:xfrm>
          <a:prstGeom prst="rect">
            <a:avLst/>
          </a:prstGeom>
        </p:spPr>
      </p:pic>
      <p:pic>
        <p:nvPicPr>
          <p:cNvPr id="29" name="图片 28"/>
          <p:cNvPicPr>
            <a:picLocks noChangeAspect="1"/>
          </p:cNvPicPr>
          <p:nvPr/>
        </p:nvPicPr>
        <p:blipFill>
          <a:blip r:embed="rId2"/>
          <a:stretch>
            <a:fillRect/>
          </a:stretch>
        </p:blipFill>
        <p:spPr>
          <a:xfrm>
            <a:off x="5588000" y="1739900"/>
            <a:ext cx="3950335" cy="3310255"/>
          </a:xfrm>
          <a:prstGeom prst="rect">
            <a:avLst/>
          </a:prstGeom>
        </p:spPr>
      </p:pic>
      <p:pic>
        <p:nvPicPr>
          <p:cNvPr id="30" name="图片 29"/>
          <p:cNvPicPr>
            <a:picLocks noChangeAspect="1"/>
          </p:cNvPicPr>
          <p:nvPr/>
        </p:nvPicPr>
        <p:blipFill>
          <a:blip r:embed="rId3"/>
          <a:stretch>
            <a:fillRect/>
          </a:stretch>
        </p:blipFill>
        <p:spPr>
          <a:xfrm>
            <a:off x="10470515" y="1715770"/>
            <a:ext cx="4410075" cy="3274695"/>
          </a:xfrm>
          <a:prstGeom prst="rect">
            <a:avLst/>
          </a:prstGeom>
        </p:spPr>
      </p:pic>
      <p:sp>
        <p:nvSpPr>
          <p:cNvPr id="31" name="文本框 30"/>
          <p:cNvSpPr txBox="1"/>
          <p:nvPr/>
        </p:nvSpPr>
        <p:spPr>
          <a:xfrm>
            <a:off x="709930" y="1371600"/>
            <a:ext cx="6691630" cy="368300"/>
          </a:xfrm>
          <a:prstGeom prst="rect">
            <a:avLst/>
          </a:prstGeom>
        </p:spPr>
        <p:txBody>
          <a:bodyPr wrap="square">
            <a:spAutoFit/>
          </a:bodyPr>
          <a:p>
            <a:pPr algn="l">
              <a:buClrTx/>
              <a:buSzTx/>
              <a:buFontTx/>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Convergence of Pricing and Baseline Decisions</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pic>
        <p:nvPicPr>
          <p:cNvPr id="33" name="图片 32"/>
          <p:cNvPicPr>
            <a:picLocks noChangeAspect="1"/>
          </p:cNvPicPr>
          <p:nvPr/>
        </p:nvPicPr>
        <p:blipFill>
          <a:blip r:embed="rId4"/>
          <a:stretch>
            <a:fillRect/>
          </a:stretch>
        </p:blipFill>
        <p:spPr>
          <a:xfrm>
            <a:off x="1216660" y="5657215"/>
            <a:ext cx="8321675" cy="3042285"/>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126238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rPr>
              <a:t>Conclusion &amp; Future Work</a:t>
            </a:r>
            <a:endPar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70000"/>
            <a:ext cx="14732000" cy="0"/>
          </a:xfrm>
          <a:prstGeom prst="straightConnector1">
            <a:avLst/>
          </a:prstGeom>
          <a:noFill/>
          <a:ln w="12700">
            <a:solidFill>
              <a:srgbClr val="D0D5DD"/>
            </a:solidFill>
            <a:prstDash val="solid"/>
            <a:headEnd type="none"/>
            <a:tailEnd type="none"/>
          </a:ln>
        </p:spPr>
        <p:txBody>
          <a:bodyPr/>
          <a:p/>
        </p:txBody>
      </p:sp>
      <p:sp>
        <p:nvSpPr>
          <p:cNvPr id="11" name="Text 9"/>
          <p:cNvSpPr/>
          <p:nvPr/>
        </p:nvSpPr>
        <p:spPr>
          <a:xfrm>
            <a:off x="762000" y="1460500"/>
            <a:ext cx="5080000" cy="3302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rPr>
              <a:t>Conclusion</a:t>
            </a:r>
            <a:endPar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2" name="Shape 10"/>
          <p:cNvSpPr/>
          <p:nvPr/>
        </p:nvSpPr>
        <p:spPr>
          <a:xfrm>
            <a:off x="762000" y="1905000"/>
            <a:ext cx="14732000" cy="2315210"/>
          </a:xfrm>
          <a:prstGeom prst="rect">
            <a:avLst/>
          </a:prstGeom>
          <a:solidFill>
            <a:srgbClr val="FFFFFF"/>
          </a:solidFill>
          <a:ln w="12700">
            <a:solidFill>
              <a:srgbClr val="D0D5DD"/>
            </a:solidFill>
            <a:prstDash val="solid"/>
          </a:ln>
        </p:spPr>
        <p:txBody>
          <a:bodyPr/>
          <a:p/>
        </p:txBody>
      </p:sp>
      <p:sp>
        <p:nvSpPr>
          <p:cNvPr id="13" name="Shape 11"/>
          <p:cNvSpPr/>
          <p:nvPr/>
        </p:nvSpPr>
        <p:spPr>
          <a:xfrm>
            <a:off x="762000" y="1905000"/>
            <a:ext cx="63500" cy="1778000"/>
          </a:xfrm>
          <a:prstGeom prst="rect">
            <a:avLst/>
          </a:prstGeom>
          <a:solidFill>
            <a:srgbClr val="1B3A6B"/>
          </a:solidFill>
        </p:spPr>
        <p:txBody>
          <a:bodyPr/>
          <a:p/>
        </p:txBody>
      </p:sp>
      <p:sp>
        <p:nvSpPr>
          <p:cNvPr id="14" name="Text 12"/>
          <p:cNvSpPr/>
          <p:nvPr/>
        </p:nvSpPr>
        <p:spPr>
          <a:xfrm>
            <a:off x="1079500" y="2006600"/>
            <a:ext cx="14097000" cy="1625600"/>
          </a:xfrm>
          <a:prstGeom prst="rect">
            <a:avLst/>
          </a:prstGeom>
          <a:noFill/>
        </p:spPr>
        <p:txBody>
          <a:bodyPr wrap="square" lIns="0" tIns="0" rIns="0" bIns="0" rtlCol="0" anchor="t"/>
          <a:lstStyle/>
          <a:p>
            <a:pPr>
              <a:lnSpc>
                <a:spcPct val="150000"/>
              </a:lnSpc>
            </a:pP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HOPS jointly optimizes </a:t>
            </a:r>
            <a:r>
              <a:rPr lang="en-US"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pricing</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and </a:t>
            </a:r>
            <a:r>
              <a:rPr lang="en-US"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scheduling</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for SLA-aware serverless GPU services via a </a:t>
            </a:r>
            <a:r>
              <a:rPr lang="en-US"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Stackelberg game formulation</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with:</a:t>
            </a:r>
            <a:endParaRPr lang="en-US" sz="2000" dirty="0">
              <a:latin typeface="微软雅黑" panose="020B0503020204020204" pitchFamily="34" charset="-122"/>
              <a:ea typeface="微软雅黑" panose="020B0503020204020204" pitchFamily="34" charset="-122"/>
            </a:endParaRPr>
          </a:p>
          <a:p>
            <a:pPr marL="254000" indent="-254000">
              <a:lnSpc>
                <a:spcPct val="150000"/>
              </a:lnSpc>
              <a:spcBef>
                <a:spcPts val="10"/>
              </a:spcBef>
              <a:buSzPct val="100000"/>
              <a:buChar char="•"/>
            </a:pPr>
            <a:r>
              <a:rPr lang="en-US"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3 theorems</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establishing convergence to near-optimal equilibrium</a:t>
            </a:r>
            <a:endParaRPr lang="en-US" sz="2000" dirty="0">
              <a:latin typeface="微软雅黑" panose="020B0503020204020204" pitchFamily="34" charset="-122"/>
              <a:ea typeface="微软雅黑" panose="020B0503020204020204" pitchFamily="34" charset="-122"/>
            </a:endParaRPr>
          </a:p>
          <a:p>
            <a:pPr marL="254000" indent="-254000">
              <a:lnSpc>
                <a:spcPct val="150000"/>
              </a:lnSpc>
              <a:spcBef>
                <a:spcPts val="10"/>
              </a:spcBef>
              <a:buSzPct val="100000"/>
              <a:buChar char="•"/>
            </a:pPr>
            <a:r>
              <a:rPr lang="en-US"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45-55% profit improvement</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over state-of-the-art baselines</a:t>
            </a:r>
            <a:endParaRPr lang="en-US" sz="2000" dirty="0">
              <a:latin typeface="微软雅黑" panose="020B0503020204020204" pitchFamily="34" charset="-122"/>
              <a:ea typeface="微软雅黑" panose="020B0503020204020204" pitchFamily="34" charset="-122"/>
            </a:endParaRPr>
          </a:p>
          <a:p>
            <a:pPr marL="254000" indent="-254000">
              <a:lnSpc>
                <a:spcPct val="150000"/>
              </a:lnSpc>
              <a:spcBef>
                <a:spcPts val="10"/>
              </a:spcBef>
              <a:buSzPct val="100000"/>
              <a:buChar char="•"/>
            </a:pPr>
            <a:r>
              <a:rPr lang="en-US"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Practical design</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with efficient O(|K</a:t>
            </a:r>
            <a:r>
              <a:rPr lang="en-US"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h</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log |K</a:t>
            </a:r>
            <a:r>
              <a:rPr lang="en-US"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h</a:t>
            </a:r>
            <a:r>
              <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complexity</a:t>
            </a:r>
            <a:endParaRPr lang="en-US"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5" name="Text 13"/>
          <p:cNvSpPr/>
          <p:nvPr/>
        </p:nvSpPr>
        <p:spPr>
          <a:xfrm>
            <a:off x="762000" y="4424680"/>
            <a:ext cx="5080000" cy="330200"/>
          </a:xfrm>
          <a:prstGeom prst="rect">
            <a:avLst/>
          </a:prstGeom>
          <a:noFill/>
        </p:spPr>
        <p:txBody>
          <a:bodyPr wrap="none" lIns="0" tIns="0" rIns="0" bIns="0" rtlCol="0" anchor="ctr"/>
          <a:lstStyle/>
          <a:p>
            <a:pPr>
              <a:lnSpc>
                <a:spcPct val="100000"/>
              </a:lnSpc>
            </a:pPr>
            <a:r>
              <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rPr>
              <a:t>Future Directions</a:t>
            </a:r>
            <a:endParaRPr lang="en-US" sz="20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6" name="Shape 14"/>
          <p:cNvSpPr/>
          <p:nvPr/>
        </p:nvSpPr>
        <p:spPr>
          <a:xfrm>
            <a:off x="762000" y="4959350"/>
            <a:ext cx="4699000" cy="1932940"/>
          </a:xfrm>
          <a:prstGeom prst="rect">
            <a:avLst/>
          </a:prstGeom>
          <a:solidFill>
            <a:srgbClr val="FFFFFF"/>
          </a:solidFill>
          <a:ln w="12700">
            <a:solidFill>
              <a:srgbClr val="D0D5DD"/>
            </a:solidFill>
            <a:prstDash val="solid"/>
          </a:ln>
        </p:spPr>
        <p:txBody>
          <a:bodyPr/>
          <a:p/>
        </p:txBody>
      </p:sp>
      <p:sp>
        <p:nvSpPr>
          <p:cNvPr id="17" name="Shape 15"/>
          <p:cNvSpPr/>
          <p:nvPr/>
        </p:nvSpPr>
        <p:spPr>
          <a:xfrm>
            <a:off x="762000" y="4959350"/>
            <a:ext cx="4699000" cy="63500"/>
          </a:xfrm>
          <a:prstGeom prst="rect">
            <a:avLst/>
          </a:prstGeom>
          <a:solidFill>
            <a:srgbClr val="4A7C59"/>
          </a:solidFill>
        </p:spPr>
        <p:txBody>
          <a:bodyPr/>
          <a:p/>
        </p:txBody>
      </p:sp>
      <p:sp>
        <p:nvSpPr>
          <p:cNvPr id="18" name="Shape 16"/>
          <p:cNvSpPr/>
          <p:nvPr/>
        </p:nvSpPr>
        <p:spPr>
          <a:xfrm>
            <a:off x="1038225" y="5213350"/>
            <a:ext cx="311150" cy="355600"/>
          </a:xfrm>
          <a:custGeom>
            <a:avLst/>
            <a:gdLst/>
            <a:ahLst/>
            <a:cxnLst/>
            <a:rect l="l" t="t" r="r" b="b"/>
            <a:pathLst>
              <a:path w="311150" h="355600">
                <a:moveTo>
                  <a:pt x="44450" y="22225"/>
                </a:moveTo>
                <a:cubicBezTo>
                  <a:pt x="19933" y="22225"/>
                  <a:pt x="0" y="42158"/>
                  <a:pt x="0" y="66675"/>
                </a:cubicBezTo>
                <a:lnTo>
                  <a:pt x="0" y="111125"/>
                </a:lnTo>
                <a:cubicBezTo>
                  <a:pt x="0" y="135642"/>
                  <a:pt x="19933" y="155575"/>
                  <a:pt x="44450" y="155575"/>
                </a:cubicBezTo>
                <a:lnTo>
                  <a:pt x="266700" y="155575"/>
                </a:lnTo>
                <a:cubicBezTo>
                  <a:pt x="291217" y="155575"/>
                  <a:pt x="311150" y="135642"/>
                  <a:pt x="311150" y="111125"/>
                </a:cubicBezTo>
                <a:lnTo>
                  <a:pt x="311150" y="66675"/>
                </a:lnTo>
                <a:cubicBezTo>
                  <a:pt x="311150" y="42158"/>
                  <a:pt x="291217" y="22225"/>
                  <a:pt x="266700" y="22225"/>
                </a:cubicBezTo>
                <a:lnTo>
                  <a:pt x="44450" y="22225"/>
                </a:lnTo>
                <a:close/>
                <a:moveTo>
                  <a:pt x="194469" y="72231"/>
                </a:moveTo>
                <a:cubicBezTo>
                  <a:pt x="203668" y="72231"/>
                  <a:pt x="211138" y="79700"/>
                  <a:pt x="211138" y="88900"/>
                </a:cubicBezTo>
                <a:cubicBezTo>
                  <a:pt x="211138" y="98100"/>
                  <a:pt x="203668" y="105569"/>
                  <a:pt x="194469" y="105569"/>
                </a:cubicBezTo>
                <a:cubicBezTo>
                  <a:pt x="185269" y="105569"/>
                  <a:pt x="177800" y="98100"/>
                  <a:pt x="177800" y="88900"/>
                </a:cubicBezTo>
                <a:cubicBezTo>
                  <a:pt x="177800" y="79700"/>
                  <a:pt x="185269" y="72231"/>
                  <a:pt x="194469" y="72231"/>
                </a:cubicBezTo>
                <a:close/>
                <a:moveTo>
                  <a:pt x="233363" y="88900"/>
                </a:moveTo>
                <a:cubicBezTo>
                  <a:pt x="233363" y="79700"/>
                  <a:pt x="240832" y="72231"/>
                  <a:pt x="250031" y="72231"/>
                </a:cubicBezTo>
                <a:cubicBezTo>
                  <a:pt x="259231" y="72231"/>
                  <a:pt x="266700" y="79700"/>
                  <a:pt x="266700" y="88900"/>
                </a:cubicBezTo>
                <a:cubicBezTo>
                  <a:pt x="266700" y="98100"/>
                  <a:pt x="259231" y="105569"/>
                  <a:pt x="250031" y="105569"/>
                </a:cubicBezTo>
                <a:cubicBezTo>
                  <a:pt x="240832" y="105569"/>
                  <a:pt x="233363" y="98100"/>
                  <a:pt x="233363" y="88900"/>
                </a:cubicBezTo>
                <a:close/>
                <a:moveTo>
                  <a:pt x="44450" y="200025"/>
                </a:moveTo>
                <a:cubicBezTo>
                  <a:pt x="19933" y="200025"/>
                  <a:pt x="0" y="219958"/>
                  <a:pt x="0" y="244475"/>
                </a:cubicBezTo>
                <a:lnTo>
                  <a:pt x="0" y="288925"/>
                </a:lnTo>
                <a:cubicBezTo>
                  <a:pt x="0" y="313442"/>
                  <a:pt x="19933" y="333375"/>
                  <a:pt x="44450" y="333375"/>
                </a:cubicBezTo>
                <a:lnTo>
                  <a:pt x="266700" y="333375"/>
                </a:lnTo>
                <a:cubicBezTo>
                  <a:pt x="291217" y="333375"/>
                  <a:pt x="311150" y="313442"/>
                  <a:pt x="311150" y="288925"/>
                </a:cubicBezTo>
                <a:lnTo>
                  <a:pt x="311150" y="244475"/>
                </a:lnTo>
                <a:cubicBezTo>
                  <a:pt x="311150" y="219958"/>
                  <a:pt x="291217" y="200025"/>
                  <a:pt x="266700" y="200025"/>
                </a:cubicBezTo>
                <a:lnTo>
                  <a:pt x="44450" y="200025"/>
                </a:lnTo>
                <a:close/>
                <a:moveTo>
                  <a:pt x="194469" y="250031"/>
                </a:moveTo>
                <a:cubicBezTo>
                  <a:pt x="203668" y="250031"/>
                  <a:pt x="211138" y="257500"/>
                  <a:pt x="211138" y="266700"/>
                </a:cubicBezTo>
                <a:cubicBezTo>
                  <a:pt x="211138" y="275900"/>
                  <a:pt x="203668" y="283369"/>
                  <a:pt x="194469" y="283369"/>
                </a:cubicBezTo>
                <a:cubicBezTo>
                  <a:pt x="185269" y="283369"/>
                  <a:pt x="177800" y="275900"/>
                  <a:pt x="177800" y="266700"/>
                </a:cubicBezTo>
                <a:cubicBezTo>
                  <a:pt x="177800" y="257500"/>
                  <a:pt x="185269" y="250031"/>
                  <a:pt x="194469" y="250031"/>
                </a:cubicBezTo>
                <a:close/>
                <a:moveTo>
                  <a:pt x="233363" y="266700"/>
                </a:moveTo>
                <a:cubicBezTo>
                  <a:pt x="233363" y="257500"/>
                  <a:pt x="240832" y="250031"/>
                  <a:pt x="250031" y="250031"/>
                </a:cubicBezTo>
                <a:cubicBezTo>
                  <a:pt x="259231" y="250031"/>
                  <a:pt x="266700" y="257500"/>
                  <a:pt x="266700" y="266700"/>
                </a:cubicBezTo>
                <a:cubicBezTo>
                  <a:pt x="266700" y="275900"/>
                  <a:pt x="259231" y="283369"/>
                  <a:pt x="250031" y="283369"/>
                </a:cubicBezTo>
                <a:cubicBezTo>
                  <a:pt x="240832" y="283369"/>
                  <a:pt x="233363" y="275900"/>
                  <a:pt x="233363" y="266700"/>
                </a:cubicBezTo>
                <a:close/>
              </a:path>
            </a:pathLst>
          </a:custGeom>
          <a:solidFill>
            <a:srgbClr val="4A7C59"/>
          </a:solidFill>
        </p:spPr>
        <p:txBody>
          <a:bodyPr/>
          <a:p/>
        </p:txBody>
      </p:sp>
      <p:sp>
        <p:nvSpPr>
          <p:cNvPr id="19" name="Text 17"/>
          <p:cNvSpPr/>
          <p:nvPr/>
        </p:nvSpPr>
        <p:spPr>
          <a:xfrm>
            <a:off x="1498600" y="5213350"/>
            <a:ext cx="3683000" cy="355600"/>
          </a:xfrm>
          <a:prstGeom prst="rect">
            <a:avLst/>
          </a:prstGeom>
          <a:noFill/>
        </p:spPr>
        <p:txBody>
          <a:bodyPr wrap="none" lIns="0" tIns="0" rIns="0" bIns="0" rtlCol="0" anchor="ctr"/>
          <a:lstStyle/>
          <a:p>
            <a:pPr>
              <a:lnSpc>
                <a:spcPct val="100000"/>
              </a:lnSpc>
            </a:pPr>
            <a:r>
              <a:rPr lang="en-US"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Multi-Cluster Extension</a:t>
            </a:r>
            <a:endParaRPr lang="en-US"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0" name="Text 18"/>
          <p:cNvSpPr/>
          <p:nvPr/>
        </p:nvSpPr>
        <p:spPr>
          <a:xfrm>
            <a:off x="1016000" y="5657850"/>
            <a:ext cx="4191000" cy="825500"/>
          </a:xfrm>
          <a:prstGeom prst="rect">
            <a:avLst/>
          </a:prstGeom>
          <a:noFill/>
        </p:spPr>
        <p:txBody>
          <a:bodyPr wrap="square" lIns="0" tIns="0" rIns="0" bIns="0" rtlCol="0" anchor="t"/>
          <a:lstStyle/>
          <a:p>
            <a:pPr>
              <a:lnSpc>
                <a:spcPct val="145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Extend to multi-cluster and heterogeneous GPU environments (A100, H100, edge GPUs)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1" name="Shape 19"/>
          <p:cNvSpPr/>
          <p:nvPr/>
        </p:nvSpPr>
        <p:spPr>
          <a:xfrm>
            <a:off x="5778500" y="4959350"/>
            <a:ext cx="4699000" cy="1914525"/>
          </a:xfrm>
          <a:prstGeom prst="rect">
            <a:avLst/>
          </a:prstGeom>
          <a:solidFill>
            <a:srgbClr val="FFFFFF"/>
          </a:solidFill>
          <a:ln w="12700">
            <a:solidFill>
              <a:srgbClr val="D0D5DD"/>
            </a:solidFill>
            <a:prstDash val="solid"/>
          </a:ln>
        </p:spPr>
        <p:txBody>
          <a:bodyPr/>
          <a:p/>
        </p:txBody>
      </p:sp>
      <p:sp>
        <p:nvSpPr>
          <p:cNvPr id="22" name="Shape 20"/>
          <p:cNvSpPr/>
          <p:nvPr/>
        </p:nvSpPr>
        <p:spPr>
          <a:xfrm>
            <a:off x="5778500" y="4959350"/>
            <a:ext cx="4699000" cy="63500"/>
          </a:xfrm>
          <a:prstGeom prst="rect">
            <a:avLst/>
          </a:prstGeom>
          <a:solidFill>
            <a:srgbClr val="D4A843"/>
          </a:solidFill>
        </p:spPr>
        <p:txBody>
          <a:bodyPr/>
          <a:p/>
        </p:txBody>
      </p:sp>
      <p:sp>
        <p:nvSpPr>
          <p:cNvPr id="23" name="Shape 21"/>
          <p:cNvSpPr/>
          <p:nvPr/>
        </p:nvSpPr>
        <p:spPr>
          <a:xfrm>
            <a:off x="6032500" y="5213350"/>
            <a:ext cx="355600" cy="355600"/>
          </a:xfrm>
          <a:custGeom>
            <a:avLst/>
            <a:gdLst/>
            <a:ahLst/>
            <a:cxnLst/>
            <a:rect l="l" t="t" r="r" b="b"/>
            <a:pathLst>
              <a:path w="355600" h="355600">
                <a:moveTo>
                  <a:pt x="83344" y="38894"/>
                </a:moveTo>
                <a:cubicBezTo>
                  <a:pt x="83344" y="17433"/>
                  <a:pt x="100776" y="0"/>
                  <a:pt x="122238" y="0"/>
                </a:cubicBezTo>
                <a:lnTo>
                  <a:pt x="138906" y="0"/>
                </a:lnTo>
                <a:cubicBezTo>
                  <a:pt x="151199" y="0"/>
                  <a:pt x="161131" y="9932"/>
                  <a:pt x="161131" y="22225"/>
                </a:cubicBezTo>
                <a:lnTo>
                  <a:pt x="161131" y="333375"/>
                </a:lnTo>
                <a:cubicBezTo>
                  <a:pt x="161131" y="345668"/>
                  <a:pt x="151199" y="355600"/>
                  <a:pt x="138906" y="355600"/>
                </a:cubicBezTo>
                <a:lnTo>
                  <a:pt x="116681" y="355600"/>
                </a:lnTo>
                <a:cubicBezTo>
                  <a:pt x="95984" y="355600"/>
                  <a:pt x="78551" y="341432"/>
                  <a:pt x="73620" y="322263"/>
                </a:cubicBezTo>
                <a:cubicBezTo>
                  <a:pt x="73134" y="322263"/>
                  <a:pt x="72717" y="322263"/>
                  <a:pt x="72231" y="322263"/>
                </a:cubicBezTo>
                <a:cubicBezTo>
                  <a:pt x="41533" y="322263"/>
                  <a:pt x="16669" y="297398"/>
                  <a:pt x="16669" y="266700"/>
                </a:cubicBezTo>
                <a:cubicBezTo>
                  <a:pt x="16669" y="254198"/>
                  <a:pt x="20836" y="242669"/>
                  <a:pt x="27781" y="233363"/>
                </a:cubicBezTo>
                <a:cubicBezTo>
                  <a:pt x="14307" y="223222"/>
                  <a:pt x="5556" y="207109"/>
                  <a:pt x="5556" y="188913"/>
                </a:cubicBezTo>
                <a:cubicBezTo>
                  <a:pt x="5556" y="167451"/>
                  <a:pt x="17780" y="148769"/>
                  <a:pt x="35560" y="139531"/>
                </a:cubicBezTo>
                <a:cubicBezTo>
                  <a:pt x="30629" y="131197"/>
                  <a:pt x="27781" y="121474"/>
                  <a:pt x="27781" y="111125"/>
                </a:cubicBezTo>
                <a:cubicBezTo>
                  <a:pt x="27781" y="80427"/>
                  <a:pt x="52645" y="55563"/>
                  <a:pt x="83344" y="55563"/>
                </a:cubicBezTo>
                <a:lnTo>
                  <a:pt x="83344" y="38894"/>
                </a:lnTo>
                <a:close/>
                <a:moveTo>
                  <a:pt x="272256" y="38894"/>
                </a:moveTo>
                <a:lnTo>
                  <a:pt x="272256" y="55563"/>
                </a:lnTo>
                <a:cubicBezTo>
                  <a:pt x="302955" y="55563"/>
                  <a:pt x="327819" y="80427"/>
                  <a:pt x="327819" y="111125"/>
                </a:cubicBezTo>
                <a:cubicBezTo>
                  <a:pt x="327819" y="121543"/>
                  <a:pt x="324971" y="131266"/>
                  <a:pt x="320040" y="139531"/>
                </a:cubicBezTo>
                <a:cubicBezTo>
                  <a:pt x="337889" y="148769"/>
                  <a:pt x="350044" y="167382"/>
                  <a:pt x="350044" y="188913"/>
                </a:cubicBezTo>
                <a:cubicBezTo>
                  <a:pt x="350044" y="207109"/>
                  <a:pt x="341293" y="223222"/>
                  <a:pt x="327819" y="233363"/>
                </a:cubicBezTo>
                <a:cubicBezTo>
                  <a:pt x="334764" y="242669"/>
                  <a:pt x="338931" y="254198"/>
                  <a:pt x="338931" y="266700"/>
                </a:cubicBezTo>
                <a:cubicBezTo>
                  <a:pt x="338931" y="297398"/>
                  <a:pt x="314067" y="322263"/>
                  <a:pt x="283369" y="322263"/>
                </a:cubicBezTo>
                <a:cubicBezTo>
                  <a:pt x="282883" y="322263"/>
                  <a:pt x="282466" y="322263"/>
                  <a:pt x="281980" y="322263"/>
                </a:cubicBezTo>
                <a:cubicBezTo>
                  <a:pt x="277049" y="341432"/>
                  <a:pt x="259616" y="355600"/>
                  <a:pt x="238919" y="355600"/>
                </a:cubicBezTo>
                <a:lnTo>
                  <a:pt x="216694" y="355600"/>
                </a:lnTo>
                <a:cubicBezTo>
                  <a:pt x="204401" y="355600"/>
                  <a:pt x="194469" y="345668"/>
                  <a:pt x="194469" y="333375"/>
                </a:cubicBezTo>
                <a:lnTo>
                  <a:pt x="194469" y="22225"/>
                </a:lnTo>
                <a:cubicBezTo>
                  <a:pt x="194469" y="9932"/>
                  <a:pt x="204401" y="0"/>
                  <a:pt x="216694" y="0"/>
                </a:cubicBezTo>
                <a:lnTo>
                  <a:pt x="233363" y="0"/>
                </a:lnTo>
                <a:cubicBezTo>
                  <a:pt x="254824" y="0"/>
                  <a:pt x="272256" y="17433"/>
                  <a:pt x="272256" y="38894"/>
                </a:cubicBezTo>
                <a:close/>
              </a:path>
            </a:pathLst>
          </a:custGeom>
          <a:solidFill>
            <a:srgbClr val="D4A843"/>
          </a:solidFill>
        </p:spPr>
        <p:txBody>
          <a:bodyPr/>
          <a:p/>
        </p:txBody>
      </p:sp>
      <p:sp>
        <p:nvSpPr>
          <p:cNvPr id="24" name="Text 22"/>
          <p:cNvSpPr/>
          <p:nvPr/>
        </p:nvSpPr>
        <p:spPr>
          <a:xfrm>
            <a:off x="6515100" y="5213350"/>
            <a:ext cx="3683000" cy="355600"/>
          </a:xfrm>
          <a:prstGeom prst="rect">
            <a:avLst/>
          </a:prstGeom>
          <a:noFill/>
        </p:spPr>
        <p:txBody>
          <a:bodyPr wrap="none" lIns="0" tIns="0" rIns="0" bIns="0" rtlCol="0" anchor="ctr"/>
          <a:lstStyle/>
          <a:p>
            <a:pPr>
              <a:lnSpc>
                <a:spcPct val="100000"/>
              </a:lnSpc>
            </a:pPr>
            <a:r>
              <a:rPr lang="en-US"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Online Learning</a:t>
            </a:r>
            <a:endParaRPr lang="en-US"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5" name="Text 23"/>
          <p:cNvSpPr/>
          <p:nvPr/>
        </p:nvSpPr>
        <p:spPr>
          <a:xfrm>
            <a:off x="6032500" y="5657850"/>
            <a:ext cx="4191000" cy="825500"/>
          </a:xfrm>
          <a:prstGeom prst="rect">
            <a:avLst/>
          </a:prstGeom>
          <a:noFill/>
        </p:spPr>
        <p:txBody>
          <a:bodyPr wrap="square" lIns="0" tIns="0" rIns="0" bIns="0" rtlCol="0" anchor="t"/>
          <a:lstStyle/>
          <a:p>
            <a:pPr>
              <a:lnSpc>
                <a:spcPct val="145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Explore online learning and meta-learning for faster convergence under dynamic workloads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6" name="Shape 24"/>
          <p:cNvSpPr/>
          <p:nvPr/>
        </p:nvSpPr>
        <p:spPr>
          <a:xfrm>
            <a:off x="10795000" y="4959350"/>
            <a:ext cx="4699000" cy="1911985"/>
          </a:xfrm>
          <a:prstGeom prst="rect">
            <a:avLst/>
          </a:prstGeom>
          <a:solidFill>
            <a:srgbClr val="FFFFFF"/>
          </a:solidFill>
          <a:ln w="12700">
            <a:solidFill>
              <a:srgbClr val="D0D5DD"/>
            </a:solidFill>
            <a:prstDash val="solid"/>
          </a:ln>
        </p:spPr>
        <p:txBody>
          <a:bodyPr/>
          <a:p/>
        </p:txBody>
      </p:sp>
      <p:sp>
        <p:nvSpPr>
          <p:cNvPr id="27" name="Shape 25"/>
          <p:cNvSpPr/>
          <p:nvPr/>
        </p:nvSpPr>
        <p:spPr>
          <a:xfrm>
            <a:off x="10795000" y="4959350"/>
            <a:ext cx="4699000" cy="63500"/>
          </a:xfrm>
          <a:prstGeom prst="rect">
            <a:avLst/>
          </a:prstGeom>
          <a:solidFill>
            <a:srgbClr val="7B68AE"/>
          </a:solidFill>
        </p:spPr>
        <p:txBody>
          <a:bodyPr/>
          <a:p/>
        </p:txBody>
      </p:sp>
      <p:sp>
        <p:nvSpPr>
          <p:cNvPr id="28" name="Shape 26"/>
          <p:cNvSpPr/>
          <p:nvPr/>
        </p:nvSpPr>
        <p:spPr>
          <a:xfrm>
            <a:off x="11049000" y="5213350"/>
            <a:ext cx="355600" cy="355600"/>
          </a:xfrm>
          <a:custGeom>
            <a:avLst/>
            <a:gdLst/>
            <a:ahLst/>
            <a:cxnLst/>
            <a:rect l="l" t="t" r="r" b="b"/>
            <a:pathLst>
              <a:path w="355600" h="355600">
                <a:moveTo>
                  <a:pt x="177800" y="0"/>
                </a:moveTo>
                <a:cubicBezTo>
                  <a:pt x="180995" y="0"/>
                  <a:pt x="184190" y="695"/>
                  <a:pt x="187107" y="2014"/>
                </a:cubicBezTo>
                <a:lnTo>
                  <a:pt x="317956" y="57507"/>
                </a:lnTo>
                <a:cubicBezTo>
                  <a:pt x="333236" y="63966"/>
                  <a:pt x="344626" y="79038"/>
                  <a:pt x="344557" y="97234"/>
                </a:cubicBezTo>
                <a:cubicBezTo>
                  <a:pt x="344210" y="166132"/>
                  <a:pt x="315873" y="292189"/>
                  <a:pt x="196205" y="349488"/>
                </a:cubicBezTo>
                <a:cubicBezTo>
                  <a:pt x="184606" y="355044"/>
                  <a:pt x="171133" y="355044"/>
                  <a:pt x="159534" y="349488"/>
                </a:cubicBezTo>
                <a:cubicBezTo>
                  <a:pt x="39797" y="292189"/>
                  <a:pt x="11529" y="166132"/>
                  <a:pt x="11182" y="97234"/>
                </a:cubicBezTo>
                <a:cubicBezTo>
                  <a:pt x="11112" y="79038"/>
                  <a:pt x="22503" y="63966"/>
                  <a:pt x="37782" y="57507"/>
                </a:cubicBezTo>
                <a:lnTo>
                  <a:pt x="168563" y="2014"/>
                </a:lnTo>
                <a:cubicBezTo>
                  <a:pt x="171480" y="695"/>
                  <a:pt x="174605" y="0"/>
                  <a:pt x="177800" y="0"/>
                </a:cubicBezTo>
                <a:close/>
                <a:moveTo>
                  <a:pt x="177800" y="46395"/>
                </a:moveTo>
                <a:lnTo>
                  <a:pt x="177800" y="308997"/>
                </a:lnTo>
                <a:cubicBezTo>
                  <a:pt x="273645" y="262602"/>
                  <a:pt x="299412" y="159812"/>
                  <a:pt x="300038" y="98276"/>
                </a:cubicBezTo>
                <a:lnTo>
                  <a:pt x="177800" y="46464"/>
                </a:lnTo>
                <a:lnTo>
                  <a:pt x="177800" y="46464"/>
                </a:lnTo>
                <a:close/>
              </a:path>
            </a:pathLst>
          </a:custGeom>
          <a:solidFill>
            <a:srgbClr val="7B68AE"/>
          </a:solidFill>
        </p:spPr>
        <p:txBody>
          <a:bodyPr/>
          <a:p/>
        </p:txBody>
      </p:sp>
      <p:sp>
        <p:nvSpPr>
          <p:cNvPr id="29" name="Text 27"/>
          <p:cNvSpPr/>
          <p:nvPr/>
        </p:nvSpPr>
        <p:spPr>
          <a:xfrm>
            <a:off x="11531600" y="5213350"/>
            <a:ext cx="3683000" cy="355600"/>
          </a:xfrm>
          <a:prstGeom prst="rect">
            <a:avLst/>
          </a:prstGeom>
          <a:noFill/>
        </p:spPr>
        <p:txBody>
          <a:bodyPr wrap="none" lIns="0" tIns="0" rIns="0" bIns="0" rtlCol="0" anchor="ctr"/>
          <a:lstStyle/>
          <a:p>
            <a:pPr>
              <a:lnSpc>
                <a:spcPct val="100000"/>
              </a:lnSpc>
            </a:pPr>
            <a:r>
              <a:rPr lang="en-US"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Robustness</a:t>
            </a:r>
            <a:endParaRPr lang="en-US"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0" name="Text 28"/>
          <p:cNvSpPr/>
          <p:nvPr/>
        </p:nvSpPr>
        <p:spPr>
          <a:xfrm>
            <a:off x="11049000" y="5657850"/>
            <a:ext cx="4191000" cy="825500"/>
          </a:xfrm>
          <a:prstGeom prst="rect">
            <a:avLst/>
          </a:prstGeom>
          <a:noFill/>
        </p:spPr>
        <p:txBody>
          <a:bodyPr wrap="square" lIns="0" tIns="0" rIns="0" bIns="0" rtlCol="0" anchor="t"/>
          <a:lstStyle/>
          <a:p>
            <a:pPr>
              <a:lnSpc>
                <a:spcPct val="145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Enhance robustness under adversarial and non-stationary workload patterns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1" name="Shape 29"/>
          <p:cNvSpPr/>
          <p:nvPr/>
        </p:nvSpPr>
        <p:spPr>
          <a:xfrm>
            <a:off x="762000" y="7115175"/>
            <a:ext cx="14732000" cy="1205865"/>
          </a:xfrm>
          <a:prstGeom prst="rect">
            <a:avLst/>
          </a:prstGeom>
          <a:solidFill>
            <a:srgbClr val="1B3A6B"/>
          </a:solidFill>
        </p:spPr>
        <p:txBody>
          <a:bodyPr/>
          <a:p/>
        </p:txBody>
      </p:sp>
      <p:sp>
        <p:nvSpPr>
          <p:cNvPr id="32" name="Text 30"/>
          <p:cNvSpPr/>
          <p:nvPr/>
        </p:nvSpPr>
        <p:spPr>
          <a:xfrm>
            <a:off x="1079500" y="7269480"/>
            <a:ext cx="14097000" cy="762000"/>
          </a:xfrm>
          <a:prstGeom prst="rect">
            <a:avLst/>
          </a:prstGeom>
          <a:noFill/>
        </p:spPr>
        <p:txBody>
          <a:bodyPr wrap="square" lIns="0" tIns="0" rIns="0" bIns="0" rtlCol="0" anchor="ctr"/>
          <a:lstStyle/>
          <a:p>
            <a:pPr>
              <a:lnSpc>
                <a:spcPct val="150000"/>
              </a:lnSpc>
            </a:pPr>
            <a:r>
              <a:rPr lang="en-US"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Takeaway:</a:t>
            </a:r>
            <a:r>
              <a:rPr lang="en-US"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 By integrating pricing and scheduling, HOPS transforms serverless GPU providers from </a:t>
            </a:r>
            <a:r>
              <a:rPr lang="en-US"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passive resource allocators</a:t>
            </a:r>
            <a:r>
              <a:rPr lang="en-US"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 into </a:t>
            </a:r>
            <a:r>
              <a:rPr lang="en-US"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active demand shapers</a:t>
            </a:r>
            <a:r>
              <a:rPr lang="en-US"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 achieving superior profitability while maintaining SLA compliance.</a:t>
            </a:r>
            <a:endParaRPr lang="en-US"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3" name="Shape 31"/>
          <p:cNvSpPr/>
          <p:nvPr/>
        </p:nvSpPr>
        <p:spPr>
          <a:xfrm>
            <a:off x="762000" y="8763000"/>
            <a:ext cx="14732000" cy="0"/>
          </a:xfrm>
          <a:prstGeom prst="straightConnector1">
            <a:avLst/>
          </a:prstGeom>
          <a:noFill/>
          <a:ln w="12700">
            <a:solidFill>
              <a:srgbClr val="D0D5DD"/>
            </a:solidFill>
            <a:prstDash val="solid"/>
            <a:headEnd type="none"/>
            <a:tailEnd type="none"/>
          </a:ln>
        </p:spPr>
        <p:txBody>
          <a:bodyPr/>
          <a:p/>
        </p:txBody>
      </p:sp>
      <p:sp>
        <p:nvSpPr>
          <p:cNvPr id="34" name="Text 32"/>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20 / 20</a:t>
            </a:r>
            <a:endPar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76200"/>
          </a:xfrm>
          <a:prstGeom prst="rect">
            <a:avLst/>
          </a:prstGeom>
          <a:solidFill>
            <a:srgbClr val="1B3A6B"/>
          </a:solidFill>
        </p:spPr>
        <p:txBody>
          <a:bodyPr/>
          <a:p/>
        </p:txBody>
      </p:sp>
      <p:sp>
        <p:nvSpPr>
          <p:cNvPr id="3" name="Shape 1"/>
          <p:cNvSpPr/>
          <p:nvPr/>
        </p:nvSpPr>
        <p:spPr>
          <a:xfrm>
            <a:off x="0" y="76200"/>
            <a:ext cx="16256000" cy="5080000"/>
          </a:xfrm>
          <a:prstGeom prst="rect">
            <a:avLst/>
          </a:prstGeom>
          <a:solidFill>
            <a:srgbClr val="1B3A6B"/>
          </a:solidFill>
        </p:spPr>
        <p:txBody>
          <a:bodyPr/>
          <a:p/>
        </p:txBody>
      </p:sp>
      <p:sp>
        <p:nvSpPr>
          <p:cNvPr id="4" name="Text 2"/>
          <p:cNvSpPr/>
          <p:nvPr/>
        </p:nvSpPr>
        <p:spPr>
          <a:xfrm>
            <a:off x="2540000" y="1524000"/>
            <a:ext cx="11176000" cy="889000"/>
          </a:xfrm>
          <a:prstGeom prst="rect">
            <a:avLst/>
          </a:prstGeom>
          <a:noFill/>
        </p:spPr>
        <p:txBody>
          <a:bodyPr wrap="none" lIns="0" tIns="0" rIns="0" bIns="0" rtlCol="0" anchor="ctr"/>
          <a:lstStyle/>
          <a:p>
            <a:pPr algn="ctr">
              <a:lnSpc>
                <a:spcPct val="100000"/>
              </a:lnSpc>
            </a:pPr>
            <a:r>
              <a:rPr lang="en-US" sz="4800" b="1" kern="0" spc="600"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THANK YOU</a:t>
            </a:r>
            <a:endParaRPr lang="en-US" sz="4800" b="1" kern="0" spc="600"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5" name="Shape 3"/>
          <p:cNvSpPr/>
          <p:nvPr/>
        </p:nvSpPr>
        <p:spPr>
          <a:xfrm>
            <a:off x="6858000" y="2667000"/>
            <a:ext cx="2540000" cy="0"/>
          </a:xfrm>
          <a:prstGeom prst="straightConnector1">
            <a:avLst/>
          </a:prstGeom>
          <a:noFill/>
          <a:ln w="38100">
            <a:solidFill>
              <a:srgbClr val="FFFFFF"/>
            </a:solidFill>
            <a:prstDash val="solid"/>
            <a:headEnd type="none"/>
            <a:tailEnd type="none"/>
          </a:ln>
        </p:spPr>
        <p:txBody>
          <a:bodyPr/>
          <a:p/>
        </p:txBody>
      </p:sp>
      <p:sp>
        <p:nvSpPr>
          <p:cNvPr id="6" name="Text 4"/>
          <p:cNvSpPr/>
          <p:nvPr/>
        </p:nvSpPr>
        <p:spPr>
          <a:xfrm>
            <a:off x="3810000" y="2921000"/>
            <a:ext cx="8636000" cy="508000"/>
          </a:xfrm>
          <a:prstGeom prst="rect">
            <a:avLst/>
          </a:prstGeom>
          <a:noFill/>
        </p:spPr>
        <p:txBody>
          <a:bodyPr wrap="none" lIns="0" tIns="0" rIns="0" bIns="0" rtlCol="0" anchor="ctr"/>
          <a:lstStyle/>
          <a:p>
            <a:pPr algn="ctr">
              <a:lnSpc>
                <a:spcPct val="100000"/>
              </a:lnSpc>
            </a:pPr>
            <a:r>
              <a:rPr lang="en-US" sz="2200" kern="0" spc="3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rPr>
              <a:t>QUESTIONS &amp; DISCUSSION</a:t>
            </a:r>
            <a:endParaRPr lang="en-US" sz="2200" kern="0" spc="300" dirty="0">
              <a:solidFill>
                <a:srgbClr val="FFFFFF">
                  <a:alpha val="80000"/>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7" name="Text 5"/>
          <p:cNvSpPr/>
          <p:nvPr/>
        </p:nvSpPr>
        <p:spPr>
          <a:xfrm>
            <a:off x="2540000" y="3810000"/>
            <a:ext cx="11176000" cy="381000"/>
          </a:xfrm>
          <a:prstGeom prst="rect">
            <a:avLst/>
          </a:prstGeom>
          <a:noFill/>
        </p:spPr>
        <p:txBody>
          <a:bodyPr wrap="square" lIns="0" tIns="0" rIns="0" bIns="0" rtlCol="0" anchor="ctr"/>
          <a:lstStyle/>
          <a:p>
            <a:pPr algn="ctr">
              <a:lnSpc>
                <a:spcPct val="100000"/>
              </a:lnSpc>
            </a:pPr>
            <a:r>
              <a:rPr lang="en-US" sz="1400" dirty="0">
                <a:solidFill>
                  <a:srgbClr val="FFFFFF">
                    <a:alpha val="60000"/>
                  </a:srgbClr>
                </a:solidFill>
                <a:latin typeface="微软雅黑" panose="020B0503020204020204" pitchFamily="34" charset="-122"/>
                <a:ea typeface="微软雅黑" panose="020B0503020204020204" pitchFamily="34" charset="-122"/>
                <a:cs typeface="Quattrocento Sans" panose="020B0502050000020003" pitchFamily="34" charset="-120"/>
              </a:rPr>
              <a:t>"Joint Pricing and Scheduling for SLA-aware Serverless GPU Services"</a:t>
            </a:r>
            <a:endParaRPr lang="en-US" sz="1400" dirty="0">
              <a:solidFill>
                <a:srgbClr val="FFFFFF">
                  <a:alpha val="60000"/>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8" name="Text 6"/>
          <p:cNvSpPr/>
          <p:nvPr/>
        </p:nvSpPr>
        <p:spPr>
          <a:xfrm>
            <a:off x="5080000" y="5588000"/>
            <a:ext cx="6096000" cy="355600"/>
          </a:xfrm>
          <a:prstGeom prst="rect">
            <a:avLst/>
          </a:prstGeom>
          <a:noFill/>
        </p:spPr>
        <p:txBody>
          <a:bodyPr wrap="none" lIns="0" tIns="0" rIns="0" bIns="0" rtlCol="0" anchor="ctr"/>
          <a:lstStyle/>
          <a:p>
            <a:pPr algn="ctr">
              <a:lnSpc>
                <a:spcPct val="100000"/>
              </a:lnSpc>
            </a:pPr>
            <a:r>
              <a:rPr lang="en-US"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CONTACT</a:t>
            </a:r>
            <a:endParaRPr lang="en-US"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9" name="Shape 7"/>
          <p:cNvSpPr/>
          <p:nvPr/>
        </p:nvSpPr>
        <p:spPr>
          <a:xfrm>
            <a:off x="7112000" y="5994400"/>
            <a:ext cx="2032000" cy="0"/>
          </a:xfrm>
          <a:prstGeom prst="straightConnector1">
            <a:avLst/>
          </a:prstGeom>
          <a:noFill/>
          <a:ln w="25400">
            <a:solidFill>
              <a:srgbClr val="1B3A6B"/>
            </a:solidFill>
            <a:prstDash val="solid"/>
            <a:headEnd type="none"/>
            <a:tailEnd type="none"/>
          </a:ln>
        </p:spPr>
        <p:txBody>
          <a:bodyPr/>
          <a:p/>
        </p:txBody>
      </p:sp>
      <p:sp>
        <p:nvSpPr>
          <p:cNvPr id="10" name="Text 8"/>
          <p:cNvSpPr/>
          <p:nvPr/>
        </p:nvSpPr>
        <p:spPr>
          <a:xfrm>
            <a:off x="3810000" y="6223000"/>
            <a:ext cx="8636000" cy="381000"/>
          </a:xfrm>
          <a:prstGeom prst="rect">
            <a:avLst/>
          </a:prstGeom>
          <a:noFill/>
        </p:spPr>
        <p:txBody>
          <a:bodyPr wrap="square" lIns="0" tIns="0" rIns="0" bIns="0" rtlCol="0" anchor="ctr"/>
          <a:lstStyle/>
          <a:p>
            <a:pPr algn="ctr">
              <a:lnSpc>
                <a:spcPct val="100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huangxy32@chinatelecom.cn | jiewu@temple.edu</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1" name="Text 9"/>
          <p:cNvSpPr/>
          <p:nvPr/>
        </p:nvSpPr>
        <p:spPr>
          <a:xfrm>
            <a:off x="2540000" y="6858000"/>
            <a:ext cx="11176000" cy="381000"/>
          </a:xfrm>
          <a:prstGeom prst="rect">
            <a:avLst/>
          </a:prstGeom>
          <a:noFill/>
        </p:spPr>
        <p:txBody>
          <a:bodyPr wrap="square" lIns="0" tIns="0" rIns="0" bIns="0" rtlCol="0" anchor="ctr"/>
          <a:lstStyle/>
          <a:p>
            <a:pPr algn="ctr">
              <a:lnSpc>
                <a:spcPct val="100000"/>
              </a:lnSpc>
            </a:pPr>
            <a:r>
              <a:rPr lang="en-US" sz="15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Xiaoyao Huang, Yanan Yang, Yujun Wang, Jie Wu</a:t>
            </a:r>
            <a:endParaRPr lang="en-US" sz="15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2" name="Shape 10"/>
          <p:cNvSpPr/>
          <p:nvPr/>
        </p:nvSpPr>
        <p:spPr>
          <a:xfrm>
            <a:off x="5588000" y="7620000"/>
            <a:ext cx="5080000" cy="457200"/>
          </a:xfrm>
          <a:prstGeom prst="rect">
            <a:avLst/>
          </a:prstGeom>
          <a:solidFill>
            <a:srgbClr val="E8EBF0"/>
          </a:solidFill>
          <a:ln w="12700">
            <a:solidFill>
              <a:srgbClr val="D0D5DD"/>
            </a:solidFill>
            <a:prstDash val="solid"/>
          </a:ln>
        </p:spPr>
        <p:txBody>
          <a:bodyPr/>
          <a:p/>
        </p:txBody>
      </p:sp>
      <p:sp>
        <p:nvSpPr>
          <p:cNvPr id="13" name="Text 11"/>
          <p:cNvSpPr/>
          <p:nvPr/>
        </p:nvSpPr>
        <p:spPr>
          <a:xfrm>
            <a:off x="5588000" y="7620000"/>
            <a:ext cx="5080000" cy="457200"/>
          </a:xfrm>
          <a:prstGeom prst="rect">
            <a:avLst/>
          </a:prstGeom>
          <a:noFill/>
        </p:spPr>
        <p:txBody>
          <a:bodyPr wrap="none" lIns="0" tIns="0" rIns="0" bIns="0" rtlCol="0" anchor="ctr"/>
          <a:lstStyle/>
          <a:p>
            <a:pPr algn="ctr">
              <a:lnSpc>
                <a:spcPct val="100000"/>
              </a:lnSpc>
            </a:pPr>
            <a:r>
              <a:rPr lang="en-US" sz="1300" b="1" kern="0" spc="200"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IEEE ICC 2026</a:t>
            </a:r>
            <a:endParaRPr lang="en-US" sz="1300" b="1" kern="0" spc="200"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4" name="Shape 12"/>
          <p:cNvSpPr/>
          <p:nvPr/>
        </p:nvSpPr>
        <p:spPr>
          <a:xfrm>
            <a:off x="0" y="9067800"/>
            <a:ext cx="16256000" cy="76200"/>
          </a:xfrm>
          <a:prstGeom prst="rect">
            <a:avLst/>
          </a:prstGeom>
          <a:solidFill>
            <a:srgbClr val="1B3A6B"/>
          </a:solidFill>
        </p:spPr>
        <p:txBody>
          <a:body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76200"/>
          </a:xfrm>
          <a:prstGeom prst="rect">
            <a:avLst/>
          </a:prstGeom>
          <a:solidFill>
            <a:srgbClr val="1B3A6B"/>
          </a:solidFill>
        </p:spPr>
        <p:txBody>
          <a:bodyPr/>
          <a:p/>
        </p:txBody>
      </p:sp>
      <p:sp>
        <p:nvSpPr>
          <p:cNvPr id="3" name="Shape 1"/>
          <p:cNvSpPr/>
          <p:nvPr/>
        </p:nvSpPr>
        <p:spPr>
          <a:xfrm>
            <a:off x="0" y="76200"/>
            <a:ext cx="4826000" cy="9067800"/>
          </a:xfrm>
          <a:prstGeom prst="rect">
            <a:avLst/>
          </a:prstGeom>
          <a:solidFill>
            <a:srgbClr val="1B3A6B"/>
          </a:solidFill>
        </p:spPr>
        <p:txBody>
          <a:bodyPr/>
          <a:p/>
        </p:txBody>
      </p:sp>
      <p:sp>
        <p:nvSpPr>
          <p:cNvPr id="4" name="Text 2"/>
          <p:cNvSpPr/>
          <p:nvPr/>
        </p:nvSpPr>
        <p:spPr>
          <a:xfrm>
            <a:off x="762000" y="2540000"/>
            <a:ext cx="3556000" cy="635000"/>
          </a:xfrm>
          <a:prstGeom prst="rect">
            <a:avLst/>
          </a:prstGeom>
          <a:noFill/>
        </p:spPr>
        <p:txBody>
          <a:bodyPr wrap="none" lIns="0" tIns="0" rIns="0" bIns="0" rtlCol="0" anchor="ctr"/>
          <a:lstStyle/>
          <a:p>
            <a:pPr>
              <a:lnSpc>
                <a:spcPct val="100000"/>
              </a:lnSpc>
            </a:pPr>
            <a:r>
              <a:rPr lang="en-US" sz="3600" kern="0" spc="400" dirty="0">
                <a:solidFill>
                  <a:srgbClr val="FFFFFF"/>
                </a:solidFill>
                <a:latin typeface="Quattrocento Sans" panose="020B0502050000020003" pitchFamily="34" charset="0"/>
                <a:ea typeface="Quattrocento Sans" panose="020B0502050000020003" pitchFamily="34" charset="-122"/>
                <a:cs typeface="Quattrocento Sans" panose="020B0502050000020003" pitchFamily="34" charset="-120"/>
              </a:rPr>
              <a:t>OUTLINE</a:t>
            </a:r>
            <a:endParaRPr lang="en-US" sz="1600" dirty="0"/>
          </a:p>
        </p:txBody>
      </p:sp>
      <p:sp>
        <p:nvSpPr>
          <p:cNvPr id="5" name="Shape 3"/>
          <p:cNvSpPr/>
          <p:nvPr/>
        </p:nvSpPr>
        <p:spPr>
          <a:xfrm>
            <a:off x="762000" y="3302000"/>
            <a:ext cx="1016000" cy="0"/>
          </a:xfrm>
          <a:prstGeom prst="straightConnector1">
            <a:avLst/>
          </a:prstGeom>
          <a:noFill/>
          <a:ln w="38100">
            <a:solidFill>
              <a:srgbClr val="FFFFFF"/>
            </a:solidFill>
            <a:prstDash val="solid"/>
            <a:headEnd type="none"/>
            <a:tailEnd type="none"/>
          </a:ln>
        </p:spPr>
        <p:txBody>
          <a:bodyPr/>
          <a:p/>
        </p:txBody>
      </p:sp>
      <p:sp>
        <p:nvSpPr>
          <p:cNvPr id="6" name="Text 4"/>
          <p:cNvSpPr/>
          <p:nvPr/>
        </p:nvSpPr>
        <p:spPr>
          <a:xfrm>
            <a:off x="762000" y="3556000"/>
            <a:ext cx="3556000" cy="762000"/>
          </a:xfrm>
          <a:prstGeom prst="rect">
            <a:avLst/>
          </a:prstGeom>
          <a:noFill/>
        </p:spPr>
        <p:txBody>
          <a:bodyPr wrap="square" lIns="0" tIns="0" rIns="0" bIns="0" rtlCol="0" anchor="t"/>
          <a:lstStyle/>
          <a:p>
            <a:pPr>
              <a:lnSpc>
                <a:spcPct val="150000"/>
              </a:lnSpc>
            </a:pPr>
            <a:r>
              <a:rPr lang="en-US" sz="1400" dirty="0">
                <a:solidFill>
                  <a:srgbClr val="FFFFFF">
                    <a:alpha val="66667"/>
                  </a:srgbClr>
                </a:solidFill>
                <a:latin typeface="Quattrocento Sans" panose="020B0502050000020003" pitchFamily="34" charset="0"/>
                <a:ea typeface="Quattrocento Sans" panose="020B0502050000020003" pitchFamily="34" charset="-122"/>
                <a:cs typeface="Quattrocento Sans" panose="020B0502050000020003" pitchFamily="34" charset="-120"/>
              </a:rPr>
              <a:t>Presentation overview and structure of the HOPS framework</a:t>
            </a:r>
            <a:endParaRPr lang="en-US" sz="1600" dirty="0"/>
          </a:p>
        </p:txBody>
      </p:sp>
      <p:sp>
        <p:nvSpPr>
          <p:cNvPr id="7" name="Text 5"/>
          <p:cNvSpPr/>
          <p:nvPr/>
        </p:nvSpPr>
        <p:spPr>
          <a:xfrm>
            <a:off x="5588000" y="1397000"/>
            <a:ext cx="889000" cy="635000"/>
          </a:xfrm>
          <a:prstGeom prst="rect">
            <a:avLst/>
          </a:prstGeom>
          <a:noFill/>
        </p:spPr>
        <p:txBody>
          <a:bodyPr wrap="none" lIns="0" tIns="0" rIns="0" bIns="0" rtlCol="0" anchor="ctr"/>
          <a:lstStyle/>
          <a:p>
            <a:pPr>
              <a:lnSpc>
                <a:spcPct val="100000"/>
              </a:lnSpc>
            </a:pPr>
            <a:r>
              <a:rPr lang="en-US" sz="3600" b="1" dirty="0">
                <a:solidFill>
                  <a:srgbClr val="1B3A6B"/>
                </a:solidFill>
                <a:latin typeface="Quattrocento Sans" panose="020B0502050000020003" pitchFamily="34" charset="0"/>
                <a:ea typeface="Quattrocento Sans" panose="020B0502050000020003" pitchFamily="34" charset="-122"/>
                <a:cs typeface="Quattrocento Sans" panose="020B0502050000020003" pitchFamily="34" charset="-120"/>
              </a:rPr>
              <a:t>01</a:t>
            </a:r>
            <a:endParaRPr lang="en-US" sz="1600" dirty="0"/>
          </a:p>
        </p:txBody>
      </p:sp>
      <p:sp>
        <p:nvSpPr>
          <p:cNvPr id="8" name="Text 6"/>
          <p:cNvSpPr/>
          <p:nvPr/>
        </p:nvSpPr>
        <p:spPr>
          <a:xfrm>
            <a:off x="6477000" y="1397000"/>
            <a:ext cx="5080000" cy="381000"/>
          </a:xfrm>
          <a:prstGeom prst="rect">
            <a:avLst/>
          </a:prstGeom>
          <a:noFill/>
        </p:spPr>
        <p:txBody>
          <a:bodyPr wrap="none" lIns="0" tIns="0" rIns="0" bIns="0" rtlCol="0" anchor="ctr"/>
          <a:lstStyle/>
          <a:p>
            <a:pPr>
              <a:lnSpc>
                <a:spcPct val="100000"/>
              </a:lnSpc>
            </a:pPr>
            <a:r>
              <a:rPr lang="en-US" sz="2000" b="1" dirty="0">
                <a:solidFill>
                  <a:srgbClr val="1A1D23"/>
                </a:solidFill>
                <a:latin typeface="Quattrocento Sans" panose="020B0502050000020003" pitchFamily="34" charset="0"/>
                <a:ea typeface="Quattrocento Sans" panose="020B0502050000020003" pitchFamily="34" charset="-122"/>
                <a:cs typeface="Quattrocento Sans" panose="020B0502050000020003" pitchFamily="34" charset="-120"/>
              </a:rPr>
              <a:t>Introduction &amp; Background</a:t>
            </a:r>
            <a:endParaRPr lang="en-US" sz="1600" dirty="0"/>
          </a:p>
        </p:txBody>
      </p:sp>
      <p:sp>
        <p:nvSpPr>
          <p:cNvPr id="9" name="Text 7"/>
          <p:cNvSpPr/>
          <p:nvPr/>
        </p:nvSpPr>
        <p:spPr>
          <a:xfrm>
            <a:off x="6477000" y="1803400"/>
            <a:ext cx="8382000" cy="508000"/>
          </a:xfrm>
          <a:prstGeom prst="rect">
            <a:avLst/>
          </a:prstGeom>
          <a:noFill/>
        </p:spPr>
        <p:txBody>
          <a:bodyPr wrap="square" lIns="0" tIns="0" rIns="0" bIns="0" rtlCol="0" anchor="t"/>
          <a:lstStyle/>
          <a:p>
            <a:pPr>
              <a:lnSpc>
                <a:spcPct val="140000"/>
              </a:lnSpc>
            </a:pPr>
            <a:r>
              <a:rPr lang="en-US" sz="1400" dirty="0">
                <a:solidFill>
                  <a:srgbClr val="5A6B7F"/>
                </a:solidFill>
                <a:latin typeface="Quattrocento Sans" panose="020B0502050000020003" pitchFamily="34" charset="0"/>
                <a:ea typeface="Quattrocento Sans" panose="020B0502050000020003" pitchFamily="34" charset="-122"/>
                <a:cs typeface="Quattrocento Sans" panose="020B0502050000020003" pitchFamily="34" charset="-120"/>
              </a:rPr>
              <a:t>Serverless GPU computing landscape, key challenges, and research contributions</a:t>
            </a:r>
            <a:endParaRPr lang="en-US" sz="1600" dirty="0"/>
          </a:p>
        </p:txBody>
      </p:sp>
      <p:sp>
        <p:nvSpPr>
          <p:cNvPr id="10" name="Shape 8"/>
          <p:cNvSpPr/>
          <p:nvPr/>
        </p:nvSpPr>
        <p:spPr>
          <a:xfrm>
            <a:off x="5588000" y="2540000"/>
            <a:ext cx="9906000" cy="0"/>
          </a:xfrm>
          <a:prstGeom prst="straightConnector1">
            <a:avLst/>
          </a:prstGeom>
          <a:noFill/>
          <a:ln w="12700">
            <a:solidFill>
              <a:srgbClr val="D0D5DD"/>
            </a:solidFill>
            <a:prstDash val="solid"/>
            <a:headEnd type="none"/>
            <a:tailEnd type="none"/>
          </a:ln>
        </p:spPr>
        <p:txBody>
          <a:bodyPr/>
          <a:p/>
        </p:txBody>
      </p:sp>
      <p:sp>
        <p:nvSpPr>
          <p:cNvPr id="11" name="Text 9"/>
          <p:cNvSpPr/>
          <p:nvPr/>
        </p:nvSpPr>
        <p:spPr>
          <a:xfrm>
            <a:off x="5588000" y="2921000"/>
            <a:ext cx="889000" cy="635000"/>
          </a:xfrm>
          <a:prstGeom prst="rect">
            <a:avLst/>
          </a:prstGeom>
          <a:noFill/>
        </p:spPr>
        <p:txBody>
          <a:bodyPr wrap="none" lIns="0" tIns="0" rIns="0" bIns="0" rtlCol="0" anchor="ctr"/>
          <a:lstStyle/>
          <a:p>
            <a:pPr>
              <a:lnSpc>
                <a:spcPct val="100000"/>
              </a:lnSpc>
            </a:pPr>
            <a:r>
              <a:rPr lang="en-US" sz="3600" b="1" dirty="0">
                <a:solidFill>
                  <a:srgbClr val="1B3A6B"/>
                </a:solidFill>
                <a:latin typeface="Quattrocento Sans" panose="020B0502050000020003" pitchFamily="34" charset="0"/>
                <a:ea typeface="Quattrocento Sans" panose="020B0502050000020003" pitchFamily="34" charset="-122"/>
                <a:cs typeface="Quattrocento Sans" panose="020B0502050000020003" pitchFamily="34" charset="-120"/>
              </a:rPr>
              <a:t>02</a:t>
            </a:r>
            <a:endParaRPr lang="en-US" sz="1600" dirty="0"/>
          </a:p>
        </p:txBody>
      </p:sp>
      <p:sp>
        <p:nvSpPr>
          <p:cNvPr id="12" name="Text 10"/>
          <p:cNvSpPr/>
          <p:nvPr/>
        </p:nvSpPr>
        <p:spPr>
          <a:xfrm>
            <a:off x="6477000" y="2921000"/>
            <a:ext cx="5080000" cy="381000"/>
          </a:xfrm>
          <a:prstGeom prst="rect">
            <a:avLst/>
          </a:prstGeom>
          <a:noFill/>
        </p:spPr>
        <p:txBody>
          <a:bodyPr wrap="none" lIns="0" tIns="0" rIns="0" bIns="0" rtlCol="0" anchor="ctr"/>
          <a:lstStyle/>
          <a:p>
            <a:pPr>
              <a:lnSpc>
                <a:spcPct val="100000"/>
              </a:lnSpc>
            </a:pPr>
            <a:r>
              <a:rPr lang="en-US" sz="2000" b="1" dirty="0">
                <a:solidFill>
                  <a:srgbClr val="1A1D23"/>
                </a:solidFill>
                <a:latin typeface="Quattrocento Sans" panose="020B0502050000020003" pitchFamily="34" charset="0"/>
                <a:ea typeface="Quattrocento Sans" panose="020B0502050000020003" pitchFamily="34" charset="-122"/>
                <a:cs typeface="Quattrocento Sans" panose="020B0502050000020003" pitchFamily="34" charset="-120"/>
              </a:rPr>
              <a:t>System Model &amp; Formulation</a:t>
            </a:r>
            <a:endParaRPr lang="en-US" sz="1600" dirty="0"/>
          </a:p>
        </p:txBody>
      </p:sp>
      <p:sp>
        <p:nvSpPr>
          <p:cNvPr id="13" name="Text 11"/>
          <p:cNvSpPr/>
          <p:nvPr/>
        </p:nvSpPr>
        <p:spPr>
          <a:xfrm>
            <a:off x="6477000" y="3327400"/>
            <a:ext cx="8382000" cy="508000"/>
          </a:xfrm>
          <a:prstGeom prst="rect">
            <a:avLst/>
          </a:prstGeom>
          <a:noFill/>
        </p:spPr>
        <p:txBody>
          <a:bodyPr wrap="square" lIns="0" tIns="0" rIns="0" bIns="0" rtlCol="0" anchor="t"/>
          <a:lstStyle/>
          <a:p>
            <a:pPr>
              <a:lnSpc>
                <a:spcPct val="140000"/>
              </a:lnSpc>
            </a:pPr>
            <a:r>
              <a:rPr lang="en-US" sz="1400" dirty="0">
                <a:solidFill>
                  <a:srgbClr val="5A6B7F"/>
                </a:solidFill>
                <a:latin typeface="Quattrocento Sans" panose="020B0502050000020003" pitchFamily="34" charset="0"/>
                <a:ea typeface="Quattrocento Sans" panose="020B0502050000020003" pitchFamily="34" charset="-122"/>
                <a:cs typeface="Quattrocento Sans" panose="020B0502050000020003" pitchFamily="34" charset="-120"/>
              </a:rPr>
              <a:t>Two-timescale architecture, demand model, and Stackelberg game formulation</a:t>
            </a:r>
            <a:endParaRPr lang="en-US" sz="1600" dirty="0"/>
          </a:p>
        </p:txBody>
      </p:sp>
      <p:sp>
        <p:nvSpPr>
          <p:cNvPr id="14" name="Shape 12"/>
          <p:cNvSpPr/>
          <p:nvPr/>
        </p:nvSpPr>
        <p:spPr>
          <a:xfrm>
            <a:off x="5588000" y="4064000"/>
            <a:ext cx="9906000" cy="0"/>
          </a:xfrm>
          <a:prstGeom prst="straightConnector1">
            <a:avLst/>
          </a:prstGeom>
          <a:noFill/>
          <a:ln w="12700">
            <a:solidFill>
              <a:srgbClr val="D0D5DD"/>
            </a:solidFill>
            <a:prstDash val="solid"/>
            <a:headEnd type="none"/>
            <a:tailEnd type="none"/>
          </a:ln>
        </p:spPr>
        <p:txBody>
          <a:bodyPr/>
          <a:p/>
        </p:txBody>
      </p:sp>
      <p:sp>
        <p:nvSpPr>
          <p:cNvPr id="15" name="Text 13"/>
          <p:cNvSpPr/>
          <p:nvPr/>
        </p:nvSpPr>
        <p:spPr>
          <a:xfrm>
            <a:off x="5588000" y="4445000"/>
            <a:ext cx="889000" cy="635000"/>
          </a:xfrm>
          <a:prstGeom prst="rect">
            <a:avLst/>
          </a:prstGeom>
          <a:noFill/>
        </p:spPr>
        <p:txBody>
          <a:bodyPr wrap="none" lIns="0" tIns="0" rIns="0" bIns="0" rtlCol="0" anchor="ctr"/>
          <a:lstStyle/>
          <a:p>
            <a:pPr>
              <a:lnSpc>
                <a:spcPct val="100000"/>
              </a:lnSpc>
            </a:pPr>
            <a:r>
              <a:rPr lang="en-US" sz="3600" b="1" dirty="0">
                <a:solidFill>
                  <a:srgbClr val="1B3A6B"/>
                </a:solidFill>
                <a:latin typeface="Quattrocento Sans" panose="020B0502050000020003" pitchFamily="34" charset="0"/>
                <a:ea typeface="Quattrocento Sans" panose="020B0502050000020003" pitchFamily="34" charset="-122"/>
                <a:cs typeface="Quattrocento Sans" panose="020B0502050000020003" pitchFamily="34" charset="-120"/>
              </a:rPr>
              <a:t>03</a:t>
            </a:r>
            <a:endParaRPr lang="en-US" sz="1600" dirty="0"/>
          </a:p>
        </p:txBody>
      </p:sp>
      <p:sp>
        <p:nvSpPr>
          <p:cNvPr id="16" name="Text 14"/>
          <p:cNvSpPr/>
          <p:nvPr/>
        </p:nvSpPr>
        <p:spPr>
          <a:xfrm>
            <a:off x="6477000" y="4445000"/>
            <a:ext cx="5080000" cy="381000"/>
          </a:xfrm>
          <a:prstGeom prst="rect">
            <a:avLst/>
          </a:prstGeom>
          <a:noFill/>
        </p:spPr>
        <p:txBody>
          <a:bodyPr wrap="none" lIns="0" tIns="0" rIns="0" bIns="0" rtlCol="0" anchor="ctr"/>
          <a:lstStyle/>
          <a:p>
            <a:pPr>
              <a:lnSpc>
                <a:spcPct val="100000"/>
              </a:lnSpc>
            </a:pPr>
            <a:r>
              <a:rPr lang="en-US" sz="2000" b="1" dirty="0">
                <a:solidFill>
                  <a:srgbClr val="1A1D23"/>
                </a:solidFill>
                <a:latin typeface="Quattrocento Sans" panose="020B0502050000020003" pitchFamily="34" charset="0"/>
                <a:ea typeface="Quattrocento Sans" panose="020B0502050000020003" pitchFamily="34" charset="-122"/>
                <a:cs typeface="Quattrocento Sans" panose="020B0502050000020003" pitchFamily="34" charset="-120"/>
              </a:rPr>
              <a:t>HOPS Framework</a:t>
            </a:r>
            <a:endParaRPr lang="en-US" sz="1600" dirty="0"/>
          </a:p>
        </p:txBody>
      </p:sp>
      <p:sp>
        <p:nvSpPr>
          <p:cNvPr id="17" name="Text 15"/>
          <p:cNvSpPr/>
          <p:nvPr/>
        </p:nvSpPr>
        <p:spPr>
          <a:xfrm>
            <a:off x="6477000" y="4851400"/>
            <a:ext cx="8382000" cy="508000"/>
          </a:xfrm>
          <a:prstGeom prst="rect">
            <a:avLst/>
          </a:prstGeom>
          <a:noFill/>
        </p:spPr>
        <p:txBody>
          <a:bodyPr wrap="square" lIns="0" tIns="0" rIns="0" bIns="0" rtlCol="0" anchor="t"/>
          <a:lstStyle/>
          <a:p>
            <a:pPr>
              <a:lnSpc>
                <a:spcPct val="140000"/>
              </a:lnSpc>
            </a:pPr>
            <a:r>
              <a:rPr lang="en-US" sz="1400" dirty="0">
                <a:solidFill>
                  <a:srgbClr val="5A6B7F"/>
                </a:solidFill>
                <a:latin typeface="Quattrocento Sans" panose="020B0502050000020003" pitchFamily="34" charset="0"/>
                <a:ea typeface="Quattrocento Sans" panose="020B0502050000020003" pitchFamily="34" charset="-122"/>
                <a:cs typeface="Quattrocento Sans" panose="020B0502050000020003" pitchFamily="34" charset="-120"/>
              </a:rPr>
              <a:t>PBA pricing algorithm, ARMS scheduler, and bi-level optimization with convergence guarantees</a:t>
            </a:r>
            <a:endParaRPr lang="en-US" sz="1600" dirty="0"/>
          </a:p>
        </p:txBody>
      </p:sp>
      <p:sp>
        <p:nvSpPr>
          <p:cNvPr id="18" name="Shape 16"/>
          <p:cNvSpPr/>
          <p:nvPr/>
        </p:nvSpPr>
        <p:spPr>
          <a:xfrm>
            <a:off x="5588000" y="5588000"/>
            <a:ext cx="9906000" cy="0"/>
          </a:xfrm>
          <a:prstGeom prst="straightConnector1">
            <a:avLst/>
          </a:prstGeom>
          <a:noFill/>
          <a:ln w="12700">
            <a:solidFill>
              <a:srgbClr val="D0D5DD"/>
            </a:solidFill>
            <a:prstDash val="solid"/>
            <a:headEnd type="none"/>
            <a:tailEnd type="none"/>
          </a:ln>
        </p:spPr>
        <p:txBody>
          <a:bodyPr/>
          <a:p/>
        </p:txBody>
      </p:sp>
      <p:sp>
        <p:nvSpPr>
          <p:cNvPr id="19" name="Text 17"/>
          <p:cNvSpPr/>
          <p:nvPr/>
        </p:nvSpPr>
        <p:spPr>
          <a:xfrm>
            <a:off x="5588000" y="5969000"/>
            <a:ext cx="889000" cy="635000"/>
          </a:xfrm>
          <a:prstGeom prst="rect">
            <a:avLst/>
          </a:prstGeom>
          <a:noFill/>
        </p:spPr>
        <p:txBody>
          <a:bodyPr wrap="none" lIns="0" tIns="0" rIns="0" bIns="0" rtlCol="0" anchor="ctr"/>
          <a:lstStyle/>
          <a:p>
            <a:pPr>
              <a:lnSpc>
                <a:spcPct val="100000"/>
              </a:lnSpc>
            </a:pPr>
            <a:r>
              <a:rPr lang="en-US" sz="3600" b="1" dirty="0">
                <a:solidFill>
                  <a:srgbClr val="1B3A6B"/>
                </a:solidFill>
                <a:latin typeface="Quattrocento Sans" panose="020B0502050000020003" pitchFamily="34" charset="0"/>
                <a:ea typeface="Quattrocento Sans" panose="020B0502050000020003" pitchFamily="34" charset="-122"/>
                <a:cs typeface="Quattrocento Sans" panose="020B0502050000020003" pitchFamily="34" charset="-120"/>
              </a:rPr>
              <a:t>04</a:t>
            </a:r>
            <a:endParaRPr lang="en-US" sz="1600" dirty="0"/>
          </a:p>
        </p:txBody>
      </p:sp>
      <p:sp>
        <p:nvSpPr>
          <p:cNvPr id="20" name="Text 18"/>
          <p:cNvSpPr/>
          <p:nvPr/>
        </p:nvSpPr>
        <p:spPr>
          <a:xfrm>
            <a:off x="6477000" y="5969000"/>
            <a:ext cx="5080000" cy="381000"/>
          </a:xfrm>
          <a:prstGeom prst="rect">
            <a:avLst/>
          </a:prstGeom>
          <a:noFill/>
        </p:spPr>
        <p:txBody>
          <a:bodyPr wrap="none" lIns="0" tIns="0" rIns="0" bIns="0" rtlCol="0" anchor="ctr"/>
          <a:lstStyle/>
          <a:p>
            <a:pPr>
              <a:lnSpc>
                <a:spcPct val="100000"/>
              </a:lnSpc>
            </a:pPr>
            <a:r>
              <a:rPr lang="en-US" sz="2000" b="1" dirty="0">
                <a:solidFill>
                  <a:srgbClr val="1A1D23"/>
                </a:solidFill>
                <a:latin typeface="Quattrocento Sans" panose="020B0502050000020003" pitchFamily="34" charset="0"/>
                <a:ea typeface="Quattrocento Sans" panose="020B0502050000020003" pitchFamily="34" charset="-122"/>
                <a:cs typeface="Quattrocento Sans" panose="020B0502050000020003" pitchFamily="34" charset="-120"/>
              </a:rPr>
              <a:t>Performance Evaluation</a:t>
            </a:r>
            <a:endParaRPr lang="en-US" sz="1600" dirty="0"/>
          </a:p>
        </p:txBody>
      </p:sp>
      <p:sp>
        <p:nvSpPr>
          <p:cNvPr id="21" name="Text 19"/>
          <p:cNvSpPr/>
          <p:nvPr/>
        </p:nvSpPr>
        <p:spPr>
          <a:xfrm>
            <a:off x="6477000" y="6375400"/>
            <a:ext cx="8382000" cy="508000"/>
          </a:xfrm>
          <a:prstGeom prst="rect">
            <a:avLst/>
          </a:prstGeom>
          <a:noFill/>
        </p:spPr>
        <p:txBody>
          <a:bodyPr wrap="square" lIns="0" tIns="0" rIns="0" bIns="0" rtlCol="0" anchor="t"/>
          <a:lstStyle/>
          <a:p>
            <a:pPr>
              <a:lnSpc>
                <a:spcPct val="140000"/>
              </a:lnSpc>
            </a:pPr>
            <a:r>
              <a:rPr lang="en-US" sz="1400" dirty="0">
                <a:solidFill>
                  <a:srgbClr val="5A6B7F"/>
                </a:solidFill>
                <a:latin typeface="Quattrocento Sans" panose="020B0502050000020003" pitchFamily="34" charset="0"/>
                <a:ea typeface="Quattrocento Sans" panose="020B0502050000020003" pitchFamily="34" charset="-122"/>
                <a:cs typeface="Quattrocento Sans" panose="020B0502050000020003" pitchFamily="34" charset="-120"/>
              </a:rPr>
              <a:t>Trace-driven experiments on real-world workloads: profit, SLA compliance, and efficiency</a:t>
            </a:r>
            <a:endParaRPr lang="en-US" sz="1600" dirty="0"/>
          </a:p>
        </p:txBody>
      </p:sp>
      <p:sp>
        <p:nvSpPr>
          <p:cNvPr id="22" name="Shape 20"/>
          <p:cNvSpPr/>
          <p:nvPr/>
        </p:nvSpPr>
        <p:spPr>
          <a:xfrm>
            <a:off x="5588000" y="7112000"/>
            <a:ext cx="9906000" cy="0"/>
          </a:xfrm>
          <a:prstGeom prst="straightConnector1">
            <a:avLst/>
          </a:prstGeom>
          <a:noFill/>
          <a:ln w="12700">
            <a:solidFill>
              <a:srgbClr val="D0D5DD"/>
            </a:solidFill>
            <a:prstDash val="solid"/>
            <a:headEnd type="none"/>
            <a:tailEnd type="none"/>
          </a:ln>
        </p:spPr>
        <p:txBody>
          <a:bodyPr/>
          <a:p/>
        </p:txBody>
      </p:sp>
      <p:sp>
        <p:nvSpPr>
          <p:cNvPr id="23" name="Text 21"/>
          <p:cNvSpPr/>
          <p:nvPr/>
        </p:nvSpPr>
        <p:spPr>
          <a:xfrm>
            <a:off x="5588000" y="7493000"/>
            <a:ext cx="889000" cy="635000"/>
          </a:xfrm>
          <a:prstGeom prst="rect">
            <a:avLst/>
          </a:prstGeom>
          <a:noFill/>
        </p:spPr>
        <p:txBody>
          <a:bodyPr wrap="none" lIns="0" tIns="0" rIns="0" bIns="0" rtlCol="0" anchor="ctr"/>
          <a:lstStyle/>
          <a:p>
            <a:pPr>
              <a:lnSpc>
                <a:spcPct val="100000"/>
              </a:lnSpc>
            </a:pPr>
            <a:r>
              <a:rPr lang="en-US" sz="3600" b="1" dirty="0">
                <a:solidFill>
                  <a:srgbClr val="1B3A6B"/>
                </a:solidFill>
                <a:latin typeface="Quattrocento Sans" panose="020B0502050000020003" pitchFamily="34" charset="0"/>
                <a:ea typeface="Quattrocento Sans" panose="020B0502050000020003" pitchFamily="34" charset="-122"/>
                <a:cs typeface="Quattrocento Sans" panose="020B0502050000020003" pitchFamily="34" charset="-120"/>
              </a:rPr>
              <a:t>05</a:t>
            </a:r>
            <a:endParaRPr lang="en-US" sz="1600" dirty="0"/>
          </a:p>
        </p:txBody>
      </p:sp>
      <p:sp>
        <p:nvSpPr>
          <p:cNvPr id="24" name="Text 22"/>
          <p:cNvSpPr/>
          <p:nvPr/>
        </p:nvSpPr>
        <p:spPr>
          <a:xfrm>
            <a:off x="6477000" y="7493000"/>
            <a:ext cx="5080000" cy="381000"/>
          </a:xfrm>
          <a:prstGeom prst="rect">
            <a:avLst/>
          </a:prstGeom>
          <a:noFill/>
        </p:spPr>
        <p:txBody>
          <a:bodyPr wrap="none" lIns="0" tIns="0" rIns="0" bIns="0" rtlCol="0" anchor="ctr"/>
          <a:lstStyle/>
          <a:p>
            <a:pPr>
              <a:lnSpc>
                <a:spcPct val="100000"/>
              </a:lnSpc>
            </a:pPr>
            <a:r>
              <a:rPr lang="en-US" sz="2000" b="1" dirty="0">
                <a:solidFill>
                  <a:srgbClr val="1A1D23"/>
                </a:solidFill>
                <a:latin typeface="Quattrocento Sans" panose="020B0502050000020003" pitchFamily="34" charset="0"/>
                <a:ea typeface="Quattrocento Sans" panose="020B0502050000020003" pitchFamily="34" charset="-122"/>
                <a:cs typeface="Quattrocento Sans" panose="020B0502050000020003" pitchFamily="34" charset="-120"/>
              </a:rPr>
              <a:t>Conclusion</a:t>
            </a:r>
            <a:endParaRPr lang="en-US" sz="1600" dirty="0"/>
          </a:p>
        </p:txBody>
      </p:sp>
      <p:sp>
        <p:nvSpPr>
          <p:cNvPr id="25" name="Text 23"/>
          <p:cNvSpPr/>
          <p:nvPr/>
        </p:nvSpPr>
        <p:spPr>
          <a:xfrm>
            <a:off x="6477000" y="7899400"/>
            <a:ext cx="8382000" cy="508000"/>
          </a:xfrm>
          <a:prstGeom prst="rect">
            <a:avLst/>
          </a:prstGeom>
          <a:noFill/>
        </p:spPr>
        <p:txBody>
          <a:bodyPr wrap="square" lIns="0" tIns="0" rIns="0" bIns="0" rtlCol="0" anchor="t"/>
          <a:lstStyle/>
          <a:p>
            <a:pPr>
              <a:lnSpc>
                <a:spcPct val="140000"/>
              </a:lnSpc>
            </a:pPr>
            <a:r>
              <a:rPr lang="en-US" sz="1400" dirty="0">
                <a:solidFill>
                  <a:srgbClr val="5A6B7F"/>
                </a:solidFill>
                <a:latin typeface="Quattrocento Sans" panose="020B0502050000020003" pitchFamily="34" charset="0"/>
                <a:ea typeface="Quattrocento Sans" panose="020B0502050000020003" pitchFamily="34" charset="-122"/>
                <a:cs typeface="Quattrocento Sans" panose="020B0502050000020003" pitchFamily="34" charset="-120"/>
              </a:rPr>
              <a:t>Summary of contributions, related work comparison, and future research directions</a:t>
            </a:r>
            <a:endParaRPr lang="en-US" sz="16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76200"/>
          </a:xfrm>
          <a:prstGeom prst="rect">
            <a:avLst/>
          </a:prstGeom>
          <a:solidFill>
            <a:srgbClr val="1B3A6B"/>
          </a:solidFill>
        </p:spPr>
        <p:txBody>
          <a:bodyPr/>
          <a:p/>
        </p:txBody>
      </p:sp>
      <p:sp>
        <p:nvSpPr>
          <p:cNvPr id="3" name="Shape 1"/>
          <p:cNvSpPr/>
          <p:nvPr/>
        </p:nvSpPr>
        <p:spPr>
          <a:xfrm>
            <a:off x="0" y="76200"/>
            <a:ext cx="6096000" cy="9067800"/>
          </a:xfrm>
          <a:prstGeom prst="rect">
            <a:avLst/>
          </a:prstGeom>
          <a:solidFill>
            <a:srgbClr val="1B3A6B"/>
          </a:solidFill>
        </p:spPr>
        <p:txBody>
          <a:bodyPr/>
          <a:p/>
        </p:txBody>
      </p:sp>
      <p:sp>
        <p:nvSpPr>
          <p:cNvPr id="4" name="Text 2"/>
          <p:cNvSpPr/>
          <p:nvPr/>
        </p:nvSpPr>
        <p:spPr>
          <a:xfrm>
            <a:off x="762000" y="2540000"/>
            <a:ext cx="4572000" cy="1270000"/>
          </a:xfrm>
          <a:prstGeom prst="rect">
            <a:avLst/>
          </a:prstGeom>
          <a:noFill/>
        </p:spPr>
        <p:txBody>
          <a:bodyPr wrap="none" lIns="0" tIns="0" rIns="0" bIns="0" rtlCol="0" anchor="ctr"/>
          <a:lstStyle/>
          <a:p>
            <a:pPr>
              <a:lnSpc>
                <a:spcPct val="100000"/>
              </a:lnSpc>
            </a:pPr>
            <a:r>
              <a:rPr lang="en-US" sz="8000" b="1" dirty="0">
                <a:solidFill>
                  <a:srgbClr val="FFFFFF"/>
                </a:solidFill>
                <a:latin typeface="Quattrocento Sans" panose="020B0502050000020003" pitchFamily="34" charset="0"/>
                <a:ea typeface="Quattrocento Sans" panose="020B0502050000020003" pitchFamily="34" charset="-122"/>
                <a:cs typeface="Quattrocento Sans" panose="020B0502050000020003" pitchFamily="34" charset="-120"/>
              </a:rPr>
              <a:t>01</a:t>
            </a:r>
            <a:endParaRPr lang="en-US" sz="1600" dirty="0"/>
          </a:p>
        </p:txBody>
      </p:sp>
      <p:sp>
        <p:nvSpPr>
          <p:cNvPr id="5" name="Shape 3"/>
          <p:cNvSpPr/>
          <p:nvPr/>
        </p:nvSpPr>
        <p:spPr>
          <a:xfrm>
            <a:off x="762000" y="3937000"/>
            <a:ext cx="1270000" cy="0"/>
          </a:xfrm>
          <a:prstGeom prst="straightConnector1">
            <a:avLst/>
          </a:prstGeom>
          <a:noFill/>
          <a:ln w="50800">
            <a:solidFill>
              <a:srgbClr val="FFFFFF"/>
            </a:solidFill>
            <a:prstDash val="solid"/>
            <a:headEnd type="none"/>
            <a:tailEnd type="none"/>
          </a:ln>
        </p:spPr>
        <p:txBody>
          <a:bodyPr/>
          <a:p/>
        </p:txBody>
      </p:sp>
      <p:sp>
        <p:nvSpPr>
          <p:cNvPr id="6" name="Text 4"/>
          <p:cNvSpPr/>
          <p:nvPr/>
        </p:nvSpPr>
        <p:spPr>
          <a:xfrm>
            <a:off x="6858000" y="3683000"/>
            <a:ext cx="8382000" cy="635000"/>
          </a:xfrm>
          <a:prstGeom prst="rect">
            <a:avLst/>
          </a:prstGeom>
          <a:noFill/>
        </p:spPr>
        <p:txBody>
          <a:bodyPr wrap="none" lIns="0" tIns="0" rIns="0" bIns="0" rtlCol="0" anchor="ctr"/>
          <a:lstStyle/>
          <a:p>
            <a:pPr>
              <a:lnSpc>
                <a:spcPct val="100000"/>
              </a:lnSpc>
            </a:pPr>
            <a:r>
              <a:rPr lang="en-US" sz="3200" b="1" dirty="0">
                <a:solidFill>
                  <a:srgbClr val="1B3A6B"/>
                </a:solidFill>
                <a:latin typeface="Quattrocento Sans" panose="020B0502050000020003" pitchFamily="34" charset="0"/>
                <a:ea typeface="Quattrocento Sans" panose="020B0502050000020003" pitchFamily="34" charset="-122"/>
                <a:cs typeface="Quattrocento Sans" panose="020B0502050000020003" pitchFamily="34" charset="-120"/>
              </a:rPr>
              <a:t>Introduction &amp; Background</a:t>
            </a:r>
            <a:endParaRPr lang="en-US" sz="1600" dirty="0"/>
          </a:p>
        </p:txBody>
      </p:sp>
      <p:sp>
        <p:nvSpPr>
          <p:cNvPr id="8" name="Shape 6"/>
          <p:cNvSpPr/>
          <p:nvPr/>
        </p:nvSpPr>
        <p:spPr>
          <a:xfrm>
            <a:off x="6858000" y="5334000"/>
            <a:ext cx="609600" cy="609600"/>
          </a:xfrm>
          <a:custGeom>
            <a:avLst/>
            <a:gdLst/>
            <a:ahLst/>
            <a:cxnLst/>
            <a:rect l="l" t="t" r="r" b="b"/>
            <a:pathLst>
              <a:path w="609600" h="609600">
                <a:moveTo>
                  <a:pt x="209550" y="28575"/>
                </a:moveTo>
                <a:cubicBezTo>
                  <a:pt x="209550" y="12740"/>
                  <a:pt x="196810" y="0"/>
                  <a:pt x="180975" y="0"/>
                </a:cubicBezTo>
                <a:cubicBezTo>
                  <a:pt x="165140" y="0"/>
                  <a:pt x="152400" y="12740"/>
                  <a:pt x="152400" y="28575"/>
                </a:cubicBezTo>
                <a:lnTo>
                  <a:pt x="152400" y="76200"/>
                </a:lnTo>
                <a:cubicBezTo>
                  <a:pt x="110371" y="76200"/>
                  <a:pt x="76200" y="110371"/>
                  <a:pt x="76200" y="152400"/>
                </a:cubicBezTo>
                <a:lnTo>
                  <a:pt x="28575" y="152400"/>
                </a:lnTo>
                <a:cubicBezTo>
                  <a:pt x="12740" y="152400"/>
                  <a:pt x="0" y="165140"/>
                  <a:pt x="0" y="180975"/>
                </a:cubicBezTo>
                <a:cubicBezTo>
                  <a:pt x="0" y="196810"/>
                  <a:pt x="12740" y="209550"/>
                  <a:pt x="28575" y="209550"/>
                </a:cubicBezTo>
                <a:lnTo>
                  <a:pt x="76200" y="209550"/>
                </a:lnTo>
                <a:lnTo>
                  <a:pt x="76200" y="276225"/>
                </a:lnTo>
                <a:lnTo>
                  <a:pt x="28575" y="276225"/>
                </a:lnTo>
                <a:cubicBezTo>
                  <a:pt x="12740" y="276225"/>
                  <a:pt x="0" y="288965"/>
                  <a:pt x="0" y="304800"/>
                </a:cubicBezTo>
                <a:cubicBezTo>
                  <a:pt x="0" y="320635"/>
                  <a:pt x="12740" y="333375"/>
                  <a:pt x="28575" y="333375"/>
                </a:cubicBezTo>
                <a:lnTo>
                  <a:pt x="76200" y="333375"/>
                </a:lnTo>
                <a:lnTo>
                  <a:pt x="76200" y="400050"/>
                </a:lnTo>
                <a:lnTo>
                  <a:pt x="28575" y="400050"/>
                </a:lnTo>
                <a:cubicBezTo>
                  <a:pt x="12740" y="400050"/>
                  <a:pt x="0" y="412790"/>
                  <a:pt x="0" y="428625"/>
                </a:cubicBezTo>
                <a:cubicBezTo>
                  <a:pt x="0" y="444460"/>
                  <a:pt x="12740" y="457200"/>
                  <a:pt x="28575" y="457200"/>
                </a:cubicBezTo>
                <a:lnTo>
                  <a:pt x="76200" y="457200"/>
                </a:lnTo>
                <a:cubicBezTo>
                  <a:pt x="76200" y="499229"/>
                  <a:pt x="110371" y="533400"/>
                  <a:pt x="152400" y="533400"/>
                </a:cubicBezTo>
                <a:lnTo>
                  <a:pt x="152400" y="581025"/>
                </a:lnTo>
                <a:cubicBezTo>
                  <a:pt x="152400" y="596860"/>
                  <a:pt x="165140" y="609600"/>
                  <a:pt x="180975" y="609600"/>
                </a:cubicBezTo>
                <a:cubicBezTo>
                  <a:pt x="196810" y="609600"/>
                  <a:pt x="209550" y="596860"/>
                  <a:pt x="209550" y="581025"/>
                </a:cubicBezTo>
                <a:lnTo>
                  <a:pt x="209550" y="533400"/>
                </a:lnTo>
                <a:lnTo>
                  <a:pt x="276225" y="533400"/>
                </a:lnTo>
                <a:lnTo>
                  <a:pt x="276225" y="581025"/>
                </a:lnTo>
                <a:cubicBezTo>
                  <a:pt x="276225" y="596860"/>
                  <a:pt x="288965" y="609600"/>
                  <a:pt x="304800" y="609600"/>
                </a:cubicBezTo>
                <a:cubicBezTo>
                  <a:pt x="320635" y="609600"/>
                  <a:pt x="333375" y="596860"/>
                  <a:pt x="333375" y="581025"/>
                </a:cubicBezTo>
                <a:lnTo>
                  <a:pt x="333375" y="533400"/>
                </a:lnTo>
                <a:lnTo>
                  <a:pt x="400050" y="533400"/>
                </a:lnTo>
                <a:lnTo>
                  <a:pt x="400050" y="581025"/>
                </a:lnTo>
                <a:cubicBezTo>
                  <a:pt x="400050" y="596860"/>
                  <a:pt x="412790" y="609600"/>
                  <a:pt x="428625" y="609600"/>
                </a:cubicBezTo>
                <a:cubicBezTo>
                  <a:pt x="444460" y="609600"/>
                  <a:pt x="457200" y="596860"/>
                  <a:pt x="457200" y="581025"/>
                </a:cubicBezTo>
                <a:lnTo>
                  <a:pt x="457200" y="533400"/>
                </a:lnTo>
                <a:cubicBezTo>
                  <a:pt x="499229" y="533400"/>
                  <a:pt x="533400" y="499229"/>
                  <a:pt x="533400" y="457200"/>
                </a:cubicBezTo>
                <a:lnTo>
                  <a:pt x="581025" y="457200"/>
                </a:lnTo>
                <a:cubicBezTo>
                  <a:pt x="596860" y="457200"/>
                  <a:pt x="609600" y="444460"/>
                  <a:pt x="609600" y="428625"/>
                </a:cubicBezTo>
                <a:cubicBezTo>
                  <a:pt x="609600" y="412790"/>
                  <a:pt x="596860" y="400050"/>
                  <a:pt x="581025" y="400050"/>
                </a:cubicBezTo>
                <a:lnTo>
                  <a:pt x="533400" y="400050"/>
                </a:lnTo>
                <a:lnTo>
                  <a:pt x="533400" y="333375"/>
                </a:lnTo>
                <a:lnTo>
                  <a:pt x="581025" y="333375"/>
                </a:lnTo>
                <a:cubicBezTo>
                  <a:pt x="596860" y="333375"/>
                  <a:pt x="609600" y="320635"/>
                  <a:pt x="609600" y="304800"/>
                </a:cubicBezTo>
                <a:cubicBezTo>
                  <a:pt x="609600" y="288965"/>
                  <a:pt x="596860" y="276225"/>
                  <a:pt x="581025" y="276225"/>
                </a:cubicBezTo>
                <a:lnTo>
                  <a:pt x="533400" y="276225"/>
                </a:lnTo>
                <a:lnTo>
                  <a:pt x="533400" y="209550"/>
                </a:lnTo>
                <a:lnTo>
                  <a:pt x="581025" y="209550"/>
                </a:lnTo>
                <a:cubicBezTo>
                  <a:pt x="596860" y="209550"/>
                  <a:pt x="609600" y="196810"/>
                  <a:pt x="609600" y="180975"/>
                </a:cubicBezTo>
                <a:cubicBezTo>
                  <a:pt x="609600" y="165140"/>
                  <a:pt x="596860" y="152400"/>
                  <a:pt x="581025" y="152400"/>
                </a:cubicBezTo>
                <a:lnTo>
                  <a:pt x="533400" y="152400"/>
                </a:lnTo>
                <a:cubicBezTo>
                  <a:pt x="533400" y="110371"/>
                  <a:pt x="499229" y="76200"/>
                  <a:pt x="457200" y="76200"/>
                </a:cubicBezTo>
                <a:lnTo>
                  <a:pt x="457200" y="28575"/>
                </a:lnTo>
                <a:cubicBezTo>
                  <a:pt x="457200" y="12740"/>
                  <a:pt x="444460" y="0"/>
                  <a:pt x="428625" y="0"/>
                </a:cubicBezTo>
                <a:cubicBezTo>
                  <a:pt x="412790" y="0"/>
                  <a:pt x="400050" y="12740"/>
                  <a:pt x="400050" y="28575"/>
                </a:cubicBezTo>
                <a:lnTo>
                  <a:pt x="400050" y="76200"/>
                </a:lnTo>
                <a:lnTo>
                  <a:pt x="333375" y="76200"/>
                </a:lnTo>
                <a:lnTo>
                  <a:pt x="333375" y="28575"/>
                </a:lnTo>
                <a:cubicBezTo>
                  <a:pt x="333375" y="12740"/>
                  <a:pt x="320635" y="0"/>
                  <a:pt x="304800" y="0"/>
                </a:cubicBezTo>
                <a:cubicBezTo>
                  <a:pt x="288965" y="0"/>
                  <a:pt x="276225" y="12740"/>
                  <a:pt x="276225" y="28575"/>
                </a:cubicBezTo>
                <a:lnTo>
                  <a:pt x="276225" y="76200"/>
                </a:lnTo>
                <a:lnTo>
                  <a:pt x="209550" y="76200"/>
                </a:lnTo>
                <a:lnTo>
                  <a:pt x="209550" y="28575"/>
                </a:lnTo>
                <a:close/>
                <a:moveTo>
                  <a:pt x="190500" y="152400"/>
                </a:moveTo>
                <a:lnTo>
                  <a:pt x="419100" y="152400"/>
                </a:lnTo>
                <a:cubicBezTo>
                  <a:pt x="440174" y="152400"/>
                  <a:pt x="457200" y="169426"/>
                  <a:pt x="457200" y="190500"/>
                </a:cubicBezTo>
                <a:lnTo>
                  <a:pt x="457200" y="419100"/>
                </a:lnTo>
                <a:cubicBezTo>
                  <a:pt x="457200" y="440174"/>
                  <a:pt x="440174" y="457200"/>
                  <a:pt x="419100" y="457200"/>
                </a:cubicBezTo>
                <a:lnTo>
                  <a:pt x="190500" y="457200"/>
                </a:lnTo>
                <a:cubicBezTo>
                  <a:pt x="169426" y="457200"/>
                  <a:pt x="152400" y="440174"/>
                  <a:pt x="152400" y="419100"/>
                </a:cubicBezTo>
                <a:lnTo>
                  <a:pt x="152400" y="190500"/>
                </a:lnTo>
                <a:cubicBezTo>
                  <a:pt x="152400" y="169426"/>
                  <a:pt x="169426" y="152400"/>
                  <a:pt x="190500" y="152400"/>
                </a:cubicBezTo>
                <a:close/>
                <a:moveTo>
                  <a:pt x="209550" y="209550"/>
                </a:moveTo>
                <a:lnTo>
                  <a:pt x="209550" y="400050"/>
                </a:lnTo>
                <a:lnTo>
                  <a:pt x="400050" y="400050"/>
                </a:lnTo>
                <a:lnTo>
                  <a:pt x="400050" y="209550"/>
                </a:lnTo>
                <a:lnTo>
                  <a:pt x="209550" y="209550"/>
                </a:lnTo>
                <a:close/>
              </a:path>
            </a:pathLst>
          </a:custGeom>
          <a:solidFill>
            <a:srgbClr val="1B3A6B"/>
          </a:solidFill>
        </p:spPr>
        <p:txBody>
          <a:bodyPr/>
          <a:p/>
        </p:txBody>
      </p:sp>
      <p:sp>
        <p:nvSpPr>
          <p:cNvPr id="9" name="Shape 7"/>
          <p:cNvSpPr/>
          <p:nvPr/>
        </p:nvSpPr>
        <p:spPr>
          <a:xfrm>
            <a:off x="8128000" y="5334000"/>
            <a:ext cx="609600" cy="609600"/>
          </a:xfrm>
          <a:custGeom>
            <a:avLst/>
            <a:gdLst/>
            <a:ahLst/>
            <a:cxnLst/>
            <a:rect l="l" t="t" r="r" b="b"/>
            <a:pathLst>
              <a:path w="609600" h="609600">
                <a:moveTo>
                  <a:pt x="76200" y="76200"/>
                </a:moveTo>
                <a:cubicBezTo>
                  <a:pt x="76200" y="55126"/>
                  <a:pt x="59174" y="38100"/>
                  <a:pt x="38100" y="38100"/>
                </a:cubicBezTo>
                <a:cubicBezTo>
                  <a:pt x="17026" y="38100"/>
                  <a:pt x="0" y="55126"/>
                  <a:pt x="0" y="76200"/>
                </a:cubicBezTo>
                <a:lnTo>
                  <a:pt x="0" y="476250"/>
                </a:lnTo>
                <a:cubicBezTo>
                  <a:pt x="0" y="528876"/>
                  <a:pt x="42624" y="571500"/>
                  <a:pt x="95250" y="571500"/>
                </a:cubicBezTo>
                <a:lnTo>
                  <a:pt x="571500" y="571500"/>
                </a:lnTo>
                <a:cubicBezTo>
                  <a:pt x="592574" y="571500"/>
                  <a:pt x="609600" y="554474"/>
                  <a:pt x="609600" y="533400"/>
                </a:cubicBezTo>
                <a:cubicBezTo>
                  <a:pt x="609600" y="512326"/>
                  <a:pt x="592574" y="495300"/>
                  <a:pt x="571500" y="495300"/>
                </a:cubicBezTo>
                <a:lnTo>
                  <a:pt x="95250" y="495300"/>
                </a:lnTo>
                <a:cubicBezTo>
                  <a:pt x="84773" y="495300"/>
                  <a:pt x="76200" y="486728"/>
                  <a:pt x="76200" y="476250"/>
                </a:cubicBezTo>
                <a:lnTo>
                  <a:pt x="76200" y="76200"/>
                </a:lnTo>
                <a:close/>
                <a:moveTo>
                  <a:pt x="560308" y="179308"/>
                </a:moveTo>
                <a:cubicBezTo>
                  <a:pt x="575191" y="164425"/>
                  <a:pt x="575191" y="140256"/>
                  <a:pt x="560308" y="125373"/>
                </a:cubicBezTo>
                <a:cubicBezTo>
                  <a:pt x="545425" y="110490"/>
                  <a:pt x="521256" y="110490"/>
                  <a:pt x="506373" y="125373"/>
                </a:cubicBezTo>
                <a:lnTo>
                  <a:pt x="381000" y="250865"/>
                </a:lnTo>
                <a:lnTo>
                  <a:pt x="312658" y="182642"/>
                </a:lnTo>
                <a:cubicBezTo>
                  <a:pt x="297775" y="167759"/>
                  <a:pt x="273606" y="167759"/>
                  <a:pt x="258723" y="182642"/>
                </a:cubicBezTo>
                <a:lnTo>
                  <a:pt x="144423" y="296942"/>
                </a:lnTo>
                <a:cubicBezTo>
                  <a:pt x="129540" y="311825"/>
                  <a:pt x="129540" y="335994"/>
                  <a:pt x="144423" y="350877"/>
                </a:cubicBezTo>
                <a:cubicBezTo>
                  <a:pt x="159306" y="365760"/>
                  <a:pt x="183475" y="365760"/>
                  <a:pt x="198358" y="350877"/>
                </a:cubicBezTo>
                <a:lnTo>
                  <a:pt x="285750" y="263485"/>
                </a:lnTo>
                <a:lnTo>
                  <a:pt x="354092" y="331827"/>
                </a:lnTo>
                <a:cubicBezTo>
                  <a:pt x="368975" y="346710"/>
                  <a:pt x="393144" y="346710"/>
                  <a:pt x="408027" y="331827"/>
                </a:cubicBezTo>
                <a:lnTo>
                  <a:pt x="560427" y="179427"/>
                </a:lnTo>
                <a:close/>
              </a:path>
            </a:pathLst>
          </a:custGeom>
          <a:solidFill>
            <a:srgbClr val="1B3A6B"/>
          </a:solidFill>
        </p:spPr>
        <p:txBody>
          <a:bodyPr/>
          <a:p/>
        </p:txBody>
      </p:sp>
      <p:sp>
        <p:nvSpPr>
          <p:cNvPr id="10" name="Shape 8"/>
          <p:cNvSpPr/>
          <p:nvPr/>
        </p:nvSpPr>
        <p:spPr>
          <a:xfrm>
            <a:off x="9512300" y="5334000"/>
            <a:ext cx="381000" cy="609600"/>
          </a:xfrm>
          <a:custGeom>
            <a:avLst/>
            <a:gdLst/>
            <a:ahLst/>
            <a:cxnLst/>
            <a:rect l="l" t="t" r="r" b="b"/>
            <a:pathLst>
              <a:path w="381000" h="609600">
                <a:moveTo>
                  <a:pt x="161925" y="28575"/>
                </a:moveTo>
                <a:cubicBezTo>
                  <a:pt x="161925" y="12740"/>
                  <a:pt x="174665" y="0"/>
                  <a:pt x="190500" y="0"/>
                </a:cubicBezTo>
                <a:cubicBezTo>
                  <a:pt x="206335" y="0"/>
                  <a:pt x="219075" y="12740"/>
                  <a:pt x="219075" y="28575"/>
                </a:cubicBezTo>
                <a:lnTo>
                  <a:pt x="219075" y="76200"/>
                </a:lnTo>
                <a:lnTo>
                  <a:pt x="285750" y="76200"/>
                </a:lnTo>
                <a:cubicBezTo>
                  <a:pt x="306824" y="76200"/>
                  <a:pt x="323850" y="93226"/>
                  <a:pt x="323850" y="114300"/>
                </a:cubicBezTo>
                <a:cubicBezTo>
                  <a:pt x="323850" y="135374"/>
                  <a:pt x="306824" y="152400"/>
                  <a:pt x="285750" y="152400"/>
                </a:cubicBezTo>
                <a:lnTo>
                  <a:pt x="148947" y="152400"/>
                </a:lnTo>
                <a:cubicBezTo>
                  <a:pt x="119301" y="152400"/>
                  <a:pt x="95250" y="176451"/>
                  <a:pt x="95250" y="206097"/>
                </a:cubicBezTo>
                <a:cubicBezTo>
                  <a:pt x="95250" y="232886"/>
                  <a:pt x="114895" y="255508"/>
                  <a:pt x="141327" y="259318"/>
                </a:cubicBezTo>
                <a:lnTo>
                  <a:pt x="250388" y="274915"/>
                </a:lnTo>
                <a:cubicBezTo>
                  <a:pt x="314444" y="284083"/>
                  <a:pt x="361950" y="338852"/>
                  <a:pt x="361950" y="403503"/>
                </a:cubicBezTo>
                <a:cubicBezTo>
                  <a:pt x="361950" y="475298"/>
                  <a:pt x="303728" y="533400"/>
                  <a:pt x="232053" y="533400"/>
                </a:cubicBezTo>
                <a:lnTo>
                  <a:pt x="219075" y="533400"/>
                </a:lnTo>
                <a:lnTo>
                  <a:pt x="219075" y="581025"/>
                </a:lnTo>
                <a:cubicBezTo>
                  <a:pt x="219075" y="596860"/>
                  <a:pt x="206335" y="609600"/>
                  <a:pt x="190500" y="609600"/>
                </a:cubicBezTo>
                <a:cubicBezTo>
                  <a:pt x="174665" y="609600"/>
                  <a:pt x="161925" y="596860"/>
                  <a:pt x="161925" y="581025"/>
                </a:cubicBezTo>
                <a:lnTo>
                  <a:pt x="161925" y="533400"/>
                </a:lnTo>
                <a:lnTo>
                  <a:pt x="76200" y="533400"/>
                </a:lnTo>
                <a:cubicBezTo>
                  <a:pt x="55126" y="533400"/>
                  <a:pt x="38100" y="516374"/>
                  <a:pt x="38100" y="495300"/>
                </a:cubicBezTo>
                <a:cubicBezTo>
                  <a:pt x="38100" y="474226"/>
                  <a:pt x="55126" y="457200"/>
                  <a:pt x="76200" y="457200"/>
                </a:cubicBezTo>
                <a:lnTo>
                  <a:pt x="232053" y="457200"/>
                </a:lnTo>
                <a:cubicBezTo>
                  <a:pt x="261699" y="457200"/>
                  <a:pt x="285750" y="433149"/>
                  <a:pt x="285750" y="403503"/>
                </a:cubicBezTo>
                <a:cubicBezTo>
                  <a:pt x="285750" y="376714"/>
                  <a:pt x="266105" y="354092"/>
                  <a:pt x="239673" y="350282"/>
                </a:cubicBezTo>
                <a:lnTo>
                  <a:pt x="130612" y="334685"/>
                </a:lnTo>
                <a:cubicBezTo>
                  <a:pt x="66556" y="325636"/>
                  <a:pt x="19050" y="270748"/>
                  <a:pt x="19050" y="206097"/>
                </a:cubicBezTo>
                <a:cubicBezTo>
                  <a:pt x="19050" y="134422"/>
                  <a:pt x="77272" y="76200"/>
                  <a:pt x="148947" y="76200"/>
                </a:cubicBezTo>
                <a:lnTo>
                  <a:pt x="161925" y="76200"/>
                </a:lnTo>
                <a:lnTo>
                  <a:pt x="161925" y="28575"/>
                </a:lnTo>
                <a:close/>
              </a:path>
            </a:pathLst>
          </a:custGeom>
          <a:solidFill>
            <a:srgbClr val="1B3A6B"/>
          </a:solidFill>
        </p:spPr>
        <p:txBody>
          <a:bodyPr/>
          <a:p/>
        </p:txBody>
      </p:sp>
      <p:sp>
        <p:nvSpPr>
          <p:cNvPr id="11" name="Shape 9"/>
          <p:cNvSpPr/>
          <p:nvPr/>
        </p:nvSpPr>
        <p:spPr>
          <a:xfrm>
            <a:off x="10668000" y="5334000"/>
            <a:ext cx="609600" cy="609600"/>
          </a:xfrm>
          <a:custGeom>
            <a:avLst/>
            <a:gdLst/>
            <a:ahLst/>
            <a:cxnLst/>
            <a:rect l="l" t="t" r="r" b="b"/>
            <a:pathLst>
              <a:path w="609600" h="609600">
                <a:moveTo>
                  <a:pt x="38100" y="76200"/>
                </a:moveTo>
                <a:cubicBezTo>
                  <a:pt x="17026" y="76200"/>
                  <a:pt x="0" y="93226"/>
                  <a:pt x="0" y="114300"/>
                </a:cubicBezTo>
                <a:cubicBezTo>
                  <a:pt x="0" y="135374"/>
                  <a:pt x="17026" y="152400"/>
                  <a:pt x="38100" y="152400"/>
                </a:cubicBezTo>
                <a:lnTo>
                  <a:pt x="141327" y="152400"/>
                </a:lnTo>
                <a:cubicBezTo>
                  <a:pt x="155972" y="186095"/>
                  <a:pt x="189548" y="209550"/>
                  <a:pt x="228600" y="209550"/>
                </a:cubicBezTo>
                <a:cubicBezTo>
                  <a:pt x="267653" y="209550"/>
                  <a:pt x="301228" y="186095"/>
                  <a:pt x="315873" y="152400"/>
                </a:cubicBezTo>
                <a:lnTo>
                  <a:pt x="571500" y="152400"/>
                </a:lnTo>
                <a:cubicBezTo>
                  <a:pt x="592574" y="152400"/>
                  <a:pt x="609600" y="135374"/>
                  <a:pt x="609600" y="114300"/>
                </a:cubicBezTo>
                <a:cubicBezTo>
                  <a:pt x="609600" y="93226"/>
                  <a:pt x="592574" y="76200"/>
                  <a:pt x="571500" y="76200"/>
                </a:cubicBezTo>
                <a:lnTo>
                  <a:pt x="315873" y="76200"/>
                </a:lnTo>
                <a:cubicBezTo>
                  <a:pt x="301228" y="42505"/>
                  <a:pt x="267653" y="19050"/>
                  <a:pt x="228600" y="19050"/>
                </a:cubicBezTo>
                <a:cubicBezTo>
                  <a:pt x="189548" y="19050"/>
                  <a:pt x="155972" y="42505"/>
                  <a:pt x="141327" y="76200"/>
                </a:cubicBezTo>
                <a:lnTo>
                  <a:pt x="38100" y="76200"/>
                </a:lnTo>
                <a:close/>
                <a:moveTo>
                  <a:pt x="38100" y="266700"/>
                </a:moveTo>
                <a:cubicBezTo>
                  <a:pt x="17026" y="266700"/>
                  <a:pt x="0" y="283726"/>
                  <a:pt x="0" y="304800"/>
                </a:cubicBezTo>
                <a:cubicBezTo>
                  <a:pt x="0" y="325874"/>
                  <a:pt x="17026" y="342900"/>
                  <a:pt x="38100" y="342900"/>
                </a:cubicBezTo>
                <a:lnTo>
                  <a:pt x="331827" y="342900"/>
                </a:lnTo>
                <a:cubicBezTo>
                  <a:pt x="346472" y="376595"/>
                  <a:pt x="380048" y="400050"/>
                  <a:pt x="419100" y="400050"/>
                </a:cubicBezTo>
                <a:cubicBezTo>
                  <a:pt x="458153" y="400050"/>
                  <a:pt x="491728" y="376595"/>
                  <a:pt x="506373" y="342900"/>
                </a:cubicBezTo>
                <a:lnTo>
                  <a:pt x="571500" y="342900"/>
                </a:lnTo>
                <a:cubicBezTo>
                  <a:pt x="592574" y="342900"/>
                  <a:pt x="609600" y="325874"/>
                  <a:pt x="609600" y="304800"/>
                </a:cubicBezTo>
                <a:cubicBezTo>
                  <a:pt x="609600" y="283726"/>
                  <a:pt x="592574" y="266700"/>
                  <a:pt x="571500" y="266700"/>
                </a:cubicBezTo>
                <a:lnTo>
                  <a:pt x="506373" y="266700"/>
                </a:lnTo>
                <a:cubicBezTo>
                  <a:pt x="491728" y="233005"/>
                  <a:pt x="458153" y="209550"/>
                  <a:pt x="419100" y="209550"/>
                </a:cubicBezTo>
                <a:cubicBezTo>
                  <a:pt x="380048" y="209550"/>
                  <a:pt x="346472" y="233005"/>
                  <a:pt x="331827" y="266700"/>
                </a:cubicBezTo>
                <a:lnTo>
                  <a:pt x="38100" y="266700"/>
                </a:lnTo>
                <a:close/>
                <a:moveTo>
                  <a:pt x="38100" y="457200"/>
                </a:moveTo>
                <a:cubicBezTo>
                  <a:pt x="17026" y="457200"/>
                  <a:pt x="0" y="474226"/>
                  <a:pt x="0" y="495300"/>
                </a:cubicBezTo>
                <a:cubicBezTo>
                  <a:pt x="0" y="516374"/>
                  <a:pt x="17026" y="533400"/>
                  <a:pt x="38100" y="533400"/>
                </a:cubicBezTo>
                <a:lnTo>
                  <a:pt x="103227" y="533400"/>
                </a:lnTo>
                <a:cubicBezTo>
                  <a:pt x="117872" y="567095"/>
                  <a:pt x="151448" y="590550"/>
                  <a:pt x="190500" y="590550"/>
                </a:cubicBezTo>
                <a:cubicBezTo>
                  <a:pt x="229553" y="590550"/>
                  <a:pt x="263128" y="567095"/>
                  <a:pt x="277773" y="533400"/>
                </a:cubicBezTo>
                <a:lnTo>
                  <a:pt x="571500" y="533400"/>
                </a:lnTo>
                <a:cubicBezTo>
                  <a:pt x="592574" y="533400"/>
                  <a:pt x="609600" y="516374"/>
                  <a:pt x="609600" y="495300"/>
                </a:cubicBezTo>
                <a:cubicBezTo>
                  <a:pt x="609600" y="474226"/>
                  <a:pt x="592574" y="457200"/>
                  <a:pt x="571500" y="457200"/>
                </a:cubicBezTo>
                <a:lnTo>
                  <a:pt x="277773" y="457200"/>
                </a:lnTo>
                <a:cubicBezTo>
                  <a:pt x="263128" y="423505"/>
                  <a:pt x="229553" y="400050"/>
                  <a:pt x="190500" y="400050"/>
                </a:cubicBezTo>
                <a:cubicBezTo>
                  <a:pt x="151448" y="400050"/>
                  <a:pt x="117872" y="423505"/>
                  <a:pt x="103227" y="457200"/>
                </a:cubicBezTo>
                <a:lnTo>
                  <a:pt x="38100" y="457200"/>
                </a:lnTo>
                <a:close/>
              </a:path>
            </a:pathLst>
          </a:custGeom>
          <a:solidFill>
            <a:srgbClr val="1B3A6B"/>
          </a:solidFill>
        </p:spPr>
        <p:txBody>
          <a:body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1270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rPr>
              <a:t>Background: Serverless GPU Computing</a:t>
            </a:r>
            <a:endPar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70000"/>
            <a:ext cx="14732000" cy="0"/>
          </a:xfrm>
          <a:prstGeom prst="straightConnector1">
            <a:avLst/>
          </a:prstGeom>
          <a:noFill/>
          <a:ln w="12700">
            <a:solidFill>
              <a:srgbClr val="D0D5DD"/>
            </a:solidFill>
            <a:prstDash val="solid"/>
            <a:headEnd type="none"/>
            <a:tailEnd type="none"/>
          </a:ln>
        </p:spPr>
        <p:txBody>
          <a:bodyPr/>
          <a:p/>
        </p:txBody>
      </p:sp>
      <p:sp>
        <p:nvSpPr>
          <p:cNvPr id="11" name="Text 9"/>
          <p:cNvSpPr/>
          <p:nvPr/>
        </p:nvSpPr>
        <p:spPr>
          <a:xfrm>
            <a:off x="762000" y="1524000"/>
            <a:ext cx="7112000" cy="3810000"/>
          </a:xfrm>
          <a:prstGeom prst="rect">
            <a:avLst/>
          </a:prstGeom>
          <a:noFill/>
        </p:spPr>
        <p:txBody>
          <a:bodyPr wrap="square" lIns="0" tIns="0" rIns="0" bIns="0" rtlCol="0" anchor="t"/>
          <a:lstStyle/>
          <a:p>
            <a:pPr>
              <a:lnSpc>
                <a:spcPct val="145000"/>
              </a:lnSpc>
            </a:pPr>
            <a:r>
              <a:rPr lang="en-US" b="1" dirty="0">
                <a:solidFill>
                  <a:srgbClr val="1B3A6B"/>
                </a:solidFill>
                <a:latin typeface="微软雅黑" panose="020B0503020204020204" pitchFamily="34" charset="-122"/>
                <a:ea typeface="微软雅黑" panose="020B0503020204020204" pitchFamily="34" charset="-122"/>
                <a:cs typeface="QuattrocentoSans" pitchFamily="34" charset="-120"/>
              </a:rPr>
              <a:t>Serverless GPU services</a:t>
            </a:r>
            <a:r>
              <a:rPr lang="en-US" dirty="0">
                <a:solidFill>
                  <a:srgbClr val="1A1D23"/>
                </a:solidFill>
                <a:latin typeface="微软雅黑" panose="020B0503020204020204" pitchFamily="34" charset="-122"/>
                <a:ea typeface="微软雅黑" panose="020B0503020204020204" pitchFamily="34" charset="-122"/>
                <a:cs typeface="QuattrocentoSans" pitchFamily="34" charset="-120"/>
              </a:rPr>
              <a:t> provide elastic, pay-as-you-go GPU access for AI inference, multimodal generation, and real-time analytics.</a:t>
            </a:r>
            <a:endParaRPr lang="en-US" sz="2400" dirty="0">
              <a:latin typeface="微软雅黑" panose="020B0503020204020204" pitchFamily="34" charset="-122"/>
              <a:ea typeface="微软雅黑" panose="020B0503020204020204" pitchFamily="34" charset="-122"/>
            </a:endParaRPr>
          </a:p>
          <a:p>
            <a:pPr>
              <a:lnSpc>
                <a:spcPct val="145000"/>
              </a:lnSpc>
              <a:spcBef>
                <a:spcPts val="600"/>
              </a:spcBef>
            </a:pPr>
            <a:r>
              <a:rPr lang="en-US" dirty="0">
                <a:solidFill>
                  <a:srgbClr val="1A1D23"/>
                </a:solidFill>
                <a:latin typeface="微软雅黑" panose="020B0503020204020204" pitchFamily="34" charset="-122"/>
                <a:ea typeface="微软雅黑" panose="020B0503020204020204" pitchFamily="34" charset="-122"/>
                <a:cs typeface="QuattrocentoSans" pitchFamily="34" charset="-120"/>
              </a:rPr>
              <a:t>Key characteristics:</a:t>
            </a:r>
            <a:endParaRPr lang="en-US" sz="2400" dirty="0">
              <a:latin typeface="微软雅黑" panose="020B0503020204020204" pitchFamily="34" charset="-122"/>
              <a:ea typeface="微软雅黑" panose="020B0503020204020204" pitchFamily="34" charset="-122"/>
            </a:endParaRPr>
          </a:p>
          <a:p>
            <a:pPr marL="285750" indent="-285750">
              <a:lnSpc>
                <a:spcPct val="145000"/>
              </a:lnSpc>
              <a:spcBef>
                <a:spcPts val="10"/>
              </a:spcBef>
              <a:buSzPct val="100000"/>
              <a:buChar char="•"/>
            </a:pPr>
            <a:r>
              <a:rPr lang="en-US" b="1" dirty="0">
                <a:solidFill>
                  <a:srgbClr val="1A1D23"/>
                </a:solidFill>
                <a:latin typeface="微软雅黑" panose="020B0503020204020204" pitchFamily="34" charset="-122"/>
                <a:ea typeface="微软雅黑" panose="020B0503020204020204" pitchFamily="34" charset="-122"/>
                <a:cs typeface="QuattrocentoSans" pitchFamily="34" charset="-120"/>
              </a:rPr>
              <a:t>Automatic scaling</a:t>
            </a:r>
            <a:r>
              <a:rPr lang="en-US" dirty="0">
                <a:solidFill>
                  <a:srgbClr val="1A1D23"/>
                </a:solidFill>
                <a:latin typeface="微软雅黑" panose="020B0503020204020204" pitchFamily="34" charset="-122"/>
                <a:ea typeface="微软雅黑" panose="020B0503020204020204" pitchFamily="34" charset="-122"/>
                <a:cs typeface="QuattrocentoSans" pitchFamily="34" charset="-120"/>
              </a:rPr>
              <a:t> — on-demand resource provisioning</a:t>
            </a:r>
            <a:endParaRPr lang="en-US" sz="2400" dirty="0">
              <a:latin typeface="微软雅黑" panose="020B0503020204020204" pitchFamily="34" charset="-122"/>
              <a:ea typeface="微软雅黑" panose="020B0503020204020204" pitchFamily="34" charset="-122"/>
            </a:endParaRPr>
          </a:p>
          <a:p>
            <a:pPr marL="285750" indent="-285750">
              <a:lnSpc>
                <a:spcPct val="145000"/>
              </a:lnSpc>
              <a:spcBef>
                <a:spcPts val="10"/>
              </a:spcBef>
              <a:buSzPct val="100000"/>
              <a:buChar char="•"/>
            </a:pPr>
            <a:r>
              <a:rPr lang="en-US" b="1" dirty="0">
                <a:solidFill>
                  <a:srgbClr val="1A1D23"/>
                </a:solidFill>
                <a:latin typeface="微软雅黑" panose="020B0503020204020204" pitchFamily="34" charset="-122"/>
                <a:ea typeface="微软雅黑" panose="020B0503020204020204" pitchFamily="34" charset="-122"/>
                <a:cs typeface="QuattrocentoSans" pitchFamily="34" charset="-120"/>
              </a:rPr>
              <a:t>Pay-per-use billing</a:t>
            </a:r>
            <a:r>
              <a:rPr lang="en-US" dirty="0">
                <a:solidFill>
                  <a:srgbClr val="1A1D23"/>
                </a:solidFill>
                <a:latin typeface="微软雅黑" panose="020B0503020204020204" pitchFamily="34" charset="-122"/>
                <a:ea typeface="微软雅黑" panose="020B0503020204020204" pitchFamily="34" charset="-122"/>
                <a:cs typeface="QuattrocentoSans" pitchFamily="34" charset="-120"/>
              </a:rPr>
              <a:t> — fine-grained execution-based charging</a:t>
            </a:r>
            <a:endParaRPr lang="en-US" sz="2400" dirty="0">
              <a:latin typeface="微软雅黑" panose="020B0503020204020204" pitchFamily="34" charset="-122"/>
              <a:ea typeface="微软雅黑" panose="020B0503020204020204" pitchFamily="34" charset="-122"/>
            </a:endParaRPr>
          </a:p>
          <a:p>
            <a:pPr marL="285750" indent="-285750">
              <a:lnSpc>
                <a:spcPct val="145000"/>
              </a:lnSpc>
              <a:spcBef>
                <a:spcPts val="10"/>
              </a:spcBef>
              <a:buSzPct val="100000"/>
              <a:buChar char="•"/>
            </a:pPr>
            <a:r>
              <a:rPr lang="en-US" b="1" dirty="0">
                <a:solidFill>
                  <a:srgbClr val="1A1D23"/>
                </a:solidFill>
                <a:latin typeface="微软雅黑" panose="020B0503020204020204" pitchFamily="34" charset="-122"/>
                <a:ea typeface="微软雅黑" panose="020B0503020204020204" pitchFamily="34" charset="-122"/>
                <a:cs typeface="QuattrocentoSans" pitchFamily="34" charset="-120"/>
              </a:rPr>
              <a:t>Function-as-a-Service</a:t>
            </a:r>
            <a:r>
              <a:rPr lang="en-US" dirty="0">
                <a:solidFill>
                  <a:srgbClr val="1A1D23"/>
                </a:solidFill>
                <a:latin typeface="微软雅黑" panose="020B0503020204020204" pitchFamily="34" charset="-122"/>
                <a:ea typeface="微软雅黑" panose="020B0503020204020204" pitchFamily="34" charset="-122"/>
                <a:cs typeface="QuattrocentoSans" pitchFamily="34" charset="-120"/>
              </a:rPr>
              <a:t> — no infrastructure management</a:t>
            </a:r>
            <a:endParaRPr lang="en-US" sz="2400" dirty="0">
              <a:latin typeface="微软雅黑" panose="020B0503020204020204" pitchFamily="34" charset="-122"/>
              <a:ea typeface="微软雅黑" panose="020B0503020204020204" pitchFamily="34" charset="-122"/>
            </a:endParaRPr>
          </a:p>
          <a:p>
            <a:pPr>
              <a:lnSpc>
                <a:spcPct val="145000"/>
              </a:lnSpc>
              <a:spcBef>
                <a:spcPts val="600"/>
              </a:spcBef>
            </a:pPr>
            <a:r>
              <a:rPr lang="en-US" dirty="0">
                <a:solidFill>
                  <a:srgbClr val="1A1D23"/>
                </a:solidFill>
                <a:latin typeface="微软雅黑" panose="020B0503020204020204" pitchFamily="34" charset="-122"/>
                <a:ea typeface="微软雅黑" panose="020B0503020204020204" pitchFamily="34" charset="-122"/>
                <a:cs typeface="QuattrocentoSans" pitchFamily="34" charset="-120"/>
              </a:rPr>
              <a:t>GPU cloud market projected </a:t>
            </a:r>
            <a:r>
              <a:rPr lang="en-US" b="1" dirty="0">
                <a:solidFill>
                  <a:srgbClr val="C44D34"/>
                </a:solidFill>
                <a:latin typeface="微软雅黑" panose="020B0503020204020204" pitchFamily="34" charset="-122"/>
                <a:ea typeface="微软雅黑" panose="020B0503020204020204" pitchFamily="34" charset="-122"/>
                <a:cs typeface="QuattrocentoSans" pitchFamily="34" charset="-120"/>
              </a:rPr>
              <a:t>$25B by 2028</a:t>
            </a:r>
            <a:r>
              <a:rPr lang="en-US" dirty="0">
                <a:solidFill>
                  <a:srgbClr val="1A1D23"/>
                </a:solidFill>
                <a:latin typeface="微软雅黑" panose="020B0503020204020204" pitchFamily="34" charset="-122"/>
                <a:ea typeface="微软雅黑" panose="020B0503020204020204" pitchFamily="34" charset="-122"/>
                <a:cs typeface="QuattrocentoSans" pitchFamily="34" charset="-120"/>
              </a:rPr>
              <a:t>, driven by GenAI adoption.</a:t>
            </a:r>
            <a:endParaRPr lang="en-US" dirty="0">
              <a:solidFill>
                <a:srgbClr val="1A1D23"/>
              </a:solidFill>
              <a:latin typeface="微软雅黑" panose="020B0503020204020204" pitchFamily="34" charset="-122"/>
              <a:ea typeface="微软雅黑" panose="020B0503020204020204" pitchFamily="34" charset="-122"/>
              <a:cs typeface="QuattrocentoSans" pitchFamily="34" charset="-120"/>
            </a:endParaRPr>
          </a:p>
        </p:txBody>
      </p:sp>
      <p:sp>
        <p:nvSpPr>
          <p:cNvPr id="12" name="Shape 10"/>
          <p:cNvSpPr/>
          <p:nvPr/>
        </p:nvSpPr>
        <p:spPr>
          <a:xfrm>
            <a:off x="8382000" y="1524000"/>
            <a:ext cx="7112000" cy="3810000"/>
          </a:xfrm>
          <a:prstGeom prst="rect">
            <a:avLst/>
          </a:prstGeom>
          <a:solidFill>
            <a:srgbClr val="FFFFFF"/>
          </a:solidFill>
          <a:ln w="12700">
            <a:solidFill>
              <a:srgbClr val="D0D5DD"/>
            </a:solidFill>
            <a:prstDash val="solid"/>
          </a:ln>
        </p:spPr>
        <p:txBody>
          <a:bodyPr/>
          <a:p/>
        </p:txBody>
      </p:sp>
      <p:sp>
        <p:nvSpPr>
          <p:cNvPr id="13" name="Text 11"/>
          <p:cNvSpPr/>
          <p:nvPr/>
        </p:nvSpPr>
        <p:spPr>
          <a:xfrm>
            <a:off x="8636000" y="1651000"/>
            <a:ext cx="2540000" cy="304800"/>
          </a:xfrm>
          <a:prstGeom prst="rect">
            <a:avLst/>
          </a:prstGeom>
          <a:noFill/>
        </p:spPr>
        <p:txBody>
          <a:bodyPr wrap="none" lIns="0" tIns="0" rIns="0" bIns="0" rtlCol="0" anchor="ctr"/>
          <a:lstStyle/>
          <a:p>
            <a:pPr>
              <a:lnSpc>
                <a:spcPct val="100000"/>
              </a:lnSpc>
            </a:pPr>
            <a:r>
              <a:rPr lang="en-US" sz="1300" b="1" dirty="0">
                <a:solidFill>
                  <a:srgbClr val="5A6B7F"/>
                </a:solidFill>
                <a:latin typeface="微软雅黑" panose="020B0503020204020204" pitchFamily="34" charset="-122"/>
                <a:ea typeface="微软雅黑" panose="020B0503020204020204" pitchFamily="34" charset="-122"/>
                <a:cs typeface="QuattrocentoSans" pitchFamily="34" charset="-120"/>
              </a:rPr>
              <a:t>Serverless GPU Service Stack</a:t>
            </a:r>
            <a:endParaRPr lang="en-US" sz="1300" b="1" dirty="0">
              <a:solidFill>
                <a:srgbClr val="5A6B7F"/>
              </a:solidFill>
              <a:latin typeface="微软雅黑" panose="020B0503020204020204" pitchFamily="34" charset="-122"/>
              <a:ea typeface="微软雅黑" panose="020B0503020204020204" pitchFamily="34" charset="-122"/>
              <a:cs typeface="QuattrocentoSans" pitchFamily="34" charset="-120"/>
            </a:endParaRPr>
          </a:p>
        </p:txBody>
      </p:sp>
      <p:sp>
        <p:nvSpPr>
          <p:cNvPr id="14" name="Shape 12"/>
          <p:cNvSpPr/>
          <p:nvPr/>
        </p:nvSpPr>
        <p:spPr>
          <a:xfrm>
            <a:off x="8636000" y="2057400"/>
            <a:ext cx="6604000" cy="482600"/>
          </a:xfrm>
          <a:prstGeom prst="rect">
            <a:avLst/>
          </a:prstGeom>
          <a:solidFill>
            <a:srgbClr val="E3EDF7"/>
          </a:solidFill>
          <a:ln w="12700">
            <a:solidFill>
              <a:srgbClr val="B8D4E8"/>
            </a:solidFill>
            <a:prstDash val="solid"/>
          </a:ln>
        </p:spPr>
        <p:txBody>
          <a:bodyPr/>
          <a:p/>
        </p:txBody>
      </p:sp>
      <p:sp>
        <p:nvSpPr>
          <p:cNvPr id="15" name="Text 13"/>
          <p:cNvSpPr/>
          <p:nvPr/>
        </p:nvSpPr>
        <p:spPr>
          <a:xfrm>
            <a:off x="8636000" y="2057400"/>
            <a:ext cx="6604000" cy="482600"/>
          </a:xfrm>
          <a:prstGeom prst="rect">
            <a:avLst/>
          </a:prstGeom>
          <a:noFill/>
        </p:spPr>
        <p:txBody>
          <a:bodyPr wrap="none" lIns="0" tIns="0" rIns="0" bIns="0" rtlCol="0" anchor="ctr"/>
          <a:lstStyle/>
          <a:p>
            <a:pPr algn="ctr">
              <a:lnSpc>
                <a:spcPct val="100000"/>
              </a:lnSpc>
            </a:pPr>
            <a:r>
              <a:rPr lang="en-US" sz="13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User Applications</a:t>
            </a:r>
            <a:r>
              <a:rPr lang="en-US" sz="1300"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 — AI Inference, GenAI, Analytics</a:t>
            </a:r>
            <a:endParaRPr lang="en-US" sz="1600" dirty="0">
              <a:latin typeface="微软雅黑" panose="020B0503020204020204" pitchFamily="34" charset="-122"/>
              <a:ea typeface="微软雅黑" panose="020B0503020204020204" pitchFamily="34" charset="-122"/>
            </a:endParaRPr>
          </a:p>
        </p:txBody>
      </p:sp>
      <p:sp>
        <p:nvSpPr>
          <p:cNvPr id="16" name="Shape 14"/>
          <p:cNvSpPr/>
          <p:nvPr/>
        </p:nvSpPr>
        <p:spPr>
          <a:xfrm>
            <a:off x="8636000" y="2616200"/>
            <a:ext cx="6604000" cy="482600"/>
          </a:xfrm>
          <a:prstGeom prst="rect">
            <a:avLst/>
          </a:prstGeom>
          <a:solidFill>
            <a:srgbClr val="D4E4F0"/>
          </a:solidFill>
          <a:ln w="12700">
            <a:solidFill>
              <a:srgbClr val="A8C8E1"/>
            </a:solidFill>
            <a:prstDash val="solid"/>
          </a:ln>
        </p:spPr>
        <p:txBody>
          <a:bodyPr/>
          <a:p/>
        </p:txBody>
      </p:sp>
      <p:sp>
        <p:nvSpPr>
          <p:cNvPr id="17" name="Text 15"/>
          <p:cNvSpPr/>
          <p:nvPr/>
        </p:nvSpPr>
        <p:spPr>
          <a:xfrm>
            <a:off x="8636000" y="2616200"/>
            <a:ext cx="6604000" cy="482600"/>
          </a:xfrm>
          <a:prstGeom prst="rect">
            <a:avLst/>
          </a:prstGeom>
          <a:noFill/>
        </p:spPr>
        <p:txBody>
          <a:bodyPr wrap="none" lIns="0" tIns="0" rIns="0" bIns="0" rtlCol="0" anchor="ctr"/>
          <a:lstStyle/>
          <a:p>
            <a:pPr algn="ctr">
              <a:lnSpc>
                <a:spcPct val="100000"/>
              </a:lnSpc>
            </a:pPr>
            <a:r>
              <a:rPr lang="en-US" sz="13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API Gateway</a:t>
            </a:r>
            <a:r>
              <a:rPr lang="en-US" sz="1300"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 — Request Routing, Load Balancing</a:t>
            </a:r>
            <a:endParaRPr lang="en-US" sz="1600" dirty="0">
              <a:latin typeface="微软雅黑" panose="020B0503020204020204" pitchFamily="34" charset="-122"/>
              <a:ea typeface="微软雅黑" panose="020B0503020204020204" pitchFamily="34" charset="-122"/>
            </a:endParaRPr>
          </a:p>
        </p:txBody>
      </p:sp>
      <p:sp>
        <p:nvSpPr>
          <p:cNvPr id="18" name="Shape 16"/>
          <p:cNvSpPr/>
          <p:nvPr/>
        </p:nvSpPr>
        <p:spPr>
          <a:xfrm>
            <a:off x="8636000" y="3175000"/>
            <a:ext cx="6604000" cy="482600"/>
          </a:xfrm>
          <a:prstGeom prst="rect">
            <a:avLst/>
          </a:prstGeom>
          <a:solidFill>
            <a:srgbClr val="C5DBE9"/>
          </a:solidFill>
          <a:ln w="12700">
            <a:solidFill>
              <a:srgbClr val="98BCDA"/>
            </a:solidFill>
            <a:prstDash val="solid"/>
          </a:ln>
        </p:spPr>
        <p:txBody>
          <a:bodyPr/>
          <a:p/>
        </p:txBody>
      </p:sp>
      <p:sp>
        <p:nvSpPr>
          <p:cNvPr id="19" name="Text 17"/>
          <p:cNvSpPr/>
          <p:nvPr/>
        </p:nvSpPr>
        <p:spPr>
          <a:xfrm>
            <a:off x="8636000" y="3175000"/>
            <a:ext cx="6604000" cy="482600"/>
          </a:xfrm>
          <a:prstGeom prst="rect">
            <a:avLst/>
          </a:prstGeom>
          <a:noFill/>
        </p:spPr>
        <p:txBody>
          <a:bodyPr wrap="none" lIns="0" tIns="0" rIns="0" bIns="0" rtlCol="0" anchor="ctr"/>
          <a:lstStyle/>
          <a:p>
            <a:pPr algn="ctr">
              <a:lnSpc>
                <a:spcPct val="100000"/>
              </a:lnSpc>
            </a:pPr>
            <a:r>
              <a:rPr lang="en-US" sz="13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Scheduling Layer</a:t>
            </a:r>
            <a:r>
              <a:rPr lang="en-US" sz="1300"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 — Job Assignment, Function Deployment</a:t>
            </a:r>
            <a:endParaRPr lang="en-US" sz="1600" dirty="0">
              <a:latin typeface="微软雅黑" panose="020B0503020204020204" pitchFamily="34" charset="-122"/>
              <a:ea typeface="微软雅黑" panose="020B0503020204020204" pitchFamily="34" charset="-122"/>
            </a:endParaRPr>
          </a:p>
        </p:txBody>
      </p:sp>
      <p:sp>
        <p:nvSpPr>
          <p:cNvPr id="20" name="Shape 18"/>
          <p:cNvSpPr/>
          <p:nvPr/>
        </p:nvSpPr>
        <p:spPr>
          <a:xfrm>
            <a:off x="8636000" y="3733800"/>
            <a:ext cx="6604000" cy="482600"/>
          </a:xfrm>
          <a:prstGeom prst="rect">
            <a:avLst/>
          </a:prstGeom>
          <a:solidFill>
            <a:srgbClr val="B6D2E2"/>
          </a:solidFill>
          <a:ln w="12700">
            <a:solidFill>
              <a:srgbClr val="88B0D3"/>
            </a:solidFill>
            <a:prstDash val="solid"/>
          </a:ln>
        </p:spPr>
        <p:txBody>
          <a:bodyPr/>
          <a:p/>
        </p:txBody>
      </p:sp>
      <p:sp>
        <p:nvSpPr>
          <p:cNvPr id="21" name="Text 19"/>
          <p:cNvSpPr/>
          <p:nvPr/>
        </p:nvSpPr>
        <p:spPr>
          <a:xfrm>
            <a:off x="8636000" y="3733800"/>
            <a:ext cx="6604000" cy="482600"/>
          </a:xfrm>
          <a:prstGeom prst="rect">
            <a:avLst/>
          </a:prstGeom>
          <a:noFill/>
        </p:spPr>
        <p:txBody>
          <a:bodyPr wrap="none" lIns="0" tIns="0" rIns="0" bIns="0" rtlCol="0" anchor="ctr"/>
          <a:lstStyle/>
          <a:p>
            <a:pPr algn="ctr">
              <a:lnSpc>
                <a:spcPct val="100000"/>
              </a:lnSpc>
            </a:pPr>
            <a:r>
              <a:rPr lang="en-US" sz="13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Pricing Layer</a:t>
            </a:r>
            <a:r>
              <a:rPr lang="en-US" sz="1300"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 — Dynamic Pricing, SLA Management</a:t>
            </a:r>
            <a:endParaRPr lang="en-US" sz="1600" dirty="0">
              <a:latin typeface="微软雅黑" panose="020B0503020204020204" pitchFamily="34" charset="-122"/>
              <a:ea typeface="微软雅黑" panose="020B0503020204020204" pitchFamily="34" charset="-122"/>
            </a:endParaRPr>
          </a:p>
        </p:txBody>
      </p:sp>
      <p:sp>
        <p:nvSpPr>
          <p:cNvPr id="22" name="Shape 20"/>
          <p:cNvSpPr/>
          <p:nvPr/>
        </p:nvSpPr>
        <p:spPr>
          <a:xfrm>
            <a:off x="8636000" y="4292600"/>
            <a:ext cx="6604000" cy="482600"/>
          </a:xfrm>
          <a:prstGeom prst="rect">
            <a:avLst/>
          </a:prstGeom>
          <a:solidFill>
            <a:srgbClr val="1B3A6B"/>
          </a:solidFill>
        </p:spPr>
        <p:txBody>
          <a:bodyPr/>
          <a:p/>
        </p:txBody>
      </p:sp>
      <p:sp>
        <p:nvSpPr>
          <p:cNvPr id="23" name="Text 21"/>
          <p:cNvSpPr/>
          <p:nvPr/>
        </p:nvSpPr>
        <p:spPr>
          <a:xfrm>
            <a:off x="8636000" y="4292600"/>
            <a:ext cx="6604000" cy="482600"/>
          </a:xfrm>
          <a:prstGeom prst="rect">
            <a:avLst/>
          </a:prstGeom>
          <a:noFill/>
        </p:spPr>
        <p:txBody>
          <a:bodyPr wrap="none" lIns="0" tIns="0" rIns="0" bIns="0" rtlCol="0" anchor="ctr"/>
          <a:lstStyle/>
          <a:p>
            <a:pPr algn="ctr">
              <a:lnSpc>
                <a:spcPct val="100000"/>
              </a:lnSpc>
            </a:pPr>
            <a:r>
              <a:rPr lang="en-US" sz="13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GPU Pool</a:t>
            </a:r>
            <a:r>
              <a:rPr lang="en-US" sz="1300"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 — vGPUs, Keep-Alive Replicas, Transient Instances</a:t>
            </a:r>
            <a:endParaRPr lang="en-US" sz="1600" dirty="0">
              <a:latin typeface="微软雅黑" panose="020B0503020204020204" pitchFamily="34" charset="-122"/>
              <a:ea typeface="微软雅黑" panose="020B0503020204020204" pitchFamily="34" charset="-122"/>
            </a:endParaRPr>
          </a:p>
        </p:txBody>
      </p:sp>
      <p:sp>
        <p:nvSpPr>
          <p:cNvPr id="24" name="Shape 22"/>
          <p:cNvSpPr/>
          <p:nvPr/>
        </p:nvSpPr>
        <p:spPr>
          <a:xfrm>
            <a:off x="11938000" y="2540000"/>
            <a:ext cx="0" cy="76200"/>
          </a:xfrm>
          <a:prstGeom prst="straightConnector1">
            <a:avLst/>
          </a:prstGeom>
          <a:noFill/>
          <a:ln w="12700">
            <a:solidFill>
              <a:srgbClr val="5A6B7F"/>
            </a:solidFill>
            <a:prstDash val="solid"/>
            <a:headEnd type="none"/>
            <a:tailEnd type="arrow"/>
          </a:ln>
        </p:spPr>
        <p:txBody>
          <a:bodyPr/>
          <a:p/>
        </p:txBody>
      </p:sp>
      <p:sp>
        <p:nvSpPr>
          <p:cNvPr id="25" name="Shape 23"/>
          <p:cNvSpPr/>
          <p:nvPr/>
        </p:nvSpPr>
        <p:spPr>
          <a:xfrm>
            <a:off x="11938000" y="3098800"/>
            <a:ext cx="0" cy="76200"/>
          </a:xfrm>
          <a:prstGeom prst="straightConnector1">
            <a:avLst/>
          </a:prstGeom>
          <a:noFill/>
          <a:ln w="12700">
            <a:solidFill>
              <a:srgbClr val="5A6B7F"/>
            </a:solidFill>
            <a:prstDash val="solid"/>
            <a:headEnd type="none"/>
            <a:tailEnd type="arrow"/>
          </a:ln>
        </p:spPr>
        <p:txBody>
          <a:bodyPr/>
          <a:p/>
        </p:txBody>
      </p:sp>
      <p:sp>
        <p:nvSpPr>
          <p:cNvPr id="26" name="Shape 24"/>
          <p:cNvSpPr/>
          <p:nvPr/>
        </p:nvSpPr>
        <p:spPr>
          <a:xfrm>
            <a:off x="11938000" y="3657600"/>
            <a:ext cx="0" cy="76200"/>
          </a:xfrm>
          <a:prstGeom prst="straightConnector1">
            <a:avLst/>
          </a:prstGeom>
          <a:noFill/>
          <a:ln w="12700">
            <a:solidFill>
              <a:srgbClr val="5A6B7F"/>
            </a:solidFill>
            <a:prstDash val="solid"/>
            <a:headEnd type="none"/>
            <a:tailEnd type="arrow"/>
          </a:ln>
        </p:spPr>
        <p:txBody>
          <a:bodyPr/>
          <a:p/>
        </p:txBody>
      </p:sp>
      <p:sp>
        <p:nvSpPr>
          <p:cNvPr id="27" name="Shape 25"/>
          <p:cNvSpPr/>
          <p:nvPr/>
        </p:nvSpPr>
        <p:spPr>
          <a:xfrm>
            <a:off x="11938000" y="4216400"/>
            <a:ext cx="0" cy="76200"/>
          </a:xfrm>
          <a:prstGeom prst="straightConnector1">
            <a:avLst/>
          </a:prstGeom>
          <a:noFill/>
          <a:ln w="12700">
            <a:solidFill>
              <a:srgbClr val="5A6B7F"/>
            </a:solidFill>
            <a:prstDash val="solid"/>
            <a:headEnd type="none"/>
            <a:tailEnd type="arrow"/>
          </a:ln>
        </p:spPr>
        <p:txBody>
          <a:bodyPr/>
          <a:p/>
        </p:txBody>
      </p:sp>
      <p:sp>
        <p:nvSpPr>
          <p:cNvPr id="28" name="Shape 26"/>
          <p:cNvSpPr/>
          <p:nvPr/>
        </p:nvSpPr>
        <p:spPr>
          <a:xfrm>
            <a:off x="762000" y="5588000"/>
            <a:ext cx="14732000" cy="1016000"/>
          </a:xfrm>
          <a:prstGeom prst="rect">
            <a:avLst/>
          </a:prstGeom>
          <a:solidFill>
            <a:srgbClr val="FFFFFF"/>
          </a:solidFill>
          <a:ln w="12700">
            <a:solidFill>
              <a:srgbClr val="D0D5DD"/>
            </a:solidFill>
            <a:prstDash val="solid"/>
          </a:ln>
        </p:spPr>
        <p:txBody>
          <a:bodyPr/>
          <a:p/>
        </p:txBody>
      </p:sp>
      <p:sp>
        <p:nvSpPr>
          <p:cNvPr id="29" name="Shape 27"/>
          <p:cNvSpPr/>
          <p:nvPr/>
        </p:nvSpPr>
        <p:spPr>
          <a:xfrm>
            <a:off x="762000" y="5588000"/>
            <a:ext cx="63500" cy="1016000"/>
          </a:xfrm>
          <a:prstGeom prst="rect">
            <a:avLst/>
          </a:prstGeom>
          <a:solidFill>
            <a:srgbClr val="C44D34"/>
          </a:solidFill>
        </p:spPr>
        <p:txBody>
          <a:bodyPr/>
          <a:p/>
        </p:txBody>
      </p:sp>
      <p:sp>
        <p:nvSpPr>
          <p:cNvPr id="30" name="Text 28"/>
          <p:cNvSpPr/>
          <p:nvPr/>
        </p:nvSpPr>
        <p:spPr>
          <a:xfrm>
            <a:off x="1079500" y="5715000"/>
            <a:ext cx="14097000" cy="762000"/>
          </a:xfrm>
          <a:prstGeom prst="rect">
            <a:avLst/>
          </a:prstGeom>
          <a:noFill/>
        </p:spPr>
        <p:txBody>
          <a:bodyPr wrap="square" lIns="0" tIns="0" rIns="0" bIns="0" rtlCol="0" anchor="ctr"/>
          <a:lstStyle/>
          <a:p>
            <a:pPr>
              <a:lnSpc>
                <a:spcPct val="140000"/>
              </a:lnSpc>
            </a:pPr>
            <a:r>
              <a:rPr lang="en-US" sz="16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Key Observation:</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Demand for serverless GPU is </a:t>
            </a: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highly bursty and time-varying</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making capacity planning extremely difficult. Providers face a critical tradeoff between </a:t>
            </a: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profitability</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resource utilization</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and </a:t>
            </a: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service quality</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a:t>
            </a:r>
            <a:endParaRPr lang="en-US" sz="1600" dirty="0">
              <a:latin typeface="微软雅黑" panose="020B0503020204020204" pitchFamily="34" charset="-122"/>
              <a:ea typeface="微软雅黑" panose="020B0503020204020204" pitchFamily="34" charset="-122"/>
            </a:endParaRPr>
          </a:p>
        </p:txBody>
      </p:sp>
      <p:sp>
        <p:nvSpPr>
          <p:cNvPr id="31" name="Shape 29"/>
          <p:cNvSpPr/>
          <p:nvPr/>
        </p:nvSpPr>
        <p:spPr>
          <a:xfrm>
            <a:off x="762000" y="6921500"/>
            <a:ext cx="3429000" cy="1397000"/>
          </a:xfrm>
          <a:prstGeom prst="rect">
            <a:avLst/>
          </a:prstGeom>
          <a:solidFill>
            <a:srgbClr val="FFFFFF"/>
          </a:solidFill>
          <a:ln w="12700">
            <a:solidFill>
              <a:srgbClr val="D0D5DD"/>
            </a:solidFill>
            <a:prstDash val="solid"/>
          </a:ln>
        </p:spPr>
        <p:txBody>
          <a:bodyPr/>
          <a:p/>
        </p:txBody>
      </p:sp>
      <p:sp>
        <p:nvSpPr>
          <p:cNvPr id="32" name="Text 30"/>
          <p:cNvSpPr/>
          <p:nvPr/>
        </p:nvSpPr>
        <p:spPr>
          <a:xfrm>
            <a:off x="762000" y="7048500"/>
            <a:ext cx="3429000" cy="508000"/>
          </a:xfrm>
          <a:prstGeom prst="rect">
            <a:avLst/>
          </a:prstGeom>
          <a:noFill/>
        </p:spPr>
        <p:txBody>
          <a:bodyPr wrap="none" lIns="0" tIns="0" rIns="0" bIns="0" rtlCol="0" anchor="ctr"/>
          <a:lstStyle/>
          <a:p>
            <a:pPr algn="ctr">
              <a:lnSpc>
                <a:spcPct val="100000"/>
              </a:lnSpc>
            </a:pPr>
            <a:r>
              <a:rPr lang="en-US" sz="2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$25B</a:t>
            </a:r>
            <a:endParaRPr lang="en-US" sz="2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3" name="Text 31"/>
          <p:cNvSpPr/>
          <p:nvPr/>
        </p:nvSpPr>
        <p:spPr>
          <a:xfrm>
            <a:off x="762000" y="7620000"/>
            <a:ext cx="3429000" cy="508000"/>
          </a:xfrm>
          <a:prstGeom prst="rect">
            <a:avLst/>
          </a:prstGeom>
          <a:noFill/>
        </p:spPr>
        <p:txBody>
          <a:bodyPr wrap="square" lIns="0" tIns="0" rIns="0" bIns="0" rtlCol="0" anchor="t"/>
          <a:lstStyle/>
          <a:p>
            <a:pPr algn="ctr">
              <a:lnSpc>
                <a:spcPct val="13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GPU Cloud Market</a:t>
            </a:r>
            <a:endParaRPr lang="en-US" sz="1600" dirty="0">
              <a:latin typeface="微软雅黑" panose="020B0503020204020204" pitchFamily="34" charset="-122"/>
              <a:ea typeface="微软雅黑" panose="020B0503020204020204" pitchFamily="34" charset="-122"/>
            </a:endParaRPr>
          </a:p>
          <a:p>
            <a:pPr algn="ctr">
              <a:lnSpc>
                <a:spcPct val="13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by 2028</a:t>
            </a:r>
            <a:endParaRPr lang="en-US" sz="1600" dirty="0">
              <a:latin typeface="微软雅黑" panose="020B0503020204020204" pitchFamily="34" charset="-122"/>
              <a:ea typeface="微软雅黑" panose="020B0503020204020204" pitchFamily="34" charset="-122"/>
            </a:endParaRPr>
          </a:p>
        </p:txBody>
      </p:sp>
      <p:sp>
        <p:nvSpPr>
          <p:cNvPr id="34" name="Shape 32"/>
          <p:cNvSpPr/>
          <p:nvPr/>
        </p:nvSpPr>
        <p:spPr>
          <a:xfrm>
            <a:off x="4521200" y="6921500"/>
            <a:ext cx="3429000" cy="1397000"/>
          </a:xfrm>
          <a:prstGeom prst="rect">
            <a:avLst/>
          </a:prstGeom>
          <a:solidFill>
            <a:srgbClr val="FFFFFF"/>
          </a:solidFill>
          <a:ln w="12700">
            <a:solidFill>
              <a:srgbClr val="D0D5DD"/>
            </a:solidFill>
            <a:prstDash val="solid"/>
          </a:ln>
        </p:spPr>
        <p:txBody>
          <a:bodyPr/>
          <a:p/>
        </p:txBody>
      </p:sp>
      <p:sp>
        <p:nvSpPr>
          <p:cNvPr id="35" name="Text 33"/>
          <p:cNvSpPr/>
          <p:nvPr/>
        </p:nvSpPr>
        <p:spPr>
          <a:xfrm>
            <a:off x="4521200" y="7048500"/>
            <a:ext cx="3429000" cy="508000"/>
          </a:xfrm>
          <a:prstGeom prst="rect">
            <a:avLst/>
          </a:prstGeom>
          <a:noFill/>
        </p:spPr>
        <p:txBody>
          <a:bodyPr wrap="none" lIns="0" tIns="0" rIns="0" bIns="0" rtlCol="0" anchor="ctr"/>
          <a:lstStyle/>
          <a:p>
            <a:pPr algn="ctr">
              <a:lnSpc>
                <a:spcPct val="100000"/>
              </a:lnSpc>
            </a:pPr>
            <a:r>
              <a:rPr lang="en-US" sz="2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10-100x</a:t>
            </a:r>
            <a:endParaRPr lang="en-US" sz="2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6" name="Text 34"/>
          <p:cNvSpPr/>
          <p:nvPr/>
        </p:nvSpPr>
        <p:spPr>
          <a:xfrm>
            <a:off x="4521200" y="7620000"/>
            <a:ext cx="3429000" cy="508000"/>
          </a:xfrm>
          <a:prstGeom prst="rect">
            <a:avLst/>
          </a:prstGeom>
          <a:noFill/>
        </p:spPr>
        <p:txBody>
          <a:bodyPr wrap="square" lIns="0" tIns="0" rIns="0" bIns="0" rtlCol="0" anchor="t"/>
          <a:lstStyle/>
          <a:p>
            <a:pPr algn="ctr">
              <a:lnSpc>
                <a:spcPct val="13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Demand Burstiness</a:t>
            </a:r>
            <a:endParaRPr lang="en-US" sz="1600" dirty="0">
              <a:latin typeface="微软雅黑" panose="020B0503020204020204" pitchFamily="34" charset="-122"/>
              <a:ea typeface="微软雅黑" panose="020B0503020204020204" pitchFamily="34" charset="-122"/>
            </a:endParaRPr>
          </a:p>
          <a:p>
            <a:pPr algn="ctr">
              <a:lnSpc>
                <a:spcPct val="13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Peak-to-Average Ratio</a:t>
            </a:r>
            <a:endParaRPr lang="en-US" sz="1600" dirty="0">
              <a:latin typeface="微软雅黑" panose="020B0503020204020204" pitchFamily="34" charset="-122"/>
              <a:ea typeface="微软雅黑" panose="020B0503020204020204" pitchFamily="34" charset="-122"/>
            </a:endParaRPr>
          </a:p>
        </p:txBody>
      </p:sp>
      <p:sp>
        <p:nvSpPr>
          <p:cNvPr id="37" name="Shape 35"/>
          <p:cNvSpPr/>
          <p:nvPr/>
        </p:nvSpPr>
        <p:spPr>
          <a:xfrm>
            <a:off x="8280400" y="6921500"/>
            <a:ext cx="3429000" cy="1397000"/>
          </a:xfrm>
          <a:prstGeom prst="rect">
            <a:avLst/>
          </a:prstGeom>
          <a:solidFill>
            <a:srgbClr val="FFFFFF"/>
          </a:solidFill>
          <a:ln w="12700">
            <a:solidFill>
              <a:srgbClr val="D0D5DD"/>
            </a:solidFill>
            <a:prstDash val="solid"/>
          </a:ln>
        </p:spPr>
        <p:txBody>
          <a:bodyPr/>
          <a:p/>
        </p:txBody>
      </p:sp>
      <p:sp>
        <p:nvSpPr>
          <p:cNvPr id="38" name="Text 36"/>
          <p:cNvSpPr/>
          <p:nvPr/>
        </p:nvSpPr>
        <p:spPr>
          <a:xfrm>
            <a:off x="8280400" y="7048500"/>
            <a:ext cx="3429000" cy="508000"/>
          </a:xfrm>
          <a:prstGeom prst="rect">
            <a:avLst/>
          </a:prstGeom>
          <a:noFill/>
        </p:spPr>
        <p:txBody>
          <a:bodyPr wrap="none" lIns="0" tIns="0" rIns="0" bIns="0" rtlCol="0" anchor="ctr"/>
          <a:lstStyle/>
          <a:p>
            <a:pPr algn="ctr">
              <a:lnSpc>
                <a:spcPct val="100000"/>
              </a:lnSpc>
            </a:pPr>
            <a:r>
              <a:rPr lang="en-US" sz="28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&lt;30%</a:t>
            </a:r>
            <a:endParaRPr lang="en-US" sz="28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9" name="Text 37"/>
          <p:cNvSpPr/>
          <p:nvPr/>
        </p:nvSpPr>
        <p:spPr>
          <a:xfrm>
            <a:off x="8280400" y="7620000"/>
            <a:ext cx="3429000" cy="508000"/>
          </a:xfrm>
          <a:prstGeom prst="rect">
            <a:avLst/>
          </a:prstGeom>
          <a:noFill/>
        </p:spPr>
        <p:txBody>
          <a:bodyPr wrap="square" lIns="0" tIns="0" rIns="0" bIns="0" rtlCol="0" anchor="t"/>
          <a:lstStyle/>
          <a:p>
            <a:pPr algn="ctr">
              <a:lnSpc>
                <a:spcPct val="13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Typical GPU Utilization</a:t>
            </a:r>
            <a:endParaRPr lang="en-US" sz="1600" dirty="0">
              <a:latin typeface="微软雅黑" panose="020B0503020204020204" pitchFamily="34" charset="-122"/>
              <a:ea typeface="微软雅黑" panose="020B0503020204020204" pitchFamily="34" charset="-122"/>
            </a:endParaRPr>
          </a:p>
          <a:p>
            <a:pPr algn="ctr">
              <a:lnSpc>
                <a:spcPct val="13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in Serverless Settings</a:t>
            </a:r>
            <a:endParaRPr lang="en-US" sz="1600" dirty="0">
              <a:latin typeface="微软雅黑" panose="020B0503020204020204" pitchFamily="34" charset="-122"/>
              <a:ea typeface="微软雅黑" panose="020B0503020204020204" pitchFamily="34" charset="-122"/>
            </a:endParaRPr>
          </a:p>
        </p:txBody>
      </p:sp>
      <p:sp>
        <p:nvSpPr>
          <p:cNvPr id="40" name="Shape 38"/>
          <p:cNvSpPr/>
          <p:nvPr/>
        </p:nvSpPr>
        <p:spPr>
          <a:xfrm>
            <a:off x="12039600" y="6921500"/>
            <a:ext cx="3429000" cy="1397000"/>
          </a:xfrm>
          <a:prstGeom prst="rect">
            <a:avLst/>
          </a:prstGeom>
          <a:solidFill>
            <a:srgbClr val="FFFFFF"/>
          </a:solidFill>
          <a:ln w="12700">
            <a:solidFill>
              <a:srgbClr val="D0D5DD"/>
            </a:solidFill>
            <a:prstDash val="solid"/>
          </a:ln>
        </p:spPr>
        <p:txBody>
          <a:bodyPr/>
          <a:p/>
        </p:txBody>
      </p:sp>
      <p:sp>
        <p:nvSpPr>
          <p:cNvPr id="41" name="Text 39"/>
          <p:cNvSpPr/>
          <p:nvPr/>
        </p:nvSpPr>
        <p:spPr>
          <a:xfrm>
            <a:off x="12039600" y="7048500"/>
            <a:ext cx="3429000" cy="508000"/>
          </a:xfrm>
          <a:prstGeom prst="rect">
            <a:avLst/>
          </a:prstGeom>
          <a:noFill/>
        </p:spPr>
        <p:txBody>
          <a:bodyPr wrap="none" lIns="0" tIns="0" rIns="0" bIns="0" rtlCol="0" anchor="ctr"/>
          <a:lstStyle/>
          <a:p>
            <a:pPr algn="ctr">
              <a:lnSpc>
                <a:spcPct val="100000"/>
              </a:lnSpc>
            </a:pPr>
            <a:r>
              <a:rPr lang="en-US" sz="2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ms-level</a:t>
            </a:r>
            <a:endParaRPr lang="en-US" sz="2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42" name="Text 40"/>
          <p:cNvSpPr/>
          <p:nvPr/>
        </p:nvSpPr>
        <p:spPr>
          <a:xfrm>
            <a:off x="12039600" y="7620000"/>
            <a:ext cx="3429000" cy="508000"/>
          </a:xfrm>
          <a:prstGeom prst="rect">
            <a:avLst/>
          </a:prstGeom>
          <a:noFill/>
        </p:spPr>
        <p:txBody>
          <a:bodyPr wrap="square" lIns="0" tIns="0" rIns="0" bIns="0" rtlCol="0" anchor="t"/>
          <a:lstStyle/>
          <a:p>
            <a:pPr algn="ctr">
              <a:lnSpc>
                <a:spcPct val="13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SLA Requirements</a:t>
            </a:r>
            <a:endParaRPr lang="en-US" sz="1600" dirty="0">
              <a:latin typeface="微软雅黑" panose="020B0503020204020204" pitchFamily="34" charset="-122"/>
              <a:ea typeface="微软雅黑" panose="020B0503020204020204" pitchFamily="34" charset="-122"/>
            </a:endParaRPr>
          </a:p>
          <a:p>
            <a:pPr algn="ctr">
              <a:lnSpc>
                <a:spcPct val="130000"/>
              </a:lnSpc>
            </a:pPr>
            <a:r>
              <a:rPr lang="en-US" sz="12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Latency Sensitivity</a:t>
            </a:r>
            <a:endParaRPr lang="en-US" sz="1600" dirty="0">
              <a:latin typeface="微软雅黑" panose="020B0503020204020204" pitchFamily="34" charset="-122"/>
              <a:ea typeface="微软雅黑" panose="020B0503020204020204" pitchFamily="34" charset="-122"/>
            </a:endParaRPr>
          </a:p>
        </p:txBody>
      </p:sp>
      <p:sp>
        <p:nvSpPr>
          <p:cNvPr id="43" name="Shape 41"/>
          <p:cNvSpPr/>
          <p:nvPr/>
        </p:nvSpPr>
        <p:spPr>
          <a:xfrm>
            <a:off x="762000" y="8763000"/>
            <a:ext cx="14732000" cy="0"/>
          </a:xfrm>
          <a:prstGeom prst="straightConnector1">
            <a:avLst/>
          </a:prstGeom>
          <a:noFill/>
          <a:ln w="12700">
            <a:solidFill>
              <a:srgbClr val="D0D5DD"/>
            </a:solidFill>
            <a:prstDash val="solid"/>
            <a:headEnd type="none"/>
            <a:tailEnd type="none"/>
          </a:ln>
        </p:spPr>
        <p:txBody>
          <a:bodyPr/>
          <a:p/>
        </p:txBody>
      </p:sp>
      <p:sp>
        <p:nvSpPr>
          <p:cNvPr id="44" name="Text 42"/>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4 / 20</a:t>
            </a:r>
            <a:endPar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1270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rPr>
              <a:t>Challenges &amp; Research Motivation</a:t>
            </a:r>
            <a:endPar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70000"/>
            <a:ext cx="14732000" cy="0"/>
          </a:xfrm>
          <a:prstGeom prst="straightConnector1">
            <a:avLst/>
          </a:prstGeom>
          <a:noFill/>
          <a:ln w="12700">
            <a:solidFill>
              <a:srgbClr val="D0D5DD"/>
            </a:solidFill>
            <a:prstDash val="solid"/>
            <a:headEnd type="none"/>
            <a:tailEnd type="none"/>
          </a:ln>
        </p:spPr>
        <p:txBody>
          <a:bodyPr/>
          <a:p/>
        </p:txBody>
      </p:sp>
      <p:sp>
        <p:nvSpPr>
          <p:cNvPr id="11" name="Shape 9"/>
          <p:cNvSpPr/>
          <p:nvPr/>
        </p:nvSpPr>
        <p:spPr>
          <a:xfrm>
            <a:off x="762000" y="1524000"/>
            <a:ext cx="7048500" cy="1651000"/>
          </a:xfrm>
          <a:prstGeom prst="rect">
            <a:avLst/>
          </a:prstGeom>
          <a:solidFill>
            <a:srgbClr val="FFFFFF"/>
          </a:solidFill>
          <a:ln w="12700">
            <a:solidFill>
              <a:srgbClr val="D0D5DD"/>
            </a:solidFill>
            <a:prstDash val="solid"/>
          </a:ln>
        </p:spPr>
        <p:txBody>
          <a:bodyPr/>
          <a:p/>
        </p:txBody>
      </p:sp>
      <p:sp>
        <p:nvSpPr>
          <p:cNvPr id="12" name="Shape 10"/>
          <p:cNvSpPr/>
          <p:nvPr/>
        </p:nvSpPr>
        <p:spPr>
          <a:xfrm>
            <a:off x="762000" y="1524000"/>
            <a:ext cx="63500" cy="1651000"/>
          </a:xfrm>
          <a:prstGeom prst="rect">
            <a:avLst/>
          </a:prstGeom>
          <a:solidFill>
            <a:srgbClr val="C44D34"/>
          </a:solidFill>
        </p:spPr>
        <p:txBody>
          <a:bodyPr/>
          <a:p/>
        </p:txBody>
      </p:sp>
      <p:sp>
        <p:nvSpPr>
          <p:cNvPr id="13" name="Shape 11"/>
          <p:cNvSpPr/>
          <p:nvPr/>
        </p:nvSpPr>
        <p:spPr>
          <a:xfrm>
            <a:off x="1104900" y="1778000"/>
            <a:ext cx="355600" cy="406400"/>
          </a:xfrm>
          <a:custGeom>
            <a:avLst/>
            <a:gdLst/>
            <a:ahLst/>
            <a:cxnLst/>
            <a:rect l="l" t="t" r="r" b="b"/>
            <a:pathLst>
              <a:path w="355600" h="406400">
                <a:moveTo>
                  <a:pt x="268923" y="-7858"/>
                </a:moveTo>
                <a:cubicBezTo>
                  <a:pt x="278368" y="-1032"/>
                  <a:pt x="281861" y="11351"/>
                  <a:pt x="277574" y="22146"/>
                </a:cubicBezTo>
                <a:lnTo>
                  <a:pt x="215344" y="177800"/>
                </a:lnTo>
                <a:lnTo>
                  <a:pt x="330200" y="177800"/>
                </a:lnTo>
                <a:cubicBezTo>
                  <a:pt x="340916" y="177800"/>
                  <a:pt x="350441" y="184468"/>
                  <a:pt x="354092" y="194548"/>
                </a:cubicBezTo>
                <a:cubicBezTo>
                  <a:pt x="357743" y="204629"/>
                  <a:pt x="354648" y="215900"/>
                  <a:pt x="346472" y="222726"/>
                </a:cubicBezTo>
                <a:lnTo>
                  <a:pt x="117872" y="413226"/>
                </a:lnTo>
                <a:cubicBezTo>
                  <a:pt x="108903" y="420688"/>
                  <a:pt x="96123" y="421084"/>
                  <a:pt x="86678" y="414258"/>
                </a:cubicBezTo>
                <a:cubicBezTo>
                  <a:pt x="77232" y="407432"/>
                  <a:pt x="73739" y="395049"/>
                  <a:pt x="78026" y="384254"/>
                </a:cubicBezTo>
                <a:lnTo>
                  <a:pt x="140256" y="228600"/>
                </a:lnTo>
                <a:lnTo>
                  <a:pt x="25400" y="228600"/>
                </a:lnTo>
                <a:cubicBezTo>
                  <a:pt x="14684" y="228600"/>
                  <a:pt x="5159" y="221933"/>
                  <a:pt x="1508" y="211852"/>
                </a:cubicBezTo>
                <a:cubicBezTo>
                  <a:pt x="-2143" y="201771"/>
                  <a:pt x="952" y="190500"/>
                  <a:pt x="9128" y="183674"/>
                </a:cubicBezTo>
                <a:lnTo>
                  <a:pt x="237728" y="-6826"/>
                </a:lnTo>
                <a:cubicBezTo>
                  <a:pt x="246698" y="-14288"/>
                  <a:pt x="259477" y="-14684"/>
                  <a:pt x="268923" y="-7858"/>
                </a:cubicBezTo>
                <a:close/>
              </a:path>
            </a:pathLst>
          </a:custGeom>
          <a:solidFill>
            <a:srgbClr val="C44D34"/>
          </a:solidFill>
        </p:spPr>
        <p:txBody>
          <a:bodyPr/>
          <a:p/>
        </p:txBody>
      </p:sp>
      <p:sp>
        <p:nvSpPr>
          <p:cNvPr id="14" name="Text 12"/>
          <p:cNvSpPr/>
          <p:nvPr/>
        </p:nvSpPr>
        <p:spPr>
          <a:xfrm>
            <a:off x="1651000" y="1752600"/>
            <a:ext cx="3810000" cy="3810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Bursty Demand</a:t>
            </a:r>
            <a:endParaRPr lang="en-US" sz="1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5" name="Text 13"/>
          <p:cNvSpPr/>
          <p:nvPr/>
        </p:nvSpPr>
        <p:spPr>
          <a:xfrm>
            <a:off x="1079500" y="2286000"/>
            <a:ext cx="6477000" cy="698500"/>
          </a:xfrm>
          <a:prstGeom prst="rect">
            <a:avLst/>
          </a:prstGeom>
          <a:noFill/>
        </p:spPr>
        <p:txBody>
          <a:bodyPr wrap="square" lIns="0" tIns="0" rIns="0" bIns="0" rtlCol="0" anchor="t"/>
          <a:lstStyle/>
          <a:p>
            <a:pPr>
              <a:lnSpc>
                <a:spcPct val="140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Highly time-varying workloads with peak-to-average ratios of 10-100x make capacity planning extremely difficult and error-prone.</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6" name="Shape 14"/>
          <p:cNvSpPr/>
          <p:nvPr/>
        </p:nvSpPr>
        <p:spPr>
          <a:xfrm>
            <a:off x="8445500" y="1524000"/>
            <a:ext cx="7048500" cy="1651000"/>
          </a:xfrm>
          <a:prstGeom prst="rect">
            <a:avLst/>
          </a:prstGeom>
          <a:solidFill>
            <a:srgbClr val="FFFFFF"/>
          </a:solidFill>
          <a:ln w="12700">
            <a:solidFill>
              <a:srgbClr val="D0D5DD"/>
            </a:solidFill>
            <a:prstDash val="solid"/>
          </a:ln>
        </p:spPr>
        <p:txBody>
          <a:bodyPr/>
          <a:p/>
        </p:txBody>
      </p:sp>
      <p:sp>
        <p:nvSpPr>
          <p:cNvPr id="17" name="Shape 15"/>
          <p:cNvSpPr/>
          <p:nvPr/>
        </p:nvSpPr>
        <p:spPr>
          <a:xfrm>
            <a:off x="8445500" y="1524000"/>
            <a:ext cx="63500" cy="1651000"/>
          </a:xfrm>
          <a:prstGeom prst="rect">
            <a:avLst/>
          </a:prstGeom>
          <a:solidFill>
            <a:srgbClr val="C44D34"/>
          </a:solidFill>
        </p:spPr>
        <p:txBody>
          <a:bodyPr/>
          <a:p/>
        </p:txBody>
      </p:sp>
      <p:sp>
        <p:nvSpPr>
          <p:cNvPr id="18" name="Shape 16"/>
          <p:cNvSpPr/>
          <p:nvPr/>
        </p:nvSpPr>
        <p:spPr>
          <a:xfrm>
            <a:off x="8763000" y="1778000"/>
            <a:ext cx="406400" cy="406400"/>
          </a:xfrm>
          <a:custGeom>
            <a:avLst/>
            <a:gdLst/>
            <a:ahLst/>
            <a:cxnLst/>
            <a:rect l="l" t="t" r="r" b="b"/>
            <a:pathLst>
              <a:path w="406400" h="406400">
                <a:moveTo>
                  <a:pt x="101600" y="76200"/>
                </a:moveTo>
                <a:lnTo>
                  <a:pt x="101600" y="63500"/>
                </a:lnTo>
                <a:cubicBezTo>
                  <a:pt x="101600" y="28416"/>
                  <a:pt x="169863" y="0"/>
                  <a:pt x="254000" y="0"/>
                </a:cubicBezTo>
                <a:cubicBezTo>
                  <a:pt x="338138" y="0"/>
                  <a:pt x="406400" y="28416"/>
                  <a:pt x="406400" y="63500"/>
                </a:cubicBezTo>
                <a:lnTo>
                  <a:pt x="406400" y="76200"/>
                </a:lnTo>
                <a:cubicBezTo>
                  <a:pt x="406400" y="100489"/>
                  <a:pt x="373618" y="121603"/>
                  <a:pt x="325438" y="132318"/>
                </a:cubicBezTo>
                <a:cubicBezTo>
                  <a:pt x="323533" y="130096"/>
                  <a:pt x="321548" y="127953"/>
                  <a:pt x="319564" y="125968"/>
                </a:cubicBezTo>
                <a:cubicBezTo>
                  <a:pt x="307261" y="113824"/>
                  <a:pt x="291386" y="104616"/>
                  <a:pt x="274796" y="97790"/>
                </a:cubicBezTo>
                <a:cubicBezTo>
                  <a:pt x="241538" y="83899"/>
                  <a:pt x="198199" y="76279"/>
                  <a:pt x="152400" y="76279"/>
                </a:cubicBezTo>
                <a:cubicBezTo>
                  <a:pt x="135017" y="76279"/>
                  <a:pt x="118031" y="77391"/>
                  <a:pt x="101759" y="79534"/>
                </a:cubicBezTo>
                <a:cubicBezTo>
                  <a:pt x="101600" y="78502"/>
                  <a:pt x="101600" y="77391"/>
                  <a:pt x="101600" y="76279"/>
                </a:cubicBezTo>
                <a:close/>
                <a:moveTo>
                  <a:pt x="342900" y="280194"/>
                </a:moveTo>
                <a:lnTo>
                  <a:pt x="342900" y="243523"/>
                </a:lnTo>
                <a:cubicBezTo>
                  <a:pt x="354886" y="240427"/>
                  <a:pt x="366157" y="236776"/>
                  <a:pt x="376396" y="232489"/>
                </a:cubicBezTo>
                <a:cubicBezTo>
                  <a:pt x="386874" y="228124"/>
                  <a:pt x="397113" y="222806"/>
                  <a:pt x="406400" y="216376"/>
                </a:cubicBezTo>
                <a:lnTo>
                  <a:pt x="406400" y="228600"/>
                </a:lnTo>
                <a:cubicBezTo>
                  <a:pt x="406400" y="249873"/>
                  <a:pt x="381397" y="268684"/>
                  <a:pt x="342900" y="280194"/>
                </a:cubicBezTo>
                <a:close/>
                <a:moveTo>
                  <a:pt x="342900" y="203994"/>
                </a:moveTo>
                <a:lnTo>
                  <a:pt x="342900" y="177800"/>
                </a:lnTo>
                <a:cubicBezTo>
                  <a:pt x="342900" y="174228"/>
                  <a:pt x="342583" y="170815"/>
                  <a:pt x="342106" y="167481"/>
                </a:cubicBezTo>
                <a:cubicBezTo>
                  <a:pt x="354409" y="164386"/>
                  <a:pt x="365919" y="160655"/>
                  <a:pt x="376396" y="156210"/>
                </a:cubicBezTo>
                <a:cubicBezTo>
                  <a:pt x="386874" y="151765"/>
                  <a:pt x="397113" y="146526"/>
                  <a:pt x="406400" y="140097"/>
                </a:cubicBezTo>
                <a:lnTo>
                  <a:pt x="406400" y="152321"/>
                </a:lnTo>
                <a:cubicBezTo>
                  <a:pt x="406400" y="173593"/>
                  <a:pt x="381397" y="192405"/>
                  <a:pt x="342900" y="203914"/>
                </a:cubicBezTo>
                <a:close/>
                <a:moveTo>
                  <a:pt x="0" y="190500"/>
                </a:moveTo>
                <a:lnTo>
                  <a:pt x="0" y="177800"/>
                </a:lnTo>
                <a:cubicBezTo>
                  <a:pt x="0" y="142716"/>
                  <a:pt x="68263" y="114300"/>
                  <a:pt x="152400" y="114300"/>
                </a:cubicBezTo>
                <a:cubicBezTo>
                  <a:pt x="236538" y="114300"/>
                  <a:pt x="304800" y="142716"/>
                  <a:pt x="304800" y="177800"/>
                </a:cubicBezTo>
                <a:lnTo>
                  <a:pt x="304800" y="190500"/>
                </a:lnTo>
                <a:cubicBezTo>
                  <a:pt x="304800" y="225584"/>
                  <a:pt x="236538" y="254000"/>
                  <a:pt x="152400" y="254000"/>
                </a:cubicBezTo>
                <a:cubicBezTo>
                  <a:pt x="68263" y="254000"/>
                  <a:pt x="0" y="225584"/>
                  <a:pt x="0" y="190500"/>
                </a:cubicBezTo>
                <a:close/>
                <a:moveTo>
                  <a:pt x="304800" y="266700"/>
                </a:moveTo>
                <a:cubicBezTo>
                  <a:pt x="304800" y="301784"/>
                  <a:pt x="236538" y="330200"/>
                  <a:pt x="152400" y="330200"/>
                </a:cubicBezTo>
                <a:cubicBezTo>
                  <a:pt x="68263" y="330200"/>
                  <a:pt x="0" y="301784"/>
                  <a:pt x="0" y="266700"/>
                </a:cubicBezTo>
                <a:lnTo>
                  <a:pt x="0" y="254476"/>
                </a:lnTo>
                <a:cubicBezTo>
                  <a:pt x="9207" y="260906"/>
                  <a:pt x="19447" y="266144"/>
                  <a:pt x="30004" y="270589"/>
                </a:cubicBezTo>
                <a:cubicBezTo>
                  <a:pt x="63262" y="284480"/>
                  <a:pt x="106601" y="292100"/>
                  <a:pt x="152400" y="292100"/>
                </a:cubicBezTo>
                <a:cubicBezTo>
                  <a:pt x="198199" y="292100"/>
                  <a:pt x="241538" y="284401"/>
                  <a:pt x="274796" y="270589"/>
                </a:cubicBezTo>
                <a:cubicBezTo>
                  <a:pt x="285274" y="266224"/>
                  <a:pt x="295513" y="260906"/>
                  <a:pt x="304800" y="254476"/>
                </a:cubicBezTo>
                <a:lnTo>
                  <a:pt x="304800" y="266700"/>
                </a:lnTo>
                <a:close/>
                <a:moveTo>
                  <a:pt x="304800" y="330676"/>
                </a:moveTo>
                <a:lnTo>
                  <a:pt x="304800" y="342900"/>
                </a:lnTo>
                <a:cubicBezTo>
                  <a:pt x="304800" y="377984"/>
                  <a:pt x="236538" y="406400"/>
                  <a:pt x="152400" y="406400"/>
                </a:cubicBezTo>
                <a:cubicBezTo>
                  <a:pt x="68263" y="406400"/>
                  <a:pt x="0" y="377984"/>
                  <a:pt x="0" y="342900"/>
                </a:cubicBezTo>
                <a:lnTo>
                  <a:pt x="0" y="330676"/>
                </a:lnTo>
                <a:cubicBezTo>
                  <a:pt x="9207" y="337106"/>
                  <a:pt x="19447" y="342344"/>
                  <a:pt x="30004" y="346789"/>
                </a:cubicBezTo>
                <a:cubicBezTo>
                  <a:pt x="63262" y="360680"/>
                  <a:pt x="106601" y="368300"/>
                  <a:pt x="152400" y="368300"/>
                </a:cubicBezTo>
                <a:cubicBezTo>
                  <a:pt x="198199" y="368300"/>
                  <a:pt x="241538" y="360601"/>
                  <a:pt x="274796" y="346789"/>
                </a:cubicBezTo>
                <a:cubicBezTo>
                  <a:pt x="285274" y="342424"/>
                  <a:pt x="295513" y="337106"/>
                  <a:pt x="304800" y="330676"/>
                </a:cubicBezTo>
                <a:close/>
              </a:path>
            </a:pathLst>
          </a:custGeom>
          <a:solidFill>
            <a:srgbClr val="C44D34"/>
          </a:solidFill>
        </p:spPr>
        <p:txBody>
          <a:bodyPr/>
          <a:p/>
        </p:txBody>
      </p:sp>
      <p:sp>
        <p:nvSpPr>
          <p:cNvPr id="19" name="Text 17"/>
          <p:cNvSpPr/>
          <p:nvPr/>
        </p:nvSpPr>
        <p:spPr>
          <a:xfrm>
            <a:off x="9334500" y="1752600"/>
            <a:ext cx="3810000" cy="3810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Expensive GPUs</a:t>
            </a:r>
            <a:endParaRPr lang="en-US" sz="1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0" name="Text 18"/>
          <p:cNvSpPr/>
          <p:nvPr/>
        </p:nvSpPr>
        <p:spPr>
          <a:xfrm>
            <a:off x="8763000" y="2286000"/>
            <a:ext cx="6477000" cy="698500"/>
          </a:xfrm>
          <a:prstGeom prst="rect">
            <a:avLst/>
          </a:prstGeom>
          <a:noFill/>
        </p:spPr>
        <p:txBody>
          <a:bodyPr wrap="square" lIns="0" tIns="0" rIns="0" bIns="0" rtlCol="0" anchor="t"/>
          <a:lstStyle/>
          <a:p>
            <a:pPr>
              <a:lnSpc>
                <a:spcPct val="140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Scarce GPU resources (A100/H100 cost $10-30K each) make even short under-utilization periods very costly for providers.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1" name="Shape 19"/>
          <p:cNvSpPr/>
          <p:nvPr/>
        </p:nvSpPr>
        <p:spPr>
          <a:xfrm>
            <a:off x="762000" y="3429000"/>
            <a:ext cx="7048500" cy="1651000"/>
          </a:xfrm>
          <a:prstGeom prst="rect">
            <a:avLst/>
          </a:prstGeom>
          <a:solidFill>
            <a:srgbClr val="FFFFFF"/>
          </a:solidFill>
          <a:ln w="12700">
            <a:solidFill>
              <a:srgbClr val="D0D5DD"/>
            </a:solidFill>
            <a:prstDash val="solid"/>
          </a:ln>
        </p:spPr>
        <p:txBody>
          <a:bodyPr/>
          <a:p/>
        </p:txBody>
      </p:sp>
      <p:sp>
        <p:nvSpPr>
          <p:cNvPr id="22" name="Shape 20"/>
          <p:cNvSpPr/>
          <p:nvPr/>
        </p:nvSpPr>
        <p:spPr>
          <a:xfrm>
            <a:off x="762000" y="3429000"/>
            <a:ext cx="63500" cy="1651000"/>
          </a:xfrm>
          <a:prstGeom prst="rect">
            <a:avLst/>
          </a:prstGeom>
          <a:solidFill>
            <a:srgbClr val="C44D34"/>
          </a:solidFill>
        </p:spPr>
        <p:txBody>
          <a:bodyPr/>
          <a:p/>
        </p:txBody>
      </p:sp>
      <p:sp>
        <p:nvSpPr>
          <p:cNvPr id="23" name="Shape 21"/>
          <p:cNvSpPr/>
          <p:nvPr/>
        </p:nvSpPr>
        <p:spPr>
          <a:xfrm>
            <a:off x="1079500" y="3683000"/>
            <a:ext cx="406400" cy="406400"/>
          </a:xfrm>
          <a:custGeom>
            <a:avLst/>
            <a:gdLst/>
            <a:ahLst/>
            <a:cxnLst/>
            <a:rect l="l" t="t" r="r" b="b"/>
            <a:pathLst>
              <a:path w="406400" h="406400">
                <a:moveTo>
                  <a:pt x="203200" y="0"/>
                </a:moveTo>
                <a:cubicBezTo>
                  <a:pt x="315349" y="0"/>
                  <a:pt x="406400" y="91051"/>
                  <a:pt x="406400" y="203200"/>
                </a:cubicBezTo>
                <a:cubicBezTo>
                  <a:pt x="406400" y="315349"/>
                  <a:pt x="315349" y="406400"/>
                  <a:pt x="203200" y="406400"/>
                </a:cubicBezTo>
                <a:cubicBezTo>
                  <a:pt x="91051" y="406400"/>
                  <a:pt x="0" y="315349"/>
                  <a:pt x="0" y="203200"/>
                </a:cubicBezTo>
                <a:cubicBezTo>
                  <a:pt x="0" y="91051"/>
                  <a:pt x="91051" y="0"/>
                  <a:pt x="203200" y="0"/>
                </a:cubicBezTo>
                <a:close/>
                <a:moveTo>
                  <a:pt x="184150" y="95250"/>
                </a:moveTo>
                <a:lnTo>
                  <a:pt x="184150" y="203200"/>
                </a:lnTo>
                <a:cubicBezTo>
                  <a:pt x="184150" y="209550"/>
                  <a:pt x="187325" y="215503"/>
                  <a:pt x="192643" y="219075"/>
                </a:cubicBezTo>
                <a:lnTo>
                  <a:pt x="268843" y="269875"/>
                </a:lnTo>
                <a:cubicBezTo>
                  <a:pt x="277574" y="275749"/>
                  <a:pt x="289401" y="273368"/>
                  <a:pt x="295275" y="264557"/>
                </a:cubicBezTo>
                <a:cubicBezTo>
                  <a:pt x="301149" y="255746"/>
                  <a:pt x="298768" y="243999"/>
                  <a:pt x="289957" y="238125"/>
                </a:cubicBezTo>
                <a:lnTo>
                  <a:pt x="222250" y="193040"/>
                </a:lnTo>
                <a:lnTo>
                  <a:pt x="222250" y="95250"/>
                </a:lnTo>
                <a:cubicBezTo>
                  <a:pt x="222250" y="84693"/>
                  <a:pt x="213757" y="76200"/>
                  <a:pt x="203200" y="76200"/>
                </a:cubicBezTo>
                <a:cubicBezTo>
                  <a:pt x="192643" y="76200"/>
                  <a:pt x="184150" y="84693"/>
                  <a:pt x="184150" y="95250"/>
                </a:cubicBezTo>
                <a:close/>
              </a:path>
            </a:pathLst>
          </a:custGeom>
          <a:solidFill>
            <a:srgbClr val="C44D34"/>
          </a:solidFill>
        </p:spPr>
        <p:txBody>
          <a:bodyPr/>
          <a:p/>
        </p:txBody>
      </p:sp>
      <p:sp>
        <p:nvSpPr>
          <p:cNvPr id="24" name="Text 22"/>
          <p:cNvSpPr/>
          <p:nvPr/>
        </p:nvSpPr>
        <p:spPr>
          <a:xfrm>
            <a:off x="1651000" y="3657600"/>
            <a:ext cx="3810000" cy="3810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Stringent SLAs</a:t>
            </a:r>
            <a:endParaRPr lang="en-US" sz="1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5" name="Text 23"/>
          <p:cNvSpPr/>
          <p:nvPr/>
        </p:nvSpPr>
        <p:spPr>
          <a:xfrm>
            <a:off x="1079500" y="4191000"/>
            <a:ext cx="6540500" cy="698500"/>
          </a:xfrm>
          <a:prstGeom prst="rect">
            <a:avLst/>
          </a:prstGeom>
          <a:noFill/>
        </p:spPr>
        <p:txBody>
          <a:bodyPr wrap="square" lIns="0" tIns="0" rIns="0" bIns="0" rtlCol="0" anchor="t"/>
          <a:lstStyle/>
          <a:p>
            <a:pPr>
              <a:lnSpc>
                <a:spcPct val="140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Latency and reliability requirements with substantial financial penalties for violations. Cold-start delays can breach ms-level SLAs.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6" name="Shape 24"/>
          <p:cNvSpPr/>
          <p:nvPr/>
        </p:nvSpPr>
        <p:spPr>
          <a:xfrm>
            <a:off x="8445500" y="3429000"/>
            <a:ext cx="7048500" cy="1651000"/>
          </a:xfrm>
          <a:prstGeom prst="rect">
            <a:avLst/>
          </a:prstGeom>
          <a:solidFill>
            <a:srgbClr val="FFFFFF"/>
          </a:solidFill>
          <a:ln w="12700">
            <a:solidFill>
              <a:srgbClr val="D0D5DD"/>
            </a:solidFill>
            <a:prstDash val="solid"/>
          </a:ln>
        </p:spPr>
        <p:txBody>
          <a:bodyPr/>
          <a:p/>
        </p:txBody>
      </p:sp>
      <p:sp>
        <p:nvSpPr>
          <p:cNvPr id="27" name="Shape 25"/>
          <p:cNvSpPr/>
          <p:nvPr/>
        </p:nvSpPr>
        <p:spPr>
          <a:xfrm>
            <a:off x="8445500" y="3429000"/>
            <a:ext cx="63500" cy="1651000"/>
          </a:xfrm>
          <a:prstGeom prst="rect">
            <a:avLst/>
          </a:prstGeom>
          <a:solidFill>
            <a:srgbClr val="C44D34"/>
          </a:solidFill>
        </p:spPr>
        <p:txBody>
          <a:bodyPr/>
          <a:p/>
        </p:txBody>
      </p:sp>
      <p:sp>
        <p:nvSpPr>
          <p:cNvPr id="28" name="Shape 26"/>
          <p:cNvSpPr/>
          <p:nvPr/>
        </p:nvSpPr>
        <p:spPr>
          <a:xfrm>
            <a:off x="8737600" y="3683000"/>
            <a:ext cx="457200" cy="406400"/>
          </a:xfrm>
          <a:custGeom>
            <a:avLst/>
            <a:gdLst/>
            <a:ahLst/>
            <a:cxnLst/>
            <a:rect l="l" t="t" r="r" b="b"/>
            <a:pathLst>
              <a:path w="457200" h="406400">
                <a:moveTo>
                  <a:pt x="32544" y="-19764"/>
                </a:moveTo>
                <a:cubicBezTo>
                  <a:pt x="25083" y="-27226"/>
                  <a:pt x="13017" y="-27226"/>
                  <a:pt x="5636" y="-19764"/>
                </a:cubicBezTo>
                <a:cubicBezTo>
                  <a:pt x="-1746" y="-12303"/>
                  <a:pt x="-1826" y="-238"/>
                  <a:pt x="5556" y="7223"/>
                </a:cubicBezTo>
                <a:lnTo>
                  <a:pt x="424656" y="426323"/>
                </a:lnTo>
                <a:cubicBezTo>
                  <a:pt x="432118" y="433784"/>
                  <a:pt x="444183" y="433784"/>
                  <a:pt x="451564" y="426323"/>
                </a:cubicBezTo>
                <a:cubicBezTo>
                  <a:pt x="458946" y="418862"/>
                  <a:pt x="459026" y="406797"/>
                  <a:pt x="451564" y="399415"/>
                </a:cubicBezTo>
                <a:lnTo>
                  <a:pt x="354727" y="302578"/>
                </a:lnTo>
                <a:cubicBezTo>
                  <a:pt x="358061" y="299879"/>
                  <a:pt x="361315" y="296942"/>
                  <a:pt x="364331" y="293926"/>
                </a:cubicBezTo>
                <a:lnTo>
                  <a:pt x="420767" y="237490"/>
                </a:lnTo>
                <a:cubicBezTo>
                  <a:pt x="444024" y="214233"/>
                  <a:pt x="457121" y="182642"/>
                  <a:pt x="457121" y="149701"/>
                </a:cubicBezTo>
                <a:cubicBezTo>
                  <a:pt x="457121" y="81121"/>
                  <a:pt x="401558" y="25479"/>
                  <a:pt x="332899" y="25479"/>
                </a:cubicBezTo>
                <a:cubicBezTo>
                  <a:pt x="303292" y="25479"/>
                  <a:pt x="274876" y="36036"/>
                  <a:pt x="252492" y="55007"/>
                </a:cubicBezTo>
                <a:cubicBezTo>
                  <a:pt x="268605" y="63024"/>
                  <a:pt x="283210" y="73660"/>
                  <a:pt x="295751" y="86360"/>
                </a:cubicBezTo>
                <a:cubicBezTo>
                  <a:pt x="306943" y="79772"/>
                  <a:pt x="319723" y="76279"/>
                  <a:pt x="332899" y="76279"/>
                </a:cubicBezTo>
                <a:cubicBezTo>
                  <a:pt x="373459" y="76279"/>
                  <a:pt x="406321" y="109141"/>
                  <a:pt x="406321" y="149701"/>
                </a:cubicBezTo>
                <a:cubicBezTo>
                  <a:pt x="406321" y="169148"/>
                  <a:pt x="398621" y="187801"/>
                  <a:pt x="384810" y="201613"/>
                </a:cubicBezTo>
                <a:lnTo>
                  <a:pt x="328374" y="258048"/>
                </a:lnTo>
                <a:cubicBezTo>
                  <a:pt x="325279" y="261144"/>
                  <a:pt x="321945" y="263922"/>
                  <a:pt x="318373" y="266383"/>
                </a:cubicBezTo>
                <a:lnTo>
                  <a:pt x="280670" y="228679"/>
                </a:lnTo>
                <a:cubicBezTo>
                  <a:pt x="293767" y="227965"/>
                  <a:pt x="304244" y="217249"/>
                  <a:pt x="304641" y="203994"/>
                </a:cubicBezTo>
                <a:cubicBezTo>
                  <a:pt x="304641" y="202962"/>
                  <a:pt x="304641" y="201930"/>
                  <a:pt x="304641" y="200898"/>
                </a:cubicBezTo>
                <a:cubicBezTo>
                  <a:pt x="304641" y="132398"/>
                  <a:pt x="249158" y="76359"/>
                  <a:pt x="180419" y="76359"/>
                </a:cubicBezTo>
                <a:cubicBezTo>
                  <a:pt x="165179" y="76359"/>
                  <a:pt x="150336" y="79137"/>
                  <a:pt x="136366" y="84455"/>
                </a:cubicBezTo>
                <a:lnTo>
                  <a:pt x="32544" y="-19764"/>
                </a:lnTo>
                <a:close/>
                <a:moveTo>
                  <a:pt x="179308" y="127000"/>
                </a:moveTo>
                <a:cubicBezTo>
                  <a:pt x="179784" y="127000"/>
                  <a:pt x="180181" y="127000"/>
                  <a:pt x="180658" y="127000"/>
                </a:cubicBezTo>
                <a:cubicBezTo>
                  <a:pt x="192643" y="127000"/>
                  <a:pt x="204073" y="129937"/>
                  <a:pt x="214074" y="135096"/>
                </a:cubicBezTo>
                <a:cubicBezTo>
                  <a:pt x="215503" y="136049"/>
                  <a:pt x="216932" y="136922"/>
                  <a:pt x="218440" y="137557"/>
                </a:cubicBezTo>
                <a:cubicBezTo>
                  <a:pt x="239713" y="150495"/>
                  <a:pt x="254000" y="173990"/>
                  <a:pt x="254000" y="200739"/>
                </a:cubicBezTo>
                <a:cubicBezTo>
                  <a:pt x="254000" y="201057"/>
                  <a:pt x="254000" y="201374"/>
                  <a:pt x="254000" y="201692"/>
                </a:cubicBezTo>
                <a:lnTo>
                  <a:pt x="179308" y="127000"/>
                </a:lnTo>
                <a:close/>
                <a:moveTo>
                  <a:pt x="274796" y="330200"/>
                </a:moveTo>
                <a:lnTo>
                  <a:pt x="152400" y="207804"/>
                </a:lnTo>
                <a:cubicBezTo>
                  <a:pt x="153353" y="274955"/>
                  <a:pt x="207645" y="329168"/>
                  <a:pt x="274717" y="330121"/>
                </a:cubicBezTo>
                <a:close/>
                <a:moveTo>
                  <a:pt x="110887" y="166291"/>
                </a:moveTo>
                <a:lnTo>
                  <a:pt x="74930" y="130334"/>
                </a:lnTo>
                <a:lnTo>
                  <a:pt x="36354" y="168910"/>
                </a:lnTo>
                <a:cubicBezTo>
                  <a:pt x="13097" y="192167"/>
                  <a:pt x="0" y="223758"/>
                  <a:pt x="0" y="256699"/>
                </a:cubicBezTo>
                <a:cubicBezTo>
                  <a:pt x="0" y="325279"/>
                  <a:pt x="55563" y="380921"/>
                  <a:pt x="124222" y="380921"/>
                </a:cubicBezTo>
                <a:cubicBezTo>
                  <a:pt x="153749" y="380921"/>
                  <a:pt x="182245" y="370364"/>
                  <a:pt x="204629" y="351393"/>
                </a:cubicBezTo>
                <a:cubicBezTo>
                  <a:pt x="188516" y="343376"/>
                  <a:pt x="173831" y="332740"/>
                  <a:pt x="161290" y="320040"/>
                </a:cubicBezTo>
                <a:cubicBezTo>
                  <a:pt x="150178" y="326549"/>
                  <a:pt x="137398" y="330041"/>
                  <a:pt x="124222" y="330041"/>
                </a:cubicBezTo>
                <a:cubicBezTo>
                  <a:pt x="83661" y="330041"/>
                  <a:pt x="50800" y="297180"/>
                  <a:pt x="50800" y="256619"/>
                </a:cubicBezTo>
                <a:cubicBezTo>
                  <a:pt x="50800" y="237173"/>
                  <a:pt x="58499" y="218519"/>
                  <a:pt x="72311" y="204708"/>
                </a:cubicBezTo>
                <a:lnTo>
                  <a:pt x="110887" y="166132"/>
                </a:lnTo>
                <a:close/>
              </a:path>
            </a:pathLst>
          </a:custGeom>
          <a:solidFill>
            <a:srgbClr val="C44D34"/>
          </a:solidFill>
        </p:spPr>
        <p:txBody>
          <a:bodyPr/>
          <a:p/>
        </p:txBody>
      </p:sp>
      <p:sp>
        <p:nvSpPr>
          <p:cNvPr id="29" name="Text 27"/>
          <p:cNvSpPr/>
          <p:nvPr/>
        </p:nvSpPr>
        <p:spPr>
          <a:xfrm>
            <a:off x="9334500" y="3657600"/>
            <a:ext cx="3810000" cy="3810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Decoupled Design</a:t>
            </a:r>
            <a:endParaRPr lang="en-US" sz="18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0" name="Text 28"/>
          <p:cNvSpPr/>
          <p:nvPr/>
        </p:nvSpPr>
        <p:spPr>
          <a:xfrm>
            <a:off x="8763000" y="4191000"/>
            <a:ext cx="6477000" cy="698500"/>
          </a:xfrm>
          <a:prstGeom prst="rect">
            <a:avLst/>
          </a:prstGeom>
          <a:noFill/>
        </p:spPr>
        <p:txBody>
          <a:bodyPr wrap="square" lIns="0" tIns="0" rIns="0" bIns="0" rtlCol="0" anchor="t"/>
          <a:lstStyle/>
          <a:p>
            <a:pPr>
              <a:lnSpc>
                <a:spcPct val="140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Existing methods decouple pricing from scheduling, leaving providers reactive rather than proactive in demand shaping.</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1" name="Shape 29"/>
          <p:cNvSpPr/>
          <p:nvPr/>
        </p:nvSpPr>
        <p:spPr>
          <a:xfrm>
            <a:off x="762000" y="5461000"/>
            <a:ext cx="14732000" cy="1397000"/>
          </a:xfrm>
          <a:prstGeom prst="rect">
            <a:avLst/>
          </a:prstGeom>
          <a:solidFill>
            <a:srgbClr val="1B3A6B"/>
          </a:solidFill>
        </p:spPr>
        <p:txBody>
          <a:bodyPr/>
          <a:p/>
        </p:txBody>
      </p:sp>
      <p:sp>
        <p:nvSpPr>
          <p:cNvPr id="32" name="Shape 30"/>
          <p:cNvSpPr/>
          <p:nvPr/>
        </p:nvSpPr>
        <p:spPr>
          <a:xfrm>
            <a:off x="1136650" y="5651500"/>
            <a:ext cx="342900" cy="457200"/>
          </a:xfrm>
          <a:custGeom>
            <a:avLst/>
            <a:gdLst/>
            <a:ahLst/>
            <a:cxnLst/>
            <a:rect l="l" t="t" r="r" b="b"/>
            <a:pathLst>
              <a:path w="342900" h="457200">
                <a:moveTo>
                  <a:pt x="261551" y="342900"/>
                </a:moveTo>
                <a:cubicBezTo>
                  <a:pt x="268069" y="322987"/>
                  <a:pt x="281107" y="304949"/>
                  <a:pt x="295841" y="289411"/>
                </a:cubicBezTo>
                <a:cubicBezTo>
                  <a:pt x="325041" y="258693"/>
                  <a:pt x="342900" y="217170"/>
                  <a:pt x="342900" y="171450"/>
                </a:cubicBezTo>
                <a:cubicBezTo>
                  <a:pt x="342900" y="76795"/>
                  <a:pt x="266105" y="0"/>
                  <a:pt x="171450" y="0"/>
                </a:cubicBezTo>
                <a:cubicBezTo>
                  <a:pt x="76795" y="0"/>
                  <a:pt x="0" y="76795"/>
                  <a:pt x="0" y="171450"/>
                </a:cubicBezTo>
                <a:cubicBezTo>
                  <a:pt x="0" y="217170"/>
                  <a:pt x="17859" y="258693"/>
                  <a:pt x="47059" y="289411"/>
                </a:cubicBezTo>
                <a:cubicBezTo>
                  <a:pt x="61793" y="304949"/>
                  <a:pt x="74920" y="322987"/>
                  <a:pt x="81349" y="342900"/>
                </a:cubicBezTo>
                <a:lnTo>
                  <a:pt x="261461" y="342900"/>
                </a:lnTo>
                <a:close/>
                <a:moveTo>
                  <a:pt x="257175" y="385763"/>
                </a:moveTo>
                <a:lnTo>
                  <a:pt x="85725" y="385763"/>
                </a:lnTo>
                <a:lnTo>
                  <a:pt x="85725" y="400050"/>
                </a:lnTo>
                <a:cubicBezTo>
                  <a:pt x="85725" y="439519"/>
                  <a:pt x="117693" y="471488"/>
                  <a:pt x="157163" y="471488"/>
                </a:cubicBezTo>
                <a:lnTo>
                  <a:pt x="185738" y="471488"/>
                </a:lnTo>
                <a:cubicBezTo>
                  <a:pt x="225207" y="471488"/>
                  <a:pt x="257175" y="439519"/>
                  <a:pt x="257175" y="400050"/>
                </a:cubicBezTo>
                <a:lnTo>
                  <a:pt x="257175" y="385763"/>
                </a:lnTo>
                <a:close/>
                <a:moveTo>
                  <a:pt x="164306" y="100013"/>
                </a:moveTo>
                <a:cubicBezTo>
                  <a:pt x="128766" y="100013"/>
                  <a:pt x="100013" y="128766"/>
                  <a:pt x="100013" y="164306"/>
                </a:cubicBezTo>
                <a:cubicBezTo>
                  <a:pt x="100013" y="176183"/>
                  <a:pt x="90458" y="185738"/>
                  <a:pt x="78581" y="185738"/>
                </a:cubicBezTo>
                <a:cubicBezTo>
                  <a:pt x="66705" y="185738"/>
                  <a:pt x="57150" y="176183"/>
                  <a:pt x="57150" y="164306"/>
                </a:cubicBezTo>
                <a:cubicBezTo>
                  <a:pt x="57150" y="105102"/>
                  <a:pt x="105102" y="57150"/>
                  <a:pt x="164306" y="57150"/>
                </a:cubicBezTo>
                <a:cubicBezTo>
                  <a:pt x="176183" y="57150"/>
                  <a:pt x="185738" y="66705"/>
                  <a:pt x="185738" y="78581"/>
                </a:cubicBezTo>
                <a:cubicBezTo>
                  <a:pt x="185738" y="90458"/>
                  <a:pt x="176183" y="100013"/>
                  <a:pt x="164306" y="100013"/>
                </a:cubicBezTo>
                <a:close/>
              </a:path>
            </a:pathLst>
          </a:custGeom>
          <a:solidFill>
            <a:srgbClr val="FFFFFF"/>
          </a:solidFill>
        </p:spPr>
        <p:txBody>
          <a:bodyPr/>
          <a:p/>
        </p:txBody>
      </p:sp>
      <p:sp>
        <p:nvSpPr>
          <p:cNvPr id="33" name="Text 31"/>
          <p:cNvSpPr/>
          <p:nvPr/>
        </p:nvSpPr>
        <p:spPr>
          <a:xfrm>
            <a:off x="1714500" y="5588000"/>
            <a:ext cx="2540000" cy="330200"/>
          </a:xfrm>
          <a:prstGeom prst="rect">
            <a:avLst/>
          </a:prstGeom>
          <a:noFill/>
        </p:spPr>
        <p:txBody>
          <a:bodyPr wrap="none" lIns="0" tIns="0" rIns="0" bIns="0" rtlCol="0" anchor="ctr"/>
          <a:lstStyle/>
          <a:p>
            <a:pPr>
              <a:lnSpc>
                <a:spcPct val="100000"/>
              </a:lnSpc>
            </a:pP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Key Insight</a:t>
            </a:r>
            <a:endPar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4" name="Text 32"/>
          <p:cNvSpPr/>
          <p:nvPr/>
        </p:nvSpPr>
        <p:spPr>
          <a:xfrm>
            <a:off x="1714500" y="5943600"/>
            <a:ext cx="13462000" cy="762000"/>
          </a:xfrm>
          <a:prstGeom prst="rect">
            <a:avLst/>
          </a:prstGeom>
          <a:noFill/>
        </p:spPr>
        <p:txBody>
          <a:bodyPr wrap="square" lIns="0" tIns="0" rIns="0" bIns="0" rtlCol="0" anchor="ctr"/>
          <a:lstStyle/>
          <a:p>
            <a:pPr>
              <a:lnSpc>
                <a:spcPct val="140000"/>
              </a:lnSpc>
            </a:pP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There is a critical need to </a:t>
            </a:r>
            <a:r>
              <a:rPr lang="en-US" sz="16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jointly optimize pricing and scheduling</a:t>
            </a: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 to proactively balance profitability, resource utilization, and service quality in serverless GPU platforms.</a:t>
            </a:r>
            <a:endPar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5" name="Text 33"/>
          <p:cNvSpPr/>
          <p:nvPr/>
        </p:nvSpPr>
        <p:spPr>
          <a:xfrm>
            <a:off x="762000" y="7048500"/>
            <a:ext cx="3810000" cy="3556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Research Gap</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36" name="Text 34"/>
          <p:cNvSpPr/>
          <p:nvPr/>
        </p:nvSpPr>
        <p:spPr>
          <a:xfrm>
            <a:off x="762000" y="7493000"/>
            <a:ext cx="14732000" cy="1016000"/>
          </a:xfrm>
          <a:prstGeom prst="rect">
            <a:avLst/>
          </a:prstGeom>
          <a:noFill/>
        </p:spPr>
        <p:txBody>
          <a:bodyPr wrap="square" lIns="0" tIns="0" rIns="0" bIns="0" rtlCol="0" anchor="t"/>
          <a:lstStyle/>
          <a:p>
            <a:pPr>
              <a:lnSpc>
                <a:spcPct val="150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Pricing work</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[13-16] focuses on VM-level or spot-instance markets — too coarse-grained for second-scale GPU elasticity</a:t>
            </a:r>
            <a:endParaRPr lang="en-US" dirty="0">
              <a:latin typeface="微软雅黑" panose="020B0503020204020204" pitchFamily="34" charset="-122"/>
              <a:ea typeface="微软雅黑" panose="020B0503020204020204" pitchFamily="34" charset="-122"/>
            </a:endParaRPr>
          </a:p>
          <a:p>
            <a:pPr>
              <a:lnSpc>
                <a:spcPct val="150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Scheduling work</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[5-6] optimizes allocation but treats demand as exogenous — misses demand-shaping opportunity</a:t>
            </a:r>
            <a:endParaRPr lang="en-US" dirty="0">
              <a:latin typeface="微软雅黑" panose="020B0503020204020204" pitchFamily="34" charset="-122"/>
              <a:ea typeface="微软雅黑" panose="020B0503020204020204" pitchFamily="34" charset="-122"/>
            </a:endParaRPr>
          </a:p>
          <a:p>
            <a:pPr>
              <a:lnSpc>
                <a:spcPct val="150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6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No existing framework</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jointly optimizes economic decisions (pricing) with system-level scheduling for serverless GPUs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37" name="Shape 35"/>
          <p:cNvSpPr/>
          <p:nvPr/>
        </p:nvSpPr>
        <p:spPr>
          <a:xfrm>
            <a:off x="762000" y="8763000"/>
            <a:ext cx="14732000" cy="0"/>
          </a:xfrm>
          <a:prstGeom prst="straightConnector1">
            <a:avLst/>
          </a:prstGeom>
          <a:noFill/>
          <a:ln w="12700">
            <a:solidFill>
              <a:srgbClr val="D0D5DD"/>
            </a:solidFill>
            <a:prstDash val="solid"/>
            <a:headEnd type="none"/>
            <a:tailEnd type="none"/>
          </a:ln>
        </p:spPr>
        <p:txBody>
          <a:bodyPr/>
          <a:p/>
        </p:txBody>
      </p:sp>
      <p:sp>
        <p:nvSpPr>
          <p:cNvPr id="38" name="Text 36"/>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5 / 20</a:t>
            </a:r>
            <a:endPar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76200"/>
          </a:xfrm>
          <a:prstGeom prst="rect">
            <a:avLst/>
          </a:prstGeom>
          <a:solidFill>
            <a:srgbClr val="1B3A6B"/>
          </a:solidFill>
        </p:spPr>
        <p:txBody>
          <a:bodyPr/>
          <a:p/>
        </p:txBody>
      </p:sp>
      <p:sp>
        <p:nvSpPr>
          <p:cNvPr id="3" name="Shape 1"/>
          <p:cNvSpPr/>
          <p:nvPr/>
        </p:nvSpPr>
        <p:spPr>
          <a:xfrm>
            <a:off x="0" y="76200"/>
            <a:ext cx="6096000" cy="9067800"/>
          </a:xfrm>
          <a:prstGeom prst="rect">
            <a:avLst/>
          </a:prstGeom>
          <a:solidFill>
            <a:srgbClr val="1B3A6B"/>
          </a:solidFill>
        </p:spPr>
        <p:txBody>
          <a:bodyPr/>
          <a:p/>
        </p:txBody>
      </p:sp>
      <p:sp>
        <p:nvSpPr>
          <p:cNvPr id="4" name="Text 2"/>
          <p:cNvSpPr/>
          <p:nvPr/>
        </p:nvSpPr>
        <p:spPr>
          <a:xfrm>
            <a:off x="762000" y="2540000"/>
            <a:ext cx="4572000" cy="1270000"/>
          </a:xfrm>
          <a:prstGeom prst="rect">
            <a:avLst/>
          </a:prstGeom>
          <a:noFill/>
        </p:spPr>
        <p:txBody>
          <a:bodyPr wrap="none" lIns="0" tIns="0" rIns="0" bIns="0" rtlCol="0" anchor="ctr"/>
          <a:lstStyle/>
          <a:p>
            <a:pPr>
              <a:lnSpc>
                <a:spcPct val="100000"/>
              </a:lnSpc>
            </a:pPr>
            <a:r>
              <a:rPr lang="en-US" sz="8000" b="1" dirty="0">
                <a:solidFill>
                  <a:srgbClr val="FFFFFF"/>
                </a:solidFill>
                <a:latin typeface="Quattrocento Sans" panose="020B0502050000020003" pitchFamily="34" charset="0"/>
                <a:ea typeface="Quattrocento Sans" panose="020B0502050000020003" pitchFamily="34" charset="-122"/>
                <a:cs typeface="Quattrocento Sans" panose="020B0502050000020003" pitchFamily="34" charset="-120"/>
              </a:rPr>
              <a:t>02</a:t>
            </a:r>
            <a:endParaRPr lang="en-US" sz="1600" dirty="0"/>
          </a:p>
        </p:txBody>
      </p:sp>
      <p:sp>
        <p:nvSpPr>
          <p:cNvPr id="5" name="Shape 3"/>
          <p:cNvSpPr/>
          <p:nvPr/>
        </p:nvSpPr>
        <p:spPr>
          <a:xfrm>
            <a:off x="762000" y="3937000"/>
            <a:ext cx="1270000" cy="0"/>
          </a:xfrm>
          <a:prstGeom prst="straightConnector1">
            <a:avLst/>
          </a:prstGeom>
          <a:noFill/>
          <a:ln w="50800">
            <a:solidFill>
              <a:srgbClr val="FFFFFF"/>
            </a:solidFill>
            <a:prstDash val="solid"/>
            <a:headEnd type="none"/>
            <a:tailEnd type="none"/>
          </a:ln>
        </p:spPr>
        <p:txBody>
          <a:bodyPr/>
          <a:p/>
        </p:txBody>
      </p:sp>
      <p:sp>
        <p:nvSpPr>
          <p:cNvPr id="6" name="Text 4"/>
          <p:cNvSpPr/>
          <p:nvPr/>
        </p:nvSpPr>
        <p:spPr>
          <a:xfrm>
            <a:off x="6858000" y="3048000"/>
            <a:ext cx="8382000" cy="635000"/>
          </a:xfrm>
          <a:prstGeom prst="rect">
            <a:avLst/>
          </a:prstGeom>
          <a:noFill/>
        </p:spPr>
        <p:txBody>
          <a:bodyPr wrap="none" lIns="0" tIns="0" rIns="0" bIns="0" rtlCol="0" anchor="ctr"/>
          <a:lstStyle/>
          <a:p>
            <a:pPr>
              <a:lnSpc>
                <a:spcPct val="100000"/>
              </a:lnSpc>
            </a:pPr>
            <a:r>
              <a:rPr lang="en-US" sz="3200" b="1" dirty="0">
                <a:solidFill>
                  <a:srgbClr val="1B3A6B"/>
                </a:solidFill>
                <a:latin typeface="Quattrocento Sans" panose="020B0502050000020003" pitchFamily="34" charset="0"/>
                <a:ea typeface="Quattrocento Sans" panose="020B0502050000020003" pitchFamily="34" charset="-122"/>
                <a:cs typeface="Quattrocento Sans" panose="020B0502050000020003" pitchFamily="34" charset="-120"/>
              </a:rPr>
              <a:t>System Model &amp; Formulation</a:t>
            </a:r>
            <a:endParaRPr lang="en-US" sz="1600" dirty="0"/>
          </a:p>
        </p:txBody>
      </p:sp>
      <p:sp>
        <p:nvSpPr>
          <p:cNvPr id="7" name="Text 5"/>
          <p:cNvSpPr/>
          <p:nvPr/>
        </p:nvSpPr>
        <p:spPr>
          <a:xfrm>
            <a:off x="6858000" y="3937000"/>
            <a:ext cx="8382000" cy="1016000"/>
          </a:xfrm>
          <a:prstGeom prst="rect">
            <a:avLst/>
          </a:prstGeom>
          <a:noFill/>
        </p:spPr>
        <p:txBody>
          <a:bodyPr wrap="square" lIns="0" tIns="0" rIns="0" bIns="0" rtlCol="0" anchor="t"/>
          <a:lstStyle/>
          <a:p>
            <a:pPr>
              <a:lnSpc>
                <a:spcPct val="150000"/>
              </a:lnSpc>
            </a:pPr>
            <a:r>
              <a:rPr lang="en-US" sz="1800" dirty="0">
                <a:solidFill>
                  <a:srgbClr val="5A6B7F"/>
                </a:solidFill>
                <a:latin typeface="Quattrocento Sans" panose="020B0502050000020003" pitchFamily="34" charset="0"/>
                <a:ea typeface="Quattrocento Sans" panose="020B0502050000020003" pitchFamily="34" charset="-122"/>
                <a:cs typeface="Quattrocento Sans" panose="020B0502050000020003" pitchFamily="34" charset="-120"/>
              </a:rPr>
              <a:t>Two coupled timescales: window-level economic planning and slot-level real-time resource control</a:t>
            </a:r>
            <a:endParaRPr lang="en-US" sz="1600" dirty="0"/>
          </a:p>
        </p:txBody>
      </p:sp>
      <p:sp>
        <p:nvSpPr>
          <p:cNvPr id="8" name="Shape 6"/>
          <p:cNvSpPr/>
          <p:nvPr/>
        </p:nvSpPr>
        <p:spPr>
          <a:xfrm>
            <a:off x="6858000" y="5334000"/>
            <a:ext cx="609600" cy="609600"/>
          </a:xfrm>
          <a:custGeom>
            <a:avLst/>
            <a:gdLst/>
            <a:ahLst/>
            <a:cxnLst/>
            <a:rect l="l" t="t" r="r" b="b"/>
            <a:pathLst>
              <a:path w="609600" h="609600">
                <a:moveTo>
                  <a:pt x="276820" y="6191"/>
                </a:moveTo>
                <a:cubicBezTo>
                  <a:pt x="294561" y="-2024"/>
                  <a:pt x="315039" y="-2024"/>
                  <a:pt x="332780" y="6191"/>
                </a:cubicBezTo>
                <a:lnTo>
                  <a:pt x="593050" y="126444"/>
                </a:lnTo>
                <a:cubicBezTo>
                  <a:pt x="603171" y="131088"/>
                  <a:pt x="609600" y="141208"/>
                  <a:pt x="609600" y="152400"/>
                </a:cubicBezTo>
                <a:cubicBezTo>
                  <a:pt x="609600" y="163592"/>
                  <a:pt x="603171" y="173712"/>
                  <a:pt x="593050" y="178356"/>
                </a:cubicBezTo>
                <a:lnTo>
                  <a:pt x="332780" y="298609"/>
                </a:lnTo>
                <a:cubicBezTo>
                  <a:pt x="315039" y="306824"/>
                  <a:pt x="294561" y="306824"/>
                  <a:pt x="276820" y="298609"/>
                </a:cubicBezTo>
                <a:lnTo>
                  <a:pt x="16550" y="178356"/>
                </a:lnTo>
                <a:cubicBezTo>
                  <a:pt x="6429" y="173593"/>
                  <a:pt x="0" y="163473"/>
                  <a:pt x="0" y="152400"/>
                </a:cubicBezTo>
                <a:cubicBezTo>
                  <a:pt x="0" y="141327"/>
                  <a:pt x="6429" y="131088"/>
                  <a:pt x="16550" y="126444"/>
                </a:cubicBezTo>
                <a:lnTo>
                  <a:pt x="276820" y="6191"/>
                </a:lnTo>
                <a:close/>
                <a:moveTo>
                  <a:pt x="57269" y="260033"/>
                </a:moveTo>
                <a:lnTo>
                  <a:pt x="252889" y="350401"/>
                </a:lnTo>
                <a:cubicBezTo>
                  <a:pt x="285869" y="365641"/>
                  <a:pt x="323850" y="365641"/>
                  <a:pt x="356830" y="350401"/>
                </a:cubicBezTo>
                <a:lnTo>
                  <a:pt x="552450" y="260033"/>
                </a:lnTo>
                <a:lnTo>
                  <a:pt x="593050" y="278844"/>
                </a:lnTo>
                <a:cubicBezTo>
                  <a:pt x="603171" y="283488"/>
                  <a:pt x="609600" y="293608"/>
                  <a:pt x="609600" y="304800"/>
                </a:cubicBezTo>
                <a:cubicBezTo>
                  <a:pt x="609600" y="315992"/>
                  <a:pt x="603171" y="326112"/>
                  <a:pt x="593050" y="330756"/>
                </a:cubicBezTo>
                <a:lnTo>
                  <a:pt x="332780" y="451009"/>
                </a:lnTo>
                <a:cubicBezTo>
                  <a:pt x="315039" y="459224"/>
                  <a:pt x="294561" y="459224"/>
                  <a:pt x="276820" y="451009"/>
                </a:cubicBezTo>
                <a:lnTo>
                  <a:pt x="16550" y="330756"/>
                </a:lnTo>
                <a:cubicBezTo>
                  <a:pt x="6429" y="325993"/>
                  <a:pt x="0" y="315873"/>
                  <a:pt x="0" y="304800"/>
                </a:cubicBezTo>
                <a:cubicBezTo>
                  <a:pt x="0" y="293727"/>
                  <a:pt x="6429" y="283488"/>
                  <a:pt x="16550" y="278844"/>
                </a:cubicBezTo>
                <a:lnTo>
                  <a:pt x="57150" y="260033"/>
                </a:lnTo>
                <a:close/>
                <a:moveTo>
                  <a:pt x="16550" y="431244"/>
                </a:moveTo>
                <a:lnTo>
                  <a:pt x="57150" y="412433"/>
                </a:lnTo>
                <a:lnTo>
                  <a:pt x="252770" y="502801"/>
                </a:lnTo>
                <a:cubicBezTo>
                  <a:pt x="285750" y="518041"/>
                  <a:pt x="323731" y="518041"/>
                  <a:pt x="356711" y="502801"/>
                </a:cubicBezTo>
                <a:lnTo>
                  <a:pt x="552331" y="412433"/>
                </a:lnTo>
                <a:lnTo>
                  <a:pt x="592931" y="431244"/>
                </a:lnTo>
                <a:cubicBezTo>
                  <a:pt x="603052" y="435888"/>
                  <a:pt x="609481" y="446008"/>
                  <a:pt x="609481" y="457200"/>
                </a:cubicBezTo>
                <a:cubicBezTo>
                  <a:pt x="609481" y="468392"/>
                  <a:pt x="603052" y="478512"/>
                  <a:pt x="592931" y="483156"/>
                </a:cubicBezTo>
                <a:lnTo>
                  <a:pt x="332661" y="603409"/>
                </a:lnTo>
                <a:cubicBezTo>
                  <a:pt x="314920" y="611624"/>
                  <a:pt x="294442" y="611624"/>
                  <a:pt x="276701" y="603409"/>
                </a:cubicBezTo>
                <a:lnTo>
                  <a:pt x="16550" y="483156"/>
                </a:lnTo>
                <a:cubicBezTo>
                  <a:pt x="6429" y="478393"/>
                  <a:pt x="0" y="468273"/>
                  <a:pt x="0" y="457200"/>
                </a:cubicBezTo>
                <a:cubicBezTo>
                  <a:pt x="0" y="446127"/>
                  <a:pt x="6429" y="435888"/>
                  <a:pt x="16550" y="431244"/>
                </a:cubicBezTo>
                <a:close/>
              </a:path>
            </a:pathLst>
          </a:custGeom>
          <a:solidFill>
            <a:srgbClr val="1B3A6B"/>
          </a:solidFill>
        </p:spPr>
        <p:txBody>
          <a:bodyPr/>
          <a:p/>
        </p:txBody>
      </p:sp>
      <p:sp>
        <p:nvSpPr>
          <p:cNvPr id="9" name="Shape 7"/>
          <p:cNvSpPr/>
          <p:nvPr/>
        </p:nvSpPr>
        <p:spPr>
          <a:xfrm>
            <a:off x="8128000" y="5334000"/>
            <a:ext cx="609600" cy="609600"/>
          </a:xfrm>
          <a:custGeom>
            <a:avLst/>
            <a:gdLst/>
            <a:ahLst/>
            <a:cxnLst/>
            <a:rect l="l" t="t" r="r" b="b"/>
            <a:pathLst>
              <a:path w="609600" h="609600">
                <a:moveTo>
                  <a:pt x="38100" y="38100"/>
                </a:moveTo>
                <a:cubicBezTo>
                  <a:pt x="59174" y="38100"/>
                  <a:pt x="76200" y="55126"/>
                  <a:pt x="76200" y="76200"/>
                </a:cubicBezTo>
                <a:lnTo>
                  <a:pt x="76200" y="476250"/>
                </a:lnTo>
                <a:cubicBezTo>
                  <a:pt x="76200" y="486728"/>
                  <a:pt x="84773" y="495300"/>
                  <a:pt x="95250" y="495300"/>
                </a:cubicBezTo>
                <a:lnTo>
                  <a:pt x="571500" y="495300"/>
                </a:lnTo>
                <a:cubicBezTo>
                  <a:pt x="592574" y="495300"/>
                  <a:pt x="609600" y="512326"/>
                  <a:pt x="609600" y="533400"/>
                </a:cubicBezTo>
                <a:cubicBezTo>
                  <a:pt x="609600" y="554474"/>
                  <a:pt x="592574" y="571500"/>
                  <a:pt x="571500" y="571500"/>
                </a:cubicBezTo>
                <a:lnTo>
                  <a:pt x="95250" y="571500"/>
                </a:lnTo>
                <a:cubicBezTo>
                  <a:pt x="42624" y="571500"/>
                  <a:pt x="0" y="528876"/>
                  <a:pt x="0" y="476250"/>
                </a:cubicBezTo>
                <a:lnTo>
                  <a:pt x="0" y="76200"/>
                </a:lnTo>
                <a:cubicBezTo>
                  <a:pt x="0" y="55126"/>
                  <a:pt x="17026" y="38100"/>
                  <a:pt x="38100" y="38100"/>
                </a:cubicBezTo>
                <a:close/>
                <a:moveTo>
                  <a:pt x="152400" y="114300"/>
                </a:moveTo>
                <a:cubicBezTo>
                  <a:pt x="152400" y="93226"/>
                  <a:pt x="169426" y="76200"/>
                  <a:pt x="190500" y="76200"/>
                </a:cubicBezTo>
                <a:lnTo>
                  <a:pt x="419100" y="76200"/>
                </a:lnTo>
                <a:cubicBezTo>
                  <a:pt x="440174" y="76200"/>
                  <a:pt x="457200" y="93226"/>
                  <a:pt x="457200" y="114300"/>
                </a:cubicBezTo>
                <a:cubicBezTo>
                  <a:pt x="457200" y="135374"/>
                  <a:pt x="440174" y="152400"/>
                  <a:pt x="419100" y="152400"/>
                </a:cubicBezTo>
                <a:lnTo>
                  <a:pt x="190500" y="152400"/>
                </a:lnTo>
                <a:cubicBezTo>
                  <a:pt x="169426" y="152400"/>
                  <a:pt x="152400" y="135374"/>
                  <a:pt x="152400" y="114300"/>
                </a:cubicBezTo>
                <a:close/>
                <a:moveTo>
                  <a:pt x="190500" y="209550"/>
                </a:moveTo>
                <a:lnTo>
                  <a:pt x="342900" y="209550"/>
                </a:lnTo>
                <a:cubicBezTo>
                  <a:pt x="363974" y="209550"/>
                  <a:pt x="381000" y="226576"/>
                  <a:pt x="381000" y="247650"/>
                </a:cubicBezTo>
                <a:cubicBezTo>
                  <a:pt x="381000" y="268724"/>
                  <a:pt x="363974" y="285750"/>
                  <a:pt x="342900" y="285750"/>
                </a:cubicBezTo>
                <a:lnTo>
                  <a:pt x="190500" y="285750"/>
                </a:lnTo>
                <a:cubicBezTo>
                  <a:pt x="169426" y="285750"/>
                  <a:pt x="152400" y="268724"/>
                  <a:pt x="152400" y="247650"/>
                </a:cubicBezTo>
                <a:cubicBezTo>
                  <a:pt x="152400" y="226576"/>
                  <a:pt x="169426" y="209550"/>
                  <a:pt x="190500" y="209550"/>
                </a:cubicBezTo>
                <a:close/>
                <a:moveTo>
                  <a:pt x="190500" y="342900"/>
                </a:moveTo>
                <a:lnTo>
                  <a:pt x="495300" y="342900"/>
                </a:lnTo>
                <a:cubicBezTo>
                  <a:pt x="516374" y="342900"/>
                  <a:pt x="533400" y="359926"/>
                  <a:pt x="533400" y="381000"/>
                </a:cubicBezTo>
                <a:cubicBezTo>
                  <a:pt x="533400" y="402074"/>
                  <a:pt x="516374" y="419100"/>
                  <a:pt x="495300" y="419100"/>
                </a:cubicBezTo>
                <a:lnTo>
                  <a:pt x="190500" y="419100"/>
                </a:lnTo>
                <a:cubicBezTo>
                  <a:pt x="169426" y="419100"/>
                  <a:pt x="152400" y="402074"/>
                  <a:pt x="152400" y="381000"/>
                </a:cubicBezTo>
                <a:cubicBezTo>
                  <a:pt x="152400" y="359926"/>
                  <a:pt x="169426" y="342900"/>
                  <a:pt x="190500" y="342900"/>
                </a:cubicBezTo>
                <a:close/>
              </a:path>
            </a:pathLst>
          </a:custGeom>
          <a:solidFill>
            <a:srgbClr val="1B3A6B"/>
          </a:solidFill>
        </p:spPr>
        <p:txBody>
          <a:bodyPr/>
          <a:p/>
        </p:txBody>
      </p:sp>
      <p:sp>
        <p:nvSpPr>
          <p:cNvPr id="10" name="Shape 8"/>
          <p:cNvSpPr/>
          <p:nvPr/>
        </p:nvSpPr>
        <p:spPr>
          <a:xfrm>
            <a:off x="9398000" y="5334000"/>
            <a:ext cx="609600" cy="609600"/>
          </a:xfrm>
          <a:custGeom>
            <a:avLst/>
            <a:gdLst/>
            <a:ahLst/>
            <a:cxnLst/>
            <a:rect l="l" t="t" r="r" b="b"/>
            <a:pathLst>
              <a:path w="609600" h="609600">
                <a:moveTo>
                  <a:pt x="200025" y="66675"/>
                </a:moveTo>
                <a:lnTo>
                  <a:pt x="200025" y="114300"/>
                </a:lnTo>
                <a:lnTo>
                  <a:pt x="107037" y="114300"/>
                </a:lnTo>
                <a:cubicBezTo>
                  <a:pt x="90011" y="114300"/>
                  <a:pt x="76200" y="128111"/>
                  <a:pt x="76200" y="145137"/>
                </a:cubicBezTo>
                <a:cubicBezTo>
                  <a:pt x="76200" y="149900"/>
                  <a:pt x="77272" y="154662"/>
                  <a:pt x="79415" y="158948"/>
                </a:cubicBezTo>
                <a:lnTo>
                  <a:pt x="119182" y="238482"/>
                </a:lnTo>
                <a:cubicBezTo>
                  <a:pt x="105608" y="240625"/>
                  <a:pt x="95131" y="252413"/>
                  <a:pt x="95131" y="266700"/>
                </a:cubicBezTo>
                <a:cubicBezTo>
                  <a:pt x="95131" y="282535"/>
                  <a:pt x="107871" y="295275"/>
                  <a:pt x="123706" y="295275"/>
                </a:cubicBezTo>
                <a:lnTo>
                  <a:pt x="130373" y="295275"/>
                </a:lnTo>
                <a:lnTo>
                  <a:pt x="114181" y="457200"/>
                </a:lnTo>
                <a:lnTo>
                  <a:pt x="47268" y="540901"/>
                </a:lnTo>
                <a:cubicBezTo>
                  <a:pt x="41315" y="548402"/>
                  <a:pt x="37981" y="557689"/>
                  <a:pt x="37981" y="567333"/>
                </a:cubicBezTo>
                <a:cubicBezTo>
                  <a:pt x="37981" y="590669"/>
                  <a:pt x="56912" y="609600"/>
                  <a:pt x="80248" y="609600"/>
                </a:cubicBezTo>
                <a:lnTo>
                  <a:pt x="376595" y="609600"/>
                </a:lnTo>
                <a:cubicBezTo>
                  <a:pt x="399931" y="609600"/>
                  <a:pt x="418862" y="590669"/>
                  <a:pt x="418862" y="567333"/>
                </a:cubicBezTo>
                <a:cubicBezTo>
                  <a:pt x="418862" y="557689"/>
                  <a:pt x="415647" y="548402"/>
                  <a:pt x="409575" y="540901"/>
                </a:cubicBezTo>
                <a:lnTo>
                  <a:pt x="342900" y="457200"/>
                </a:lnTo>
                <a:lnTo>
                  <a:pt x="326708" y="295275"/>
                </a:lnTo>
                <a:lnTo>
                  <a:pt x="333375" y="295275"/>
                </a:lnTo>
                <a:cubicBezTo>
                  <a:pt x="349210" y="295275"/>
                  <a:pt x="361950" y="282535"/>
                  <a:pt x="361950" y="266700"/>
                </a:cubicBezTo>
                <a:cubicBezTo>
                  <a:pt x="361950" y="252532"/>
                  <a:pt x="351592" y="240625"/>
                  <a:pt x="337899" y="238482"/>
                </a:cubicBezTo>
                <a:lnTo>
                  <a:pt x="377666" y="158948"/>
                </a:lnTo>
                <a:cubicBezTo>
                  <a:pt x="379809" y="154662"/>
                  <a:pt x="380881" y="149900"/>
                  <a:pt x="380881" y="145137"/>
                </a:cubicBezTo>
                <a:cubicBezTo>
                  <a:pt x="380881" y="128111"/>
                  <a:pt x="367070" y="114300"/>
                  <a:pt x="350044" y="114300"/>
                </a:cubicBezTo>
                <a:lnTo>
                  <a:pt x="257056" y="114300"/>
                </a:lnTo>
                <a:lnTo>
                  <a:pt x="257056" y="66675"/>
                </a:lnTo>
                <a:lnTo>
                  <a:pt x="276106" y="66675"/>
                </a:lnTo>
                <a:cubicBezTo>
                  <a:pt x="291941" y="66675"/>
                  <a:pt x="304681" y="53935"/>
                  <a:pt x="304681" y="38100"/>
                </a:cubicBezTo>
                <a:cubicBezTo>
                  <a:pt x="304681" y="22265"/>
                  <a:pt x="292060" y="9525"/>
                  <a:pt x="276225" y="9525"/>
                </a:cubicBezTo>
                <a:lnTo>
                  <a:pt x="257175" y="9525"/>
                </a:lnTo>
                <a:lnTo>
                  <a:pt x="257175" y="-9525"/>
                </a:lnTo>
                <a:cubicBezTo>
                  <a:pt x="257175" y="-25360"/>
                  <a:pt x="244435" y="-38100"/>
                  <a:pt x="228600" y="-38100"/>
                </a:cubicBezTo>
                <a:cubicBezTo>
                  <a:pt x="212765" y="-38100"/>
                  <a:pt x="200025" y="-25360"/>
                  <a:pt x="200025" y="-9525"/>
                </a:cubicBezTo>
                <a:lnTo>
                  <a:pt x="200025" y="9525"/>
                </a:lnTo>
                <a:lnTo>
                  <a:pt x="180975" y="9525"/>
                </a:lnTo>
                <a:cubicBezTo>
                  <a:pt x="165140" y="9525"/>
                  <a:pt x="152400" y="22265"/>
                  <a:pt x="152400" y="38100"/>
                </a:cubicBezTo>
                <a:cubicBezTo>
                  <a:pt x="152400" y="53935"/>
                  <a:pt x="165140" y="66675"/>
                  <a:pt x="180975" y="66675"/>
                </a:cubicBezTo>
                <a:lnTo>
                  <a:pt x="200025" y="66675"/>
                </a:lnTo>
                <a:close/>
                <a:moveTo>
                  <a:pt x="387906" y="332899"/>
                </a:moveTo>
                <a:lnTo>
                  <a:pt x="398026" y="434697"/>
                </a:lnTo>
                <a:lnTo>
                  <a:pt x="454462" y="505182"/>
                </a:lnTo>
                <a:lnTo>
                  <a:pt x="459462" y="511969"/>
                </a:lnTo>
                <a:cubicBezTo>
                  <a:pt x="470416" y="528280"/>
                  <a:pt x="476250" y="547568"/>
                  <a:pt x="476250" y="567333"/>
                </a:cubicBezTo>
                <a:cubicBezTo>
                  <a:pt x="476250" y="582454"/>
                  <a:pt x="472916" y="596860"/>
                  <a:pt x="466844" y="609600"/>
                </a:cubicBezTo>
                <a:lnTo>
                  <a:pt x="565785" y="609600"/>
                </a:lnTo>
                <a:cubicBezTo>
                  <a:pt x="589955" y="609600"/>
                  <a:pt x="609600" y="589955"/>
                  <a:pt x="609600" y="565785"/>
                </a:cubicBezTo>
                <a:cubicBezTo>
                  <a:pt x="609600" y="557093"/>
                  <a:pt x="606981" y="548640"/>
                  <a:pt x="602218" y="541496"/>
                </a:cubicBezTo>
                <a:lnTo>
                  <a:pt x="571500" y="495419"/>
                </a:lnTo>
                <a:lnTo>
                  <a:pt x="571500" y="419219"/>
                </a:lnTo>
                <a:lnTo>
                  <a:pt x="587335" y="403384"/>
                </a:lnTo>
                <a:cubicBezTo>
                  <a:pt x="601623" y="389096"/>
                  <a:pt x="609600" y="369689"/>
                  <a:pt x="609600" y="349448"/>
                </a:cubicBezTo>
                <a:lnTo>
                  <a:pt x="609600" y="228600"/>
                </a:lnTo>
                <a:cubicBezTo>
                  <a:pt x="609600" y="207526"/>
                  <a:pt x="592574" y="190500"/>
                  <a:pt x="571500" y="190500"/>
                </a:cubicBezTo>
                <a:cubicBezTo>
                  <a:pt x="550426" y="190500"/>
                  <a:pt x="533400" y="207526"/>
                  <a:pt x="533400" y="228600"/>
                </a:cubicBezTo>
                <a:lnTo>
                  <a:pt x="533400" y="247650"/>
                </a:lnTo>
                <a:lnTo>
                  <a:pt x="495300" y="247650"/>
                </a:lnTo>
                <a:lnTo>
                  <a:pt x="495300" y="228600"/>
                </a:lnTo>
                <a:cubicBezTo>
                  <a:pt x="495300" y="207526"/>
                  <a:pt x="478274" y="190500"/>
                  <a:pt x="457200" y="190500"/>
                </a:cubicBezTo>
                <a:cubicBezTo>
                  <a:pt x="436126" y="190500"/>
                  <a:pt x="419100" y="207526"/>
                  <a:pt x="419100" y="228600"/>
                </a:cubicBezTo>
                <a:lnTo>
                  <a:pt x="419100" y="266700"/>
                </a:lnTo>
                <a:cubicBezTo>
                  <a:pt x="419100" y="293370"/>
                  <a:pt x="406956" y="317183"/>
                  <a:pt x="387906" y="332899"/>
                </a:cubicBezTo>
                <a:close/>
              </a:path>
            </a:pathLst>
          </a:custGeom>
          <a:solidFill>
            <a:srgbClr val="1B3A6B"/>
          </a:solidFill>
        </p:spPr>
        <p:txBody>
          <a:body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32512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rPr>
              <a:t>System Overview: Two-Timescale Architecture</a:t>
            </a:r>
            <a:endPar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70000"/>
            <a:ext cx="14732000" cy="0"/>
          </a:xfrm>
          <a:prstGeom prst="straightConnector1">
            <a:avLst/>
          </a:prstGeom>
          <a:noFill/>
          <a:ln w="12700">
            <a:solidFill>
              <a:srgbClr val="D0D5DD"/>
            </a:solidFill>
            <a:prstDash val="solid"/>
            <a:headEnd type="none"/>
            <a:tailEnd type="none"/>
          </a:ln>
        </p:spPr>
        <p:txBody>
          <a:bodyPr/>
          <a:p/>
        </p:txBody>
      </p:sp>
      <p:sp>
        <p:nvSpPr>
          <p:cNvPr id="11" name="Shape 9"/>
          <p:cNvSpPr/>
          <p:nvPr/>
        </p:nvSpPr>
        <p:spPr>
          <a:xfrm>
            <a:off x="762000" y="1524000"/>
            <a:ext cx="7048500" cy="2540000"/>
          </a:xfrm>
          <a:prstGeom prst="rect">
            <a:avLst/>
          </a:prstGeom>
          <a:solidFill>
            <a:srgbClr val="FFFFFF"/>
          </a:solidFill>
          <a:ln w="12700">
            <a:solidFill>
              <a:srgbClr val="D0D5DD"/>
            </a:solidFill>
            <a:prstDash val="solid"/>
          </a:ln>
        </p:spPr>
        <p:txBody>
          <a:bodyPr/>
          <a:p/>
        </p:txBody>
      </p:sp>
      <p:sp>
        <p:nvSpPr>
          <p:cNvPr id="12" name="Shape 10"/>
          <p:cNvSpPr/>
          <p:nvPr/>
        </p:nvSpPr>
        <p:spPr>
          <a:xfrm>
            <a:off x="762000" y="1524000"/>
            <a:ext cx="7048500" cy="63500"/>
          </a:xfrm>
          <a:prstGeom prst="rect">
            <a:avLst/>
          </a:prstGeom>
          <a:solidFill>
            <a:srgbClr val="1B3A6B"/>
          </a:solidFill>
        </p:spPr>
        <p:txBody>
          <a:bodyPr/>
          <a:p/>
        </p:txBody>
      </p:sp>
      <p:sp>
        <p:nvSpPr>
          <p:cNvPr id="13" name="Text 11"/>
          <p:cNvSpPr/>
          <p:nvPr/>
        </p:nvSpPr>
        <p:spPr>
          <a:xfrm>
            <a:off x="1016000" y="1714500"/>
            <a:ext cx="3810000" cy="330200"/>
          </a:xfrm>
          <a:prstGeom prst="rect">
            <a:avLst/>
          </a:prstGeom>
          <a:noFill/>
        </p:spPr>
        <p:txBody>
          <a:bodyPr wrap="none" lIns="0" tIns="0" rIns="0" bIns="0" rtlCol="0" anchor="ctr"/>
          <a:lstStyle/>
          <a:p>
            <a:pPr>
              <a:lnSpc>
                <a:spcPct val="100000"/>
              </a:lnSpc>
            </a:pPr>
            <a:r>
              <a:rPr lang="en-US"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Window Level (t)</a:t>
            </a:r>
            <a:endParaRPr lang="en-US"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4" name="Text 12"/>
          <p:cNvSpPr/>
          <p:nvPr/>
        </p:nvSpPr>
        <p:spPr>
          <a:xfrm>
            <a:off x="1016000" y="2095500"/>
            <a:ext cx="6540500" cy="1778000"/>
          </a:xfrm>
          <a:prstGeom prst="rect">
            <a:avLst/>
          </a:prstGeom>
          <a:noFill/>
        </p:spPr>
        <p:txBody>
          <a:bodyPr wrap="square" lIns="0" tIns="0" rIns="0" bIns="0" rtlCol="0" anchor="t"/>
          <a:lstStyle/>
          <a:p>
            <a:pPr>
              <a:lnSpc>
                <a:spcPct val="145000"/>
              </a:lnSpc>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Long-term economic planning</a:t>
            </a:r>
            <a:endParaRPr lang="en-US" dirty="0">
              <a:latin typeface="微软雅黑" panose="020B0503020204020204" pitchFamily="34" charset="-122"/>
              <a:ea typeface="微软雅黑" panose="020B0503020204020204" pitchFamily="34" charset="-122"/>
            </a:endParaRPr>
          </a:p>
          <a:p>
            <a:pPr marL="254000" indent="-254000">
              <a:lnSpc>
                <a:spcPct val="145000"/>
              </a:lnSpc>
              <a:spcBef>
                <a:spcPts val="10"/>
              </a:spcBef>
              <a:buSzPct val="100000"/>
              <a:buChar char="•"/>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Determines per-unit vGPU price </a:t>
            </a:r>
            <a:r>
              <a:rPr lang="en-US" sz="1600" b="1"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p</a:t>
            </a:r>
            <a:r>
              <a:rPr lang="en-US" sz="1600" b="1" i="1"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m,t</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for each tier </a:t>
            </a:r>
            <a:r>
              <a:rPr lang="en-US" sz="1600"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m</a:t>
            </a:r>
            <a:endParaRPr lang="en-US" dirty="0">
              <a:latin typeface="微软雅黑" panose="020B0503020204020204" pitchFamily="34" charset="-122"/>
              <a:ea typeface="微软雅黑" panose="020B0503020204020204" pitchFamily="34" charset="-122"/>
            </a:endParaRPr>
          </a:p>
          <a:p>
            <a:pPr marL="254000" indent="-254000">
              <a:lnSpc>
                <a:spcPct val="145000"/>
              </a:lnSpc>
              <a:spcBef>
                <a:spcPts val="10"/>
              </a:spcBef>
              <a:buSzPct val="100000"/>
              <a:buChar char="•"/>
            </a:pPr>
            <a:r>
              <a:rPr lang="en-US" altLang="zh-CN"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Announces predefined SLA</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600" b="1"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s</a:t>
            </a:r>
            <a:r>
              <a:rPr lang="en-US" sz="1600" b="1" i="1"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m</a:t>
            </a:r>
            <a:r>
              <a:rPr lang="en-US" sz="1600"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and baseline </a:t>
            </a:r>
            <a:r>
              <a:rPr lang="en-US" sz="1600" b="1"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n</a:t>
            </a:r>
            <a:r>
              <a:rPr lang="en-US" sz="1600" b="1" i="1" baseline="3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min</a:t>
            </a:r>
            <a:endParaRPr lang="en-US" i="1" dirty="0">
              <a:latin typeface="微软雅黑" panose="020B0503020204020204" pitchFamily="34" charset="-122"/>
              <a:ea typeface="微软雅黑" panose="020B0503020204020204" pitchFamily="34" charset="-122"/>
            </a:endParaRPr>
          </a:p>
          <a:p>
            <a:pPr marL="254000" indent="-254000">
              <a:lnSpc>
                <a:spcPct val="145000"/>
              </a:lnSpc>
              <a:spcBef>
                <a:spcPts val="10"/>
              </a:spcBef>
              <a:buSzPct val="100000"/>
              <a:buChar char="•"/>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Time scale: minutes to hours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5" name="Shape 13"/>
          <p:cNvSpPr/>
          <p:nvPr/>
        </p:nvSpPr>
        <p:spPr>
          <a:xfrm>
            <a:off x="8445500" y="1524000"/>
            <a:ext cx="7048500" cy="2540000"/>
          </a:xfrm>
          <a:prstGeom prst="rect">
            <a:avLst/>
          </a:prstGeom>
          <a:solidFill>
            <a:srgbClr val="FFFFFF"/>
          </a:solidFill>
          <a:ln w="12700">
            <a:solidFill>
              <a:srgbClr val="D0D5DD"/>
            </a:solidFill>
            <a:prstDash val="solid"/>
          </a:ln>
        </p:spPr>
        <p:txBody>
          <a:bodyPr/>
          <a:p/>
        </p:txBody>
      </p:sp>
      <p:sp>
        <p:nvSpPr>
          <p:cNvPr id="16" name="Shape 14"/>
          <p:cNvSpPr/>
          <p:nvPr/>
        </p:nvSpPr>
        <p:spPr>
          <a:xfrm>
            <a:off x="8445500" y="1524000"/>
            <a:ext cx="7048500" cy="63500"/>
          </a:xfrm>
          <a:prstGeom prst="rect">
            <a:avLst/>
          </a:prstGeom>
          <a:solidFill>
            <a:srgbClr val="C44D34"/>
          </a:solidFill>
        </p:spPr>
        <p:txBody>
          <a:bodyPr/>
          <a:p/>
        </p:txBody>
      </p:sp>
      <p:sp>
        <p:nvSpPr>
          <p:cNvPr id="17" name="Text 15"/>
          <p:cNvSpPr/>
          <p:nvPr/>
        </p:nvSpPr>
        <p:spPr>
          <a:xfrm>
            <a:off x="8699500" y="1714500"/>
            <a:ext cx="3810000" cy="330200"/>
          </a:xfrm>
          <a:prstGeom prst="rect">
            <a:avLst/>
          </a:prstGeom>
          <a:noFill/>
        </p:spPr>
        <p:txBody>
          <a:bodyPr wrap="none" lIns="0" tIns="0" rIns="0" bIns="0" rtlCol="0" anchor="ctr"/>
          <a:lstStyle/>
          <a:p>
            <a:pPr>
              <a:lnSpc>
                <a:spcPct val="100000"/>
              </a:lnSpc>
            </a:pPr>
            <a:r>
              <a:rPr lang="en-US" sz="16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rPr>
              <a:t>Slot Level (h)</a:t>
            </a:r>
            <a:endParaRPr lang="en-US" sz="1600" b="1" dirty="0">
              <a:solidFill>
                <a:srgbClr val="C44D34"/>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8" name="Text 16"/>
          <p:cNvSpPr/>
          <p:nvPr/>
        </p:nvSpPr>
        <p:spPr>
          <a:xfrm>
            <a:off x="8699500" y="2095500"/>
            <a:ext cx="6540500" cy="1778000"/>
          </a:xfrm>
          <a:prstGeom prst="rect">
            <a:avLst/>
          </a:prstGeom>
          <a:noFill/>
        </p:spPr>
        <p:txBody>
          <a:bodyPr wrap="square" lIns="0" tIns="0" rIns="0" bIns="0" rtlCol="0" anchor="t"/>
          <a:lstStyle/>
          <a:p>
            <a:pPr>
              <a:lnSpc>
                <a:spcPct val="145000"/>
              </a:lnSpc>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Real-time resource control</a:t>
            </a:r>
            <a:endParaRPr lang="en-US" dirty="0">
              <a:latin typeface="微软雅黑" panose="020B0503020204020204" pitchFamily="34" charset="-122"/>
              <a:ea typeface="微软雅黑" panose="020B0503020204020204" pitchFamily="34" charset="-122"/>
            </a:endParaRPr>
          </a:p>
          <a:p>
            <a:pPr marL="254000" indent="-254000">
              <a:lnSpc>
                <a:spcPct val="145000"/>
              </a:lnSpc>
              <a:spcBef>
                <a:spcPts val="10"/>
              </a:spcBef>
              <a:buSzPct val="100000"/>
              <a:buChar char="•"/>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Assigns jobs to vGPUs (</a:t>
            </a:r>
            <a:r>
              <a:rPr lang="en-US" sz="1600" b="1"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x</a:t>
            </a:r>
            <a:r>
              <a:rPr lang="en-US" sz="1600" b="1" i="1"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k,j,h</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a:t>
            </a:r>
            <a:endParaRPr lang="en-US" dirty="0">
              <a:latin typeface="微软雅黑" panose="020B0503020204020204" pitchFamily="34" charset="-122"/>
              <a:ea typeface="微软雅黑" panose="020B0503020204020204" pitchFamily="34" charset="-122"/>
            </a:endParaRPr>
          </a:p>
          <a:p>
            <a:pPr marL="254000" indent="-254000">
              <a:lnSpc>
                <a:spcPct val="145000"/>
              </a:lnSpc>
              <a:spcBef>
                <a:spcPts val="10"/>
              </a:spcBef>
              <a:buSzPct val="100000"/>
              <a:buChar char="•"/>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Manages function deployment (</a:t>
            </a:r>
            <a:r>
              <a:rPr lang="en-US" sz="1600" b="1"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v</a:t>
            </a:r>
            <a:r>
              <a:rPr lang="en-US" sz="1600" b="1" i="1"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j,f,h</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a:t>
            </a:r>
            <a:endParaRPr lang="en-US" dirty="0">
              <a:latin typeface="微软雅黑" panose="020B0503020204020204" pitchFamily="34" charset="-122"/>
              <a:ea typeface="微软雅黑" panose="020B0503020204020204" pitchFamily="34" charset="-122"/>
            </a:endParaRPr>
          </a:p>
          <a:p>
            <a:pPr marL="254000" indent="-254000">
              <a:lnSpc>
                <a:spcPct val="145000"/>
              </a:lnSpc>
              <a:spcBef>
                <a:spcPts val="10"/>
              </a:spcBef>
              <a:buSzPct val="100000"/>
              <a:buChar char="•"/>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Time scale: seconds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9" name="Text 17"/>
          <p:cNvSpPr/>
          <p:nvPr/>
        </p:nvSpPr>
        <p:spPr>
          <a:xfrm>
            <a:off x="762000" y="4318000"/>
            <a:ext cx="3810000" cy="3302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Service Tiers</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graphicFrame>
        <p:nvGraphicFramePr>
          <p:cNvPr id="20" name="Table 0"/>
          <p:cNvGraphicFramePr>
            <a:graphicFrameLocks noGrp="1"/>
          </p:cNvGraphicFramePr>
          <p:nvPr/>
        </p:nvGraphicFramePr>
        <p:xfrm>
          <a:off x="762000" y="4762500"/>
          <a:ext cx="7112000" cy="1841500"/>
        </p:xfrm>
        <a:graphic>
          <a:graphicData uri="http://schemas.openxmlformats.org/drawingml/2006/table">
            <a:tbl>
              <a:tblPr/>
              <a:tblGrid>
                <a:gridCol w="1778000"/>
                <a:gridCol w="1778000"/>
                <a:gridCol w="1778000"/>
                <a:gridCol w="1778000"/>
              </a:tblGrid>
              <a:tr h="517134">
                <a:tc>
                  <a:txBody>
                    <a:bodyPr/>
                    <a:lstStyle/>
                    <a:p>
                      <a:pPr algn="l"/>
                      <a:r>
                        <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rPr>
                        <a:t>Tier</a:t>
                      </a:r>
                      <a:endPar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c>
                  <a:txBody>
                    <a:bodyPr/>
                    <a:lstStyle/>
                    <a:p>
                      <a:r>
                        <a:rPr sz="1400" b="1" i="0">
                          <a:solidFill>
                            <a:srgbClr val="FFFFFF"/>
                          </a:solidFill>
                          <a:latin typeface="微软雅黑" panose="020B0503020204020204" pitchFamily="34" charset="-122"/>
                        </a:rPr>
                        <a:t>Price </a:t>
                      </a:r>
                      <a:r>
                        <a:rPr sz="1400" b="1" i="1">
                          <a:solidFill>
                            <a:srgbClr val="FFFFFF"/>
                          </a:solidFill>
                          <a:latin typeface="微软雅黑" panose="020B0503020204020204" pitchFamily="34" charset="-122"/>
                        </a:rPr>
                        <a:t>p</a:t>
                      </a:r>
                      <a:r>
                        <a:rPr sz="1400" b="1" i="1" baseline="-40000">
                          <a:solidFill>
                            <a:srgbClr val="FFFFFF"/>
                          </a:solidFill>
                          <a:latin typeface="微软雅黑" panose="020B0503020204020204" pitchFamily="34" charset="-122"/>
                        </a:rPr>
                        <a:t>m,t</a:t>
                      </a:r>
                      <a:endParaRPr sz="1400" b="1" i="1" baseline="-40000">
                        <a:solidFill>
                          <a:srgbClr val="FFFFFF"/>
                        </a:solidFill>
                        <a:latin typeface="微软雅黑" panose="020B0503020204020204" pitchFamily="34" charset="-122"/>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c>
                  <a:txBody>
                    <a:bodyPr/>
                    <a:lstStyle/>
                    <a:p>
                      <a:r>
                        <a:rPr sz="1400" b="1" i="0">
                          <a:solidFill>
                            <a:srgbClr val="FFFFFF"/>
                          </a:solidFill>
                          <a:latin typeface="微软雅黑" panose="020B0503020204020204" pitchFamily="34" charset="-122"/>
                        </a:rPr>
                        <a:t>SLA </a:t>
                      </a:r>
                      <a:r>
                        <a:rPr sz="1400" b="1" i="1">
                          <a:solidFill>
                            <a:srgbClr val="FFFFFF"/>
                          </a:solidFill>
                          <a:latin typeface="微软雅黑" panose="020B0503020204020204" pitchFamily="34" charset="-122"/>
                        </a:rPr>
                        <a:t>s</a:t>
                      </a:r>
                      <a:r>
                        <a:rPr sz="1400" b="1" i="1" baseline="-40000">
                          <a:solidFill>
                            <a:srgbClr val="FFFFFF"/>
                          </a:solidFill>
                          <a:latin typeface="微软雅黑" panose="020B0503020204020204" pitchFamily="34" charset="-122"/>
                        </a:rPr>
                        <a:t>m</a:t>
                      </a:r>
                      <a:endParaRPr sz="1400" b="1" i="1" baseline="-40000">
                        <a:solidFill>
                          <a:srgbClr val="FFFFFF"/>
                        </a:solidFill>
                        <a:latin typeface="微软雅黑" panose="020B0503020204020204" pitchFamily="34" charset="-122"/>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c>
                  <a:txBody>
                    <a:bodyPr/>
                    <a:lstStyle/>
                    <a:p>
                      <a:r>
                        <a:rPr sz="1400" b="1" i="0">
                          <a:solidFill>
                            <a:srgbClr val="FFFFFF"/>
                          </a:solidFill>
                          <a:latin typeface="微软雅黑" panose="020B0503020204020204" pitchFamily="34" charset="-122"/>
                        </a:rPr>
                        <a:t>Baseline </a:t>
                      </a:r>
                      <a:r>
                        <a:rPr sz="1400" b="1" i="1">
                          <a:solidFill>
                            <a:srgbClr val="FFFFFF"/>
                          </a:solidFill>
                          <a:latin typeface="微软雅黑" panose="020B0503020204020204" pitchFamily="34" charset="-122"/>
                        </a:rPr>
                        <a:t>n</a:t>
                      </a:r>
                      <a:r>
                        <a:rPr sz="1400" b="1" i="1" baseline="30000">
                          <a:solidFill>
                            <a:srgbClr val="FFFFFF"/>
                          </a:solidFill>
                          <a:latin typeface="微软雅黑" panose="020B0503020204020204" pitchFamily="34" charset="-122"/>
                        </a:rPr>
                        <a:t>min</a:t>
                      </a:r>
                      <a:endParaRPr sz="1400" b="1" i="1" baseline="30000">
                        <a:solidFill>
                          <a:srgbClr val="FFFFFF"/>
                        </a:solidFill>
                        <a:latin typeface="微软雅黑" panose="020B0503020204020204" pitchFamily="34" charset="-122"/>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r>
              <a:tr h="441455">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Tier 1 (Basic)</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Low</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Relaxed</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r>
                        <a:rPr sz="1400" b="0" i="1">
                          <a:solidFill>
                            <a:srgbClr val="1A1D23"/>
                          </a:solidFill>
                          <a:latin typeface="微软雅黑" panose="020B0503020204020204" pitchFamily="34" charset="-122"/>
                        </a:rPr>
                        <a:t>n</a:t>
                      </a:r>
                      <a:r>
                        <a:rPr sz="1400" b="0" i="1" baseline="30000">
                          <a:solidFill>
                            <a:srgbClr val="1A1D23"/>
                          </a:solidFill>
                          <a:latin typeface="微软雅黑" panose="020B0503020204020204" pitchFamily="34" charset="-122"/>
                        </a:rPr>
                        <a:t>min</a:t>
                      </a:r>
                      <a:r>
                        <a:rPr sz="1400" b="0" i="1" baseline="-40000">
                          <a:solidFill>
                            <a:srgbClr val="1A1D23"/>
                          </a:solidFill>
                          <a:latin typeface="微软雅黑" panose="020B0503020204020204" pitchFamily="34" charset="-122"/>
                        </a:rPr>
                        <a:t>1,t</a:t>
                      </a:r>
                      <a:endParaRPr sz="1400" b="0" i="1" baseline="-40000">
                        <a:solidFill>
                          <a:srgbClr val="1A1D23"/>
                        </a:solidFill>
                        <a:latin typeface="微软雅黑" panose="020B0503020204020204" pitchFamily="34" charset="-122"/>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r h="441455">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Tier 2 (Standard)</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Medium</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Moderate</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r>
                        <a:rPr sz="1400" b="0" i="1">
                          <a:solidFill>
                            <a:srgbClr val="1A1D23"/>
                          </a:solidFill>
                          <a:latin typeface="微软雅黑" panose="020B0503020204020204" pitchFamily="34" charset="-122"/>
                        </a:rPr>
                        <a:t>n</a:t>
                      </a:r>
                      <a:r>
                        <a:rPr sz="1400" b="0" i="1" baseline="30000">
                          <a:solidFill>
                            <a:srgbClr val="1A1D23"/>
                          </a:solidFill>
                          <a:latin typeface="微软雅黑" panose="020B0503020204020204" pitchFamily="34" charset="-122"/>
                        </a:rPr>
                        <a:t>min</a:t>
                      </a:r>
                      <a:r>
                        <a:rPr sz="1400" b="0" i="1" baseline="-40000">
                          <a:solidFill>
                            <a:srgbClr val="1A1D23"/>
                          </a:solidFill>
                          <a:latin typeface="微软雅黑" panose="020B0503020204020204" pitchFamily="34" charset="-122"/>
                        </a:rPr>
                        <a:t>2,t</a:t>
                      </a:r>
                      <a:endParaRPr sz="1400" b="0" i="1" baseline="-40000">
                        <a:solidFill>
                          <a:srgbClr val="1A1D23"/>
                        </a:solidFill>
                        <a:latin typeface="微软雅黑" panose="020B0503020204020204" pitchFamily="34" charset="-122"/>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r>
              <a:tr h="441455">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Tier M (Premium)</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High</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Strict</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r>
                        <a:rPr sz="1400" b="0" i="1">
                          <a:solidFill>
                            <a:srgbClr val="1A1D23"/>
                          </a:solidFill>
                          <a:latin typeface="微软雅黑" panose="020B0503020204020204" pitchFamily="34" charset="-122"/>
                        </a:rPr>
                        <a:t>n</a:t>
                      </a:r>
                      <a:r>
                        <a:rPr sz="1400" b="0" i="1" baseline="30000">
                          <a:solidFill>
                            <a:srgbClr val="1A1D23"/>
                          </a:solidFill>
                          <a:latin typeface="微软雅黑" panose="020B0503020204020204" pitchFamily="34" charset="-122"/>
                        </a:rPr>
                        <a:t>min</a:t>
                      </a:r>
                      <a:r>
                        <a:rPr sz="1400" b="0" i="1" baseline="-40000">
                          <a:solidFill>
                            <a:srgbClr val="1A1D23"/>
                          </a:solidFill>
                          <a:latin typeface="微软雅黑" panose="020B0503020204020204" pitchFamily="34" charset="-122"/>
                        </a:rPr>
                        <a:t>M,t</a:t>
                      </a:r>
                      <a:endParaRPr sz="1400" b="0" i="1" baseline="-40000">
                        <a:solidFill>
                          <a:srgbClr val="1A1D23"/>
                        </a:solidFill>
                        <a:latin typeface="微软雅黑" panose="020B0503020204020204" pitchFamily="34" charset="-122"/>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bl>
          </a:graphicData>
        </a:graphic>
      </p:graphicFrame>
      <p:sp>
        <p:nvSpPr>
          <p:cNvPr id="21" name="Text 18"/>
          <p:cNvSpPr/>
          <p:nvPr/>
        </p:nvSpPr>
        <p:spPr>
          <a:xfrm>
            <a:off x="8445500" y="4318000"/>
            <a:ext cx="5080000" cy="3302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Architecture Overview</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31" name="Shape 28"/>
          <p:cNvSpPr/>
          <p:nvPr/>
        </p:nvSpPr>
        <p:spPr>
          <a:xfrm>
            <a:off x="762000" y="6921500"/>
            <a:ext cx="7072630" cy="1537335"/>
          </a:xfrm>
          <a:prstGeom prst="rect">
            <a:avLst/>
          </a:prstGeom>
          <a:solidFill>
            <a:srgbClr val="FFFFFF"/>
          </a:solidFill>
          <a:ln w="12700">
            <a:solidFill>
              <a:srgbClr val="D0D5DD"/>
            </a:solidFill>
            <a:prstDash val="solid"/>
          </a:ln>
        </p:spPr>
        <p:txBody>
          <a:bodyPr/>
          <a:p/>
        </p:txBody>
      </p:sp>
      <p:sp>
        <p:nvSpPr>
          <p:cNvPr id="32" name="Shape 29"/>
          <p:cNvSpPr/>
          <p:nvPr/>
        </p:nvSpPr>
        <p:spPr>
          <a:xfrm>
            <a:off x="749300" y="6921500"/>
            <a:ext cx="76200" cy="1527810"/>
          </a:xfrm>
          <a:prstGeom prst="rect">
            <a:avLst/>
          </a:prstGeom>
          <a:solidFill>
            <a:srgbClr val="1B3A6B"/>
          </a:solidFill>
        </p:spPr>
        <p:txBody>
          <a:bodyPr/>
          <a:p/>
        </p:txBody>
      </p:sp>
      <p:sp>
        <p:nvSpPr>
          <p:cNvPr id="33" name="Text 30"/>
          <p:cNvSpPr/>
          <p:nvPr/>
        </p:nvSpPr>
        <p:spPr>
          <a:xfrm>
            <a:off x="888365" y="7200900"/>
            <a:ext cx="6858635" cy="834390"/>
          </a:xfrm>
          <a:prstGeom prst="rect">
            <a:avLst/>
          </a:prstGeom>
          <a:noFill/>
        </p:spPr>
        <p:txBody>
          <a:bodyPr wrap="square" lIns="0" tIns="0" rIns="0" bIns="0" rtlCol="0" anchor="ctr"/>
          <a:lstStyle/>
          <a:p>
            <a:pPr algn="just">
              <a:lnSpc>
                <a:spcPct val="140000"/>
              </a:lnSpc>
            </a:pPr>
            <a:r>
              <a:rPr lang="en-US" sz="1600" b="1" dirty="0">
                <a:solidFill>
                  <a:srgbClr val="1B3A6B"/>
                </a:solidFill>
                <a:latin typeface="微软雅黑" panose="020B0503020204020204" pitchFamily="34" charset="-122"/>
                <a:ea typeface="微软雅黑" panose="020B0503020204020204" pitchFamily="34" charset="-122"/>
                <a:cs typeface="Quattrocento Sans" panose="020B0502050000020003" pitchFamily="34" charset="-120"/>
              </a:rPr>
              <a:t>Coupling Mechanism:</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Pricing decisions (p</a:t>
            </a:r>
            <a:r>
              <a:rPr lang="en-US" sz="1600"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t</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n</a:t>
            </a:r>
            <a:r>
              <a:rPr lang="en-US" sz="1600" baseline="30000" dirty="0">
                <a:solidFill>
                  <a:srgbClr val="1A1D23"/>
                </a:solidFill>
                <a:latin typeface="微软雅黑" panose="020B0503020204020204" pitchFamily="34" charset="-122"/>
                <a:ea typeface="微软雅黑" panose="020B0503020204020204" pitchFamily="34" charset="-122"/>
                <a:cs typeface="MiSans" pitchFamily="34" charset="-120"/>
                <a:sym typeface="+mn-ea"/>
              </a:rPr>
              <a:t>min</a:t>
            </a:r>
            <a:r>
              <a:rPr lang="en-US" sz="1600" baseline="-40000" dirty="0">
                <a:solidFill>
                  <a:srgbClr val="1A1D23"/>
                </a:solidFill>
                <a:latin typeface="微软雅黑" panose="020B0503020204020204" pitchFamily="34" charset="-122"/>
                <a:ea typeface="微软雅黑" panose="020B0503020204020204" pitchFamily="34" charset="-122"/>
                <a:cs typeface="MiSans" pitchFamily="34" charset="-120"/>
                <a:sym typeface="+mn-ea"/>
              </a:rPr>
              <a:t>t</a:t>
            </a: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 </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flow downward to constrain scheduling. Scheduling costs feed back upward to inform pricing updates. This </a:t>
            </a: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bi-level structure</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naturally maps to a Stackelberg game formulation.</a:t>
            </a:r>
            <a:endParaRPr lang="en-US" sz="1600" dirty="0">
              <a:latin typeface="微软雅黑" panose="020B0503020204020204" pitchFamily="34" charset="-122"/>
              <a:ea typeface="微软雅黑" panose="020B0503020204020204" pitchFamily="34" charset="-122"/>
            </a:endParaRPr>
          </a:p>
        </p:txBody>
      </p:sp>
      <p:sp>
        <p:nvSpPr>
          <p:cNvPr id="34" name="Text 31"/>
          <p:cNvSpPr/>
          <p:nvPr/>
        </p:nvSpPr>
        <p:spPr>
          <a:xfrm>
            <a:off x="762000" y="8380730"/>
            <a:ext cx="14732000" cy="381000"/>
          </a:xfrm>
          <a:prstGeom prst="rect">
            <a:avLst/>
          </a:prstGeom>
          <a:noFill/>
        </p:spPr>
        <p:txBody>
          <a:bodyPr wrap="square" lIns="0" tIns="0" rIns="0" bIns="0" rtlCol="0" anchor="ctr"/>
          <a:lstStyle/>
          <a:p>
            <a:pPr>
              <a:lnSpc>
                <a:spcPct val="100000"/>
              </a:lnSpc>
            </a:pPr>
            <a:r>
              <a:rPr lang="en-US" sz="1300" b="1"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Notation:</a:t>
            </a:r>
            <a:r>
              <a:rPr lang="en-US" sz="13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 N = total vGPUs | T = number of windows | H = slots per window | M = service tiers | F = function types</a:t>
            </a:r>
            <a:endParaRPr lang="en-US" sz="1600" dirty="0">
              <a:latin typeface="微软雅黑" panose="020B0503020204020204" pitchFamily="34" charset="-122"/>
              <a:ea typeface="微软雅黑" panose="020B0503020204020204" pitchFamily="34" charset="-122"/>
            </a:endParaRPr>
          </a:p>
        </p:txBody>
      </p:sp>
      <p:sp>
        <p:nvSpPr>
          <p:cNvPr id="35" name="Shape 32"/>
          <p:cNvSpPr/>
          <p:nvPr/>
        </p:nvSpPr>
        <p:spPr>
          <a:xfrm>
            <a:off x="762000" y="8763000"/>
            <a:ext cx="14732000" cy="0"/>
          </a:xfrm>
          <a:prstGeom prst="straightConnector1">
            <a:avLst/>
          </a:prstGeom>
          <a:noFill/>
          <a:ln w="12700">
            <a:solidFill>
              <a:srgbClr val="D0D5DD"/>
            </a:solidFill>
            <a:prstDash val="solid"/>
            <a:headEnd type="none"/>
            <a:tailEnd type="none"/>
          </a:ln>
        </p:spPr>
        <p:txBody>
          <a:bodyPr/>
          <a:p/>
        </p:txBody>
      </p:sp>
      <p:sp>
        <p:nvSpPr>
          <p:cNvPr id="36" name="Text 33"/>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8 / 20</a:t>
            </a:r>
            <a:endPar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pic>
        <p:nvPicPr>
          <p:cNvPr id="37" name="图片 36" descr="system-model"/>
          <p:cNvPicPr>
            <a:picLocks noChangeAspect="1"/>
          </p:cNvPicPr>
          <p:nvPr/>
        </p:nvPicPr>
        <p:blipFill>
          <a:blip r:embed="rId1"/>
          <a:stretch>
            <a:fillRect/>
          </a:stretch>
        </p:blipFill>
        <p:spPr>
          <a:xfrm>
            <a:off x="8769985" y="4853305"/>
            <a:ext cx="5650865" cy="3462655"/>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32512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rPr>
              <a:t>Pricing Layer: Demand Model &amp; Revenue</a:t>
            </a:r>
            <a:endPar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70000"/>
            <a:ext cx="14732000" cy="0"/>
          </a:xfrm>
          <a:prstGeom prst="straightConnector1">
            <a:avLst/>
          </a:prstGeom>
          <a:noFill/>
          <a:ln w="12700">
            <a:solidFill>
              <a:srgbClr val="D0D5DD"/>
            </a:solidFill>
            <a:prstDash val="solid"/>
            <a:headEnd type="none"/>
            <a:tailEnd type="none"/>
          </a:ln>
        </p:spPr>
        <p:txBody>
          <a:bodyPr/>
          <a:p/>
        </p:txBody>
      </p:sp>
      <p:sp>
        <p:nvSpPr>
          <p:cNvPr id="11" name="Text 9"/>
          <p:cNvSpPr/>
          <p:nvPr/>
        </p:nvSpPr>
        <p:spPr>
          <a:xfrm>
            <a:off x="762000" y="1460500"/>
            <a:ext cx="5080000" cy="330200"/>
          </a:xfrm>
          <a:prstGeom prst="rect">
            <a:avLst/>
          </a:prstGeom>
          <a:noFill/>
        </p:spPr>
        <p:txBody>
          <a:bodyPr wrap="none" lIns="0" tIns="0" rIns="0" bIns="0" rtlCol="0" anchor="ctr"/>
          <a:lstStyle/>
          <a:p>
            <a:pPr algn="l">
              <a:lnSpc>
                <a:spcPct val="100000"/>
              </a:lnSpc>
            </a:pPr>
            <a:r>
              <a:rPr lang="en-US" altLang="zh-CN" sz="1800" b="1" dirty="0">
                <a:solidFill>
                  <a:srgbClr val="1B3A6B"/>
                </a:solidFill>
                <a:latin typeface="微软雅黑" panose="020B0503020204020204" pitchFamily="34" charset="-122"/>
                <a:ea typeface="微软雅黑" panose="020B0503020204020204" pitchFamily="34" charset="-122"/>
                <a:cs typeface="QuattrocentoSans" pitchFamily="34" charset="-120"/>
              </a:rPr>
              <a:t>Multinomial logit (</a:t>
            </a: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MNL) Demand Model</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2" name="Shape 10"/>
          <p:cNvSpPr/>
          <p:nvPr/>
        </p:nvSpPr>
        <p:spPr>
          <a:xfrm>
            <a:off x="762000" y="1905000"/>
            <a:ext cx="7112000" cy="589280"/>
          </a:xfrm>
          <a:prstGeom prst="rect">
            <a:avLst/>
          </a:prstGeom>
          <a:solidFill>
            <a:srgbClr val="FFFFFF"/>
          </a:solidFill>
          <a:ln w="12700">
            <a:solidFill>
              <a:srgbClr val="D0D5DD"/>
            </a:solidFill>
            <a:prstDash val="solid"/>
          </a:ln>
        </p:spPr>
        <p:txBody>
          <a:bodyPr/>
          <a:p/>
        </p:txBody>
      </p:sp>
      <mc:AlternateContent xmlns:mc="http://schemas.openxmlformats.org/markup-compatibility/2006">
        <mc:Choice xmlns:a14="http://schemas.microsoft.com/office/drawing/2010/main" Requires="a14">
          <p:sp>
            <p:nvSpPr>
              <p:cNvPr id="13" name="Text 11"/>
              <p:cNvSpPr/>
              <p:nvPr/>
            </p:nvSpPr>
            <p:spPr>
              <a:xfrm>
                <a:off x="1016000" y="1905000"/>
                <a:ext cx="6604000" cy="571500"/>
              </a:xfrm>
              <a:prstGeom prst="rect">
                <a:avLst/>
              </a:prstGeom>
              <a:noFill/>
            </p:spPr>
            <p:txBody>
              <a:bodyPr wrap="square" lIns="0" tIns="0" rIns="0" bIns="0" rtlCol="0" anchor="ctr"/>
              <a:lstStyle/>
              <a:p>
                <a:pPr algn="ctr">
                  <a:lnSpc>
                    <a:spcPct val="100000"/>
                  </a:lnSpc>
                </a:pPr>
                <a14:m>
                  <m:oMathPara xmlns:m="http://schemas.openxmlformats.org/officeDocument/2006/math">
                    <m:oMathParaPr>
                      <m:jc m:val="center"/>
                    </m:oMathParaPr>
                    <m:oMath xmlns:m="http://schemas.openxmlformats.org/officeDocument/2006/math">
                      <m:sSub>
                        <m:sSubPr>
                          <m:ctrlPr>
                            <a:rPr lang="en-US" sz="1600" dirty="0">
                              <a:latin typeface="Cambria Math" panose="02040503050406030204" charset="0"/>
                              <a:ea typeface="微软雅黑" panose="020B0503020204020204" pitchFamily="34" charset="-122"/>
                              <a:cs typeface="Cambria Math" panose="02040503050406030204" charset="0"/>
                            </a:rPr>
                          </m:ctrlPr>
                        </m:sSubPr>
                        <m:e>
                          <m:r>
                            <a:rPr lang="en-US" sz="1600" i="1" dirty="0">
                              <a:latin typeface="Cambria Math" panose="02040503050406030204" charset="0"/>
                              <a:ea typeface="MS Mincho" charset="0"/>
                              <a:cs typeface="Cambria Math" panose="02040503050406030204" charset="0"/>
                            </a:rPr>
                            <m:t>𝜆</m:t>
                          </m:r>
                        </m:e>
                        <m:sub>
                          <m:r>
                            <a:rPr lang="en-US" sz="1600" i="1" dirty="0">
                              <a:latin typeface="Cambria Math" panose="02040503050406030204" charset="0"/>
                              <a:ea typeface="微软雅黑" panose="020B0503020204020204" pitchFamily="34" charset="-122"/>
                              <a:cs typeface="Cambria Math" panose="02040503050406030204" charset="0"/>
                            </a:rPr>
                            <m:t>𝑚</m:t>
                          </m:r>
                          <m:r>
                            <a:rPr lang="en-US" sz="1600" dirty="0">
                              <a:latin typeface="Cambria Math" panose="02040503050406030204" charset="0"/>
                              <a:ea typeface="MS Mincho" charset="0"/>
                              <a:cs typeface="Cambria Math" panose="02040503050406030204" charset="0"/>
                            </a:rPr>
                            <m:t>,</m:t>
                          </m:r>
                          <m:r>
                            <a:rPr lang="en-US" sz="1600" i="1" dirty="0">
                              <a:latin typeface="Cambria Math" panose="02040503050406030204" charset="0"/>
                              <a:ea typeface="微软雅黑" panose="020B0503020204020204" pitchFamily="34" charset="-122"/>
                              <a:cs typeface="Cambria Math" panose="02040503050406030204" charset="0"/>
                            </a:rPr>
                            <m:t>𝑡</m:t>
                          </m:r>
                        </m:sub>
                      </m:sSub>
                      <m:r>
                        <a:rPr lang="en-US" sz="2400" dirty="0">
                          <a:latin typeface="Cambria Math" panose="02040503050406030204" charset="0"/>
                          <a:ea typeface="MS Mincho" charset="0"/>
                          <a:cs typeface="Cambria Math" panose="02040503050406030204" charset="0"/>
                        </a:rPr>
                        <m:t>=</m:t>
                      </m:r>
                      <m:sSub>
                        <m:sSubPr>
                          <m:ctrlPr>
                            <a:rPr lang="en-US" sz="1600" dirty="0">
                              <a:latin typeface="Cambria Math" panose="02040503050406030204" charset="0"/>
                              <a:ea typeface="微软雅黑" panose="020B0503020204020204" pitchFamily="34" charset="-122"/>
                              <a:cs typeface="Cambria Math" panose="02040503050406030204" charset="0"/>
                            </a:rPr>
                          </m:ctrlPr>
                        </m:sSubPr>
                        <m:e>
                          <m:r>
                            <a:rPr lang="en-US" sz="1600" dirty="0">
                              <a:latin typeface="Cambria Math" panose="02040503050406030204" charset="0"/>
                              <a:ea typeface="MS Mincho" charset="0"/>
                              <a:cs typeface="Cambria Math" panose="02040503050406030204" charset="0"/>
                            </a:rPr>
                            <m:t>𝛬</m:t>
                          </m:r>
                        </m:e>
                        <m:sub>
                          <m:r>
                            <a:rPr lang="en-US" sz="1600" i="1" dirty="0">
                              <a:latin typeface="Cambria Math" panose="02040503050406030204" charset="0"/>
                              <a:ea typeface="微软雅黑" panose="020B0503020204020204" pitchFamily="34" charset="-122"/>
                              <a:cs typeface="Cambria Math" panose="02040503050406030204" charset="0"/>
                            </a:rPr>
                            <m:t>𝑡</m:t>
                          </m:r>
                        </m:sub>
                      </m:sSub>
                      <m:r>
                        <a:rPr lang="en-US" sz="2400" dirty="0">
                          <a:latin typeface="Cambria Math" panose="02040503050406030204" charset="0"/>
                          <a:ea typeface="MS Mincho" charset="0"/>
                          <a:cs typeface="Cambria Math" panose="02040503050406030204" charset="0"/>
                        </a:rPr>
                        <m:t>⋅</m:t>
                      </m:r>
                      <m:f>
                        <m:fPr>
                          <m:ctrlPr>
                            <a:rPr sz="2800">
                              <a:latin typeface="Cambria Math" panose="02040503050406030204" charset="0"/>
                              <a:ea typeface="微软雅黑" panose="020B0503020204020204" pitchFamily="34" charset="-122"/>
                              <a:cs typeface="Cambria Math" panose="02040503050406030204" charset="0"/>
                            </a:rPr>
                          </m:ctrlPr>
                        </m:fPr>
                        <m:num>
                          <m:sSup>
                            <m:sSupPr>
                              <m:ctrlPr>
                                <a:rPr lang="en-US" sz="1200" dirty="0">
                                  <a:latin typeface="Cambria Math" panose="02040503050406030204" charset="0"/>
                                  <a:ea typeface="微软雅黑" panose="020B0503020204020204" pitchFamily="34" charset="-122"/>
                                  <a:cs typeface="Cambria Math" panose="02040503050406030204" charset="0"/>
                                </a:rPr>
                              </m:ctrlPr>
                            </m:sSupPr>
                            <m:e>
                              <m:r>
                                <a:rPr lang="en-US" sz="1200" i="1" dirty="0">
                                  <a:latin typeface="Cambria Math" panose="02040503050406030204" charset="0"/>
                                  <a:ea typeface="微软雅黑" panose="020B0503020204020204" pitchFamily="34" charset="-122"/>
                                  <a:cs typeface="Cambria Math" panose="02040503050406030204" charset="0"/>
                                </a:rPr>
                                <m:t>𝑒</m:t>
                              </m:r>
                            </m:e>
                            <m:sup>
                              <m:r>
                                <a:rPr lang="en-US" sz="1200" i="1" dirty="0">
                                  <a:latin typeface="Cambria Math" panose="02040503050406030204" charset="0"/>
                                  <a:ea typeface="MS Mincho" charset="0"/>
                                  <a:cs typeface="Cambria Math" panose="02040503050406030204" charset="0"/>
                                </a:rPr>
                                <m:t>𝛼</m:t>
                              </m:r>
                              <m:sSub>
                                <m:sSubPr>
                                  <m:ctrlPr>
                                    <a:rPr lang="en-US" sz="900" dirty="0">
                                      <a:latin typeface="Cambria Math" panose="02040503050406030204" charset="0"/>
                                      <a:ea typeface="微软雅黑" panose="020B0503020204020204" pitchFamily="34" charset="-122"/>
                                      <a:cs typeface="Cambria Math" panose="02040503050406030204" charset="0"/>
                                    </a:rPr>
                                  </m:ctrlPr>
                                </m:sSubPr>
                                <m:e>
                                  <m:r>
                                    <a:rPr lang="en-US" sz="900" i="1" dirty="0">
                                      <a:latin typeface="Cambria Math" panose="02040503050406030204" charset="0"/>
                                      <a:ea typeface="微软雅黑" panose="020B0503020204020204" pitchFamily="34" charset="-122"/>
                                      <a:cs typeface="Cambria Math" panose="02040503050406030204" charset="0"/>
                                    </a:rPr>
                                    <m:t>𝑠</m:t>
                                  </m:r>
                                </m:e>
                                <m:sub>
                                  <m:r>
                                    <a:rPr lang="en-US" sz="900" i="1" dirty="0">
                                      <a:latin typeface="Cambria Math" panose="02040503050406030204" charset="0"/>
                                      <a:ea typeface="微软雅黑" panose="020B0503020204020204" pitchFamily="34" charset="-122"/>
                                      <a:cs typeface="Cambria Math" panose="02040503050406030204" charset="0"/>
                                    </a:rPr>
                                    <m:t>𝑚</m:t>
                                  </m:r>
                                </m:sub>
                              </m:sSub>
                              <m:r>
                                <a:rPr lang="en-US" sz="1200" dirty="0">
                                  <a:latin typeface="Cambria Math" panose="02040503050406030204" charset="0"/>
                                  <a:ea typeface="MS Mincho" charset="0"/>
                                  <a:cs typeface="Cambria Math" panose="02040503050406030204" charset="0"/>
                                </a:rPr>
                                <m:t>−</m:t>
                              </m:r>
                              <m:r>
                                <a:rPr lang="en-US" sz="1200" i="1" dirty="0">
                                  <a:latin typeface="Cambria Math" panose="02040503050406030204" charset="0"/>
                                  <a:ea typeface="MS Mincho" charset="0"/>
                                  <a:cs typeface="Cambria Math" panose="02040503050406030204" charset="0"/>
                                </a:rPr>
                                <m:t>𝛽</m:t>
                              </m:r>
                              <m:sSub>
                                <m:sSubPr>
                                  <m:ctrlPr>
                                    <a:rPr lang="en-US" sz="900" dirty="0">
                                      <a:latin typeface="Cambria Math" panose="02040503050406030204" charset="0"/>
                                      <a:ea typeface="微软雅黑" panose="020B0503020204020204" pitchFamily="34" charset="-122"/>
                                      <a:cs typeface="Cambria Math" panose="02040503050406030204" charset="0"/>
                                    </a:rPr>
                                  </m:ctrlPr>
                                </m:sSubPr>
                                <m:e>
                                  <m:r>
                                    <a:rPr lang="en-US" sz="900" i="1" dirty="0">
                                      <a:latin typeface="Cambria Math" panose="02040503050406030204" charset="0"/>
                                      <a:ea typeface="微软雅黑" panose="020B0503020204020204" pitchFamily="34" charset="-122"/>
                                      <a:cs typeface="Cambria Math" panose="02040503050406030204" charset="0"/>
                                    </a:rPr>
                                    <m:t>𝑝</m:t>
                                  </m:r>
                                </m:e>
                                <m:sub>
                                  <m:r>
                                    <a:rPr lang="en-US" sz="900" i="1" dirty="0">
                                      <a:latin typeface="Cambria Math" panose="02040503050406030204" charset="0"/>
                                      <a:ea typeface="微软雅黑" panose="020B0503020204020204" pitchFamily="34" charset="-122"/>
                                      <a:cs typeface="Cambria Math" panose="02040503050406030204" charset="0"/>
                                    </a:rPr>
                                    <m:t>𝑚</m:t>
                                  </m:r>
                                  <m:r>
                                    <a:rPr lang="en-US" sz="900" dirty="0">
                                      <a:latin typeface="Cambria Math" panose="02040503050406030204" charset="0"/>
                                      <a:ea typeface="MS Mincho" charset="0"/>
                                      <a:cs typeface="Cambria Math" panose="02040503050406030204" charset="0"/>
                                    </a:rPr>
                                    <m:t>,</m:t>
                                  </m:r>
                                  <m:r>
                                    <a:rPr lang="en-US" sz="900" i="1" dirty="0">
                                      <a:latin typeface="Cambria Math" panose="02040503050406030204" charset="0"/>
                                      <a:ea typeface="微软雅黑" panose="020B0503020204020204" pitchFamily="34" charset="-122"/>
                                      <a:cs typeface="Cambria Math" panose="02040503050406030204" charset="0"/>
                                    </a:rPr>
                                    <m:t>𝑡</m:t>
                                  </m:r>
                                </m:sub>
                              </m:sSub>
                            </m:sup>
                          </m:sSup>
                        </m:num>
                        <m:den>
                          <m:sSub>
                            <m:sSubPr>
                              <m:ctrlPr>
                                <a:rPr lang="en-US" sz="1200" dirty="0">
                                  <a:latin typeface="Cambria Math" panose="02040503050406030204" charset="0"/>
                                  <a:ea typeface="微软雅黑" panose="020B0503020204020204" pitchFamily="34" charset="-122"/>
                                  <a:cs typeface="Cambria Math" panose="02040503050406030204" charset="0"/>
                                </a:rPr>
                              </m:ctrlPr>
                            </m:sSubPr>
                            <m:e>
                              <m:r>
                                <a:rPr lang="en-US" sz="1200" dirty="0">
                                  <a:latin typeface="Cambria Math" panose="02040503050406030204" charset="0"/>
                                  <a:ea typeface="MS Mincho" charset="0"/>
                                  <a:cs typeface="Cambria Math" panose="02040503050406030204" charset="0"/>
                                </a:rPr>
                                <m:t>∑</m:t>
                              </m:r>
                            </m:e>
                            <m:sub>
                              <m:sSup>
                                <m:sSupPr>
                                  <m:ctrlPr>
                                    <a:rPr lang="en-US" sz="900" dirty="0">
                                      <a:latin typeface="Cambria Math" panose="02040503050406030204" charset="0"/>
                                      <a:ea typeface="微软雅黑" panose="020B0503020204020204" pitchFamily="34" charset="-122"/>
                                      <a:cs typeface="Cambria Math" panose="02040503050406030204" charset="0"/>
                                    </a:rPr>
                                  </m:ctrlPr>
                                </m:sSupPr>
                                <m:e>
                                  <m:r>
                                    <a:rPr lang="en-US" sz="900" i="1" dirty="0">
                                      <a:latin typeface="Cambria Math" panose="02040503050406030204" charset="0"/>
                                      <a:ea typeface="微软雅黑" panose="020B0503020204020204" pitchFamily="34" charset="-122"/>
                                      <a:cs typeface="Cambria Math" panose="02040503050406030204" charset="0"/>
                                    </a:rPr>
                                    <m:t>𝑚</m:t>
                                  </m:r>
                                </m:e>
                                <m:sup>
                                  <m:r>
                                    <a:rPr lang="en-US" sz="900" dirty="0">
                                      <a:latin typeface="Cambria Math" panose="02040503050406030204" charset="0"/>
                                      <a:ea typeface="MS Mincho" charset="0"/>
                                      <a:cs typeface="Cambria Math" panose="02040503050406030204" charset="0"/>
                                    </a:rPr>
                                    <m:t>′</m:t>
                                  </m:r>
                                </m:sup>
                              </m:sSup>
                            </m:sub>
                          </m:sSub>
                          <m:sSup>
                            <m:sSupPr>
                              <m:ctrlPr>
                                <a:rPr lang="en-US" sz="1200" dirty="0">
                                  <a:latin typeface="Cambria Math" panose="02040503050406030204" charset="0"/>
                                  <a:ea typeface="微软雅黑" panose="020B0503020204020204" pitchFamily="34" charset="-122"/>
                                  <a:cs typeface="Cambria Math" panose="02040503050406030204" charset="0"/>
                                </a:rPr>
                              </m:ctrlPr>
                            </m:sSupPr>
                            <m:e>
                              <m:r>
                                <a:rPr lang="en-US" sz="1200" i="1" dirty="0">
                                  <a:latin typeface="Cambria Math" panose="02040503050406030204" charset="0"/>
                                  <a:ea typeface="微软雅黑" panose="020B0503020204020204" pitchFamily="34" charset="-122"/>
                                  <a:cs typeface="Cambria Math" panose="02040503050406030204" charset="0"/>
                                </a:rPr>
                                <m:t>𝑒</m:t>
                              </m:r>
                            </m:e>
                            <m:sup>
                              <m:r>
                                <a:rPr lang="en-US" sz="1200" i="1" dirty="0">
                                  <a:latin typeface="Cambria Math" panose="02040503050406030204" charset="0"/>
                                  <a:ea typeface="MS Mincho" charset="0"/>
                                  <a:cs typeface="Cambria Math" panose="02040503050406030204" charset="0"/>
                                </a:rPr>
                                <m:t>𝛼</m:t>
                              </m:r>
                              <m:sSub>
                                <m:sSubPr>
                                  <m:ctrlPr>
                                    <a:rPr lang="en-US" sz="900" dirty="0">
                                      <a:latin typeface="Cambria Math" panose="02040503050406030204" charset="0"/>
                                      <a:ea typeface="微软雅黑" panose="020B0503020204020204" pitchFamily="34" charset="-122"/>
                                      <a:cs typeface="Cambria Math" panose="02040503050406030204" charset="0"/>
                                    </a:rPr>
                                  </m:ctrlPr>
                                </m:sSubPr>
                                <m:e>
                                  <m:r>
                                    <a:rPr lang="en-US" sz="900" i="1" dirty="0">
                                      <a:latin typeface="Cambria Math" panose="02040503050406030204" charset="0"/>
                                      <a:ea typeface="微软雅黑" panose="020B0503020204020204" pitchFamily="34" charset="-122"/>
                                      <a:cs typeface="Cambria Math" panose="02040503050406030204" charset="0"/>
                                    </a:rPr>
                                    <m:t>𝑠</m:t>
                                  </m:r>
                                </m:e>
                                <m:sub>
                                  <m:sSup>
                                    <m:sSupPr>
                                      <m:ctrlPr>
                                        <a:rPr lang="en-US" sz="700" dirty="0">
                                          <a:latin typeface="Cambria Math" panose="02040503050406030204" charset="0"/>
                                          <a:ea typeface="微软雅黑" panose="020B0503020204020204" pitchFamily="34" charset="-122"/>
                                          <a:cs typeface="Cambria Math" panose="02040503050406030204" charset="0"/>
                                        </a:rPr>
                                      </m:ctrlPr>
                                    </m:sSupPr>
                                    <m:e>
                                      <m:r>
                                        <a:rPr lang="en-US" sz="700" i="1" dirty="0">
                                          <a:latin typeface="Cambria Math" panose="02040503050406030204" charset="0"/>
                                          <a:ea typeface="微软雅黑" panose="020B0503020204020204" pitchFamily="34" charset="-122"/>
                                          <a:cs typeface="Cambria Math" panose="02040503050406030204" charset="0"/>
                                        </a:rPr>
                                        <m:t>𝑚</m:t>
                                      </m:r>
                                    </m:e>
                                    <m:sup>
                                      <m:r>
                                        <a:rPr lang="en-US" sz="700" dirty="0">
                                          <a:latin typeface="Cambria Math" panose="02040503050406030204" charset="0"/>
                                          <a:ea typeface="MS Mincho" charset="0"/>
                                          <a:cs typeface="Cambria Math" panose="02040503050406030204" charset="0"/>
                                        </a:rPr>
                                        <m:t>′</m:t>
                                      </m:r>
                                    </m:sup>
                                  </m:sSup>
                                </m:sub>
                              </m:sSub>
                              <m:r>
                                <a:rPr lang="en-US" sz="1200" dirty="0">
                                  <a:latin typeface="Cambria Math" panose="02040503050406030204" charset="0"/>
                                  <a:ea typeface="MS Mincho" charset="0"/>
                                  <a:cs typeface="Cambria Math" panose="02040503050406030204" charset="0"/>
                                </a:rPr>
                                <m:t>−</m:t>
                              </m:r>
                              <m:r>
                                <a:rPr lang="en-US" sz="1200" i="1" dirty="0">
                                  <a:latin typeface="Cambria Math" panose="02040503050406030204" charset="0"/>
                                  <a:ea typeface="MS Mincho" charset="0"/>
                                  <a:cs typeface="Cambria Math" panose="02040503050406030204" charset="0"/>
                                </a:rPr>
                                <m:t>𝛽</m:t>
                              </m:r>
                              <m:sSub>
                                <m:sSubPr>
                                  <m:ctrlPr>
                                    <a:rPr lang="en-US" sz="900" dirty="0">
                                      <a:latin typeface="Cambria Math" panose="02040503050406030204" charset="0"/>
                                      <a:ea typeface="微软雅黑" panose="020B0503020204020204" pitchFamily="34" charset="-122"/>
                                      <a:cs typeface="Cambria Math" panose="02040503050406030204" charset="0"/>
                                    </a:rPr>
                                  </m:ctrlPr>
                                </m:sSubPr>
                                <m:e>
                                  <m:r>
                                    <a:rPr lang="en-US" sz="900" i="1" dirty="0">
                                      <a:latin typeface="Cambria Math" panose="02040503050406030204" charset="0"/>
                                      <a:ea typeface="微软雅黑" panose="020B0503020204020204" pitchFamily="34" charset="-122"/>
                                      <a:cs typeface="Cambria Math" panose="02040503050406030204" charset="0"/>
                                    </a:rPr>
                                    <m:t>𝑝</m:t>
                                  </m:r>
                                </m:e>
                                <m:sub>
                                  <m:sSup>
                                    <m:sSupPr>
                                      <m:ctrlPr>
                                        <a:rPr lang="en-US" sz="700" dirty="0">
                                          <a:latin typeface="Cambria Math" panose="02040503050406030204" charset="0"/>
                                          <a:ea typeface="微软雅黑" panose="020B0503020204020204" pitchFamily="34" charset="-122"/>
                                          <a:cs typeface="Cambria Math" panose="02040503050406030204" charset="0"/>
                                        </a:rPr>
                                      </m:ctrlPr>
                                    </m:sSupPr>
                                    <m:e>
                                      <m:r>
                                        <a:rPr lang="en-US" sz="700" i="1" dirty="0">
                                          <a:latin typeface="Cambria Math" panose="02040503050406030204" charset="0"/>
                                          <a:ea typeface="微软雅黑" panose="020B0503020204020204" pitchFamily="34" charset="-122"/>
                                          <a:cs typeface="Cambria Math" panose="02040503050406030204" charset="0"/>
                                        </a:rPr>
                                        <m:t>𝑚</m:t>
                                      </m:r>
                                    </m:e>
                                    <m:sup>
                                      <m:r>
                                        <a:rPr lang="en-US" sz="700" dirty="0">
                                          <a:latin typeface="Cambria Math" panose="02040503050406030204" charset="0"/>
                                          <a:ea typeface="MS Mincho" charset="0"/>
                                          <a:cs typeface="Cambria Math" panose="02040503050406030204" charset="0"/>
                                        </a:rPr>
                                        <m:t>′</m:t>
                                      </m:r>
                                    </m:sup>
                                  </m:sSup>
                                  <m:r>
                                    <a:rPr lang="en-US" sz="900" dirty="0">
                                      <a:latin typeface="Cambria Math" panose="02040503050406030204" charset="0"/>
                                      <a:ea typeface="MS Mincho" charset="0"/>
                                      <a:cs typeface="Cambria Math" panose="02040503050406030204" charset="0"/>
                                    </a:rPr>
                                    <m:t>,</m:t>
                                  </m:r>
                                  <m:r>
                                    <a:rPr lang="en-US" sz="900" i="1" dirty="0">
                                      <a:latin typeface="Cambria Math" panose="02040503050406030204" charset="0"/>
                                      <a:ea typeface="微软雅黑" panose="020B0503020204020204" pitchFamily="34" charset="-122"/>
                                      <a:cs typeface="Cambria Math" panose="02040503050406030204" charset="0"/>
                                    </a:rPr>
                                    <m:t>𝑡</m:t>
                                  </m:r>
                                </m:sub>
                              </m:sSub>
                            </m:sup>
                          </m:sSup>
                        </m:den>
                      </m:f>
                    </m:oMath>
                  </m:oMathPara>
                </a14:m>
                <a:endParaRPr lang="en-US" sz="1600" i="1" dirty="0">
                  <a:latin typeface="微软雅黑" panose="020B0503020204020204" pitchFamily="34" charset="-122"/>
                  <a:ea typeface="微软雅黑" panose="020B0503020204020204" pitchFamily="34" charset="-122"/>
                  <a:cs typeface="微软雅黑" panose="020B0503020204020204" pitchFamily="34" charset="-122"/>
                </a:endParaRPr>
              </a:p>
            </p:txBody>
          </p:sp>
        </mc:Choice>
        <mc:Fallback>
          <p:sp>
            <p:nvSpPr>
              <p:cNvPr id="13" name="Text 11"/>
              <p:cNvSpPr>
                <a:spLocks noRot="1" noChangeAspect="1" noMove="1" noResize="1" noEditPoints="1" noAdjustHandles="1" noChangeArrowheads="1" noChangeShapeType="1" noTextEdit="1"/>
              </p:cNvSpPr>
              <p:nvPr/>
            </p:nvSpPr>
            <p:spPr>
              <a:xfrm>
                <a:off x="1016000" y="1905000"/>
                <a:ext cx="6604000" cy="571500"/>
              </a:xfrm>
              <a:prstGeom prst="rect">
                <a:avLst/>
              </a:prstGeom>
              <a:blipFill rotWithShape="1">
                <a:blip r:embed="rId1"/>
                <a:stretch>
                  <a:fillRect/>
                </a:stretch>
              </a:blipFill>
            </p:spPr>
            <p:txBody>
              <a:bodyPr/>
              <a:lstStyle/>
              <a:p>
                <a:r>
                  <a:rPr lang="zh-CN" altLang="en-US">
                    <a:noFill/>
                  </a:rPr>
                  <a:t> </a:t>
                </a:r>
              </a:p>
            </p:txBody>
          </p:sp>
        </mc:Fallback>
      </mc:AlternateContent>
      <p:sp>
        <p:nvSpPr>
          <p:cNvPr id="14" name="Text 12"/>
          <p:cNvSpPr/>
          <p:nvPr/>
        </p:nvSpPr>
        <p:spPr>
          <a:xfrm>
            <a:off x="762000" y="2540000"/>
            <a:ext cx="7112000" cy="1270000"/>
          </a:xfrm>
          <a:prstGeom prst="rect">
            <a:avLst/>
          </a:prstGeom>
          <a:noFill/>
        </p:spPr>
        <p:txBody>
          <a:bodyPr wrap="square" lIns="0" tIns="0" rIns="0" bIns="0" rtlCol="0" anchor="t"/>
          <a:lstStyle/>
          <a:p>
            <a:pPr>
              <a:lnSpc>
                <a:spcPct val="140000"/>
              </a:lnSpc>
            </a:pP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Expected demand for tier </a:t>
            </a:r>
            <a:r>
              <a:rPr lang="en-US" sz="1600"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m</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depends on:</a:t>
            </a:r>
            <a:endParaRPr lang="en-US" dirty="0">
              <a:latin typeface="微软雅黑" panose="020B0503020204020204" pitchFamily="34" charset="-122"/>
              <a:ea typeface="微软雅黑" panose="020B0503020204020204" pitchFamily="34" charset="-122"/>
            </a:endParaRPr>
          </a:p>
          <a:p>
            <a:pPr marL="254000" indent="-254000">
              <a:lnSpc>
                <a:spcPct val="140000"/>
              </a:lnSpc>
              <a:spcBef>
                <a:spcPts val="10"/>
              </a:spcBef>
              <a:buSzPct val="100000"/>
              <a:buChar char="•"/>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α</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 user sensitivity to SLA quality</a:t>
            </a:r>
            <a:endParaRPr lang="en-US" dirty="0">
              <a:latin typeface="微软雅黑" panose="020B0503020204020204" pitchFamily="34" charset="-122"/>
              <a:ea typeface="微软雅黑" panose="020B0503020204020204" pitchFamily="34" charset="-122"/>
            </a:endParaRPr>
          </a:p>
          <a:p>
            <a:pPr marL="254000" indent="-254000">
              <a:lnSpc>
                <a:spcPct val="140000"/>
              </a:lnSpc>
              <a:spcBef>
                <a:spcPts val="10"/>
              </a:spcBef>
              <a:buSzPct val="100000"/>
              <a:buChar char="•"/>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β</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 user sensitivity to price</a:t>
            </a:r>
            <a:endParaRPr lang="en-US" dirty="0">
              <a:latin typeface="微软雅黑" panose="020B0503020204020204" pitchFamily="34" charset="-122"/>
              <a:ea typeface="微软雅黑" panose="020B0503020204020204" pitchFamily="34" charset="-122"/>
            </a:endParaRPr>
          </a:p>
          <a:p>
            <a:pPr marL="254000" indent="-254000">
              <a:lnSpc>
                <a:spcPct val="140000"/>
              </a:lnSpc>
              <a:spcBef>
                <a:spcPts val="10"/>
              </a:spcBef>
              <a:buSzPct val="100000"/>
              <a:buChar char="•"/>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Λ</a:t>
            </a:r>
            <a:r>
              <a:rPr lang="en-US" sz="1600" b="1"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t</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 total market demand at window </a:t>
            </a:r>
            <a:r>
              <a:rPr lang="en-US" sz="1600"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t</a:t>
            </a:r>
            <a:endParaRPr lang="en-US" sz="1600" i="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5" name="Text 13"/>
          <p:cNvSpPr/>
          <p:nvPr/>
        </p:nvSpPr>
        <p:spPr>
          <a:xfrm>
            <a:off x="762000" y="4064000"/>
            <a:ext cx="5080000" cy="3302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Revenue Function</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6" name="Shape 14"/>
          <p:cNvSpPr/>
          <p:nvPr/>
        </p:nvSpPr>
        <p:spPr>
          <a:xfrm>
            <a:off x="762000" y="4508500"/>
            <a:ext cx="7112000" cy="571500"/>
          </a:xfrm>
          <a:prstGeom prst="rect">
            <a:avLst/>
          </a:prstGeom>
          <a:solidFill>
            <a:srgbClr val="FFFFFF"/>
          </a:solidFill>
          <a:ln w="12700">
            <a:solidFill>
              <a:srgbClr val="D0D5DD"/>
            </a:solidFill>
            <a:prstDash val="solid"/>
          </a:ln>
        </p:spPr>
        <p:txBody>
          <a:bodyPr/>
          <a:p/>
        </p:txBody>
      </p:sp>
      <mc:AlternateContent xmlns:mc="http://schemas.openxmlformats.org/markup-compatibility/2006">
        <mc:Choice xmlns:a14="http://schemas.microsoft.com/office/drawing/2010/main" Requires="a14">
          <p:sp>
            <p:nvSpPr>
              <p:cNvPr id="17" name="Text 15"/>
              <p:cNvSpPr/>
              <p:nvPr/>
            </p:nvSpPr>
            <p:spPr>
              <a:xfrm>
                <a:off x="1016000" y="4572000"/>
                <a:ext cx="6604000" cy="444500"/>
              </a:xfrm>
              <a:prstGeom prst="rect">
                <a:avLst/>
              </a:prstGeom>
              <a:noFill/>
            </p:spPr>
            <p:txBody>
              <a:bodyPr wrap="square" lIns="0" tIns="0" rIns="0" bIns="0" rtlCol="0" anchor="ctr"/>
              <a:lstStyle/>
              <a:p>
                <a:pPr algn="ctr">
                  <a:lnSpc>
                    <a:spcPct val="100000"/>
                  </a:lnSpc>
                </a:pPr>
                <a14:m>
                  <m:oMathPara xmlns:m="http://schemas.openxmlformats.org/officeDocument/2006/math">
                    <m:oMathParaPr>
                      <m:jc m:val="center"/>
                    </m:oMathParaPr>
                    <m:oMath xmlns:m="http://schemas.openxmlformats.org/officeDocument/2006/math">
                      <m:sSub>
                        <m:sSubPr>
                          <m:ctrlPr>
                            <a:rPr lang="en-US" sz="1600" dirty="0">
                              <a:latin typeface="Cambria Math" panose="02040503050406030204" charset="0"/>
                              <a:ea typeface="微软雅黑" panose="020B0503020204020204" pitchFamily="34" charset="-122"/>
                              <a:cs typeface="Cambria Math" panose="02040503050406030204" charset="0"/>
                            </a:rPr>
                          </m:ctrlPr>
                        </m:sSubPr>
                        <m:e>
                          <m:r>
                            <a:rPr lang="en-US" sz="1600" i="1" dirty="0">
                              <a:latin typeface="Cambria Math" panose="02040503050406030204" charset="0"/>
                              <a:ea typeface="微软雅黑" panose="020B0503020204020204" pitchFamily="34" charset="-122"/>
                              <a:cs typeface="Cambria Math" panose="02040503050406030204" charset="0"/>
                            </a:rPr>
                            <m:t>𝑅</m:t>
                          </m:r>
                        </m:e>
                        <m:sub>
                          <m:r>
                            <a:rPr lang="en-US" sz="1600" i="1" dirty="0">
                              <a:latin typeface="Cambria Math" panose="02040503050406030204" charset="0"/>
                              <a:ea typeface="微软雅黑" panose="020B0503020204020204" pitchFamily="34" charset="-122"/>
                              <a:cs typeface="Cambria Math" panose="02040503050406030204" charset="0"/>
                            </a:rPr>
                            <m:t>𝑡</m:t>
                          </m:r>
                        </m:sub>
                      </m:sSub>
                      <m:r>
                        <a:rPr lang="en-US" sz="2400" dirty="0">
                          <a:latin typeface="Cambria Math" panose="02040503050406030204" charset="0"/>
                          <a:ea typeface="MS Mincho" charset="0"/>
                          <a:cs typeface="Cambria Math" panose="02040503050406030204" charset="0"/>
                        </a:rPr>
                        <m:t>=</m:t>
                      </m:r>
                      <m:sSub>
                        <m:sSubPr>
                          <m:ctrlPr>
                            <a:rPr lang="en-US" sz="1600" dirty="0">
                              <a:latin typeface="Cambria Math" panose="02040503050406030204" charset="0"/>
                              <a:ea typeface="微软雅黑" panose="020B0503020204020204" pitchFamily="34" charset="-122"/>
                              <a:cs typeface="Cambria Math" panose="02040503050406030204" charset="0"/>
                            </a:rPr>
                          </m:ctrlPr>
                        </m:sSubPr>
                        <m:e>
                          <m:r>
                            <a:rPr lang="en-US" sz="1600" dirty="0">
                              <a:latin typeface="Cambria Math" panose="02040503050406030204" charset="0"/>
                              <a:ea typeface="MS Mincho" charset="0"/>
                              <a:cs typeface="Cambria Math" panose="02040503050406030204" charset="0"/>
                            </a:rPr>
                            <m:t>∑</m:t>
                          </m:r>
                        </m:e>
                        <m:sub>
                          <m:r>
                            <a:rPr lang="en-US" sz="1600" i="1" dirty="0">
                              <a:latin typeface="Cambria Math" panose="02040503050406030204" charset="0"/>
                              <a:ea typeface="微软雅黑" panose="020B0503020204020204" pitchFamily="34" charset="-122"/>
                              <a:cs typeface="Cambria Math" panose="02040503050406030204" charset="0"/>
                            </a:rPr>
                            <m:t>𝑚</m:t>
                          </m:r>
                        </m:sub>
                      </m:sSub>
                      <m:sSub>
                        <m:sSubPr>
                          <m:ctrlPr>
                            <a:rPr lang="en-US" sz="1600" dirty="0">
                              <a:latin typeface="Cambria Math" panose="02040503050406030204" charset="0"/>
                              <a:ea typeface="微软雅黑" panose="020B0503020204020204" pitchFamily="34" charset="-122"/>
                              <a:cs typeface="Cambria Math" panose="02040503050406030204" charset="0"/>
                            </a:rPr>
                          </m:ctrlPr>
                        </m:sSubPr>
                        <m:e>
                          <m:r>
                            <a:rPr lang="en-US" sz="1600" i="1" dirty="0">
                              <a:latin typeface="Cambria Math" panose="02040503050406030204" charset="0"/>
                              <a:ea typeface="微软雅黑" panose="020B0503020204020204" pitchFamily="34" charset="-122"/>
                              <a:cs typeface="Cambria Math" panose="02040503050406030204" charset="0"/>
                            </a:rPr>
                            <m:t>𝑝</m:t>
                          </m:r>
                        </m:e>
                        <m:sub>
                          <m:r>
                            <a:rPr lang="en-US" sz="1600" i="1" dirty="0">
                              <a:latin typeface="Cambria Math" panose="02040503050406030204" charset="0"/>
                              <a:ea typeface="微软雅黑" panose="020B0503020204020204" pitchFamily="34" charset="-122"/>
                              <a:cs typeface="Cambria Math" panose="02040503050406030204" charset="0"/>
                            </a:rPr>
                            <m:t>𝑚</m:t>
                          </m:r>
                          <m:r>
                            <a:rPr lang="en-US" sz="1600" dirty="0">
                              <a:latin typeface="Cambria Math" panose="02040503050406030204" charset="0"/>
                              <a:ea typeface="MS Mincho" charset="0"/>
                              <a:cs typeface="Cambria Math" panose="02040503050406030204" charset="0"/>
                            </a:rPr>
                            <m:t>,</m:t>
                          </m:r>
                          <m:r>
                            <a:rPr lang="en-US" sz="1600" i="1" dirty="0">
                              <a:latin typeface="Cambria Math" panose="02040503050406030204" charset="0"/>
                              <a:ea typeface="微软雅黑" panose="020B0503020204020204" pitchFamily="34" charset="-122"/>
                              <a:cs typeface="Cambria Math" panose="02040503050406030204" charset="0"/>
                            </a:rPr>
                            <m:t>𝑡</m:t>
                          </m:r>
                        </m:sub>
                      </m:sSub>
                      <m:r>
                        <a:rPr lang="en-US" sz="2400" dirty="0">
                          <a:latin typeface="Cambria Math" panose="02040503050406030204" charset="0"/>
                          <a:ea typeface="MS Mincho" charset="0"/>
                          <a:cs typeface="Cambria Math" panose="02040503050406030204" charset="0"/>
                        </a:rPr>
                        <m:t>⋅</m:t>
                      </m:r>
                      <m:sSub>
                        <m:sSubPr>
                          <m:ctrlPr>
                            <a:rPr lang="en-US" sz="1600" dirty="0">
                              <a:latin typeface="Cambria Math" panose="02040503050406030204" charset="0"/>
                              <a:ea typeface="微软雅黑" panose="020B0503020204020204" pitchFamily="34" charset="-122"/>
                              <a:cs typeface="Cambria Math" panose="02040503050406030204" charset="0"/>
                            </a:rPr>
                          </m:ctrlPr>
                        </m:sSubPr>
                        <m:e>
                          <m:r>
                            <a:rPr lang="en-US" sz="1600" i="1" dirty="0">
                              <a:latin typeface="Cambria Math" panose="02040503050406030204" charset="0"/>
                              <a:ea typeface="MS Mincho" charset="0"/>
                              <a:cs typeface="Cambria Math" panose="02040503050406030204" charset="0"/>
                            </a:rPr>
                            <m:t>𝜆</m:t>
                          </m:r>
                        </m:e>
                        <m:sub>
                          <m:r>
                            <a:rPr lang="en-US" sz="1600" i="1" dirty="0">
                              <a:latin typeface="Cambria Math" panose="02040503050406030204" charset="0"/>
                              <a:ea typeface="微软雅黑" panose="020B0503020204020204" pitchFamily="34" charset="-122"/>
                              <a:cs typeface="Cambria Math" panose="02040503050406030204" charset="0"/>
                            </a:rPr>
                            <m:t>𝑚</m:t>
                          </m:r>
                          <m:r>
                            <a:rPr lang="en-US" sz="1600" dirty="0">
                              <a:latin typeface="Cambria Math" panose="02040503050406030204" charset="0"/>
                              <a:ea typeface="MS Mincho" charset="0"/>
                              <a:cs typeface="Cambria Math" panose="02040503050406030204" charset="0"/>
                            </a:rPr>
                            <m:t>,</m:t>
                          </m:r>
                          <m:r>
                            <a:rPr lang="en-US" sz="1600" i="1" dirty="0">
                              <a:latin typeface="Cambria Math" panose="02040503050406030204" charset="0"/>
                              <a:ea typeface="微软雅黑" panose="020B0503020204020204" pitchFamily="34" charset="-122"/>
                              <a:cs typeface="Cambria Math" panose="02040503050406030204" charset="0"/>
                            </a:rPr>
                            <m:t>𝑡</m:t>
                          </m:r>
                        </m:sub>
                      </m:sSub>
                      <m:r>
                        <a:rPr lang="en-US" sz="2400" dirty="0">
                          <a:latin typeface="Cambria Math" panose="02040503050406030204" charset="0"/>
                          <a:ea typeface="MS Mincho" charset="0"/>
                          <a:cs typeface="Cambria Math" panose="02040503050406030204" charset="0"/>
                        </a:rPr>
                        <m:t>⋅</m:t>
                      </m:r>
                      <m:sSub>
                        <m:sSubPr>
                          <m:ctrlPr>
                            <a:rPr lang="en-US" sz="1600" dirty="0">
                              <a:latin typeface="Cambria Math" panose="02040503050406030204" charset="0"/>
                              <a:ea typeface="微软雅黑" panose="020B0503020204020204" pitchFamily="34" charset="-122"/>
                              <a:cs typeface="Cambria Math" panose="02040503050406030204" charset="0"/>
                            </a:rPr>
                          </m:ctrlPr>
                        </m:sSubPr>
                        <m:e>
                          <m:r>
                            <a:rPr lang="en-US" sz="1600" i="1" dirty="0">
                              <a:latin typeface="Cambria Math" panose="02040503050406030204" charset="0"/>
                              <a:ea typeface="微软雅黑" panose="020B0503020204020204" pitchFamily="34" charset="-122"/>
                              <a:cs typeface="Cambria Math" panose="02040503050406030204" charset="0"/>
                            </a:rPr>
                            <m:t>𝑔</m:t>
                          </m:r>
                        </m:e>
                        <m:sub>
                          <m:r>
                            <a:rPr lang="en-US" sz="1600" i="1" dirty="0">
                              <a:latin typeface="Cambria Math" panose="02040503050406030204" charset="0"/>
                              <a:ea typeface="微软雅黑" panose="020B0503020204020204" pitchFamily="34" charset="-122"/>
                              <a:cs typeface="Cambria Math" panose="02040503050406030204" charset="0"/>
                            </a:rPr>
                            <m:t>𝑚</m:t>
                          </m:r>
                          <m:r>
                            <a:rPr lang="en-US" sz="1600" dirty="0">
                              <a:latin typeface="Cambria Math" panose="02040503050406030204" charset="0"/>
                              <a:ea typeface="MS Mincho" charset="0"/>
                              <a:cs typeface="Cambria Math" panose="02040503050406030204" charset="0"/>
                            </a:rPr>
                            <m:t>,</m:t>
                          </m:r>
                          <m:r>
                            <a:rPr lang="en-US" sz="1600" i="1" dirty="0">
                              <a:latin typeface="Cambria Math" panose="02040503050406030204" charset="0"/>
                              <a:ea typeface="微软雅黑" panose="020B0503020204020204" pitchFamily="34" charset="-122"/>
                              <a:cs typeface="Cambria Math" panose="02040503050406030204" charset="0"/>
                            </a:rPr>
                            <m:t>𝑡</m:t>
                          </m:r>
                        </m:sub>
                      </m:sSub>
                      <m:r>
                        <a:rPr lang="en-US" sz="2400" dirty="0">
                          <a:latin typeface="Cambria Math" panose="02040503050406030204" charset="0"/>
                          <a:ea typeface="MS Mincho" charset="0"/>
                          <a:cs typeface="Cambria Math" panose="02040503050406030204" charset="0"/>
                        </a:rPr>
                        <m:t>⋅</m:t>
                      </m:r>
                      <m:sSub>
                        <m:sSubPr>
                          <m:ctrlPr>
                            <a:rPr lang="en-US" sz="1600" dirty="0">
                              <a:latin typeface="Cambria Math" panose="02040503050406030204" charset="0"/>
                              <a:ea typeface="微软雅黑" panose="020B0503020204020204" pitchFamily="34" charset="-122"/>
                              <a:cs typeface="Cambria Math" panose="02040503050406030204" charset="0"/>
                            </a:rPr>
                          </m:ctrlPr>
                        </m:sSubPr>
                        <m:e>
                          <m:r>
                            <a:rPr lang="en-US" sz="1600" dirty="0">
                              <a:latin typeface="Cambria Math" panose="02040503050406030204" charset="0"/>
                              <a:ea typeface="MS Mincho" charset="0"/>
                              <a:cs typeface="Cambria Math" panose="02040503050406030204" charset="0"/>
                            </a:rPr>
                            <m:t>𝛥</m:t>
                          </m:r>
                        </m:e>
                        <m:sub>
                          <m:r>
                            <a:rPr lang="en-US" sz="1600" i="1" dirty="0">
                              <a:latin typeface="Cambria Math" panose="02040503050406030204" charset="0"/>
                              <a:ea typeface="微软雅黑" panose="020B0503020204020204" pitchFamily="34" charset="-122"/>
                              <a:cs typeface="Cambria Math" panose="02040503050406030204" charset="0"/>
                            </a:rPr>
                            <m:t>𝑡</m:t>
                          </m:r>
                        </m:sub>
                      </m:sSub>
                    </m:oMath>
                  </m:oMathPara>
                </a14:m>
                <a:endParaRPr lang="en-US" sz="1600" i="1" dirty="0">
                  <a:latin typeface="微软雅黑" panose="020B0503020204020204" pitchFamily="34" charset="-122"/>
                  <a:ea typeface="微软雅黑" panose="020B0503020204020204" pitchFamily="34" charset="-122"/>
                  <a:cs typeface="微软雅黑" panose="020B0503020204020204" pitchFamily="34" charset="-122"/>
                </a:endParaRPr>
              </a:p>
            </p:txBody>
          </p:sp>
        </mc:Choice>
        <mc:Fallback>
          <p:sp>
            <p:nvSpPr>
              <p:cNvPr id="17" name="Text 15"/>
              <p:cNvSpPr>
                <a:spLocks noRot="1" noChangeAspect="1" noMove="1" noResize="1" noEditPoints="1" noAdjustHandles="1" noChangeArrowheads="1" noChangeShapeType="1" noTextEdit="1"/>
              </p:cNvSpPr>
              <p:nvPr/>
            </p:nvSpPr>
            <p:spPr>
              <a:xfrm>
                <a:off x="1016000" y="4572000"/>
                <a:ext cx="6604000" cy="444500"/>
              </a:xfrm>
              <a:prstGeom prst="rect">
                <a:avLst/>
              </a:prstGeom>
              <a:blipFill rotWithShape="1">
                <a:blip r:embed="rId2"/>
                <a:stretch>
                  <a:fillRect/>
                </a:stretch>
              </a:blipFill>
            </p:spPr>
            <p:txBody>
              <a:bodyPr/>
              <a:lstStyle/>
              <a:p>
                <a:r>
                  <a:rPr lang="zh-CN" altLang="en-US">
                    <a:noFill/>
                  </a:rPr>
                  <a:t> </a:t>
                </a:r>
              </a:p>
            </p:txBody>
          </p:sp>
        </mc:Fallback>
      </mc:AlternateContent>
      <p:sp>
        <p:nvSpPr>
          <p:cNvPr id="18" name="Text 16"/>
          <p:cNvSpPr/>
          <p:nvPr/>
        </p:nvSpPr>
        <p:spPr>
          <a:xfrm>
            <a:off x="8572500" y="1981200"/>
            <a:ext cx="5080000" cy="3302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Operational Cost Components</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graphicFrame>
        <p:nvGraphicFramePr>
          <p:cNvPr id="19" name="Table 0"/>
          <p:cNvGraphicFramePr>
            <a:graphicFrameLocks noGrp="1"/>
          </p:cNvGraphicFramePr>
          <p:nvPr/>
        </p:nvGraphicFramePr>
        <p:xfrm>
          <a:off x="8572500" y="2654300"/>
          <a:ext cx="7048500" cy="3175000"/>
        </p:xfrm>
        <a:graphic>
          <a:graphicData uri="http://schemas.openxmlformats.org/drawingml/2006/table">
            <a:tbl>
              <a:tblPr/>
              <a:tblGrid>
                <a:gridCol w="2466975"/>
                <a:gridCol w="4581525"/>
              </a:tblGrid>
              <a:tr h="503968">
                <a:tc>
                  <a:txBody>
                    <a:bodyPr/>
                    <a:lstStyle/>
                    <a:p>
                      <a:pPr algn="l"/>
                      <a:r>
                        <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rPr>
                        <a:t>Cost Component</a:t>
                      </a:r>
                      <a:endPar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c>
                  <a:txBody>
                    <a:bodyPr/>
                    <a:lstStyle/>
                    <a:p>
                      <a:pPr algn="l"/>
                      <a:r>
                        <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rPr>
                        <a:t>Description</a:t>
                      </a:r>
                      <a:endPar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r>
              <a:tr h="667758">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C</a:t>
                      </a:r>
                      <a:r>
                        <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rPr>
                        <a:t>base</a:t>
                      </a:r>
                      <a:endPar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Keep-alive replica maintenance cost</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r h="667758">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C</a:t>
                      </a:r>
                      <a:r>
                        <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rPr>
                        <a:t>gpu</a:t>
                      </a:r>
                      <a:endPar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Transient vGPU activation cost</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r>
              <a:tr h="667758">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C</a:t>
                      </a:r>
                      <a:r>
                        <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rPr>
                        <a:t>switch</a:t>
                      </a:r>
                      <a:endPar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Function switching overhead (cold start)</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r h="667758">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b</a:t>
                      </a:r>
                      <a:r>
                        <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rPr>
                        <a:t>m</a:t>
                      </a:r>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L</a:t>
                      </a:r>
                      <a:r>
                        <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rPr>
                        <a:t>m,t</a:t>
                      </a:r>
                      <a:endPar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SLA penalty for tier m violations</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r>
            </a:tbl>
          </a:graphicData>
        </a:graphic>
      </p:graphicFrame>
      <p:sp>
        <p:nvSpPr>
          <p:cNvPr id="20" name="Text 17"/>
          <p:cNvSpPr/>
          <p:nvPr/>
        </p:nvSpPr>
        <p:spPr>
          <a:xfrm>
            <a:off x="762000" y="5334000"/>
            <a:ext cx="5080000" cy="3302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Pricing Layer Objective</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21" name="Shape 18"/>
          <p:cNvSpPr/>
          <p:nvPr/>
        </p:nvSpPr>
        <p:spPr>
          <a:xfrm>
            <a:off x="762000" y="5778500"/>
            <a:ext cx="7112000" cy="1213485"/>
          </a:xfrm>
          <a:prstGeom prst="rect">
            <a:avLst/>
          </a:prstGeom>
          <a:solidFill>
            <a:srgbClr val="FFFFFF"/>
          </a:solidFill>
          <a:ln w="12700">
            <a:solidFill>
              <a:srgbClr val="D0D5DD"/>
            </a:solidFill>
            <a:prstDash val="solid"/>
          </a:ln>
        </p:spPr>
        <p:txBody>
          <a:bodyPr/>
          <a:p/>
        </p:txBody>
      </p:sp>
      <p:sp>
        <p:nvSpPr>
          <p:cNvPr id="22" name="Text 19"/>
          <p:cNvSpPr/>
          <p:nvPr/>
        </p:nvSpPr>
        <p:spPr>
          <a:xfrm>
            <a:off x="985520" y="5918200"/>
            <a:ext cx="6888480" cy="1161415"/>
          </a:xfrm>
          <a:prstGeom prst="rect">
            <a:avLst/>
          </a:prstGeom>
          <a:noFill/>
        </p:spPr>
        <p:txBody>
          <a:bodyPr wrap="square" lIns="0" tIns="0" rIns="0" bIns="0" rtlCol="0" anchor="t"/>
          <a:lstStyle/>
          <a:p>
            <a:pPr>
              <a:lnSpc>
                <a:spcPct val="145000"/>
              </a:lnSpc>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Maximize:</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Profit = Revenue − Operational Costs − SLA Penalties</a:t>
            </a:r>
            <a:endPar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a:p>
            <a:pPr>
              <a:lnSpc>
                <a:spcPct val="145000"/>
              </a:lnSpc>
              <a:spcBef>
                <a:spcPts val="400"/>
              </a:spcBef>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Subject to:</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GPU capacity constraint Σ</a:t>
            </a:r>
            <a:r>
              <a:rPr lang="en-US" sz="1600" baseline="-4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m</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600" dirty="0">
                <a:solidFill>
                  <a:srgbClr val="1A1D23"/>
                </a:solidFill>
                <a:latin typeface="MiSans" pitchFamily="34" charset="-122"/>
                <a:ea typeface="MiSans" pitchFamily="34" charset="-122"/>
                <a:cs typeface="MiSans" pitchFamily="34" charset="-120"/>
                <a:sym typeface="+mn-ea"/>
              </a:rPr>
              <a:t>n</a:t>
            </a:r>
            <a:r>
              <a:rPr lang="en-US" sz="1600" baseline="30000" dirty="0">
                <a:solidFill>
                  <a:srgbClr val="1A1D23"/>
                </a:solidFill>
                <a:latin typeface="MiSans" pitchFamily="34" charset="-122"/>
                <a:ea typeface="MiSans" pitchFamily="34" charset="-122"/>
                <a:cs typeface="MiSans" pitchFamily="34" charset="-120"/>
                <a:sym typeface="+mn-ea"/>
              </a:rPr>
              <a:t>min</a:t>
            </a:r>
            <a:r>
              <a:rPr lang="en-US" sz="1600" baseline="-40000" dirty="0">
                <a:solidFill>
                  <a:srgbClr val="1A1D23"/>
                </a:solidFill>
                <a:latin typeface="MiSans" pitchFamily="34" charset="-122"/>
                <a:ea typeface="MiSans" pitchFamily="34" charset="-122"/>
                <a:cs typeface="MiSans" pitchFamily="34" charset="-120"/>
                <a:sym typeface="+mn-ea"/>
              </a:rPr>
              <a:t>m,t</a:t>
            </a:r>
            <a:r>
              <a:rPr lang="en-US" sz="1600" dirty="0">
                <a:solidFill>
                  <a:srgbClr val="1A1D23"/>
                </a:solidFill>
                <a:latin typeface="MiSans" pitchFamily="34" charset="-122"/>
                <a:ea typeface="MiSans" pitchFamily="34" charset="-122"/>
                <a:cs typeface="MiSans" pitchFamily="34" charset="-120"/>
                <a:sym typeface="+mn-ea"/>
              </a:rPr>
              <a:t> </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 N</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3" name="Shape 20"/>
          <p:cNvSpPr/>
          <p:nvPr/>
        </p:nvSpPr>
        <p:spPr>
          <a:xfrm>
            <a:off x="762000" y="7493000"/>
            <a:ext cx="14732000" cy="1016000"/>
          </a:xfrm>
          <a:prstGeom prst="rect">
            <a:avLst/>
          </a:prstGeom>
          <a:solidFill>
            <a:srgbClr val="1B3A6B"/>
          </a:solidFill>
        </p:spPr>
        <p:txBody>
          <a:bodyPr/>
          <a:p/>
        </p:txBody>
      </p:sp>
      <p:sp>
        <p:nvSpPr>
          <p:cNvPr id="24" name="Text 21"/>
          <p:cNvSpPr/>
          <p:nvPr/>
        </p:nvSpPr>
        <p:spPr>
          <a:xfrm>
            <a:off x="1016000" y="7577455"/>
            <a:ext cx="14097000" cy="825500"/>
          </a:xfrm>
          <a:prstGeom prst="rect">
            <a:avLst/>
          </a:prstGeom>
          <a:noFill/>
        </p:spPr>
        <p:txBody>
          <a:bodyPr wrap="square" lIns="0" tIns="0" rIns="0" bIns="0" rtlCol="0" anchor="ctr"/>
          <a:lstStyle/>
          <a:p>
            <a:pPr>
              <a:lnSpc>
                <a:spcPct val="140000"/>
              </a:lnSpc>
            </a:pPr>
            <a:r>
              <a:rPr lang="en-US"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Key Tradeoff:</a:t>
            </a:r>
            <a:r>
              <a:rPr lang="en-US"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 Higher prices → more revenue per job but lower demand. Better SLA → higher demand but more baseline cost. The pricing layer must find the optimal balance.</a:t>
            </a:r>
            <a:endParaRPr lang="en-US"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5" name="Shape 22"/>
          <p:cNvSpPr/>
          <p:nvPr/>
        </p:nvSpPr>
        <p:spPr>
          <a:xfrm>
            <a:off x="762000" y="8763000"/>
            <a:ext cx="14732000" cy="0"/>
          </a:xfrm>
          <a:prstGeom prst="straightConnector1">
            <a:avLst/>
          </a:prstGeom>
          <a:noFill/>
          <a:ln w="12700">
            <a:solidFill>
              <a:srgbClr val="D0D5DD"/>
            </a:solidFill>
            <a:prstDash val="solid"/>
            <a:headEnd type="none"/>
            <a:tailEnd type="none"/>
          </a:ln>
        </p:spPr>
        <p:txBody>
          <a:bodyPr/>
          <a:p/>
        </p:txBody>
      </p:sp>
      <p:sp>
        <p:nvSpPr>
          <p:cNvPr id="26" name="Text 23"/>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9 / 20</a:t>
            </a:r>
            <a:endPar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Shape 0"/>
          <p:cNvSpPr/>
          <p:nvPr/>
        </p:nvSpPr>
        <p:spPr>
          <a:xfrm>
            <a:off x="0" y="0"/>
            <a:ext cx="16256000" cy="558800"/>
          </a:xfrm>
          <a:prstGeom prst="rect">
            <a:avLst/>
          </a:prstGeom>
          <a:solidFill>
            <a:srgbClr val="1B3A6B"/>
          </a:solidFill>
        </p:spPr>
        <p:txBody>
          <a:bodyPr/>
          <a:p/>
        </p:txBody>
      </p:sp>
      <p:sp>
        <p:nvSpPr>
          <p:cNvPr id="3" name="Shape 1"/>
          <p:cNvSpPr/>
          <p:nvPr/>
        </p:nvSpPr>
        <p:spPr>
          <a:xfrm>
            <a:off x="3251200" y="76200"/>
            <a:ext cx="2997200" cy="406400"/>
          </a:xfrm>
          <a:prstGeom prst="rect">
            <a:avLst/>
          </a:prstGeom>
          <a:solidFill>
            <a:srgbClr val="2A4A7F"/>
          </a:solidFill>
        </p:spPr>
        <p:txBody>
          <a:bodyPr/>
          <a:p/>
        </p:txBody>
      </p:sp>
      <p:sp>
        <p:nvSpPr>
          <p:cNvPr id="4" name="Text 2"/>
          <p:cNvSpPr/>
          <p:nvPr/>
        </p:nvSpPr>
        <p:spPr>
          <a:xfrm>
            <a:off x="1270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Introduction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5" name="Text 3"/>
          <p:cNvSpPr/>
          <p:nvPr/>
        </p:nvSpPr>
        <p:spPr>
          <a:xfrm>
            <a:off x="3251200" y="0"/>
            <a:ext cx="2997200" cy="558800"/>
          </a:xfrm>
          <a:prstGeom prst="rect">
            <a:avLst/>
          </a:prstGeom>
          <a:noFill/>
        </p:spPr>
        <p:txBody>
          <a:bodyPr wrap="none" lIns="0" tIns="0" rIns="0" bIns="0" rtlCol="0" anchor="ctr"/>
          <a:lstStyle/>
          <a:p>
            <a:pPr algn="ctr">
              <a:lnSpc>
                <a:spcPct val="100000"/>
              </a:lnSpc>
            </a:pPr>
            <a:r>
              <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rPr>
              <a:t>System Model</a:t>
            </a:r>
            <a:endParaRPr lang="en-US" sz="1200" b="1"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6" name="Text 4"/>
          <p:cNvSpPr/>
          <p:nvPr/>
        </p:nvSpPr>
        <p:spPr>
          <a:xfrm>
            <a:off x="63754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HOPS Framework</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7" name="Text 5"/>
          <p:cNvSpPr/>
          <p:nvPr/>
        </p:nvSpPr>
        <p:spPr>
          <a:xfrm>
            <a:off x="94996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Evaluation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8" name="Text 6"/>
          <p:cNvSpPr/>
          <p:nvPr/>
        </p:nvSpPr>
        <p:spPr>
          <a:xfrm>
            <a:off x="12623800" y="0"/>
            <a:ext cx="2997200" cy="558800"/>
          </a:xfrm>
          <a:prstGeom prst="rect">
            <a:avLst/>
          </a:prstGeom>
          <a:noFill/>
        </p:spPr>
        <p:txBody>
          <a:bodyPr wrap="none" lIns="0" tIns="0" rIns="0" bIns="0" rtlCol="0" anchor="ctr"/>
          <a:lstStyle/>
          <a:p>
            <a:pPr algn="ctr">
              <a:lnSpc>
                <a:spcPct val="100000"/>
              </a:lnSpc>
            </a:pPr>
            <a:r>
              <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rPr>
              <a:t>Conclusion</a:t>
            </a:r>
            <a:endParaRPr lang="en-US" sz="1200" dirty="0">
              <a:solidFill>
                <a:srgbClr val="FFFFFF"/>
              </a:solidFill>
              <a:latin typeface="微软雅黑" panose="020B0503020204020204" pitchFamily="34" charset="-122"/>
              <a:ea typeface="微软雅黑" panose="020B0503020204020204" pitchFamily="34" charset="-122"/>
              <a:cs typeface="QuattrocentoSans" pitchFamily="34" charset="-120"/>
            </a:endParaRPr>
          </a:p>
        </p:txBody>
      </p:sp>
      <p:sp>
        <p:nvSpPr>
          <p:cNvPr id="9" name="Text 7"/>
          <p:cNvSpPr/>
          <p:nvPr/>
        </p:nvSpPr>
        <p:spPr>
          <a:xfrm>
            <a:off x="762000" y="762000"/>
            <a:ext cx="11430000" cy="457200"/>
          </a:xfrm>
          <a:prstGeom prst="rect">
            <a:avLst/>
          </a:prstGeom>
          <a:noFill/>
        </p:spPr>
        <p:txBody>
          <a:bodyPr wrap="none" lIns="0" tIns="0" rIns="0" bIns="0" rtlCol="0" anchor="ctr"/>
          <a:lstStyle/>
          <a:p>
            <a:pPr>
              <a:lnSpc>
                <a:spcPct val="100000"/>
              </a:lnSpc>
            </a:pPr>
            <a:r>
              <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rPr>
              <a:t>Scheduling Layer &amp; Stackelberg Game</a:t>
            </a:r>
            <a:endParaRPr lang="en-US" sz="26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0" name="Shape 8"/>
          <p:cNvSpPr/>
          <p:nvPr/>
        </p:nvSpPr>
        <p:spPr>
          <a:xfrm>
            <a:off x="762000" y="1270000"/>
            <a:ext cx="14732000" cy="0"/>
          </a:xfrm>
          <a:prstGeom prst="straightConnector1">
            <a:avLst/>
          </a:prstGeom>
          <a:noFill/>
          <a:ln w="12700">
            <a:solidFill>
              <a:srgbClr val="D0D5DD"/>
            </a:solidFill>
            <a:prstDash val="solid"/>
            <a:headEnd type="none"/>
            <a:tailEnd type="none"/>
          </a:ln>
        </p:spPr>
        <p:txBody>
          <a:bodyPr/>
          <a:p/>
        </p:txBody>
      </p:sp>
      <p:sp>
        <p:nvSpPr>
          <p:cNvPr id="11" name="Text 9"/>
          <p:cNvSpPr/>
          <p:nvPr/>
        </p:nvSpPr>
        <p:spPr>
          <a:xfrm>
            <a:off x="762000" y="1460500"/>
            <a:ext cx="5080000" cy="3302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Slot-Level Decision Variables</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graphicFrame>
        <p:nvGraphicFramePr>
          <p:cNvPr id="12" name="Table 0"/>
          <p:cNvGraphicFramePr>
            <a:graphicFrameLocks noGrp="1"/>
          </p:cNvGraphicFramePr>
          <p:nvPr>
            <p:custDataLst>
              <p:tags r:id="rId1"/>
            </p:custDataLst>
          </p:nvPr>
        </p:nvGraphicFramePr>
        <p:xfrm>
          <a:off x="762000" y="1905000"/>
          <a:ext cx="7112000" cy="2931160"/>
        </p:xfrm>
        <a:graphic>
          <a:graphicData uri="http://schemas.openxmlformats.org/drawingml/2006/table">
            <a:tbl>
              <a:tblPr/>
              <a:tblGrid>
                <a:gridCol w="1778000"/>
                <a:gridCol w="2489200"/>
                <a:gridCol w="2844800"/>
              </a:tblGrid>
              <a:tr h="642620">
                <a:tc>
                  <a:txBody>
                    <a:bodyPr/>
                    <a:lstStyle/>
                    <a:p>
                      <a:pPr algn="l"/>
                      <a:r>
                        <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rPr>
                        <a:t>Variable</a:t>
                      </a:r>
                      <a:endPar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c>
                  <a:txBody>
                    <a:bodyPr/>
                    <a:lstStyle/>
                    <a:p>
                      <a:pPr algn="l"/>
                      <a:r>
                        <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rPr>
                        <a:t>Notation</a:t>
                      </a:r>
                      <a:endPar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c>
                  <a:txBody>
                    <a:bodyPr/>
                    <a:lstStyle/>
                    <a:p>
                      <a:pPr algn="l"/>
                      <a:r>
                        <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rPr>
                        <a:t>Meaning</a:t>
                      </a:r>
                      <a:endParaRPr lang="en-US" sz="1400" b="1" u="none" dirty="0">
                        <a:solidFill>
                          <a:srgbClr val="FFFFFF"/>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1B3A6B"/>
                    </a:solidFill>
                  </a:tcPr>
                </a:tc>
              </a:tr>
              <a:tr h="762000">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Job Assignment</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x</a:t>
                      </a:r>
                      <a:r>
                        <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rPr>
                        <a:t>k,j,h</a:t>
                      </a:r>
                      <a:endPar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Job k assigned to vGPU j in slot h</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r h="763270">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Function Deploy</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v</a:t>
                      </a:r>
                      <a:r>
                        <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rPr>
                        <a:t>j,f,h</a:t>
                      </a:r>
                      <a:endPar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vGPU j runs function f in slot h</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5F6F8"/>
                    </a:solidFill>
                  </a:tcPr>
                </a:tc>
              </a:tr>
              <a:tr h="763270">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Switching</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z</a:t>
                      </a:r>
                      <a:r>
                        <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rPr>
                        <a:t>j,h</a:t>
                      </a:r>
                      <a:endParaRPr lang="en-US" sz="1400" u="none" baseline="-25000"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c>
                  <a:txBody>
                    <a:bodyPr/>
                    <a:lstStyle/>
                    <a:p>
                      <a:pPr algn="l"/>
                      <a:r>
                        <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rPr>
                        <a:t>Function switch on vGPU j</a:t>
                      </a:r>
                      <a:endParaRPr lang="en-US" sz="1400" u="none" dirty="0">
                        <a:solidFill>
                          <a:srgbClr val="1A1D23"/>
                        </a:solidFill>
                        <a:latin typeface="微软雅黑" panose="020B0503020204020204" pitchFamily="34" charset="-122"/>
                        <a:ea typeface="微软雅黑" panose="020B0503020204020204" pitchFamily="34" charset="-122"/>
                        <a:cs typeface="QuattrocentoSans" pitchFamily="34" charset="-120"/>
                      </a:endParaRPr>
                    </a:p>
                  </a:txBody>
                  <a:tcPr marT="0" marB="0" anchor="ctr">
                    <a:lnL w="12700" cap="flat" cmpd="sng" algn="ctr">
                      <a:solidFill>
                        <a:srgbClr val="D0D5DD"/>
                      </a:solidFill>
                      <a:prstDash val="solid"/>
                      <a:round/>
                      <a:headEnd type="none" w="med" len="med"/>
                      <a:tailEnd type="none" w="med" len="med"/>
                    </a:lnL>
                    <a:lnR w="12700" cap="flat" cmpd="sng" algn="ctr">
                      <a:solidFill>
                        <a:srgbClr val="D0D5DD"/>
                      </a:solidFill>
                      <a:prstDash val="solid"/>
                      <a:round/>
                      <a:headEnd type="none" w="med" len="med"/>
                      <a:tailEnd type="none" w="med" len="med"/>
                    </a:lnR>
                    <a:lnT w="12700" cap="flat" cmpd="sng" algn="ctr">
                      <a:solidFill>
                        <a:srgbClr val="D0D5DD"/>
                      </a:solidFill>
                      <a:prstDash val="solid"/>
                      <a:round/>
                      <a:headEnd type="none" w="med" len="med"/>
                      <a:tailEnd type="none" w="med" len="med"/>
                    </a:lnT>
                    <a:lnB w="12700" cap="flat" cmpd="sng" algn="ctr">
                      <a:solidFill>
                        <a:srgbClr val="D0D5DD"/>
                      </a:solidFill>
                      <a:prstDash val="solid"/>
                      <a:round/>
                      <a:headEnd type="none" w="med" len="med"/>
                      <a:tailEnd type="none" w="med" len="med"/>
                    </a:lnB>
                    <a:solidFill>
                      <a:srgbClr val="FFFFFF"/>
                    </a:solidFill>
                  </a:tcPr>
                </a:tc>
              </a:tr>
            </a:tbl>
          </a:graphicData>
        </a:graphic>
      </p:graphicFrame>
      <p:sp>
        <p:nvSpPr>
          <p:cNvPr id="13" name="Text 10"/>
          <p:cNvSpPr/>
          <p:nvPr/>
        </p:nvSpPr>
        <p:spPr>
          <a:xfrm>
            <a:off x="762000" y="5419725"/>
            <a:ext cx="5080000" cy="3302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Key Constraints</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4" name="Text 11"/>
          <p:cNvSpPr/>
          <p:nvPr/>
        </p:nvSpPr>
        <p:spPr>
          <a:xfrm>
            <a:off x="762000" y="5864225"/>
            <a:ext cx="7112000" cy="2245360"/>
          </a:xfrm>
          <a:prstGeom prst="rect">
            <a:avLst/>
          </a:prstGeom>
          <a:noFill/>
        </p:spPr>
        <p:txBody>
          <a:bodyPr wrap="square" lIns="0" tIns="0" rIns="0" bIns="0" rtlCol="0" anchor="t"/>
          <a:lstStyle/>
          <a:p>
            <a:pPr marL="254000" indent="-254000">
              <a:lnSpc>
                <a:spcPct val="150000"/>
              </a:lnSpc>
              <a:spcBef>
                <a:spcPts val="10"/>
              </a:spcBef>
              <a:buSzPct val="100000"/>
              <a:buChar char="•"/>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Job-function matching:</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each job served by vGPU running its required function</a:t>
            </a:r>
            <a:endParaRPr lang="en-US" dirty="0">
              <a:latin typeface="微软雅黑" panose="020B0503020204020204" pitchFamily="34" charset="-122"/>
              <a:ea typeface="微软雅黑" panose="020B0503020204020204" pitchFamily="34" charset="-122"/>
            </a:endParaRPr>
          </a:p>
          <a:p>
            <a:pPr marL="254000" indent="-254000">
              <a:lnSpc>
                <a:spcPct val="150000"/>
              </a:lnSpc>
              <a:spcBef>
                <a:spcPts val="10"/>
              </a:spcBef>
              <a:buSzPct val="100000"/>
              <a:buChar char="•"/>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One function per vGPU per slot</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(no function mixing)</a:t>
            </a:r>
            <a:endParaRPr lang="en-US" dirty="0">
              <a:latin typeface="微软雅黑" panose="020B0503020204020204" pitchFamily="34" charset="-122"/>
              <a:ea typeface="微软雅黑" panose="020B0503020204020204" pitchFamily="34" charset="-122"/>
            </a:endParaRPr>
          </a:p>
          <a:p>
            <a:pPr marL="254000" indent="-254000">
              <a:lnSpc>
                <a:spcPct val="150000"/>
              </a:lnSpc>
              <a:spcBef>
                <a:spcPts val="10"/>
              </a:spcBef>
              <a:buSzPct val="100000"/>
              <a:buChar char="•"/>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One job per vGPU per slot</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(serial execution)</a:t>
            </a:r>
            <a:endParaRPr lang="en-US" dirty="0">
              <a:latin typeface="微软雅黑" panose="020B0503020204020204" pitchFamily="34" charset="-122"/>
              <a:ea typeface="微软雅黑" panose="020B0503020204020204" pitchFamily="34" charset="-122"/>
            </a:endParaRPr>
          </a:p>
          <a:p>
            <a:pPr marL="254000" indent="-254000">
              <a:lnSpc>
                <a:spcPct val="150000"/>
              </a:lnSpc>
              <a:spcBef>
                <a:spcPts val="10"/>
              </a:spcBef>
              <a:buSzPct val="100000"/>
              <a:buChar char="•"/>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Baseline replicas:</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active vGPUs ≥ </a:t>
            </a: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n</a:t>
            </a:r>
            <a:r>
              <a:rPr lang="en-US" sz="1600" baseline="30000" dirty="0">
                <a:solidFill>
                  <a:srgbClr val="1A1D23"/>
                </a:solidFill>
                <a:latin typeface="微软雅黑" panose="020B0503020204020204" pitchFamily="34" charset="-122"/>
                <a:ea typeface="微软雅黑" panose="020B0503020204020204" pitchFamily="34" charset="-122"/>
                <a:cs typeface="MiSans" pitchFamily="34" charset="-120"/>
                <a:sym typeface="+mn-ea"/>
              </a:rPr>
              <a:t>min</a:t>
            </a:r>
            <a:r>
              <a:rPr lang="en-US" sz="1600" baseline="-40000" dirty="0">
                <a:solidFill>
                  <a:srgbClr val="1A1D23"/>
                </a:solidFill>
                <a:latin typeface="微软雅黑" panose="020B0503020204020204" pitchFamily="34" charset="-122"/>
                <a:ea typeface="微软雅黑" panose="020B0503020204020204" pitchFamily="34" charset="-122"/>
                <a:cs typeface="MiSans" pitchFamily="34" charset="-120"/>
                <a:sym typeface="+mn-ea"/>
              </a:rPr>
              <a:t>m,t</a:t>
            </a:r>
            <a:endParaRPr lang="en-US" sz="1600" baseline="300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5" name="Text 12"/>
          <p:cNvSpPr/>
          <p:nvPr/>
        </p:nvSpPr>
        <p:spPr>
          <a:xfrm>
            <a:off x="8445500" y="1460500"/>
            <a:ext cx="5080000" cy="3302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Stackelberg Game Formulation</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16" name="Shape 13"/>
          <p:cNvSpPr/>
          <p:nvPr/>
        </p:nvSpPr>
        <p:spPr>
          <a:xfrm>
            <a:off x="8445500" y="2386330"/>
            <a:ext cx="3175000" cy="1814195"/>
          </a:xfrm>
          <a:prstGeom prst="rect">
            <a:avLst/>
          </a:prstGeom>
          <a:solidFill>
            <a:srgbClr val="1B3A6B"/>
          </a:solidFill>
        </p:spPr>
        <p:txBody>
          <a:bodyPr/>
          <a:p/>
        </p:txBody>
      </p:sp>
      <p:sp>
        <p:nvSpPr>
          <p:cNvPr id="17" name="Text 14"/>
          <p:cNvSpPr/>
          <p:nvPr/>
        </p:nvSpPr>
        <p:spPr>
          <a:xfrm>
            <a:off x="8572500" y="2487930"/>
            <a:ext cx="2921000" cy="330200"/>
          </a:xfrm>
          <a:prstGeom prst="rect">
            <a:avLst/>
          </a:prstGeom>
          <a:noFill/>
        </p:spPr>
        <p:txBody>
          <a:bodyPr wrap="none" lIns="0" tIns="0" rIns="0" bIns="0" rtlCol="0" anchor="ctr"/>
          <a:lstStyle/>
          <a:p>
            <a:pPr algn="ctr">
              <a:lnSpc>
                <a:spcPct val="100000"/>
              </a:lnSpc>
            </a:pPr>
            <a:r>
              <a:rPr lang="en-US" sz="15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LEADER (Pricing)</a:t>
            </a:r>
            <a:endParaRPr lang="en-US" sz="15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8" name="Text 15"/>
          <p:cNvSpPr/>
          <p:nvPr/>
        </p:nvSpPr>
        <p:spPr>
          <a:xfrm>
            <a:off x="8572500" y="2868930"/>
            <a:ext cx="2921000" cy="914400"/>
          </a:xfrm>
          <a:prstGeom prst="rect">
            <a:avLst/>
          </a:prstGeom>
          <a:noFill/>
        </p:spPr>
        <p:txBody>
          <a:bodyPr wrap="square" lIns="0" tIns="0" rIns="0" bIns="0" rtlCol="0" anchor="t"/>
          <a:lstStyle/>
          <a:p>
            <a:pPr>
              <a:lnSpc>
                <a:spcPct val="140000"/>
              </a:lnSpc>
            </a:pP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Decides p</a:t>
            </a:r>
            <a:r>
              <a:rPr lang="en-US" sz="1600" baseline="-400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t</a:t>
            </a: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 and n</a:t>
            </a:r>
            <a:r>
              <a:rPr lang="en-US" sz="1600" baseline="-400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min</a:t>
            </a:r>
            <a:r>
              <a:rPr lang="en-US" sz="1600" baseline="300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t</a:t>
            </a: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 at each window start, anticipating the Scheduling Layer's response</a:t>
            </a:r>
            <a:endPar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19" name="Shape 16"/>
          <p:cNvSpPr/>
          <p:nvPr/>
        </p:nvSpPr>
        <p:spPr>
          <a:xfrm>
            <a:off x="12174220" y="2386330"/>
            <a:ext cx="3302000" cy="1813560"/>
          </a:xfrm>
          <a:prstGeom prst="rect">
            <a:avLst/>
          </a:prstGeom>
          <a:solidFill>
            <a:srgbClr val="C44D34"/>
          </a:solidFill>
        </p:spPr>
        <p:txBody>
          <a:bodyPr/>
          <a:p/>
        </p:txBody>
      </p:sp>
      <p:sp>
        <p:nvSpPr>
          <p:cNvPr id="20" name="Text 17"/>
          <p:cNvSpPr/>
          <p:nvPr/>
        </p:nvSpPr>
        <p:spPr>
          <a:xfrm>
            <a:off x="12237720" y="2487930"/>
            <a:ext cx="3048000" cy="330200"/>
          </a:xfrm>
          <a:prstGeom prst="rect">
            <a:avLst/>
          </a:prstGeom>
          <a:noFill/>
        </p:spPr>
        <p:txBody>
          <a:bodyPr wrap="none" lIns="0" tIns="0" rIns="0" bIns="0" rtlCol="0" anchor="ctr"/>
          <a:lstStyle/>
          <a:p>
            <a:pPr algn="ctr">
              <a:lnSpc>
                <a:spcPct val="100000"/>
              </a:lnSpc>
            </a:pPr>
            <a:r>
              <a:rPr lang="en-US" sz="15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rPr>
              <a:t>FOLLOWER (Scheduling)</a:t>
            </a:r>
            <a:endParaRPr lang="en-US" sz="1500" b="1" dirty="0">
              <a:solidFill>
                <a:srgbClr val="FFFFF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1" name="Text 18"/>
          <p:cNvSpPr/>
          <p:nvPr/>
        </p:nvSpPr>
        <p:spPr>
          <a:xfrm>
            <a:off x="12320270" y="2868930"/>
            <a:ext cx="3048000" cy="914400"/>
          </a:xfrm>
          <a:prstGeom prst="rect">
            <a:avLst/>
          </a:prstGeom>
          <a:noFill/>
        </p:spPr>
        <p:txBody>
          <a:bodyPr wrap="square" lIns="0" tIns="0" rIns="0" bIns="0" rtlCol="0" anchor="t"/>
          <a:lstStyle/>
          <a:p>
            <a:pPr>
              <a:lnSpc>
                <a:spcPct val="140000"/>
              </a:lnSpc>
            </a:pPr>
            <a:r>
              <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rPr>
              <a:t>Solves the slot-level MILP given upper-level decisions, minimizing operational cost + SLA penalties</a:t>
            </a:r>
            <a:endParaRPr lang="en-US" sz="1600" dirty="0">
              <a:solidFill>
                <a:srgbClr val="FFFFFF">
                  <a:alpha val="86667"/>
                </a:srgbClr>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2" name="Shape 19"/>
          <p:cNvSpPr/>
          <p:nvPr/>
        </p:nvSpPr>
        <p:spPr>
          <a:xfrm>
            <a:off x="11620500" y="3148330"/>
            <a:ext cx="571500" cy="0"/>
          </a:xfrm>
          <a:prstGeom prst="straightConnector1">
            <a:avLst/>
          </a:prstGeom>
          <a:noFill/>
          <a:ln w="25400">
            <a:solidFill>
              <a:srgbClr val="5A6B7F"/>
            </a:solidFill>
            <a:prstDash val="solid"/>
            <a:headEnd type="arrow"/>
            <a:tailEnd type="arrow"/>
          </a:ln>
        </p:spPr>
        <p:txBody>
          <a:bodyPr/>
          <a:p/>
        </p:txBody>
      </p:sp>
      <p:sp>
        <p:nvSpPr>
          <p:cNvPr id="23" name="Text 20"/>
          <p:cNvSpPr/>
          <p:nvPr/>
        </p:nvSpPr>
        <p:spPr>
          <a:xfrm>
            <a:off x="8445500" y="5165725"/>
            <a:ext cx="5080000" cy="330200"/>
          </a:xfrm>
          <a:prstGeom prst="rect">
            <a:avLst/>
          </a:prstGeom>
          <a:noFill/>
        </p:spPr>
        <p:txBody>
          <a:bodyPr wrap="none" lIns="0" tIns="0" rIns="0" bIns="0" rtlCol="0" anchor="ctr"/>
          <a:lstStyle/>
          <a:p>
            <a:pPr>
              <a:lnSpc>
                <a:spcPct val="100000"/>
              </a:lnSpc>
            </a:pPr>
            <a:r>
              <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rPr>
              <a:t>Bi-Level Optimization</a:t>
            </a:r>
            <a:endParaRPr lang="en-US" sz="1800" b="1" dirty="0">
              <a:solidFill>
                <a:srgbClr val="1B3A6B"/>
              </a:solidFill>
              <a:latin typeface="微软雅黑" panose="020B0503020204020204" pitchFamily="34" charset="-122"/>
              <a:ea typeface="微软雅黑" panose="020B0503020204020204" pitchFamily="34" charset="-122"/>
              <a:cs typeface="QuattrocentoSans" pitchFamily="34" charset="-120"/>
            </a:endParaRPr>
          </a:p>
        </p:txBody>
      </p:sp>
      <p:sp>
        <p:nvSpPr>
          <p:cNvPr id="24" name="Shape 21"/>
          <p:cNvSpPr/>
          <p:nvPr/>
        </p:nvSpPr>
        <p:spPr>
          <a:xfrm>
            <a:off x="8445500" y="5737860"/>
            <a:ext cx="7048500" cy="1905000"/>
          </a:xfrm>
          <a:prstGeom prst="rect">
            <a:avLst/>
          </a:prstGeom>
          <a:solidFill>
            <a:srgbClr val="FFFFFF"/>
          </a:solidFill>
          <a:ln w="12700">
            <a:solidFill>
              <a:srgbClr val="D0D5DD"/>
            </a:solidFill>
            <a:prstDash val="solid"/>
          </a:ln>
        </p:spPr>
        <p:txBody>
          <a:bodyPr/>
          <a:p/>
        </p:txBody>
      </p:sp>
      <p:sp>
        <p:nvSpPr>
          <p:cNvPr id="25" name="Text 22"/>
          <p:cNvSpPr/>
          <p:nvPr/>
        </p:nvSpPr>
        <p:spPr>
          <a:xfrm>
            <a:off x="8699500" y="5737225"/>
            <a:ext cx="6540500" cy="1651000"/>
          </a:xfrm>
          <a:prstGeom prst="rect">
            <a:avLst/>
          </a:prstGeom>
          <a:noFill/>
        </p:spPr>
        <p:txBody>
          <a:bodyPr wrap="square" lIns="0" tIns="0" rIns="0" bIns="0" rtlCol="0" anchor="t"/>
          <a:lstStyle/>
          <a:p>
            <a:pPr>
              <a:lnSpc>
                <a:spcPct val="150000"/>
              </a:lnSpc>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Upper Level:</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a:t>
            </a: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max</a:t>
            </a:r>
            <a:r>
              <a:rPr lang="en-US" sz="1600" baseline="-40000" dirty="0">
                <a:solidFill>
                  <a:srgbClr val="1A1D23"/>
                </a:solidFill>
                <a:latin typeface="微软雅黑" panose="020B0503020204020204" pitchFamily="34" charset="-122"/>
                <a:ea typeface="微软雅黑" panose="020B0503020204020204" pitchFamily="34" charset="-122"/>
                <a:cs typeface="MiSans" pitchFamily="34" charset="-120"/>
                <a:sym typeface="+mn-ea"/>
              </a:rPr>
              <a:t>pt,nmin_t</a:t>
            </a: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 Φ = Σ</a:t>
            </a:r>
            <a:r>
              <a:rPr lang="en-US" sz="1600" baseline="-40000" dirty="0">
                <a:solidFill>
                  <a:srgbClr val="1A1D23"/>
                </a:solidFill>
                <a:latin typeface="微软雅黑" panose="020B0503020204020204" pitchFamily="34" charset="-122"/>
                <a:ea typeface="微软雅黑" panose="020B0503020204020204" pitchFamily="34" charset="-122"/>
                <a:cs typeface="MiSans" pitchFamily="34" charset="-120"/>
                <a:sym typeface="+mn-ea"/>
              </a:rPr>
              <a:t>t</a:t>
            </a: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 [R</a:t>
            </a:r>
            <a:r>
              <a:rPr lang="en-US" sz="1600" baseline="-40000" dirty="0">
                <a:solidFill>
                  <a:srgbClr val="1A1D23"/>
                </a:solidFill>
                <a:latin typeface="微软雅黑" panose="020B0503020204020204" pitchFamily="34" charset="-122"/>
                <a:ea typeface="微软雅黑" panose="020B0503020204020204" pitchFamily="34" charset="-122"/>
                <a:cs typeface="MiSans" pitchFamily="34" charset="-120"/>
                <a:sym typeface="+mn-ea"/>
              </a:rPr>
              <a:t>t</a:t>
            </a: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 − Ψ(p</a:t>
            </a:r>
            <a:r>
              <a:rPr lang="en-US" sz="1600" baseline="-40000" dirty="0">
                <a:solidFill>
                  <a:srgbClr val="1A1D23"/>
                </a:solidFill>
                <a:latin typeface="微软雅黑" panose="020B0503020204020204" pitchFamily="34" charset="-122"/>
                <a:ea typeface="微软雅黑" panose="020B0503020204020204" pitchFamily="34" charset="-122"/>
                <a:cs typeface="MiSans" pitchFamily="34" charset="-120"/>
                <a:sym typeface="+mn-ea"/>
              </a:rPr>
              <a:t>t</a:t>
            </a: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 n</a:t>
            </a:r>
            <a:r>
              <a:rPr lang="en-US" sz="1600" baseline="30000" dirty="0">
                <a:solidFill>
                  <a:srgbClr val="1A1D23"/>
                </a:solidFill>
                <a:latin typeface="微软雅黑" panose="020B0503020204020204" pitchFamily="34" charset="-122"/>
                <a:ea typeface="微软雅黑" panose="020B0503020204020204" pitchFamily="34" charset="-122"/>
                <a:cs typeface="MiSans" pitchFamily="34" charset="-120"/>
                <a:sym typeface="+mn-ea"/>
              </a:rPr>
              <a:t>min</a:t>
            </a:r>
            <a:r>
              <a:rPr lang="en-US" sz="1600" baseline="-40000" dirty="0">
                <a:solidFill>
                  <a:srgbClr val="1A1D23"/>
                </a:solidFill>
                <a:latin typeface="微软雅黑" panose="020B0503020204020204" pitchFamily="34" charset="-122"/>
                <a:ea typeface="微软雅黑" panose="020B0503020204020204" pitchFamily="34" charset="-122"/>
                <a:cs typeface="MiSans" pitchFamily="34" charset="-120"/>
                <a:sym typeface="+mn-ea"/>
              </a:rPr>
              <a:t>t</a:t>
            </a: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a:t>
            </a:r>
            <a:endParaRPr lang="en-US" sz="1600" dirty="0">
              <a:latin typeface="微软雅黑" panose="020B0503020204020204" pitchFamily="34" charset="-122"/>
              <a:ea typeface="微软雅黑" panose="020B0503020204020204" pitchFamily="34" charset="-122"/>
            </a:endParaRPr>
          </a:p>
          <a:p>
            <a:pPr>
              <a:lnSpc>
                <a:spcPct val="150000"/>
              </a:lnSpc>
              <a:spcBef>
                <a:spcPts val="800"/>
              </a:spcBef>
            </a:pP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where Ψ(p</a:t>
            </a:r>
            <a:r>
              <a:rPr lang="en-US" sz="1600" baseline="-40000" dirty="0">
                <a:solidFill>
                  <a:srgbClr val="1A1D23"/>
                </a:solidFill>
                <a:latin typeface="微软雅黑" panose="020B0503020204020204" pitchFamily="34" charset="-122"/>
                <a:ea typeface="微软雅黑" panose="020B0503020204020204" pitchFamily="34" charset="-122"/>
                <a:cs typeface="MiSans" pitchFamily="34" charset="-120"/>
                <a:sym typeface="+mn-ea"/>
              </a:rPr>
              <a:t>t</a:t>
            </a: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 n</a:t>
            </a:r>
            <a:r>
              <a:rPr lang="en-US" sz="1600" baseline="30000" dirty="0">
                <a:solidFill>
                  <a:srgbClr val="1A1D23"/>
                </a:solidFill>
                <a:latin typeface="微软雅黑" panose="020B0503020204020204" pitchFamily="34" charset="-122"/>
                <a:ea typeface="微软雅黑" panose="020B0503020204020204" pitchFamily="34" charset="-122"/>
                <a:cs typeface="MiSans" pitchFamily="34" charset="-120"/>
                <a:sym typeface="+mn-ea"/>
              </a:rPr>
              <a:t>min</a:t>
            </a:r>
            <a:r>
              <a:rPr lang="en-US" sz="1600" baseline="-40000" dirty="0">
                <a:solidFill>
                  <a:srgbClr val="1A1D23"/>
                </a:solidFill>
                <a:latin typeface="微软雅黑" panose="020B0503020204020204" pitchFamily="34" charset="-122"/>
                <a:ea typeface="微软雅黑" panose="020B0503020204020204" pitchFamily="34" charset="-122"/>
                <a:cs typeface="MiSans" pitchFamily="34" charset="-120"/>
                <a:sym typeface="+mn-ea"/>
              </a:rPr>
              <a:t>t</a:t>
            </a:r>
            <a:r>
              <a:rPr lang="en-US" sz="1600" dirty="0">
                <a:solidFill>
                  <a:srgbClr val="1A1D23"/>
                </a:solidFill>
                <a:latin typeface="微软雅黑" panose="020B0503020204020204" pitchFamily="34" charset="-122"/>
                <a:ea typeface="微软雅黑" panose="020B0503020204020204" pitchFamily="34" charset="-122"/>
                <a:cs typeface="MiSans" pitchFamily="34" charset="-120"/>
                <a:sym typeface="+mn-ea"/>
              </a:rPr>
              <a:t>) = optimal objective of Scheduling Layer</a:t>
            </a:r>
            <a:endParaRPr lang="en-US" sz="1600" dirty="0">
              <a:latin typeface="微软雅黑" panose="020B0503020204020204" pitchFamily="34" charset="-122"/>
              <a:ea typeface="微软雅黑" panose="020B0503020204020204" pitchFamily="34" charset="-122"/>
            </a:endParaRPr>
          </a:p>
          <a:p>
            <a:pPr>
              <a:lnSpc>
                <a:spcPct val="150000"/>
              </a:lnSpc>
            </a:pPr>
            <a:r>
              <a:rPr lang="en-US" sz="1600" b="1"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Coupling:</a:t>
            </a:r>
            <a:r>
              <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rPr>
              <a:t> Ψ(·) couples economic and operational objectives — no closed form exists due to discrete scheduling decisions</a:t>
            </a:r>
            <a:endParaRPr lang="en-US" sz="1600" dirty="0">
              <a:solidFill>
                <a:srgbClr val="1A1D23"/>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
        <p:nvSpPr>
          <p:cNvPr id="26" name="Shape 23"/>
          <p:cNvSpPr/>
          <p:nvPr/>
        </p:nvSpPr>
        <p:spPr>
          <a:xfrm>
            <a:off x="5521325" y="5433060"/>
            <a:ext cx="14732000" cy="0"/>
          </a:xfrm>
          <a:prstGeom prst="straightConnector1">
            <a:avLst/>
          </a:prstGeom>
          <a:noFill/>
          <a:ln w="12700">
            <a:solidFill>
              <a:srgbClr val="D0D5DD"/>
            </a:solidFill>
            <a:prstDash val="solid"/>
            <a:headEnd type="none"/>
            <a:tailEnd type="none"/>
          </a:ln>
        </p:spPr>
        <p:txBody>
          <a:bodyPr/>
          <a:p/>
        </p:txBody>
      </p:sp>
      <p:sp>
        <p:nvSpPr>
          <p:cNvPr id="27" name="Text 24"/>
          <p:cNvSpPr/>
          <p:nvPr/>
        </p:nvSpPr>
        <p:spPr>
          <a:xfrm>
            <a:off x="14732000" y="8826500"/>
            <a:ext cx="762000" cy="254000"/>
          </a:xfrm>
          <a:prstGeom prst="rect">
            <a:avLst/>
          </a:prstGeom>
          <a:noFill/>
        </p:spPr>
        <p:txBody>
          <a:bodyPr wrap="none" lIns="0" tIns="0" rIns="0" bIns="0" rtlCol="0" anchor="ctr"/>
          <a:lstStyle/>
          <a:p>
            <a:pPr algn="r">
              <a:lnSpc>
                <a:spcPct val="100000"/>
              </a:lnSpc>
            </a:pPr>
            <a:r>
              <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rPr>
              <a:t>10 / 20</a:t>
            </a:r>
            <a:endParaRPr lang="en-US" sz="1100" dirty="0">
              <a:solidFill>
                <a:srgbClr val="5A6B7F"/>
              </a:solidFill>
              <a:latin typeface="微软雅黑" panose="020B0503020204020204" pitchFamily="34" charset="-122"/>
              <a:ea typeface="微软雅黑" panose="020B0503020204020204" pitchFamily="34" charset="-122"/>
              <a:cs typeface="Quattrocento Sans" panose="020B0502050000020003" pitchFamily="34" charset="-120"/>
            </a:endParaRPr>
          </a:p>
        </p:txBody>
      </p:sp>
    </p:spTree>
  </p:cSld>
  <p:clrMapOvr>
    <a:masterClrMapping/>
  </p:clrMapOvr>
  <p:transition>
    <p:fade/>
  </p:transition>
</p:sld>
</file>

<file path=ppt/tags/tag1.xml><?xml version="1.0" encoding="utf-8"?>
<p:tagLst xmlns:p="http://schemas.openxmlformats.org/presentationml/2006/main">
  <p:tag name="TABLE_ENDDRAG_ORIGIN_RECT" val="560*230"/>
  <p:tag name="TABLE_ENDDRAG_RECT" val="60*150*560*230"/>
</p:tagLst>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12215</Words>
  <Application>WPS 演示</Application>
  <PresentationFormat>On-screen Show (16:9)</PresentationFormat>
  <Paragraphs>695</Paragraphs>
  <Slides>19</Slides>
  <Notes>22</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19</vt:i4>
      </vt:variant>
    </vt:vector>
  </HeadingPairs>
  <TitlesOfParts>
    <vt:vector size="42" baseType="lpstr">
      <vt:lpstr>Arial</vt:lpstr>
      <vt:lpstr>宋体</vt:lpstr>
      <vt:lpstr>Wingdings</vt:lpstr>
      <vt:lpstr>微软雅黑</vt:lpstr>
      <vt:lpstr>Quattrocento Sans</vt:lpstr>
      <vt:lpstr>QuattrocentoSans</vt:lpstr>
      <vt:lpstr>MingLiU-ExtB</vt:lpstr>
      <vt:lpstr>微软雅黑</vt:lpstr>
      <vt:lpstr>Quattrocento Sans</vt:lpstr>
      <vt:lpstr>Quattrocento Sans</vt:lpstr>
      <vt:lpstr>MiSans</vt:lpstr>
      <vt:lpstr>Cambria Math</vt:lpstr>
      <vt:lpstr>MS Mincho</vt:lpstr>
      <vt:lpstr>MiSans</vt:lpstr>
      <vt:lpstr>Calibri</vt:lpstr>
      <vt:lpstr>Arial Unicode MS</vt:lpstr>
      <vt:lpstr>等线</vt:lpstr>
      <vt:lpstr>Arial</vt:lpstr>
      <vt:lpstr>MiSans Semibold</vt:lpstr>
      <vt:lpstr>Segoe Print</vt:lpstr>
      <vt:lpstr>MS PGothic</vt:lpstr>
      <vt:lpstr>NimbusRomNo9L-Regu</vt:lpstr>
      <vt:lpstr>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Moonshot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Pricing and Scheduling for SLA-aware Serverless GPU Services</dc:title>
  <dc:creator>Kimi</dc:creator>
  <dc:subject>Joint Pricing and Scheduling for SLA-aware Serverless GPU Services</dc:subject>
  <cp:lastModifiedBy>黄潇瑶</cp:lastModifiedBy>
  <cp:revision>46</cp:revision>
  <dcterms:created xsi:type="dcterms:W3CDTF">2026-05-09T09:48:00Z</dcterms:created>
  <dcterms:modified xsi:type="dcterms:W3CDTF">2026-05-27T08:17:38Z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{"Label":"Joint Pricing and Scheduling for SLA-aware Serverless GPU Services","ContentProducer":"001191110108MACG2KBH8F10000","ProduceID":"19e0a987-baf2-845a-8000-00006567ef5a","ReservedCode1":"","ContentPropagator":"001191110108MACG2KBH8F20000","PropagateID":"19e0a987-baf2-845a-8000-00006567ef5a","ReservedCode2":""}</vt:lpwstr>
  </property>
  <property fmtid="{D5CDD505-2E9C-101B-9397-08002B2CF9AE}" pid="3" name="ICV">
    <vt:lpwstr>F79F4B450A074E90AAA43825B4D35BC1_12</vt:lpwstr>
  </property>
  <property fmtid="{D5CDD505-2E9C-101B-9397-08002B2CF9AE}" pid="4" name="KSOProductBuildVer">
    <vt:lpwstr>2052-12.1.0.26375</vt:lpwstr>
  </property>
</Properties>
</file>