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57" r:id="rId4"/>
    <p:sldId id="308" r:id="rId5"/>
    <p:sldId id="309" r:id="rId6"/>
    <p:sldId id="310" r:id="rId7"/>
    <p:sldId id="311" r:id="rId8"/>
    <p:sldId id="312" r:id="rId9"/>
    <p:sldId id="270" r:id="rId10"/>
    <p:sldId id="286" r:id="rId11"/>
    <p:sldId id="313" r:id="rId12"/>
    <p:sldId id="314" r:id="rId13"/>
    <p:sldId id="315" r:id="rId14"/>
    <p:sldId id="316" r:id="rId15"/>
    <p:sldId id="301" r:id="rId16"/>
    <p:sldId id="265" r:id="rId17"/>
    <p:sldId id="302" r:id="rId18"/>
    <p:sldId id="268" r:id="rId19"/>
    <p:sldId id="303" r:id="rId20"/>
    <p:sldId id="307" r:id="rId21"/>
    <p:sldId id="264" r:id="rId22"/>
    <p:sldId id="26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8A7"/>
    <a:srgbClr val="FF6699"/>
    <a:srgbClr val="FFCCCC"/>
    <a:srgbClr val="69979F"/>
    <a:srgbClr val="2AB7DE"/>
    <a:srgbClr val="705BAD"/>
    <a:srgbClr val="54A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9B27C-2588-0D46-8BC2-8FD9137269AC}" v="64" dt="2026-05-14T15:31:16.22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50" autoAdjust="0"/>
    <p:restoredTop sz="75760" autoAdjust="0"/>
  </p:normalViewPr>
  <p:slideViewPr>
    <p:cSldViewPr snapToGrid="0">
      <p:cViewPr varScale="1">
        <p:scale>
          <a:sx n="116" d="100"/>
          <a:sy n="116" d="100"/>
        </p:scale>
        <p:origin x="11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C5A99-0870-4079-BCED-B7D5B32237B3}" type="datetimeFigureOut">
              <a:rPr lang="zh-CN" altLang="en-US" smtClean="0"/>
              <a:t>2026/7/16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33B36-8326-419B-8953-BFB9707A817F}" type="slidenum">
              <a:rPr lang="zh-CN" altLang="en-US" smtClean="0"/>
              <a:t>‹#›</a:t>
            </a:fld>
            <a:endParaRPr lang="zh-CN" altLang="en-US"/>
          </a:p>
        </p:txBody>
      </p:sp>
    </p:spTree>
    <p:extLst>
      <p:ext uri="{BB962C8B-B14F-4D97-AF65-F5344CB8AC3E}">
        <p14:creationId xmlns:p14="http://schemas.microsoft.com/office/powerpoint/2010/main" val="151794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Good</a:t>
            </a:r>
            <a:r>
              <a:rPr lang="zh-CN" altLang="en-US" dirty="0"/>
              <a:t> </a:t>
            </a:r>
            <a:r>
              <a:rPr lang="en" altLang="zh-CN" dirty="0"/>
              <a:t>afternoon, everyone. It is a great honor to present our work at ICC 2026. The title of our paper is </a:t>
            </a:r>
            <a:r>
              <a:rPr lang="en" altLang="zh-CN" b="1" dirty="0"/>
              <a:t>'Efficient and Robust Federated Learning via Synergistic Aggregation on Heterogeneous Devices'</a:t>
            </a:r>
            <a:r>
              <a:rPr lang="en" altLang="zh-CN" dirty="0"/>
              <a:t>. This work was conducted by Yihan Chen and the team from </a:t>
            </a:r>
            <a:r>
              <a:rPr lang="en" altLang="zh-CN" dirty="0" err="1"/>
              <a:t>Hohai</a:t>
            </a:r>
            <a:r>
              <a:rPr lang="en" altLang="zh-CN" dirty="0"/>
              <a:t> University, in collaboration with researchers from Nanjing University of Posts and Telecommunications, Southeast University, and Temple University. Since my colleague, the first author, could not be here today, I will be presenting this work on their behalf.</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59C73-B7D1-464B-985C-487E574747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54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34C7C-2D99-A389-57F0-97D2AA6AF7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1155C6-68BC-1052-B979-FE71B464825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42C3575-0964-B247-56D4-D6E35D0103F1}"/>
              </a:ext>
            </a:extLst>
          </p:cNvPr>
          <p:cNvSpPr>
            <a:spLocks noGrp="1"/>
          </p:cNvSpPr>
          <p:nvPr>
            <p:ph type="body" idx="1"/>
          </p:nvPr>
        </p:nvSpPr>
        <p:spPr/>
        <p:txBody>
          <a:bodyPr/>
          <a:lstStyle/>
          <a:p>
            <a:r>
              <a:rPr lang="en-CN" sz="1800" dirty="0"/>
              <a:t>The second core mechanism is the Cloud-level Elastic Grouping. Here on the screen, you can see how we calculate a combined evaluation score for each device. We fuse the communication and data metrics using Min-Max normalization. Based on this, the cloud server employs a </a:t>
            </a:r>
            <a:r>
              <a:rPr lang="en-CN" sz="1800" b="1" dirty="0"/>
              <a:t>greedy heuristic algorithm</a:t>
            </a:r>
            <a:r>
              <a:rPr lang="en-CN" sz="1800" dirty="0"/>
              <a:t> to assign end devices to edge servers by maximizing this combined score. This approach perfectly balances low-complexity execution with high-quality channel selection.</a:t>
            </a:r>
            <a:endParaRPr lang="en-US" altLang="zh-CN" sz="1800" dirty="0">
              <a:effectLst/>
              <a:latin typeface="NimbusRomNo9L"/>
            </a:endParaRPr>
          </a:p>
        </p:txBody>
      </p:sp>
      <p:sp>
        <p:nvSpPr>
          <p:cNvPr id="4" name="灯片编号占位符 3">
            <a:extLst>
              <a:ext uri="{FF2B5EF4-FFF2-40B4-BE49-F238E27FC236}">
                <a16:creationId xmlns:a16="http://schemas.microsoft.com/office/drawing/2014/main" id="{BE880378-B3C9-E5F2-5BEC-A07BB4884C7B}"/>
              </a:ext>
            </a:extLst>
          </p:cNvPr>
          <p:cNvSpPr>
            <a:spLocks noGrp="1"/>
          </p:cNvSpPr>
          <p:nvPr>
            <p:ph type="sldNum" sz="quarter" idx="5"/>
          </p:nvPr>
        </p:nvSpPr>
        <p:spPr/>
        <p:txBody>
          <a:bodyPr/>
          <a:lstStyle/>
          <a:p>
            <a:fld id="{FAB33B36-8326-419B-8953-BFB9707A817F}" type="slidenum">
              <a:rPr lang="zh-CN" altLang="en-US" smtClean="0"/>
              <a:t>10</a:t>
            </a:fld>
            <a:endParaRPr lang="zh-CN" altLang="en-US"/>
          </a:p>
        </p:txBody>
      </p:sp>
    </p:spTree>
    <p:extLst>
      <p:ext uri="{BB962C8B-B14F-4D97-AF65-F5344CB8AC3E}">
        <p14:creationId xmlns:p14="http://schemas.microsoft.com/office/powerpoint/2010/main" val="95312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A0C4-4CE4-93BC-1D66-44B0944DA7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1CD8C37-216E-2C1A-FD56-29610833A3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D816D21-6425-48A8-2171-B504B5420295}"/>
              </a:ext>
            </a:extLst>
          </p:cNvPr>
          <p:cNvSpPr>
            <a:spLocks noGrp="1"/>
          </p:cNvSpPr>
          <p:nvPr>
            <p:ph type="body" idx="1"/>
          </p:nvPr>
        </p:nvSpPr>
        <p:spPr/>
        <p:txBody>
          <a:bodyPr/>
          <a:lstStyle/>
          <a:p>
            <a:r>
              <a:rPr lang="en-CN" sz="1800" dirty="0"/>
              <a:t>To make this grouping truly adaptive, we introduce the </a:t>
            </a:r>
            <a:r>
              <a:rPr lang="en-CN" sz="1800" b="1" dirty="0"/>
              <a:t>dynamic trade-off factor, lambda</a:t>
            </a:r>
            <a:r>
              <a:rPr lang="en-CN" sz="1800" dirty="0"/>
              <a:t>, as shown here. This factor is the soul of our mechanism. Its physical significance is very straightforward: if the network has high variance—meaning conditions are bad or unfair—lambda automatically increases to prioritize </a:t>
            </a:r>
            <a:r>
              <a:rPr lang="en-CN" sz="1800" b="1" dirty="0"/>
              <a:t>communication energy</a:t>
            </a:r>
            <a:r>
              <a:rPr lang="en-CN" sz="1800" dirty="0"/>
              <a:t>. Conversely, if the network has low variance, it prioritizes </a:t>
            </a:r>
            <a:r>
              <a:rPr lang="en-CN" sz="1800" b="1" dirty="0"/>
              <a:t>data distribution quality</a:t>
            </a:r>
            <a:r>
              <a:rPr lang="en-CN" sz="1800" dirty="0"/>
              <a:t>. Additionally, we apply a </a:t>
            </a:r>
            <a:r>
              <a:rPr lang="en-CN" sz="1800" b="1" dirty="0"/>
              <a:t>fourth root</a:t>
            </a:r>
            <a:r>
              <a:rPr lang="en-CN" sz="1800" dirty="0"/>
              <a:t> to reduce the system's sensitivity to extreme outliers.</a:t>
            </a:r>
            <a:endParaRPr lang="en-US" altLang="zh-CN" sz="1800" dirty="0">
              <a:effectLst/>
              <a:latin typeface="NimbusRomNo9L"/>
            </a:endParaRPr>
          </a:p>
        </p:txBody>
      </p:sp>
      <p:sp>
        <p:nvSpPr>
          <p:cNvPr id="4" name="灯片编号占位符 3">
            <a:extLst>
              <a:ext uri="{FF2B5EF4-FFF2-40B4-BE49-F238E27FC236}">
                <a16:creationId xmlns:a16="http://schemas.microsoft.com/office/drawing/2014/main" id="{B8B01BFE-6696-A554-2872-610A266B12F9}"/>
              </a:ext>
            </a:extLst>
          </p:cNvPr>
          <p:cNvSpPr>
            <a:spLocks noGrp="1"/>
          </p:cNvSpPr>
          <p:nvPr>
            <p:ph type="sldNum" sz="quarter" idx="5"/>
          </p:nvPr>
        </p:nvSpPr>
        <p:spPr/>
        <p:txBody>
          <a:bodyPr/>
          <a:lstStyle/>
          <a:p>
            <a:fld id="{FAB33B36-8326-419B-8953-BFB9707A817F}" type="slidenum">
              <a:rPr lang="zh-CN" altLang="en-US" smtClean="0"/>
              <a:t>11</a:t>
            </a:fld>
            <a:endParaRPr lang="zh-CN" altLang="en-US"/>
          </a:p>
        </p:txBody>
      </p:sp>
    </p:spTree>
    <p:extLst>
      <p:ext uri="{BB962C8B-B14F-4D97-AF65-F5344CB8AC3E}">
        <p14:creationId xmlns:p14="http://schemas.microsoft.com/office/powerpoint/2010/main" val="427735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C744-114B-80DE-5530-644130754F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5DF52D-D71F-AD13-5FB4-428403D36D0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385C73-B42D-32FB-206C-3A2838511E81}"/>
              </a:ext>
            </a:extLst>
          </p:cNvPr>
          <p:cNvSpPr>
            <a:spLocks noGrp="1"/>
          </p:cNvSpPr>
          <p:nvPr>
            <p:ph type="body" idx="1"/>
          </p:nvPr>
        </p:nvSpPr>
        <p:spPr/>
        <p:txBody>
          <a:bodyPr/>
          <a:lstStyle/>
          <a:p>
            <a:r>
              <a:rPr lang="en-CN" sz="1200" kern="1200" dirty="0">
                <a:solidFill>
                  <a:schemeClr val="tx1"/>
                </a:solidFill>
                <a:effectLst/>
                <a:latin typeface="+mn-lt"/>
                <a:ea typeface="+mn-ea"/>
                <a:cs typeface="+mn-cs"/>
              </a:rPr>
              <a:t>The third core mechanism takes place within each edge group: </a:t>
            </a:r>
            <a:r>
              <a:rPr lang="en-CN" sz="1200" b="1" kern="1200" dirty="0">
                <a:solidFill>
                  <a:schemeClr val="tx1"/>
                </a:solidFill>
                <a:effectLst/>
                <a:latin typeface="+mn-lt"/>
                <a:ea typeface="+mn-ea"/>
                <a:cs typeface="+mn-cs"/>
              </a:rPr>
              <a:t>Intra-group Hierarchical Aggregation</a:t>
            </a:r>
            <a:r>
              <a:rPr lang="en-CN" sz="1200" kern="1200" dirty="0">
                <a:solidFill>
                  <a:schemeClr val="tx1"/>
                </a:solidFill>
                <a:effectLst/>
                <a:latin typeface="+mn-lt"/>
                <a:ea typeface="+mn-ea"/>
                <a:cs typeface="+mn-cs"/>
              </a:rPr>
              <a:t>. In traditional HFL, all end devices must transmit their models over long distances directly to the edge server, which imposes a heavy energy burden on the devices.</a:t>
            </a:r>
          </a:p>
          <a:p>
            <a:r>
              <a:rPr lang="en-CN" sz="1200" kern="1200" dirty="0">
                <a:solidFill>
                  <a:schemeClr val="tx1"/>
                </a:solidFill>
                <a:effectLst/>
                <a:latin typeface="+mn-lt"/>
                <a:ea typeface="+mn-ea"/>
                <a:cs typeface="+mn-cs"/>
              </a:rPr>
              <a:t>To address this, we build a </a:t>
            </a:r>
            <a:r>
              <a:rPr lang="en-CN" sz="1200" b="1" kern="1200" dirty="0">
                <a:solidFill>
                  <a:schemeClr val="tx1"/>
                </a:solidFill>
                <a:effectLst/>
                <a:latin typeface="+mn-lt"/>
                <a:ea typeface="+mn-ea"/>
                <a:cs typeface="+mn-cs"/>
              </a:rPr>
              <a:t>D2D-based aggregation tree</a:t>
            </a:r>
            <a:r>
              <a:rPr lang="en-CN" sz="1200" kern="1200" dirty="0">
                <a:solidFill>
                  <a:schemeClr val="tx1"/>
                </a:solidFill>
                <a:effectLst/>
                <a:latin typeface="+mn-lt"/>
                <a:ea typeface="+mn-ea"/>
                <a:cs typeface="+mn-cs"/>
              </a:rPr>
              <a:t> within the group . As outlined on the screen, this tree operates with three types of nodes: First, the </a:t>
            </a:r>
            <a:r>
              <a:rPr lang="en-CN" sz="1200" b="1" kern="1200" dirty="0">
                <a:solidFill>
                  <a:schemeClr val="tx1"/>
                </a:solidFill>
                <a:effectLst/>
                <a:latin typeface="+mn-lt"/>
                <a:ea typeface="+mn-ea"/>
                <a:cs typeface="+mn-cs"/>
              </a:rPr>
              <a:t>Leaf Nodes</a:t>
            </a:r>
            <a:r>
              <a:rPr lang="en-CN" sz="1200" kern="1200" dirty="0">
                <a:solidFill>
                  <a:schemeClr val="tx1"/>
                </a:solidFill>
                <a:effectLst/>
                <a:latin typeface="+mn-lt"/>
                <a:ea typeface="+mn-ea"/>
                <a:cs typeface="+mn-cs"/>
              </a:rPr>
              <a:t>. They only need to upload their locally weighted models to their immediate parents over a short distance . Second, the </a:t>
            </a:r>
            <a:r>
              <a:rPr lang="en-CN" sz="1200" b="1" kern="1200" dirty="0">
                <a:solidFill>
                  <a:schemeClr val="tx1"/>
                </a:solidFill>
                <a:effectLst/>
                <a:latin typeface="+mn-lt"/>
                <a:ea typeface="+mn-ea"/>
                <a:cs typeface="+mn-cs"/>
              </a:rPr>
              <a:t>Intermediate Nodes</a:t>
            </a:r>
            <a:r>
              <a:rPr lang="en-CN" sz="1200" kern="1200" dirty="0">
                <a:solidFill>
                  <a:schemeClr val="tx1"/>
                </a:solidFill>
                <a:effectLst/>
                <a:latin typeface="+mn-lt"/>
                <a:ea typeface="+mn-ea"/>
                <a:cs typeface="+mn-cs"/>
              </a:rPr>
              <a:t>. They wait for their children, aggregate the received updates locally, and then forward the aggregated model upstream . Finally, the </a:t>
            </a:r>
            <a:r>
              <a:rPr lang="en-CN" sz="1200" b="1" kern="1200" dirty="0">
                <a:solidFill>
                  <a:schemeClr val="tx1"/>
                </a:solidFill>
                <a:effectLst/>
                <a:latin typeface="+mn-lt"/>
                <a:ea typeface="+mn-ea"/>
                <a:cs typeface="+mn-cs"/>
              </a:rPr>
              <a:t>Root Node</a:t>
            </a:r>
            <a:r>
              <a:rPr lang="en-CN" sz="1200" kern="1200" dirty="0">
                <a:solidFill>
                  <a:schemeClr val="tx1"/>
                </a:solidFill>
                <a:effectLst/>
                <a:latin typeface="+mn-lt"/>
                <a:ea typeface="+mn-ea"/>
                <a:cs typeface="+mn-cs"/>
              </a:rPr>
              <a:t>, which is the Edge Server, performs the final edge model aggregation. </a:t>
            </a:r>
          </a:p>
          <a:p>
            <a:r>
              <a:rPr lang="en-CN" sz="1200" kern="1200" dirty="0">
                <a:solidFill>
                  <a:schemeClr val="tx1"/>
                </a:solidFill>
                <a:effectLst/>
                <a:latin typeface="+mn-lt"/>
                <a:ea typeface="+mn-ea"/>
                <a:cs typeface="+mn-cs"/>
              </a:rPr>
              <a:t>By utilizing this relay strategy, we successfully convert long-distance ED-to-ES transmissions into short-distance local relays, drastically cutting the transmission power required for each device.</a:t>
            </a:r>
          </a:p>
          <a:p>
            <a:endParaRPr lang="en-US" altLang="zh-CN" sz="1800" dirty="0">
              <a:effectLst/>
              <a:latin typeface="NimbusRomNo9L"/>
            </a:endParaRPr>
          </a:p>
        </p:txBody>
      </p:sp>
      <p:sp>
        <p:nvSpPr>
          <p:cNvPr id="4" name="灯片编号占位符 3">
            <a:extLst>
              <a:ext uri="{FF2B5EF4-FFF2-40B4-BE49-F238E27FC236}">
                <a16:creationId xmlns:a16="http://schemas.microsoft.com/office/drawing/2014/main" id="{465D2E7D-D254-CF5E-A457-366514BADFED}"/>
              </a:ext>
            </a:extLst>
          </p:cNvPr>
          <p:cNvSpPr>
            <a:spLocks noGrp="1"/>
          </p:cNvSpPr>
          <p:nvPr>
            <p:ph type="sldNum" sz="quarter" idx="5"/>
          </p:nvPr>
        </p:nvSpPr>
        <p:spPr/>
        <p:txBody>
          <a:bodyPr/>
          <a:lstStyle/>
          <a:p>
            <a:fld id="{FAB33B36-8326-419B-8953-BFB9707A817F}" type="slidenum">
              <a:rPr lang="zh-CN" altLang="en-US" smtClean="0"/>
              <a:t>12</a:t>
            </a:fld>
            <a:endParaRPr lang="zh-CN" altLang="en-US"/>
          </a:p>
        </p:txBody>
      </p:sp>
    </p:spTree>
    <p:extLst>
      <p:ext uri="{BB962C8B-B14F-4D97-AF65-F5344CB8AC3E}">
        <p14:creationId xmlns:p14="http://schemas.microsoft.com/office/powerpoint/2010/main" val="416894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7E79A-34E9-7521-2EBB-CE1600F2C7B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122C79-C99F-5ED1-968A-7032F20976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2266973-F47A-EEA1-02FD-A8FBB13FDE9F}"/>
              </a:ext>
            </a:extLst>
          </p:cNvPr>
          <p:cNvSpPr>
            <a:spLocks noGrp="1"/>
          </p:cNvSpPr>
          <p:nvPr>
            <p:ph type="body" idx="1"/>
          </p:nvPr>
        </p:nvSpPr>
        <p:spPr/>
        <p:txBody>
          <a:bodyPr/>
          <a:lstStyle/>
          <a:p>
            <a:r>
              <a:rPr lang="en-CN" dirty="0"/>
              <a:t>Here we present the formal algorithm of HFELAG. Due to time constraints, we won't go through it line by line. The colored blocks on the right perfectly summarize the core logic. This first part outlines the </a:t>
            </a:r>
            <a:r>
              <a:rPr lang="en-CN" b="1" dirty="0"/>
              <a:t>Cloud Server Iteration</a:t>
            </a:r>
            <a:r>
              <a:rPr lang="en-CN" dirty="0"/>
              <a:t> . In each cloud round, the system executes four key actions: distributing the global model , collecting metrics from edge groups , performing cloud aggregation , and most importantly, updating the elastic association for the next round.</a:t>
            </a:r>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8C7C25FB-02A6-5414-F95B-7C60A45D7D3E}"/>
              </a:ext>
            </a:extLst>
          </p:cNvPr>
          <p:cNvSpPr>
            <a:spLocks noGrp="1"/>
          </p:cNvSpPr>
          <p:nvPr>
            <p:ph type="sldNum" sz="quarter" idx="5"/>
          </p:nvPr>
        </p:nvSpPr>
        <p:spPr/>
        <p:txBody>
          <a:bodyPr/>
          <a:lstStyle/>
          <a:p>
            <a:fld id="{FAB33B36-8326-419B-8953-BFB9707A817F}" type="slidenum">
              <a:rPr lang="zh-CN" altLang="en-US" smtClean="0"/>
              <a:t>13</a:t>
            </a:fld>
            <a:endParaRPr lang="zh-CN" altLang="en-US"/>
          </a:p>
        </p:txBody>
      </p:sp>
    </p:spTree>
    <p:extLst>
      <p:ext uri="{BB962C8B-B14F-4D97-AF65-F5344CB8AC3E}">
        <p14:creationId xmlns:p14="http://schemas.microsoft.com/office/powerpoint/2010/main" val="197928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Moving to the next part, we see the inner loops for </a:t>
            </a:r>
            <a:r>
              <a:rPr lang="en-CN" b="1" dirty="0"/>
              <a:t>Edge and Local Updates</a:t>
            </a:r>
            <a:r>
              <a:rPr lang="en-CN" dirty="0"/>
              <a:t> . This covers how devices perform local SGD training , measure dynamic channels , and utilize the tree-based local relay with privacy-preserving weighting. The most important takeaway for the algorithm is this: HFELAG focuses on optimizing the </a:t>
            </a:r>
            <a:r>
              <a:rPr lang="en-CN" b="1" dirty="0"/>
              <a:t>participation quality</a:t>
            </a:r>
            <a:r>
              <a:rPr lang="en-CN" dirty="0"/>
              <a:t> rather than altering the gradient direction. </a:t>
            </a:r>
            <a:r>
              <a:rPr lang="en-CN"/>
              <a:t>Therefore, its convergence properties completely align with standard Federated Learning schemes.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14</a:t>
            </a:fld>
            <a:endParaRPr lang="zh-CN" altLang="en-US"/>
          </a:p>
        </p:txBody>
      </p:sp>
    </p:spTree>
    <p:extLst>
      <p:ext uri="{BB962C8B-B14F-4D97-AF65-F5344CB8AC3E}">
        <p14:creationId xmlns:p14="http://schemas.microsoft.com/office/powerpoint/2010/main" val="388982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600" kern="1200" dirty="0">
                <a:solidFill>
                  <a:schemeClr val="tx1"/>
                </a:solidFill>
                <a:effectLst/>
                <a:latin typeface="+mn-lt"/>
                <a:ea typeface="+mn-ea"/>
                <a:cs typeface="+mn-cs"/>
              </a:rPr>
              <a:t>Now, let’s move on to the experimental section. As shown on Slide 15, we evaluated our method on two benchmark datasets: </a:t>
            </a:r>
            <a:r>
              <a:rPr lang="en" altLang="zh-CN" sz="1600" b="1" kern="1200" dirty="0">
                <a:solidFill>
                  <a:schemeClr val="tx1"/>
                </a:solidFill>
                <a:effectLst/>
                <a:latin typeface="+mn-lt"/>
                <a:ea typeface="+mn-ea"/>
                <a:cs typeface="+mn-cs"/>
              </a:rPr>
              <a:t>MNIST and CIFAR-10</a:t>
            </a:r>
            <a:r>
              <a:rPr lang="en" altLang="zh-CN" sz="1600" kern="1200" dirty="0">
                <a:solidFill>
                  <a:schemeClr val="tx1"/>
                </a:solidFill>
                <a:effectLst/>
                <a:latin typeface="+mn-lt"/>
                <a:ea typeface="+mn-ea"/>
                <a:cs typeface="+mn-cs"/>
              </a:rPr>
              <a:t>, using </a:t>
            </a:r>
            <a:r>
              <a:rPr lang="en" altLang="zh-CN" sz="1600" b="1" kern="1200" dirty="0">
                <a:solidFill>
                  <a:schemeClr val="tx1"/>
                </a:solidFill>
                <a:effectLst/>
                <a:latin typeface="+mn-lt"/>
                <a:ea typeface="+mn-ea"/>
                <a:cs typeface="+mn-cs"/>
              </a:rPr>
              <a:t>LeNet and ResNet-18</a:t>
            </a:r>
            <a:r>
              <a:rPr lang="en" altLang="zh-CN" sz="1600" kern="1200" dirty="0">
                <a:solidFill>
                  <a:schemeClr val="tx1"/>
                </a:solidFill>
                <a:effectLst/>
                <a:latin typeface="+mn-lt"/>
                <a:ea typeface="+mn-ea"/>
                <a:cs typeface="+mn-cs"/>
              </a:rPr>
              <a:t> as our target models. Our simulation environment consists of </a:t>
            </a:r>
            <a:r>
              <a:rPr lang="en" altLang="zh-CN" sz="1600" b="1" kern="1200" dirty="0">
                <a:solidFill>
                  <a:schemeClr val="tx1"/>
                </a:solidFill>
                <a:effectLst/>
                <a:latin typeface="+mn-lt"/>
                <a:ea typeface="+mn-ea"/>
                <a:cs typeface="+mn-cs"/>
              </a:rPr>
              <a:t>50 end devices and 5 edge servers</a:t>
            </a:r>
            <a:r>
              <a:rPr lang="en" altLang="zh-CN" sz="1600" kern="1200" dirty="0">
                <a:solidFill>
                  <a:schemeClr val="tx1"/>
                </a:solidFill>
                <a:effectLst/>
                <a:latin typeface="+mn-lt"/>
                <a:ea typeface="+mn-ea"/>
                <a:cs typeface="+mn-cs"/>
              </a:rPr>
              <a:t>. </a:t>
            </a:r>
          </a:p>
          <a:p>
            <a:r>
              <a:rPr lang="en" altLang="zh-CN" sz="1600" kern="1200" dirty="0">
                <a:solidFill>
                  <a:schemeClr val="tx1"/>
                </a:solidFill>
                <a:effectLst/>
                <a:latin typeface="+mn-lt"/>
                <a:ea typeface="+mn-ea"/>
                <a:cs typeface="+mn-cs"/>
              </a:rPr>
              <a:t>To ensure the results are practical, we configured the communication parameters to model a </a:t>
            </a:r>
            <a:r>
              <a:rPr lang="en" altLang="zh-CN" sz="1600" b="1" kern="1200" dirty="0">
                <a:solidFill>
                  <a:schemeClr val="tx1"/>
                </a:solidFill>
                <a:effectLst/>
                <a:latin typeface="+mn-lt"/>
                <a:ea typeface="+mn-ea"/>
                <a:cs typeface="+mn-cs"/>
              </a:rPr>
              <a:t>typical urban network</a:t>
            </a:r>
            <a:r>
              <a:rPr lang="en" altLang="zh-CN" sz="1600" kern="1200" dirty="0">
                <a:solidFill>
                  <a:schemeClr val="tx1"/>
                </a:solidFill>
                <a:effectLst/>
                <a:latin typeface="+mn-lt"/>
                <a:ea typeface="+mn-ea"/>
                <a:cs typeface="+mn-cs"/>
              </a:rPr>
              <a:t>, featuring a </a:t>
            </a:r>
            <a:r>
              <a:rPr lang="en" altLang="zh-CN" sz="1600" b="1" kern="1200" dirty="0">
                <a:solidFill>
                  <a:schemeClr val="tx1"/>
                </a:solidFill>
                <a:effectLst/>
                <a:latin typeface="+mn-lt"/>
                <a:ea typeface="+mn-ea"/>
                <a:cs typeface="+mn-cs"/>
              </a:rPr>
              <a:t>23 dBm upload power</a:t>
            </a:r>
            <a:r>
              <a:rPr lang="en" altLang="zh-CN" sz="1600" kern="1200" dirty="0">
                <a:solidFill>
                  <a:schemeClr val="tx1"/>
                </a:solidFill>
                <a:effectLst/>
                <a:latin typeface="+mn-lt"/>
                <a:ea typeface="+mn-ea"/>
                <a:cs typeface="+mn-cs"/>
              </a:rPr>
              <a:t> and a </a:t>
            </a:r>
            <a:r>
              <a:rPr lang="en" altLang="zh-CN" sz="1600" b="1" kern="1200" dirty="0">
                <a:solidFill>
                  <a:schemeClr val="tx1"/>
                </a:solidFill>
                <a:effectLst/>
                <a:latin typeface="+mn-lt"/>
                <a:ea typeface="+mn-ea"/>
                <a:cs typeface="+mn-cs"/>
              </a:rPr>
              <a:t>path loss exponent of 4</a:t>
            </a:r>
            <a:r>
              <a:rPr lang="en" altLang="zh-CN" sz="1600" kern="1200" dirty="0">
                <a:solidFill>
                  <a:schemeClr val="tx1"/>
                </a:solidFill>
                <a:effectLst/>
                <a:latin typeface="+mn-lt"/>
                <a:ea typeface="+mn-ea"/>
                <a:cs typeface="+mn-cs"/>
              </a:rPr>
              <a:t>. For the specific parameters of HFELAG, we used a </a:t>
            </a:r>
            <a:r>
              <a:rPr lang="en" altLang="zh-CN" sz="1600" b="1" kern="1200" dirty="0">
                <a:solidFill>
                  <a:schemeClr val="tx1"/>
                </a:solidFill>
                <a:effectLst/>
                <a:latin typeface="+mn-lt"/>
                <a:ea typeface="+mn-ea"/>
                <a:cs typeface="+mn-cs"/>
              </a:rPr>
              <a:t>queue length of 50</a:t>
            </a:r>
            <a:r>
              <a:rPr lang="en" altLang="zh-CN" sz="1600" kern="1200" dirty="0">
                <a:solidFill>
                  <a:schemeClr val="tx1"/>
                </a:solidFill>
                <a:effectLst/>
                <a:latin typeface="+mn-lt"/>
                <a:ea typeface="+mn-ea"/>
                <a:cs typeface="+mn-cs"/>
              </a:rPr>
              <a:t> and a </a:t>
            </a:r>
            <a:r>
              <a:rPr lang="en" altLang="zh-CN" sz="1600" b="1" kern="1200" dirty="0">
                <a:solidFill>
                  <a:schemeClr val="tx1"/>
                </a:solidFill>
                <a:effectLst/>
                <a:latin typeface="+mn-lt"/>
                <a:ea typeface="+mn-ea"/>
                <a:cs typeface="+mn-cs"/>
              </a:rPr>
              <a:t>moving average coefficient of 0.8</a:t>
            </a:r>
            <a:r>
              <a:rPr lang="en" altLang="zh-CN" sz="1600" kern="1200" dirty="0">
                <a:solidFill>
                  <a:schemeClr val="tx1"/>
                </a:solidFill>
                <a:effectLst/>
                <a:latin typeface="+mn-lt"/>
                <a:ea typeface="+mn-ea"/>
                <a:cs typeface="+mn-cs"/>
              </a:rPr>
              <a:t> to smooth out transient channel fluctuations while maintaining responsiveness.</a:t>
            </a:r>
            <a:r>
              <a:rPr lang="zh-CN" altLang="en-US" sz="1600" kern="1200" dirty="0">
                <a:solidFill>
                  <a:schemeClr val="tx1"/>
                </a:solidFill>
                <a:effectLst/>
                <a:latin typeface="+mn-lt"/>
                <a:ea typeface="+mn-ea"/>
                <a:cs typeface="+mn-cs"/>
              </a:rPr>
              <a:t> </a:t>
            </a:r>
            <a:r>
              <a:rPr lang="en" altLang="zh-CN" sz="1600" b="1" dirty="0"/>
              <a:t>Other detailed parameters are available in the table for your reference.</a:t>
            </a:r>
            <a:endParaRPr lang="e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15</a:t>
            </a:fld>
            <a:endParaRPr lang="zh-CN" altLang="en-US"/>
          </a:p>
        </p:txBody>
      </p:sp>
    </p:spTree>
    <p:extLst>
      <p:ext uri="{BB962C8B-B14F-4D97-AF65-F5344CB8AC3E}">
        <p14:creationId xmlns:p14="http://schemas.microsoft.com/office/powerpoint/2010/main" val="369642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1" dirty="0"/>
              <a:t>Moving on to our experimental design</a:t>
            </a:r>
            <a:r>
              <a:rPr lang="en" altLang="zh-CN" dirty="0"/>
              <a:t>, we employed the </a:t>
            </a:r>
            <a:r>
              <a:rPr lang="en" altLang="zh-CN" b="1" dirty="0"/>
              <a:t>Dirichlet function</a:t>
            </a:r>
            <a:r>
              <a:rPr lang="en" altLang="zh-CN" dirty="0"/>
              <a:t> to simulate data heterogeneity across devices. Communication heterogeneity is modeled through three levels of variance, denoted by </a:t>
            </a:r>
            <a:r>
              <a:rPr lang="en" altLang="zh-CN" b="1" dirty="0"/>
              <a:t>v</a:t>
            </a:r>
            <a:r>
              <a:rPr lang="en" altLang="zh-CN" dirty="0"/>
              <a:t>.</a:t>
            </a:r>
          </a:p>
          <a:p>
            <a:r>
              <a:rPr lang="en" altLang="zh-CN" dirty="0"/>
              <a:t>We compared HFELAG against </a:t>
            </a:r>
            <a:r>
              <a:rPr lang="en" altLang="zh-CN" b="1" dirty="0"/>
              <a:t>five strong baselines</a:t>
            </a:r>
            <a:r>
              <a:rPr lang="en" altLang="zh-CN" dirty="0"/>
              <a:t>, including </a:t>
            </a:r>
            <a:r>
              <a:rPr lang="en" altLang="zh-CN" b="1" dirty="0" err="1"/>
              <a:t>HierAvg</a:t>
            </a:r>
            <a:r>
              <a:rPr lang="zh-CN" altLang="en-US" b="1" dirty="0"/>
              <a:t>、</a:t>
            </a:r>
            <a:r>
              <a:rPr lang="en" altLang="zh-CN" b="1" dirty="0"/>
              <a:t>HFEL</a:t>
            </a:r>
            <a:r>
              <a:rPr lang="zh-CN" altLang="en-US" b="1" dirty="0"/>
              <a:t>、</a:t>
            </a:r>
            <a:r>
              <a:rPr lang="en-US" altLang="zh-CN" b="1" dirty="0"/>
              <a:t>COVG</a:t>
            </a:r>
            <a:r>
              <a:rPr lang="zh-CN" altLang="en-US" b="1" dirty="0"/>
              <a:t>、</a:t>
            </a:r>
            <a:r>
              <a:rPr lang="en-US" altLang="zh-CN" b="1" dirty="0"/>
              <a:t>Shape and CE-HFL</a:t>
            </a:r>
            <a:r>
              <a:rPr lang="en" altLang="zh-CN" dirty="0"/>
              <a:t>. Our evaluation focuses on </a:t>
            </a:r>
            <a:r>
              <a:rPr lang="en" altLang="zh-CN" b="1" dirty="0"/>
              <a:t>three key metrics</a:t>
            </a:r>
            <a:r>
              <a:rPr lang="en" altLang="zh-CN" dirty="0"/>
              <a:t>: the average and maximum communication energy consumption, and the final global model accuracy.</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16</a:t>
            </a:fld>
            <a:endParaRPr lang="zh-CN" altLang="en-US"/>
          </a:p>
        </p:txBody>
      </p:sp>
    </p:spTree>
    <p:extLst>
      <p:ext uri="{BB962C8B-B14F-4D97-AF65-F5344CB8AC3E}">
        <p14:creationId xmlns:p14="http://schemas.microsoft.com/office/powerpoint/2010/main" val="279082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dirty="0"/>
              <a:t>As shown in the charts, HFELAG consistently achieves the lowest average communication energy consumption across all levels of network heterogeneity. Specifically, we achieved energy reductions of up to </a:t>
            </a:r>
            <a:r>
              <a:rPr lang="en-CN" b="1" dirty="0"/>
              <a:t>10.9% on MNIST</a:t>
            </a:r>
            <a:r>
              <a:rPr lang="en-CN" dirty="0"/>
              <a:t> and </a:t>
            </a:r>
            <a:r>
              <a:rPr lang="en-CN" b="1" dirty="0"/>
              <a:t>9.3% on CIFAR-10</a:t>
            </a:r>
            <a:r>
              <a:rPr lang="en-CN" dirty="0"/>
              <a:t> compared to the HierAvg baseline. This proves that our synergistic design is highly effective at saving power in practical HFL environments.</a:t>
            </a:r>
            <a:endParaRPr lang="en-US" altLang="zh-CN" dirty="0"/>
          </a:p>
        </p:txBody>
      </p:sp>
      <p:sp>
        <p:nvSpPr>
          <p:cNvPr id="4" name="灯片编号占位符 3"/>
          <p:cNvSpPr>
            <a:spLocks noGrp="1"/>
          </p:cNvSpPr>
          <p:nvPr>
            <p:ph type="sldNum" sz="quarter" idx="5"/>
          </p:nvPr>
        </p:nvSpPr>
        <p:spPr/>
        <p:txBody>
          <a:bodyPr/>
          <a:lstStyle/>
          <a:p>
            <a:fld id="{FAB33B36-8326-419B-8953-BFB9707A817F}" type="slidenum">
              <a:rPr lang="zh-CN" altLang="en-US" smtClean="0"/>
              <a:t>17</a:t>
            </a:fld>
            <a:endParaRPr lang="zh-CN" altLang="en-US"/>
          </a:p>
        </p:txBody>
      </p:sp>
    </p:spTree>
    <p:extLst>
      <p:ext uri="{BB962C8B-B14F-4D97-AF65-F5344CB8AC3E}">
        <p14:creationId xmlns:p14="http://schemas.microsoft.com/office/powerpoint/2010/main" val="31921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sz="4000" dirty="0"/>
              <a:t>Moving to the peak energy consumption, HFELAG also secures the best performance. By reducing the maximum energy burden by up to </a:t>
            </a:r>
            <a:r>
              <a:rPr lang="en-CN" sz="4000" b="1" dirty="0"/>
              <a:t>18.6%</a:t>
            </a:r>
            <a:r>
              <a:rPr lang="en-CN" sz="4000" dirty="0"/>
              <a:t>, we effectively prevent specific devices from running out of battery prematurely. This demonstrates that our method provides superior load-balancing, which is crucial for long-term system stability.</a:t>
            </a:r>
            <a:endParaRPr lang="en-US" altLang="zh-CN" sz="4000" kern="100" dirty="0">
              <a:effectLst/>
              <a:latin typeface="Arial" panose="020B0604020202020204" pitchFamily="34" charset="0"/>
              <a:ea typeface="+mn-ea"/>
              <a:cs typeface="Arial" panose="020B0604020202020204" pitchFamily="34" charset="0"/>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18</a:t>
            </a:fld>
            <a:endParaRPr lang="zh-CN" altLang="en-US"/>
          </a:p>
        </p:txBody>
      </p:sp>
    </p:spTree>
    <p:extLst>
      <p:ext uri="{BB962C8B-B14F-4D97-AF65-F5344CB8AC3E}">
        <p14:creationId xmlns:p14="http://schemas.microsoft.com/office/powerpoint/2010/main" val="2568881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9333F-F8A9-8C3E-E063-4335987CCE1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8EE53E-ED18-0B84-76F6-CF6ACCF6B28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AF05851-3509-CAC2-B033-9F71BDD90D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sz="4000" dirty="0"/>
              <a:t>Finally, let’s look at the accuracy. The table shows that while HFELAG saves significant energy, it does </a:t>
            </a:r>
            <a:r>
              <a:rPr lang="en-CN" sz="4000" b="1" dirty="0"/>
              <a:t>not</a:t>
            </a:r>
            <a:r>
              <a:rPr lang="en-CN" sz="4000" dirty="0"/>
              <a:t> compromise model performance. In most Non-IID scenarios, we either match or exceed the baseline accuracy, with improvements of up to </a:t>
            </a:r>
            <a:r>
              <a:rPr lang="en-CN" sz="4000" b="1" dirty="0"/>
              <a:t>2.69%</a:t>
            </a:r>
            <a:r>
              <a:rPr lang="en-CN" sz="4000" dirty="0"/>
              <a:t> over HierAvg. This confirms that our elastic grouping successfully balances communication efficiency with data distribution quality</a:t>
            </a:r>
            <a:r>
              <a:rPr lang="en-US" sz="4000" dirty="0"/>
              <a:t>.</a:t>
            </a:r>
            <a:endParaRPr lang="en-US" altLang="zh-CN" sz="4000" kern="100" dirty="0">
              <a:effectLst/>
              <a:latin typeface="Arial" panose="020B0604020202020204" pitchFamily="34" charset="0"/>
              <a:ea typeface="+mn-ea"/>
              <a:cs typeface="Arial" panose="020B0604020202020204" pitchFamily="34" charset="0"/>
            </a:endParaRPr>
          </a:p>
        </p:txBody>
      </p:sp>
      <p:sp>
        <p:nvSpPr>
          <p:cNvPr id="4" name="灯片编号占位符 3">
            <a:extLst>
              <a:ext uri="{FF2B5EF4-FFF2-40B4-BE49-F238E27FC236}">
                <a16:creationId xmlns:a16="http://schemas.microsoft.com/office/drawing/2014/main" id="{6514DF39-9757-0128-D771-7F4BAB2716A1}"/>
              </a:ext>
            </a:extLst>
          </p:cNvPr>
          <p:cNvSpPr>
            <a:spLocks noGrp="1"/>
          </p:cNvSpPr>
          <p:nvPr>
            <p:ph type="sldNum" sz="quarter" idx="5"/>
          </p:nvPr>
        </p:nvSpPr>
        <p:spPr/>
        <p:txBody>
          <a:bodyPr/>
          <a:lstStyle/>
          <a:p>
            <a:fld id="{FAB33B36-8326-419B-8953-BFB9707A817F}" type="slidenum">
              <a:rPr lang="zh-CN" altLang="en-US" smtClean="0"/>
              <a:t>19</a:t>
            </a:fld>
            <a:endParaRPr lang="zh-CN" altLang="en-US"/>
          </a:p>
        </p:txBody>
      </p:sp>
    </p:spTree>
    <p:extLst>
      <p:ext uri="{BB962C8B-B14F-4D97-AF65-F5344CB8AC3E}">
        <p14:creationId xmlns:p14="http://schemas.microsoft.com/office/powerpoint/2010/main" val="171012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buFont typeface="+mj-lt"/>
              <a:buNone/>
            </a:pPr>
            <a:r>
              <a:rPr lang="en" altLang="zh-CN" sz="1800" dirty="0"/>
              <a:t>My presentation will follow this outline: I will start with the </a:t>
            </a:r>
            <a:r>
              <a:rPr lang="en" altLang="zh-CN" sz="1800" b="1" dirty="0"/>
              <a:t>Introduction</a:t>
            </a:r>
            <a:r>
              <a:rPr lang="en" altLang="zh-CN" sz="1800" dirty="0"/>
              <a:t> to explain our motivation , followed by the </a:t>
            </a:r>
            <a:r>
              <a:rPr lang="en" altLang="zh-CN" sz="1800" b="1" dirty="0"/>
              <a:t>System Model</a:t>
            </a:r>
            <a:r>
              <a:rPr lang="en" altLang="zh-CN" sz="1800" dirty="0"/>
              <a:t> and our proposed </a:t>
            </a:r>
            <a:r>
              <a:rPr lang="en" altLang="zh-CN" sz="1800" b="1" dirty="0"/>
              <a:t>Approach</a:t>
            </a:r>
            <a:r>
              <a:rPr lang="en" altLang="zh-CN" sz="1800" dirty="0"/>
              <a:t>, HFELAG. Then, I will show the </a:t>
            </a:r>
            <a:r>
              <a:rPr lang="en" altLang="zh-CN" sz="1800" b="1" dirty="0"/>
              <a:t>Experimental results</a:t>
            </a:r>
            <a:r>
              <a:rPr lang="en" altLang="zh-CN" sz="1800" dirty="0"/>
              <a:t> to demonstrate its effectiveness, and finally, I'll conclude with a summary and </a:t>
            </a:r>
            <a:r>
              <a:rPr lang="en" altLang="zh-CN" sz="1800" b="1" dirty="0"/>
              <a:t>Future work</a:t>
            </a:r>
            <a:r>
              <a:rPr lang="en" altLang="zh-CN" sz="1800" dirty="0"/>
              <a: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2</a:t>
            </a:fld>
            <a:endParaRPr lang="zh-CN" altLang="en-US"/>
          </a:p>
        </p:txBody>
      </p:sp>
    </p:spTree>
    <p:extLst>
      <p:ext uri="{BB962C8B-B14F-4D97-AF65-F5344CB8AC3E}">
        <p14:creationId xmlns:p14="http://schemas.microsoft.com/office/powerpoint/2010/main" val="67334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To conclude our presentation, I'd like to summarize our main contributions.</a:t>
            </a:r>
          </a:p>
          <a:p>
            <a:r>
              <a:rPr lang="en" altLang="zh-CN" dirty="0"/>
              <a:t>First, our proposed HFELAG framework successfully ……</a:t>
            </a:r>
          </a:p>
          <a:p>
            <a:r>
              <a:rPr lang="en" altLang="zh-CN" dirty="0"/>
              <a:t>Second, by doing so, it effectively reduces ……</a:t>
            </a:r>
          </a:p>
          <a:p>
            <a:r>
              <a:rPr lang="en" altLang="zh-CN" dirty="0"/>
              <a:t>Third, our experiments demonstrate that HFELAG significantly ……</a:t>
            </a:r>
          </a:p>
          <a:p>
            <a:r>
              <a:rPr lang="en" altLang="zh-CN" b="1" dirty="0"/>
              <a:t>As for future work</a:t>
            </a:r>
            <a:r>
              <a:rPr lang="en" altLang="zh-CN" dirty="0"/>
              <a:t>, we plan to extend the framework ……</a:t>
            </a:r>
          </a:p>
        </p:txBody>
      </p:sp>
      <p:sp>
        <p:nvSpPr>
          <p:cNvPr id="4" name="灯片编号占位符 3"/>
          <p:cNvSpPr>
            <a:spLocks noGrp="1"/>
          </p:cNvSpPr>
          <p:nvPr>
            <p:ph type="sldNum" sz="quarter" idx="5"/>
          </p:nvPr>
        </p:nvSpPr>
        <p:spPr/>
        <p:txBody>
          <a:bodyPr/>
          <a:lstStyle/>
          <a:p>
            <a:fld id="{FAB33B36-8326-419B-8953-BFB9707A817F}" type="slidenum">
              <a:rPr lang="zh-CN" altLang="en-US" smtClean="0"/>
              <a:t>20</a:t>
            </a:fld>
            <a:endParaRPr lang="zh-CN" altLang="en-US"/>
          </a:p>
        </p:txBody>
      </p:sp>
    </p:spTree>
    <p:extLst>
      <p:ext uri="{BB962C8B-B14F-4D97-AF65-F5344CB8AC3E}">
        <p14:creationId xmlns:p14="http://schemas.microsoft.com/office/powerpoint/2010/main" val="1080561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That brings me to the end of the presentation. Thank you very much for your time and attention!</a:t>
            </a:r>
            <a:endParaRPr lang="zh-CN" altLang="en-US" dirty="0"/>
          </a:p>
        </p:txBody>
      </p:sp>
      <p:sp>
        <p:nvSpPr>
          <p:cNvPr id="4" name="灯片编号占位符 3"/>
          <p:cNvSpPr>
            <a:spLocks noGrp="1"/>
          </p:cNvSpPr>
          <p:nvPr>
            <p:ph type="sldNum" sz="quarter" idx="5"/>
          </p:nvPr>
        </p:nvSpPr>
        <p:spPr/>
        <p:txBody>
          <a:bodyPr/>
          <a:lstStyle/>
          <a:p>
            <a:fld id="{FAB33B36-8326-419B-8953-BFB9707A817F}" type="slidenum">
              <a:rPr lang="zh-CN" altLang="en-US" smtClean="0"/>
              <a:t>21</a:t>
            </a:fld>
            <a:endParaRPr lang="zh-CN" altLang="en-US"/>
          </a:p>
        </p:txBody>
      </p:sp>
    </p:spTree>
    <p:extLst>
      <p:ext uri="{BB962C8B-B14F-4D97-AF65-F5344CB8AC3E}">
        <p14:creationId xmlns:p14="http://schemas.microsoft.com/office/powerpoint/2010/main" val="175955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8D59-79EC-0AB9-36EA-2105AC3060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4D3F31-F29A-951B-82E5-732DB89E23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9B19DBC-A52A-0E13-EF90-13292A658E02}"/>
              </a:ext>
            </a:extLst>
          </p:cNvPr>
          <p:cNvSpPr>
            <a:spLocks noGrp="1"/>
          </p:cNvSpPr>
          <p:nvPr>
            <p:ph type="body" idx="1"/>
          </p:nvPr>
        </p:nvSpPr>
        <p:spPr/>
        <p:txBody>
          <a:bodyPr/>
          <a:lstStyle/>
          <a:p>
            <a:r>
              <a:rPr lang="en" altLang="zh-CN" sz="1200" kern="1200" dirty="0">
                <a:solidFill>
                  <a:schemeClr val="tx1"/>
                </a:solidFill>
                <a:effectLst/>
                <a:latin typeface="+mn-lt"/>
                <a:ea typeface="+mn-ea"/>
                <a:cs typeface="+mn-cs"/>
              </a:rPr>
              <a:t>First, let’s look at the background. Hierarchical Federated Learning, or HFL, has emerged as a promising framework because it protects data privacy while relieving cloud network congestion by introducing Edge Servers for local aggregation. </a:t>
            </a:r>
          </a:p>
          <a:p>
            <a:r>
              <a:rPr lang="en" altLang="zh-CN" sz="1200" b="1" kern="1200" dirty="0">
                <a:solidFill>
                  <a:schemeClr val="tx1"/>
                </a:solidFill>
                <a:effectLst/>
                <a:latin typeface="+mn-lt"/>
                <a:ea typeface="+mn-ea"/>
                <a:cs typeface="+mn-cs"/>
              </a:rPr>
              <a:t>However</a:t>
            </a:r>
            <a:r>
              <a:rPr lang="en" altLang="zh-CN" sz="1200" kern="1200" dirty="0">
                <a:solidFill>
                  <a:schemeClr val="tx1"/>
                </a:solidFill>
                <a:effectLst/>
                <a:latin typeface="+mn-lt"/>
                <a:ea typeface="+mn-ea"/>
                <a:cs typeface="+mn-cs"/>
              </a:rPr>
              <a:t>, there is a major pitfall in practice: frequent model exchanges between devices and servers lead to massive energy consumption. For many battery-constrained end devices, this burden leads to premature dropouts. The consequence is severe—device attrition destroys the integrity, availability, and robustness of the entire federated system. Therefore, reducing device-side energy consumption is not just about efficiency; it's about system survival.</a:t>
            </a:r>
          </a:p>
          <a:p>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B3198079-059C-27FD-F68C-10F2C9AF1A62}"/>
              </a:ext>
            </a:extLst>
          </p:cNvPr>
          <p:cNvSpPr>
            <a:spLocks noGrp="1"/>
          </p:cNvSpPr>
          <p:nvPr>
            <p:ph type="sldNum" sz="quarter" idx="5"/>
          </p:nvPr>
        </p:nvSpPr>
        <p:spPr/>
        <p:txBody>
          <a:bodyPr/>
          <a:lstStyle/>
          <a:p>
            <a:fld id="{FAB33B36-8326-419B-8953-BFB9707A817F}" type="slidenum">
              <a:rPr lang="zh-CN" altLang="en-US" smtClean="0"/>
              <a:t>3</a:t>
            </a:fld>
            <a:endParaRPr lang="zh-CN" altLang="en-US"/>
          </a:p>
        </p:txBody>
      </p:sp>
    </p:spTree>
    <p:extLst>
      <p:ext uri="{BB962C8B-B14F-4D97-AF65-F5344CB8AC3E}">
        <p14:creationId xmlns:p14="http://schemas.microsoft.com/office/powerpoint/2010/main" val="67763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3815-2FC0-6A36-D3E9-BCD173842A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BDE799-C33B-0118-049E-53E3F4AB77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8018CC-51E9-C0B7-A947-9FFC135CC5D8}"/>
              </a:ext>
            </a:extLst>
          </p:cNvPr>
          <p:cNvSpPr>
            <a:spLocks noGrp="1"/>
          </p:cNvSpPr>
          <p:nvPr>
            <p:ph type="body" idx="1"/>
          </p:nvPr>
        </p:nvSpPr>
        <p:spPr/>
        <p:txBody>
          <a:bodyPr/>
          <a:lstStyle/>
          <a:p>
            <a:r>
              <a:rPr lang="en" altLang="zh-CN" sz="1200" kern="1200" dirty="0">
                <a:solidFill>
                  <a:schemeClr val="tx1"/>
                </a:solidFill>
                <a:effectLst/>
                <a:latin typeface="+mn-lt"/>
                <a:ea typeface="+mn-ea"/>
                <a:cs typeface="+mn-cs"/>
              </a:rPr>
              <a:t>So, why is it so difficult to save energy in HFL? We identify three main challenges here: </a:t>
            </a:r>
          </a:p>
          <a:p>
            <a:r>
              <a:rPr lang="en" altLang="zh-CN" sz="1200" b="1" kern="1200" dirty="0">
                <a:solidFill>
                  <a:schemeClr val="tx1"/>
                </a:solidFill>
                <a:effectLst/>
                <a:latin typeface="+mn-lt"/>
                <a:ea typeface="+mn-ea"/>
                <a:cs typeface="+mn-cs"/>
              </a:rPr>
              <a:t>Challenge 1</a:t>
            </a:r>
            <a:r>
              <a:rPr lang="en" altLang="zh-CN" sz="1200" kern="1200" dirty="0">
                <a:solidFill>
                  <a:schemeClr val="tx1"/>
                </a:solidFill>
                <a:effectLst/>
                <a:latin typeface="+mn-lt"/>
                <a:ea typeface="+mn-ea"/>
                <a:cs typeface="+mn-cs"/>
              </a:rPr>
              <a:t> is the high communication overhead caused by extensive parameter exchanges between the cloud and the massive number of devices. </a:t>
            </a:r>
          </a:p>
          <a:p>
            <a:r>
              <a:rPr lang="en" altLang="zh-CN" sz="1200" b="1" kern="1200" dirty="0">
                <a:solidFill>
                  <a:schemeClr val="tx1"/>
                </a:solidFill>
                <a:effectLst/>
                <a:latin typeface="+mn-lt"/>
                <a:ea typeface="+mn-ea"/>
                <a:cs typeface="+mn-cs"/>
              </a:rPr>
              <a:t>Challenge 2</a:t>
            </a:r>
            <a:r>
              <a:rPr lang="en" altLang="zh-CN" sz="1200" kern="1200" dirty="0">
                <a:solidFill>
                  <a:schemeClr val="tx1"/>
                </a:solidFill>
                <a:effectLst/>
                <a:latin typeface="+mn-lt"/>
                <a:ea typeface="+mn-ea"/>
                <a:cs typeface="+mn-cs"/>
              </a:rPr>
              <a:t> involves the 'Edge-Device' association. Most existing methods don't consider the edge data distribution when grouping devices. If we only group devices based on the strongest signal, we might end up with highly skewed data at certain edge servers, which ruins model accuracy. </a:t>
            </a:r>
          </a:p>
          <a:p>
            <a:r>
              <a:rPr lang="en" altLang="zh-CN" sz="1200" b="1" kern="1200" dirty="0">
                <a:solidFill>
                  <a:schemeClr val="tx1"/>
                </a:solidFill>
                <a:effectLst/>
                <a:latin typeface="+mn-lt"/>
                <a:ea typeface="+mn-ea"/>
                <a:cs typeface="+mn-cs"/>
              </a:rPr>
              <a:t>Challenge 3</a:t>
            </a:r>
            <a:r>
              <a:rPr lang="en" altLang="zh-CN" sz="1200" kern="1200" dirty="0">
                <a:solidFill>
                  <a:schemeClr val="tx1"/>
                </a:solidFill>
                <a:effectLst/>
                <a:latin typeface="+mn-lt"/>
                <a:ea typeface="+mn-ea"/>
                <a:cs typeface="+mn-cs"/>
              </a:rPr>
              <a:t> is the most critical: it's the tension between geographical proximity and channel diversity. To use D2D—or device-to-device—cooperation, nodes must be physically close. But to get high-quality channels or balanced data, we might need to associate devices that are far apart. Systematically resolving this tension remains an open problem.</a:t>
            </a:r>
          </a:p>
          <a:p>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34F88749-BD19-D64A-8D2D-9123143839B4}"/>
              </a:ext>
            </a:extLst>
          </p:cNvPr>
          <p:cNvSpPr>
            <a:spLocks noGrp="1"/>
          </p:cNvSpPr>
          <p:nvPr>
            <p:ph type="sldNum" sz="quarter" idx="5"/>
          </p:nvPr>
        </p:nvSpPr>
        <p:spPr/>
        <p:txBody>
          <a:bodyPr/>
          <a:lstStyle/>
          <a:p>
            <a:fld id="{FAB33B36-8326-419B-8953-BFB9707A817F}" type="slidenum">
              <a:rPr lang="zh-CN" altLang="en-US" smtClean="0"/>
              <a:t>4</a:t>
            </a:fld>
            <a:endParaRPr lang="zh-CN" altLang="en-US"/>
          </a:p>
        </p:txBody>
      </p:sp>
    </p:spTree>
    <p:extLst>
      <p:ext uri="{BB962C8B-B14F-4D97-AF65-F5344CB8AC3E}">
        <p14:creationId xmlns:p14="http://schemas.microsoft.com/office/powerpoint/2010/main" val="9253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B3E5-B761-1862-49D4-CA3F5857E9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7694DA2-EC87-CCB7-9D77-B9D72F7841C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83ADBBF-F8A0-283E-639D-9E5C79DD86FB}"/>
              </a:ext>
            </a:extLst>
          </p:cNvPr>
          <p:cNvSpPr>
            <a:spLocks noGrp="1"/>
          </p:cNvSpPr>
          <p:nvPr>
            <p:ph type="body" idx="1"/>
          </p:nvPr>
        </p:nvSpPr>
        <p:spPr/>
        <p:txBody>
          <a:bodyPr/>
          <a:lstStyle/>
          <a:p>
            <a:r>
              <a:rPr lang="en" altLang="zh-CN" sz="1200" kern="1200" dirty="0">
                <a:solidFill>
                  <a:schemeClr val="tx1"/>
                </a:solidFill>
                <a:effectLst/>
                <a:latin typeface="+mn-lt"/>
                <a:ea typeface="+mn-ea"/>
                <a:cs typeface="+mn-cs"/>
              </a:rPr>
              <a:t>Prior research has tried to tackle these issues from two angles, but with limitations: </a:t>
            </a:r>
          </a:p>
          <a:p>
            <a:r>
              <a:rPr lang="en" altLang="zh-CN" sz="1200" b="1" kern="1200" dirty="0">
                <a:solidFill>
                  <a:schemeClr val="tx1"/>
                </a:solidFill>
                <a:effectLst/>
                <a:latin typeface="+mn-lt"/>
                <a:ea typeface="+mn-ea"/>
                <a:cs typeface="+mn-cs"/>
              </a:rPr>
              <a:t>Association-based methods</a:t>
            </a:r>
            <a:r>
              <a:rPr lang="en" altLang="zh-CN" sz="1200" kern="1200" dirty="0">
                <a:solidFill>
                  <a:schemeClr val="tx1"/>
                </a:solidFill>
                <a:effectLst/>
                <a:latin typeface="+mn-lt"/>
                <a:ea typeface="+mn-ea"/>
                <a:cs typeface="+mn-cs"/>
              </a:rPr>
              <a:t>, such as HFEL or Shape, often fail to balance energy and data distribution simultaneously. Moreover, they usually rely on 'instantaneous' channel rates, which means they cannot handle the time-varying dynamics of real-world networks. </a:t>
            </a:r>
          </a:p>
          <a:p>
            <a:r>
              <a:rPr lang="en" altLang="zh-CN" sz="1200" b="1" kern="1200" dirty="0">
                <a:solidFill>
                  <a:schemeClr val="tx1"/>
                </a:solidFill>
                <a:effectLst/>
                <a:latin typeface="+mn-lt"/>
                <a:ea typeface="+mn-ea"/>
                <a:cs typeface="+mn-cs"/>
              </a:rPr>
              <a:t>D2D Cooperation methods</a:t>
            </a:r>
            <a:r>
              <a:rPr lang="en" altLang="zh-CN" sz="1200" kern="1200" dirty="0">
                <a:solidFill>
                  <a:schemeClr val="tx1"/>
                </a:solidFill>
                <a:effectLst/>
                <a:latin typeface="+mn-lt"/>
                <a:ea typeface="+mn-ea"/>
                <a:cs typeface="+mn-cs"/>
              </a:rPr>
              <a:t>, like CE-HFL, focus on local relaying to save energy. However, as I mentioned, they cannot systematically resolve the conflict between physical distance for D2D and the need for channel diversity in edge association.</a:t>
            </a:r>
          </a:p>
          <a:p>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A542443-F973-952D-DBBD-D0E08D4E1B2B}"/>
              </a:ext>
            </a:extLst>
          </p:cNvPr>
          <p:cNvSpPr>
            <a:spLocks noGrp="1"/>
          </p:cNvSpPr>
          <p:nvPr>
            <p:ph type="sldNum" sz="quarter" idx="5"/>
          </p:nvPr>
        </p:nvSpPr>
        <p:spPr/>
        <p:txBody>
          <a:bodyPr/>
          <a:lstStyle/>
          <a:p>
            <a:fld id="{FAB33B36-8326-419B-8953-BFB9707A817F}" type="slidenum">
              <a:rPr lang="zh-CN" altLang="en-US" smtClean="0"/>
              <a:t>5</a:t>
            </a:fld>
            <a:endParaRPr lang="zh-CN" altLang="en-US"/>
          </a:p>
        </p:txBody>
      </p:sp>
    </p:spTree>
    <p:extLst>
      <p:ext uri="{BB962C8B-B14F-4D97-AF65-F5344CB8AC3E}">
        <p14:creationId xmlns:p14="http://schemas.microsoft.com/office/powerpoint/2010/main" val="6208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05F6-AB4A-2D5E-EC9F-845663E4D2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7BD8DC-48FD-9510-6DE1-4B840530DF9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69A3E8-4E4E-DE93-5D7D-198D3DD840B9}"/>
              </a:ext>
            </a:extLst>
          </p:cNvPr>
          <p:cNvSpPr>
            <a:spLocks noGrp="1"/>
          </p:cNvSpPr>
          <p:nvPr>
            <p:ph type="body" idx="1"/>
          </p:nvPr>
        </p:nvSpPr>
        <p:spPr/>
        <p:txBody>
          <a:bodyPr/>
          <a:lstStyle/>
          <a:p>
            <a:r>
              <a:rPr lang="en" altLang="zh-CN" sz="1200" kern="1200" dirty="0">
                <a:solidFill>
                  <a:schemeClr val="tx1"/>
                </a:solidFill>
                <a:effectLst/>
                <a:latin typeface="+mn-lt"/>
                <a:ea typeface="+mn-ea"/>
                <a:cs typeface="+mn-cs"/>
              </a:rPr>
              <a:t>To address these challenges, we propose </a:t>
            </a:r>
            <a:r>
              <a:rPr lang="en" altLang="zh-CN" sz="1200" b="1" kern="1200" dirty="0">
                <a:solidFill>
                  <a:schemeClr val="tx1"/>
                </a:solidFill>
                <a:effectLst/>
                <a:latin typeface="+mn-lt"/>
                <a:ea typeface="+mn-ea"/>
                <a:cs typeface="+mn-cs"/>
              </a:rPr>
              <a:t>HFELAG</a:t>
            </a:r>
            <a:r>
              <a:rPr lang="en" altLang="zh-CN" sz="1200" kern="1200" dirty="0">
                <a:solidFill>
                  <a:schemeClr val="tx1"/>
                </a:solidFill>
                <a:effectLst/>
                <a:latin typeface="+mn-lt"/>
                <a:ea typeface="+mn-ea"/>
                <a:cs typeface="+mn-cs"/>
              </a:rPr>
              <a:t>, which stands for </a:t>
            </a:r>
            <a:r>
              <a:rPr lang="en" altLang="zh-CN" sz="1200" i="1" kern="1200" dirty="0">
                <a:solidFill>
                  <a:schemeClr val="tx1"/>
                </a:solidFill>
                <a:effectLst/>
                <a:latin typeface="+mn-lt"/>
                <a:ea typeface="+mn-ea"/>
                <a:cs typeface="+mn-cs"/>
              </a:rPr>
              <a:t>Hierarchical Federated Learning Elastic Association Aggregation</a:t>
            </a:r>
            <a:r>
              <a:rPr lang="en" altLang="zh-CN" sz="1200" kern="1200" dirty="0">
                <a:solidFill>
                  <a:schemeClr val="tx1"/>
                </a:solidFill>
                <a:effectLst/>
                <a:latin typeface="+mn-lt"/>
                <a:ea typeface="+mn-ea"/>
                <a:cs typeface="+mn-cs"/>
              </a:rPr>
              <a:t>. </a:t>
            </a:r>
          </a:p>
          <a:p>
            <a:r>
              <a:rPr lang="en" altLang="zh-CN" sz="1200" kern="1200" dirty="0">
                <a:solidFill>
                  <a:schemeClr val="tx1"/>
                </a:solidFill>
                <a:effectLst/>
                <a:latin typeface="+mn-lt"/>
                <a:ea typeface="+mn-ea"/>
                <a:cs typeface="+mn-cs"/>
              </a:rPr>
              <a:t>Our goal is to minimize device communication energy to enhance system availability while ensuring global model accuracy. The core innovation of HFELAG is that it is the </a:t>
            </a:r>
            <a:r>
              <a:rPr lang="en" altLang="zh-CN" sz="1200" b="1" kern="1200" dirty="0">
                <a:solidFill>
                  <a:schemeClr val="tx1"/>
                </a:solidFill>
                <a:effectLst/>
                <a:latin typeface="+mn-lt"/>
                <a:ea typeface="+mn-ea"/>
                <a:cs typeface="+mn-cs"/>
              </a:rPr>
              <a:t>first synergistic co-design</a:t>
            </a:r>
            <a:r>
              <a:rPr lang="en" altLang="zh-CN" sz="1200" kern="1200" dirty="0">
                <a:solidFill>
                  <a:schemeClr val="tx1"/>
                </a:solidFill>
                <a:effectLst/>
                <a:latin typeface="+mn-lt"/>
                <a:ea typeface="+mn-ea"/>
                <a:cs typeface="+mn-cs"/>
              </a:rPr>
              <a:t> of inter-group 'elastic' association and intra-group 'hierarchical' aggregation. In the following sections, I will explain how this multi-layer design resolves the tensions we just discussed.</a:t>
            </a:r>
          </a:p>
          <a:p>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A36E4D2-FD8C-7EB3-32F5-ED020308C2A5}"/>
              </a:ext>
            </a:extLst>
          </p:cNvPr>
          <p:cNvSpPr>
            <a:spLocks noGrp="1"/>
          </p:cNvSpPr>
          <p:nvPr>
            <p:ph type="sldNum" sz="quarter" idx="5"/>
          </p:nvPr>
        </p:nvSpPr>
        <p:spPr/>
        <p:txBody>
          <a:bodyPr/>
          <a:lstStyle/>
          <a:p>
            <a:fld id="{FAB33B36-8326-419B-8953-BFB9707A817F}" type="slidenum">
              <a:rPr lang="zh-CN" altLang="en-US" smtClean="0"/>
              <a:t>6</a:t>
            </a:fld>
            <a:endParaRPr lang="zh-CN" altLang="en-US"/>
          </a:p>
        </p:txBody>
      </p:sp>
    </p:spTree>
    <p:extLst>
      <p:ext uri="{BB962C8B-B14F-4D97-AF65-F5344CB8AC3E}">
        <p14:creationId xmlns:p14="http://schemas.microsoft.com/office/powerpoint/2010/main" val="194687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77058-8255-9E10-5BB7-91EE8002B8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85D5172-73BD-30EC-953F-66B0BF01F4E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BF8099-F690-29BF-159B-DDFE361923D1}"/>
              </a:ext>
            </a:extLst>
          </p:cNvPr>
          <p:cNvSpPr>
            <a:spLocks noGrp="1"/>
          </p:cNvSpPr>
          <p:nvPr>
            <p:ph type="body" idx="1"/>
          </p:nvPr>
        </p:nvSpPr>
        <p:spPr/>
        <p:txBody>
          <a:bodyPr/>
          <a:lstStyle/>
          <a:p>
            <a:r>
              <a:rPr lang="en" altLang="zh-CN" sz="1200" kern="1200" dirty="0">
                <a:solidFill>
                  <a:schemeClr val="tx1"/>
                </a:solidFill>
                <a:effectLst/>
                <a:latin typeface="+mn-lt"/>
                <a:ea typeface="+mn-ea"/>
                <a:cs typeface="+mn-cs"/>
              </a:rPr>
              <a:t>Moving on to the </a:t>
            </a:r>
            <a:r>
              <a:rPr lang="en" altLang="zh-CN" sz="1200" b="1" kern="1200" dirty="0">
                <a:solidFill>
                  <a:schemeClr val="tx1"/>
                </a:solidFill>
                <a:effectLst/>
                <a:latin typeface="+mn-lt"/>
                <a:ea typeface="+mn-ea"/>
                <a:cs typeface="+mn-cs"/>
              </a:rPr>
              <a:t>System Model</a:t>
            </a:r>
            <a:r>
              <a:rPr lang="en" altLang="zh-CN" sz="1200" kern="1200" dirty="0">
                <a:solidFill>
                  <a:schemeClr val="tx1"/>
                </a:solidFill>
                <a:effectLst/>
                <a:latin typeface="+mn-lt"/>
                <a:ea typeface="+mn-ea"/>
                <a:cs typeface="+mn-cs"/>
              </a:rPr>
              <a:t>. We consider a three-layer HFL system consisting of m End Devices, n Edge Servers, and a Cloud Server . Our joint optimization objective is formulated her</a:t>
            </a:r>
            <a:r>
              <a:rPr lang="en-US" altLang="zh-CN" sz="1200" kern="1200" dirty="0">
                <a:solidFill>
                  <a:schemeClr val="tx1"/>
                </a:solidFill>
                <a:effectLst/>
                <a:latin typeface="+mn-lt"/>
                <a:ea typeface="+mn-ea"/>
                <a:cs typeface="+mn-cs"/>
              </a:rPr>
              <a:t>e.</a:t>
            </a:r>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We define two primary decision variables:</a:t>
            </a:r>
          </a:p>
          <a:p>
            <a:r>
              <a:rPr lang="en" altLang="zh-CN" sz="1200" kern="1200" dirty="0">
                <a:solidFill>
                  <a:schemeClr val="tx1"/>
                </a:solidFill>
                <a:effectLst/>
                <a:latin typeface="+mn-lt"/>
                <a:ea typeface="+mn-ea"/>
                <a:cs typeface="+mn-cs"/>
              </a:rPr>
              <a:t>First, </a:t>
            </a:r>
            <a:r>
              <a:rPr lang="en" altLang="zh-CN" dirty="0"/>
              <a:t>Matrix A</a:t>
            </a:r>
            <a:r>
              <a:rPr lang="en-US" altLang="zh-CN" sz="1200" b="1"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 which is the </a:t>
            </a:r>
            <a:r>
              <a:rPr lang="en" altLang="zh-CN" sz="1200" b="1" kern="1200" dirty="0">
                <a:solidFill>
                  <a:schemeClr val="tx1"/>
                </a:solidFill>
                <a:effectLst/>
                <a:latin typeface="+mn-lt"/>
                <a:ea typeface="+mn-ea"/>
                <a:cs typeface="+mn-cs"/>
              </a:rPr>
              <a:t>inter-group</a:t>
            </a:r>
            <a:r>
              <a:rPr lang="en" altLang="zh-CN" sz="1200" kern="1200" dirty="0">
                <a:solidFill>
                  <a:schemeClr val="tx1"/>
                </a:solidFill>
                <a:effectLst/>
                <a:latin typeface="+mn-lt"/>
                <a:ea typeface="+mn-ea"/>
                <a:cs typeface="+mn-cs"/>
              </a:rPr>
              <a:t> Edge-Device association matrix. </a:t>
            </a:r>
          </a:p>
          <a:p>
            <a:r>
              <a:rPr lang="en" altLang="zh-CN" sz="1200" kern="1200" dirty="0">
                <a:solidFill>
                  <a:schemeClr val="tx1"/>
                </a:solidFill>
                <a:effectLst/>
                <a:latin typeface="+mn-lt"/>
                <a:ea typeface="+mn-ea"/>
                <a:cs typeface="+mn-cs"/>
              </a:rPr>
              <a:t>Second, </a:t>
            </a:r>
            <a:r>
              <a:rPr lang="en" altLang="zh-CN" sz="1200" b="1" kern="1200" dirty="0">
                <a:solidFill>
                  <a:schemeClr val="tx1"/>
                </a:solidFill>
                <a:effectLst/>
                <a:latin typeface="+mn-lt"/>
                <a:ea typeface="+mn-ea"/>
                <a:cs typeface="+mn-cs"/>
              </a:rPr>
              <a:t>Matrix B, </a:t>
            </a:r>
            <a:r>
              <a:rPr lang="en" altLang="zh-CN" sz="1200" kern="1200" dirty="0">
                <a:solidFill>
                  <a:schemeClr val="tx1"/>
                </a:solidFill>
                <a:effectLst/>
                <a:latin typeface="+mn-lt"/>
                <a:ea typeface="+mn-ea"/>
                <a:cs typeface="+mn-cs"/>
              </a:rPr>
              <a:t>which represents the </a:t>
            </a:r>
            <a:r>
              <a:rPr lang="en" altLang="zh-CN" sz="1200" b="1" kern="1200" dirty="0">
                <a:solidFill>
                  <a:schemeClr val="tx1"/>
                </a:solidFill>
                <a:effectLst/>
                <a:latin typeface="+mn-lt"/>
                <a:ea typeface="+mn-ea"/>
                <a:cs typeface="+mn-cs"/>
              </a:rPr>
              <a:t>intra-group</a:t>
            </a:r>
            <a:r>
              <a:rPr lang="en" altLang="zh-CN" sz="1200" kern="1200" dirty="0">
                <a:solidFill>
                  <a:schemeClr val="tx1"/>
                </a:solidFill>
                <a:effectLst/>
                <a:latin typeface="+mn-lt"/>
                <a:ea typeface="+mn-ea"/>
                <a:cs typeface="+mn-cs"/>
              </a:rPr>
              <a:t> upload target matrix . </a:t>
            </a:r>
          </a:p>
          <a:p>
            <a:r>
              <a:rPr lang="en" altLang="zh-CN" sz="1200" kern="1200" dirty="0">
                <a:solidFill>
                  <a:schemeClr val="tx1"/>
                </a:solidFill>
                <a:effectLst/>
                <a:latin typeface="+mn-lt"/>
                <a:ea typeface="+mn-ea"/>
                <a:cs typeface="+mn-cs"/>
              </a:rPr>
              <a:t>The goal is to minimize a weighted sum of two factors</a:t>
            </a:r>
            <a:r>
              <a:rPr lang="en" altLang="zh-CN" sz="1200" kern="1200">
                <a:solidFill>
                  <a:schemeClr val="tx1"/>
                </a:solidFill>
                <a:effectLst/>
                <a:latin typeface="+mn-lt"/>
                <a:ea typeface="+mn-ea"/>
                <a:cs typeface="+mn-cs"/>
              </a:rPr>
              <a:t>: </a:t>
            </a:r>
            <a:r>
              <a:rPr lang="en" altLang="zh-CN" sz="1200" b="1" kern="1200">
                <a:solidFill>
                  <a:schemeClr val="tx1"/>
                </a:solidFill>
                <a:effectLst/>
                <a:latin typeface="+mn-lt"/>
                <a:ea typeface="+mn-ea"/>
                <a:cs typeface="+mn-cs"/>
              </a:rPr>
              <a:t>E comm</a:t>
            </a:r>
            <a:r>
              <a:rPr lang="en" altLang="zh-CN" sz="1200" kern="120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total communication energy across all devices, </a:t>
            </a:r>
            <a:r>
              <a:rPr lang="en" altLang="zh-CN" sz="1200" kern="1200">
                <a:solidFill>
                  <a:schemeClr val="tx1"/>
                </a:solidFill>
                <a:effectLst/>
                <a:latin typeface="+mn-lt"/>
                <a:ea typeface="+mn-ea"/>
                <a:cs typeface="+mn-cs"/>
              </a:rPr>
              <a:t>and </a:t>
            </a:r>
            <a:r>
              <a:rPr lang="en" altLang="zh-CN" sz="1200" b="1" kern="1200">
                <a:solidFill>
                  <a:schemeClr val="tx1"/>
                </a:solidFill>
                <a:effectLst/>
                <a:latin typeface="+mn-lt"/>
                <a:ea typeface="+mn-ea"/>
                <a:cs typeface="+mn-cs"/>
              </a:rPr>
              <a:t>Q,</a:t>
            </a:r>
            <a:r>
              <a:rPr lang="en" altLang="zh-CN" sz="1200" kern="120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average data distribution quality across edge groups . By adjusting the trade-off factors, we aim to achieve significant energy savings while maintaining high global model accuracy even with heterogeneous data .</a:t>
            </a:r>
          </a:p>
          <a:p>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07087263-E04D-C2D7-3941-EAF8A45E6E22}"/>
              </a:ext>
            </a:extLst>
          </p:cNvPr>
          <p:cNvSpPr>
            <a:spLocks noGrp="1"/>
          </p:cNvSpPr>
          <p:nvPr>
            <p:ph type="sldNum" sz="quarter" idx="5"/>
          </p:nvPr>
        </p:nvSpPr>
        <p:spPr/>
        <p:txBody>
          <a:bodyPr/>
          <a:lstStyle/>
          <a:p>
            <a:fld id="{FAB33B36-8326-419B-8953-BFB9707A817F}" type="slidenum">
              <a:rPr lang="zh-CN" altLang="en-US" smtClean="0"/>
              <a:t>7</a:t>
            </a:fld>
            <a:endParaRPr lang="zh-CN" altLang="en-US"/>
          </a:p>
        </p:txBody>
      </p:sp>
    </p:spTree>
    <p:extLst>
      <p:ext uri="{BB962C8B-B14F-4D97-AF65-F5344CB8AC3E}">
        <p14:creationId xmlns:p14="http://schemas.microsoft.com/office/powerpoint/2010/main" val="275217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N" sz="1200" kern="1200" dirty="0">
                <a:solidFill>
                  <a:schemeClr val="tx1"/>
                </a:solidFill>
                <a:effectLst/>
                <a:latin typeface="+mn-lt"/>
                <a:ea typeface="+mn-ea"/>
                <a:cs typeface="+mn-cs"/>
              </a:rPr>
              <a:t>To solve the optimization problem we just defined, we designed the </a:t>
            </a:r>
            <a:r>
              <a:rPr lang="en-CN" sz="1200" b="1" kern="1200" dirty="0">
                <a:solidFill>
                  <a:schemeClr val="tx1"/>
                </a:solidFill>
                <a:effectLst/>
                <a:latin typeface="+mn-lt"/>
                <a:ea typeface="+mn-ea"/>
                <a:cs typeface="+mn-cs"/>
              </a:rPr>
              <a:t>HFELAG framework</a:t>
            </a:r>
            <a:r>
              <a:rPr lang="en-CN" sz="1200" kern="1200" dirty="0">
                <a:solidFill>
                  <a:schemeClr val="tx1"/>
                </a:solidFill>
                <a:effectLst/>
                <a:latin typeface="+mn-lt"/>
                <a:ea typeface="+mn-ea"/>
                <a:cs typeface="+mn-cs"/>
              </a:rPr>
              <a:t>. The diagram here illustrates the overall workflow of our system. While the process involves 10 detailed operational steps, the core logic is built upon </a:t>
            </a:r>
            <a:r>
              <a:rPr lang="en-CN" sz="1200" b="1" kern="1200" dirty="0">
                <a:solidFill>
                  <a:schemeClr val="tx1"/>
                </a:solidFill>
                <a:effectLst/>
                <a:latin typeface="+mn-lt"/>
                <a:ea typeface="+mn-ea"/>
                <a:cs typeface="+mn-cs"/>
              </a:rPr>
              <a:t>three synergistic mechanisms</a:t>
            </a:r>
            <a:r>
              <a:rPr lang="en-CN" sz="1200" kern="1200" dirty="0">
                <a:solidFill>
                  <a:schemeClr val="tx1"/>
                </a:solidFill>
                <a:effectLst/>
                <a:latin typeface="+mn-lt"/>
                <a:ea typeface="+mn-ea"/>
                <a:cs typeface="+mn-cs"/>
              </a:rPr>
              <a:t>:</a:t>
            </a:r>
          </a:p>
          <a:p>
            <a:r>
              <a:rPr lang="en-CN" sz="1200" kern="1200" dirty="0">
                <a:solidFill>
                  <a:schemeClr val="tx1"/>
                </a:solidFill>
                <a:effectLst/>
                <a:latin typeface="+mn-lt"/>
                <a:ea typeface="+mn-ea"/>
                <a:cs typeface="+mn-cs"/>
              </a:rPr>
              <a:t>First, the </a:t>
            </a:r>
            <a:r>
              <a:rPr lang="en-CN" sz="1200" b="1" kern="1200" dirty="0">
                <a:solidFill>
                  <a:schemeClr val="tx1"/>
                </a:solidFill>
                <a:effectLst/>
                <a:latin typeface="+mn-lt"/>
                <a:ea typeface="+mn-ea"/>
                <a:cs typeface="+mn-cs"/>
              </a:rPr>
              <a:t>Device Metric Measurement Mechanism</a:t>
            </a:r>
            <a:r>
              <a:rPr lang="en-CN" sz="1200" kern="1200" dirty="0">
                <a:solidFill>
                  <a:schemeClr val="tx1"/>
                </a:solidFill>
                <a:effectLst/>
                <a:latin typeface="+mn-lt"/>
                <a:ea typeface="+mn-ea"/>
                <a:cs typeface="+mn-cs"/>
              </a:rPr>
              <a:t>, which captures communication and data states. </a:t>
            </a:r>
          </a:p>
          <a:p>
            <a:r>
              <a:rPr lang="en-CN" sz="1200" kern="1200" dirty="0">
                <a:solidFill>
                  <a:schemeClr val="tx1"/>
                </a:solidFill>
                <a:effectLst/>
                <a:latin typeface="+mn-lt"/>
                <a:ea typeface="+mn-ea"/>
                <a:cs typeface="+mn-cs"/>
              </a:rPr>
              <a:t>Second, the </a:t>
            </a:r>
            <a:r>
              <a:rPr lang="en-CN" sz="1200" b="1" kern="1200" dirty="0">
                <a:solidFill>
                  <a:schemeClr val="tx1"/>
                </a:solidFill>
                <a:effectLst/>
                <a:latin typeface="+mn-lt"/>
                <a:ea typeface="+mn-ea"/>
                <a:cs typeface="+mn-cs"/>
              </a:rPr>
              <a:t>Cloud-level Elastic Grouping Mechanism</a:t>
            </a:r>
            <a:r>
              <a:rPr lang="en-CN" sz="1200" kern="1200" dirty="0">
                <a:solidFill>
                  <a:schemeClr val="tx1"/>
                </a:solidFill>
                <a:effectLst/>
                <a:latin typeface="+mn-lt"/>
                <a:ea typeface="+mn-ea"/>
                <a:cs typeface="+mn-cs"/>
              </a:rPr>
              <a:t>, responsible for global association optimization. </a:t>
            </a:r>
          </a:p>
          <a:p>
            <a:r>
              <a:rPr lang="en-CN" sz="1200" kern="1200" dirty="0">
                <a:solidFill>
                  <a:schemeClr val="tx1"/>
                </a:solidFill>
                <a:effectLst/>
                <a:latin typeface="+mn-lt"/>
                <a:ea typeface="+mn-ea"/>
                <a:cs typeface="+mn-cs"/>
              </a:rPr>
              <a:t>And third, the </a:t>
            </a:r>
            <a:r>
              <a:rPr lang="en-CN" sz="1200" b="1" kern="1200" dirty="0">
                <a:solidFill>
                  <a:schemeClr val="tx1"/>
                </a:solidFill>
                <a:effectLst/>
                <a:latin typeface="+mn-lt"/>
                <a:ea typeface="+mn-ea"/>
                <a:cs typeface="+mn-cs"/>
              </a:rPr>
              <a:t>Edge-level Hierarchical Aggregation Mechanism</a:t>
            </a:r>
            <a:r>
              <a:rPr lang="en-CN" sz="1200" kern="1200" dirty="0">
                <a:solidFill>
                  <a:schemeClr val="tx1"/>
                </a:solidFill>
                <a:effectLst/>
                <a:latin typeface="+mn-lt"/>
                <a:ea typeface="+mn-ea"/>
                <a:cs typeface="+mn-cs"/>
              </a:rPr>
              <a:t>, which achieves local energy savings through node cooperation. These three mechanisms represent the core contributions of our work. Now, let's look at how they interact.</a:t>
            </a:r>
          </a:p>
        </p:txBody>
      </p:sp>
      <p:sp>
        <p:nvSpPr>
          <p:cNvPr id="4" name="灯片编号占位符 3"/>
          <p:cNvSpPr>
            <a:spLocks noGrp="1"/>
          </p:cNvSpPr>
          <p:nvPr>
            <p:ph type="sldNum" sz="quarter" idx="5"/>
          </p:nvPr>
        </p:nvSpPr>
        <p:spPr/>
        <p:txBody>
          <a:bodyPr/>
          <a:lstStyle/>
          <a:p>
            <a:fld id="{FAB33B36-8326-419B-8953-BFB9707A817F}" type="slidenum">
              <a:rPr lang="zh-CN" altLang="en-US" smtClean="0"/>
              <a:t>8</a:t>
            </a:fld>
            <a:endParaRPr lang="zh-CN" altLang="en-US"/>
          </a:p>
        </p:txBody>
      </p:sp>
    </p:spTree>
    <p:extLst>
      <p:ext uri="{BB962C8B-B14F-4D97-AF65-F5344CB8AC3E}">
        <p14:creationId xmlns:p14="http://schemas.microsoft.com/office/powerpoint/2010/main" val="401279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N" sz="1200" kern="1200" dirty="0">
                <a:solidFill>
                  <a:schemeClr val="tx1"/>
                </a:solidFill>
                <a:effectLst/>
                <a:latin typeface="+mn-lt"/>
                <a:ea typeface="+mn-ea"/>
                <a:cs typeface="+mn-cs"/>
              </a:rPr>
              <a:t>Now, let’s look at the first core mechanism of HFELAG: </a:t>
            </a:r>
            <a:r>
              <a:rPr lang="en-CN" sz="1200" b="1" kern="1200" dirty="0">
                <a:solidFill>
                  <a:schemeClr val="tx1"/>
                </a:solidFill>
                <a:effectLst/>
                <a:latin typeface="+mn-lt"/>
                <a:ea typeface="+mn-ea"/>
                <a:cs typeface="+mn-cs"/>
              </a:rPr>
              <a:t>Device Metric Measurement</a:t>
            </a:r>
            <a:r>
              <a:rPr lang="en-CN" sz="1200" kern="1200" dirty="0">
                <a:solidFill>
                  <a:schemeClr val="tx1"/>
                </a:solidFill>
                <a:effectLst/>
                <a:latin typeface="+mn-lt"/>
                <a:ea typeface="+mn-ea"/>
                <a:cs typeface="+mn-cs"/>
              </a:rPr>
              <a:t>. To achieve precise grouping and efficient aggregation, we need to dynamically capture two key dimensions from the device side.</a:t>
            </a:r>
          </a:p>
          <a:p>
            <a:r>
              <a:rPr lang="en-CN" sz="1200" kern="1200" dirty="0">
                <a:solidFill>
                  <a:schemeClr val="tx1"/>
                </a:solidFill>
                <a:effectLst/>
                <a:latin typeface="+mn-lt"/>
                <a:ea typeface="+mn-ea"/>
                <a:cs typeface="+mn-cs"/>
              </a:rPr>
              <a:t>The first is the </a:t>
            </a:r>
            <a:r>
              <a:rPr lang="en-CN" sz="1200" b="1" kern="1200" dirty="0">
                <a:solidFill>
                  <a:schemeClr val="tx1"/>
                </a:solidFill>
                <a:effectLst/>
                <a:latin typeface="+mn-lt"/>
                <a:ea typeface="+mn-ea"/>
                <a:cs typeface="+mn-cs"/>
              </a:rPr>
              <a:t>Communication Metric</a:t>
            </a:r>
            <a:r>
              <a:rPr lang="en-CN" sz="1200" kern="1200" dirty="0">
                <a:solidFill>
                  <a:schemeClr val="tx1"/>
                </a:solidFill>
                <a:effectLst/>
                <a:latin typeface="+mn-lt"/>
                <a:ea typeface="+mn-ea"/>
                <a:cs typeface="+mn-cs"/>
              </a:rPr>
              <a:t>, or Transmission Rate. Given the time-varying nature of wireless channels, we don't just rely on instantaneous rates. Instead, we employ a </a:t>
            </a:r>
            <a:r>
              <a:rPr lang="en-CN" sz="1200" b="1" kern="1200" dirty="0">
                <a:solidFill>
                  <a:schemeClr val="tx1"/>
                </a:solidFill>
                <a:effectLst/>
                <a:latin typeface="+mn-lt"/>
                <a:ea typeface="+mn-ea"/>
                <a:cs typeface="+mn-cs"/>
              </a:rPr>
              <a:t>moving average mechanism</a:t>
            </a:r>
            <a:r>
              <a:rPr lang="en-CN" sz="1200" kern="1200" dirty="0">
                <a:solidFill>
                  <a:schemeClr val="tx1"/>
                </a:solidFill>
                <a:effectLst/>
                <a:latin typeface="+mn-lt"/>
                <a:ea typeface="+mn-ea"/>
                <a:cs typeface="+mn-cs"/>
              </a:rPr>
              <a:t> with a fixed-size queue. This allows us to smooth out transient channel fluctuations and obtain a more stable and reliable assessment of communication quality . </a:t>
            </a:r>
          </a:p>
          <a:p>
            <a:r>
              <a:rPr lang="en-CN" sz="1200" kern="1200" dirty="0">
                <a:solidFill>
                  <a:schemeClr val="tx1"/>
                </a:solidFill>
                <a:effectLst/>
                <a:latin typeface="+mn-lt"/>
                <a:ea typeface="+mn-ea"/>
                <a:cs typeface="+mn-cs"/>
              </a:rPr>
              <a:t>The second is the </a:t>
            </a:r>
            <a:r>
              <a:rPr lang="en-CN" sz="1200" b="1" kern="1200" dirty="0">
                <a:solidFill>
                  <a:schemeClr val="tx1"/>
                </a:solidFill>
                <a:effectLst/>
                <a:latin typeface="+mn-lt"/>
                <a:ea typeface="+mn-ea"/>
                <a:cs typeface="+mn-cs"/>
              </a:rPr>
              <a:t>Data Distribution Metric</a:t>
            </a:r>
            <a:r>
              <a:rPr lang="en-CN" sz="1200" kern="1200" dirty="0">
                <a:solidFill>
                  <a:schemeClr val="tx1"/>
                </a:solidFill>
                <a:effectLst/>
                <a:latin typeface="+mn-lt"/>
                <a:ea typeface="+mn-ea"/>
                <a:cs typeface="+mn-cs"/>
              </a:rPr>
              <a:t>, based on </a:t>
            </a:r>
            <a:r>
              <a:rPr lang="en-CN" sz="1200" b="1" kern="1200" dirty="0">
                <a:solidFill>
                  <a:schemeClr val="tx1"/>
                </a:solidFill>
                <a:effectLst/>
                <a:latin typeface="+mn-lt"/>
                <a:ea typeface="+mn-ea"/>
                <a:cs typeface="+mn-cs"/>
              </a:rPr>
              <a:t>Information Entropy</a:t>
            </a:r>
            <a:r>
              <a:rPr lang="en-CN" sz="1200" kern="1200" dirty="0">
                <a:solidFill>
                  <a:schemeClr val="tx1"/>
                </a:solidFill>
                <a:effectLst/>
                <a:latin typeface="+mn-lt"/>
                <a:ea typeface="+mn-ea"/>
                <a:cs typeface="+mn-cs"/>
              </a:rPr>
              <a:t>. We use entropy to quantify the class diversity of the local data on each device. In federated learning, data heterogeneity—or Non-IID data—is a major challenge to model accuracy. The core logic here is simple: </a:t>
            </a:r>
            <a:r>
              <a:rPr lang="en-CN" sz="1200" b="1" kern="1200" dirty="0">
                <a:solidFill>
                  <a:schemeClr val="tx1"/>
                </a:solidFill>
                <a:effectLst/>
                <a:latin typeface="+mn-lt"/>
                <a:ea typeface="+mn-ea"/>
                <a:cs typeface="+mn-cs"/>
              </a:rPr>
              <a:t>higher entropy</a:t>
            </a:r>
            <a:r>
              <a:rPr lang="en-CN" sz="1200" kern="1200" dirty="0">
                <a:solidFill>
                  <a:schemeClr val="tx1"/>
                </a:solidFill>
                <a:effectLst/>
                <a:latin typeface="+mn-lt"/>
                <a:ea typeface="+mn-ea"/>
                <a:cs typeface="+mn-cs"/>
              </a:rPr>
              <a:t> signifies a more balanced dataset, which is closer to the ideal IID state . </a:t>
            </a:r>
          </a:p>
          <a:p>
            <a:r>
              <a:rPr lang="en-CN" sz="1200" kern="1200" dirty="0">
                <a:solidFill>
                  <a:schemeClr val="tx1"/>
                </a:solidFill>
                <a:effectLst/>
                <a:latin typeface="+mn-lt"/>
                <a:ea typeface="+mn-ea"/>
                <a:cs typeface="+mn-cs"/>
              </a:rPr>
              <a:t>By measuring these two metrics, we provide the necessary data foundation for the cloud to perform adaptive grouping in the next stage.</a:t>
            </a:r>
          </a:p>
          <a:p>
            <a:endParaRPr lang="en-US" altLang="zh-CN" sz="1800" dirty="0">
              <a:effectLst/>
              <a:latin typeface="NimbusRomNo9L"/>
            </a:endParaRPr>
          </a:p>
        </p:txBody>
      </p:sp>
      <p:sp>
        <p:nvSpPr>
          <p:cNvPr id="4" name="灯片编号占位符 3"/>
          <p:cNvSpPr>
            <a:spLocks noGrp="1"/>
          </p:cNvSpPr>
          <p:nvPr>
            <p:ph type="sldNum" sz="quarter" idx="5"/>
          </p:nvPr>
        </p:nvSpPr>
        <p:spPr/>
        <p:txBody>
          <a:bodyPr/>
          <a:lstStyle/>
          <a:p>
            <a:fld id="{FAB33B36-8326-419B-8953-BFB9707A817F}" type="slidenum">
              <a:rPr lang="zh-CN" altLang="en-US" smtClean="0"/>
              <a:t>9</a:t>
            </a:fld>
            <a:endParaRPr lang="zh-CN" altLang="en-US"/>
          </a:p>
        </p:txBody>
      </p:sp>
    </p:spTree>
    <p:extLst>
      <p:ext uri="{BB962C8B-B14F-4D97-AF65-F5344CB8AC3E}">
        <p14:creationId xmlns:p14="http://schemas.microsoft.com/office/powerpoint/2010/main" val="223730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C49F29-D4AE-4A25-BB2B-ACD87D397D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EE27C99-5F40-4A0A-9D4F-399B91872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0D5E052-C72B-4451-AD8E-B239ED6861B1}"/>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9075A464-B364-49D5-BD19-C7775A727F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AC8E25-2067-4B35-B513-FA98FBC280B1}"/>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90242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D66E4A-5D87-46B5-8482-8D9F6337C8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BD1CFD-AAA5-4FFB-8ADB-21AC3016B1D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F872F3-228C-4AE0-B175-FDE10A1F43CF}"/>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1EF3B480-ACF5-4B7B-B649-25CDBC5230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E0A16B-35AF-4B44-88C4-436113B04D72}"/>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33708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318B047-0E5A-4D8E-9C55-13326ACB0E6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7DEF34-3ED9-4D6B-98B6-9FE7AD0C02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FF3A29B-7719-4B86-99B0-D3143B68AD6A}"/>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07D152DC-4833-4C9F-9565-F5EFC7D2CA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72FFD3-3A40-457E-B3F5-36CC8BF5ACD7}"/>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177317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E9E2DB06-F538-4471-90DE-31A3F0D9EA29}"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134128DB-78C8-4D83-AAB7-E5455D8E0AB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1577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B12EAD07-3649-40B6-8A1B-A5916B3E0355}"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C61A084-2EC8-42C0-97A8-1D0A29376E3D}"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8" name="图片 6" descr="屏幕剪辑">
            <a:extLst>
              <a:ext uri="{FF2B5EF4-FFF2-40B4-BE49-F238E27FC236}">
                <a16:creationId xmlns:a16="http://schemas.microsoft.com/office/drawing/2014/main" id="{62DB4EBF-C2E2-44F3-8C15-1FBD2B8ADCD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2251" y="261945"/>
            <a:ext cx="2265049" cy="79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9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8B703AB-D6E4-42CA-8785-6472491D3640}"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F4EB158-BB4E-47F7-BDAC-59CD0E6A1AA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6835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5"/>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7D6AE90-A8EA-4CA1-91E7-13FC85B7EAC3}"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C1459745-6C80-4CBE-A08F-132748F6267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1795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74EE1FA-709B-4F1B-A291-1643C1E6E064}"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8DD658D-C2B8-4A4D-AE1F-B827CBE244F4}"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24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07CA2068-6467-450C-8104-07E820186CD2}"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5AFD7C6-4ED2-43CF-8CB8-9976826B75F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1615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C38FE45-89EF-4544-91C8-BB1F655ADC0E}"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4650C679-DBEC-4C3C-8FEB-2F486ABE076A}" type="slidenum">
              <a:rPr lang="zh-CN" altLang="en-US">
                <a:solidFill>
                  <a:prstClr val="black">
                    <a:tint val="75000"/>
                  </a:prstClr>
                </a:solidFill>
              </a:rPr>
              <a:pPr>
                <a:defRPr/>
              </a:pPr>
              <a:t>‹#›</a:t>
            </a:fld>
            <a:endParaRPr lang="zh-CN" altLang="en-US">
              <a:solidFill>
                <a:prstClr val="black">
                  <a:tint val="75000"/>
                </a:prstClr>
              </a:solidFill>
            </a:endParaRPr>
          </a:p>
        </p:txBody>
      </p:sp>
      <p:pic>
        <p:nvPicPr>
          <p:cNvPr id="7" name="Picture 21">
            <a:extLst>
              <a:ext uri="{FF2B5EF4-FFF2-40B4-BE49-F238E27FC236}">
                <a16:creationId xmlns:a16="http://schemas.microsoft.com/office/drawing/2014/main" id="{02E7C3BF-1EAC-43BB-AA95-E66403F086B5}"/>
              </a:ext>
            </a:extLst>
          </p:cNvPr>
          <p:cNvPicPr>
            <a:picLocks noChangeAspect="1" noChangeArrowheads="1"/>
          </p:cNvPicPr>
          <p:nvPr userDrawn="1"/>
        </p:nvPicPr>
        <p:blipFill>
          <a:blip r:embed="rId2"/>
          <a:srcRect/>
          <a:stretch>
            <a:fillRect/>
          </a:stretch>
        </p:blipFill>
        <p:spPr bwMode="auto">
          <a:xfrm>
            <a:off x="10353638" y="6242055"/>
            <a:ext cx="1336675" cy="479425"/>
          </a:xfrm>
          <a:prstGeom prst="rect">
            <a:avLst/>
          </a:prstGeom>
          <a:noFill/>
          <a:ln w="9525">
            <a:noFill/>
            <a:miter lim="800000"/>
            <a:headEnd/>
            <a:tailEnd/>
          </a:ln>
        </p:spPr>
      </p:pic>
    </p:spTree>
    <p:extLst>
      <p:ext uri="{BB962C8B-B14F-4D97-AF65-F5344CB8AC3E}">
        <p14:creationId xmlns:p14="http://schemas.microsoft.com/office/powerpoint/2010/main" val="200973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矩形 4"/>
          <p:cNvSpPr/>
          <p:nvPr userDrawn="1"/>
        </p:nvSpPr>
        <p:spPr bwMode="white">
          <a:xfrm>
            <a:off x="-677" y="728700"/>
            <a:ext cx="12192000" cy="6129300"/>
          </a:xfrm>
          <a:prstGeom prst="rect">
            <a:avLst/>
          </a:prstGeom>
          <a:solidFill>
            <a:schemeClr val="bg1"/>
          </a:solidFill>
          <a:ln>
            <a:solidFill>
              <a:schemeClr val="bg1"/>
            </a:solidFill>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1500"/>
              </a:lnSpc>
            </a:pPr>
            <a:endParaRPr lang="zh-CN" altLang="en-US" sz="1500" dirty="0">
              <a:solidFill>
                <a:schemeClr val="bg1"/>
              </a:solidFill>
              <a:latin typeface="黑体" pitchFamily="49" charset="-122"/>
              <a:ea typeface="黑体" pitchFamily="49" charset="-122"/>
            </a:endParaRPr>
          </a:p>
        </p:txBody>
      </p:sp>
      <p:sp>
        <p:nvSpPr>
          <p:cNvPr id="2" name="日期占位符 3"/>
          <p:cNvSpPr>
            <a:spLocks noGrp="1"/>
          </p:cNvSpPr>
          <p:nvPr>
            <p:ph type="dt" sz="half" idx="10"/>
          </p:nvPr>
        </p:nvSpPr>
        <p:spPr/>
        <p:txBody>
          <a:bodyPr/>
          <a:lstStyle>
            <a:lvl1pPr>
              <a:defRPr/>
            </a:lvl1pPr>
          </a:lstStyle>
          <a:p>
            <a:pPr>
              <a:defRPr/>
            </a:pPr>
            <a:fld id="{BAAEC783-8C19-42CD-985D-9DB0F38B9685}"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4B6EC62D-82B2-4140-AC5C-CF07B6B49294}" type="slidenum">
              <a:rPr lang="zh-CN" altLang="en-US">
                <a:solidFill>
                  <a:prstClr val="black">
                    <a:tint val="75000"/>
                  </a:prstClr>
                </a:solidFill>
              </a:rPr>
              <a:pPr>
                <a:defRPr/>
              </a:pPr>
              <a:t>‹#›</a:t>
            </a:fld>
            <a:endParaRPr lang="zh-CN" altLang="en-US">
              <a:solidFill>
                <a:prstClr val="black">
                  <a:tint val="75000"/>
                </a:prstClr>
              </a:solidFill>
            </a:endParaRPr>
          </a:p>
        </p:txBody>
      </p:sp>
      <p:cxnSp>
        <p:nvCxnSpPr>
          <p:cNvPr id="6" name="直接连接符 5"/>
          <p:cNvCxnSpPr/>
          <p:nvPr userDrawn="1"/>
        </p:nvCxnSpPr>
        <p:spPr>
          <a:xfrm>
            <a:off x="-677" y="728700"/>
            <a:ext cx="1219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接连接符 6"/>
          <p:cNvCxnSpPr/>
          <p:nvPr userDrawn="1"/>
        </p:nvCxnSpPr>
        <p:spPr>
          <a:xfrm>
            <a:off x="0" y="750734"/>
            <a:ext cx="9461605"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8" name="Picture 21">
            <a:extLst>
              <a:ext uri="{FF2B5EF4-FFF2-40B4-BE49-F238E27FC236}">
                <a16:creationId xmlns:a16="http://schemas.microsoft.com/office/drawing/2014/main" id="{4C9EE96D-B12B-4C4B-BE00-E6B8D3816CE5}"/>
              </a:ext>
            </a:extLst>
          </p:cNvPr>
          <p:cNvPicPr>
            <a:picLocks noChangeAspect="1" noChangeArrowheads="1"/>
          </p:cNvPicPr>
          <p:nvPr userDrawn="1"/>
        </p:nvPicPr>
        <p:blipFill>
          <a:blip r:embed="rId2"/>
          <a:srcRect/>
          <a:stretch>
            <a:fillRect/>
          </a:stretch>
        </p:blipFill>
        <p:spPr bwMode="auto">
          <a:xfrm>
            <a:off x="10353638" y="6242055"/>
            <a:ext cx="1336675" cy="479425"/>
          </a:xfrm>
          <a:prstGeom prst="rect">
            <a:avLst/>
          </a:prstGeom>
          <a:noFill/>
          <a:ln w="9525">
            <a:noFill/>
            <a:miter lim="800000"/>
            <a:headEnd/>
            <a:tailEnd/>
          </a:ln>
        </p:spPr>
      </p:pic>
      <p:sp>
        <p:nvSpPr>
          <p:cNvPr id="19" name="文本占位符 18">
            <a:extLst>
              <a:ext uri="{FF2B5EF4-FFF2-40B4-BE49-F238E27FC236}">
                <a16:creationId xmlns:a16="http://schemas.microsoft.com/office/drawing/2014/main" id="{06B56E0A-9491-4487-A824-EFFC64A9215B}"/>
              </a:ext>
            </a:extLst>
          </p:cNvPr>
          <p:cNvSpPr>
            <a:spLocks noGrp="1"/>
          </p:cNvSpPr>
          <p:nvPr>
            <p:ph type="body" sz="quarter" idx="13"/>
          </p:nvPr>
        </p:nvSpPr>
        <p:spPr>
          <a:xfrm>
            <a:off x="376237" y="106326"/>
            <a:ext cx="3485757" cy="577850"/>
          </a:xfrm>
        </p:spPr>
        <p:txBody>
          <a:bodyPr/>
          <a:lstStyle>
            <a:lvl1pPr marL="0" indent="0" algn="l">
              <a:buNone/>
              <a:defRPr sz="3600"/>
            </a:lvl1pPr>
            <a:lvl2pPr marL="342900" indent="0">
              <a:buNone/>
              <a:defRPr/>
            </a:lvl2pPr>
          </a:lstStyle>
          <a:p>
            <a:pPr lvl="0"/>
            <a:r>
              <a:rPr lang="zh-CN" altLang="en-US" dirty="0"/>
              <a:t>编辑母版文本</a:t>
            </a:r>
          </a:p>
        </p:txBody>
      </p:sp>
    </p:spTree>
    <p:extLst>
      <p:ext uri="{BB962C8B-B14F-4D97-AF65-F5344CB8AC3E}">
        <p14:creationId xmlns:p14="http://schemas.microsoft.com/office/powerpoint/2010/main" val="379057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FE7806-71FF-4D88-B619-963C797A20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79980E-7A7C-41ED-BF2A-19133EAF9D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C6CD13-DED3-46D6-9DF2-31CEF2B196DF}"/>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21C2BE51-74D1-4C7D-A456-6FD4DC1E77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BA5E424-DEED-4347-8ECD-5167775B8331}"/>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187193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bwMode="white">
          <a:xfrm>
            <a:off x="-677" y="728700"/>
            <a:ext cx="12192000" cy="6129300"/>
          </a:xfrm>
          <a:prstGeom prst="rect">
            <a:avLst/>
          </a:prstGeom>
          <a:solidFill>
            <a:schemeClr val="bg1"/>
          </a:solidFill>
          <a:ln>
            <a:solidFill>
              <a:schemeClr val="bg1"/>
            </a:solidFill>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1500"/>
              </a:lnSpc>
            </a:pPr>
            <a:endParaRPr lang="zh-CN" altLang="en-US" sz="1500" dirty="0">
              <a:solidFill>
                <a:schemeClr val="bg1"/>
              </a:solidFill>
              <a:latin typeface="黑体" pitchFamily="49" charset="-122"/>
              <a:ea typeface="黑体" pitchFamily="49" charset="-122"/>
            </a:endParaRPr>
          </a:p>
        </p:txBody>
      </p:sp>
      <p:sp>
        <p:nvSpPr>
          <p:cNvPr id="2" name="日期占位符 3"/>
          <p:cNvSpPr>
            <a:spLocks noGrp="1"/>
          </p:cNvSpPr>
          <p:nvPr>
            <p:ph type="dt" sz="half" idx="10"/>
          </p:nvPr>
        </p:nvSpPr>
        <p:spPr/>
        <p:txBody>
          <a:bodyPr/>
          <a:lstStyle>
            <a:lvl1pPr>
              <a:defRPr/>
            </a:lvl1pPr>
          </a:lstStyle>
          <a:p>
            <a:pPr>
              <a:defRPr/>
            </a:pPr>
            <a:fld id="{BAAEC783-8C19-42CD-985D-9DB0F38B9685}"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4B6EC62D-82B2-4140-AC5C-CF07B6B49294}" type="slidenum">
              <a:rPr lang="zh-CN" altLang="en-US">
                <a:solidFill>
                  <a:prstClr val="black">
                    <a:tint val="75000"/>
                  </a:prstClr>
                </a:solidFill>
              </a:rPr>
              <a:pPr>
                <a:defRPr/>
              </a:pPr>
              <a:t>‹#›</a:t>
            </a:fld>
            <a:endParaRPr lang="zh-CN" altLang="en-US">
              <a:solidFill>
                <a:prstClr val="black">
                  <a:tint val="75000"/>
                </a:prstClr>
              </a:solidFill>
            </a:endParaRPr>
          </a:p>
        </p:txBody>
      </p:sp>
      <p:cxnSp>
        <p:nvCxnSpPr>
          <p:cNvPr id="6" name="直接连接符 5"/>
          <p:cNvCxnSpPr/>
          <p:nvPr userDrawn="1"/>
        </p:nvCxnSpPr>
        <p:spPr>
          <a:xfrm>
            <a:off x="-677" y="728700"/>
            <a:ext cx="1219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直接连接符 6"/>
          <p:cNvCxnSpPr/>
          <p:nvPr userDrawn="1"/>
        </p:nvCxnSpPr>
        <p:spPr>
          <a:xfrm>
            <a:off x="0" y="750734"/>
            <a:ext cx="9461605"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5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E6FA097-5CF7-41C0-B65A-CF2707F5EF95}"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83A9639-1D3D-4608-9EDE-3DEF02E73DBC}"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02394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2BAB15-BC8F-43AA-8118-292EA19776F3}"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6841AA53-A80C-4993-A779-5469609A47E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01736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D4085E6-4CC3-4FD1-983D-723188D62914}"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5F48FFB-0AD4-423A-9C07-0BA44BA97D61}"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6612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5BA165D-D38A-4814-B0D9-480780D4059C}"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DFB4CF1-025C-42F6-B157-AF1F8B88989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27821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第二章">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9125" r="8323"/>
          <a:stretch/>
        </p:blipFill>
        <p:spPr>
          <a:xfrm>
            <a:off x="7200044" y="-45992"/>
            <a:ext cx="4991957" cy="549992"/>
          </a:xfrm>
          <a:prstGeom prst="rect">
            <a:avLst/>
          </a:prstGeom>
        </p:spPr>
      </p:pic>
      <p:sp>
        <p:nvSpPr>
          <p:cNvPr id="6" name="矩形 5"/>
          <p:cNvSpPr/>
          <p:nvPr userDrawn="1"/>
        </p:nvSpPr>
        <p:spPr bwMode="auto">
          <a:xfrm>
            <a:off x="1" y="548760"/>
            <a:ext cx="11018179" cy="720000"/>
          </a:xfrm>
          <a:prstGeom prst="rect">
            <a:avLst/>
          </a:prstGeom>
          <a:gradFill flip="none" rotWithShape="1">
            <a:gsLst>
              <a:gs pos="0">
                <a:srgbClr val="A3A3A3"/>
              </a:gs>
              <a:gs pos="50000">
                <a:schemeClr val="bg1">
                  <a:lumMod val="95000"/>
                  <a:shade val="67500"/>
                  <a:satMod val="115000"/>
                </a:schemeClr>
              </a:gs>
              <a:gs pos="100000">
                <a:schemeClr val="bg1">
                  <a:lumMod val="95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0" tIns="0" rIns="0" bIns="0" rtlCol="0" anchor="ctr"/>
          <a:lstStyle/>
          <a:p>
            <a:pPr algn="ctr" fontAlgn="auto">
              <a:spcBef>
                <a:spcPts val="0"/>
              </a:spcBef>
              <a:spcAft>
                <a:spcPts val="0"/>
              </a:spcAft>
            </a:pPr>
            <a:endParaRPr lang="zh-CN" altLang="en-US" sz="1500" dirty="0">
              <a:solidFill>
                <a:schemeClr val="bg1"/>
              </a:solidFill>
              <a:latin typeface="微软雅黑" pitchFamily="34" charset="-122"/>
              <a:ea typeface="微软雅黑" pitchFamily="34" charset="-122"/>
            </a:endParaRP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8181" y="548760"/>
            <a:ext cx="1173823" cy="72000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a:noFill/>
          </a:ln>
          <a:effectLst>
            <a:outerShdw blurRad="50800" dist="38100" dir="2700000" algn="tl" rotWithShape="0">
              <a:prstClr val="black">
                <a:alpha val="40000"/>
              </a:prstClr>
            </a:outerShdw>
          </a:effectLst>
        </p:spPr>
      </p:pic>
      <p:sp>
        <p:nvSpPr>
          <p:cNvPr id="10" name="矩形 9"/>
          <p:cNvSpPr/>
          <p:nvPr userDrawn="1"/>
        </p:nvSpPr>
        <p:spPr>
          <a:xfrm>
            <a:off x="7430821" y="4024"/>
            <a:ext cx="5577947" cy="392415"/>
          </a:xfrm>
          <a:prstGeom prst="rect">
            <a:avLst/>
          </a:prstGeom>
        </p:spPr>
        <p:txBody>
          <a:bodyPr wrap="square" anchor="ctr">
            <a:spAutoFit/>
          </a:bodyPr>
          <a:lstStyle/>
          <a:p>
            <a:r>
              <a:rPr lang="zh-CN" altLang="en-US" sz="1950" dirty="0">
                <a:solidFill>
                  <a:schemeClr val="bg1"/>
                </a:solidFill>
                <a:effectLst>
                  <a:outerShdw blurRad="38100" dist="38100" dir="2700000" algn="tl">
                    <a:srgbClr val="000000">
                      <a:alpha val="43137"/>
                    </a:srgbClr>
                  </a:outerShdw>
                </a:effectLst>
                <a:latin typeface="黑体" pitchFamily="2" charset="-122"/>
                <a:ea typeface="黑体" pitchFamily="2" charset="-122"/>
              </a:rPr>
              <a:t>主要技术内容及创新点</a:t>
            </a:r>
          </a:p>
        </p:txBody>
      </p:sp>
      <p:sp>
        <p:nvSpPr>
          <p:cNvPr id="9" name="文本占位符 2"/>
          <p:cNvSpPr>
            <a:spLocks noGrp="1"/>
          </p:cNvSpPr>
          <p:nvPr>
            <p:ph type="body" sz="quarter" idx="10"/>
          </p:nvPr>
        </p:nvSpPr>
        <p:spPr>
          <a:xfrm>
            <a:off x="0" y="656350"/>
            <a:ext cx="9840384" cy="504825"/>
          </a:xfrm>
          <a:prstGeom prst="rect">
            <a:avLst/>
          </a:prstGeom>
        </p:spPr>
        <p:txBody>
          <a:bodyPr/>
          <a:lstStyle>
            <a:lvl1pPr marL="0" indent="66675">
              <a:buNone/>
              <a:defRPr lang="zh-CN" altLang="en-US" sz="2400" b="1" kern="1200" dirty="0" smtClean="0">
                <a:solidFill>
                  <a:srgbClr val="245590"/>
                </a:solidFill>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386534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第三章">
    <p:spTree>
      <p:nvGrpSpPr>
        <p:cNvPr id="1" name=""/>
        <p:cNvGrpSpPr/>
        <p:nvPr/>
      </p:nvGrpSpPr>
      <p:grpSpPr>
        <a:xfrm>
          <a:off x="0" y="0"/>
          <a:ext cx="0" cy="0"/>
          <a:chOff x="0" y="0"/>
          <a:chExt cx="0" cy="0"/>
        </a:xfrm>
      </p:grpSpPr>
      <p:pic>
        <p:nvPicPr>
          <p:cNvPr id="14" name="图片 13"/>
          <p:cNvPicPr>
            <a:picLocks/>
          </p:cNvPicPr>
          <p:nvPr userDrawn="1"/>
        </p:nvPicPr>
        <p:blipFill rotWithShape="1">
          <a:blip r:embed="rId2" cstate="print">
            <a:extLst>
              <a:ext uri="{28A0092B-C50C-407E-A947-70E740481C1C}">
                <a14:useLocalDpi xmlns:a14="http://schemas.microsoft.com/office/drawing/2010/main" val="0"/>
              </a:ext>
            </a:extLst>
          </a:blip>
          <a:srcRect r="17994"/>
          <a:stretch/>
        </p:blipFill>
        <p:spPr>
          <a:xfrm>
            <a:off x="7248129" y="0"/>
            <a:ext cx="4943872" cy="504000"/>
          </a:xfrm>
          <a:prstGeom prst="rect">
            <a:avLst/>
          </a:prstGeom>
        </p:spPr>
      </p:pic>
      <p:sp>
        <p:nvSpPr>
          <p:cNvPr id="15" name="矩形 14"/>
          <p:cNvSpPr/>
          <p:nvPr userDrawn="1"/>
        </p:nvSpPr>
        <p:spPr>
          <a:xfrm>
            <a:off x="7569493" y="4024"/>
            <a:ext cx="5055235" cy="392415"/>
          </a:xfrm>
          <a:prstGeom prst="rect">
            <a:avLst/>
          </a:prstGeom>
        </p:spPr>
        <p:txBody>
          <a:bodyPr wrap="square" anchor="ctr">
            <a:spAutoFit/>
          </a:bodyPr>
          <a:lstStyle/>
          <a:p>
            <a:r>
              <a:rPr lang="zh-CN" altLang="en-US" sz="1950" dirty="0">
                <a:solidFill>
                  <a:schemeClr val="bg1"/>
                </a:solidFill>
                <a:effectLst>
                  <a:outerShdw blurRad="38100" dist="38100" dir="2700000" algn="tl">
                    <a:srgbClr val="000000">
                      <a:alpha val="43137"/>
                    </a:srgbClr>
                  </a:outerShdw>
                </a:effectLst>
                <a:latin typeface="黑体" pitchFamily="2" charset="-122"/>
                <a:ea typeface="黑体" pitchFamily="2" charset="-122"/>
              </a:rPr>
              <a:t>知识产权及第三方评价</a:t>
            </a:r>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680"/>
            <a:ext cx="12192000" cy="755904"/>
          </a:xfrm>
          <a:prstGeom prst="rect">
            <a:avLst/>
          </a:prstGeom>
        </p:spPr>
      </p:pic>
      <p:sp>
        <p:nvSpPr>
          <p:cNvPr id="17" name="文本占位符 2"/>
          <p:cNvSpPr>
            <a:spLocks noGrp="1"/>
          </p:cNvSpPr>
          <p:nvPr>
            <p:ph type="body" sz="quarter" idx="10"/>
          </p:nvPr>
        </p:nvSpPr>
        <p:spPr>
          <a:xfrm>
            <a:off x="0" y="656350"/>
            <a:ext cx="9840384" cy="504825"/>
          </a:xfrm>
          <a:prstGeom prst="rect">
            <a:avLst/>
          </a:prstGeom>
        </p:spPr>
        <p:txBody>
          <a:bodyPr/>
          <a:lstStyle>
            <a:lvl1pPr marL="0" indent="66675">
              <a:buNone/>
              <a:defRPr lang="zh-CN" altLang="en-US" sz="2100" b="1" kern="1200" dirty="0" smtClean="0">
                <a:solidFill>
                  <a:srgbClr val="245590"/>
                </a:solidFill>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2763446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第四章">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17"/>
          <a:stretch/>
        </p:blipFill>
        <p:spPr>
          <a:xfrm>
            <a:off x="6816003" y="0"/>
            <a:ext cx="5406148" cy="504000"/>
          </a:xfrm>
          <a:prstGeom prst="rect">
            <a:avLst/>
          </a:prstGeom>
        </p:spPr>
      </p:pic>
      <p:sp>
        <p:nvSpPr>
          <p:cNvPr id="10" name="矩形 9"/>
          <p:cNvSpPr/>
          <p:nvPr userDrawn="1"/>
        </p:nvSpPr>
        <p:spPr>
          <a:xfrm>
            <a:off x="7046781" y="4024"/>
            <a:ext cx="5577947" cy="392415"/>
          </a:xfrm>
          <a:prstGeom prst="rect">
            <a:avLst/>
          </a:prstGeom>
        </p:spPr>
        <p:txBody>
          <a:bodyPr wrap="square" anchor="ctr">
            <a:spAutoFit/>
          </a:bodyPr>
          <a:lstStyle/>
          <a:p>
            <a:r>
              <a:rPr lang="zh-CN" altLang="en-US" sz="1950" dirty="0">
                <a:solidFill>
                  <a:schemeClr val="bg1"/>
                </a:solidFill>
                <a:effectLst>
                  <a:outerShdw blurRad="38100" dist="38100" dir="2700000" algn="tl">
                    <a:srgbClr val="000000">
                      <a:alpha val="43137"/>
                    </a:srgbClr>
                  </a:outerShdw>
                </a:effectLst>
                <a:latin typeface="黑体" pitchFamily="2" charset="-122"/>
                <a:ea typeface="黑体" pitchFamily="2" charset="-122"/>
              </a:rPr>
              <a:t>应用推广与社会经济效益</a:t>
            </a: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680"/>
            <a:ext cx="12192000" cy="755904"/>
          </a:xfrm>
          <a:prstGeom prst="rect">
            <a:avLst/>
          </a:prstGeom>
        </p:spPr>
      </p:pic>
      <p:sp>
        <p:nvSpPr>
          <p:cNvPr id="12" name="文本占位符 2"/>
          <p:cNvSpPr>
            <a:spLocks noGrp="1"/>
          </p:cNvSpPr>
          <p:nvPr>
            <p:ph type="body" sz="quarter" idx="10"/>
          </p:nvPr>
        </p:nvSpPr>
        <p:spPr>
          <a:xfrm>
            <a:off x="0" y="656350"/>
            <a:ext cx="9840384" cy="504825"/>
          </a:xfrm>
          <a:prstGeom prst="rect">
            <a:avLst/>
          </a:prstGeom>
        </p:spPr>
        <p:txBody>
          <a:bodyPr/>
          <a:lstStyle>
            <a:lvl1pPr marL="0" indent="66675">
              <a:buNone/>
              <a:defRPr lang="zh-CN" altLang="en-US" sz="2100" b="1" kern="1200" dirty="0" smtClean="0">
                <a:solidFill>
                  <a:srgbClr val="245590"/>
                </a:solidFill>
                <a:latin typeface="微软雅黑" pitchFamily="34" charset="-122"/>
                <a:ea typeface="微软雅黑" pitchFamily="34" charset="-122"/>
                <a:cs typeface="+mn-cs"/>
              </a:defRPr>
            </a:lvl1pPr>
          </a:lstStyle>
          <a:p>
            <a:pPr lvl="0"/>
            <a:r>
              <a:rPr lang="zh-CN" altLang="en-US" dirty="0"/>
              <a:t>单击此处编辑母版文本样式</a:t>
            </a:r>
          </a:p>
        </p:txBody>
      </p:sp>
    </p:spTree>
    <p:extLst>
      <p:ext uri="{BB962C8B-B14F-4D97-AF65-F5344CB8AC3E}">
        <p14:creationId xmlns:p14="http://schemas.microsoft.com/office/powerpoint/2010/main" val="142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72D30-EC93-499A-906D-7DB2C73D4DA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6170EF2-1585-4569-9874-7B9B2C2CF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64C060-2C68-42D8-B00A-37ED85C7D296}"/>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F88F5997-8ADE-4CBA-AEF7-6F82C749AE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0BF2C-500B-45FE-A3F0-B99B12A58216}"/>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130992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0E8778-0532-4839-91E1-16207F32C79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CEF630-6017-4F4D-BF50-C834D223276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6DE9A28-0CAC-4BB6-8556-6A357654D62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FD50ED0-66F7-4A0F-8CEE-69E144A544C8}"/>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6" name="页脚占位符 5">
            <a:extLst>
              <a:ext uri="{FF2B5EF4-FFF2-40B4-BE49-F238E27FC236}">
                <a16:creationId xmlns:a16="http://schemas.microsoft.com/office/drawing/2014/main" id="{995EF7F2-B403-42CA-8C3C-F18B8923AC0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E15241-36EE-4242-AAB2-693BD74F84FA}"/>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18001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76F5B-6739-4BF2-98C2-29E041A18BF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F8364FF-3D08-4DFA-8A9D-B46E6AD21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CDB4F3A-25DE-4C03-9EA4-256728028A8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43F692E-C739-4366-A5BA-1C76EAD33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309B72F-96F9-4441-ACB9-BEDE6186A2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039CD60-C031-40E2-BB79-800D5A7FE6EF}"/>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8" name="页脚占位符 7">
            <a:extLst>
              <a:ext uri="{FF2B5EF4-FFF2-40B4-BE49-F238E27FC236}">
                <a16:creationId xmlns:a16="http://schemas.microsoft.com/office/drawing/2014/main" id="{6D37099A-AE99-4F10-9C5F-C23EE8F820C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F007A40-A4A3-4F8C-A033-5F29B1E3C5E1}"/>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82733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2CEEC-CCC3-4A88-9EF9-D612A9140C4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337A22-5797-47C6-AC60-68E255E100E1}"/>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4" name="页脚占位符 3">
            <a:extLst>
              <a:ext uri="{FF2B5EF4-FFF2-40B4-BE49-F238E27FC236}">
                <a16:creationId xmlns:a16="http://schemas.microsoft.com/office/drawing/2014/main" id="{83135D27-F64A-45FF-900B-681B111CB6C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CF045E5-C420-4C8A-8AEB-ED4E274EA3E1}"/>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5574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1FFE222-1B9D-4782-9410-F3961EC7D015}"/>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3" name="页脚占位符 2">
            <a:extLst>
              <a:ext uri="{FF2B5EF4-FFF2-40B4-BE49-F238E27FC236}">
                <a16:creationId xmlns:a16="http://schemas.microsoft.com/office/drawing/2014/main" id="{7FA7259B-D0F4-4BEE-9305-929FF8AD23A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C526FC8-D064-4DFC-A60C-5FEF15A94D65}"/>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396679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166DD-73AF-41B8-9C92-625AEA3FE1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A9422D-882F-4323-A713-19E4200AD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6DB799B-2991-4988-912A-D439A050D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EBEEFF-56A2-4BDB-809D-32AC0A92DA0F}"/>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6" name="页脚占位符 5">
            <a:extLst>
              <a:ext uri="{FF2B5EF4-FFF2-40B4-BE49-F238E27FC236}">
                <a16:creationId xmlns:a16="http://schemas.microsoft.com/office/drawing/2014/main" id="{7E47DFC5-CFBD-4F72-A2E9-CF44C08736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8FF9F5-CD00-4FE2-875A-C2EB3F1D8B9B}"/>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362808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C063B-DE09-41F5-A47C-1EFC8E628C4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643B96D-1187-43CB-8303-766A55DCB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411395E-9DB2-4203-93BE-263A99036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BE4323-7478-44B7-8375-8BC2D9D2C504}"/>
              </a:ext>
            </a:extLst>
          </p:cNvPr>
          <p:cNvSpPr>
            <a:spLocks noGrp="1"/>
          </p:cNvSpPr>
          <p:nvPr>
            <p:ph type="dt" sz="half" idx="10"/>
          </p:nvPr>
        </p:nvSpPr>
        <p:spPr/>
        <p:txBody>
          <a:bodyPr/>
          <a:lstStyle/>
          <a:p>
            <a:fld id="{F42E04C4-B799-4D8C-B048-7869CFFA280A}" type="datetimeFigureOut">
              <a:rPr lang="zh-CN" altLang="en-US" smtClean="0"/>
              <a:t>2026/7/16</a:t>
            </a:fld>
            <a:endParaRPr lang="zh-CN" altLang="en-US"/>
          </a:p>
        </p:txBody>
      </p:sp>
      <p:sp>
        <p:nvSpPr>
          <p:cNvPr id="6" name="页脚占位符 5">
            <a:extLst>
              <a:ext uri="{FF2B5EF4-FFF2-40B4-BE49-F238E27FC236}">
                <a16:creationId xmlns:a16="http://schemas.microsoft.com/office/drawing/2014/main" id="{2ECF3819-D40B-4D4A-995F-3E3A99016F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91E392-947A-4DE4-8B0E-82CD22A38F29}"/>
              </a:ext>
            </a:extLst>
          </p:cNvPr>
          <p:cNvSpPr>
            <a:spLocks noGrp="1"/>
          </p:cNvSpPr>
          <p:nvPr>
            <p:ph type="sldNum" sz="quarter" idx="12"/>
          </p:nvPr>
        </p:nvSpPr>
        <p:spPr/>
        <p:txBody>
          <a:body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239535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9DE4FE5-5A35-4897-91B2-189FAED45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DDFA18-EBDB-4CDE-921C-3618787BB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20788DA-F7EB-417D-A14E-5AAC6A4EF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E04C4-B799-4D8C-B048-7869CFFA280A}" type="datetimeFigureOut">
              <a:rPr lang="zh-CN" altLang="en-US" smtClean="0"/>
              <a:t>2026/7/16</a:t>
            </a:fld>
            <a:endParaRPr lang="zh-CN" altLang="en-US"/>
          </a:p>
        </p:txBody>
      </p:sp>
      <p:sp>
        <p:nvSpPr>
          <p:cNvPr id="5" name="页脚占位符 4">
            <a:extLst>
              <a:ext uri="{FF2B5EF4-FFF2-40B4-BE49-F238E27FC236}">
                <a16:creationId xmlns:a16="http://schemas.microsoft.com/office/drawing/2014/main" id="{C6B1CF23-99D1-48AE-BFD4-D53CF53DC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67E360D-3701-416C-804E-FA5675AC6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BDADD-495B-4B2C-85F5-C6CB6311273D}" type="slidenum">
              <a:rPr lang="zh-CN" altLang="en-US" smtClean="0"/>
              <a:t>‹#›</a:t>
            </a:fld>
            <a:endParaRPr lang="zh-CN" altLang="en-US"/>
          </a:p>
        </p:txBody>
      </p:sp>
    </p:spTree>
    <p:extLst>
      <p:ext uri="{BB962C8B-B14F-4D97-AF65-F5344CB8AC3E}">
        <p14:creationId xmlns:p14="http://schemas.microsoft.com/office/powerpoint/2010/main" val="17436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fld id="{AF3BAD56-4F85-4F27-9B1E-A2911902D2F0}" type="datetime1">
              <a:rPr lang="zh-CN" altLang="en-US" smtClean="0">
                <a:solidFill>
                  <a:prstClr val="black">
                    <a:tint val="75000"/>
                  </a:prstClr>
                </a:solidFill>
              </a:rPr>
              <a:pPr>
                <a:defRPr/>
              </a:pPr>
              <a:t>2026/7/16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1B38C6ED-52A2-4B0A-A9F8-9F28AA173785}"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40078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ea typeface="方正粗宋简体" pitchFamily="65" charset="-122"/>
        </a:defRPr>
      </a:lvl2pPr>
      <a:lvl3pPr algn="ctr" rtl="0" eaLnBrk="0" fontAlgn="base" hangingPunct="0">
        <a:spcBef>
          <a:spcPct val="0"/>
        </a:spcBef>
        <a:spcAft>
          <a:spcPct val="0"/>
        </a:spcAft>
        <a:defRPr sz="3300">
          <a:solidFill>
            <a:schemeClr val="tx1"/>
          </a:solidFill>
          <a:latin typeface="Calibri" pitchFamily="34" charset="0"/>
          <a:ea typeface="方正粗宋简体" pitchFamily="65" charset="-122"/>
        </a:defRPr>
      </a:lvl3pPr>
      <a:lvl4pPr algn="ctr" rtl="0" eaLnBrk="0" fontAlgn="base" hangingPunct="0">
        <a:spcBef>
          <a:spcPct val="0"/>
        </a:spcBef>
        <a:spcAft>
          <a:spcPct val="0"/>
        </a:spcAft>
        <a:defRPr sz="3300">
          <a:solidFill>
            <a:schemeClr val="tx1"/>
          </a:solidFill>
          <a:latin typeface="Calibri" pitchFamily="34" charset="0"/>
          <a:ea typeface="方正粗宋简体" pitchFamily="65" charset="-122"/>
        </a:defRPr>
      </a:lvl4pPr>
      <a:lvl5pPr algn="ctr" rtl="0" eaLnBrk="0" fontAlgn="base" hangingPunct="0">
        <a:spcBef>
          <a:spcPct val="0"/>
        </a:spcBef>
        <a:spcAft>
          <a:spcPct val="0"/>
        </a:spcAft>
        <a:defRPr sz="3300">
          <a:solidFill>
            <a:schemeClr val="tx1"/>
          </a:solidFill>
          <a:latin typeface="Calibri" pitchFamily="34" charset="0"/>
          <a:ea typeface="方正粗宋简体" pitchFamily="65" charset="-122"/>
        </a:defRPr>
      </a:lvl5pPr>
      <a:lvl6pPr marL="342900" algn="ctr" rtl="0" fontAlgn="base">
        <a:spcBef>
          <a:spcPct val="0"/>
        </a:spcBef>
        <a:spcAft>
          <a:spcPct val="0"/>
        </a:spcAft>
        <a:defRPr sz="3300">
          <a:solidFill>
            <a:schemeClr val="tx1"/>
          </a:solidFill>
          <a:latin typeface="Calibri" pitchFamily="34" charset="0"/>
          <a:ea typeface="方正粗宋简体" pitchFamily="65" charset="-122"/>
        </a:defRPr>
      </a:lvl6pPr>
      <a:lvl7pPr marL="685800" algn="ctr" rtl="0" fontAlgn="base">
        <a:spcBef>
          <a:spcPct val="0"/>
        </a:spcBef>
        <a:spcAft>
          <a:spcPct val="0"/>
        </a:spcAft>
        <a:defRPr sz="3300">
          <a:solidFill>
            <a:schemeClr val="tx1"/>
          </a:solidFill>
          <a:latin typeface="Calibri" pitchFamily="34" charset="0"/>
          <a:ea typeface="方正粗宋简体" pitchFamily="65" charset="-122"/>
        </a:defRPr>
      </a:lvl7pPr>
      <a:lvl8pPr marL="1028700" algn="ctr" rtl="0" fontAlgn="base">
        <a:spcBef>
          <a:spcPct val="0"/>
        </a:spcBef>
        <a:spcAft>
          <a:spcPct val="0"/>
        </a:spcAft>
        <a:defRPr sz="3300">
          <a:solidFill>
            <a:schemeClr val="tx1"/>
          </a:solidFill>
          <a:latin typeface="Calibri" pitchFamily="34" charset="0"/>
          <a:ea typeface="方正粗宋简体" pitchFamily="65" charset="-122"/>
        </a:defRPr>
      </a:lvl8pPr>
      <a:lvl9pPr marL="1371600" algn="ctr" rtl="0" fontAlgn="base">
        <a:spcBef>
          <a:spcPct val="0"/>
        </a:spcBef>
        <a:spcAft>
          <a:spcPct val="0"/>
        </a:spcAft>
        <a:defRPr sz="3300">
          <a:solidFill>
            <a:schemeClr val="tx1"/>
          </a:solidFill>
          <a:latin typeface="Calibri" pitchFamily="34" charset="0"/>
          <a:ea typeface="方正粗宋简体" pitchFamily="65" charset="-122"/>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3.wmf"/><Relationship Id="rId18" Type="http://schemas.openxmlformats.org/officeDocument/2006/relationships/oleObject" Target="../embeddings/oleObject8.bin"/><Relationship Id="rId26" Type="http://schemas.openxmlformats.org/officeDocument/2006/relationships/image" Target="../media/image30.wmf"/><Relationship Id="rId3" Type="http://schemas.openxmlformats.org/officeDocument/2006/relationships/image" Target="../media/image18.png"/><Relationship Id="rId21" Type="http://schemas.openxmlformats.org/officeDocument/2006/relationships/oleObject" Target="../embeddings/oleObject9.bin"/><Relationship Id="rId7" Type="http://schemas.openxmlformats.org/officeDocument/2006/relationships/image" Target="../media/image20.wmf"/><Relationship Id="rId12" Type="http://schemas.openxmlformats.org/officeDocument/2006/relationships/oleObject" Target="../embeddings/oleObject5.bin"/><Relationship Id="rId17" Type="http://schemas.openxmlformats.org/officeDocument/2006/relationships/image" Target="../media/image25.wmf"/><Relationship Id="rId25" Type="http://schemas.openxmlformats.org/officeDocument/2006/relationships/oleObject" Target="../embeddings/oleObject11.bin"/><Relationship Id="rId2" Type="http://schemas.openxmlformats.org/officeDocument/2006/relationships/notesSlide" Target="../notesSlides/notesSlide12.xml"/><Relationship Id="rId16" Type="http://schemas.openxmlformats.org/officeDocument/2006/relationships/oleObject" Target="../embeddings/oleObject7.bin"/><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22.wmf"/><Relationship Id="rId24" Type="http://schemas.openxmlformats.org/officeDocument/2006/relationships/image" Target="../media/image29.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oleObject" Target="../embeddings/oleObject10.bin"/><Relationship Id="rId28" Type="http://schemas.openxmlformats.org/officeDocument/2006/relationships/image" Target="../media/image31.wmf"/><Relationship Id="rId10" Type="http://schemas.openxmlformats.org/officeDocument/2006/relationships/oleObject" Target="../embeddings/oleObject4.bin"/><Relationship Id="rId19" Type="http://schemas.openxmlformats.org/officeDocument/2006/relationships/image" Target="../media/image26.wmf"/><Relationship Id="rId4" Type="http://schemas.openxmlformats.org/officeDocument/2006/relationships/oleObject" Target="../embeddings/oleObject1.bin"/><Relationship Id="rId9" Type="http://schemas.openxmlformats.org/officeDocument/2006/relationships/image" Target="../media/image21.wmf"/><Relationship Id="rId14" Type="http://schemas.openxmlformats.org/officeDocument/2006/relationships/oleObject" Target="../embeddings/oleObject6.bin"/><Relationship Id="rId22" Type="http://schemas.openxmlformats.org/officeDocument/2006/relationships/image" Target="../media/image28.wmf"/><Relationship Id="rId27"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A87212-AB8C-4744-BD93-AE321FC1CFC4}"/>
              </a:ext>
            </a:extLst>
          </p:cNvPr>
          <p:cNvSpPr>
            <a:spLocks noGrp="1"/>
          </p:cNvSpPr>
          <p:nvPr>
            <p:ph type="ctrTitle"/>
          </p:nvPr>
        </p:nvSpPr>
        <p:spPr>
          <a:xfrm>
            <a:off x="136633" y="1287475"/>
            <a:ext cx="11918731" cy="1267033"/>
          </a:xfrm>
          <a:effectLst>
            <a:outerShdw blurRad="50800" dist="38100" dir="5400000" algn="t" rotWithShape="0">
              <a:prstClr val="black">
                <a:alpha val="40000"/>
              </a:prstClr>
            </a:outerShdw>
          </a:effectLst>
        </p:spPr>
        <p:txBody>
          <a:bodyPr/>
          <a:lstStyle/>
          <a:p>
            <a:pPr eaLnBrk="1" hangingPunct="1">
              <a:lnSpc>
                <a:spcPct val="125000"/>
              </a:lnSpc>
            </a:pPr>
            <a:r>
              <a:rPr lang="en-US" altLang="zh-CN" sz="36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Efficient and Robust Federated Learning via</a:t>
            </a:r>
            <a:br>
              <a:rPr lang="en-US" altLang="zh-CN" sz="36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br>
            <a:r>
              <a:rPr lang="en-US" altLang="zh-CN" sz="36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rPr>
              <a:t>Synergistic Aggregation on Heterogeneous Devices</a:t>
            </a:r>
            <a:endParaRPr lang="zh-CN" altLang="en-US" sz="3600" b="1"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a:extLst>
              <a:ext uri="{FF2B5EF4-FFF2-40B4-BE49-F238E27FC236}">
                <a16:creationId xmlns:a16="http://schemas.microsoft.com/office/drawing/2014/main" id="{CEDDB8C0-8001-476C-8A61-1BDBE482B219}"/>
              </a:ext>
            </a:extLst>
          </p:cNvPr>
          <p:cNvSpPr/>
          <p:nvPr/>
        </p:nvSpPr>
        <p:spPr>
          <a:xfrm>
            <a:off x="8340" y="6394163"/>
            <a:ext cx="12183660" cy="625643"/>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8" name="文本框 7">
            <a:extLst>
              <a:ext uri="{FF2B5EF4-FFF2-40B4-BE49-F238E27FC236}">
                <a16:creationId xmlns:a16="http://schemas.microsoft.com/office/drawing/2014/main" id="{3806DEAD-33F5-4F28-8D43-0A837014F42F}"/>
              </a:ext>
            </a:extLst>
          </p:cNvPr>
          <p:cNvSpPr txBox="1"/>
          <p:nvPr/>
        </p:nvSpPr>
        <p:spPr>
          <a:xfrm>
            <a:off x="223187" y="3002049"/>
            <a:ext cx="11745622" cy="29546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a:p>
            <a:pPr algn="ctr">
              <a:defRPr/>
            </a:pP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Yihan Chen</a:t>
            </a:r>
            <a:r>
              <a:rPr lang="en-US"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a</a:t>
            </a:r>
            <a:r>
              <a:rPr lang="fr-FR"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err="1">
                <a:solidFill>
                  <a:prstClr val="black"/>
                </a:solidFill>
                <a:latin typeface="Arial" panose="020B0604020202020204" pitchFamily="34" charset="0"/>
                <a:ea typeface="微软雅黑" panose="020B0503020204020204" pitchFamily="34" charset="-122"/>
                <a:cs typeface="Arial" panose="020B0604020202020204" pitchFamily="34" charset="0"/>
              </a:rPr>
              <a:t>Yingchi</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err="1">
                <a:solidFill>
                  <a:prstClr val="black"/>
                </a:solidFill>
                <a:latin typeface="Arial" panose="020B0604020202020204" pitchFamily="34" charset="0"/>
                <a:ea typeface="微软雅黑" panose="020B0503020204020204" pitchFamily="34" charset="-122"/>
                <a:cs typeface="Arial" panose="020B0604020202020204" pitchFamily="34" charset="0"/>
              </a:rPr>
              <a:t>Mao</a:t>
            </a:r>
            <a:r>
              <a:rPr lang="en-US" altLang="zh-CN" i="1" baseline="30000" dirty="0" err="1">
                <a:solidFill>
                  <a:prstClr val="black"/>
                </a:solidFill>
                <a:latin typeface="Arial" panose="020B0604020202020204" pitchFamily="34" charset="0"/>
                <a:ea typeface="微软雅黑" panose="020B0503020204020204" pitchFamily="34" charset="-122"/>
                <a:cs typeface="Arial" panose="020B0604020202020204" pitchFamily="34" charset="0"/>
              </a:rPr>
              <a:t>a</a:t>
            </a:r>
            <a:r>
              <a:rPr lang="en-US"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zh-CN" altLang="en-US"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H</a:t>
            </a:r>
            <a:r>
              <a:rPr lang="fr-FR"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aowen Xu</a:t>
            </a:r>
            <a:r>
              <a:rPr lang="fr-FR"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a</a:t>
            </a:r>
            <a:r>
              <a:rPr lang="fr-FR"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err="1">
                <a:solidFill>
                  <a:prstClr val="black"/>
                </a:solidFill>
                <a:latin typeface="Arial" panose="020B0604020202020204" pitchFamily="34" charset="0"/>
                <a:ea typeface="微软雅黑" panose="020B0503020204020204" pitchFamily="34" charset="-122"/>
                <a:cs typeface="Arial" panose="020B0604020202020204" pitchFamily="34" charset="0"/>
              </a:rPr>
              <a:t>Benteng</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err="1">
                <a:solidFill>
                  <a:prstClr val="black"/>
                </a:solidFill>
                <a:latin typeface="Arial" panose="020B0604020202020204" pitchFamily="34" charset="0"/>
                <a:ea typeface="微软雅黑" panose="020B0503020204020204" pitchFamily="34" charset="-122"/>
                <a:cs typeface="Arial" panose="020B0604020202020204" pitchFamily="34" charset="0"/>
              </a:rPr>
              <a:t>Zhang</a:t>
            </a:r>
            <a:r>
              <a:rPr lang="en-US" altLang="zh-CN" baseline="30000" dirty="0" err="1">
                <a:solidFill>
                  <a:prstClr val="black"/>
                </a:solidFill>
                <a:latin typeface="Arial" panose="020B0604020202020204" pitchFamily="34" charset="0"/>
                <a:ea typeface="微软雅黑" panose="020B0503020204020204" pitchFamily="34" charset="-122"/>
                <a:cs typeface="Arial" panose="020B0604020202020204" pitchFamily="34" charset="0"/>
              </a:rPr>
              <a:t>a</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Xiaoming He</a:t>
            </a:r>
            <a:r>
              <a:rPr lang="en-US" altLang="zh-CN" b="1"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b</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Miao Du</a:t>
            </a:r>
            <a:r>
              <a:rPr lang="en-US"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c</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and</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prstClr val="black"/>
                </a:solidFill>
                <a:latin typeface="Arial" panose="020B0604020202020204" pitchFamily="34" charset="0"/>
                <a:ea typeface="微软雅黑" panose="020B0503020204020204" pitchFamily="34" charset="-122"/>
                <a:cs typeface="Arial" panose="020B0604020202020204" pitchFamily="34" charset="0"/>
              </a:rPr>
              <a:t>Jie Wu</a:t>
            </a:r>
            <a:r>
              <a:rPr lang="en-US" altLang="zh-CN" b="1"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d</a:t>
            </a:r>
            <a:endParaRPr lang="en-US"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lvl="0" algn="ctr">
              <a:defRPr/>
            </a:pPr>
            <a:endPar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algn="ctr">
              <a:defRPr/>
            </a:pPr>
            <a:r>
              <a:rPr lang="en-US"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a</a:t>
            </a:r>
            <a:r>
              <a:rPr lang="fr-FR"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 </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College of Computer Science and Software Engineering, </a:t>
            </a:r>
            <a:r>
              <a:rPr lang="en-US" altLang="zh-CN" dirty="0" err="1">
                <a:solidFill>
                  <a:prstClr val="black"/>
                </a:solidFill>
                <a:latin typeface="Arial" panose="020B0604020202020204" pitchFamily="34" charset="0"/>
                <a:ea typeface="微软雅黑" panose="020B0503020204020204" pitchFamily="34" charset="-122"/>
                <a:cs typeface="Arial" panose="020B0604020202020204" pitchFamily="34" charset="0"/>
              </a:rPr>
              <a:t>Hohai</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 University, Nanjing, China</a:t>
            </a:r>
          </a:p>
          <a:p>
            <a:pPr algn="ctr">
              <a:defRPr/>
            </a:pPr>
            <a:r>
              <a:rPr lang="fr-FR"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b </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College of Internet of Things, Nanjing University of Posts and Telecommunications, Nanjing, China</a:t>
            </a:r>
          </a:p>
          <a:p>
            <a:pPr algn="ctr">
              <a:defRPr/>
            </a:pPr>
            <a:r>
              <a:rPr lang="fr-FR"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c </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College of Computer Science and Engineering, Southeast University, Nanjing, China</a:t>
            </a:r>
          </a:p>
          <a:p>
            <a:pPr algn="ctr">
              <a:defRPr/>
            </a:pPr>
            <a:r>
              <a:rPr lang="fr-FR" altLang="zh-CN" i="1" baseline="30000" dirty="0">
                <a:solidFill>
                  <a:prstClr val="black"/>
                </a:solidFill>
                <a:latin typeface="Arial" panose="020B0604020202020204" pitchFamily="34" charset="0"/>
                <a:ea typeface="微软雅黑" panose="020B0503020204020204" pitchFamily="34" charset="-122"/>
                <a:cs typeface="Arial" panose="020B0604020202020204" pitchFamily="34" charset="0"/>
              </a:rPr>
              <a:t>d </a:t>
            </a:r>
            <a:r>
              <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rPr>
              <a:t>China Telecom Cloud Computing Research Institute and Temple University, Philadelphia, USA</a:t>
            </a:r>
          </a:p>
          <a:p>
            <a:pPr algn="ctr">
              <a:defRPr/>
            </a:pPr>
            <a:endParaRPr lang="en-US" altLang="zh-CN" dirty="0">
              <a:solidFill>
                <a:prstClr val="black"/>
              </a:solidFill>
              <a:latin typeface="Arial" panose="020B0604020202020204" pitchFamily="34" charset="0"/>
              <a:ea typeface="微软雅黑" panose="020B0503020204020204" pitchFamily="34" charset="-122"/>
              <a:cs typeface="Arial" panose="020B0604020202020204" pitchFamily="34" charset="0"/>
            </a:endParaRPr>
          </a:p>
          <a:p>
            <a:pPr algn="ctr">
              <a:defRPr/>
            </a:pPr>
            <a:endParaRPr kumimoji="0" lang="fr-FR"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ICC 2026</a:t>
            </a:r>
          </a:p>
        </p:txBody>
      </p:sp>
    </p:spTree>
    <p:extLst>
      <p:ext uri="{BB962C8B-B14F-4D97-AF65-F5344CB8AC3E}">
        <p14:creationId xmlns:p14="http://schemas.microsoft.com/office/powerpoint/2010/main" val="178869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493D-9831-3351-F8B6-01451DFAD808}"/>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48C58FB9-F323-66C2-BEA9-ECB2583429DB}"/>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6" name="斜纹 5">
            <a:extLst>
              <a:ext uri="{FF2B5EF4-FFF2-40B4-BE49-F238E27FC236}">
                <a16:creationId xmlns:a16="http://schemas.microsoft.com/office/drawing/2014/main" id="{77279D3D-9C41-494D-D59E-4B227D6EF2E2}"/>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7" name="文本框 6">
            <a:extLst>
              <a:ext uri="{FF2B5EF4-FFF2-40B4-BE49-F238E27FC236}">
                <a16:creationId xmlns:a16="http://schemas.microsoft.com/office/drawing/2014/main" id="{2C872A27-082D-CE52-8294-D7A2F48E034D}"/>
              </a:ext>
            </a:extLst>
          </p:cNvPr>
          <p:cNvSpPr txBox="1"/>
          <p:nvPr/>
        </p:nvSpPr>
        <p:spPr>
          <a:xfrm>
            <a:off x="445609" y="80172"/>
            <a:ext cx="4903631"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 </a:t>
            </a:r>
          </a:p>
        </p:txBody>
      </p:sp>
      <p:sp>
        <p:nvSpPr>
          <p:cNvPr id="10" name="Rectangle 2">
            <a:extLst>
              <a:ext uri="{FF2B5EF4-FFF2-40B4-BE49-F238E27FC236}">
                <a16:creationId xmlns:a16="http://schemas.microsoft.com/office/drawing/2014/main" id="{207EA203-8A5D-89D0-43B1-398A7FF016AA}"/>
              </a:ext>
            </a:extLst>
          </p:cNvPr>
          <p:cNvSpPr>
            <a:spLocks noChangeArrowheads="1"/>
          </p:cNvSpPr>
          <p:nvPr/>
        </p:nvSpPr>
        <p:spPr bwMode="auto">
          <a:xfrm>
            <a:off x="1072056" y="109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A992DDD-9BF6-4B35-7447-ED0B7AF46C3C}"/>
                  </a:ext>
                </a:extLst>
              </p:cNvPr>
              <p:cNvSpPr txBox="1"/>
              <p:nvPr/>
            </p:nvSpPr>
            <p:spPr>
              <a:xfrm>
                <a:off x="871216" y="1955990"/>
                <a:ext cx="10472244" cy="417883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zh-CN" altLang="zh-CN" sz="3600" i="1">
                              <a:latin typeface="Cambria Math" panose="02040503050406030204" pitchFamily="18" charset="0"/>
                            </a:rPr>
                          </m:ctrlPr>
                        </m:sSupPr>
                        <m:e>
                          <m:r>
                            <a:rPr lang="en-US" altLang="zh-CN" sz="3600" i="1">
                              <a:latin typeface="Cambria Math" panose="02040503050406030204" pitchFamily="18" charset="0"/>
                            </a:rPr>
                            <m:t>𝒰</m:t>
                          </m:r>
                        </m:e>
                        <m:sup>
                          <m:sSub>
                            <m:sSubPr>
                              <m:ctrlPr>
                                <a:rPr lang="zh-CN" altLang="zh-CN" sz="3600" i="1">
                                  <a:latin typeface="Cambria Math" panose="02040503050406030204" pitchFamily="18" charset="0"/>
                                </a:rPr>
                              </m:ctrlPr>
                            </m:sSubPr>
                            <m:e>
                              <m:r>
                                <a:rPr lang="en-US" altLang="zh-CN" sz="3600" i="1">
                                  <a:latin typeface="Cambria Math" panose="02040503050406030204" pitchFamily="18" charset="0"/>
                                </a:rPr>
                                <m:t>𝓉</m:t>
                              </m:r>
                            </m:e>
                            <m:sub>
                              <m:r>
                                <a:rPr lang="en-US" altLang="zh-CN" sz="3600" i="1">
                                  <a:latin typeface="Cambria Math" panose="02040503050406030204" pitchFamily="18" charset="0"/>
                                </a:rPr>
                                <m:t>𝒹</m:t>
                              </m:r>
                            </m:sub>
                          </m:sSub>
                        </m:sup>
                      </m:sSup>
                      <m:r>
                        <a:rPr lang="en-US" altLang="zh-CN" sz="3600" i="1">
                          <a:latin typeface="Cambria Math" panose="02040503050406030204" pitchFamily="18" charset="0"/>
                        </a:rPr>
                        <m:t>=</m:t>
                      </m:r>
                      <m:r>
                        <m:rPr>
                          <m:sty m:val="p"/>
                        </m:rPr>
                        <a:rPr lang="en-US" altLang="zh-CN" sz="3600">
                          <a:latin typeface="Cambria Math" panose="02040503050406030204" pitchFamily="18" charset="0"/>
                        </a:rPr>
                        <m:t>λ</m:t>
                      </m:r>
                      <m:r>
                        <a:rPr lang="en-US" altLang="zh-CN" sz="3600">
                          <a:latin typeface="Cambria Math" panose="02040503050406030204" pitchFamily="18" charset="0"/>
                        </a:rPr>
                        <m:t>⋅</m:t>
                      </m:r>
                      <m:r>
                        <a:rPr lang="en-US" altLang="zh-CN" sz="3600" i="1">
                          <a:latin typeface="Cambria Math" panose="02040503050406030204" pitchFamily="18" charset="0"/>
                        </a:rPr>
                        <m:t>𝑛𝑜𝑟𝑚</m:t>
                      </m:r>
                      <m:d>
                        <m:dPr>
                          <m:ctrlPr>
                            <a:rPr lang="zh-CN" altLang="zh-CN" sz="3600" i="1">
                              <a:latin typeface="Cambria Math" panose="02040503050406030204" pitchFamily="18" charset="0"/>
                            </a:rPr>
                          </m:ctrlPr>
                        </m:dPr>
                        <m:e>
                          <m:sSup>
                            <m:sSupPr>
                              <m:ctrlPr>
                                <a:rPr lang="zh-CN" altLang="zh-CN" sz="3600" i="1">
                                  <a:latin typeface="Cambria Math" panose="02040503050406030204" pitchFamily="18" charset="0"/>
                                </a:rPr>
                              </m:ctrlPr>
                            </m:sSupPr>
                            <m:e>
                              <m:r>
                                <a:rPr lang="en-US" altLang="zh-CN" sz="3600" i="1">
                                  <a:latin typeface="Cambria Math" panose="02040503050406030204" pitchFamily="18" charset="0"/>
                                </a:rPr>
                                <m:t>ℛ</m:t>
                              </m:r>
                            </m:e>
                            <m:sup>
                              <m:sSub>
                                <m:sSubPr>
                                  <m:ctrlPr>
                                    <a:rPr lang="zh-CN" altLang="zh-CN" sz="3600" i="1">
                                      <a:latin typeface="Cambria Math" panose="02040503050406030204" pitchFamily="18" charset="0"/>
                                    </a:rPr>
                                  </m:ctrlPr>
                                </m:sSubPr>
                                <m:e>
                                  <m:r>
                                    <a:rPr lang="en-US" altLang="zh-CN" sz="3600" i="1">
                                      <a:latin typeface="Cambria Math" panose="02040503050406030204" pitchFamily="18" charset="0"/>
                                    </a:rPr>
                                    <m:t>𝓉</m:t>
                                  </m:r>
                                </m:e>
                                <m:sub>
                                  <m:r>
                                    <a:rPr lang="en-US" altLang="zh-CN" sz="3600" i="1">
                                      <a:latin typeface="Cambria Math" panose="02040503050406030204" pitchFamily="18" charset="0"/>
                                    </a:rPr>
                                    <m:t>𝒹</m:t>
                                  </m:r>
                                </m:sub>
                              </m:sSub>
                            </m:sup>
                          </m:sSup>
                        </m:e>
                      </m:d>
                      <m:r>
                        <a:rPr lang="en-US" altLang="zh-CN" sz="3600" i="1">
                          <a:latin typeface="Cambria Math" panose="02040503050406030204" pitchFamily="18" charset="0"/>
                        </a:rPr>
                        <m:t>+</m:t>
                      </m:r>
                      <m:d>
                        <m:dPr>
                          <m:ctrlPr>
                            <a:rPr lang="zh-CN" altLang="zh-CN" sz="3600" i="1">
                              <a:latin typeface="Cambria Math" panose="02040503050406030204" pitchFamily="18" charset="0"/>
                            </a:rPr>
                          </m:ctrlPr>
                        </m:dPr>
                        <m:e>
                          <m:r>
                            <a:rPr lang="en-US" altLang="zh-CN" sz="3600" i="1">
                              <a:latin typeface="Cambria Math" panose="02040503050406030204" pitchFamily="18" charset="0"/>
                            </a:rPr>
                            <m:t>1−</m:t>
                          </m:r>
                          <m:r>
                            <m:rPr>
                              <m:sty m:val="p"/>
                            </m:rPr>
                            <a:rPr lang="en-US" altLang="zh-CN" sz="3600">
                              <a:latin typeface="Cambria Math" panose="02040503050406030204" pitchFamily="18" charset="0"/>
                            </a:rPr>
                            <m:t>λ</m:t>
                          </m:r>
                        </m:e>
                      </m:d>
                      <m:r>
                        <a:rPr lang="en-US" altLang="zh-CN" sz="3600">
                          <a:latin typeface="Cambria Math" panose="02040503050406030204" pitchFamily="18" charset="0"/>
                        </a:rPr>
                        <m:t>⋅</m:t>
                      </m:r>
                      <m:r>
                        <a:rPr lang="en-US" altLang="zh-CN" sz="3600" i="1">
                          <a:latin typeface="Cambria Math" panose="02040503050406030204" pitchFamily="18" charset="0"/>
                        </a:rPr>
                        <m:t>𝑛𝑜𝑟𝑚</m:t>
                      </m:r>
                      <m:d>
                        <m:dPr>
                          <m:ctrlPr>
                            <a:rPr lang="zh-CN" altLang="zh-CN" sz="3600" i="1">
                              <a:latin typeface="Cambria Math" panose="02040503050406030204" pitchFamily="18" charset="0"/>
                            </a:rPr>
                          </m:ctrlPr>
                        </m:dPr>
                        <m:e>
                          <m:sSup>
                            <m:sSupPr>
                              <m:ctrlPr>
                                <a:rPr lang="zh-CN" altLang="zh-CN" sz="3600" i="1">
                                  <a:latin typeface="Cambria Math" panose="02040503050406030204" pitchFamily="18" charset="0"/>
                                </a:rPr>
                              </m:ctrlPr>
                            </m:sSupPr>
                            <m:e>
                              <m:r>
                                <a:rPr lang="en-US" altLang="zh-CN" sz="3600" i="1">
                                  <a:latin typeface="Cambria Math" panose="02040503050406030204" pitchFamily="18" charset="0"/>
                                </a:rPr>
                                <m:t>ℋ</m:t>
                              </m:r>
                            </m:e>
                            <m:sup>
                              <m:sSub>
                                <m:sSubPr>
                                  <m:ctrlPr>
                                    <a:rPr lang="zh-CN" altLang="zh-CN" sz="3600" i="1">
                                      <a:latin typeface="Cambria Math" panose="02040503050406030204" pitchFamily="18" charset="0"/>
                                    </a:rPr>
                                  </m:ctrlPr>
                                </m:sSubPr>
                                <m:e>
                                  <m:r>
                                    <a:rPr lang="en-US" altLang="zh-CN" sz="3600" i="1">
                                      <a:latin typeface="Cambria Math" panose="02040503050406030204" pitchFamily="18" charset="0"/>
                                    </a:rPr>
                                    <m:t>𝓉</m:t>
                                  </m:r>
                                </m:e>
                                <m:sub>
                                  <m:r>
                                    <a:rPr lang="en-US" altLang="zh-CN" sz="3600" i="1">
                                      <a:latin typeface="Cambria Math" panose="02040503050406030204" pitchFamily="18" charset="0"/>
                                    </a:rPr>
                                    <m:t>𝒹</m:t>
                                  </m:r>
                                </m:sub>
                              </m:sSub>
                            </m:sup>
                          </m:sSup>
                        </m:e>
                      </m:d>
                    </m:oMath>
                  </m:oMathPara>
                </a14:m>
                <a:endParaRPr lang="en" altLang="zh-CN" sz="3600" b="1" dirty="0">
                  <a:latin typeface="Arial" panose="020B0604020202020204" pitchFamily="34" charset="0"/>
                  <a:cs typeface="Arial" panose="020B0604020202020204" pitchFamily="34" charset="0"/>
                </a:endParaRPr>
              </a:p>
              <a:p>
                <a:pPr>
                  <a:lnSpc>
                    <a:spcPct val="150000"/>
                  </a:lnSpc>
                </a:pPr>
                <a:endParaRPr lang="en" altLang="zh-CN" sz="2400" b="1" dirty="0">
                  <a:latin typeface="Arial" panose="020B0604020202020204" pitchFamily="34" charset="0"/>
                  <a:cs typeface="Arial" panose="020B0604020202020204" pitchFamily="34" charset="0"/>
                </a:endParaRPr>
              </a:p>
              <a:p>
                <a:pPr>
                  <a:lnSpc>
                    <a:spcPct val="150000"/>
                  </a:lnSpc>
                </a:pPr>
                <a:r>
                  <a:rPr lang="en" altLang="zh-CN" sz="2400" b="1" dirty="0">
                    <a:latin typeface="Arial" panose="020B0604020202020204" pitchFamily="34" charset="0"/>
                    <a:cs typeface="Arial" panose="020B0604020202020204" pitchFamily="34" charset="0"/>
                  </a:rPr>
                  <a:t>Combined Evaluation Matrix:</a:t>
                </a:r>
              </a:p>
              <a:p>
                <a:pPr marL="342900" indent="-342900">
                  <a:lnSpc>
                    <a:spcPct val="150000"/>
                  </a:lnSpc>
                  <a:buFont typeface="Arial" panose="020B0604020202020204" pitchFamily="34" charset="0"/>
                  <a:buChar char="•"/>
                </a:pPr>
                <a:r>
                  <a:rPr lang="en" altLang="zh-CN" sz="2400" dirty="0">
                    <a:latin typeface="Arial" panose="020B0604020202020204" pitchFamily="34" charset="0"/>
                    <a:cs typeface="Arial" panose="020B0604020202020204" pitchFamily="34" charset="0"/>
                  </a:rPr>
                  <a:t>Fuses communication and data metrics using Min-Max normalization.</a:t>
                </a:r>
              </a:p>
              <a:p>
                <a:pPr>
                  <a:lnSpc>
                    <a:spcPct val="150000"/>
                  </a:lnSpc>
                </a:pPr>
                <a:r>
                  <a:rPr lang="en" altLang="zh-CN" sz="2400" b="1" dirty="0">
                    <a:latin typeface="Arial" panose="020B0604020202020204" pitchFamily="34" charset="0"/>
                    <a:cs typeface="Arial" panose="020B0604020202020204" pitchFamily="34" charset="0"/>
                  </a:rPr>
                  <a:t>Greedy Heuristic Association:</a:t>
                </a:r>
              </a:p>
              <a:p>
                <a:pPr marL="342900" indent="-342900">
                  <a:lnSpc>
                    <a:spcPct val="150000"/>
                  </a:lnSpc>
                  <a:buFont typeface="Arial" panose="020B0604020202020204" pitchFamily="34" charset="0"/>
                  <a:buChar char="•"/>
                </a:pPr>
                <a:r>
                  <a:rPr lang="en" altLang="zh-CN" sz="2400" dirty="0">
                    <a:latin typeface="Arial" panose="020B0604020202020204" pitchFamily="34" charset="0"/>
                    <a:cs typeface="Arial" panose="020B0604020202020204" pitchFamily="34" charset="0"/>
                  </a:rPr>
                  <a:t>Assigns EDs to ESs by maximizing the combined score.</a:t>
                </a:r>
              </a:p>
              <a:p>
                <a:pPr marL="342900" indent="-342900">
                  <a:lnSpc>
                    <a:spcPct val="150000"/>
                  </a:lnSpc>
                  <a:buFont typeface="Arial" panose="020B0604020202020204" pitchFamily="34" charset="0"/>
                  <a:buChar char="•"/>
                </a:pPr>
                <a:r>
                  <a:rPr lang="en" altLang="zh-CN" sz="2400" dirty="0">
                    <a:latin typeface="Arial" panose="020B0604020202020204" pitchFamily="34" charset="0"/>
                    <a:cs typeface="Arial" panose="020B0604020202020204" pitchFamily="34" charset="0"/>
                  </a:rPr>
                  <a:t>Balances low-complexity execution with high-quality channel selection.</a:t>
                </a:r>
              </a:p>
            </p:txBody>
          </p:sp>
        </mc:Choice>
        <mc:Fallback xmlns="">
          <p:sp>
            <p:nvSpPr>
              <p:cNvPr id="9" name="文本框 8">
                <a:extLst>
                  <a:ext uri="{FF2B5EF4-FFF2-40B4-BE49-F238E27FC236}">
                    <a16:creationId xmlns:a16="http://schemas.microsoft.com/office/drawing/2014/main" id="{8A992DDD-9BF6-4B35-7447-ED0B7AF46C3C}"/>
                  </a:ext>
                </a:extLst>
              </p:cNvPr>
              <p:cNvSpPr txBox="1">
                <a:spLocks noRot="1" noChangeAspect="1" noMove="1" noResize="1" noEditPoints="1" noAdjustHandles="1" noChangeArrowheads="1" noChangeShapeType="1" noTextEdit="1"/>
              </p:cNvSpPr>
              <p:nvPr/>
            </p:nvSpPr>
            <p:spPr>
              <a:xfrm>
                <a:off x="871216" y="1955990"/>
                <a:ext cx="10472244" cy="4178836"/>
              </a:xfrm>
              <a:prstGeom prst="rect">
                <a:avLst/>
              </a:prstGeom>
              <a:blipFill>
                <a:blip r:embed="rId3"/>
                <a:stretch>
                  <a:fillRect l="-969" b="-2432"/>
                </a:stretch>
              </a:blipFill>
            </p:spPr>
            <p:txBody>
              <a:bodyPr/>
              <a:lstStyle/>
              <a:p>
                <a:r>
                  <a:rPr lang="en-CN">
                    <a:noFill/>
                  </a:rPr>
                  <a:t> </a:t>
                </a:r>
              </a:p>
            </p:txBody>
          </p:sp>
        </mc:Fallback>
      </mc:AlternateContent>
      <p:sp>
        <p:nvSpPr>
          <p:cNvPr id="4" name="矩形 3">
            <a:extLst>
              <a:ext uri="{FF2B5EF4-FFF2-40B4-BE49-F238E27FC236}">
                <a16:creationId xmlns:a16="http://schemas.microsoft.com/office/drawing/2014/main" id="{4DB03E52-4479-9059-3F9D-38D9F993BC9E}"/>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92B40B29-381A-0BD8-50CE-462A78171CE9}"/>
              </a:ext>
            </a:extLst>
          </p:cNvPr>
          <p:cNvSpPr txBox="1"/>
          <p:nvPr/>
        </p:nvSpPr>
        <p:spPr>
          <a:xfrm>
            <a:off x="1681267" y="901876"/>
            <a:ext cx="882112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(2) </a:t>
            </a:r>
            <a:r>
              <a:rPr lang="en" altLang="zh-CN" sz="2800" b="1" dirty="0">
                <a:latin typeface="Arial" panose="020B0604020202020204" pitchFamily="34" charset="0"/>
                <a:cs typeface="Arial" panose="020B0604020202020204" pitchFamily="34" charset="0"/>
              </a:rPr>
              <a:t>Elastic Grouping Mechanism</a:t>
            </a:r>
            <a:endParaRPr lang="en-US" altLang="zh-CN"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67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F3F65-B2B6-2C29-4725-F4165623E20A}"/>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B63A1E2F-9B62-96F7-E49E-C95F6A9CF2E3}"/>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6" name="斜纹 5">
            <a:extLst>
              <a:ext uri="{FF2B5EF4-FFF2-40B4-BE49-F238E27FC236}">
                <a16:creationId xmlns:a16="http://schemas.microsoft.com/office/drawing/2014/main" id="{E12C6C38-574F-E4E8-20D4-8AD47AB7F01E}"/>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7" name="文本框 6">
            <a:extLst>
              <a:ext uri="{FF2B5EF4-FFF2-40B4-BE49-F238E27FC236}">
                <a16:creationId xmlns:a16="http://schemas.microsoft.com/office/drawing/2014/main" id="{ED50BEF9-79BC-0A70-A3D5-2AFECD888D2D}"/>
              </a:ext>
            </a:extLst>
          </p:cNvPr>
          <p:cNvSpPr txBox="1"/>
          <p:nvPr/>
        </p:nvSpPr>
        <p:spPr>
          <a:xfrm>
            <a:off x="445609" y="80172"/>
            <a:ext cx="4903631"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 </a:t>
            </a:r>
          </a:p>
        </p:txBody>
      </p:sp>
      <p:sp>
        <p:nvSpPr>
          <p:cNvPr id="10" name="Rectangle 2">
            <a:extLst>
              <a:ext uri="{FF2B5EF4-FFF2-40B4-BE49-F238E27FC236}">
                <a16:creationId xmlns:a16="http://schemas.microsoft.com/office/drawing/2014/main" id="{A81DA1C0-54ED-DCF3-B4D0-1DFD548E055E}"/>
              </a:ext>
            </a:extLst>
          </p:cNvPr>
          <p:cNvSpPr>
            <a:spLocks noChangeArrowheads="1"/>
          </p:cNvSpPr>
          <p:nvPr/>
        </p:nvSpPr>
        <p:spPr bwMode="auto">
          <a:xfrm>
            <a:off x="1072056" y="109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EB67BE4-1F91-7B9E-F103-4E7EE71A27CD}"/>
                  </a:ext>
                </a:extLst>
              </p:cNvPr>
              <p:cNvSpPr txBox="1"/>
              <p:nvPr/>
            </p:nvSpPr>
            <p:spPr>
              <a:xfrm>
                <a:off x="859878" y="1676455"/>
                <a:ext cx="10472244" cy="4430636"/>
              </a:xfrm>
              <a:prstGeom prst="rect">
                <a:avLst/>
              </a:prstGeom>
              <a:noFill/>
            </p:spPr>
            <p:txBody>
              <a:bodyPr wrap="square">
                <a:spAutoFit/>
              </a:bodyPr>
              <a:lstStyle/>
              <a:p>
                <a:pPr>
                  <a:lnSpc>
                    <a:spcPct val="150000"/>
                  </a:lnSpc>
                </a:pPr>
                <a:r>
                  <a:rPr lang="en" altLang="zh-CN" sz="2400" b="1" dirty="0">
                    <a:latin typeface="Arial" panose="020B0604020202020204" pitchFamily="34" charset="0"/>
                    <a:cs typeface="Arial" panose="020B0604020202020204" pitchFamily="34" charset="0"/>
                  </a:rPr>
                  <a:t>Dynamic Trade-off Factor:</a:t>
                </a:r>
              </a:p>
              <a:p>
                <a:pPr>
                  <a:lnSpc>
                    <a:spcPct val="150000"/>
                  </a:lnSpc>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rPr>
                        <m:t>λ</m:t>
                      </m:r>
                      <m:r>
                        <a:rPr lang="en-US" altLang="zh-CN" sz="2400" i="1">
                          <a:latin typeface="Cambria Math" panose="02040503050406030204" pitchFamily="18" charset="0"/>
                        </a:rPr>
                        <m:t>=</m:t>
                      </m:r>
                      <m:rad>
                        <m:radPr>
                          <m:ctrlPr>
                            <a:rPr lang="zh-CN" altLang="zh-CN" sz="2400" i="1">
                              <a:latin typeface="Cambria Math" panose="02040503050406030204" pitchFamily="18" charset="0"/>
                            </a:rPr>
                          </m:ctrlPr>
                        </m:radPr>
                        <m:deg>
                          <m:r>
                            <a:rPr lang="en-US" altLang="zh-CN" sz="2400" i="1">
                              <a:latin typeface="Cambria Math" panose="02040503050406030204" pitchFamily="18" charset="0"/>
                            </a:rPr>
                            <m:t>4</m:t>
                          </m:r>
                        </m:deg>
                        <m:e>
                          <m:f>
                            <m:fPr>
                              <m:ctrlPr>
                                <a:rPr lang="zh-CN" altLang="zh-CN" sz="2400" i="1">
                                  <a:latin typeface="Cambria Math" panose="02040503050406030204" pitchFamily="18" charset="0"/>
                                </a:rPr>
                              </m:ctrlPr>
                            </m:fPr>
                            <m:num>
                              <m:r>
                                <a:rPr lang="en-US" altLang="zh-CN" sz="2400" i="1">
                                  <a:latin typeface="Cambria Math" panose="02040503050406030204" pitchFamily="18" charset="0"/>
                                </a:rPr>
                                <m:t>4</m:t>
                              </m:r>
                            </m:num>
                            <m:den>
                              <m:r>
                                <a:rPr lang="en-US" altLang="zh-CN" sz="2400" i="1">
                                  <a:latin typeface="Cambria Math" panose="02040503050406030204" pitchFamily="18" charset="0"/>
                                </a:rPr>
                                <m:t>𝑚𝑛</m:t>
                              </m:r>
                            </m:den>
                          </m:f>
                          <m:nary>
                            <m:naryPr>
                              <m:chr m:val="∑"/>
                              <m:subHide m:val="on"/>
                              <m:supHide m:val="on"/>
                              <m:ctrlPr>
                                <a:rPr lang="zh-CN" altLang="zh-CN" sz="2400" i="1">
                                  <a:latin typeface="Cambria Math" panose="02040503050406030204" pitchFamily="18" charset="0"/>
                                </a:rPr>
                              </m:ctrlPr>
                            </m:naryPr>
                            <m:sub/>
                            <m:sup/>
                            <m:e>
                              <m:sSup>
                                <m:sSupPr>
                                  <m:ctrlPr>
                                    <a:rPr lang="zh-CN" altLang="zh-CN" sz="2400" i="1">
                                      <a:latin typeface="Cambria Math" panose="02040503050406030204" pitchFamily="18" charset="0"/>
                                    </a:rPr>
                                  </m:ctrlPr>
                                </m:sSupPr>
                                <m:e>
                                  <m:d>
                                    <m:dPr>
                                      <m:ctrlPr>
                                        <a:rPr lang="zh-CN" altLang="zh-CN" sz="2400" i="1">
                                          <a:latin typeface="Cambria Math" panose="02040503050406030204" pitchFamily="18" charset="0"/>
                                        </a:rPr>
                                      </m:ctrlPr>
                                    </m:dPr>
                                    <m:e>
                                      <m:acc>
                                        <m:accPr>
                                          <m:chr m:val="̂"/>
                                          <m:ctrlPr>
                                            <a:rPr lang="zh-CN" altLang="zh-CN" sz="2400" i="1">
                                              <a:latin typeface="Cambria Math" panose="02040503050406030204" pitchFamily="18" charset="0"/>
                                            </a:rPr>
                                          </m:ctrlPr>
                                        </m:acc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𝑖𝑗</m:t>
                                              </m:r>
                                            </m:sub>
                                          </m:sSub>
                                        </m:e>
                                      </m:acc>
                                      <m:r>
                                        <a:rPr lang="en-US" altLang="zh-CN" sz="2400" i="1">
                                          <a:latin typeface="Cambria Math" panose="02040503050406030204" pitchFamily="18" charset="0"/>
                                        </a:rPr>
                                        <m:t>−</m:t>
                                      </m:r>
                                      <m:r>
                                        <a:rPr lang="en-US" altLang="zh-CN" sz="2400" i="1">
                                          <a:latin typeface="Cambria Math" panose="02040503050406030204" pitchFamily="18" charset="0"/>
                                        </a:rPr>
                                        <m:t>𝑎𝑣𝑔</m:t>
                                      </m:r>
                                    </m:e>
                                  </m:d>
                                </m:e>
                                <m:sup>
                                  <m:r>
                                    <a:rPr lang="en-US" altLang="zh-CN" sz="2400" i="1">
                                      <a:latin typeface="Cambria Math" panose="02040503050406030204" pitchFamily="18" charset="0"/>
                                    </a:rPr>
                                    <m:t>2</m:t>
                                  </m:r>
                                </m:sup>
                              </m:sSup>
                            </m:e>
                          </m:nary>
                        </m:e>
                      </m:rad>
                    </m:oMath>
                  </m:oMathPara>
                </a14:m>
                <a:endParaRPr lang="en" altLang="zh-CN" sz="2400" b="1" dirty="0">
                  <a:latin typeface="Arial" panose="020B0604020202020204" pitchFamily="34" charset="0"/>
                  <a:cs typeface="Arial" panose="020B0604020202020204" pitchFamily="34" charset="0"/>
                </a:endParaRPr>
              </a:p>
              <a:p>
                <a:pPr>
                  <a:lnSpc>
                    <a:spcPct val="150000"/>
                  </a:lnSpc>
                </a:pPr>
                <a:r>
                  <a:rPr lang="en" altLang="zh-CN" sz="2400" dirty="0">
                    <a:latin typeface="Arial" panose="020B0604020202020204" pitchFamily="34" charset="0"/>
                    <a:cs typeface="Arial" panose="020B0604020202020204" pitchFamily="34" charset="0"/>
                  </a:rPr>
                  <a:t>Physical Significance:</a:t>
                </a:r>
              </a:p>
              <a:p>
                <a:pPr marL="342900" indent="-342900">
                  <a:lnSpc>
                    <a:spcPct val="150000"/>
                  </a:lnSpc>
                  <a:buFont typeface="Arial" panose="020B0604020202020204" pitchFamily="34" charset="0"/>
                  <a:buChar char="•"/>
                </a:pPr>
                <a:r>
                  <a:rPr lang="en" altLang="zh-CN" sz="2400" dirty="0">
                    <a:latin typeface="Arial" panose="020B0604020202020204" pitchFamily="34" charset="0"/>
                    <a:cs typeface="Arial" panose="020B0604020202020204" pitchFamily="34" charset="0"/>
                  </a:rPr>
                  <a:t>High Variance (Bad/Unfair Network): Prioritize communication energy.</a:t>
                </a:r>
              </a:p>
              <a:p>
                <a:pPr marL="342900" indent="-342900">
                  <a:lnSpc>
                    <a:spcPct val="150000"/>
                  </a:lnSpc>
                  <a:buFont typeface="Arial" panose="020B0604020202020204" pitchFamily="34" charset="0"/>
                  <a:buChar char="•"/>
                </a:pPr>
                <a:r>
                  <a:rPr lang="en" altLang="zh-CN" sz="2400" dirty="0">
                    <a:latin typeface="Arial" panose="020B0604020202020204" pitchFamily="34" charset="0"/>
                    <a:cs typeface="Arial" panose="020B0604020202020204" pitchFamily="34" charset="0"/>
                  </a:rPr>
                  <a:t>Low Variance (Good/Fair Network): Prioritize data distribution quality.</a:t>
                </a:r>
              </a:p>
              <a:p>
                <a:pPr>
                  <a:lnSpc>
                    <a:spcPct val="150000"/>
                  </a:lnSpc>
                </a:pPr>
                <a:r>
                  <a:rPr lang="en" altLang="zh-CN" sz="2400" i="1" dirty="0">
                    <a:latin typeface="Arial" panose="020B0604020202020204" pitchFamily="34" charset="0"/>
                    <a:cs typeface="Arial" panose="020B0604020202020204" pitchFamily="34" charset="0"/>
                  </a:rPr>
                  <a:t>Fourth root</a:t>
                </a:r>
                <a:r>
                  <a:rPr lang="en" altLang="zh-CN" sz="2400" dirty="0">
                    <a:latin typeface="Arial" panose="020B0604020202020204" pitchFamily="34" charset="0"/>
                    <a:cs typeface="Arial" panose="020B0604020202020204" pitchFamily="34" charset="0"/>
                  </a:rPr>
                  <a:t> is applied to reduce sensitivity to extreme outliers.</a:t>
                </a:r>
              </a:p>
            </p:txBody>
          </p:sp>
        </mc:Choice>
        <mc:Fallback xmlns="">
          <p:sp>
            <p:nvSpPr>
              <p:cNvPr id="9" name="文本框 8">
                <a:extLst>
                  <a:ext uri="{FF2B5EF4-FFF2-40B4-BE49-F238E27FC236}">
                    <a16:creationId xmlns:a16="http://schemas.microsoft.com/office/drawing/2014/main" id="{CEB67BE4-1F91-7B9E-F103-4E7EE71A27CD}"/>
                  </a:ext>
                </a:extLst>
              </p:cNvPr>
              <p:cNvSpPr txBox="1">
                <a:spLocks noRot="1" noChangeAspect="1" noMove="1" noResize="1" noEditPoints="1" noAdjustHandles="1" noChangeArrowheads="1" noChangeShapeType="1" noTextEdit="1"/>
              </p:cNvSpPr>
              <p:nvPr/>
            </p:nvSpPr>
            <p:spPr>
              <a:xfrm>
                <a:off x="859878" y="1676455"/>
                <a:ext cx="10472244" cy="4430636"/>
              </a:xfrm>
              <a:prstGeom prst="rect">
                <a:avLst/>
              </a:prstGeom>
              <a:blipFill>
                <a:blip r:embed="rId3"/>
                <a:stretch>
                  <a:fillRect l="-847" t="-2006" b="-2292"/>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DF89E711-F375-54AC-F0C1-7C9D4D371741}"/>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81C0209B-F2B1-67E4-81BE-33849FABC8A4}"/>
              </a:ext>
            </a:extLst>
          </p:cNvPr>
          <p:cNvSpPr txBox="1"/>
          <p:nvPr/>
        </p:nvSpPr>
        <p:spPr>
          <a:xfrm>
            <a:off x="1681267" y="901876"/>
            <a:ext cx="882112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(2) </a:t>
            </a:r>
            <a:r>
              <a:rPr lang="en" altLang="zh-CN" sz="2800" b="1" dirty="0">
                <a:latin typeface="Arial" panose="020B0604020202020204" pitchFamily="34" charset="0"/>
                <a:cs typeface="Arial" panose="020B0604020202020204" pitchFamily="34" charset="0"/>
              </a:rPr>
              <a:t>Elastic Grouping Mechanism</a:t>
            </a:r>
            <a:endParaRPr lang="en-US" altLang="zh-CN"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00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1128-45BF-A97D-BBC4-07C61148FED9}"/>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E0CEBFC8-CEA7-8AFC-47E7-D5B77667A445}"/>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6" name="斜纹 5">
            <a:extLst>
              <a:ext uri="{FF2B5EF4-FFF2-40B4-BE49-F238E27FC236}">
                <a16:creationId xmlns:a16="http://schemas.microsoft.com/office/drawing/2014/main" id="{3295A0B6-720F-F05E-DF2A-981B38720FAB}"/>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7" name="文本框 6">
            <a:extLst>
              <a:ext uri="{FF2B5EF4-FFF2-40B4-BE49-F238E27FC236}">
                <a16:creationId xmlns:a16="http://schemas.microsoft.com/office/drawing/2014/main" id="{80961044-AF48-AAA9-B13A-672142D02048}"/>
              </a:ext>
            </a:extLst>
          </p:cNvPr>
          <p:cNvSpPr txBox="1"/>
          <p:nvPr/>
        </p:nvSpPr>
        <p:spPr>
          <a:xfrm>
            <a:off x="445609" y="80172"/>
            <a:ext cx="4903631"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 </a:t>
            </a:r>
          </a:p>
        </p:txBody>
      </p:sp>
      <p:sp>
        <p:nvSpPr>
          <p:cNvPr id="10" name="Rectangle 2">
            <a:extLst>
              <a:ext uri="{FF2B5EF4-FFF2-40B4-BE49-F238E27FC236}">
                <a16:creationId xmlns:a16="http://schemas.microsoft.com/office/drawing/2014/main" id="{4B41AE5A-6817-ECCA-A104-DDFC209A10EC}"/>
              </a:ext>
            </a:extLst>
          </p:cNvPr>
          <p:cNvSpPr>
            <a:spLocks noChangeArrowheads="1"/>
          </p:cNvSpPr>
          <p:nvPr/>
        </p:nvSpPr>
        <p:spPr bwMode="auto">
          <a:xfrm>
            <a:off x="1072056" y="109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8">
            <a:extLst>
              <a:ext uri="{FF2B5EF4-FFF2-40B4-BE49-F238E27FC236}">
                <a16:creationId xmlns:a16="http://schemas.microsoft.com/office/drawing/2014/main" id="{3C6283AE-E5E5-7F0C-0043-2B29F71CFEE4}"/>
              </a:ext>
            </a:extLst>
          </p:cNvPr>
          <p:cNvSpPr txBox="1"/>
          <p:nvPr/>
        </p:nvSpPr>
        <p:spPr>
          <a:xfrm>
            <a:off x="4639513" y="1573206"/>
            <a:ext cx="7183279" cy="5009833"/>
          </a:xfrm>
          <a:prstGeom prst="rect">
            <a:avLst/>
          </a:prstGeom>
          <a:noFill/>
        </p:spPr>
        <p:txBody>
          <a:bodyPr wrap="square">
            <a:spAutoFit/>
          </a:bodyPr>
          <a:lstStyle/>
          <a:p>
            <a:pPr>
              <a:lnSpc>
                <a:spcPct val="150000"/>
              </a:lnSpc>
            </a:pPr>
            <a:r>
              <a:rPr lang="zh-CN" altLang="zh-CN" sz="2400" b="1" dirty="0">
                <a:latin typeface="Arial" panose="020B0604020202020204" pitchFamily="34" charset="0"/>
                <a:ea typeface="Google Sans Text"/>
              </a:rPr>
              <a:t>D2D-based Aggregation </a:t>
            </a:r>
            <a:r>
              <a:rPr lang="en-US" altLang="zh-CN" sz="2400" b="1" dirty="0">
                <a:latin typeface="Arial" panose="020B0604020202020204" pitchFamily="34" charset="0"/>
                <a:ea typeface="Google Sans Text"/>
              </a:rPr>
              <a:t>Tree</a:t>
            </a:r>
            <a:r>
              <a:rPr lang="zh-CN" altLang="zh-CN" sz="2400" b="1" dirty="0">
                <a:latin typeface="Arial" panose="020B0604020202020204" pitchFamily="34" charset="0"/>
                <a:ea typeface="Google Sans Text"/>
              </a:rPr>
              <a:t>:</a:t>
            </a:r>
            <a:r>
              <a:rPr lang="en-US" altLang="zh-CN" sz="2400" b="1" dirty="0">
                <a:latin typeface="Arial" panose="020B0604020202020204" pitchFamily="34" charset="0"/>
                <a:ea typeface="Google Sans Text"/>
              </a:rPr>
              <a:t> </a:t>
            </a:r>
            <a:r>
              <a:rPr lang="zh-CN" altLang="zh-CN" sz="2400" dirty="0">
                <a:latin typeface="Arial" panose="020B0604020202020204" pitchFamily="34" charset="0"/>
                <a:ea typeface="Google Sans Text"/>
              </a:rPr>
              <a:t>Converts long-distance ED-to-ES transmission into short-distance local relays</a:t>
            </a:r>
            <a:r>
              <a:rPr lang="zh-CN" altLang="en-US" sz="2400" dirty="0">
                <a:latin typeface="Arial" panose="020B0604020202020204" pitchFamily="34" charset="0"/>
                <a:ea typeface="Google Sans Text"/>
              </a:rPr>
              <a:t> </a:t>
            </a:r>
            <a:r>
              <a:rPr lang="en-US" altLang="zh-CN" sz="2400" dirty="0">
                <a:latin typeface="Arial" panose="020B0604020202020204" pitchFamily="34" charset="0"/>
                <a:ea typeface="Google Sans Text"/>
              </a:rPr>
              <a:t>to </a:t>
            </a:r>
            <a:r>
              <a:rPr lang="en-CN" sz="2400" dirty="0">
                <a:latin typeface="Arial" panose="020B0604020202020204" pitchFamily="34" charset="0"/>
                <a:cs typeface="Arial" panose="020B0604020202020204" pitchFamily="34" charset="0"/>
              </a:rPr>
              <a:t>drastically cut the transmission power required for each device.</a:t>
            </a:r>
            <a:endParaRPr lang="zh-CN" altLang="zh-CN" sz="2400" dirty="0">
              <a:latin typeface="Arial" panose="020B0604020202020204" pitchFamily="34" charset="0"/>
              <a:ea typeface="Google Sans Text"/>
              <a:cs typeface="Arial" panose="020B0604020202020204" pitchFamily="34"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b="1" dirty="0">
                <a:latin typeface="Arial" panose="020B0604020202020204" pitchFamily="34" charset="0"/>
                <a:ea typeface="Google Sans Text"/>
              </a:rPr>
              <a:t>Leaf Nodes:</a:t>
            </a:r>
            <a:r>
              <a:rPr lang="zh-CN" altLang="zh-CN" sz="2400" dirty="0">
                <a:latin typeface="Arial" panose="020B0604020202020204" pitchFamily="34" charset="0"/>
                <a:ea typeface="Google Sans Text"/>
              </a:rPr>
              <a:t> Upload locally weighted models to parents.</a:t>
            </a: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b="1" dirty="0">
                <a:latin typeface="Arial" panose="020B0604020202020204" pitchFamily="34" charset="0"/>
                <a:ea typeface="Google Sans Text"/>
              </a:rPr>
              <a:t>Intermediate Nodes:</a:t>
            </a:r>
            <a:r>
              <a:rPr lang="zh-CN" altLang="zh-CN" sz="2400" dirty="0">
                <a:latin typeface="Arial" panose="020B0604020202020204" pitchFamily="34" charset="0"/>
                <a:ea typeface="Google Sans Text"/>
              </a:rPr>
              <a:t> Wait for children</a:t>
            </a:r>
            <a:r>
              <a:rPr lang="en-US" altLang="zh-CN" sz="2400" dirty="0">
                <a:latin typeface="Arial" panose="020B0604020202020204" pitchFamily="34" charset="0"/>
                <a:ea typeface="Google Sans Text"/>
              </a:rPr>
              <a:t>, </a:t>
            </a:r>
            <a:r>
              <a:rPr lang="zh-CN" altLang="zh-CN" sz="2400" dirty="0">
                <a:latin typeface="Arial" panose="020B0604020202020204" pitchFamily="34" charset="0"/>
                <a:ea typeface="Google Sans Text"/>
              </a:rPr>
              <a:t>Aggregate updates </a:t>
            </a:r>
            <a:r>
              <a:rPr lang="en-US" altLang="zh-CN" sz="2400" dirty="0">
                <a:latin typeface="Arial" panose="020B0604020202020204" pitchFamily="34" charset="0"/>
                <a:ea typeface="Google Sans Text"/>
              </a:rPr>
              <a:t>and then </a:t>
            </a:r>
            <a:r>
              <a:rPr lang="zh-CN" altLang="zh-CN" sz="2400" dirty="0">
                <a:latin typeface="Arial" panose="020B0604020202020204" pitchFamily="34" charset="0"/>
                <a:ea typeface="Google Sans Text"/>
              </a:rPr>
              <a:t>Upload upstream.</a:t>
            </a: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b="1" dirty="0">
                <a:latin typeface="Arial" panose="020B0604020202020204" pitchFamily="34" charset="0"/>
                <a:ea typeface="Google Sans Text"/>
              </a:rPr>
              <a:t>Root Node (ES):</a:t>
            </a:r>
            <a:r>
              <a:rPr lang="zh-CN" altLang="zh-CN" sz="2400" dirty="0">
                <a:latin typeface="Arial" panose="020B0604020202020204" pitchFamily="34" charset="0"/>
                <a:ea typeface="Google Sans Text"/>
              </a:rPr>
              <a:t> Final edge model aggregation.</a:t>
            </a:r>
          </a:p>
        </p:txBody>
      </p:sp>
      <p:sp>
        <p:nvSpPr>
          <p:cNvPr id="4" name="矩形 3">
            <a:extLst>
              <a:ext uri="{FF2B5EF4-FFF2-40B4-BE49-F238E27FC236}">
                <a16:creationId xmlns:a16="http://schemas.microsoft.com/office/drawing/2014/main" id="{4A31135B-39B0-0B79-122E-AAF56668B9EA}"/>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0C9F3E69-49A2-BA5F-BE29-2E7595BABB24}"/>
              </a:ext>
            </a:extLst>
          </p:cNvPr>
          <p:cNvSpPr txBox="1"/>
          <p:nvPr/>
        </p:nvSpPr>
        <p:spPr>
          <a:xfrm>
            <a:off x="1681267" y="901876"/>
            <a:ext cx="882112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(3) </a:t>
            </a:r>
            <a:r>
              <a:rPr lang="en" altLang="zh-CN" sz="2800" b="1" dirty="0">
                <a:latin typeface="Arial" panose="020B0604020202020204" pitchFamily="34" charset="0"/>
                <a:cs typeface="Arial" panose="020B0604020202020204" pitchFamily="34" charset="0"/>
              </a:rPr>
              <a:t>Intra-group Hierarchical Aggregation</a:t>
            </a:r>
            <a:endParaRPr lang="en-US" altLang="zh-CN" sz="2800" b="1" dirty="0">
              <a:latin typeface="Arial" panose="020B0604020202020204" pitchFamily="34" charset="0"/>
              <a:cs typeface="Arial" panose="020B0604020202020204" pitchFamily="34" charset="0"/>
            </a:endParaRPr>
          </a:p>
        </p:txBody>
      </p:sp>
      <p:grpSp>
        <p:nvGrpSpPr>
          <p:cNvPr id="2" name="组合 1">
            <a:extLst>
              <a:ext uri="{FF2B5EF4-FFF2-40B4-BE49-F238E27FC236}">
                <a16:creationId xmlns:a16="http://schemas.microsoft.com/office/drawing/2014/main" id="{2999465E-93B8-D473-DACE-5399357E44AE}"/>
              </a:ext>
            </a:extLst>
          </p:cNvPr>
          <p:cNvGrpSpPr/>
          <p:nvPr/>
        </p:nvGrpSpPr>
        <p:grpSpPr>
          <a:xfrm>
            <a:off x="445609" y="2426997"/>
            <a:ext cx="4036328" cy="3000747"/>
            <a:chOff x="988134" y="4377898"/>
            <a:chExt cx="2424538" cy="1586556"/>
          </a:xfrm>
        </p:grpSpPr>
        <p:sp>
          <p:nvSpPr>
            <p:cNvPr id="3" name="椭圆 2">
              <a:extLst>
                <a:ext uri="{FF2B5EF4-FFF2-40B4-BE49-F238E27FC236}">
                  <a16:creationId xmlns:a16="http://schemas.microsoft.com/office/drawing/2014/main" id="{83FC5388-F171-6E31-1754-18852572E6CB}"/>
                </a:ext>
              </a:extLst>
            </p:cNvPr>
            <p:cNvSpPr/>
            <p:nvPr/>
          </p:nvSpPr>
          <p:spPr>
            <a:xfrm>
              <a:off x="988134" y="4377898"/>
              <a:ext cx="2271185" cy="1519999"/>
            </a:xfrm>
            <a:prstGeom prst="ellipse">
              <a:avLst/>
            </a:prstGeom>
            <a:noFill/>
            <a:ln w="19050">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1" name="组合 10">
              <a:extLst>
                <a:ext uri="{FF2B5EF4-FFF2-40B4-BE49-F238E27FC236}">
                  <a16:creationId xmlns:a16="http://schemas.microsoft.com/office/drawing/2014/main" id="{BD7D830F-1AE3-760C-DFBE-20C9D12F8424}"/>
                </a:ext>
              </a:extLst>
            </p:cNvPr>
            <p:cNvGrpSpPr/>
            <p:nvPr/>
          </p:nvGrpSpPr>
          <p:grpSpPr>
            <a:xfrm>
              <a:off x="1261608" y="4400951"/>
              <a:ext cx="967926" cy="693344"/>
              <a:chOff x="1236208" y="3627983"/>
              <a:chExt cx="967926" cy="693344"/>
            </a:xfrm>
          </p:grpSpPr>
          <p:grpSp>
            <p:nvGrpSpPr>
              <p:cNvPr id="91" name="组合 90">
                <a:extLst>
                  <a:ext uri="{FF2B5EF4-FFF2-40B4-BE49-F238E27FC236}">
                    <a16:creationId xmlns:a16="http://schemas.microsoft.com/office/drawing/2014/main" id="{1B177055-BCE9-326C-0771-1BA5522CA510}"/>
                  </a:ext>
                </a:extLst>
              </p:cNvPr>
              <p:cNvGrpSpPr/>
              <p:nvPr/>
            </p:nvGrpSpPr>
            <p:grpSpPr>
              <a:xfrm>
                <a:off x="1236208" y="3644629"/>
                <a:ext cx="967926" cy="676698"/>
                <a:chOff x="1155772" y="4838451"/>
                <a:chExt cx="967926" cy="676698"/>
              </a:xfrm>
            </p:grpSpPr>
            <p:grpSp>
              <p:nvGrpSpPr>
                <p:cNvPr id="106" name="组合 105">
                  <a:extLst>
                    <a:ext uri="{FF2B5EF4-FFF2-40B4-BE49-F238E27FC236}">
                      <a16:creationId xmlns:a16="http://schemas.microsoft.com/office/drawing/2014/main" id="{BA45D2CF-EBA4-B4AD-0C51-0FC50342867A}"/>
                    </a:ext>
                  </a:extLst>
                </p:cNvPr>
                <p:cNvGrpSpPr/>
                <p:nvPr/>
              </p:nvGrpSpPr>
              <p:grpSpPr>
                <a:xfrm>
                  <a:off x="1155772" y="4838451"/>
                  <a:ext cx="967926" cy="625855"/>
                  <a:chOff x="5052484" y="4170061"/>
                  <a:chExt cx="967926" cy="625855"/>
                </a:xfrm>
              </p:grpSpPr>
              <p:sp>
                <p:nvSpPr>
                  <p:cNvPr id="108" name="矩形: 圆角 26">
                    <a:extLst>
                      <a:ext uri="{FF2B5EF4-FFF2-40B4-BE49-F238E27FC236}">
                        <a16:creationId xmlns:a16="http://schemas.microsoft.com/office/drawing/2014/main" id="{55501921-3259-B0A3-A176-01D3546D629A}"/>
                      </a:ext>
                    </a:extLst>
                  </p:cNvPr>
                  <p:cNvSpPr/>
                  <p:nvPr/>
                </p:nvSpPr>
                <p:spPr>
                  <a:xfrm>
                    <a:off x="5052484" y="4170061"/>
                    <a:ext cx="967926" cy="625855"/>
                  </a:xfrm>
                  <a:prstGeom prst="roundRect">
                    <a:avLst/>
                  </a:prstGeom>
                  <a:solidFill>
                    <a:srgbClr val="FFFFE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9" name="图片 108">
                    <a:extLst>
                      <a:ext uri="{FF2B5EF4-FFF2-40B4-BE49-F238E27FC236}">
                        <a16:creationId xmlns:a16="http://schemas.microsoft.com/office/drawing/2014/main" id="{7A8D13B0-992B-29D8-320D-B42A17454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834" y="4255545"/>
                    <a:ext cx="292658" cy="292658"/>
                  </a:xfrm>
                  <a:prstGeom prst="rect">
                    <a:avLst/>
                  </a:prstGeom>
                </p:spPr>
              </p:pic>
            </p:grpSp>
            <p:sp>
              <p:nvSpPr>
                <p:cNvPr id="107" name="文本框 106">
                  <a:extLst>
                    <a:ext uri="{FF2B5EF4-FFF2-40B4-BE49-F238E27FC236}">
                      <a16:creationId xmlns:a16="http://schemas.microsoft.com/office/drawing/2014/main" id="{31A358E7-5ABB-4FE2-8BA6-7798576DBAD0}"/>
                    </a:ext>
                  </a:extLst>
                </p:cNvPr>
                <p:cNvSpPr txBox="1"/>
                <p:nvPr/>
              </p:nvSpPr>
              <p:spPr>
                <a:xfrm>
                  <a:off x="1169136" y="5238150"/>
                  <a:ext cx="946753"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ED 1</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2" name="组合 91">
                <a:extLst>
                  <a:ext uri="{FF2B5EF4-FFF2-40B4-BE49-F238E27FC236}">
                    <a16:creationId xmlns:a16="http://schemas.microsoft.com/office/drawing/2014/main" id="{DD9311CF-7505-680C-6EBC-69DA97CF47E3}"/>
                  </a:ext>
                </a:extLst>
              </p:cNvPr>
              <p:cNvGrpSpPr/>
              <p:nvPr/>
            </p:nvGrpSpPr>
            <p:grpSpPr>
              <a:xfrm>
                <a:off x="1621992" y="3627983"/>
                <a:ext cx="554471" cy="427359"/>
                <a:chOff x="106363" y="4657403"/>
                <a:chExt cx="554471" cy="427359"/>
              </a:xfrm>
            </p:grpSpPr>
            <p:grpSp>
              <p:nvGrpSpPr>
                <p:cNvPr id="94" name="组合 93">
                  <a:extLst>
                    <a:ext uri="{FF2B5EF4-FFF2-40B4-BE49-F238E27FC236}">
                      <a16:creationId xmlns:a16="http://schemas.microsoft.com/office/drawing/2014/main" id="{7B2D0118-77AA-6D96-DCD8-5A63087B3AD6}"/>
                    </a:ext>
                  </a:extLst>
                </p:cNvPr>
                <p:cNvGrpSpPr/>
                <p:nvPr/>
              </p:nvGrpSpPr>
              <p:grpSpPr>
                <a:xfrm>
                  <a:off x="134409" y="4708185"/>
                  <a:ext cx="221851" cy="168502"/>
                  <a:chOff x="347384" y="4473225"/>
                  <a:chExt cx="221851" cy="168502"/>
                </a:xfrm>
              </p:grpSpPr>
              <p:sp>
                <p:nvSpPr>
                  <p:cNvPr id="104" name="流程图: 直接访问存储器 456">
                    <a:extLst>
                      <a:ext uri="{FF2B5EF4-FFF2-40B4-BE49-F238E27FC236}">
                        <a16:creationId xmlns:a16="http://schemas.microsoft.com/office/drawing/2014/main" id="{2C62C89E-F086-C1A2-6D61-64B140176F06}"/>
                      </a:ext>
                    </a:extLst>
                  </p:cNvPr>
                  <p:cNvSpPr/>
                  <p:nvPr/>
                </p:nvSpPr>
                <p:spPr>
                  <a:xfrm rot="16200000">
                    <a:off x="380798" y="4439811"/>
                    <a:ext cx="155024" cy="221851"/>
                  </a:xfrm>
                  <a:prstGeom prst="flowChartMagneticDrum">
                    <a:avLst/>
                  </a:prstGeom>
                  <a:solidFill>
                    <a:schemeClr val="accent5">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5" name="对象 104">
                    <a:extLst>
                      <a:ext uri="{FF2B5EF4-FFF2-40B4-BE49-F238E27FC236}">
                        <a16:creationId xmlns:a16="http://schemas.microsoft.com/office/drawing/2014/main" id="{B23BADB0-7362-D5EF-7980-BC2531C1F1F5}"/>
                      </a:ext>
                    </a:extLst>
                  </p:cNvPr>
                  <p:cNvGraphicFramePr>
                    <a:graphicFrameLocks noChangeAspect="1"/>
                  </p:cNvGraphicFramePr>
                  <p:nvPr/>
                </p:nvGraphicFramePr>
                <p:xfrm>
                  <a:off x="410892" y="4521077"/>
                  <a:ext cx="106362" cy="120650"/>
                </p:xfrm>
                <a:graphic>
                  <a:graphicData uri="http://schemas.openxmlformats.org/presentationml/2006/ole">
                    <mc:AlternateContent xmlns:mc="http://schemas.openxmlformats.org/markup-compatibility/2006">
                      <mc:Choice xmlns:v="urn:schemas-microsoft-com:vml" Requires="v">
                        <p:oleObj name="AxMath" r:id="rId4" imgW="165240" imgH="191160" progId="Equation.AxMath">
                          <p:embed/>
                        </p:oleObj>
                      </mc:Choice>
                      <mc:Fallback>
                        <p:oleObj name="AxMath" r:id="rId4" imgW="165240" imgH="191160" progId="Equation.AxMath">
                          <p:embed/>
                          <p:pic>
                            <p:nvPicPr>
                              <p:cNvPr id="105" name="对象 104">
                                <a:extLst>
                                  <a:ext uri="{FF2B5EF4-FFF2-40B4-BE49-F238E27FC236}">
                                    <a16:creationId xmlns:a16="http://schemas.microsoft.com/office/drawing/2014/main" id="{B23BADB0-7362-D5EF-7980-BC2531C1F1F5}"/>
                                  </a:ext>
                                </a:extLst>
                              </p:cNvPr>
                              <p:cNvPicPr/>
                              <p:nvPr/>
                            </p:nvPicPr>
                            <p:blipFill>
                              <a:blip r:embed="rId5"/>
                              <a:stretch>
                                <a:fillRect/>
                              </a:stretch>
                            </p:blipFill>
                            <p:spPr>
                              <a:xfrm>
                                <a:off x="410892" y="4521077"/>
                                <a:ext cx="106362" cy="120650"/>
                              </a:xfrm>
                              <a:prstGeom prst="rect">
                                <a:avLst/>
                              </a:prstGeom>
                            </p:spPr>
                          </p:pic>
                        </p:oleObj>
                      </mc:Fallback>
                    </mc:AlternateContent>
                  </a:graphicData>
                </a:graphic>
              </p:graphicFrame>
            </p:grpSp>
            <p:grpSp>
              <p:nvGrpSpPr>
                <p:cNvPr id="95" name="组合 94">
                  <a:extLst>
                    <a:ext uri="{FF2B5EF4-FFF2-40B4-BE49-F238E27FC236}">
                      <a16:creationId xmlns:a16="http://schemas.microsoft.com/office/drawing/2014/main" id="{86611BBF-172F-5EAA-D4B6-C79CEA5E11EA}"/>
                    </a:ext>
                  </a:extLst>
                </p:cNvPr>
                <p:cNvGrpSpPr/>
                <p:nvPr/>
              </p:nvGrpSpPr>
              <p:grpSpPr>
                <a:xfrm>
                  <a:off x="106363" y="4890855"/>
                  <a:ext cx="293688" cy="193907"/>
                  <a:chOff x="319338" y="4702999"/>
                  <a:chExt cx="293688" cy="193907"/>
                </a:xfrm>
              </p:grpSpPr>
              <p:sp>
                <p:nvSpPr>
                  <p:cNvPr id="100" name="矩形 99">
                    <a:extLst>
                      <a:ext uri="{FF2B5EF4-FFF2-40B4-BE49-F238E27FC236}">
                        <a16:creationId xmlns:a16="http://schemas.microsoft.com/office/drawing/2014/main" id="{B7696137-65D6-E1A0-AE5E-BF53C144B94C}"/>
                      </a:ext>
                    </a:extLst>
                  </p:cNvPr>
                  <p:cNvSpPr/>
                  <p:nvPr/>
                </p:nvSpPr>
                <p:spPr>
                  <a:xfrm>
                    <a:off x="338735" y="4703641"/>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C651FA66-7454-3503-60A9-40D2F326C46A}"/>
                      </a:ext>
                    </a:extLst>
                  </p:cNvPr>
                  <p:cNvSpPr/>
                  <p:nvPr/>
                </p:nvSpPr>
                <p:spPr>
                  <a:xfrm>
                    <a:off x="418507" y="4702999"/>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a:extLst>
                      <a:ext uri="{FF2B5EF4-FFF2-40B4-BE49-F238E27FC236}">
                        <a16:creationId xmlns:a16="http://schemas.microsoft.com/office/drawing/2014/main" id="{28A0C0C2-2A2E-40DB-F856-15813C41FC59}"/>
                      </a:ext>
                    </a:extLst>
                  </p:cNvPr>
                  <p:cNvSpPr/>
                  <p:nvPr/>
                </p:nvSpPr>
                <p:spPr>
                  <a:xfrm>
                    <a:off x="498837" y="4703997"/>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3" name="对象 102">
                    <a:extLst>
                      <a:ext uri="{FF2B5EF4-FFF2-40B4-BE49-F238E27FC236}">
                        <a16:creationId xmlns:a16="http://schemas.microsoft.com/office/drawing/2014/main" id="{7D262469-74F6-4888-60D0-5B371444B025}"/>
                      </a:ext>
                    </a:extLst>
                  </p:cNvPr>
                  <p:cNvGraphicFramePr>
                    <a:graphicFrameLocks noChangeAspect="1"/>
                  </p:cNvGraphicFramePr>
                  <p:nvPr/>
                </p:nvGraphicFramePr>
                <p:xfrm>
                  <a:off x="319338" y="4774669"/>
                  <a:ext cx="293688" cy="122237"/>
                </p:xfrm>
                <a:graphic>
                  <a:graphicData uri="http://schemas.openxmlformats.org/presentationml/2006/ole">
                    <mc:AlternateContent xmlns:mc="http://schemas.openxmlformats.org/markup-compatibility/2006">
                      <mc:Choice xmlns:v="urn:schemas-microsoft-com:vml" Requires="v">
                        <p:oleObj name="AxMath" r:id="rId6" imgW="457920" imgH="191160" progId="Equation.AxMath">
                          <p:embed/>
                        </p:oleObj>
                      </mc:Choice>
                      <mc:Fallback>
                        <p:oleObj name="AxMath" r:id="rId6" imgW="457920" imgH="191160" progId="Equation.AxMath">
                          <p:embed/>
                          <p:pic>
                            <p:nvPicPr>
                              <p:cNvPr id="103" name="对象 102">
                                <a:extLst>
                                  <a:ext uri="{FF2B5EF4-FFF2-40B4-BE49-F238E27FC236}">
                                    <a16:creationId xmlns:a16="http://schemas.microsoft.com/office/drawing/2014/main" id="{7D262469-74F6-4888-60D0-5B371444B025}"/>
                                  </a:ext>
                                </a:extLst>
                              </p:cNvPr>
                              <p:cNvPicPr/>
                              <p:nvPr/>
                            </p:nvPicPr>
                            <p:blipFill>
                              <a:blip r:embed="rId7"/>
                              <a:stretch>
                                <a:fillRect/>
                              </a:stretch>
                            </p:blipFill>
                            <p:spPr>
                              <a:xfrm>
                                <a:off x="319338" y="4774669"/>
                                <a:ext cx="293688" cy="122237"/>
                              </a:xfrm>
                              <a:prstGeom prst="rect">
                                <a:avLst/>
                              </a:prstGeom>
                            </p:spPr>
                          </p:pic>
                        </p:oleObj>
                      </mc:Fallback>
                    </mc:AlternateContent>
                  </a:graphicData>
                </a:graphic>
              </p:graphicFrame>
            </p:grpSp>
            <p:sp>
              <p:nvSpPr>
                <p:cNvPr id="96" name="文本框 95">
                  <a:extLst>
                    <a:ext uri="{FF2B5EF4-FFF2-40B4-BE49-F238E27FC236}">
                      <a16:creationId xmlns:a16="http://schemas.microsoft.com/office/drawing/2014/main" id="{C1E2DB47-8651-EA1B-70F0-6E127C37784F}"/>
                    </a:ext>
                  </a:extLst>
                </p:cNvPr>
                <p:cNvSpPr txBox="1"/>
                <p:nvPr/>
              </p:nvSpPr>
              <p:spPr>
                <a:xfrm>
                  <a:off x="289957" y="4657403"/>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sp>
              <p:nvSpPr>
                <p:cNvPr id="97" name="文本框 96">
                  <a:extLst>
                    <a:ext uri="{FF2B5EF4-FFF2-40B4-BE49-F238E27FC236}">
                      <a16:creationId xmlns:a16="http://schemas.microsoft.com/office/drawing/2014/main" id="{361AB187-6E2F-576F-3EBF-311D77CC8941}"/>
                    </a:ext>
                  </a:extLst>
                </p:cNvPr>
                <p:cNvSpPr txBox="1"/>
                <p:nvPr/>
              </p:nvSpPr>
              <p:spPr>
                <a:xfrm>
                  <a:off x="297736" y="4804896"/>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graphicFrame>
              <p:nvGraphicFramePr>
                <p:cNvPr id="98" name="对象 97">
                  <a:extLst>
                    <a:ext uri="{FF2B5EF4-FFF2-40B4-BE49-F238E27FC236}">
                      <a16:creationId xmlns:a16="http://schemas.microsoft.com/office/drawing/2014/main" id="{68600501-F3BD-6FB6-6DC4-400CCF3D2E3C}"/>
                    </a:ext>
                  </a:extLst>
                </p:cNvPr>
                <p:cNvGraphicFramePr>
                  <a:graphicFrameLocks noChangeAspect="1"/>
                </p:cNvGraphicFramePr>
                <p:nvPr/>
              </p:nvGraphicFramePr>
              <p:xfrm>
                <a:off x="521134" y="4690169"/>
                <a:ext cx="139700" cy="185737"/>
              </p:xfrm>
              <a:graphic>
                <a:graphicData uri="http://schemas.openxmlformats.org/presentationml/2006/ole">
                  <mc:AlternateContent xmlns:mc="http://schemas.openxmlformats.org/markup-compatibility/2006">
                    <mc:Choice xmlns:v="urn:schemas-microsoft-com:vml" Requires="v">
                      <p:oleObj name="AxMath" r:id="rId8" imgW="133200" imgH="178560" progId="Equation.AxMath">
                        <p:embed/>
                      </p:oleObj>
                    </mc:Choice>
                    <mc:Fallback>
                      <p:oleObj name="AxMath" r:id="rId8" imgW="133200" imgH="178560" progId="Equation.AxMath">
                        <p:embed/>
                        <p:pic>
                          <p:nvPicPr>
                            <p:cNvPr id="98" name="对象 97">
                              <a:extLst>
                                <a:ext uri="{FF2B5EF4-FFF2-40B4-BE49-F238E27FC236}">
                                  <a16:creationId xmlns:a16="http://schemas.microsoft.com/office/drawing/2014/main" id="{68600501-F3BD-6FB6-6DC4-400CCF3D2E3C}"/>
                                </a:ext>
                              </a:extLst>
                            </p:cNvPr>
                            <p:cNvPicPr/>
                            <p:nvPr/>
                          </p:nvPicPr>
                          <p:blipFill>
                            <a:blip r:embed="rId9"/>
                            <a:stretch>
                              <a:fillRect/>
                            </a:stretch>
                          </p:blipFill>
                          <p:spPr>
                            <a:xfrm>
                              <a:off x="521134" y="4690169"/>
                              <a:ext cx="139700" cy="185737"/>
                            </a:xfrm>
                            <a:prstGeom prst="rect">
                              <a:avLst/>
                            </a:prstGeom>
                          </p:spPr>
                        </p:pic>
                      </p:oleObj>
                    </mc:Fallback>
                  </mc:AlternateContent>
                </a:graphicData>
              </a:graphic>
            </p:graphicFrame>
            <p:graphicFrame>
              <p:nvGraphicFramePr>
                <p:cNvPr id="99" name="对象 98">
                  <a:extLst>
                    <a:ext uri="{FF2B5EF4-FFF2-40B4-BE49-F238E27FC236}">
                      <a16:creationId xmlns:a16="http://schemas.microsoft.com/office/drawing/2014/main" id="{1194E714-340D-A48E-DF30-24A6DD7F20ED}"/>
                    </a:ext>
                  </a:extLst>
                </p:cNvPr>
                <p:cNvGraphicFramePr>
                  <a:graphicFrameLocks noChangeAspect="1"/>
                </p:cNvGraphicFramePr>
                <p:nvPr/>
              </p:nvGraphicFramePr>
              <p:xfrm>
                <a:off x="522721" y="4855269"/>
                <a:ext cx="134938" cy="160337"/>
              </p:xfrm>
              <a:graphic>
                <a:graphicData uri="http://schemas.openxmlformats.org/presentationml/2006/ole">
                  <mc:AlternateContent xmlns:mc="http://schemas.openxmlformats.org/markup-compatibility/2006">
                    <mc:Choice xmlns:v="urn:schemas-microsoft-com:vml" Requires="v">
                      <p:oleObj name="AxMath" r:id="rId10" imgW="129240" imgH="153000" progId="Equation.AxMath">
                        <p:embed/>
                      </p:oleObj>
                    </mc:Choice>
                    <mc:Fallback>
                      <p:oleObj name="AxMath" r:id="rId10" imgW="129240" imgH="153000" progId="Equation.AxMath">
                        <p:embed/>
                        <p:pic>
                          <p:nvPicPr>
                            <p:cNvPr id="99" name="对象 98">
                              <a:extLst>
                                <a:ext uri="{FF2B5EF4-FFF2-40B4-BE49-F238E27FC236}">
                                  <a16:creationId xmlns:a16="http://schemas.microsoft.com/office/drawing/2014/main" id="{1194E714-340D-A48E-DF30-24A6DD7F20ED}"/>
                                </a:ext>
                              </a:extLst>
                            </p:cNvPr>
                            <p:cNvPicPr/>
                            <p:nvPr/>
                          </p:nvPicPr>
                          <p:blipFill>
                            <a:blip r:embed="rId11"/>
                            <a:stretch>
                              <a:fillRect/>
                            </a:stretch>
                          </p:blipFill>
                          <p:spPr>
                            <a:xfrm>
                              <a:off x="522721" y="4855269"/>
                              <a:ext cx="134938" cy="160337"/>
                            </a:xfrm>
                            <a:prstGeom prst="rect">
                              <a:avLst/>
                            </a:prstGeom>
                          </p:spPr>
                        </p:pic>
                      </p:oleObj>
                    </mc:Fallback>
                  </mc:AlternateContent>
                </a:graphicData>
              </a:graphic>
            </p:graphicFrame>
          </p:grpSp>
          <p:sp>
            <p:nvSpPr>
              <p:cNvPr id="93" name="椭圆 92">
                <a:extLst>
                  <a:ext uri="{FF2B5EF4-FFF2-40B4-BE49-F238E27FC236}">
                    <a16:creationId xmlns:a16="http://schemas.microsoft.com/office/drawing/2014/main" id="{23455B13-A239-6ECA-2A6A-8A1F0D63F36B}"/>
                  </a:ext>
                </a:extLst>
              </p:cNvPr>
              <p:cNvSpPr/>
              <p:nvPr/>
            </p:nvSpPr>
            <p:spPr>
              <a:xfrm>
                <a:off x="1968569" y="3961540"/>
                <a:ext cx="145998" cy="145998"/>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3</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grpSp>
        <p:cxnSp>
          <p:nvCxnSpPr>
            <p:cNvPr id="12" name="直接箭头连接符 37">
              <a:extLst>
                <a:ext uri="{FF2B5EF4-FFF2-40B4-BE49-F238E27FC236}">
                  <a16:creationId xmlns:a16="http://schemas.microsoft.com/office/drawing/2014/main" id="{50BED409-37A0-4257-96C5-D0D5A0EFCE40}"/>
                </a:ext>
              </a:extLst>
            </p:cNvPr>
            <p:cNvCxnSpPr>
              <a:cxnSpLocks/>
              <a:endCxn id="108" idx="2"/>
            </p:cNvCxnSpPr>
            <p:nvPr/>
          </p:nvCxnSpPr>
          <p:spPr>
            <a:xfrm flipH="1" flipV="1">
              <a:off x="1745571" y="5043452"/>
              <a:ext cx="127075" cy="258355"/>
            </a:xfrm>
            <a:prstGeom prst="straightConnector1">
              <a:avLst/>
            </a:prstGeom>
            <a:ln w="2921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矩形: 圆角 310">
              <a:extLst>
                <a:ext uri="{FF2B5EF4-FFF2-40B4-BE49-F238E27FC236}">
                  <a16:creationId xmlns:a16="http://schemas.microsoft.com/office/drawing/2014/main" id="{E4EAAD46-FD48-6214-6E53-54EFF9D4CE1F}"/>
                </a:ext>
              </a:extLst>
            </p:cNvPr>
            <p:cNvSpPr/>
            <p:nvPr/>
          </p:nvSpPr>
          <p:spPr>
            <a:xfrm>
              <a:off x="1394638" y="5287756"/>
              <a:ext cx="967926" cy="625855"/>
            </a:xfrm>
            <a:prstGeom prst="roundRect">
              <a:avLst/>
            </a:prstGeom>
            <a:solidFill>
              <a:srgbClr val="FFFFE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2F350254-88BA-8E05-FA68-466D37E78D0A}"/>
                </a:ext>
              </a:extLst>
            </p:cNvPr>
            <p:cNvSpPr txBox="1"/>
            <p:nvPr/>
          </p:nvSpPr>
          <p:spPr>
            <a:xfrm>
              <a:off x="1408002" y="5687455"/>
              <a:ext cx="946753"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ED 3</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5" name="组合 14">
              <a:extLst>
                <a:ext uri="{FF2B5EF4-FFF2-40B4-BE49-F238E27FC236}">
                  <a16:creationId xmlns:a16="http://schemas.microsoft.com/office/drawing/2014/main" id="{BD46C425-C7BC-5CA9-DAC7-E002850B103C}"/>
                </a:ext>
              </a:extLst>
            </p:cNvPr>
            <p:cNvGrpSpPr/>
            <p:nvPr/>
          </p:nvGrpSpPr>
          <p:grpSpPr>
            <a:xfrm>
              <a:off x="1781175" y="5270583"/>
              <a:ext cx="554038" cy="427844"/>
              <a:chOff x="107116" y="4657403"/>
              <a:chExt cx="554038" cy="427844"/>
            </a:xfrm>
          </p:grpSpPr>
          <p:grpSp>
            <p:nvGrpSpPr>
              <p:cNvPr id="79" name="组合 78">
                <a:extLst>
                  <a:ext uri="{FF2B5EF4-FFF2-40B4-BE49-F238E27FC236}">
                    <a16:creationId xmlns:a16="http://schemas.microsoft.com/office/drawing/2014/main" id="{21BBB31B-6FF7-A0F2-6296-9BDD79A36B88}"/>
                  </a:ext>
                </a:extLst>
              </p:cNvPr>
              <p:cNvGrpSpPr/>
              <p:nvPr/>
            </p:nvGrpSpPr>
            <p:grpSpPr>
              <a:xfrm>
                <a:off x="134409" y="4708185"/>
                <a:ext cx="221851" cy="169100"/>
                <a:chOff x="347384" y="4473225"/>
                <a:chExt cx="221851" cy="169100"/>
              </a:xfrm>
            </p:grpSpPr>
            <p:sp>
              <p:nvSpPr>
                <p:cNvPr id="89" name="流程图: 直接访问存储器 306">
                  <a:extLst>
                    <a:ext uri="{FF2B5EF4-FFF2-40B4-BE49-F238E27FC236}">
                      <a16:creationId xmlns:a16="http://schemas.microsoft.com/office/drawing/2014/main" id="{FB1EE1EA-6FF7-5610-CA33-D4A493695CA4}"/>
                    </a:ext>
                  </a:extLst>
                </p:cNvPr>
                <p:cNvSpPr/>
                <p:nvPr/>
              </p:nvSpPr>
              <p:spPr>
                <a:xfrm rot="16200000">
                  <a:off x="380798" y="4439811"/>
                  <a:ext cx="155024" cy="221851"/>
                </a:xfrm>
                <a:prstGeom prst="flowChartMagneticDrum">
                  <a:avLst/>
                </a:prstGeom>
                <a:solidFill>
                  <a:schemeClr val="accent5">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0" name="对象 89">
                  <a:extLst>
                    <a:ext uri="{FF2B5EF4-FFF2-40B4-BE49-F238E27FC236}">
                      <a16:creationId xmlns:a16="http://schemas.microsoft.com/office/drawing/2014/main" id="{D238AF34-6E43-7106-B9D5-64A8B4AB85F1}"/>
                    </a:ext>
                  </a:extLst>
                </p:cNvPr>
                <p:cNvGraphicFramePr>
                  <a:graphicFrameLocks noChangeAspect="1"/>
                </p:cNvGraphicFramePr>
                <p:nvPr/>
              </p:nvGraphicFramePr>
              <p:xfrm>
                <a:off x="408991" y="4521675"/>
                <a:ext cx="111125" cy="120650"/>
              </p:xfrm>
              <a:graphic>
                <a:graphicData uri="http://schemas.openxmlformats.org/presentationml/2006/ole">
                  <mc:AlternateContent xmlns:mc="http://schemas.openxmlformats.org/markup-compatibility/2006">
                    <mc:Choice xmlns:v="urn:schemas-microsoft-com:vml" Requires="v">
                      <p:oleObj name="AxMath" r:id="rId12" imgW="172440" imgH="191160" progId="Equation.AxMath">
                        <p:embed/>
                      </p:oleObj>
                    </mc:Choice>
                    <mc:Fallback>
                      <p:oleObj name="AxMath" r:id="rId12" imgW="172440" imgH="191160" progId="Equation.AxMath">
                        <p:embed/>
                        <p:pic>
                          <p:nvPicPr>
                            <p:cNvPr id="90" name="对象 89">
                              <a:extLst>
                                <a:ext uri="{FF2B5EF4-FFF2-40B4-BE49-F238E27FC236}">
                                  <a16:creationId xmlns:a16="http://schemas.microsoft.com/office/drawing/2014/main" id="{D238AF34-6E43-7106-B9D5-64A8B4AB85F1}"/>
                                </a:ext>
                              </a:extLst>
                            </p:cNvPr>
                            <p:cNvPicPr/>
                            <p:nvPr/>
                          </p:nvPicPr>
                          <p:blipFill>
                            <a:blip r:embed="rId13"/>
                            <a:stretch>
                              <a:fillRect/>
                            </a:stretch>
                          </p:blipFill>
                          <p:spPr>
                            <a:xfrm>
                              <a:off x="408991" y="4521675"/>
                              <a:ext cx="111125" cy="120650"/>
                            </a:xfrm>
                            <a:prstGeom prst="rect">
                              <a:avLst/>
                            </a:prstGeom>
                          </p:spPr>
                        </p:pic>
                      </p:oleObj>
                    </mc:Fallback>
                  </mc:AlternateContent>
                </a:graphicData>
              </a:graphic>
            </p:graphicFrame>
          </p:grpSp>
          <p:grpSp>
            <p:nvGrpSpPr>
              <p:cNvPr id="80" name="组合 79">
                <a:extLst>
                  <a:ext uri="{FF2B5EF4-FFF2-40B4-BE49-F238E27FC236}">
                    <a16:creationId xmlns:a16="http://schemas.microsoft.com/office/drawing/2014/main" id="{BA49C1CE-836E-6A49-A2BF-B20B2884571D}"/>
                  </a:ext>
                </a:extLst>
              </p:cNvPr>
              <p:cNvGrpSpPr/>
              <p:nvPr/>
            </p:nvGrpSpPr>
            <p:grpSpPr>
              <a:xfrm>
                <a:off x="107116" y="4890855"/>
                <a:ext cx="295275" cy="194392"/>
                <a:chOff x="320091" y="4702999"/>
                <a:chExt cx="295275" cy="194392"/>
              </a:xfrm>
            </p:grpSpPr>
            <p:sp>
              <p:nvSpPr>
                <p:cNvPr id="85" name="矩形 84">
                  <a:extLst>
                    <a:ext uri="{FF2B5EF4-FFF2-40B4-BE49-F238E27FC236}">
                      <a16:creationId xmlns:a16="http://schemas.microsoft.com/office/drawing/2014/main" id="{79DB98AE-333B-6EAC-1200-F58BB3B2E76A}"/>
                    </a:ext>
                  </a:extLst>
                </p:cNvPr>
                <p:cNvSpPr/>
                <p:nvPr/>
              </p:nvSpPr>
              <p:spPr>
                <a:xfrm>
                  <a:off x="338735" y="4703641"/>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a:extLst>
                    <a:ext uri="{FF2B5EF4-FFF2-40B4-BE49-F238E27FC236}">
                      <a16:creationId xmlns:a16="http://schemas.microsoft.com/office/drawing/2014/main" id="{4F875517-9304-74DD-C2C3-ECF4462FB821}"/>
                    </a:ext>
                  </a:extLst>
                </p:cNvPr>
                <p:cNvSpPr/>
                <p:nvPr/>
              </p:nvSpPr>
              <p:spPr>
                <a:xfrm>
                  <a:off x="418507" y="4702999"/>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790AD96C-B9B6-3F69-A992-220DA6B87C1C}"/>
                    </a:ext>
                  </a:extLst>
                </p:cNvPr>
                <p:cNvSpPr/>
                <p:nvPr/>
              </p:nvSpPr>
              <p:spPr>
                <a:xfrm>
                  <a:off x="498837" y="4703997"/>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8" name="对象 87">
                  <a:extLst>
                    <a:ext uri="{FF2B5EF4-FFF2-40B4-BE49-F238E27FC236}">
                      <a16:creationId xmlns:a16="http://schemas.microsoft.com/office/drawing/2014/main" id="{0CB59398-78E2-7CA0-8AE7-4037997BC268}"/>
                    </a:ext>
                  </a:extLst>
                </p:cNvPr>
                <p:cNvGraphicFramePr>
                  <a:graphicFrameLocks noChangeAspect="1"/>
                </p:cNvGraphicFramePr>
                <p:nvPr/>
              </p:nvGraphicFramePr>
              <p:xfrm>
                <a:off x="320091" y="4775154"/>
                <a:ext cx="295275" cy="122237"/>
              </p:xfrm>
              <a:graphic>
                <a:graphicData uri="http://schemas.openxmlformats.org/presentationml/2006/ole">
                  <mc:AlternateContent xmlns:mc="http://schemas.openxmlformats.org/markup-compatibility/2006">
                    <mc:Choice xmlns:v="urn:schemas-microsoft-com:vml" Requires="v">
                      <p:oleObj name="AxMath" r:id="rId14" imgW="461520" imgH="191160" progId="Equation.AxMath">
                        <p:embed/>
                      </p:oleObj>
                    </mc:Choice>
                    <mc:Fallback>
                      <p:oleObj name="AxMath" r:id="rId14" imgW="461520" imgH="191160" progId="Equation.AxMath">
                        <p:embed/>
                        <p:pic>
                          <p:nvPicPr>
                            <p:cNvPr id="88" name="对象 87">
                              <a:extLst>
                                <a:ext uri="{FF2B5EF4-FFF2-40B4-BE49-F238E27FC236}">
                                  <a16:creationId xmlns:a16="http://schemas.microsoft.com/office/drawing/2014/main" id="{0CB59398-78E2-7CA0-8AE7-4037997BC268}"/>
                                </a:ext>
                              </a:extLst>
                            </p:cNvPr>
                            <p:cNvPicPr/>
                            <p:nvPr/>
                          </p:nvPicPr>
                          <p:blipFill>
                            <a:blip r:embed="rId15"/>
                            <a:stretch>
                              <a:fillRect/>
                            </a:stretch>
                          </p:blipFill>
                          <p:spPr>
                            <a:xfrm>
                              <a:off x="320091" y="4775154"/>
                              <a:ext cx="295275" cy="122237"/>
                            </a:xfrm>
                            <a:prstGeom prst="rect">
                              <a:avLst/>
                            </a:prstGeom>
                          </p:spPr>
                        </p:pic>
                      </p:oleObj>
                    </mc:Fallback>
                  </mc:AlternateContent>
                </a:graphicData>
              </a:graphic>
            </p:graphicFrame>
          </p:grpSp>
          <p:sp>
            <p:nvSpPr>
              <p:cNvPr id="81" name="文本框 80">
                <a:extLst>
                  <a:ext uri="{FF2B5EF4-FFF2-40B4-BE49-F238E27FC236}">
                    <a16:creationId xmlns:a16="http://schemas.microsoft.com/office/drawing/2014/main" id="{10C39065-BA49-65D9-9B6D-0BAD55754FD4}"/>
                  </a:ext>
                </a:extLst>
              </p:cNvPr>
              <p:cNvSpPr txBox="1"/>
              <p:nvPr/>
            </p:nvSpPr>
            <p:spPr>
              <a:xfrm>
                <a:off x="289957" y="4657403"/>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sp>
            <p:nvSpPr>
              <p:cNvPr id="82" name="文本框 81">
                <a:extLst>
                  <a:ext uri="{FF2B5EF4-FFF2-40B4-BE49-F238E27FC236}">
                    <a16:creationId xmlns:a16="http://schemas.microsoft.com/office/drawing/2014/main" id="{CC33A776-283D-96A8-9E4D-E320E04B73F4}"/>
                  </a:ext>
                </a:extLst>
              </p:cNvPr>
              <p:cNvSpPr txBox="1"/>
              <p:nvPr/>
            </p:nvSpPr>
            <p:spPr>
              <a:xfrm>
                <a:off x="297736" y="4804896"/>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graphicFrame>
            <p:nvGraphicFramePr>
              <p:cNvPr id="83" name="对象 82">
                <a:extLst>
                  <a:ext uri="{FF2B5EF4-FFF2-40B4-BE49-F238E27FC236}">
                    <a16:creationId xmlns:a16="http://schemas.microsoft.com/office/drawing/2014/main" id="{7DCB5D50-D153-7366-22C4-C7FA80BC1DF3}"/>
                  </a:ext>
                </a:extLst>
              </p:cNvPr>
              <p:cNvGraphicFramePr>
                <a:graphicFrameLocks noChangeAspect="1"/>
              </p:cNvGraphicFramePr>
              <p:nvPr/>
            </p:nvGraphicFramePr>
            <p:xfrm>
              <a:off x="518279" y="4689960"/>
              <a:ext cx="142875" cy="187325"/>
            </p:xfrm>
            <a:graphic>
              <a:graphicData uri="http://schemas.openxmlformats.org/presentationml/2006/ole">
                <mc:AlternateContent xmlns:mc="http://schemas.openxmlformats.org/markup-compatibility/2006">
                  <mc:Choice xmlns:v="urn:schemas-microsoft-com:vml" Requires="v">
                    <p:oleObj name="AxMath" r:id="rId16" imgW="135720" imgH="178560" progId="Equation.AxMath">
                      <p:embed/>
                    </p:oleObj>
                  </mc:Choice>
                  <mc:Fallback>
                    <p:oleObj name="AxMath" r:id="rId16" imgW="135720" imgH="178560" progId="Equation.AxMath">
                      <p:embed/>
                      <p:pic>
                        <p:nvPicPr>
                          <p:cNvPr id="83" name="对象 82">
                            <a:extLst>
                              <a:ext uri="{FF2B5EF4-FFF2-40B4-BE49-F238E27FC236}">
                                <a16:creationId xmlns:a16="http://schemas.microsoft.com/office/drawing/2014/main" id="{7DCB5D50-D153-7366-22C4-C7FA80BC1DF3}"/>
                              </a:ext>
                            </a:extLst>
                          </p:cNvPr>
                          <p:cNvPicPr/>
                          <p:nvPr/>
                        </p:nvPicPr>
                        <p:blipFill>
                          <a:blip r:embed="rId17"/>
                          <a:stretch>
                            <a:fillRect/>
                          </a:stretch>
                        </p:blipFill>
                        <p:spPr>
                          <a:xfrm>
                            <a:off x="518279" y="4689960"/>
                            <a:ext cx="142875" cy="187325"/>
                          </a:xfrm>
                          <a:prstGeom prst="rect">
                            <a:avLst/>
                          </a:prstGeom>
                        </p:spPr>
                      </p:pic>
                    </p:oleObj>
                  </mc:Fallback>
                </mc:AlternateContent>
              </a:graphicData>
            </a:graphic>
          </p:graphicFrame>
          <p:graphicFrame>
            <p:nvGraphicFramePr>
              <p:cNvPr id="84" name="对象 83">
                <a:extLst>
                  <a:ext uri="{FF2B5EF4-FFF2-40B4-BE49-F238E27FC236}">
                    <a16:creationId xmlns:a16="http://schemas.microsoft.com/office/drawing/2014/main" id="{CFD2CC32-0580-5ADF-A049-BBE62ADDA698}"/>
                  </a:ext>
                </a:extLst>
              </p:cNvPr>
              <p:cNvGraphicFramePr>
                <a:graphicFrameLocks noChangeAspect="1"/>
              </p:cNvGraphicFramePr>
              <p:nvPr/>
            </p:nvGraphicFramePr>
            <p:xfrm>
              <a:off x="521454" y="4855060"/>
              <a:ext cx="138112" cy="160337"/>
            </p:xfrm>
            <a:graphic>
              <a:graphicData uri="http://schemas.openxmlformats.org/presentationml/2006/ole">
                <mc:AlternateContent xmlns:mc="http://schemas.openxmlformats.org/markup-compatibility/2006">
                  <mc:Choice xmlns:v="urn:schemas-microsoft-com:vml" Requires="v">
                    <p:oleObj name="AxMath" r:id="rId18" imgW="132120" imgH="153000" progId="Equation.AxMath">
                      <p:embed/>
                    </p:oleObj>
                  </mc:Choice>
                  <mc:Fallback>
                    <p:oleObj name="AxMath" r:id="rId18" imgW="132120" imgH="153000" progId="Equation.AxMath">
                      <p:embed/>
                      <p:pic>
                        <p:nvPicPr>
                          <p:cNvPr id="84" name="对象 83">
                            <a:extLst>
                              <a:ext uri="{FF2B5EF4-FFF2-40B4-BE49-F238E27FC236}">
                                <a16:creationId xmlns:a16="http://schemas.microsoft.com/office/drawing/2014/main" id="{CFD2CC32-0580-5ADF-A049-BBE62ADDA698}"/>
                              </a:ext>
                            </a:extLst>
                          </p:cNvPr>
                          <p:cNvPicPr/>
                          <p:nvPr/>
                        </p:nvPicPr>
                        <p:blipFill>
                          <a:blip r:embed="rId19"/>
                          <a:stretch>
                            <a:fillRect/>
                          </a:stretch>
                        </p:blipFill>
                        <p:spPr>
                          <a:xfrm>
                            <a:off x="521454" y="4855060"/>
                            <a:ext cx="138112" cy="160337"/>
                          </a:xfrm>
                          <a:prstGeom prst="rect">
                            <a:avLst/>
                          </a:prstGeom>
                        </p:spPr>
                      </p:pic>
                    </p:oleObj>
                  </mc:Fallback>
                </mc:AlternateContent>
              </a:graphicData>
            </a:graphic>
          </p:graphicFrame>
        </p:grpSp>
        <p:pic>
          <p:nvPicPr>
            <p:cNvPr id="16" name="图片 15">
              <a:extLst>
                <a:ext uri="{FF2B5EF4-FFF2-40B4-BE49-F238E27FC236}">
                  <a16:creationId xmlns:a16="http://schemas.microsoft.com/office/drawing/2014/main" id="{6EA4874D-E189-DE32-FBDD-428E78E933D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50059" y="5380854"/>
              <a:ext cx="310331" cy="310331"/>
            </a:xfrm>
            <a:prstGeom prst="rect">
              <a:avLst/>
            </a:prstGeom>
          </p:spPr>
        </p:pic>
        <p:sp>
          <p:nvSpPr>
            <p:cNvPr id="17" name="椭圆 16">
              <a:extLst>
                <a:ext uri="{FF2B5EF4-FFF2-40B4-BE49-F238E27FC236}">
                  <a16:creationId xmlns:a16="http://schemas.microsoft.com/office/drawing/2014/main" id="{6686C2B5-09F7-B10C-21DF-B353A7E1AD60}"/>
                </a:ext>
              </a:extLst>
            </p:cNvPr>
            <p:cNvSpPr/>
            <p:nvPr/>
          </p:nvSpPr>
          <p:spPr>
            <a:xfrm>
              <a:off x="2156535" y="5605954"/>
              <a:ext cx="145998" cy="145998"/>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3</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grpSp>
          <p:nvGrpSpPr>
            <p:cNvPr id="18" name="组合 17">
              <a:extLst>
                <a:ext uri="{FF2B5EF4-FFF2-40B4-BE49-F238E27FC236}">
                  <a16:creationId xmlns:a16="http://schemas.microsoft.com/office/drawing/2014/main" id="{77E400D0-A99D-44ED-34C3-F0D9F89887DB}"/>
                </a:ext>
              </a:extLst>
            </p:cNvPr>
            <p:cNvGrpSpPr/>
            <p:nvPr/>
          </p:nvGrpSpPr>
          <p:grpSpPr>
            <a:xfrm>
              <a:off x="1278646" y="5011462"/>
              <a:ext cx="421424" cy="325224"/>
              <a:chOff x="3267213" y="755047"/>
              <a:chExt cx="421424" cy="325224"/>
            </a:xfrm>
          </p:grpSpPr>
          <p:sp>
            <p:nvSpPr>
              <p:cNvPr id="60" name="椭圆 59">
                <a:extLst>
                  <a:ext uri="{FF2B5EF4-FFF2-40B4-BE49-F238E27FC236}">
                    <a16:creationId xmlns:a16="http://schemas.microsoft.com/office/drawing/2014/main" id="{39BBD515-0C03-B306-38A6-36730F136C8B}"/>
                  </a:ext>
                </a:extLst>
              </p:cNvPr>
              <p:cNvSpPr/>
              <p:nvPr/>
            </p:nvSpPr>
            <p:spPr>
              <a:xfrm>
                <a:off x="3267213" y="819152"/>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 name="椭圆 60">
                <a:extLst>
                  <a:ext uri="{FF2B5EF4-FFF2-40B4-BE49-F238E27FC236}">
                    <a16:creationId xmlns:a16="http://schemas.microsoft.com/office/drawing/2014/main" id="{E4B231EE-7CE1-8397-CED6-B2C08E858C08}"/>
                  </a:ext>
                </a:extLst>
              </p:cNvPr>
              <p:cNvSpPr/>
              <p:nvPr/>
            </p:nvSpPr>
            <p:spPr>
              <a:xfrm>
                <a:off x="3267213" y="943491"/>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椭圆 61">
                <a:extLst>
                  <a:ext uri="{FF2B5EF4-FFF2-40B4-BE49-F238E27FC236}">
                    <a16:creationId xmlns:a16="http://schemas.microsoft.com/office/drawing/2014/main" id="{2E30F896-DC0F-C8A2-BAD8-B2516AFB158F}"/>
                  </a:ext>
                </a:extLst>
              </p:cNvPr>
              <p:cNvSpPr/>
              <p:nvPr/>
            </p:nvSpPr>
            <p:spPr>
              <a:xfrm>
                <a:off x="3433253" y="755047"/>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椭圆 62">
                <a:extLst>
                  <a:ext uri="{FF2B5EF4-FFF2-40B4-BE49-F238E27FC236}">
                    <a16:creationId xmlns:a16="http://schemas.microsoft.com/office/drawing/2014/main" id="{2BBBCFC5-D2A6-19D3-25FC-E762E00D09B6}"/>
                  </a:ext>
                </a:extLst>
              </p:cNvPr>
              <p:cNvSpPr/>
              <p:nvPr/>
            </p:nvSpPr>
            <p:spPr>
              <a:xfrm>
                <a:off x="3433253" y="877516"/>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椭圆 63">
                <a:extLst>
                  <a:ext uri="{FF2B5EF4-FFF2-40B4-BE49-F238E27FC236}">
                    <a16:creationId xmlns:a16="http://schemas.microsoft.com/office/drawing/2014/main" id="{97929651-6E60-5E3A-B863-92DD4582AD65}"/>
                  </a:ext>
                </a:extLst>
              </p:cNvPr>
              <p:cNvSpPr/>
              <p:nvPr/>
            </p:nvSpPr>
            <p:spPr>
              <a:xfrm>
                <a:off x="3607235" y="819152"/>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5" name="椭圆 64">
                <a:extLst>
                  <a:ext uri="{FF2B5EF4-FFF2-40B4-BE49-F238E27FC236}">
                    <a16:creationId xmlns:a16="http://schemas.microsoft.com/office/drawing/2014/main" id="{0A6A7974-B558-7875-52FF-3499962E7505}"/>
                  </a:ext>
                </a:extLst>
              </p:cNvPr>
              <p:cNvSpPr/>
              <p:nvPr/>
            </p:nvSpPr>
            <p:spPr>
              <a:xfrm>
                <a:off x="3607235" y="943491"/>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6" name="椭圆 65">
                <a:extLst>
                  <a:ext uri="{FF2B5EF4-FFF2-40B4-BE49-F238E27FC236}">
                    <a16:creationId xmlns:a16="http://schemas.microsoft.com/office/drawing/2014/main" id="{62FB208B-0505-4B03-E183-2AA25880EFEA}"/>
                  </a:ext>
                </a:extLst>
              </p:cNvPr>
              <p:cNvSpPr/>
              <p:nvPr/>
            </p:nvSpPr>
            <p:spPr>
              <a:xfrm>
                <a:off x="3433253" y="998869"/>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7" name="直接连接符 11">
                <a:extLst>
                  <a:ext uri="{FF2B5EF4-FFF2-40B4-BE49-F238E27FC236}">
                    <a16:creationId xmlns:a16="http://schemas.microsoft.com/office/drawing/2014/main" id="{1F8B5F15-2180-165D-2F9A-39FFBB341A11}"/>
                  </a:ext>
                </a:extLst>
              </p:cNvPr>
              <p:cNvCxnSpPr>
                <a:cxnSpLocks/>
                <a:stCxn id="60" idx="7"/>
                <a:endCxn id="62" idx="2"/>
              </p:cNvCxnSpPr>
              <p:nvPr/>
            </p:nvCxnSpPr>
            <p:spPr>
              <a:xfrm flipV="1">
                <a:off x="3336694" y="795748"/>
                <a:ext cx="96559" cy="3532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12">
                <a:extLst>
                  <a:ext uri="{FF2B5EF4-FFF2-40B4-BE49-F238E27FC236}">
                    <a16:creationId xmlns:a16="http://schemas.microsoft.com/office/drawing/2014/main" id="{C4EB1625-4AF7-53B6-0F6A-49D9AB5059F3}"/>
                  </a:ext>
                </a:extLst>
              </p:cNvPr>
              <p:cNvCxnSpPr>
                <a:cxnSpLocks/>
                <a:stCxn id="60" idx="6"/>
                <a:endCxn id="63" idx="1"/>
              </p:cNvCxnSpPr>
              <p:nvPr/>
            </p:nvCxnSpPr>
            <p:spPr>
              <a:xfrm>
                <a:off x="3348615" y="859853"/>
                <a:ext cx="96559" cy="295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15">
                <a:extLst>
                  <a:ext uri="{FF2B5EF4-FFF2-40B4-BE49-F238E27FC236}">
                    <a16:creationId xmlns:a16="http://schemas.microsoft.com/office/drawing/2014/main" id="{E4956387-8FC5-2366-3FF0-725902743CA6}"/>
                  </a:ext>
                </a:extLst>
              </p:cNvPr>
              <p:cNvCxnSpPr>
                <a:cxnSpLocks/>
                <a:stCxn id="60" idx="5"/>
                <a:endCxn id="66" idx="1"/>
              </p:cNvCxnSpPr>
              <p:nvPr/>
            </p:nvCxnSpPr>
            <p:spPr>
              <a:xfrm>
                <a:off x="3336694" y="888633"/>
                <a:ext cx="108480" cy="122157"/>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18">
                <a:extLst>
                  <a:ext uri="{FF2B5EF4-FFF2-40B4-BE49-F238E27FC236}">
                    <a16:creationId xmlns:a16="http://schemas.microsoft.com/office/drawing/2014/main" id="{C9A100C1-2D49-C711-3FDB-BA7777AD7A79}"/>
                  </a:ext>
                </a:extLst>
              </p:cNvPr>
              <p:cNvCxnSpPr>
                <a:cxnSpLocks/>
                <a:stCxn id="61" idx="7"/>
                <a:endCxn id="62" idx="3"/>
              </p:cNvCxnSpPr>
              <p:nvPr/>
            </p:nvCxnSpPr>
            <p:spPr>
              <a:xfrm flipV="1">
                <a:off x="3336694" y="824528"/>
                <a:ext cx="108480" cy="1308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24">
                <a:extLst>
                  <a:ext uri="{FF2B5EF4-FFF2-40B4-BE49-F238E27FC236}">
                    <a16:creationId xmlns:a16="http://schemas.microsoft.com/office/drawing/2014/main" id="{DA697294-6162-4BFD-2ABF-ACEE6D2E5738}"/>
                  </a:ext>
                </a:extLst>
              </p:cNvPr>
              <p:cNvCxnSpPr>
                <a:cxnSpLocks/>
                <a:stCxn id="61" idx="6"/>
                <a:endCxn id="63" idx="3"/>
              </p:cNvCxnSpPr>
              <p:nvPr/>
            </p:nvCxnSpPr>
            <p:spPr>
              <a:xfrm flipV="1">
                <a:off x="3348615" y="946997"/>
                <a:ext cx="96559" cy="3719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38">
                <a:extLst>
                  <a:ext uri="{FF2B5EF4-FFF2-40B4-BE49-F238E27FC236}">
                    <a16:creationId xmlns:a16="http://schemas.microsoft.com/office/drawing/2014/main" id="{28A429DC-8FFD-513D-6657-9CB0546ED87D}"/>
                  </a:ext>
                </a:extLst>
              </p:cNvPr>
              <p:cNvCxnSpPr>
                <a:cxnSpLocks/>
                <a:stCxn id="61" idx="5"/>
                <a:endCxn id="66" idx="2"/>
              </p:cNvCxnSpPr>
              <p:nvPr/>
            </p:nvCxnSpPr>
            <p:spPr>
              <a:xfrm>
                <a:off x="3336694" y="1012972"/>
                <a:ext cx="96559" cy="26598"/>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44">
                <a:extLst>
                  <a:ext uri="{FF2B5EF4-FFF2-40B4-BE49-F238E27FC236}">
                    <a16:creationId xmlns:a16="http://schemas.microsoft.com/office/drawing/2014/main" id="{783C3C01-CBBB-5DB5-1241-BB4887E63E40}"/>
                  </a:ext>
                </a:extLst>
              </p:cNvPr>
              <p:cNvCxnSpPr>
                <a:cxnSpLocks/>
                <a:stCxn id="62" idx="6"/>
                <a:endCxn id="64" idx="1"/>
              </p:cNvCxnSpPr>
              <p:nvPr/>
            </p:nvCxnSpPr>
            <p:spPr>
              <a:xfrm>
                <a:off x="3514655" y="795748"/>
                <a:ext cx="104501" cy="3532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63">
                <a:extLst>
                  <a:ext uri="{FF2B5EF4-FFF2-40B4-BE49-F238E27FC236}">
                    <a16:creationId xmlns:a16="http://schemas.microsoft.com/office/drawing/2014/main" id="{9FD1BCCA-937D-BB52-8F3B-75EFA215655B}"/>
                  </a:ext>
                </a:extLst>
              </p:cNvPr>
              <p:cNvCxnSpPr>
                <a:cxnSpLocks/>
                <a:stCxn id="62" idx="5"/>
                <a:endCxn id="65" idx="1"/>
              </p:cNvCxnSpPr>
              <p:nvPr/>
            </p:nvCxnSpPr>
            <p:spPr>
              <a:xfrm>
                <a:off x="3502734" y="824528"/>
                <a:ext cx="116422" cy="1308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68">
                <a:extLst>
                  <a:ext uri="{FF2B5EF4-FFF2-40B4-BE49-F238E27FC236}">
                    <a16:creationId xmlns:a16="http://schemas.microsoft.com/office/drawing/2014/main" id="{C4D6830D-B758-4DA8-83A1-EED90AE32422}"/>
                  </a:ext>
                </a:extLst>
              </p:cNvPr>
              <p:cNvCxnSpPr>
                <a:cxnSpLocks/>
                <a:stCxn id="63" idx="7"/>
                <a:endCxn id="64" idx="2"/>
              </p:cNvCxnSpPr>
              <p:nvPr/>
            </p:nvCxnSpPr>
            <p:spPr>
              <a:xfrm flipV="1">
                <a:off x="3502734" y="859853"/>
                <a:ext cx="104501" cy="295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1">
                <a:extLst>
                  <a:ext uri="{FF2B5EF4-FFF2-40B4-BE49-F238E27FC236}">
                    <a16:creationId xmlns:a16="http://schemas.microsoft.com/office/drawing/2014/main" id="{D5F135F5-58BC-6B82-A174-F7004410F81E}"/>
                  </a:ext>
                </a:extLst>
              </p:cNvPr>
              <p:cNvCxnSpPr>
                <a:cxnSpLocks/>
                <a:stCxn id="63" idx="5"/>
                <a:endCxn id="65" idx="2"/>
              </p:cNvCxnSpPr>
              <p:nvPr/>
            </p:nvCxnSpPr>
            <p:spPr>
              <a:xfrm>
                <a:off x="3502734" y="946997"/>
                <a:ext cx="104501" cy="3719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5">
                <a:extLst>
                  <a:ext uri="{FF2B5EF4-FFF2-40B4-BE49-F238E27FC236}">
                    <a16:creationId xmlns:a16="http://schemas.microsoft.com/office/drawing/2014/main" id="{BCCACFEB-2F66-24C6-D65E-D4A02D2DF2E0}"/>
                  </a:ext>
                </a:extLst>
              </p:cNvPr>
              <p:cNvCxnSpPr>
                <a:cxnSpLocks/>
                <a:stCxn id="66" idx="6"/>
                <a:endCxn id="65" idx="3"/>
              </p:cNvCxnSpPr>
              <p:nvPr/>
            </p:nvCxnSpPr>
            <p:spPr>
              <a:xfrm flipV="1">
                <a:off x="3514655" y="1012972"/>
                <a:ext cx="104501" cy="26598"/>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8">
                <a:extLst>
                  <a:ext uri="{FF2B5EF4-FFF2-40B4-BE49-F238E27FC236}">
                    <a16:creationId xmlns:a16="http://schemas.microsoft.com/office/drawing/2014/main" id="{1585F011-3CA3-EDAA-7944-5D16BBD958A2}"/>
                  </a:ext>
                </a:extLst>
              </p:cNvPr>
              <p:cNvCxnSpPr>
                <a:cxnSpLocks/>
                <a:stCxn id="66" idx="7"/>
                <a:endCxn id="64" idx="3"/>
              </p:cNvCxnSpPr>
              <p:nvPr/>
            </p:nvCxnSpPr>
            <p:spPr>
              <a:xfrm flipV="1">
                <a:off x="3502734" y="888633"/>
                <a:ext cx="116422" cy="122157"/>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19" name="直接箭头连接符 40">
              <a:extLst>
                <a:ext uri="{FF2B5EF4-FFF2-40B4-BE49-F238E27FC236}">
                  <a16:creationId xmlns:a16="http://schemas.microsoft.com/office/drawing/2014/main" id="{22A0E085-4858-91AF-71A6-F861E4514FDD}"/>
                </a:ext>
              </a:extLst>
            </p:cNvPr>
            <p:cNvCxnSpPr>
              <a:cxnSpLocks/>
              <a:endCxn id="108" idx="3"/>
            </p:cNvCxnSpPr>
            <p:nvPr/>
          </p:nvCxnSpPr>
          <p:spPr>
            <a:xfrm flipH="1" flipV="1">
              <a:off x="2229534" y="4730525"/>
              <a:ext cx="221222" cy="421040"/>
            </a:xfrm>
            <a:prstGeom prst="straightConnector1">
              <a:avLst/>
            </a:prstGeom>
            <a:ln w="3048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6E9BC1D5-C986-CF57-948D-6EF1A06E257E}"/>
                </a:ext>
              </a:extLst>
            </p:cNvPr>
            <p:cNvGrpSpPr/>
            <p:nvPr/>
          </p:nvGrpSpPr>
          <p:grpSpPr>
            <a:xfrm>
              <a:off x="2444746" y="4801867"/>
              <a:ext cx="967926" cy="702325"/>
              <a:chOff x="2419346" y="4217667"/>
              <a:chExt cx="967926" cy="702325"/>
            </a:xfrm>
          </p:grpSpPr>
          <p:grpSp>
            <p:nvGrpSpPr>
              <p:cNvPr id="41" name="组合 40">
                <a:extLst>
                  <a:ext uri="{FF2B5EF4-FFF2-40B4-BE49-F238E27FC236}">
                    <a16:creationId xmlns:a16="http://schemas.microsoft.com/office/drawing/2014/main" id="{952E4054-F1F3-37A1-4E42-A510A5DE40BA}"/>
                  </a:ext>
                </a:extLst>
              </p:cNvPr>
              <p:cNvGrpSpPr/>
              <p:nvPr/>
            </p:nvGrpSpPr>
            <p:grpSpPr>
              <a:xfrm>
                <a:off x="2419346" y="4243294"/>
                <a:ext cx="967926" cy="676698"/>
                <a:chOff x="1155772" y="4838451"/>
                <a:chExt cx="967926" cy="676698"/>
              </a:xfrm>
            </p:grpSpPr>
            <p:grpSp>
              <p:nvGrpSpPr>
                <p:cNvPr id="56" name="组合 55">
                  <a:extLst>
                    <a:ext uri="{FF2B5EF4-FFF2-40B4-BE49-F238E27FC236}">
                      <a16:creationId xmlns:a16="http://schemas.microsoft.com/office/drawing/2014/main" id="{397AA932-CB37-7A6D-0104-D729228775F1}"/>
                    </a:ext>
                  </a:extLst>
                </p:cNvPr>
                <p:cNvGrpSpPr/>
                <p:nvPr/>
              </p:nvGrpSpPr>
              <p:grpSpPr>
                <a:xfrm>
                  <a:off x="1155772" y="4838451"/>
                  <a:ext cx="967926" cy="625855"/>
                  <a:chOff x="5052484" y="4170061"/>
                  <a:chExt cx="967926" cy="625855"/>
                </a:xfrm>
              </p:grpSpPr>
              <p:sp>
                <p:nvSpPr>
                  <p:cNvPr id="58" name="矩形: 圆角 697">
                    <a:extLst>
                      <a:ext uri="{FF2B5EF4-FFF2-40B4-BE49-F238E27FC236}">
                        <a16:creationId xmlns:a16="http://schemas.microsoft.com/office/drawing/2014/main" id="{2B4D7A7B-28F7-8298-2624-A23F6B933825}"/>
                      </a:ext>
                    </a:extLst>
                  </p:cNvPr>
                  <p:cNvSpPr/>
                  <p:nvPr/>
                </p:nvSpPr>
                <p:spPr>
                  <a:xfrm>
                    <a:off x="5052484" y="4170061"/>
                    <a:ext cx="967926" cy="625855"/>
                  </a:xfrm>
                  <a:prstGeom prst="roundRect">
                    <a:avLst/>
                  </a:prstGeom>
                  <a:solidFill>
                    <a:srgbClr val="FFFFE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9" name="图片 58">
                    <a:extLst>
                      <a:ext uri="{FF2B5EF4-FFF2-40B4-BE49-F238E27FC236}">
                        <a16:creationId xmlns:a16="http://schemas.microsoft.com/office/drawing/2014/main" id="{ACE584B2-3A41-D9AA-418B-A77E07310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834" y="4255545"/>
                    <a:ext cx="292658" cy="292658"/>
                  </a:xfrm>
                  <a:prstGeom prst="rect">
                    <a:avLst/>
                  </a:prstGeom>
                </p:spPr>
              </p:pic>
            </p:grpSp>
            <p:sp>
              <p:nvSpPr>
                <p:cNvPr id="57" name="文本框 56">
                  <a:extLst>
                    <a:ext uri="{FF2B5EF4-FFF2-40B4-BE49-F238E27FC236}">
                      <a16:creationId xmlns:a16="http://schemas.microsoft.com/office/drawing/2014/main" id="{C18125E1-A308-38E9-7F89-677939D53E10}"/>
                    </a:ext>
                  </a:extLst>
                </p:cNvPr>
                <p:cNvSpPr txBox="1"/>
                <p:nvPr/>
              </p:nvSpPr>
              <p:spPr>
                <a:xfrm>
                  <a:off x="1169136" y="5238150"/>
                  <a:ext cx="946753"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宋体" panose="02010600030101010101" pitchFamily="2" charset="-122"/>
                      <a:cs typeface="Times New Roman" panose="02020603050405020304" pitchFamily="18" charset="0"/>
                    </a:rPr>
                    <a:t>ED 2</a:t>
                  </a:r>
                  <a:endParaRPr lang="zh-CN" altLang="en-US" sz="12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2" name="组合 41">
                <a:extLst>
                  <a:ext uri="{FF2B5EF4-FFF2-40B4-BE49-F238E27FC236}">
                    <a16:creationId xmlns:a16="http://schemas.microsoft.com/office/drawing/2014/main" id="{1B2C1AEF-52B8-7874-1E79-06E11277DE84}"/>
                  </a:ext>
                </a:extLst>
              </p:cNvPr>
              <p:cNvGrpSpPr/>
              <p:nvPr/>
            </p:nvGrpSpPr>
            <p:grpSpPr>
              <a:xfrm>
                <a:off x="2803525" y="4217667"/>
                <a:ext cx="555625" cy="419791"/>
                <a:chOff x="104758" y="4657403"/>
                <a:chExt cx="555625" cy="419791"/>
              </a:xfrm>
            </p:grpSpPr>
            <p:sp>
              <p:nvSpPr>
                <p:cNvPr id="44" name="文本框 43">
                  <a:extLst>
                    <a:ext uri="{FF2B5EF4-FFF2-40B4-BE49-F238E27FC236}">
                      <a16:creationId xmlns:a16="http://schemas.microsoft.com/office/drawing/2014/main" id="{A2834AFD-D29A-C650-73E8-7C8FB9ED0D38}"/>
                    </a:ext>
                  </a:extLst>
                </p:cNvPr>
                <p:cNvSpPr txBox="1"/>
                <p:nvPr/>
              </p:nvSpPr>
              <p:spPr>
                <a:xfrm>
                  <a:off x="289957" y="4657403"/>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grpSp>
              <p:nvGrpSpPr>
                <p:cNvPr id="45" name="组合 44">
                  <a:extLst>
                    <a:ext uri="{FF2B5EF4-FFF2-40B4-BE49-F238E27FC236}">
                      <a16:creationId xmlns:a16="http://schemas.microsoft.com/office/drawing/2014/main" id="{973CD1B2-91C0-C689-9A92-79933E5EB235}"/>
                    </a:ext>
                  </a:extLst>
                </p:cNvPr>
                <p:cNvGrpSpPr/>
                <p:nvPr/>
              </p:nvGrpSpPr>
              <p:grpSpPr>
                <a:xfrm>
                  <a:off x="134409" y="4708185"/>
                  <a:ext cx="221851" cy="168987"/>
                  <a:chOff x="347384" y="4473225"/>
                  <a:chExt cx="221851" cy="168987"/>
                </a:xfrm>
              </p:grpSpPr>
              <p:sp>
                <p:nvSpPr>
                  <p:cNvPr id="54" name="流程图: 直接访问存储器 693">
                    <a:extLst>
                      <a:ext uri="{FF2B5EF4-FFF2-40B4-BE49-F238E27FC236}">
                        <a16:creationId xmlns:a16="http://schemas.microsoft.com/office/drawing/2014/main" id="{BDD748F9-9229-5119-42EE-851E59668234}"/>
                      </a:ext>
                    </a:extLst>
                  </p:cNvPr>
                  <p:cNvSpPr/>
                  <p:nvPr/>
                </p:nvSpPr>
                <p:spPr>
                  <a:xfrm rot="16200000">
                    <a:off x="380798" y="4439811"/>
                    <a:ext cx="155024" cy="221851"/>
                  </a:xfrm>
                  <a:prstGeom prst="flowChartMagneticDrum">
                    <a:avLst/>
                  </a:prstGeom>
                  <a:solidFill>
                    <a:schemeClr val="accent5">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5" name="对象 54">
                    <a:extLst>
                      <a:ext uri="{FF2B5EF4-FFF2-40B4-BE49-F238E27FC236}">
                        <a16:creationId xmlns:a16="http://schemas.microsoft.com/office/drawing/2014/main" id="{C085B918-64FA-5990-1E35-8EC35BD88AF2}"/>
                      </a:ext>
                    </a:extLst>
                  </p:cNvPr>
                  <p:cNvGraphicFramePr>
                    <a:graphicFrameLocks noChangeAspect="1"/>
                  </p:cNvGraphicFramePr>
                  <p:nvPr/>
                </p:nvGraphicFramePr>
                <p:xfrm>
                  <a:off x="409808" y="4521562"/>
                  <a:ext cx="111125" cy="120650"/>
                </p:xfrm>
                <a:graphic>
                  <a:graphicData uri="http://schemas.openxmlformats.org/presentationml/2006/ole">
                    <mc:AlternateContent xmlns:mc="http://schemas.openxmlformats.org/markup-compatibility/2006">
                      <mc:Choice xmlns:v="urn:schemas-microsoft-com:vml" Requires="v">
                        <p:oleObj name="AxMath" r:id="rId21" imgW="171000" imgH="191160" progId="Equation.AxMath">
                          <p:embed/>
                        </p:oleObj>
                      </mc:Choice>
                      <mc:Fallback>
                        <p:oleObj name="AxMath" r:id="rId21" imgW="171000" imgH="191160" progId="Equation.AxMath">
                          <p:embed/>
                          <p:pic>
                            <p:nvPicPr>
                              <p:cNvPr id="55" name="对象 54">
                                <a:extLst>
                                  <a:ext uri="{FF2B5EF4-FFF2-40B4-BE49-F238E27FC236}">
                                    <a16:creationId xmlns:a16="http://schemas.microsoft.com/office/drawing/2014/main" id="{C085B918-64FA-5990-1E35-8EC35BD88AF2}"/>
                                  </a:ext>
                                </a:extLst>
                              </p:cNvPr>
                              <p:cNvPicPr/>
                              <p:nvPr/>
                            </p:nvPicPr>
                            <p:blipFill>
                              <a:blip r:embed="rId22"/>
                              <a:stretch>
                                <a:fillRect/>
                              </a:stretch>
                            </p:blipFill>
                            <p:spPr>
                              <a:xfrm>
                                <a:off x="409808" y="4521562"/>
                                <a:ext cx="111125" cy="120650"/>
                              </a:xfrm>
                              <a:prstGeom prst="rect">
                                <a:avLst/>
                              </a:prstGeom>
                            </p:spPr>
                          </p:pic>
                        </p:oleObj>
                      </mc:Fallback>
                    </mc:AlternateContent>
                  </a:graphicData>
                </a:graphic>
              </p:graphicFrame>
            </p:grpSp>
            <p:grpSp>
              <p:nvGrpSpPr>
                <p:cNvPr id="46" name="组合 45">
                  <a:extLst>
                    <a:ext uri="{FF2B5EF4-FFF2-40B4-BE49-F238E27FC236}">
                      <a16:creationId xmlns:a16="http://schemas.microsoft.com/office/drawing/2014/main" id="{26258F01-AF9C-E92C-A27E-D4AD249C0ACA}"/>
                    </a:ext>
                  </a:extLst>
                </p:cNvPr>
                <p:cNvGrpSpPr/>
                <p:nvPr/>
              </p:nvGrpSpPr>
              <p:grpSpPr>
                <a:xfrm>
                  <a:off x="104758" y="4890855"/>
                  <a:ext cx="296863" cy="186339"/>
                  <a:chOff x="317733" y="4702999"/>
                  <a:chExt cx="296863" cy="186339"/>
                </a:xfrm>
              </p:grpSpPr>
              <p:sp>
                <p:nvSpPr>
                  <p:cNvPr id="50" name="矩形 49">
                    <a:extLst>
                      <a:ext uri="{FF2B5EF4-FFF2-40B4-BE49-F238E27FC236}">
                        <a16:creationId xmlns:a16="http://schemas.microsoft.com/office/drawing/2014/main" id="{9FFF5D8C-36BE-0499-A4C3-E2BED9FC2657}"/>
                      </a:ext>
                    </a:extLst>
                  </p:cNvPr>
                  <p:cNvSpPr/>
                  <p:nvPr/>
                </p:nvSpPr>
                <p:spPr>
                  <a:xfrm>
                    <a:off x="338735" y="4703641"/>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BBDE72E3-A7E5-4B2E-F881-08C8A160255C}"/>
                      </a:ext>
                    </a:extLst>
                  </p:cNvPr>
                  <p:cNvSpPr/>
                  <p:nvPr/>
                </p:nvSpPr>
                <p:spPr>
                  <a:xfrm>
                    <a:off x="418507" y="4702999"/>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8D5B47FD-DC46-7AE1-08AE-403A22677146}"/>
                      </a:ext>
                    </a:extLst>
                  </p:cNvPr>
                  <p:cNvSpPr/>
                  <p:nvPr/>
                </p:nvSpPr>
                <p:spPr>
                  <a:xfrm>
                    <a:off x="498837" y="4703997"/>
                    <a:ext cx="80434" cy="76196"/>
                  </a:xfrm>
                  <a:prstGeom prst="rect">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3" name="对象 52">
                    <a:extLst>
                      <a:ext uri="{FF2B5EF4-FFF2-40B4-BE49-F238E27FC236}">
                        <a16:creationId xmlns:a16="http://schemas.microsoft.com/office/drawing/2014/main" id="{69AD6931-66C1-33B4-43B8-878BF26302E7}"/>
                      </a:ext>
                    </a:extLst>
                  </p:cNvPr>
                  <p:cNvGraphicFramePr>
                    <a:graphicFrameLocks noChangeAspect="1"/>
                  </p:cNvGraphicFramePr>
                  <p:nvPr/>
                </p:nvGraphicFramePr>
                <p:xfrm>
                  <a:off x="317733" y="4767101"/>
                  <a:ext cx="296863" cy="122237"/>
                </p:xfrm>
                <a:graphic>
                  <a:graphicData uri="http://schemas.openxmlformats.org/presentationml/2006/ole">
                    <mc:AlternateContent xmlns:mc="http://schemas.openxmlformats.org/markup-compatibility/2006">
                      <mc:Choice xmlns:v="urn:schemas-microsoft-com:vml" Requires="v">
                        <p:oleObj name="AxMath" r:id="rId23" imgW="461160" imgH="191160" progId="Equation.AxMath">
                          <p:embed/>
                        </p:oleObj>
                      </mc:Choice>
                      <mc:Fallback>
                        <p:oleObj name="AxMath" r:id="rId23" imgW="461160" imgH="191160" progId="Equation.AxMath">
                          <p:embed/>
                          <p:pic>
                            <p:nvPicPr>
                              <p:cNvPr id="53" name="对象 52">
                                <a:extLst>
                                  <a:ext uri="{FF2B5EF4-FFF2-40B4-BE49-F238E27FC236}">
                                    <a16:creationId xmlns:a16="http://schemas.microsoft.com/office/drawing/2014/main" id="{69AD6931-66C1-33B4-43B8-878BF26302E7}"/>
                                  </a:ext>
                                </a:extLst>
                              </p:cNvPr>
                              <p:cNvPicPr/>
                              <p:nvPr/>
                            </p:nvPicPr>
                            <p:blipFill>
                              <a:blip r:embed="rId24"/>
                              <a:stretch>
                                <a:fillRect/>
                              </a:stretch>
                            </p:blipFill>
                            <p:spPr>
                              <a:xfrm>
                                <a:off x="317733" y="4767101"/>
                                <a:ext cx="296863" cy="122237"/>
                              </a:xfrm>
                              <a:prstGeom prst="rect">
                                <a:avLst/>
                              </a:prstGeom>
                            </p:spPr>
                          </p:pic>
                        </p:oleObj>
                      </mc:Fallback>
                    </mc:AlternateContent>
                  </a:graphicData>
                </a:graphic>
              </p:graphicFrame>
            </p:grpSp>
            <p:sp>
              <p:nvSpPr>
                <p:cNvPr id="47" name="文本框 46">
                  <a:extLst>
                    <a:ext uri="{FF2B5EF4-FFF2-40B4-BE49-F238E27FC236}">
                      <a16:creationId xmlns:a16="http://schemas.microsoft.com/office/drawing/2014/main" id="{488233D5-44CF-FF24-8EB0-2EE156BC4248}"/>
                    </a:ext>
                  </a:extLst>
                </p:cNvPr>
                <p:cNvSpPr txBox="1"/>
                <p:nvPr/>
              </p:nvSpPr>
              <p:spPr>
                <a:xfrm>
                  <a:off x="297736" y="4804896"/>
                  <a:ext cx="328936" cy="246221"/>
                </a:xfrm>
                <a:prstGeom prst="rect">
                  <a:avLst/>
                </a:prstGeom>
                <a:noFill/>
              </p:spPr>
              <p:txBody>
                <a:bodyPr wrap="none" rtlCol="0">
                  <a:spAutoFit/>
                </a:bodyPr>
                <a:lstStyle/>
                <a:p>
                  <a:r>
                    <a:rPr lang="en-US" altLang="zh-CN" sz="1000" b="1" dirty="0">
                      <a:latin typeface="Times New Roman" panose="02020603050405020304" pitchFamily="18" charset="0"/>
                      <a:cs typeface="Times New Roman" panose="02020603050405020304" pitchFamily="18" charset="0"/>
                    </a:rPr>
                    <a:t>=&gt;</a:t>
                  </a:r>
                  <a:endParaRPr lang="zh-CN" altLang="en-US" sz="1000" b="1" dirty="0">
                    <a:latin typeface="Times New Roman" panose="02020603050405020304" pitchFamily="18" charset="0"/>
                    <a:cs typeface="Times New Roman" panose="02020603050405020304" pitchFamily="18" charset="0"/>
                  </a:endParaRPr>
                </a:p>
              </p:txBody>
            </p:sp>
            <p:graphicFrame>
              <p:nvGraphicFramePr>
                <p:cNvPr id="48" name="对象 47">
                  <a:extLst>
                    <a:ext uri="{FF2B5EF4-FFF2-40B4-BE49-F238E27FC236}">
                      <a16:creationId xmlns:a16="http://schemas.microsoft.com/office/drawing/2014/main" id="{DE530E98-D8E5-A01B-E605-537DA9BBE705}"/>
                    </a:ext>
                  </a:extLst>
                </p:cNvPr>
                <p:cNvGraphicFramePr>
                  <a:graphicFrameLocks noChangeAspect="1"/>
                </p:cNvGraphicFramePr>
                <p:nvPr/>
              </p:nvGraphicFramePr>
              <p:xfrm>
                <a:off x="519096" y="4689847"/>
                <a:ext cx="141287" cy="187325"/>
              </p:xfrm>
              <a:graphic>
                <a:graphicData uri="http://schemas.openxmlformats.org/presentationml/2006/ole">
                  <mc:AlternateContent xmlns:mc="http://schemas.openxmlformats.org/markup-compatibility/2006">
                    <mc:Choice xmlns:v="urn:schemas-microsoft-com:vml" Requires="v">
                      <p:oleObj name="AxMath" r:id="rId25" imgW="135360" imgH="178560" progId="Equation.AxMath">
                        <p:embed/>
                      </p:oleObj>
                    </mc:Choice>
                    <mc:Fallback>
                      <p:oleObj name="AxMath" r:id="rId25" imgW="135360" imgH="178560" progId="Equation.AxMath">
                        <p:embed/>
                        <p:pic>
                          <p:nvPicPr>
                            <p:cNvPr id="48" name="对象 47">
                              <a:extLst>
                                <a:ext uri="{FF2B5EF4-FFF2-40B4-BE49-F238E27FC236}">
                                  <a16:creationId xmlns:a16="http://schemas.microsoft.com/office/drawing/2014/main" id="{DE530E98-D8E5-A01B-E605-537DA9BBE705}"/>
                                </a:ext>
                              </a:extLst>
                            </p:cNvPr>
                            <p:cNvPicPr/>
                            <p:nvPr/>
                          </p:nvPicPr>
                          <p:blipFill>
                            <a:blip r:embed="rId26"/>
                            <a:stretch>
                              <a:fillRect/>
                            </a:stretch>
                          </p:blipFill>
                          <p:spPr>
                            <a:xfrm>
                              <a:off x="519096" y="4689847"/>
                              <a:ext cx="141287" cy="187325"/>
                            </a:xfrm>
                            <a:prstGeom prst="rect">
                              <a:avLst/>
                            </a:prstGeom>
                          </p:spPr>
                        </p:pic>
                      </p:oleObj>
                    </mc:Fallback>
                  </mc:AlternateContent>
                </a:graphicData>
              </a:graphic>
            </p:graphicFrame>
            <p:graphicFrame>
              <p:nvGraphicFramePr>
                <p:cNvPr id="49" name="对象 48">
                  <a:extLst>
                    <a:ext uri="{FF2B5EF4-FFF2-40B4-BE49-F238E27FC236}">
                      <a16:creationId xmlns:a16="http://schemas.microsoft.com/office/drawing/2014/main" id="{F428F757-E31F-96EE-E7BD-D55943C74AD7}"/>
                    </a:ext>
                  </a:extLst>
                </p:cNvPr>
                <p:cNvGraphicFramePr>
                  <a:graphicFrameLocks noChangeAspect="1"/>
                </p:cNvGraphicFramePr>
                <p:nvPr/>
              </p:nvGraphicFramePr>
              <p:xfrm>
                <a:off x="522271" y="4854947"/>
                <a:ext cx="136525" cy="160337"/>
              </p:xfrm>
              <a:graphic>
                <a:graphicData uri="http://schemas.openxmlformats.org/presentationml/2006/ole">
                  <mc:AlternateContent xmlns:mc="http://schemas.openxmlformats.org/markup-compatibility/2006">
                    <mc:Choice xmlns:v="urn:schemas-microsoft-com:vml" Requires="v">
                      <p:oleObj name="AxMath" r:id="rId27" imgW="131760" imgH="153000" progId="Equation.AxMath">
                        <p:embed/>
                      </p:oleObj>
                    </mc:Choice>
                    <mc:Fallback>
                      <p:oleObj name="AxMath" r:id="rId27" imgW="131760" imgH="153000" progId="Equation.AxMath">
                        <p:embed/>
                        <p:pic>
                          <p:nvPicPr>
                            <p:cNvPr id="49" name="对象 48">
                              <a:extLst>
                                <a:ext uri="{FF2B5EF4-FFF2-40B4-BE49-F238E27FC236}">
                                  <a16:creationId xmlns:a16="http://schemas.microsoft.com/office/drawing/2014/main" id="{F428F757-E31F-96EE-E7BD-D55943C74AD7}"/>
                                </a:ext>
                              </a:extLst>
                            </p:cNvPr>
                            <p:cNvPicPr/>
                            <p:nvPr/>
                          </p:nvPicPr>
                          <p:blipFill>
                            <a:blip r:embed="rId28"/>
                            <a:stretch>
                              <a:fillRect/>
                            </a:stretch>
                          </p:blipFill>
                          <p:spPr>
                            <a:xfrm>
                              <a:off x="522271" y="4854947"/>
                              <a:ext cx="136525" cy="160337"/>
                            </a:xfrm>
                            <a:prstGeom prst="rect">
                              <a:avLst/>
                            </a:prstGeom>
                          </p:spPr>
                        </p:pic>
                      </p:oleObj>
                    </mc:Fallback>
                  </mc:AlternateContent>
                </a:graphicData>
              </a:graphic>
            </p:graphicFrame>
          </p:grpSp>
          <p:sp>
            <p:nvSpPr>
              <p:cNvPr id="43" name="椭圆 42">
                <a:extLst>
                  <a:ext uri="{FF2B5EF4-FFF2-40B4-BE49-F238E27FC236}">
                    <a16:creationId xmlns:a16="http://schemas.microsoft.com/office/drawing/2014/main" id="{63E70495-4F01-C21D-7C14-D91ABEE052E5}"/>
                  </a:ext>
                </a:extLst>
              </p:cNvPr>
              <p:cNvSpPr/>
              <p:nvPr/>
            </p:nvSpPr>
            <p:spPr>
              <a:xfrm>
                <a:off x="3155884" y="4553697"/>
                <a:ext cx="145998" cy="145998"/>
              </a:xfrm>
              <a:prstGeom prst="ellipse">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3</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grpSp>
        <p:grpSp>
          <p:nvGrpSpPr>
            <p:cNvPr id="21" name="组合 20">
              <a:extLst>
                <a:ext uri="{FF2B5EF4-FFF2-40B4-BE49-F238E27FC236}">
                  <a16:creationId xmlns:a16="http://schemas.microsoft.com/office/drawing/2014/main" id="{B70AA9E3-FCED-7D20-E801-CA29A9331BAA}"/>
                </a:ext>
              </a:extLst>
            </p:cNvPr>
            <p:cNvGrpSpPr/>
            <p:nvPr/>
          </p:nvGrpSpPr>
          <p:grpSpPr>
            <a:xfrm>
              <a:off x="2282367" y="4507705"/>
              <a:ext cx="421424" cy="325224"/>
              <a:chOff x="3267213" y="755047"/>
              <a:chExt cx="421424" cy="325224"/>
            </a:xfrm>
          </p:grpSpPr>
          <p:sp>
            <p:nvSpPr>
              <p:cNvPr id="22" name="椭圆 21">
                <a:extLst>
                  <a:ext uri="{FF2B5EF4-FFF2-40B4-BE49-F238E27FC236}">
                    <a16:creationId xmlns:a16="http://schemas.microsoft.com/office/drawing/2014/main" id="{880E5D97-6485-C10E-5768-1B7B2985CC62}"/>
                  </a:ext>
                </a:extLst>
              </p:cNvPr>
              <p:cNvSpPr/>
              <p:nvPr/>
            </p:nvSpPr>
            <p:spPr>
              <a:xfrm>
                <a:off x="3267213" y="819152"/>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椭圆 22">
                <a:extLst>
                  <a:ext uri="{FF2B5EF4-FFF2-40B4-BE49-F238E27FC236}">
                    <a16:creationId xmlns:a16="http://schemas.microsoft.com/office/drawing/2014/main" id="{BD8FCDC4-1CD6-055F-D731-E3835DC043AD}"/>
                  </a:ext>
                </a:extLst>
              </p:cNvPr>
              <p:cNvSpPr/>
              <p:nvPr/>
            </p:nvSpPr>
            <p:spPr>
              <a:xfrm>
                <a:off x="3267213" y="943491"/>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椭圆 23">
                <a:extLst>
                  <a:ext uri="{FF2B5EF4-FFF2-40B4-BE49-F238E27FC236}">
                    <a16:creationId xmlns:a16="http://schemas.microsoft.com/office/drawing/2014/main" id="{7A220041-1A2D-4AE2-C8FD-0D4CE45E0A8D}"/>
                  </a:ext>
                </a:extLst>
              </p:cNvPr>
              <p:cNvSpPr/>
              <p:nvPr/>
            </p:nvSpPr>
            <p:spPr>
              <a:xfrm>
                <a:off x="3433253" y="755047"/>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椭圆 24">
                <a:extLst>
                  <a:ext uri="{FF2B5EF4-FFF2-40B4-BE49-F238E27FC236}">
                    <a16:creationId xmlns:a16="http://schemas.microsoft.com/office/drawing/2014/main" id="{65FBE2F1-C56A-A0E9-7BA4-9958DDB32DF2}"/>
                  </a:ext>
                </a:extLst>
              </p:cNvPr>
              <p:cNvSpPr/>
              <p:nvPr/>
            </p:nvSpPr>
            <p:spPr>
              <a:xfrm>
                <a:off x="3433253" y="877516"/>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椭圆 25">
                <a:extLst>
                  <a:ext uri="{FF2B5EF4-FFF2-40B4-BE49-F238E27FC236}">
                    <a16:creationId xmlns:a16="http://schemas.microsoft.com/office/drawing/2014/main" id="{537471D9-DE53-47E8-AEF8-7883BA6D0954}"/>
                  </a:ext>
                </a:extLst>
              </p:cNvPr>
              <p:cNvSpPr/>
              <p:nvPr/>
            </p:nvSpPr>
            <p:spPr>
              <a:xfrm>
                <a:off x="3607235" y="819152"/>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椭圆 26">
                <a:extLst>
                  <a:ext uri="{FF2B5EF4-FFF2-40B4-BE49-F238E27FC236}">
                    <a16:creationId xmlns:a16="http://schemas.microsoft.com/office/drawing/2014/main" id="{14FFE872-FCCB-E8AB-2D91-E0E59CD57CBD}"/>
                  </a:ext>
                </a:extLst>
              </p:cNvPr>
              <p:cNvSpPr/>
              <p:nvPr/>
            </p:nvSpPr>
            <p:spPr>
              <a:xfrm>
                <a:off x="3607235" y="943491"/>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椭圆 27">
                <a:extLst>
                  <a:ext uri="{FF2B5EF4-FFF2-40B4-BE49-F238E27FC236}">
                    <a16:creationId xmlns:a16="http://schemas.microsoft.com/office/drawing/2014/main" id="{71692B29-A9F7-0E42-E95C-2105503505D0}"/>
                  </a:ext>
                </a:extLst>
              </p:cNvPr>
              <p:cNvSpPr/>
              <p:nvPr/>
            </p:nvSpPr>
            <p:spPr>
              <a:xfrm>
                <a:off x="3433253" y="998869"/>
                <a:ext cx="81402" cy="81402"/>
              </a:xfrm>
              <a:prstGeom prst="ellipse">
                <a:avLst/>
              </a:prstGeom>
              <a:solidFill>
                <a:schemeClr val="accent4">
                  <a:lumMod val="40000"/>
                  <a:lumOff val="60000"/>
                </a:schemeClr>
              </a:solidFill>
              <a:ln w="952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9" name="直接连接符 124">
                <a:extLst>
                  <a:ext uri="{FF2B5EF4-FFF2-40B4-BE49-F238E27FC236}">
                    <a16:creationId xmlns:a16="http://schemas.microsoft.com/office/drawing/2014/main" id="{47BFDF02-9840-7695-8825-D298DCE8AEBD}"/>
                  </a:ext>
                </a:extLst>
              </p:cNvPr>
              <p:cNvCxnSpPr>
                <a:cxnSpLocks/>
                <a:stCxn id="22" idx="7"/>
                <a:endCxn id="24" idx="2"/>
              </p:cNvCxnSpPr>
              <p:nvPr/>
            </p:nvCxnSpPr>
            <p:spPr>
              <a:xfrm flipV="1">
                <a:off x="3336694" y="795748"/>
                <a:ext cx="96559" cy="3532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125">
                <a:extLst>
                  <a:ext uri="{FF2B5EF4-FFF2-40B4-BE49-F238E27FC236}">
                    <a16:creationId xmlns:a16="http://schemas.microsoft.com/office/drawing/2014/main" id="{BBA56329-C36F-C6C6-A4C3-1AFF69EC31C8}"/>
                  </a:ext>
                </a:extLst>
              </p:cNvPr>
              <p:cNvCxnSpPr>
                <a:cxnSpLocks/>
                <a:stCxn id="22" idx="6"/>
                <a:endCxn id="25" idx="1"/>
              </p:cNvCxnSpPr>
              <p:nvPr/>
            </p:nvCxnSpPr>
            <p:spPr>
              <a:xfrm>
                <a:off x="3348615" y="859853"/>
                <a:ext cx="96559" cy="295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126">
                <a:extLst>
                  <a:ext uri="{FF2B5EF4-FFF2-40B4-BE49-F238E27FC236}">
                    <a16:creationId xmlns:a16="http://schemas.microsoft.com/office/drawing/2014/main" id="{08381AD3-702A-0C59-8DBD-A545BE2AF9E7}"/>
                  </a:ext>
                </a:extLst>
              </p:cNvPr>
              <p:cNvCxnSpPr>
                <a:cxnSpLocks/>
                <a:stCxn id="22" idx="5"/>
                <a:endCxn id="28" idx="1"/>
              </p:cNvCxnSpPr>
              <p:nvPr/>
            </p:nvCxnSpPr>
            <p:spPr>
              <a:xfrm>
                <a:off x="3336694" y="888633"/>
                <a:ext cx="108480" cy="122157"/>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127">
                <a:extLst>
                  <a:ext uri="{FF2B5EF4-FFF2-40B4-BE49-F238E27FC236}">
                    <a16:creationId xmlns:a16="http://schemas.microsoft.com/office/drawing/2014/main" id="{69F0A871-2F11-53B5-492E-ABBF8516F61E}"/>
                  </a:ext>
                </a:extLst>
              </p:cNvPr>
              <p:cNvCxnSpPr>
                <a:cxnSpLocks/>
                <a:stCxn id="23" idx="7"/>
                <a:endCxn id="24" idx="3"/>
              </p:cNvCxnSpPr>
              <p:nvPr/>
            </p:nvCxnSpPr>
            <p:spPr>
              <a:xfrm flipV="1">
                <a:off x="3336694" y="824528"/>
                <a:ext cx="108480" cy="1308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128">
                <a:extLst>
                  <a:ext uri="{FF2B5EF4-FFF2-40B4-BE49-F238E27FC236}">
                    <a16:creationId xmlns:a16="http://schemas.microsoft.com/office/drawing/2014/main" id="{9133127D-1E1B-6378-696D-5323E7BD04CE}"/>
                  </a:ext>
                </a:extLst>
              </p:cNvPr>
              <p:cNvCxnSpPr>
                <a:cxnSpLocks/>
                <a:stCxn id="23" idx="6"/>
                <a:endCxn id="25" idx="3"/>
              </p:cNvCxnSpPr>
              <p:nvPr/>
            </p:nvCxnSpPr>
            <p:spPr>
              <a:xfrm flipV="1">
                <a:off x="3348615" y="946997"/>
                <a:ext cx="96559" cy="3719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129">
                <a:extLst>
                  <a:ext uri="{FF2B5EF4-FFF2-40B4-BE49-F238E27FC236}">
                    <a16:creationId xmlns:a16="http://schemas.microsoft.com/office/drawing/2014/main" id="{D2D7C716-334A-66B9-F7E5-DF3C8ACB5CA9}"/>
                  </a:ext>
                </a:extLst>
              </p:cNvPr>
              <p:cNvCxnSpPr>
                <a:cxnSpLocks/>
                <a:stCxn id="23" idx="5"/>
                <a:endCxn id="28" idx="2"/>
              </p:cNvCxnSpPr>
              <p:nvPr/>
            </p:nvCxnSpPr>
            <p:spPr>
              <a:xfrm>
                <a:off x="3336694" y="1012972"/>
                <a:ext cx="96559" cy="26598"/>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130">
                <a:extLst>
                  <a:ext uri="{FF2B5EF4-FFF2-40B4-BE49-F238E27FC236}">
                    <a16:creationId xmlns:a16="http://schemas.microsoft.com/office/drawing/2014/main" id="{38E56370-5C6E-0EB4-1381-777293972A18}"/>
                  </a:ext>
                </a:extLst>
              </p:cNvPr>
              <p:cNvCxnSpPr>
                <a:cxnSpLocks/>
                <a:stCxn id="24" idx="6"/>
                <a:endCxn id="26" idx="1"/>
              </p:cNvCxnSpPr>
              <p:nvPr/>
            </p:nvCxnSpPr>
            <p:spPr>
              <a:xfrm>
                <a:off x="3514655" y="795748"/>
                <a:ext cx="104501" cy="3532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131">
                <a:extLst>
                  <a:ext uri="{FF2B5EF4-FFF2-40B4-BE49-F238E27FC236}">
                    <a16:creationId xmlns:a16="http://schemas.microsoft.com/office/drawing/2014/main" id="{500BEA6A-DDF4-2150-D62B-B7BB9B65B6BA}"/>
                  </a:ext>
                </a:extLst>
              </p:cNvPr>
              <p:cNvCxnSpPr>
                <a:cxnSpLocks/>
                <a:stCxn id="24" idx="5"/>
                <a:endCxn id="27" idx="1"/>
              </p:cNvCxnSpPr>
              <p:nvPr/>
            </p:nvCxnSpPr>
            <p:spPr>
              <a:xfrm>
                <a:off x="3502734" y="824528"/>
                <a:ext cx="116422" cy="1308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132">
                <a:extLst>
                  <a:ext uri="{FF2B5EF4-FFF2-40B4-BE49-F238E27FC236}">
                    <a16:creationId xmlns:a16="http://schemas.microsoft.com/office/drawing/2014/main" id="{F5D0B436-0687-B0D1-BD26-5BE531FDAA85}"/>
                  </a:ext>
                </a:extLst>
              </p:cNvPr>
              <p:cNvCxnSpPr>
                <a:cxnSpLocks/>
                <a:stCxn id="25" idx="7"/>
                <a:endCxn id="26" idx="2"/>
              </p:cNvCxnSpPr>
              <p:nvPr/>
            </p:nvCxnSpPr>
            <p:spPr>
              <a:xfrm flipV="1">
                <a:off x="3502734" y="859853"/>
                <a:ext cx="104501" cy="29584"/>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133">
                <a:extLst>
                  <a:ext uri="{FF2B5EF4-FFF2-40B4-BE49-F238E27FC236}">
                    <a16:creationId xmlns:a16="http://schemas.microsoft.com/office/drawing/2014/main" id="{D75FDFD4-E92B-0711-32B6-1BEE8116DEB4}"/>
                  </a:ext>
                </a:extLst>
              </p:cNvPr>
              <p:cNvCxnSpPr>
                <a:cxnSpLocks/>
                <a:stCxn id="25" idx="5"/>
                <a:endCxn id="27" idx="2"/>
              </p:cNvCxnSpPr>
              <p:nvPr/>
            </p:nvCxnSpPr>
            <p:spPr>
              <a:xfrm>
                <a:off x="3502734" y="946997"/>
                <a:ext cx="104501" cy="37195"/>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134">
                <a:extLst>
                  <a:ext uri="{FF2B5EF4-FFF2-40B4-BE49-F238E27FC236}">
                    <a16:creationId xmlns:a16="http://schemas.microsoft.com/office/drawing/2014/main" id="{6A5319DB-3DD8-7828-1F98-2C1CCE85A7AA}"/>
                  </a:ext>
                </a:extLst>
              </p:cNvPr>
              <p:cNvCxnSpPr>
                <a:cxnSpLocks/>
                <a:stCxn id="28" idx="6"/>
                <a:endCxn id="27" idx="3"/>
              </p:cNvCxnSpPr>
              <p:nvPr/>
            </p:nvCxnSpPr>
            <p:spPr>
              <a:xfrm flipV="1">
                <a:off x="3514655" y="1012972"/>
                <a:ext cx="104501" cy="26598"/>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135">
                <a:extLst>
                  <a:ext uri="{FF2B5EF4-FFF2-40B4-BE49-F238E27FC236}">
                    <a16:creationId xmlns:a16="http://schemas.microsoft.com/office/drawing/2014/main" id="{525F28B5-D71F-B4AC-AC80-EF31B5004240}"/>
                  </a:ext>
                </a:extLst>
              </p:cNvPr>
              <p:cNvCxnSpPr>
                <a:cxnSpLocks/>
                <a:stCxn id="28" idx="7"/>
                <a:endCxn id="26" idx="3"/>
              </p:cNvCxnSpPr>
              <p:nvPr/>
            </p:nvCxnSpPr>
            <p:spPr>
              <a:xfrm flipV="1">
                <a:off x="3502734" y="888633"/>
                <a:ext cx="116422" cy="122157"/>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0783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E5DC-4A42-8B72-B084-BF196E8F4B01}"/>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A864232B-72F7-E06B-BA6B-26B016D60958}"/>
              </a:ext>
            </a:extLst>
          </p:cNvPr>
          <p:cNvPicPr>
            <a:picLocks noChangeAspect="1"/>
          </p:cNvPicPr>
          <p:nvPr/>
        </p:nvPicPr>
        <p:blipFill>
          <a:blip r:embed="rId3"/>
          <a:stretch>
            <a:fillRect/>
          </a:stretch>
        </p:blipFill>
        <p:spPr>
          <a:xfrm>
            <a:off x="323566" y="1740815"/>
            <a:ext cx="6111161" cy="4295853"/>
          </a:xfrm>
          <a:prstGeom prst="rect">
            <a:avLst/>
          </a:prstGeom>
        </p:spPr>
      </p:pic>
      <p:sp>
        <p:nvSpPr>
          <p:cNvPr id="13" name="矩形 12">
            <a:extLst>
              <a:ext uri="{FF2B5EF4-FFF2-40B4-BE49-F238E27FC236}">
                <a16:creationId xmlns:a16="http://schemas.microsoft.com/office/drawing/2014/main" id="{A1F36409-19B7-5935-4C15-312BC1FF633E}"/>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4" name="斜纹 13">
            <a:extLst>
              <a:ext uri="{FF2B5EF4-FFF2-40B4-BE49-F238E27FC236}">
                <a16:creationId xmlns:a16="http://schemas.microsoft.com/office/drawing/2014/main" id="{4A312D57-F90A-08D1-602C-53026AADAB44}"/>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5" name="文本框 14">
            <a:extLst>
              <a:ext uri="{FF2B5EF4-FFF2-40B4-BE49-F238E27FC236}">
                <a16:creationId xmlns:a16="http://schemas.microsoft.com/office/drawing/2014/main" id="{5A43270C-AE9C-2F49-418E-6A44DEFEA76A}"/>
              </a:ext>
            </a:extLst>
          </p:cNvPr>
          <p:cNvSpPr txBox="1"/>
          <p:nvPr/>
        </p:nvSpPr>
        <p:spPr>
          <a:xfrm>
            <a:off x="445609" y="80172"/>
            <a:ext cx="3905010"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ACC817B2-1264-FC2E-CAD3-D4B153C11ABF}"/>
              </a:ext>
            </a:extLst>
          </p:cNvPr>
          <p:cNvSpPr txBox="1"/>
          <p:nvPr/>
        </p:nvSpPr>
        <p:spPr>
          <a:xfrm>
            <a:off x="7197622" y="3027611"/>
            <a:ext cx="3936849" cy="400110"/>
          </a:xfrm>
          <a:prstGeom prst="rect">
            <a:avLst/>
          </a:prstGeom>
          <a:solidFill>
            <a:srgbClr val="00B050"/>
          </a:solidFill>
          <a:ln w="28575">
            <a:noFill/>
          </a:ln>
        </p:spPr>
        <p:txBody>
          <a:bodyPr wrap="square" rtlCol="0">
            <a:spAutoFit/>
          </a:bodyPr>
          <a:lstStyle/>
          <a:p>
            <a:pPr algn="ctr"/>
            <a:r>
              <a:rPr lang="en" altLang="zh-CN" sz="2000" dirty="0">
                <a:latin typeface="Arial" panose="020B0604020202020204" pitchFamily="34" charset="0"/>
                <a:cs typeface="Arial" panose="020B0604020202020204" pitchFamily="34" charset="0"/>
              </a:rPr>
              <a:t>Global Model Distribution</a:t>
            </a:r>
            <a:endParaRPr lang="zh-CN" altLang="en-US" sz="20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63609F48-4073-D3BE-72E6-2BCF6FD0834D}"/>
              </a:ext>
            </a:extLst>
          </p:cNvPr>
          <p:cNvSpPr txBox="1"/>
          <p:nvPr/>
        </p:nvSpPr>
        <p:spPr>
          <a:xfrm>
            <a:off x="7197622" y="3741284"/>
            <a:ext cx="3936850" cy="400110"/>
          </a:xfrm>
          <a:prstGeom prst="rect">
            <a:avLst/>
          </a:prstGeom>
          <a:solidFill>
            <a:srgbClr val="FFC000"/>
          </a:solidFill>
          <a:ln w="28575">
            <a:noFill/>
          </a:ln>
        </p:spPr>
        <p:txBody>
          <a:bodyPr wrap="square" rtlCol="0">
            <a:spAutoFit/>
          </a:bodyPr>
          <a:lstStyle/>
          <a:p>
            <a:pPr algn="ctr"/>
            <a:r>
              <a:rPr lang="en" altLang="zh-CN" sz="2000" dirty="0">
                <a:latin typeface="Arial" panose="020B0604020202020204" pitchFamily="34" charset="0"/>
                <a:cs typeface="Arial" panose="020B0604020202020204" pitchFamily="34" charset="0"/>
              </a:rPr>
              <a:t>Metric Collection</a:t>
            </a:r>
            <a:endParaRPr lang="zh-CN" altLang="en-US" sz="20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0C4E24EE-F5D0-6B94-5928-3ACAE0300912}"/>
              </a:ext>
            </a:extLst>
          </p:cNvPr>
          <p:cNvSpPr txBox="1"/>
          <p:nvPr/>
        </p:nvSpPr>
        <p:spPr>
          <a:xfrm>
            <a:off x="7197623" y="4481294"/>
            <a:ext cx="3936849" cy="400110"/>
          </a:xfrm>
          <a:prstGeom prst="rect">
            <a:avLst/>
          </a:prstGeom>
          <a:solidFill>
            <a:schemeClr val="accent1"/>
          </a:solidFill>
          <a:ln w="28575">
            <a:noFill/>
          </a:ln>
        </p:spPr>
        <p:txBody>
          <a:bodyPr wrap="square" rtlCol="0">
            <a:spAutoFit/>
          </a:bodyPr>
          <a:lstStyle/>
          <a:p>
            <a:pPr algn="ctr"/>
            <a:r>
              <a:rPr lang="en" altLang="zh-CN" sz="2000" dirty="0">
                <a:latin typeface="Arial" panose="020B0604020202020204" pitchFamily="34" charset="0"/>
                <a:cs typeface="Arial" panose="020B0604020202020204" pitchFamily="34" charset="0"/>
              </a:rPr>
              <a:t>Cloud Aggregation</a:t>
            </a:r>
            <a:endParaRPr lang="zh-CN" altLang="en-US" sz="2000" dirty="0">
              <a:latin typeface="Arial" panose="020B0604020202020204" pitchFamily="34" charset="0"/>
              <a:cs typeface="Arial" panose="020B0604020202020204" pitchFamily="34" charset="0"/>
            </a:endParaRPr>
          </a:p>
        </p:txBody>
      </p:sp>
      <p:cxnSp>
        <p:nvCxnSpPr>
          <p:cNvPr id="6" name="直线连接符 5">
            <a:extLst>
              <a:ext uri="{FF2B5EF4-FFF2-40B4-BE49-F238E27FC236}">
                <a16:creationId xmlns:a16="http://schemas.microsoft.com/office/drawing/2014/main" id="{E91575C0-084F-4E12-91ED-F13033CA848F}"/>
              </a:ext>
            </a:extLst>
          </p:cNvPr>
          <p:cNvCxnSpPr>
            <a:cxnSpLocks/>
            <a:endCxn id="28" idx="1"/>
          </p:cNvCxnSpPr>
          <p:nvPr/>
        </p:nvCxnSpPr>
        <p:spPr>
          <a:xfrm flipV="1">
            <a:off x="2863295" y="4681349"/>
            <a:ext cx="4334328" cy="797757"/>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线连接符 7">
            <a:extLst>
              <a:ext uri="{FF2B5EF4-FFF2-40B4-BE49-F238E27FC236}">
                <a16:creationId xmlns:a16="http://schemas.microsoft.com/office/drawing/2014/main" id="{65BE32DD-4600-4DA3-7423-910C9AF8D52B}"/>
              </a:ext>
            </a:extLst>
          </p:cNvPr>
          <p:cNvCxnSpPr>
            <a:cxnSpLocks/>
          </p:cNvCxnSpPr>
          <p:nvPr/>
        </p:nvCxnSpPr>
        <p:spPr>
          <a:xfrm>
            <a:off x="1432271" y="4815703"/>
            <a:ext cx="3765156" cy="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306F4872-A738-F5D0-8D4C-6EAE7791429B}"/>
              </a:ext>
            </a:extLst>
          </p:cNvPr>
          <p:cNvCxnSpPr>
            <a:cxnSpLocks/>
          </p:cNvCxnSpPr>
          <p:nvPr/>
        </p:nvCxnSpPr>
        <p:spPr>
          <a:xfrm>
            <a:off x="1092200" y="3906050"/>
            <a:ext cx="4105227" cy="1"/>
          </a:xfrm>
          <a:prstGeom prst="line">
            <a:avLst/>
          </a:prstGeom>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F5DBB297-DB9E-BB3D-E375-B793AA74F2C6}"/>
              </a:ext>
            </a:extLst>
          </p:cNvPr>
          <p:cNvCxnSpPr>
            <a:cxnSpLocks/>
          </p:cNvCxnSpPr>
          <p:nvPr/>
        </p:nvCxnSpPr>
        <p:spPr>
          <a:xfrm>
            <a:off x="923408" y="5479108"/>
            <a:ext cx="1939887" cy="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37" name="圆角矩形 36">
            <a:extLst>
              <a:ext uri="{FF2B5EF4-FFF2-40B4-BE49-F238E27FC236}">
                <a16:creationId xmlns:a16="http://schemas.microsoft.com/office/drawing/2014/main" id="{04D85891-1D73-80FE-CE9B-C2E9DA165B69}"/>
              </a:ext>
            </a:extLst>
          </p:cNvPr>
          <p:cNvSpPr/>
          <p:nvPr/>
        </p:nvSpPr>
        <p:spPr>
          <a:xfrm>
            <a:off x="6850369" y="2670913"/>
            <a:ext cx="4631354" cy="3339306"/>
          </a:xfrm>
          <a:prstGeom prst="roundRect">
            <a:avLst/>
          </a:prstGeom>
          <a:noFill/>
          <a:ln w="2540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45" name="直线连接符 44">
            <a:extLst>
              <a:ext uri="{FF2B5EF4-FFF2-40B4-BE49-F238E27FC236}">
                <a16:creationId xmlns:a16="http://schemas.microsoft.com/office/drawing/2014/main" id="{32C7C0C6-03C1-72D3-33E3-27FF935B2E98}"/>
              </a:ext>
            </a:extLst>
          </p:cNvPr>
          <p:cNvCxnSpPr>
            <a:cxnSpLocks/>
            <a:endCxn id="23" idx="1"/>
          </p:cNvCxnSpPr>
          <p:nvPr/>
        </p:nvCxnSpPr>
        <p:spPr>
          <a:xfrm flipV="1">
            <a:off x="5197427" y="3227666"/>
            <a:ext cx="2000195" cy="678384"/>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直线连接符 55">
            <a:extLst>
              <a:ext uri="{FF2B5EF4-FFF2-40B4-BE49-F238E27FC236}">
                <a16:creationId xmlns:a16="http://schemas.microsoft.com/office/drawing/2014/main" id="{BDC8C5EF-E666-4F01-0A8A-C7CEAE9695AF}"/>
              </a:ext>
            </a:extLst>
          </p:cNvPr>
          <p:cNvCxnSpPr>
            <a:cxnSpLocks/>
          </p:cNvCxnSpPr>
          <p:nvPr/>
        </p:nvCxnSpPr>
        <p:spPr>
          <a:xfrm flipV="1">
            <a:off x="5197427" y="3763120"/>
            <a:ext cx="2000195" cy="1052582"/>
          </a:xfrm>
          <a:prstGeom prst="line">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8C50B81B-0D2B-765B-210A-2F16DB0C7821}"/>
              </a:ext>
            </a:extLst>
          </p:cNvPr>
          <p:cNvCxnSpPr>
            <a:cxnSpLocks/>
          </p:cNvCxnSpPr>
          <p:nvPr/>
        </p:nvCxnSpPr>
        <p:spPr>
          <a:xfrm>
            <a:off x="923408" y="5746831"/>
            <a:ext cx="4181992" cy="0"/>
          </a:xfrm>
          <a:prstGeom prst="line">
            <a:avLst/>
          </a:prstGeom>
          <a:ln w="381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B763FD3E-3232-45CF-DFFB-D277043F4067}"/>
              </a:ext>
            </a:extLst>
          </p:cNvPr>
          <p:cNvSpPr txBox="1"/>
          <p:nvPr/>
        </p:nvSpPr>
        <p:spPr>
          <a:xfrm>
            <a:off x="7197622" y="5279053"/>
            <a:ext cx="3936849" cy="400110"/>
          </a:xfrm>
          <a:prstGeom prst="rect">
            <a:avLst/>
          </a:prstGeom>
          <a:solidFill>
            <a:schemeClr val="accent3"/>
          </a:solidFill>
          <a:ln w="28575">
            <a:noFill/>
          </a:ln>
        </p:spPr>
        <p:txBody>
          <a:bodyPr wrap="square" rtlCol="0">
            <a:spAutoFit/>
          </a:bodyPr>
          <a:lstStyle/>
          <a:p>
            <a:pPr algn="ctr"/>
            <a:r>
              <a:rPr lang="en" altLang="zh-CN" sz="2000" dirty="0">
                <a:latin typeface="Arial" panose="020B0604020202020204" pitchFamily="34" charset="0"/>
                <a:cs typeface="Arial" panose="020B0604020202020204" pitchFamily="34" charset="0"/>
              </a:rPr>
              <a:t>Elastic Association Update</a:t>
            </a:r>
            <a:endParaRPr lang="zh-CN" altLang="en-US" sz="2000" dirty="0">
              <a:latin typeface="Arial" panose="020B0604020202020204" pitchFamily="34" charset="0"/>
              <a:cs typeface="Arial" panose="020B0604020202020204" pitchFamily="34" charset="0"/>
            </a:endParaRPr>
          </a:p>
        </p:txBody>
      </p:sp>
      <p:cxnSp>
        <p:nvCxnSpPr>
          <p:cNvPr id="18" name="直线连接符 17">
            <a:extLst>
              <a:ext uri="{FF2B5EF4-FFF2-40B4-BE49-F238E27FC236}">
                <a16:creationId xmlns:a16="http://schemas.microsoft.com/office/drawing/2014/main" id="{5002A584-BBC6-D702-B11D-56334D2C5069}"/>
              </a:ext>
            </a:extLst>
          </p:cNvPr>
          <p:cNvCxnSpPr>
            <a:cxnSpLocks/>
            <a:endCxn id="17" idx="1"/>
          </p:cNvCxnSpPr>
          <p:nvPr/>
        </p:nvCxnSpPr>
        <p:spPr>
          <a:xfrm flipV="1">
            <a:off x="5105400" y="5479108"/>
            <a:ext cx="2092222" cy="267723"/>
          </a:xfrm>
          <a:prstGeom prst="line">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47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F69E50A-D49D-095B-738B-2711ACF0A0AD}"/>
              </a:ext>
            </a:extLst>
          </p:cNvPr>
          <p:cNvPicPr>
            <a:picLocks noChangeAspect="1"/>
          </p:cNvPicPr>
          <p:nvPr/>
        </p:nvPicPr>
        <p:blipFill>
          <a:blip r:embed="rId3"/>
          <a:stretch>
            <a:fillRect/>
          </a:stretch>
        </p:blipFill>
        <p:spPr>
          <a:xfrm>
            <a:off x="365284" y="1181860"/>
            <a:ext cx="5923418" cy="5434231"/>
          </a:xfrm>
          <a:prstGeom prst="rect">
            <a:avLst/>
          </a:prstGeom>
        </p:spPr>
      </p:pic>
      <p:sp>
        <p:nvSpPr>
          <p:cNvPr id="13" name="矩形 12">
            <a:extLst>
              <a:ext uri="{FF2B5EF4-FFF2-40B4-BE49-F238E27FC236}">
                <a16:creationId xmlns:a16="http://schemas.microsoft.com/office/drawing/2014/main" id="{F6BE0F37-82F3-49AE-BD8C-E34BA642FB4D}"/>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4" name="斜纹 13">
            <a:extLst>
              <a:ext uri="{FF2B5EF4-FFF2-40B4-BE49-F238E27FC236}">
                <a16:creationId xmlns:a16="http://schemas.microsoft.com/office/drawing/2014/main" id="{7BA8A0A5-F63B-4212-ADF2-0C1775CD867F}"/>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5" name="文本框 14">
            <a:extLst>
              <a:ext uri="{FF2B5EF4-FFF2-40B4-BE49-F238E27FC236}">
                <a16:creationId xmlns:a16="http://schemas.microsoft.com/office/drawing/2014/main" id="{E405EFCF-017D-4032-BAC3-3F5F53E62219}"/>
              </a:ext>
            </a:extLst>
          </p:cNvPr>
          <p:cNvSpPr txBox="1"/>
          <p:nvPr/>
        </p:nvSpPr>
        <p:spPr>
          <a:xfrm>
            <a:off x="445609" y="80172"/>
            <a:ext cx="3905010"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568DA036-6386-4B3A-A4E9-126B0103A1E9}"/>
              </a:ext>
            </a:extLst>
          </p:cNvPr>
          <p:cNvSpPr txBox="1"/>
          <p:nvPr/>
        </p:nvSpPr>
        <p:spPr>
          <a:xfrm>
            <a:off x="6983208" y="3498866"/>
            <a:ext cx="3936849" cy="400110"/>
          </a:xfrm>
          <a:prstGeom prst="rect">
            <a:avLst/>
          </a:prstGeom>
          <a:solidFill>
            <a:srgbClr val="00B050"/>
          </a:solidFill>
          <a:ln w="28575">
            <a:noFill/>
          </a:ln>
        </p:spPr>
        <p:txBody>
          <a:bodyPr wrap="square" rtlCol="0">
            <a:spAutoFit/>
          </a:bodyPr>
          <a:lstStyle/>
          <a:p>
            <a:pPr algn="ctr"/>
            <a:r>
              <a:rPr lang="en-US" altLang="zh-CN" sz="2000" dirty="0">
                <a:latin typeface="Arial" panose="020B0604020202020204" pitchFamily="34" charset="0"/>
                <a:cs typeface="Arial" panose="020B0604020202020204" pitchFamily="34" charset="0"/>
              </a:rPr>
              <a:t>Tree-based Local Relay</a:t>
            </a:r>
            <a:endParaRPr lang="zh-CN" altLang="en-US" sz="20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A85A5E4C-69B9-40E2-A85A-F809AD34BEFF}"/>
              </a:ext>
            </a:extLst>
          </p:cNvPr>
          <p:cNvSpPr txBox="1"/>
          <p:nvPr/>
        </p:nvSpPr>
        <p:spPr>
          <a:xfrm>
            <a:off x="6983208" y="4337126"/>
            <a:ext cx="3936850" cy="400110"/>
          </a:xfrm>
          <a:prstGeom prst="rect">
            <a:avLst/>
          </a:prstGeom>
          <a:solidFill>
            <a:srgbClr val="FFC000"/>
          </a:solidFill>
          <a:ln w="28575">
            <a:noFill/>
          </a:ln>
        </p:spPr>
        <p:txBody>
          <a:bodyPr wrap="square" rtlCol="0">
            <a:spAutoFit/>
          </a:bodyPr>
          <a:lstStyle/>
          <a:p>
            <a:pPr algn="ctr"/>
            <a:r>
              <a:rPr lang="en-US" altLang="zh-CN" sz="2000" dirty="0">
                <a:latin typeface="Arial" panose="020B0604020202020204" pitchFamily="34" charset="0"/>
                <a:cs typeface="Arial" panose="020B0604020202020204" pitchFamily="34" charset="0"/>
              </a:rPr>
              <a:t>Edge Model &amp; Tree Update</a:t>
            </a:r>
            <a:endParaRPr lang="zh-CN" altLang="en-US" sz="2000" dirty="0">
              <a:latin typeface="Arial" panose="020B0604020202020204" pitchFamily="34" charset="0"/>
              <a:cs typeface="Arial" panose="020B0604020202020204" pitchFamily="34" charset="0"/>
            </a:endParaRPr>
          </a:p>
        </p:txBody>
      </p:sp>
      <p:cxnSp>
        <p:nvCxnSpPr>
          <p:cNvPr id="8" name="直线连接符 7">
            <a:extLst>
              <a:ext uri="{FF2B5EF4-FFF2-40B4-BE49-F238E27FC236}">
                <a16:creationId xmlns:a16="http://schemas.microsoft.com/office/drawing/2014/main" id="{D9811548-C6FA-D1E3-F4E2-26E29298B1CF}"/>
              </a:ext>
            </a:extLst>
          </p:cNvPr>
          <p:cNvCxnSpPr>
            <a:cxnSpLocks/>
          </p:cNvCxnSpPr>
          <p:nvPr/>
        </p:nvCxnSpPr>
        <p:spPr>
          <a:xfrm>
            <a:off x="1446114" y="4929834"/>
            <a:ext cx="4062304" cy="48638"/>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0600FE72-ECD3-E461-8BEF-E2DF4810E949}"/>
              </a:ext>
            </a:extLst>
          </p:cNvPr>
          <p:cNvCxnSpPr>
            <a:cxnSpLocks/>
          </p:cNvCxnSpPr>
          <p:nvPr/>
        </p:nvCxnSpPr>
        <p:spPr>
          <a:xfrm>
            <a:off x="1782295" y="4319634"/>
            <a:ext cx="2515739" cy="0"/>
          </a:xfrm>
          <a:prstGeom prst="line">
            <a:avLst/>
          </a:prstGeom>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8555461E-CA2D-EA87-1BA1-AD4680C02068}"/>
              </a:ext>
            </a:extLst>
          </p:cNvPr>
          <p:cNvCxnSpPr>
            <a:cxnSpLocks/>
            <a:endCxn id="23" idx="1"/>
          </p:cNvCxnSpPr>
          <p:nvPr/>
        </p:nvCxnSpPr>
        <p:spPr>
          <a:xfrm flipV="1">
            <a:off x="4277910" y="3698921"/>
            <a:ext cx="2705298" cy="597044"/>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圆角矩形 17">
            <a:extLst>
              <a:ext uri="{FF2B5EF4-FFF2-40B4-BE49-F238E27FC236}">
                <a16:creationId xmlns:a16="http://schemas.microsoft.com/office/drawing/2014/main" id="{97A08C39-5B8C-CFB3-C0FF-679505F4DB58}"/>
              </a:ext>
            </a:extLst>
          </p:cNvPr>
          <p:cNvSpPr/>
          <p:nvPr/>
        </p:nvSpPr>
        <p:spPr>
          <a:xfrm>
            <a:off x="6635956" y="2299447"/>
            <a:ext cx="4631354" cy="4398808"/>
          </a:xfrm>
          <a:prstGeom prst="roundRect">
            <a:avLst/>
          </a:prstGeom>
          <a:noFill/>
          <a:ln w="2540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3" name="直线连接符 32">
            <a:extLst>
              <a:ext uri="{FF2B5EF4-FFF2-40B4-BE49-F238E27FC236}">
                <a16:creationId xmlns:a16="http://schemas.microsoft.com/office/drawing/2014/main" id="{07E6533E-2DDB-11C4-8044-6A344A2541BF}"/>
              </a:ext>
            </a:extLst>
          </p:cNvPr>
          <p:cNvCxnSpPr>
            <a:cxnSpLocks/>
            <a:endCxn id="26" idx="1"/>
          </p:cNvCxnSpPr>
          <p:nvPr/>
        </p:nvCxnSpPr>
        <p:spPr>
          <a:xfrm flipV="1">
            <a:off x="5508418" y="4537181"/>
            <a:ext cx="1474790" cy="441291"/>
          </a:xfrm>
          <a:prstGeom prst="line">
            <a:avLst/>
          </a:prstGeom>
          <a:ln w="3810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04B858FB-3C65-166E-A37C-73C11E3194E9}"/>
              </a:ext>
            </a:extLst>
          </p:cNvPr>
          <p:cNvSpPr txBox="1"/>
          <p:nvPr/>
        </p:nvSpPr>
        <p:spPr>
          <a:xfrm>
            <a:off x="6983208" y="2701767"/>
            <a:ext cx="3936849" cy="400110"/>
          </a:xfrm>
          <a:prstGeom prst="rect">
            <a:avLst/>
          </a:prstGeom>
          <a:solidFill>
            <a:srgbClr val="00B0F0"/>
          </a:solidFill>
          <a:ln w="28575">
            <a:noFill/>
          </a:ln>
        </p:spPr>
        <p:txBody>
          <a:bodyPr wrap="square" rtlCol="0">
            <a:spAutoFit/>
          </a:bodyPr>
          <a:lstStyle/>
          <a:p>
            <a:pPr algn="ctr"/>
            <a:r>
              <a:rPr lang="en" altLang="zh-CN" sz="2000" dirty="0">
                <a:latin typeface="Arial" panose="020B0604020202020204" pitchFamily="34" charset="0"/>
                <a:cs typeface="Arial" panose="020B0604020202020204" pitchFamily="34" charset="0"/>
              </a:rPr>
              <a:t>Privacy-Preserving Weighting</a:t>
            </a:r>
            <a:endParaRPr lang="zh-CN" altLang="en-US" sz="2000" dirty="0">
              <a:latin typeface="Arial" panose="020B0604020202020204" pitchFamily="34" charset="0"/>
              <a:cs typeface="Arial" panose="020B0604020202020204" pitchFamily="34" charset="0"/>
            </a:endParaRPr>
          </a:p>
        </p:txBody>
      </p:sp>
      <p:cxnSp>
        <p:nvCxnSpPr>
          <p:cNvPr id="40" name="直线连接符 39">
            <a:extLst>
              <a:ext uri="{FF2B5EF4-FFF2-40B4-BE49-F238E27FC236}">
                <a16:creationId xmlns:a16="http://schemas.microsoft.com/office/drawing/2014/main" id="{22ACBFA7-E1F3-E295-E3AD-E2211F015005}"/>
              </a:ext>
            </a:extLst>
          </p:cNvPr>
          <p:cNvCxnSpPr>
            <a:cxnSpLocks/>
          </p:cNvCxnSpPr>
          <p:nvPr/>
        </p:nvCxnSpPr>
        <p:spPr>
          <a:xfrm>
            <a:off x="1782295" y="3429000"/>
            <a:ext cx="2251334" cy="0"/>
          </a:xfrm>
          <a:prstGeom prst="line">
            <a:avLst/>
          </a:prstGeom>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线连接符 41">
            <a:extLst>
              <a:ext uri="{FF2B5EF4-FFF2-40B4-BE49-F238E27FC236}">
                <a16:creationId xmlns:a16="http://schemas.microsoft.com/office/drawing/2014/main" id="{5C107E34-A165-6F86-29D5-90D6B5ED00B4}"/>
              </a:ext>
            </a:extLst>
          </p:cNvPr>
          <p:cNvCxnSpPr>
            <a:cxnSpLocks/>
            <a:endCxn id="39" idx="1"/>
          </p:cNvCxnSpPr>
          <p:nvPr/>
        </p:nvCxnSpPr>
        <p:spPr>
          <a:xfrm flipV="1">
            <a:off x="4033629" y="2901822"/>
            <a:ext cx="2949579" cy="545623"/>
          </a:xfrm>
          <a:prstGeom prst="line">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线连接符 30">
            <a:extLst>
              <a:ext uri="{FF2B5EF4-FFF2-40B4-BE49-F238E27FC236}">
                <a16:creationId xmlns:a16="http://schemas.microsoft.com/office/drawing/2014/main" id="{89480136-3247-4CC7-4ABB-F2F9ACB66970}"/>
              </a:ext>
            </a:extLst>
          </p:cNvPr>
          <p:cNvCxnSpPr>
            <a:cxnSpLocks/>
          </p:cNvCxnSpPr>
          <p:nvPr/>
        </p:nvCxnSpPr>
        <p:spPr>
          <a:xfrm>
            <a:off x="1446114" y="6601904"/>
            <a:ext cx="2319062" cy="0"/>
          </a:xfrm>
          <a:prstGeom prst="line">
            <a:avLst/>
          </a:prstGeom>
          <a:ln w="38100">
            <a:solidFill>
              <a:schemeClr val="accent3"/>
            </a:solidFill>
            <a:tailEnd type="none" w="lg" len="lg"/>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C78452DD-7720-170F-47CD-32EAA4F764EC}"/>
              </a:ext>
            </a:extLst>
          </p:cNvPr>
          <p:cNvSpPr txBox="1"/>
          <p:nvPr/>
        </p:nvSpPr>
        <p:spPr>
          <a:xfrm>
            <a:off x="6983208" y="5806453"/>
            <a:ext cx="3936849" cy="400110"/>
          </a:xfrm>
          <a:prstGeom prst="rect">
            <a:avLst/>
          </a:prstGeom>
          <a:solidFill>
            <a:schemeClr val="accent3"/>
          </a:solidFill>
          <a:ln w="28575">
            <a:noFill/>
          </a:ln>
        </p:spPr>
        <p:txBody>
          <a:bodyPr wrap="square" rtlCol="0">
            <a:spAutoFit/>
          </a:bodyPr>
          <a:lstStyle/>
          <a:p>
            <a:pPr algn="ctr"/>
            <a:r>
              <a:rPr lang="en-US" altLang="zh-CN" sz="2000" dirty="0">
                <a:latin typeface="Arial" panose="020B0604020202020204" pitchFamily="34" charset="0"/>
                <a:cs typeface="Arial" panose="020B0604020202020204" pitchFamily="34" charset="0"/>
              </a:rPr>
              <a:t>Local SGD Training</a:t>
            </a:r>
            <a:endParaRPr lang="zh-CN" altLang="en-US" sz="2000" dirty="0">
              <a:latin typeface="Arial" panose="020B0604020202020204" pitchFamily="34" charset="0"/>
              <a:cs typeface="Arial" panose="020B0604020202020204" pitchFamily="34" charset="0"/>
            </a:endParaRPr>
          </a:p>
        </p:txBody>
      </p:sp>
      <p:cxnSp>
        <p:nvCxnSpPr>
          <p:cNvPr id="34" name="直线连接符 33">
            <a:extLst>
              <a:ext uri="{FF2B5EF4-FFF2-40B4-BE49-F238E27FC236}">
                <a16:creationId xmlns:a16="http://schemas.microsoft.com/office/drawing/2014/main" id="{61B851BF-B522-8DC0-A0CF-214D55CC5B63}"/>
              </a:ext>
            </a:extLst>
          </p:cNvPr>
          <p:cNvCxnSpPr>
            <a:cxnSpLocks/>
            <a:endCxn id="32" idx="1"/>
          </p:cNvCxnSpPr>
          <p:nvPr/>
        </p:nvCxnSpPr>
        <p:spPr>
          <a:xfrm flipV="1">
            <a:off x="3765176" y="6006508"/>
            <a:ext cx="3218032" cy="595396"/>
          </a:xfrm>
          <a:prstGeom prst="line">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12E4A4F8-1B8F-18D1-7261-3582CB9829CA}"/>
              </a:ext>
            </a:extLst>
          </p:cNvPr>
          <p:cNvSpPr txBox="1"/>
          <p:nvPr/>
        </p:nvSpPr>
        <p:spPr>
          <a:xfrm>
            <a:off x="6983206" y="5060775"/>
            <a:ext cx="3936850" cy="400110"/>
          </a:xfrm>
          <a:prstGeom prst="rect">
            <a:avLst/>
          </a:prstGeom>
          <a:solidFill>
            <a:schemeClr val="accent1"/>
          </a:solidFill>
          <a:ln w="28575">
            <a:noFill/>
          </a:ln>
        </p:spPr>
        <p:txBody>
          <a:bodyPr wrap="square" rtlCol="0">
            <a:spAutoFit/>
          </a:bodyPr>
          <a:lstStyle/>
          <a:p>
            <a:pPr algn="ctr"/>
            <a:r>
              <a:rPr lang="en-US" altLang="zh-CN" sz="2000" dirty="0">
                <a:latin typeface="Arial" panose="020B0604020202020204" pitchFamily="34" charset="0"/>
                <a:cs typeface="Arial" panose="020B0604020202020204" pitchFamily="34" charset="0"/>
              </a:rPr>
              <a:t>Dynamic Channel Measurement</a:t>
            </a:r>
            <a:endParaRPr lang="zh-CN" altLang="en-US" sz="2000" dirty="0">
              <a:latin typeface="Arial" panose="020B0604020202020204" pitchFamily="34" charset="0"/>
              <a:cs typeface="Arial" panose="020B0604020202020204" pitchFamily="34" charset="0"/>
            </a:endParaRPr>
          </a:p>
        </p:txBody>
      </p:sp>
      <p:cxnSp>
        <p:nvCxnSpPr>
          <p:cNvPr id="41" name="直线连接符 40">
            <a:extLst>
              <a:ext uri="{FF2B5EF4-FFF2-40B4-BE49-F238E27FC236}">
                <a16:creationId xmlns:a16="http://schemas.microsoft.com/office/drawing/2014/main" id="{B3EB5591-FD89-6E33-C21F-06BE1ED91D35}"/>
              </a:ext>
            </a:extLst>
          </p:cNvPr>
          <p:cNvCxnSpPr>
            <a:cxnSpLocks/>
          </p:cNvCxnSpPr>
          <p:nvPr/>
        </p:nvCxnSpPr>
        <p:spPr>
          <a:xfrm flipV="1">
            <a:off x="4277910" y="5255046"/>
            <a:ext cx="2705296" cy="516141"/>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A5846565-A008-BDF6-DD9D-F8A60876E710}"/>
              </a:ext>
            </a:extLst>
          </p:cNvPr>
          <p:cNvCxnSpPr>
            <a:cxnSpLocks/>
          </p:cNvCxnSpPr>
          <p:nvPr/>
        </p:nvCxnSpPr>
        <p:spPr>
          <a:xfrm>
            <a:off x="1021976" y="5771187"/>
            <a:ext cx="3276058" cy="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10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对角圆角矩形 38">
            <a:extLst>
              <a:ext uri="{FF2B5EF4-FFF2-40B4-BE49-F238E27FC236}">
                <a16:creationId xmlns:a16="http://schemas.microsoft.com/office/drawing/2014/main" id="{857E3BE4-3592-402A-AB3E-36762B258CA5}"/>
              </a:ext>
            </a:extLst>
          </p:cNvPr>
          <p:cNvSpPr/>
          <p:nvPr/>
        </p:nvSpPr>
        <p:spPr>
          <a:xfrm>
            <a:off x="676013" y="1442636"/>
            <a:ext cx="1734207" cy="684415"/>
          </a:xfrm>
          <a:prstGeom prst="round2DiagRect">
            <a:avLst>
              <a:gd name="adj1" fmla="val 16667"/>
              <a:gd name="adj2" fmla="val 50000"/>
            </a:avLst>
          </a:prstGeom>
          <a:solidFill>
            <a:schemeClr val="accent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Dataset &amp; Model</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6A122A5C-6316-4C47-A4DC-83BBF463A94B}"/>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8" name="斜纹 17">
            <a:extLst>
              <a:ext uri="{FF2B5EF4-FFF2-40B4-BE49-F238E27FC236}">
                <a16:creationId xmlns:a16="http://schemas.microsoft.com/office/drawing/2014/main" id="{B71DBBC1-93B6-4B4B-99BD-F13EAEA325EF}"/>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9" name="文本框 18">
            <a:extLst>
              <a:ext uri="{FF2B5EF4-FFF2-40B4-BE49-F238E27FC236}">
                <a16:creationId xmlns:a16="http://schemas.microsoft.com/office/drawing/2014/main" id="{6284611A-BC63-4310-9324-C79C9F5BBE8B}"/>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Experiment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21" name="表格 20">
            <a:extLst>
              <a:ext uri="{FF2B5EF4-FFF2-40B4-BE49-F238E27FC236}">
                <a16:creationId xmlns:a16="http://schemas.microsoft.com/office/drawing/2014/main" id="{D55742F3-B38C-43A2-ADCD-4C71376EA82C}"/>
              </a:ext>
            </a:extLst>
          </p:cNvPr>
          <p:cNvGraphicFramePr>
            <a:graphicFrameLocks noGrp="1"/>
          </p:cNvGraphicFramePr>
          <p:nvPr>
            <p:extLst>
              <p:ext uri="{D42A27DB-BD31-4B8C-83A1-F6EECF244321}">
                <p14:modId xmlns:p14="http://schemas.microsoft.com/office/powerpoint/2010/main" val="775705949"/>
              </p:ext>
            </p:extLst>
          </p:nvPr>
        </p:nvGraphicFramePr>
        <p:xfrm>
          <a:off x="3607433" y="944031"/>
          <a:ext cx="6740167" cy="1654574"/>
        </p:xfrm>
        <a:graphic>
          <a:graphicData uri="http://schemas.openxmlformats.org/drawingml/2006/table">
            <a:tbl>
              <a:tblPr firstRow="1" firstCol="1" bandRow="1">
                <a:tableStyleId>{5C22544A-7EE6-4342-B048-85BDC9FD1C3A}</a:tableStyleId>
              </a:tblPr>
              <a:tblGrid>
                <a:gridCol w="2128038">
                  <a:extLst>
                    <a:ext uri="{9D8B030D-6E8A-4147-A177-3AD203B41FA5}">
                      <a16:colId xmlns:a16="http://schemas.microsoft.com/office/drawing/2014/main" val="2273636743"/>
                    </a:ext>
                  </a:extLst>
                </a:gridCol>
                <a:gridCol w="4612129">
                  <a:extLst>
                    <a:ext uri="{9D8B030D-6E8A-4147-A177-3AD203B41FA5}">
                      <a16:colId xmlns:a16="http://schemas.microsoft.com/office/drawing/2014/main" val="1022829327"/>
                    </a:ext>
                  </a:extLst>
                </a:gridCol>
              </a:tblGrid>
              <a:tr h="604593">
                <a:tc>
                  <a:txBody>
                    <a:bodyPr/>
                    <a:lstStyle/>
                    <a:p>
                      <a:pPr algn="ctr"/>
                      <a:r>
                        <a:rPr lang="en-US" sz="1800" kern="100" dirty="0">
                          <a:effectLst/>
                          <a:latin typeface="Arial" panose="020B0604020202020204" pitchFamily="34" charset="0"/>
                          <a:cs typeface="Arial" panose="020B0604020202020204" pitchFamily="34" charset="0"/>
                        </a:rPr>
                        <a:t>Dataset</a:t>
                      </a:r>
                      <a:endParaRPr lang="zh-CN" sz="3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pPr algn="ctr"/>
                      <a:r>
                        <a:rPr lang="en-US" sz="1800" kern="100" dirty="0">
                          <a:effectLst/>
                          <a:latin typeface="Arial" panose="020B0604020202020204" pitchFamily="34" charset="0"/>
                          <a:cs typeface="Arial" panose="020B0604020202020204" pitchFamily="34" charset="0"/>
                        </a:rPr>
                        <a:t>Target Model </a:t>
                      </a:r>
                      <a:endParaRPr lang="zh-CN" sz="32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28298457"/>
                  </a:ext>
                </a:extLst>
              </a:tr>
              <a:tr h="545850">
                <a:tc>
                  <a:txBody>
                    <a:bodyPr/>
                    <a:lstStyle/>
                    <a:p>
                      <a:pPr algn="ctr"/>
                      <a:r>
                        <a:rPr lang="en-US" altLang="zh-CN" sz="1800" kern="100" dirty="0">
                          <a:effectLst/>
                          <a:latin typeface="Arial" panose="020B0604020202020204" pitchFamily="34" charset="0"/>
                          <a:cs typeface="Arial" panose="020B0604020202020204" pitchFamily="34" charset="0"/>
                        </a:rPr>
                        <a:t>MNIST</a:t>
                      </a:r>
                      <a:endParaRPr lang="zh-CN" altLang="en-US" sz="1800" b="1" kern="1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cs typeface="Arial" panose="020B0604020202020204" pitchFamily="34" charset="0"/>
                        </a:rPr>
                        <a:t>LeNet</a:t>
                      </a:r>
                    </a:p>
                  </a:txBody>
                  <a:tcPr marL="68580" marR="68580" marT="0" marB="0" anchor="ctr"/>
                </a:tc>
                <a:extLst>
                  <a:ext uri="{0D108BD9-81ED-4DB2-BD59-A6C34878D82A}">
                    <a16:rowId xmlns:a16="http://schemas.microsoft.com/office/drawing/2014/main" val="4017967739"/>
                  </a:ext>
                </a:extLst>
              </a:tr>
              <a:tr h="504131">
                <a:tc>
                  <a:txBody>
                    <a:bodyPr/>
                    <a:lstStyle/>
                    <a:p>
                      <a:pPr marL="0" algn="ctr" defTabSz="914400" rtl="0" eaLnBrk="1" latinLnBrk="0" hangingPunct="1"/>
                      <a:r>
                        <a:rPr lang="en" altLang="zh-CN" sz="1800" b="1" kern="100" dirty="0">
                          <a:solidFill>
                            <a:schemeClr val="lt1"/>
                          </a:solidFill>
                          <a:effectLst/>
                          <a:latin typeface="Arial" panose="020B0604020202020204" pitchFamily="34" charset="0"/>
                          <a:ea typeface="+mn-ea"/>
                          <a:cs typeface="Arial" panose="020B0604020202020204" pitchFamily="34" charset="0"/>
                        </a:rPr>
                        <a:t>CIFAR-10</a:t>
                      </a:r>
                      <a:endParaRPr lang="zh-CN" sz="1800" b="1" kern="1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cs typeface="Arial" panose="020B0604020202020204" pitchFamily="34" charset="0"/>
                        </a:rPr>
                        <a:t>ResNet-18</a:t>
                      </a:r>
                    </a:p>
                  </a:txBody>
                  <a:tcPr marL="68580" marR="68580" marT="0" marB="0" anchor="ctr"/>
                </a:tc>
                <a:extLst>
                  <a:ext uri="{0D108BD9-81ED-4DB2-BD59-A6C34878D82A}">
                    <a16:rowId xmlns:a16="http://schemas.microsoft.com/office/drawing/2014/main" val="140441390"/>
                  </a:ext>
                </a:extLst>
              </a:tr>
            </a:tbl>
          </a:graphicData>
        </a:graphic>
      </p:graphicFrame>
      <p:sp>
        <p:nvSpPr>
          <p:cNvPr id="28" name="对角圆角矩形 38">
            <a:extLst>
              <a:ext uri="{FF2B5EF4-FFF2-40B4-BE49-F238E27FC236}">
                <a16:creationId xmlns:a16="http://schemas.microsoft.com/office/drawing/2014/main" id="{470CFC09-5D60-4F2A-B78E-146C435077C5}"/>
              </a:ext>
            </a:extLst>
          </p:cNvPr>
          <p:cNvSpPr/>
          <p:nvPr/>
        </p:nvSpPr>
        <p:spPr>
          <a:xfrm>
            <a:off x="539825" y="4565357"/>
            <a:ext cx="1734207" cy="684415"/>
          </a:xfrm>
          <a:prstGeom prst="round2DiagRect">
            <a:avLst>
              <a:gd name="adj1" fmla="val 16667"/>
              <a:gd name="adj2" fmla="val 50000"/>
            </a:avLst>
          </a:prstGeom>
          <a:solidFill>
            <a:schemeClr val="accent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Parameter Settings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箭头: 右 28">
            <a:extLst>
              <a:ext uri="{FF2B5EF4-FFF2-40B4-BE49-F238E27FC236}">
                <a16:creationId xmlns:a16="http://schemas.microsoft.com/office/drawing/2014/main" id="{17922137-8BDD-4A09-B44A-176F6318ADB3}"/>
              </a:ext>
            </a:extLst>
          </p:cNvPr>
          <p:cNvSpPr/>
          <p:nvPr/>
        </p:nvSpPr>
        <p:spPr>
          <a:xfrm>
            <a:off x="2698570" y="1613562"/>
            <a:ext cx="581891" cy="4378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箭头: 右 29">
            <a:extLst>
              <a:ext uri="{FF2B5EF4-FFF2-40B4-BE49-F238E27FC236}">
                <a16:creationId xmlns:a16="http://schemas.microsoft.com/office/drawing/2014/main" id="{6044D2ED-3FB1-4C21-8742-6552886FBA9D}"/>
              </a:ext>
            </a:extLst>
          </p:cNvPr>
          <p:cNvSpPr/>
          <p:nvPr/>
        </p:nvSpPr>
        <p:spPr>
          <a:xfrm>
            <a:off x="2507113" y="4741285"/>
            <a:ext cx="581891" cy="43785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204" name="Picture 36">
            <a:extLst>
              <a:ext uri="{FF2B5EF4-FFF2-40B4-BE49-F238E27FC236}">
                <a16:creationId xmlns:a16="http://schemas.microsoft.com/office/drawing/2014/main" id="{23BEF56D-8720-4D6D-B4CB-2E49B88C97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83"/>
          <a:stretch>
            <a:fillRect/>
          </a:stretch>
        </p:blipFill>
        <p:spPr bwMode="auto">
          <a:xfrm>
            <a:off x="0" y="0"/>
            <a:ext cx="152400" cy="82550"/>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a:extLst>
              <a:ext uri="{FF2B5EF4-FFF2-40B4-BE49-F238E27FC236}">
                <a16:creationId xmlns:a16="http://schemas.microsoft.com/office/drawing/2014/main" id="{215384C6-3AFF-4489-91F5-FEBD1CF1084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b="12895"/>
          <a:stretch>
            <a:fillRect/>
          </a:stretch>
        </p:blipFill>
        <p:spPr bwMode="auto">
          <a:xfrm>
            <a:off x="0" y="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a:extLst>
              <a:ext uri="{FF2B5EF4-FFF2-40B4-BE49-F238E27FC236}">
                <a16:creationId xmlns:a16="http://schemas.microsoft.com/office/drawing/2014/main" id="{33796C7B-6EE8-41A7-8A0D-18573E2363B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b="28383"/>
          <a:stretch>
            <a:fillRect/>
          </a:stretch>
        </p:blipFill>
        <p:spPr bwMode="auto">
          <a:xfrm>
            <a:off x="0" y="0"/>
            <a:ext cx="139700" cy="82550"/>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a:extLst>
              <a:ext uri="{FF2B5EF4-FFF2-40B4-BE49-F238E27FC236}">
                <a16:creationId xmlns:a16="http://schemas.microsoft.com/office/drawing/2014/main" id="{5C3627F3-249B-471B-8D72-62BDE48851B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b="23642"/>
          <a:stretch>
            <a:fillRect/>
          </a:stretch>
        </p:blipFill>
        <p:spPr bwMode="auto">
          <a:xfrm>
            <a:off x="0" y="0"/>
            <a:ext cx="120650" cy="9525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a:extLst>
              <a:ext uri="{FF2B5EF4-FFF2-40B4-BE49-F238E27FC236}">
                <a16:creationId xmlns:a16="http://schemas.microsoft.com/office/drawing/2014/main" id="{78DE9C2D-998C-4D12-BBE5-D5B2EF7F0EE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b="10312"/>
          <a:stretch>
            <a:fillRect/>
          </a:stretch>
        </p:blipFill>
        <p:spPr bwMode="auto">
          <a:xfrm>
            <a:off x="0" y="0"/>
            <a:ext cx="101600" cy="101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A9670D2B-D3AB-40D5-5828-B0E76ABA3458}"/>
                  </a:ext>
                </a:extLst>
              </p:cNvPr>
              <p:cNvGraphicFramePr>
                <a:graphicFrameLocks noGrp="1"/>
              </p:cNvGraphicFramePr>
              <p:nvPr>
                <p:extLst>
                  <p:ext uri="{D42A27DB-BD31-4B8C-83A1-F6EECF244321}">
                    <p14:modId xmlns:p14="http://schemas.microsoft.com/office/powerpoint/2010/main" val="2912312610"/>
                  </p:ext>
                </p:extLst>
              </p:nvPr>
            </p:nvGraphicFramePr>
            <p:xfrm>
              <a:off x="3170070" y="3080426"/>
              <a:ext cx="8072246" cy="3508443"/>
            </p:xfrm>
            <a:graphic>
              <a:graphicData uri="http://schemas.openxmlformats.org/drawingml/2006/table">
                <a:tbl>
                  <a:tblPr firstRow="1" firstCol="1" bandRow="1">
                    <a:tableStyleId>{5C22544A-7EE6-4342-B048-85BDC9FD1C3A}</a:tableStyleId>
                  </a:tblPr>
                  <a:tblGrid>
                    <a:gridCol w="2557348">
                      <a:extLst>
                        <a:ext uri="{9D8B030D-6E8A-4147-A177-3AD203B41FA5}">
                          <a16:colId xmlns:a16="http://schemas.microsoft.com/office/drawing/2014/main" val="2273636743"/>
                        </a:ext>
                      </a:extLst>
                    </a:gridCol>
                    <a:gridCol w="5514898">
                      <a:extLst>
                        <a:ext uri="{9D8B030D-6E8A-4147-A177-3AD203B41FA5}">
                          <a16:colId xmlns:a16="http://schemas.microsoft.com/office/drawing/2014/main" val="1022829327"/>
                        </a:ext>
                      </a:extLst>
                    </a:gridCol>
                  </a:tblGrid>
                  <a:tr h="589422">
                    <a:tc>
                      <a:txBody>
                        <a:bodyPr/>
                        <a:lstStyle/>
                        <a:p>
                          <a:pPr algn="ctr"/>
                          <a:r>
                            <a:rPr lang="en-US" sz="1800" kern="100">
                              <a:effectLst/>
                              <a:latin typeface="Arial" panose="020B0604020202020204" pitchFamily="34" charset="0"/>
                              <a:cs typeface="Arial" panose="020B0604020202020204" pitchFamily="34" charset="0"/>
                            </a:rPr>
                            <a:t>Parameter</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pPr algn="ctr"/>
                          <a:r>
                            <a:rPr lang="en-US" altLang="zh-CN" sz="1800" kern="100">
                              <a:effectLst/>
                              <a:latin typeface="Arial" panose="020B0604020202020204" pitchFamily="34" charset="0"/>
                              <a:cs typeface="Arial" panose="020B0604020202020204" pitchFamily="34" charset="0"/>
                            </a:rPr>
                            <a:t>Value</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28298457"/>
                      </a:ext>
                    </a:extLst>
                  </a:tr>
                  <a:tr h="55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等线" panose="02010600030101010101" pitchFamily="2" charset="-122"/>
                              <a:cs typeface="Arial" panose="020B0604020202020204" pitchFamily="34" charset="0"/>
                            </a:rPr>
                            <a:t>Devices</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pPr algn="ctr"/>
                          <a14:m>
                            <m:oMath xmlns:m="http://schemas.openxmlformats.org/officeDocument/2006/math">
                              <m:r>
                                <a:rPr lang="en-US" altLang="zh-CN" sz="1800" b="0" i="1" kern="100" dirty="0" smtClean="0">
                                  <a:effectLst/>
                                  <a:latin typeface="Cambria Math" panose="02040503050406030204" pitchFamily="18" charset="0"/>
                                  <a:cs typeface="Arial" panose="020B0604020202020204" pitchFamily="34" charset="0"/>
                                </a:rPr>
                                <m:t>𝑚</m:t>
                              </m:r>
                              <m:r>
                                <a:rPr lang="en-US" altLang="zh-CN" sz="1800" b="0" i="1" kern="100" dirty="0" smtClean="0">
                                  <a:effectLst/>
                                  <a:latin typeface="Cambria Math" panose="02040503050406030204" pitchFamily="18" charset="0"/>
                                  <a:cs typeface="Arial" panose="020B0604020202020204" pitchFamily="34" charset="0"/>
                                </a:rPr>
                                <m:t>=50</m:t>
                              </m:r>
                            </m:oMath>
                          </a14:m>
                          <a:r>
                            <a:rPr lang="en-US" altLang="zh-CN" sz="1800" kern="100" dirty="0">
                              <a:effectLst/>
                              <a:latin typeface="Arial" panose="020B0604020202020204" pitchFamily="34" charset="0"/>
                              <a:cs typeface="Arial" panose="020B0604020202020204" pitchFamily="34" charset="0"/>
                            </a:rPr>
                            <a:t> EDs, </a:t>
                          </a:r>
                          <a14:m>
                            <m:oMath xmlns:m="http://schemas.openxmlformats.org/officeDocument/2006/math">
                              <m:r>
                                <a:rPr lang="en-US" altLang="zh-CN" sz="1800" b="0" i="1" kern="100" smtClean="0">
                                  <a:effectLst/>
                                  <a:latin typeface="Cambria Math" panose="02040503050406030204" pitchFamily="18" charset="0"/>
                                  <a:cs typeface="Arial" panose="020B0604020202020204" pitchFamily="34" charset="0"/>
                                </a:rPr>
                                <m:t>𝑛</m:t>
                              </m:r>
                              <m:r>
                                <a:rPr lang="en-US" altLang="zh-CN" sz="1800" b="0" i="1" kern="100" smtClean="0">
                                  <a:effectLst/>
                                  <a:latin typeface="Cambria Math" panose="02040503050406030204" pitchFamily="18" charset="0"/>
                                  <a:cs typeface="Arial" panose="020B0604020202020204" pitchFamily="34" charset="0"/>
                                </a:rPr>
                                <m:t>=5</m:t>
                              </m:r>
                            </m:oMath>
                          </a14:m>
                          <a:r>
                            <a:rPr lang="en-US" altLang="zh-CN" sz="1800" kern="100" dirty="0">
                              <a:effectLst/>
                              <a:latin typeface="Arial" panose="020B0604020202020204" pitchFamily="34" charset="0"/>
                              <a:cs typeface="Arial" panose="020B0604020202020204" pitchFamily="34" charset="0"/>
                            </a:rPr>
                            <a:t> ESs</a:t>
                          </a:r>
                        </a:p>
                      </a:txBody>
                      <a:tcPr marL="68580" marR="68580" marT="0" marB="0" anchor="ctr"/>
                    </a:tc>
                    <a:extLst>
                      <a:ext uri="{0D108BD9-81ED-4DB2-BD59-A6C34878D82A}">
                        <a16:rowId xmlns:a16="http://schemas.microsoft.com/office/drawing/2014/main" val="82994310"/>
                      </a:ext>
                    </a:extLst>
                  </a:tr>
                  <a:tr h="7134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cs typeface="Arial" panose="020B0604020202020204" pitchFamily="34" charset="0"/>
                            </a:rPr>
                            <a:t>Training</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pPr algn="ctr"/>
                          <a:r>
                            <a:rPr lang="en-US" altLang="zh-CN" sz="1800" kern="100" dirty="0">
                              <a:effectLst/>
                              <a:latin typeface="Arial" panose="020B0604020202020204" pitchFamily="34" charset="0"/>
                              <a:cs typeface="Arial" panose="020B0604020202020204" pitchFamily="34" charset="0"/>
                            </a:rPr>
                            <a:t>Cloud </a:t>
                          </a:r>
                          <a:r>
                            <a:rPr lang="en-US" altLang="zh-CN" sz="1800" kern="100" dirty="0" err="1">
                              <a:effectLst/>
                              <a:latin typeface="Arial" panose="020B0604020202020204" pitchFamily="34" charset="0"/>
                              <a:cs typeface="Arial" panose="020B0604020202020204" pitchFamily="34" charset="0"/>
                            </a:rPr>
                            <a:t>Itreations</a:t>
                          </a:r>
                          <a:r>
                            <a:rPr lang="en-US" altLang="zh-CN" sz="1800" kern="100" dirty="0">
                              <a:effectLst/>
                              <a:latin typeface="Arial" panose="020B0604020202020204" pitchFamily="34" charset="0"/>
                              <a:cs typeface="Arial" panose="020B0604020202020204" pitchFamily="34" charset="0"/>
                            </a:rPr>
                            <a:t>: 100 for MNIST, 200 for CIFAR-10</a:t>
                          </a:r>
                          <a:br>
                            <a:rPr lang="en-US" altLang="zh-CN" sz="1800" kern="100" dirty="0">
                              <a:effectLst/>
                              <a:latin typeface="Arial" panose="020B0604020202020204" pitchFamily="34" charset="0"/>
                              <a:cs typeface="Arial" panose="020B0604020202020204" pitchFamily="34" charset="0"/>
                            </a:rPr>
                          </a:br>
                          <a:r>
                            <a:rPr lang="en-US" altLang="zh-CN" sz="1800" kern="100" dirty="0">
                              <a:effectLst/>
                              <a:latin typeface="Arial" panose="020B0604020202020204" pitchFamily="34" charset="0"/>
                              <a:cs typeface="Arial" panose="020B0604020202020204" pitchFamily="34" charset="0"/>
                            </a:rPr>
                            <a:t>Others: </a:t>
                          </a:r>
                          <a14:m>
                            <m:oMath xmlns:m="http://schemas.openxmlformats.org/officeDocument/2006/math">
                              <m:sSub>
                                <m:sSubPr>
                                  <m:ctrlPr>
                                    <a:rPr lang="en-US" altLang="zh-CN" sz="1800" b="0" i="1" kern="100" smtClean="0">
                                      <a:effectLst/>
                                      <a:latin typeface="Cambria Math" panose="02040503050406030204" pitchFamily="18" charset="0"/>
                                      <a:cs typeface="Arial" panose="020B0604020202020204" pitchFamily="34" charset="0"/>
                                    </a:rPr>
                                  </m:ctrlPr>
                                </m:sSubPr>
                                <m:e>
                                  <m:r>
                                    <a:rPr lang="en-US" altLang="zh-CN" sz="1800" b="0" i="1" kern="100" smtClean="0">
                                      <a:effectLst/>
                                      <a:latin typeface="Cambria Math" panose="02040503050406030204" pitchFamily="18" charset="0"/>
                                      <a:cs typeface="Arial" panose="020B0604020202020204" pitchFamily="34" charset="0"/>
                                    </a:rPr>
                                    <m:t>𝑇</m:t>
                                  </m:r>
                                </m:e>
                                <m:sub>
                                  <m:r>
                                    <a:rPr lang="en-US" altLang="zh-CN" sz="1800" b="0" i="1" kern="100" smtClean="0">
                                      <a:effectLst/>
                                      <a:latin typeface="Cambria Math" panose="02040503050406030204" pitchFamily="18" charset="0"/>
                                      <a:cs typeface="Arial" panose="020B0604020202020204" pitchFamily="34" charset="0"/>
                                    </a:rPr>
                                    <m:t>𝑒</m:t>
                                  </m:r>
                                </m:sub>
                              </m:sSub>
                              <m:r>
                                <a:rPr lang="en-US" altLang="zh-CN" sz="1800" b="0" i="1" kern="100" smtClean="0">
                                  <a:effectLst/>
                                  <a:latin typeface="Cambria Math" panose="02040503050406030204" pitchFamily="18" charset="0"/>
                                  <a:cs typeface="Arial" panose="020B0604020202020204" pitchFamily="34" charset="0"/>
                                </a:rPr>
                                <m:t>=3,</m:t>
                              </m:r>
                              <m:sSub>
                                <m:sSubPr>
                                  <m:ctrlPr>
                                    <a:rPr lang="en-US" altLang="zh-CN" sz="1800" b="0" i="1" kern="100" smtClean="0">
                                      <a:effectLst/>
                                      <a:latin typeface="Cambria Math" panose="02040503050406030204" pitchFamily="18" charset="0"/>
                                      <a:cs typeface="Arial" panose="020B0604020202020204" pitchFamily="34" charset="0"/>
                                    </a:rPr>
                                  </m:ctrlPr>
                                </m:sSubPr>
                                <m:e>
                                  <m:r>
                                    <a:rPr lang="en-US" altLang="zh-CN" sz="1800" b="0" i="1" kern="100" smtClean="0">
                                      <a:effectLst/>
                                      <a:latin typeface="Cambria Math" panose="02040503050406030204" pitchFamily="18" charset="0"/>
                                      <a:cs typeface="Arial" panose="020B0604020202020204" pitchFamily="34" charset="0"/>
                                    </a:rPr>
                                    <m:t>𝑇</m:t>
                                  </m:r>
                                </m:e>
                                <m:sub>
                                  <m:r>
                                    <a:rPr lang="en-US" altLang="zh-CN" sz="1800" b="0" i="1" kern="100" smtClean="0">
                                      <a:effectLst/>
                                      <a:latin typeface="Cambria Math" panose="02040503050406030204" pitchFamily="18" charset="0"/>
                                      <a:cs typeface="Arial" panose="020B0604020202020204" pitchFamily="34" charset="0"/>
                                    </a:rPr>
                                    <m:t>𝑐</m:t>
                                  </m:r>
                                </m:sub>
                              </m:sSub>
                              <m:r>
                                <a:rPr lang="en-US" altLang="zh-CN" sz="1800" b="0" i="1" kern="100" smtClean="0">
                                  <a:effectLst/>
                                  <a:latin typeface="Cambria Math" panose="02040503050406030204" pitchFamily="18" charset="0"/>
                                  <a:cs typeface="Arial" panose="020B0604020202020204" pitchFamily="34" charset="0"/>
                                </a:rPr>
                                <m:t>=20,</m:t>
                              </m:r>
                              <m:r>
                                <a:rPr lang="zh-CN" altLang="en-US" sz="1800" b="0" i="1" kern="100" smtClean="0">
                                  <a:effectLst/>
                                  <a:latin typeface="Cambria Math" panose="02040503050406030204" pitchFamily="18" charset="0"/>
                                  <a:cs typeface="Arial" panose="020B0604020202020204" pitchFamily="34" charset="0"/>
                                </a:rPr>
                                <m:t>𝜇</m:t>
                              </m:r>
                              <m:r>
                                <a:rPr lang="en-US" altLang="zh-CN" sz="1800" b="0" i="1" kern="100" smtClean="0">
                                  <a:effectLst/>
                                  <a:latin typeface="Cambria Math" panose="02040503050406030204" pitchFamily="18" charset="0"/>
                                  <a:cs typeface="Arial" panose="020B0604020202020204" pitchFamily="34" charset="0"/>
                                </a:rPr>
                                <m:t>=0.01</m:t>
                              </m:r>
                            </m:oMath>
                          </a14:m>
                          <a:r>
                            <a:rPr lang="en-US" altLang="zh-CN" sz="1800" kern="100" dirty="0">
                              <a:effectLst/>
                              <a:latin typeface="Arial" panose="020B0604020202020204" pitchFamily="34" charset="0"/>
                              <a:cs typeface="Arial" panose="020B0604020202020204" pitchFamily="34" charset="0"/>
                            </a:rPr>
                            <a:t>, batch</a:t>
                          </a:r>
                          <a:r>
                            <a:rPr lang="en-US" altLang="zh-CN" sz="1800" kern="100" baseline="0" dirty="0">
                              <a:effectLst/>
                              <a:latin typeface="Arial" panose="020B0604020202020204" pitchFamily="34" charset="0"/>
                              <a:cs typeface="Arial" panose="020B0604020202020204" pitchFamily="34" charset="0"/>
                            </a:rPr>
                            <a:t> size = 20</a:t>
                          </a:r>
                          <a:endParaRPr lang="en-US" altLang="zh-CN" sz="1800" kern="1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6618522"/>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mn-ea"/>
                              <a:cs typeface="Arial" panose="020B0604020202020204" pitchFamily="34" charset="0"/>
                            </a:rPr>
                            <a:t>BandWidth</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i="1" kern="100" dirty="0" smtClean="0">
                                        <a:effectLst/>
                                        <a:latin typeface="Cambria Math" panose="02040503050406030204" pitchFamily="18" charset="0"/>
                                        <a:cs typeface="Arial" panose="020B0604020202020204" pitchFamily="34" charset="0"/>
                                      </a:rPr>
                                    </m:ctrlPr>
                                  </m:sSubPr>
                                  <m:e>
                                    <m:r>
                                      <a:rPr lang="en-US" altLang="zh-CN" sz="1800" b="0" i="1" kern="100" dirty="0" smtClean="0">
                                        <a:effectLst/>
                                        <a:latin typeface="Cambria Math" panose="02040503050406030204" pitchFamily="18" charset="0"/>
                                        <a:cs typeface="Arial" panose="020B0604020202020204" pitchFamily="34" charset="0"/>
                                      </a:rPr>
                                      <m:t>𝐵</m:t>
                                    </m:r>
                                  </m:e>
                                  <m:sub>
                                    <m:r>
                                      <a:rPr lang="en-US" altLang="zh-CN" sz="1800" b="0" i="1" kern="100" dirty="0" smtClean="0">
                                        <a:effectLst/>
                                        <a:latin typeface="Cambria Math" panose="02040503050406030204" pitchFamily="18" charset="0"/>
                                        <a:cs typeface="Arial" panose="020B0604020202020204" pitchFamily="34" charset="0"/>
                                      </a:rPr>
                                      <m:t>𝑗</m:t>
                                    </m:r>
                                  </m:sub>
                                </m:sSub>
                                <m:r>
                                  <a:rPr lang="en-US" altLang="zh-CN" sz="1800" b="0" i="1" kern="100" dirty="0" smtClean="0">
                                    <a:effectLst/>
                                    <a:latin typeface="Cambria Math" panose="02040503050406030204" pitchFamily="18" charset="0"/>
                                    <a:cs typeface="Arial" panose="020B0604020202020204" pitchFamily="34" charset="0"/>
                                  </a:rPr>
                                  <m:t>=20</m:t>
                                </m:r>
                                <m:r>
                                  <a:rPr lang="en-US" altLang="zh-CN" sz="1800" b="0" i="1" kern="100" dirty="0" smtClean="0">
                                    <a:effectLst/>
                                    <a:latin typeface="Cambria Math" panose="02040503050406030204" pitchFamily="18" charset="0"/>
                                    <a:cs typeface="Arial" panose="020B0604020202020204" pitchFamily="34" charset="0"/>
                                  </a:rPr>
                                  <m:t>𝑀𝐻𝑧</m:t>
                                </m:r>
                                <m:r>
                                  <a:rPr lang="en-US" altLang="zh-CN" sz="1800" b="0" i="1" kern="100" dirty="0" smtClean="0">
                                    <a:effectLst/>
                                    <a:latin typeface="Cambria Math" panose="02040503050406030204" pitchFamily="18" charset="0"/>
                                    <a:cs typeface="Arial" panose="020B0604020202020204" pitchFamily="34" charset="0"/>
                                  </a:rPr>
                                  <m:t>, </m:t>
                                </m:r>
                                <m:sSub>
                                  <m:sSubPr>
                                    <m:ctrlPr>
                                      <a:rPr lang="en-US" altLang="zh-CN" sz="1800" b="0" i="1" kern="100" dirty="0" smtClean="0">
                                        <a:effectLst/>
                                        <a:latin typeface="Cambria Math" panose="02040503050406030204" pitchFamily="18" charset="0"/>
                                        <a:cs typeface="Arial" panose="020B0604020202020204" pitchFamily="34" charset="0"/>
                                      </a:rPr>
                                    </m:ctrlPr>
                                  </m:sSubPr>
                                  <m:e>
                                    <m:r>
                                      <a:rPr lang="en-US" altLang="zh-CN" sz="1800" b="0" i="1" kern="100" dirty="0" smtClean="0">
                                        <a:effectLst/>
                                        <a:latin typeface="Cambria Math" panose="02040503050406030204" pitchFamily="18" charset="0"/>
                                        <a:cs typeface="Arial" panose="020B0604020202020204" pitchFamily="34" charset="0"/>
                                      </a:rPr>
                                      <m:t>𝐵</m:t>
                                    </m:r>
                                  </m:e>
                                  <m:sub>
                                    <m:r>
                                      <a:rPr lang="en-US" altLang="zh-CN" sz="1800" b="0" i="1" kern="100" dirty="0" smtClean="0">
                                        <a:effectLst/>
                                        <a:latin typeface="Cambria Math" panose="02040503050406030204" pitchFamily="18" charset="0"/>
                                        <a:cs typeface="Arial" panose="020B0604020202020204" pitchFamily="34" charset="0"/>
                                      </a:rPr>
                                      <m:t>𝑖</m:t>
                                    </m:r>
                                  </m:sub>
                                </m:sSub>
                                <m:r>
                                  <a:rPr lang="en-US" altLang="zh-CN" sz="1800" b="0" i="1" kern="100" dirty="0" smtClean="0">
                                    <a:effectLst/>
                                    <a:latin typeface="Cambria Math" panose="02040503050406030204" pitchFamily="18" charset="0"/>
                                    <a:cs typeface="Arial" panose="020B0604020202020204" pitchFamily="34" charset="0"/>
                                  </a:rPr>
                                  <m:t>=16.5</m:t>
                                </m:r>
                                <m:r>
                                  <a:rPr lang="en-US" altLang="zh-CN" sz="1800" b="0" i="1" kern="100" dirty="0" smtClean="0">
                                    <a:effectLst/>
                                    <a:latin typeface="Cambria Math" panose="02040503050406030204" pitchFamily="18" charset="0"/>
                                    <a:cs typeface="Arial" panose="020B0604020202020204" pitchFamily="34" charset="0"/>
                                  </a:rPr>
                                  <m:t>𝑀𝐻𝑧</m:t>
                                </m:r>
                              </m:oMath>
                            </m:oMathPara>
                          </a14:m>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43623430"/>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Arial" panose="020B0604020202020204" pitchFamily="34" charset="0"/>
                              <a:ea typeface="+mn-ea"/>
                              <a:cs typeface="Arial" panose="020B0604020202020204" pitchFamily="34" charset="0"/>
                            </a:rPr>
                            <a:t>Channel</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altLang="zh-CN" sz="1800" i="1" kern="100" smtClean="0">
                                        <a:effectLst/>
                                        <a:latin typeface="Cambria Math" panose="02040503050406030204" pitchFamily="18" charset="0"/>
                                        <a:ea typeface="+mn-ea"/>
                                        <a:cs typeface="Arial" panose="020B0604020202020204" pitchFamily="34" charset="0"/>
                                      </a:rPr>
                                    </m:ctrlPr>
                                  </m:sSubSupPr>
                                  <m:e>
                                    <m:r>
                                      <a:rPr lang="en-US" altLang="zh-CN" sz="1800" b="0" i="1" kern="100" smtClean="0">
                                        <a:effectLst/>
                                        <a:latin typeface="Cambria Math" panose="02040503050406030204" pitchFamily="18" charset="0"/>
                                        <a:ea typeface="+mn-ea"/>
                                        <a:cs typeface="Arial" panose="020B0604020202020204" pitchFamily="34" charset="0"/>
                                      </a:rPr>
                                      <m:t>𝑝</m:t>
                                    </m:r>
                                  </m:e>
                                  <m:sub>
                                    <m:r>
                                      <a:rPr lang="en-US" altLang="zh-CN" sz="1800" b="0" i="1" kern="100" smtClean="0">
                                        <a:effectLst/>
                                        <a:latin typeface="Cambria Math" panose="02040503050406030204" pitchFamily="18" charset="0"/>
                                        <a:ea typeface="+mn-ea"/>
                                        <a:cs typeface="Arial" panose="020B0604020202020204" pitchFamily="34" charset="0"/>
                                      </a:rPr>
                                      <m:t>𝑖</m:t>
                                    </m:r>
                                  </m:sub>
                                  <m:sup>
                                    <m:r>
                                      <a:rPr lang="en-US" altLang="zh-CN" sz="1800" b="0" i="1" kern="100" smtClean="0">
                                        <a:effectLst/>
                                        <a:latin typeface="Cambria Math" panose="02040503050406030204" pitchFamily="18" charset="0"/>
                                        <a:ea typeface="+mn-ea"/>
                                        <a:cs typeface="Arial" panose="020B0604020202020204" pitchFamily="34" charset="0"/>
                                      </a:rPr>
                                      <m:t>𝑢𝑝</m:t>
                                    </m:r>
                                  </m:sup>
                                </m:sSubSup>
                                <m:r>
                                  <a:rPr lang="en-US" altLang="zh-CN" sz="1800" b="0" i="1" kern="100" smtClean="0">
                                    <a:effectLst/>
                                    <a:latin typeface="Cambria Math" panose="02040503050406030204" pitchFamily="18" charset="0"/>
                                    <a:ea typeface="+mn-ea"/>
                                    <a:cs typeface="Arial" panose="020B0604020202020204" pitchFamily="34" charset="0"/>
                                  </a:rPr>
                                  <m:t>=23</m:t>
                                </m:r>
                                <m:r>
                                  <a:rPr lang="en-US" altLang="zh-CN" sz="1800" b="0" i="1" kern="100" smtClean="0">
                                    <a:effectLst/>
                                    <a:latin typeface="Cambria Math" panose="02040503050406030204" pitchFamily="18" charset="0"/>
                                    <a:ea typeface="+mn-ea"/>
                                    <a:cs typeface="Arial" panose="020B0604020202020204" pitchFamily="34" charset="0"/>
                                  </a:rPr>
                                  <m:t>𝑑𝐵𝑚</m:t>
                                </m:r>
                                <m:r>
                                  <a:rPr lang="en-US" altLang="zh-CN" sz="1800" b="0" i="1" kern="100" smtClean="0">
                                    <a:effectLst/>
                                    <a:latin typeface="Cambria Math" panose="02040503050406030204" pitchFamily="18" charset="0"/>
                                    <a:ea typeface="+mn-ea"/>
                                    <a:cs typeface="Arial" panose="020B0604020202020204" pitchFamily="34" charset="0"/>
                                  </a:rPr>
                                  <m:t>, </m:t>
                                </m:r>
                                <m:sSub>
                                  <m:sSubPr>
                                    <m:ctrlPr>
                                      <a:rPr lang="en-US" altLang="zh-CN" sz="1800" b="0" i="1" kern="100" smtClean="0">
                                        <a:effectLst/>
                                        <a:latin typeface="Cambria Math" panose="02040503050406030204" pitchFamily="18" charset="0"/>
                                        <a:ea typeface="+mn-ea"/>
                                        <a:cs typeface="Arial" panose="020B0604020202020204" pitchFamily="34" charset="0"/>
                                      </a:rPr>
                                    </m:ctrlPr>
                                  </m:sSubPr>
                                  <m:e>
                                    <m:r>
                                      <a:rPr lang="en-US" altLang="zh-CN" sz="1800" b="0" i="1" kern="100" smtClean="0">
                                        <a:effectLst/>
                                        <a:latin typeface="Cambria Math" panose="02040503050406030204" pitchFamily="18" charset="0"/>
                                        <a:ea typeface="+mn-ea"/>
                                        <a:cs typeface="Arial" panose="020B0604020202020204" pitchFamily="34" charset="0"/>
                                      </a:rPr>
                                      <m:t>𝑁</m:t>
                                    </m:r>
                                  </m:e>
                                  <m:sub>
                                    <m:r>
                                      <a:rPr lang="en-US" altLang="zh-CN" sz="1800" b="0" i="1" kern="100" smtClean="0">
                                        <a:effectLst/>
                                        <a:latin typeface="Cambria Math" panose="02040503050406030204" pitchFamily="18" charset="0"/>
                                        <a:ea typeface="+mn-ea"/>
                                        <a:cs typeface="Arial" panose="020B0604020202020204" pitchFamily="34" charset="0"/>
                                      </a:rPr>
                                      <m:t>0</m:t>
                                    </m:r>
                                  </m:sub>
                                </m:sSub>
                                <m:r>
                                  <a:rPr lang="en-US" altLang="zh-CN" sz="1800" b="0" i="1" kern="100" smtClean="0">
                                    <a:effectLst/>
                                    <a:latin typeface="Cambria Math" panose="02040503050406030204" pitchFamily="18" charset="0"/>
                                    <a:ea typeface="+mn-ea"/>
                                    <a:cs typeface="Arial" panose="020B0604020202020204" pitchFamily="34" charset="0"/>
                                  </a:rPr>
                                  <m:t>=−96</m:t>
                                </m:r>
                                <m:r>
                                  <a:rPr lang="en-US" altLang="zh-CN" sz="1800" b="0" i="1" kern="100" smtClean="0">
                                    <a:effectLst/>
                                    <a:latin typeface="Cambria Math" panose="02040503050406030204" pitchFamily="18" charset="0"/>
                                    <a:ea typeface="+mn-ea"/>
                                    <a:cs typeface="Arial" panose="020B0604020202020204" pitchFamily="34" charset="0"/>
                                  </a:rPr>
                                  <m:t>𝑑𝐵𝑚</m:t>
                                </m:r>
                                <m:r>
                                  <a:rPr lang="en-US" altLang="zh-CN" sz="1800" b="0" i="1" kern="100" smtClean="0">
                                    <a:effectLst/>
                                    <a:latin typeface="Cambria Math" panose="02040503050406030204" pitchFamily="18" charset="0"/>
                                    <a:ea typeface="+mn-ea"/>
                                    <a:cs typeface="Arial" panose="020B0604020202020204" pitchFamily="34" charset="0"/>
                                  </a:rPr>
                                  <m:t>, </m:t>
                                </m:r>
                                <m:r>
                                  <a:rPr lang="zh-CN" altLang="en-US" sz="1800" b="0" i="1" kern="100" smtClean="0">
                                    <a:effectLst/>
                                    <a:latin typeface="Cambria Math" panose="02040503050406030204" pitchFamily="18" charset="0"/>
                                    <a:ea typeface="+mn-ea"/>
                                    <a:cs typeface="Arial" panose="020B0604020202020204" pitchFamily="34" charset="0"/>
                                  </a:rPr>
                                  <m:t>𝜃</m:t>
                                </m:r>
                                <m:r>
                                  <a:rPr lang="en-US" altLang="zh-CN" sz="1800" b="0" i="1" kern="100" smtClean="0">
                                    <a:effectLst/>
                                    <a:latin typeface="Cambria Math" panose="02040503050406030204" pitchFamily="18" charset="0"/>
                                    <a:ea typeface="+mn-ea"/>
                                    <a:cs typeface="Arial" panose="020B0604020202020204" pitchFamily="34" charset="0"/>
                                  </a:rPr>
                                  <m:t>=4</m:t>
                                </m:r>
                              </m:oMath>
                            </m:oMathPara>
                          </a14:m>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740223178"/>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mn-ea"/>
                              <a:cs typeface="Arial" panose="020B0604020202020204" pitchFamily="34" charset="0"/>
                            </a:rPr>
                            <a:t>Others</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kern="100" smtClean="0">
                                    <a:effectLst/>
                                    <a:latin typeface="Cambria Math" panose="02040503050406030204" pitchFamily="18" charset="0"/>
                                    <a:ea typeface="+mn-ea"/>
                                    <a:cs typeface="Arial" panose="020B0604020202020204" pitchFamily="34" charset="0"/>
                                  </a:rPr>
                                  <m:t>𝑙</m:t>
                                </m:r>
                                <m:r>
                                  <a:rPr lang="en-US" altLang="zh-CN" sz="1800" b="0" i="1" kern="100" smtClean="0">
                                    <a:effectLst/>
                                    <a:latin typeface="Cambria Math" panose="02040503050406030204" pitchFamily="18" charset="0"/>
                                    <a:ea typeface="+mn-ea"/>
                                    <a:cs typeface="Arial" panose="020B0604020202020204" pitchFamily="34" charset="0"/>
                                  </a:rPr>
                                  <m:t>=50,</m:t>
                                </m:r>
                                <m:r>
                                  <a:rPr lang="zh-CN" altLang="en-US" sz="1800" b="0" i="1" kern="100" smtClean="0">
                                    <a:effectLst/>
                                    <a:latin typeface="Cambria Math" panose="02040503050406030204" pitchFamily="18" charset="0"/>
                                    <a:ea typeface="+mn-ea"/>
                                    <a:cs typeface="Arial" panose="020B0604020202020204" pitchFamily="34" charset="0"/>
                                  </a:rPr>
                                  <m:t>𝜑</m:t>
                                </m:r>
                                <m:r>
                                  <a:rPr lang="en-US" altLang="zh-CN" sz="1800" b="0" i="1" kern="100" smtClean="0">
                                    <a:effectLst/>
                                    <a:latin typeface="Cambria Math" panose="02040503050406030204" pitchFamily="18" charset="0"/>
                                    <a:ea typeface="+mn-ea"/>
                                    <a:cs typeface="Arial" panose="020B0604020202020204" pitchFamily="34" charset="0"/>
                                  </a:rPr>
                                  <m:t>=0.8</m:t>
                                </m:r>
                              </m:oMath>
                            </m:oMathPara>
                          </a14:m>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408712454"/>
                      </a:ext>
                    </a:extLst>
                  </a:tr>
                </a:tbl>
              </a:graphicData>
            </a:graphic>
          </p:graphicFrame>
        </mc:Choice>
        <mc:Fallback xmlns="">
          <p:graphicFrame>
            <p:nvGraphicFramePr>
              <p:cNvPr id="6" name="表格 5">
                <a:extLst>
                  <a:ext uri="{FF2B5EF4-FFF2-40B4-BE49-F238E27FC236}">
                    <a16:creationId xmlns:a16="http://schemas.microsoft.com/office/drawing/2014/main" id="{A9670D2B-D3AB-40D5-5828-B0E76ABA3458}"/>
                  </a:ext>
                </a:extLst>
              </p:cNvPr>
              <p:cNvGraphicFramePr>
                <a:graphicFrameLocks noGrp="1"/>
              </p:cNvGraphicFramePr>
              <p:nvPr>
                <p:extLst>
                  <p:ext uri="{D42A27DB-BD31-4B8C-83A1-F6EECF244321}">
                    <p14:modId xmlns:p14="http://schemas.microsoft.com/office/powerpoint/2010/main" val="2912312610"/>
                  </p:ext>
                </p:extLst>
              </p:nvPr>
            </p:nvGraphicFramePr>
            <p:xfrm>
              <a:off x="3170070" y="3080426"/>
              <a:ext cx="8072246" cy="3508443"/>
            </p:xfrm>
            <a:graphic>
              <a:graphicData uri="http://schemas.openxmlformats.org/drawingml/2006/table">
                <a:tbl>
                  <a:tblPr firstRow="1" firstCol="1" bandRow="1">
                    <a:tableStyleId>{5C22544A-7EE6-4342-B048-85BDC9FD1C3A}</a:tableStyleId>
                  </a:tblPr>
                  <a:tblGrid>
                    <a:gridCol w="2557348">
                      <a:extLst>
                        <a:ext uri="{9D8B030D-6E8A-4147-A177-3AD203B41FA5}">
                          <a16:colId xmlns:a16="http://schemas.microsoft.com/office/drawing/2014/main" val="2273636743"/>
                        </a:ext>
                      </a:extLst>
                    </a:gridCol>
                    <a:gridCol w="5514898">
                      <a:extLst>
                        <a:ext uri="{9D8B030D-6E8A-4147-A177-3AD203B41FA5}">
                          <a16:colId xmlns:a16="http://schemas.microsoft.com/office/drawing/2014/main" val="1022829327"/>
                        </a:ext>
                      </a:extLst>
                    </a:gridCol>
                  </a:tblGrid>
                  <a:tr h="589422">
                    <a:tc>
                      <a:txBody>
                        <a:bodyPr/>
                        <a:lstStyle/>
                        <a:p>
                          <a:pPr algn="ctr"/>
                          <a:r>
                            <a:rPr lang="en-US" sz="1800" kern="100">
                              <a:effectLst/>
                              <a:latin typeface="Arial" panose="020B0604020202020204" pitchFamily="34" charset="0"/>
                              <a:cs typeface="Arial" panose="020B0604020202020204" pitchFamily="34" charset="0"/>
                            </a:rPr>
                            <a:t>Parameter</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pPr algn="ctr"/>
                          <a:r>
                            <a:rPr lang="en-US" altLang="zh-CN" sz="1800" kern="100">
                              <a:effectLst/>
                              <a:latin typeface="Arial" panose="020B0604020202020204" pitchFamily="34" charset="0"/>
                              <a:cs typeface="Arial" panose="020B0604020202020204" pitchFamily="34" charset="0"/>
                            </a:rPr>
                            <a:t>Value</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928298457"/>
                      </a:ext>
                    </a:extLst>
                  </a:tr>
                  <a:tr h="55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等线" panose="02010600030101010101" pitchFamily="2" charset="-122"/>
                              <a:cs typeface="Arial" panose="020B0604020202020204" pitchFamily="34" charset="0"/>
                            </a:rPr>
                            <a:t>Devices</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endParaRPr lang="zh-CN"/>
                        </a:p>
                      </a:txBody>
                      <a:tcPr marL="68580" marR="68580" marT="0" marB="0" anchor="ctr">
                        <a:blipFill>
                          <a:blip r:embed="rId8"/>
                          <a:stretch>
                            <a:fillRect l="-46630" t="-108889" r="-442" b="-434444"/>
                          </a:stretch>
                        </a:blipFill>
                      </a:tcPr>
                    </a:tc>
                    <a:extLst>
                      <a:ext uri="{0D108BD9-81ED-4DB2-BD59-A6C34878D82A}">
                        <a16:rowId xmlns:a16="http://schemas.microsoft.com/office/drawing/2014/main" val="82994310"/>
                      </a:ext>
                    </a:extLst>
                  </a:tr>
                  <a:tr h="7134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cs typeface="Arial" panose="020B0604020202020204" pitchFamily="34" charset="0"/>
                            </a:rPr>
                            <a:t>Training</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tc>
                    <a:tc>
                      <a:txBody>
                        <a:bodyPr/>
                        <a:lstStyle/>
                        <a:p>
                          <a:endParaRPr lang="zh-CN"/>
                        </a:p>
                      </a:txBody>
                      <a:tcPr marL="68580" marR="68580" marT="0" marB="0" anchor="ctr">
                        <a:blipFill>
                          <a:blip r:embed="rId8"/>
                          <a:stretch>
                            <a:fillRect l="-46630" t="-160684" r="-442" b="-234188"/>
                          </a:stretch>
                        </a:blipFill>
                      </a:tcPr>
                    </a:tc>
                    <a:extLst>
                      <a:ext uri="{0D108BD9-81ED-4DB2-BD59-A6C34878D82A}">
                        <a16:rowId xmlns:a16="http://schemas.microsoft.com/office/drawing/2014/main" val="3996618522"/>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mn-ea"/>
                              <a:cs typeface="Arial" panose="020B0604020202020204" pitchFamily="34" charset="0"/>
                            </a:rPr>
                            <a:t>BandWidth</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endParaRPr lang="zh-CN"/>
                        </a:p>
                      </a:txBody>
                      <a:tcPr marL="68580" marR="68580" marT="0" marB="0" anchor="ctr">
                        <a:blipFill>
                          <a:blip r:embed="rId8"/>
                          <a:stretch>
                            <a:fillRect l="-46630" t="-335165" r="-442" b="-201099"/>
                          </a:stretch>
                        </a:blipFill>
                      </a:tcPr>
                    </a:tc>
                    <a:extLst>
                      <a:ext uri="{0D108BD9-81ED-4DB2-BD59-A6C34878D82A}">
                        <a16:rowId xmlns:a16="http://schemas.microsoft.com/office/drawing/2014/main" val="143623430"/>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Arial" panose="020B0604020202020204" pitchFamily="34" charset="0"/>
                              <a:ea typeface="+mn-ea"/>
                              <a:cs typeface="Arial" panose="020B0604020202020204" pitchFamily="34" charset="0"/>
                            </a:rPr>
                            <a:t>Channel</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endParaRPr lang="zh-CN"/>
                        </a:p>
                      </a:txBody>
                      <a:tcPr marL="68580" marR="68580" marT="0" marB="0" anchor="ctr">
                        <a:blipFill>
                          <a:blip r:embed="rId8"/>
                          <a:stretch>
                            <a:fillRect l="-46630" t="-440000" r="-442" b="-103333"/>
                          </a:stretch>
                        </a:blipFill>
                      </a:tcPr>
                    </a:tc>
                    <a:extLst>
                      <a:ext uri="{0D108BD9-81ED-4DB2-BD59-A6C34878D82A}">
                        <a16:rowId xmlns:a16="http://schemas.microsoft.com/office/drawing/2014/main" val="740223178"/>
                      </a:ext>
                    </a:extLst>
                  </a:tr>
                  <a:tr h="551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00">
                              <a:effectLst/>
                              <a:latin typeface="Arial" panose="020B0604020202020204" pitchFamily="34" charset="0"/>
                              <a:ea typeface="+mn-ea"/>
                              <a:cs typeface="Arial" panose="020B0604020202020204" pitchFamily="34" charset="0"/>
                            </a:rPr>
                            <a:t>Others</a:t>
                          </a:r>
                          <a:endParaRPr lang="zh-CN" altLang="zh-CN" sz="1800" kern="100" dirty="0">
                            <a:effectLst/>
                            <a:latin typeface="Arial" panose="020B0604020202020204" pitchFamily="34" charset="0"/>
                            <a:ea typeface="+mn-ea"/>
                            <a:cs typeface="Arial" panose="020B0604020202020204" pitchFamily="34" charset="0"/>
                          </a:endParaRPr>
                        </a:p>
                      </a:txBody>
                      <a:tcPr marL="68580" marR="68580" marT="0" marB="0" anchor="ctr"/>
                    </a:tc>
                    <a:tc>
                      <a:txBody>
                        <a:bodyPr/>
                        <a:lstStyle/>
                        <a:p>
                          <a:endParaRPr lang="zh-CN"/>
                        </a:p>
                      </a:txBody>
                      <a:tcPr marL="68580" marR="68580" marT="0" marB="0" anchor="ctr">
                        <a:blipFill>
                          <a:blip r:embed="rId8"/>
                          <a:stretch>
                            <a:fillRect l="-46630" t="-534066" r="-442" b="-2198"/>
                          </a:stretch>
                        </a:blipFill>
                      </a:tcPr>
                    </a:tc>
                    <a:extLst>
                      <a:ext uri="{0D108BD9-81ED-4DB2-BD59-A6C34878D82A}">
                        <a16:rowId xmlns:a16="http://schemas.microsoft.com/office/drawing/2014/main" val="2408712454"/>
                      </a:ext>
                    </a:extLst>
                  </a:tr>
                </a:tbl>
              </a:graphicData>
            </a:graphic>
          </p:graphicFrame>
        </mc:Fallback>
      </mc:AlternateContent>
      <p:cxnSp>
        <p:nvCxnSpPr>
          <p:cNvPr id="7" name="直线连接符 6">
            <a:extLst>
              <a:ext uri="{FF2B5EF4-FFF2-40B4-BE49-F238E27FC236}">
                <a16:creationId xmlns:a16="http://schemas.microsoft.com/office/drawing/2014/main" id="{7EA29A68-7A1E-14AD-D8CF-E91BDE190F21}"/>
              </a:ext>
            </a:extLst>
          </p:cNvPr>
          <p:cNvCxnSpPr>
            <a:cxnSpLocks/>
          </p:cNvCxnSpPr>
          <p:nvPr/>
        </p:nvCxnSpPr>
        <p:spPr>
          <a:xfrm>
            <a:off x="0" y="2850760"/>
            <a:ext cx="1218366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5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对角圆角矩形 38">
            <a:extLst>
              <a:ext uri="{FF2B5EF4-FFF2-40B4-BE49-F238E27FC236}">
                <a16:creationId xmlns:a16="http://schemas.microsoft.com/office/drawing/2014/main" id="{B2C018CC-A3C2-499B-A00E-E7E5174F838B}"/>
              </a:ext>
            </a:extLst>
          </p:cNvPr>
          <p:cNvSpPr/>
          <p:nvPr/>
        </p:nvSpPr>
        <p:spPr>
          <a:xfrm>
            <a:off x="741147" y="3339130"/>
            <a:ext cx="1734207" cy="684415"/>
          </a:xfrm>
          <a:prstGeom prst="round2DiagRect">
            <a:avLst>
              <a:gd name="adj1" fmla="val 16667"/>
              <a:gd name="adj2" fmla="val 50000"/>
            </a:avLst>
          </a:prstGeom>
          <a:solidFill>
            <a:schemeClr val="accent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Baselines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a:extLst>
              <a:ext uri="{FF2B5EF4-FFF2-40B4-BE49-F238E27FC236}">
                <a16:creationId xmlns:a16="http://schemas.microsoft.com/office/drawing/2014/main" id="{6A122A5C-6316-4C47-A4DC-83BBF463A94B}"/>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8" name="斜纹 17">
            <a:extLst>
              <a:ext uri="{FF2B5EF4-FFF2-40B4-BE49-F238E27FC236}">
                <a16:creationId xmlns:a16="http://schemas.microsoft.com/office/drawing/2014/main" id="{B71DBBC1-93B6-4B4B-99BD-F13EAEA325EF}"/>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9" name="文本框 18">
            <a:extLst>
              <a:ext uri="{FF2B5EF4-FFF2-40B4-BE49-F238E27FC236}">
                <a16:creationId xmlns:a16="http://schemas.microsoft.com/office/drawing/2014/main" id="{6284611A-BC63-4310-9324-C79C9F5BBE8B}"/>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Experiment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箭头: 右 30">
            <a:extLst>
              <a:ext uri="{FF2B5EF4-FFF2-40B4-BE49-F238E27FC236}">
                <a16:creationId xmlns:a16="http://schemas.microsoft.com/office/drawing/2014/main" id="{6038009F-9B03-4562-885C-F0D656FB4BF6}"/>
              </a:ext>
            </a:extLst>
          </p:cNvPr>
          <p:cNvSpPr/>
          <p:nvPr/>
        </p:nvSpPr>
        <p:spPr>
          <a:xfrm>
            <a:off x="2679250" y="3466648"/>
            <a:ext cx="581891" cy="437851"/>
          </a:xfrm>
          <a:prstGeom prst="rightArrow">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82F1ED0B-8833-4831-8D38-07C08FC1E116}"/>
              </a:ext>
            </a:extLst>
          </p:cNvPr>
          <p:cNvSpPr txBox="1"/>
          <p:nvPr/>
        </p:nvSpPr>
        <p:spPr>
          <a:xfrm>
            <a:off x="3619273" y="2545641"/>
            <a:ext cx="3519657" cy="2271391"/>
          </a:xfrm>
          <a:prstGeom prst="rect">
            <a:avLst/>
          </a:prstGeom>
          <a:noFill/>
        </p:spPr>
        <p:txBody>
          <a:bodyPr wrap="square">
            <a:spAutoFit/>
          </a:bodyPr>
          <a:lstStyle/>
          <a:p>
            <a:pPr marL="342900" indent="-342900" algn="just" defTabSz="1466850">
              <a:lnSpc>
                <a:spcPct val="90000"/>
              </a:lnSpc>
              <a:spcBef>
                <a:spcPct val="0"/>
              </a:spcBef>
              <a:spcAft>
                <a:spcPct val="35000"/>
              </a:spcAft>
              <a:buFont typeface="Arial" panose="020B0604020202020204" pitchFamily="34" charset="0"/>
              <a:buChar char="•"/>
            </a:pPr>
            <a:r>
              <a:rPr lang="en-US" altLang="zh-CN" sz="2400" b="1" dirty="0" err="1">
                <a:latin typeface="Arial" panose="020B0604020202020204" pitchFamily="34" charset="0"/>
                <a:cs typeface="Arial" panose="020B0604020202020204" pitchFamily="34" charset="0"/>
              </a:rPr>
              <a:t>HierAvg</a:t>
            </a:r>
            <a:endParaRPr lang="en-US" altLang="zh-CN" sz="2400" dirty="0">
              <a:latin typeface="Arial" panose="020B0604020202020204" pitchFamily="34" charset="0"/>
              <a:cs typeface="Arial" panose="020B0604020202020204" pitchFamily="34" charset="0"/>
            </a:endParaRPr>
          </a:p>
          <a:p>
            <a:pPr marL="342900" indent="-342900" algn="just" defTabSz="1466850">
              <a:lnSpc>
                <a:spcPct val="90000"/>
              </a:lnSpc>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HFEL</a:t>
            </a:r>
          </a:p>
          <a:p>
            <a:pPr marL="342900" indent="-342900" algn="just" defTabSz="1466850">
              <a:lnSpc>
                <a:spcPct val="90000"/>
              </a:lnSpc>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COVG</a:t>
            </a:r>
          </a:p>
          <a:p>
            <a:pPr marL="342900" indent="-342900" algn="just" defTabSz="1466850">
              <a:lnSpc>
                <a:spcPct val="90000"/>
              </a:lnSpc>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Shape</a:t>
            </a:r>
          </a:p>
          <a:p>
            <a:pPr marL="342900" indent="-342900" algn="just" defTabSz="1466850">
              <a:lnSpc>
                <a:spcPct val="90000"/>
              </a:lnSpc>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CE-HFL</a:t>
            </a:r>
          </a:p>
        </p:txBody>
      </p:sp>
      <p:pic>
        <p:nvPicPr>
          <p:cNvPr id="7204" name="Picture 36">
            <a:extLst>
              <a:ext uri="{FF2B5EF4-FFF2-40B4-BE49-F238E27FC236}">
                <a16:creationId xmlns:a16="http://schemas.microsoft.com/office/drawing/2014/main" id="{23BEF56D-8720-4D6D-B4CB-2E49B88C97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83"/>
          <a:stretch>
            <a:fillRect/>
          </a:stretch>
        </p:blipFill>
        <p:spPr bwMode="auto">
          <a:xfrm>
            <a:off x="0" y="0"/>
            <a:ext cx="152400" cy="82550"/>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a:extLst>
              <a:ext uri="{FF2B5EF4-FFF2-40B4-BE49-F238E27FC236}">
                <a16:creationId xmlns:a16="http://schemas.microsoft.com/office/drawing/2014/main" id="{215384C6-3AFF-4489-91F5-FEBD1CF1084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b="12895"/>
          <a:stretch>
            <a:fillRect/>
          </a:stretch>
        </p:blipFill>
        <p:spPr bwMode="auto">
          <a:xfrm>
            <a:off x="0" y="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a:extLst>
              <a:ext uri="{FF2B5EF4-FFF2-40B4-BE49-F238E27FC236}">
                <a16:creationId xmlns:a16="http://schemas.microsoft.com/office/drawing/2014/main" id="{33796C7B-6EE8-41A7-8A0D-18573E2363B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b="28383"/>
          <a:stretch>
            <a:fillRect/>
          </a:stretch>
        </p:blipFill>
        <p:spPr bwMode="auto">
          <a:xfrm>
            <a:off x="0" y="0"/>
            <a:ext cx="139700" cy="82550"/>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a:extLst>
              <a:ext uri="{FF2B5EF4-FFF2-40B4-BE49-F238E27FC236}">
                <a16:creationId xmlns:a16="http://schemas.microsoft.com/office/drawing/2014/main" id="{5C3627F3-249B-471B-8D72-62BDE48851B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b="23642"/>
          <a:stretch>
            <a:fillRect/>
          </a:stretch>
        </p:blipFill>
        <p:spPr bwMode="auto">
          <a:xfrm>
            <a:off x="0" y="0"/>
            <a:ext cx="120650" cy="9525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a:extLst>
              <a:ext uri="{FF2B5EF4-FFF2-40B4-BE49-F238E27FC236}">
                <a16:creationId xmlns:a16="http://schemas.microsoft.com/office/drawing/2014/main" id="{78DE9C2D-998C-4D12-BBE5-D5B2EF7F0EE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b="10312"/>
          <a:stretch>
            <a:fillRect/>
          </a:stretch>
        </p:blipFill>
        <p:spPr bwMode="auto">
          <a:xfrm>
            <a:off x="0" y="0"/>
            <a:ext cx="101600" cy="101600"/>
          </a:xfrm>
          <a:prstGeom prst="rect">
            <a:avLst/>
          </a:prstGeom>
          <a:noFill/>
          <a:extLst>
            <a:ext uri="{909E8E84-426E-40DD-AFC4-6F175D3DCCD1}">
              <a14:hiddenFill xmlns:a14="http://schemas.microsoft.com/office/drawing/2010/main">
                <a:solidFill>
                  <a:srgbClr val="FFFFFF"/>
                </a:solidFill>
              </a14:hiddenFill>
            </a:ext>
          </a:extLst>
        </p:spPr>
      </p:pic>
      <p:sp>
        <p:nvSpPr>
          <p:cNvPr id="20" name="对角圆角矩形 38">
            <a:extLst>
              <a:ext uri="{FF2B5EF4-FFF2-40B4-BE49-F238E27FC236}">
                <a16:creationId xmlns:a16="http://schemas.microsoft.com/office/drawing/2014/main" id="{B2C018CC-A3C2-499B-A00E-E7E5174F838B}"/>
              </a:ext>
            </a:extLst>
          </p:cNvPr>
          <p:cNvSpPr/>
          <p:nvPr/>
        </p:nvSpPr>
        <p:spPr>
          <a:xfrm>
            <a:off x="741145" y="5471379"/>
            <a:ext cx="1734207" cy="684415"/>
          </a:xfrm>
          <a:prstGeom prst="round2DiagRect">
            <a:avLst>
              <a:gd name="adj1" fmla="val 16667"/>
              <a:gd name="adj2" fmla="val 50000"/>
            </a:avLst>
          </a:prstGeom>
          <a:solidFill>
            <a:schemeClr val="accent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Metrics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箭头: 右 30">
            <a:extLst>
              <a:ext uri="{FF2B5EF4-FFF2-40B4-BE49-F238E27FC236}">
                <a16:creationId xmlns:a16="http://schemas.microsoft.com/office/drawing/2014/main" id="{6038009F-9B03-4562-885C-F0D656FB4BF6}"/>
              </a:ext>
            </a:extLst>
          </p:cNvPr>
          <p:cNvSpPr/>
          <p:nvPr/>
        </p:nvSpPr>
        <p:spPr>
          <a:xfrm>
            <a:off x="2679248" y="5598897"/>
            <a:ext cx="581891" cy="43785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82F1ED0B-8833-4831-8D38-07C08FC1E116}"/>
              </a:ext>
            </a:extLst>
          </p:cNvPr>
          <p:cNvSpPr txBox="1"/>
          <p:nvPr/>
        </p:nvSpPr>
        <p:spPr>
          <a:xfrm>
            <a:off x="3465035" y="5084155"/>
            <a:ext cx="7985820" cy="1458861"/>
          </a:xfrm>
          <a:prstGeom prst="rect">
            <a:avLst/>
          </a:prstGeom>
          <a:noFill/>
        </p:spPr>
        <p:txBody>
          <a:bodyPr wrap="square">
            <a:spAutoFit/>
          </a:bodyPr>
          <a:lstStyle/>
          <a:p>
            <a:pPr marL="342900" indent="-342900" defTabSz="1466850">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Average communication energy per round</a:t>
            </a:r>
          </a:p>
          <a:p>
            <a:pPr marL="342900" indent="-342900" defTabSz="1466850">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Maximum communication energy</a:t>
            </a:r>
          </a:p>
          <a:p>
            <a:pPr marL="342900" indent="-342900" defTabSz="1466850">
              <a:spcBef>
                <a:spcPct val="0"/>
              </a:spcBef>
              <a:spcAft>
                <a:spcPct val="35000"/>
              </a:spcAft>
              <a:buFont typeface="Arial" panose="020B0604020202020204" pitchFamily="34" charset="0"/>
              <a:buChar char="•"/>
            </a:pPr>
            <a:r>
              <a:rPr lang="en-US" altLang="zh-CN" sz="2400" b="1" dirty="0">
                <a:latin typeface="Arial" panose="020B0604020202020204" pitchFamily="34" charset="0"/>
                <a:cs typeface="Arial" panose="020B0604020202020204" pitchFamily="34" charset="0"/>
              </a:rPr>
              <a:t>Global model accuracy</a:t>
            </a:r>
          </a:p>
        </p:txBody>
      </p:sp>
      <p:cxnSp>
        <p:nvCxnSpPr>
          <p:cNvPr id="4" name="直线连接符 3">
            <a:extLst>
              <a:ext uri="{FF2B5EF4-FFF2-40B4-BE49-F238E27FC236}">
                <a16:creationId xmlns:a16="http://schemas.microsoft.com/office/drawing/2014/main" id="{392EB422-621D-27A6-00AE-61C49449ED92}"/>
              </a:ext>
            </a:extLst>
          </p:cNvPr>
          <p:cNvCxnSpPr>
            <a:cxnSpLocks/>
          </p:cNvCxnSpPr>
          <p:nvPr/>
        </p:nvCxnSpPr>
        <p:spPr>
          <a:xfrm>
            <a:off x="0" y="4836724"/>
            <a:ext cx="1218366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 name="直线连接符 1">
            <a:extLst>
              <a:ext uri="{FF2B5EF4-FFF2-40B4-BE49-F238E27FC236}">
                <a16:creationId xmlns:a16="http://schemas.microsoft.com/office/drawing/2014/main" id="{D424699F-8D7C-4DCF-A979-0CAB81170620}"/>
              </a:ext>
            </a:extLst>
          </p:cNvPr>
          <p:cNvCxnSpPr>
            <a:cxnSpLocks/>
          </p:cNvCxnSpPr>
          <p:nvPr/>
        </p:nvCxnSpPr>
        <p:spPr>
          <a:xfrm>
            <a:off x="76200" y="2452509"/>
            <a:ext cx="1218366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对角圆角矩形 38">
            <a:extLst>
              <a:ext uri="{FF2B5EF4-FFF2-40B4-BE49-F238E27FC236}">
                <a16:creationId xmlns:a16="http://schemas.microsoft.com/office/drawing/2014/main" id="{BFB2F7A8-7672-7767-E9E5-EE51CC438B2E}"/>
              </a:ext>
            </a:extLst>
          </p:cNvPr>
          <p:cNvSpPr/>
          <p:nvPr/>
        </p:nvSpPr>
        <p:spPr>
          <a:xfrm>
            <a:off x="613705" y="1438371"/>
            <a:ext cx="1989086" cy="684415"/>
          </a:xfrm>
          <a:prstGeom prst="round2DiagRect">
            <a:avLst>
              <a:gd name="adj1" fmla="val 16667"/>
              <a:gd name="adj2" fmla="val 50000"/>
            </a:avLst>
          </a:prstGeom>
          <a:solidFill>
            <a:schemeClr val="accent1"/>
          </a:solidFill>
          <a:ln w="190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heterogeneity</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612B16C-3FA7-27E4-6BF3-192A50A8B738}"/>
                  </a:ext>
                </a:extLst>
              </p:cNvPr>
              <p:cNvSpPr txBox="1"/>
              <p:nvPr/>
            </p:nvSpPr>
            <p:spPr>
              <a:xfrm>
                <a:off x="3340981" y="1218695"/>
                <a:ext cx="7839342" cy="830997"/>
              </a:xfrm>
              <a:prstGeom prst="rect">
                <a:avLst/>
              </a:prstGeom>
              <a:noFill/>
            </p:spPr>
            <p:txBody>
              <a:bodyPr wrap="square">
                <a:spAutoFit/>
              </a:bodyPr>
              <a:lstStyle/>
              <a:p>
                <a:r>
                  <a:rPr lang="en-US" altLang="zh-CN" sz="2400" b="1" dirty="0">
                    <a:latin typeface="Arial" panose="020B0604020202020204" pitchFamily="34" charset="0"/>
                    <a:cs typeface="Arial" panose="020B0604020202020204" pitchFamily="34" charset="0"/>
                  </a:rPr>
                  <a:t>Data: </a:t>
                </a:r>
                <a:r>
                  <a:rPr lang="zh-CN" altLang="en-US" sz="2400" b="1" dirty="0">
                    <a:latin typeface="Arial" panose="020B0604020202020204" pitchFamily="34" charset="0"/>
                    <a:cs typeface="Arial" panose="020B0604020202020204" pitchFamily="34" charset="0"/>
                  </a:rPr>
                  <a:t>Dirichlet function </a:t>
                </a:r>
                <a14:m>
                  <m:oMath xmlns:m="http://schemas.openxmlformats.org/officeDocument/2006/math">
                    <m:r>
                      <a:rPr lang="en-US" altLang="zh-CN" sz="2400" b="1" i="1" smtClean="0">
                        <a:latin typeface="Cambria Math" panose="02040503050406030204" pitchFamily="18" charset="0"/>
                        <a:cs typeface="Arial" panose="020B0604020202020204" pitchFamily="34" charset="0"/>
                      </a:rPr>
                      <m:t>𝑫𝒊𝒓</m:t>
                    </m:r>
                    <m:d>
                      <m:dPr>
                        <m:ctrlPr>
                          <a:rPr lang="en-US" altLang="zh-CN" sz="2400" b="1" i="1" smtClean="0">
                            <a:latin typeface="Cambria Math" panose="02040503050406030204" pitchFamily="18" charset="0"/>
                            <a:cs typeface="Arial" panose="020B0604020202020204" pitchFamily="34" charset="0"/>
                          </a:rPr>
                        </m:ctrlPr>
                      </m:dPr>
                      <m:e>
                        <m:r>
                          <a:rPr lang="zh-CN" altLang="en-US" sz="2400" b="1" i="1" smtClean="0">
                            <a:latin typeface="Cambria Math" panose="02040503050406030204" pitchFamily="18" charset="0"/>
                            <a:cs typeface="Arial" panose="020B0604020202020204" pitchFamily="34" charset="0"/>
                          </a:rPr>
                          <m:t>𝜶</m:t>
                        </m:r>
                      </m:e>
                    </m:d>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𝟎</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𝟏</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𝟏</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𝟏𝟎</m:t>
                    </m:r>
                    <m:r>
                      <a:rPr lang="en-US" altLang="zh-CN" sz="2400" b="1" i="1" smtClean="0">
                        <a:latin typeface="Cambria Math" panose="02040503050406030204" pitchFamily="18" charset="0"/>
                        <a:cs typeface="Arial" panose="020B0604020202020204" pitchFamily="34" charset="0"/>
                      </a:rPr>
                      <m:t>}</m:t>
                    </m:r>
                  </m:oMath>
                </a14:m>
                <a:endParaRPr lang="en-US" altLang="zh-CN" sz="2400" b="1" dirty="0">
                  <a:latin typeface="Arial" panose="020B0604020202020204" pitchFamily="34" charset="0"/>
                  <a:cs typeface="Arial" panose="020B0604020202020204" pitchFamily="34" charset="0"/>
                </a:endParaRPr>
              </a:p>
              <a:p>
                <a:r>
                  <a:rPr lang="en-US" altLang="zh-CN" sz="2400" b="1" dirty="0">
                    <a:latin typeface="Arial" panose="020B0604020202020204" pitchFamily="34" charset="0"/>
                    <a:cs typeface="Arial" panose="020B0604020202020204" pitchFamily="34" charset="0"/>
                  </a:rPr>
                  <a:t>Communication: </a:t>
                </a:r>
                <a14:m>
                  <m:oMath xmlns:m="http://schemas.openxmlformats.org/officeDocument/2006/math">
                    <m:r>
                      <a:rPr lang="en-US" altLang="zh-CN" sz="2400" b="1" i="1" smtClean="0">
                        <a:latin typeface="Cambria Math" panose="02040503050406030204" pitchFamily="18" charset="0"/>
                        <a:cs typeface="Arial" panose="020B0604020202020204" pitchFamily="34" charset="0"/>
                      </a:rPr>
                      <m:t>𝒗</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𝟏</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𝟐</m:t>
                    </m:r>
                    <m:r>
                      <a:rPr lang="en-US" altLang="zh-CN" sz="2400" b="1" i="1" smtClean="0">
                        <a:latin typeface="Cambria Math" panose="02040503050406030204" pitchFamily="18" charset="0"/>
                        <a:cs typeface="Arial" panose="020B0604020202020204" pitchFamily="34" charset="0"/>
                      </a:rPr>
                      <m:t>,</m:t>
                    </m:r>
                    <m:r>
                      <a:rPr lang="en-US" altLang="zh-CN" sz="2400" b="1" i="1" smtClean="0">
                        <a:latin typeface="Cambria Math" panose="02040503050406030204" pitchFamily="18" charset="0"/>
                        <a:cs typeface="Arial" panose="020B0604020202020204" pitchFamily="34" charset="0"/>
                      </a:rPr>
                      <m:t>𝟑</m:t>
                    </m:r>
                    <m:r>
                      <a:rPr lang="en-US" altLang="zh-CN" sz="2400" b="1" i="1" smtClean="0">
                        <a:latin typeface="Cambria Math" panose="02040503050406030204" pitchFamily="18" charset="0"/>
                        <a:cs typeface="Arial" panose="020B0604020202020204" pitchFamily="34" charset="0"/>
                      </a:rPr>
                      <m:t>}</m:t>
                    </m:r>
                  </m:oMath>
                </a14:m>
                <a:endParaRPr lang="zh-CN" altLang="en-US" sz="2400" b="1" dirty="0">
                  <a:latin typeface="Arial" panose="020B0604020202020204" pitchFamily="34" charset="0"/>
                  <a:cs typeface="Arial" panose="020B0604020202020204" pitchFamily="34" charset="0"/>
                </a:endParaRPr>
              </a:p>
            </p:txBody>
          </p:sp>
        </mc:Choice>
        <mc:Fallback xmlns="">
          <p:sp>
            <p:nvSpPr>
              <p:cNvPr id="6" name="文本框 5">
                <a:extLst>
                  <a:ext uri="{FF2B5EF4-FFF2-40B4-BE49-F238E27FC236}">
                    <a16:creationId xmlns:a16="http://schemas.microsoft.com/office/drawing/2014/main" id="{4612B16C-3FA7-27E4-6BF3-192A50A8B738}"/>
                  </a:ext>
                </a:extLst>
              </p:cNvPr>
              <p:cNvSpPr txBox="1">
                <a:spLocks noRot="1" noChangeAspect="1" noMove="1" noResize="1" noEditPoints="1" noAdjustHandles="1" noChangeArrowheads="1" noChangeShapeType="1" noTextEdit="1"/>
              </p:cNvSpPr>
              <p:nvPr/>
            </p:nvSpPr>
            <p:spPr>
              <a:xfrm>
                <a:off x="3340981" y="1218695"/>
                <a:ext cx="7839342" cy="830997"/>
              </a:xfrm>
              <a:prstGeom prst="rect">
                <a:avLst/>
              </a:prstGeom>
              <a:blipFill>
                <a:blip r:embed="rId8"/>
                <a:stretch>
                  <a:fillRect l="-1166" t="-5147" b="-169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189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4C15CF9-6D35-4023-AF21-CED8B143D054}"/>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斜纹 4">
            <a:extLst>
              <a:ext uri="{FF2B5EF4-FFF2-40B4-BE49-F238E27FC236}">
                <a16:creationId xmlns:a16="http://schemas.microsoft.com/office/drawing/2014/main" id="{C13003A6-7646-4454-BB47-DDC12E5163A4}"/>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BDC849D3-3048-412E-955B-85052CA8FC69}"/>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Experiment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F39A3FFB-BFA5-40A5-A386-EC0982A81CD9}"/>
              </a:ext>
            </a:extLst>
          </p:cNvPr>
          <p:cNvSpPr/>
          <p:nvPr/>
        </p:nvSpPr>
        <p:spPr>
          <a:xfrm>
            <a:off x="374653" y="975495"/>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A0BB627C-223D-4070-9003-82E705F2AF49}"/>
              </a:ext>
            </a:extLst>
          </p:cNvPr>
          <p:cNvSpPr txBox="1"/>
          <p:nvPr/>
        </p:nvSpPr>
        <p:spPr>
          <a:xfrm>
            <a:off x="351977" y="1134581"/>
            <a:ext cx="1145358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(1) Average Communication Energy Consumption</a:t>
            </a:r>
            <a:endParaRPr lang="en-US" altLang="zh-CN" sz="2800" dirty="0">
              <a:latin typeface="Arial" panose="020B0604020202020204" pitchFamily="34" charset="0"/>
              <a:cs typeface="Arial" panose="020B0604020202020204" pitchFamily="34" charset="0"/>
            </a:endParaRPr>
          </a:p>
        </p:txBody>
      </p:sp>
      <p:pic>
        <p:nvPicPr>
          <p:cNvPr id="8199" name="Picture 7">
            <a:extLst>
              <a:ext uri="{FF2B5EF4-FFF2-40B4-BE49-F238E27FC236}">
                <a16:creationId xmlns:a16="http://schemas.microsoft.com/office/drawing/2014/main" id="{9F8F566F-A45F-4370-BFA2-F7E0A01F08F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AC153A48-2CEB-48CC-8DE3-EA789C1AEE2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B462351C-3D49-DF30-34A9-8D9F652FD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021" y="1865008"/>
            <a:ext cx="6059958" cy="4495717"/>
          </a:xfrm>
          <a:prstGeom prst="rect">
            <a:avLst/>
          </a:prstGeom>
        </p:spPr>
      </p:pic>
      <p:sp>
        <p:nvSpPr>
          <p:cNvPr id="2" name="TextBox 1">
            <a:extLst>
              <a:ext uri="{FF2B5EF4-FFF2-40B4-BE49-F238E27FC236}">
                <a16:creationId xmlns:a16="http://schemas.microsoft.com/office/drawing/2014/main" id="{2DD38B5D-DC68-9F22-73E7-3DA545DA8297}"/>
              </a:ext>
            </a:extLst>
          </p:cNvPr>
          <p:cNvSpPr txBox="1"/>
          <p:nvPr/>
        </p:nvSpPr>
        <p:spPr>
          <a:xfrm>
            <a:off x="8534400" y="2035374"/>
            <a:ext cx="2489200" cy="4154984"/>
          </a:xfrm>
          <a:prstGeom prst="rect">
            <a:avLst/>
          </a:prstGeom>
          <a:noFill/>
        </p:spPr>
        <p:txBody>
          <a:bodyPr wrap="square" rtlCol="0">
            <a:spAutoFit/>
          </a:bodyPr>
          <a:lstStyle/>
          <a:p>
            <a:r>
              <a:rPr lang="en-CN" sz="2400" b="1" dirty="0">
                <a:latin typeface="Arial" panose="020B0604020202020204" pitchFamily="34" charset="0"/>
                <a:cs typeface="Arial" panose="020B0604020202020204" pitchFamily="34" charset="0"/>
              </a:rPr>
              <a:t>Key Finding:</a:t>
            </a:r>
            <a:r>
              <a:rPr lang="en-CN" sz="2400" dirty="0">
                <a:latin typeface="Arial" panose="020B0604020202020204" pitchFamily="34" charset="0"/>
                <a:cs typeface="Arial" panose="020B0604020202020204" pitchFamily="34" charset="0"/>
              </a:rPr>
              <a:t> </a:t>
            </a:r>
          </a:p>
          <a:p>
            <a:endParaRPr lang="en-CN" sz="2400" dirty="0">
              <a:latin typeface="Arial" panose="020B0604020202020204" pitchFamily="34" charset="0"/>
              <a:cs typeface="Arial" panose="020B0604020202020204" pitchFamily="34" charset="0"/>
            </a:endParaRPr>
          </a:p>
          <a:p>
            <a:r>
              <a:rPr lang="en-CN" sz="2400" dirty="0">
                <a:latin typeface="Arial" panose="020B0604020202020204" pitchFamily="34" charset="0"/>
                <a:cs typeface="Arial" panose="020B0604020202020204" pitchFamily="34" charset="0"/>
              </a:rPr>
              <a:t>HFELAG achieves the lowest average energy, reducing it by up to </a:t>
            </a:r>
            <a:r>
              <a:rPr lang="en-CN" sz="2400" b="1" dirty="0">
                <a:latin typeface="Arial" panose="020B0604020202020204" pitchFamily="34" charset="0"/>
                <a:cs typeface="Arial" panose="020B0604020202020204" pitchFamily="34" charset="0"/>
              </a:rPr>
              <a:t>10.9%</a:t>
            </a:r>
            <a:r>
              <a:rPr lang="en-CN" sz="2400" dirty="0">
                <a:latin typeface="Arial" panose="020B0604020202020204" pitchFamily="34" charset="0"/>
                <a:cs typeface="Arial" panose="020B0604020202020204" pitchFamily="34" charset="0"/>
              </a:rPr>
              <a:t> (MNIST) and </a:t>
            </a:r>
            <a:r>
              <a:rPr lang="en-CN" sz="2400" b="1" dirty="0">
                <a:latin typeface="Arial" panose="020B0604020202020204" pitchFamily="34" charset="0"/>
                <a:cs typeface="Arial" panose="020B0604020202020204" pitchFamily="34" charset="0"/>
              </a:rPr>
              <a:t>9.3%</a:t>
            </a:r>
            <a:r>
              <a:rPr lang="en-CN" sz="2400" dirty="0">
                <a:latin typeface="Arial" panose="020B0604020202020204" pitchFamily="34" charset="0"/>
                <a:cs typeface="Arial" panose="020B0604020202020204" pitchFamily="34" charset="0"/>
              </a:rPr>
              <a:t> (CIFAR-10) compared to HierAvg.</a:t>
            </a:r>
          </a:p>
        </p:txBody>
      </p:sp>
    </p:spTree>
    <p:extLst>
      <p:ext uri="{BB962C8B-B14F-4D97-AF65-F5344CB8AC3E}">
        <p14:creationId xmlns:p14="http://schemas.microsoft.com/office/powerpoint/2010/main" val="231052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4C15CF9-6D35-4023-AF21-CED8B143D054}"/>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斜纹 4">
            <a:extLst>
              <a:ext uri="{FF2B5EF4-FFF2-40B4-BE49-F238E27FC236}">
                <a16:creationId xmlns:a16="http://schemas.microsoft.com/office/drawing/2014/main" id="{C13003A6-7646-4454-BB47-DDC12E5163A4}"/>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BDC849D3-3048-412E-955B-85052CA8FC69}"/>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Experiment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F39A3FFB-BFA5-40A5-A386-EC0982A81CD9}"/>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A0BB627C-223D-4070-9003-82E705F2AF49}"/>
              </a:ext>
            </a:extLst>
          </p:cNvPr>
          <p:cNvSpPr txBox="1"/>
          <p:nvPr/>
        </p:nvSpPr>
        <p:spPr>
          <a:xfrm>
            <a:off x="369207" y="957713"/>
            <a:ext cx="1145358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(2) Maximum Communication Energy Consumption</a:t>
            </a:r>
            <a:endParaRPr lang="en-US" altLang="zh-CN" sz="2800" dirty="0">
              <a:latin typeface="Arial" panose="020B0604020202020204" pitchFamily="34" charset="0"/>
              <a:cs typeface="Arial" panose="020B0604020202020204" pitchFamily="34" charset="0"/>
            </a:endParaRPr>
          </a:p>
        </p:txBody>
      </p:sp>
      <p:pic>
        <p:nvPicPr>
          <p:cNvPr id="8199" name="Picture 7">
            <a:extLst>
              <a:ext uri="{FF2B5EF4-FFF2-40B4-BE49-F238E27FC236}">
                <a16:creationId xmlns:a16="http://schemas.microsoft.com/office/drawing/2014/main" id="{9F8F566F-A45F-4370-BFA2-F7E0A01F08F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AC153A48-2CEB-48CC-8DE3-EA789C1AEE2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04BBD789-2134-9A10-7FC1-32FA45193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718" y="1688140"/>
            <a:ext cx="9516224" cy="3881336"/>
          </a:xfrm>
          <a:prstGeom prst="rect">
            <a:avLst/>
          </a:prstGeom>
        </p:spPr>
      </p:pic>
      <p:sp>
        <p:nvSpPr>
          <p:cNvPr id="2" name="TextBox 1">
            <a:extLst>
              <a:ext uri="{FF2B5EF4-FFF2-40B4-BE49-F238E27FC236}">
                <a16:creationId xmlns:a16="http://schemas.microsoft.com/office/drawing/2014/main" id="{D622846C-371D-A0E7-21AB-18FE1F97A900}"/>
              </a:ext>
            </a:extLst>
          </p:cNvPr>
          <p:cNvSpPr txBox="1"/>
          <p:nvPr/>
        </p:nvSpPr>
        <p:spPr>
          <a:xfrm>
            <a:off x="1145008" y="5728562"/>
            <a:ext cx="9924659" cy="830997"/>
          </a:xfrm>
          <a:prstGeom prst="rect">
            <a:avLst/>
          </a:prstGeom>
          <a:noFill/>
        </p:spPr>
        <p:txBody>
          <a:bodyPr wrap="square" rtlCol="0">
            <a:spAutoFit/>
          </a:bodyPr>
          <a:lstStyle/>
          <a:p>
            <a:r>
              <a:rPr lang="en-CN" sz="2400" b="1" dirty="0">
                <a:latin typeface="Arial" panose="020B0604020202020204" pitchFamily="34" charset="0"/>
                <a:cs typeface="Arial" panose="020B0604020202020204" pitchFamily="34" charset="0"/>
              </a:rPr>
              <a:t>Key Finding</a:t>
            </a:r>
            <a:r>
              <a:rPr lang="en-CN" sz="2400" dirty="0">
                <a:latin typeface="Arial" panose="020B0604020202020204" pitchFamily="34" charset="0"/>
                <a:cs typeface="Arial" panose="020B0604020202020204" pitchFamily="34" charset="0"/>
              </a:rPr>
              <a:t>: HFELAG significantly reduces peak energy burden (up to </a:t>
            </a:r>
            <a:r>
              <a:rPr lang="en-CN" sz="2400" b="1" dirty="0">
                <a:latin typeface="Arial" panose="020B0604020202020204" pitchFamily="34" charset="0"/>
                <a:cs typeface="Arial" panose="020B0604020202020204" pitchFamily="34" charset="0"/>
              </a:rPr>
              <a:t>18.6%</a:t>
            </a:r>
            <a:r>
              <a:rPr lang="en-CN" sz="2400" dirty="0">
                <a:latin typeface="Arial" panose="020B0604020202020204" pitchFamily="34" charset="0"/>
                <a:cs typeface="Arial" panose="020B0604020202020204" pitchFamily="34" charset="0"/>
              </a:rPr>
              <a:t>), demonstrating superior load-balancing and system stability.</a:t>
            </a:r>
          </a:p>
        </p:txBody>
      </p:sp>
    </p:spTree>
    <p:extLst>
      <p:ext uri="{BB962C8B-B14F-4D97-AF65-F5344CB8AC3E}">
        <p14:creationId xmlns:p14="http://schemas.microsoft.com/office/powerpoint/2010/main" val="92885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643D-DD92-43FC-FAE3-E215FF4D2B8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AA52E1D-1CF8-8301-1B70-F6B229C5CAC1}"/>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斜纹 4">
            <a:extLst>
              <a:ext uri="{FF2B5EF4-FFF2-40B4-BE49-F238E27FC236}">
                <a16:creationId xmlns:a16="http://schemas.microsoft.com/office/drawing/2014/main" id="{E59AB4DA-943C-881D-05B3-2A78E848641C}"/>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CE4DE53C-9AF1-C11E-E293-FB659069FEFC}"/>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Experiment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BCE09B9F-D090-AAC3-9C10-4197E33578A5}"/>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6F013A4D-C6A7-6B4F-8055-941999E3A523}"/>
              </a:ext>
            </a:extLst>
          </p:cNvPr>
          <p:cNvSpPr txBox="1"/>
          <p:nvPr/>
        </p:nvSpPr>
        <p:spPr>
          <a:xfrm>
            <a:off x="369207" y="957713"/>
            <a:ext cx="1145358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(3) Global Model Accuracy</a:t>
            </a:r>
            <a:endParaRPr lang="en-US" altLang="zh-CN" sz="2800" dirty="0">
              <a:latin typeface="Arial" panose="020B0604020202020204" pitchFamily="34" charset="0"/>
              <a:cs typeface="Arial" panose="020B0604020202020204" pitchFamily="34" charset="0"/>
            </a:endParaRPr>
          </a:p>
        </p:txBody>
      </p:sp>
      <p:pic>
        <p:nvPicPr>
          <p:cNvPr id="8199" name="Picture 7">
            <a:extLst>
              <a:ext uri="{FF2B5EF4-FFF2-40B4-BE49-F238E27FC236}">
                <a16:creationId xmlns:a16="http://schemas.microsoft.com/office/drawing/2014/main" id="{884A54AA-0A6A-0830-5A14-0B4B3C1C92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31F4AA80-6A26-7981-3132-040344CF49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b="28395"/>
          <a:stretch>
            <a:fillRect/>
          </a:stretch>
        </p:blipFill>
        <p:spPr bwMode="auto">
          <a:xfrm>
            <a:off x="0" y="0"/>
            <a:ext cx="95250" cy="8255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4A4F363-E621-2F49-CCFA-B9F98638F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890" y="1769828"/>
            <a:ext cx="9817879" cy="3914370"/>
          </a:xfrm>
          <a:prstGeom prst="rect">
            <a:avLst/>
          </a:prstGeom>
        </p:spPr>
      </p:pic>
      <p:sp>
        <p:nvSpPr>
          <p:cNvPr id="2" name="TextBox 1">
            <a:extLst>
              <a:ext uri="{FF2B5EF4-FFF2-40B4-BE49-F238E27FC236}">
                <a16:creationId xmlns:a16="http://schemas.microsoft.com/office/drawing/2014/main" id="{D8C6E016-6439-5A9D-C37B-5546C6E8651B}"/>
              </a:ext>
            </a:extLst>
          </p:cNvPr>
          <p:cNvSpPr txBox="1"/>
          <p:nvPr/>
        </p:nvSpPr>
        <p:spPr>
          <a:xfrm>
            <a:off x="1145008" y="5728562"/>
            <a:ext cx="9924659" cy="830997"/>
          </a:xfrm>
          <a:prstGeom prst="rect">
            <a:avLst/>
          </a:prstGeom>
          <a:noFill/>
        </p:spPr>
        <p:txBody>
          <a:bodyPr wrap="square" rtlCol="0">
            <a:spAutoFit/>
          </a:bodyPr>
          <a:lstStyle/>
          <a:p>
            <a:r>
              <a:rPr lang="en-CN" sz="2400" b="1" dirty="0">
                <a:latin typeface="Arial" panose="020B0604020202020204" pitchFamily="34" charset="0"/>
                <a:cs typeface="Arial" panose="020B0604020202020204" pitchFamily="34" charset="0"/>
              </a:rPr>
              <a:t>Key Finding:</a:t>
            </a:r>
            <a:r>
              <a:rPr lang="en-CN" sz="2400" dirty="0">
                <a:latin typeface="Arial" panose="020B0604020202020204" pitchFamily="34" charset="0"/>
                <a:cs typeface="Arial" panose="020B0604020202020204" pitchFamily="34" charset="0"/>
              </a:rPr>
              <a:t> HFELAG maintains or exceeds baseline accuracy in most Non-IID scenarios, improving results by up to </a:t>
            </a:r>
            <a:r>
              <a:rPr lang="en-CN" sz="2400" b="1" dirty="0">
                <a:latin typeface="Arial" panose="020B0604020202020204" pitchFamily="34" charset="0"/>
                <a:cs typeface="Arial" panose="020B0604020202020204" pitchFamily="34" charset="0"/>
              </a:rPr>
              <a:t>2.69%</a:t>
            </a:r>
            <a:r>
              <a:rPr lang="en-CN" sz="2400" dirty="0">
                <a:latin typeface="Arial" panose="020B0604020202020204" pitchFamily="34" charset="0"/>
                <a:cs typeface="Arial" panose="020B0604020202020204" pitchFamily="34" charset="0"/>
              </a:rPr>
              <a:t> over HierAvg.</a:t>
            </a:r>
          </a:p>
        </p:txBody>
      </p:sp>
    </p:spTree>
    <p:extLst>
      <p:ext uri="{BB962C8B-B14F-4D97-AF65-F5344CB8AC3E}">
        <p14:creationId xmlns:p14="http://schemas.microsoft.com/office/powerpoint/2010/main" val="172534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CD45A8C-410C-4D95-B80F-946992D9E367}"/>
              </a:ext>
            </a:extLst>
          </p:cNvPr>
          <p:cNvSpPr/>
          <p:nvPr/>
        </p:nvSpPr>
        <p:spPr>
          <a:xfrm>
            <a:off x="8340" y="6394163"/>
            <a:ext cx="12183660" cy="625643"/>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Text Box 20">
            <a:extLst>
              <a:ext uri="{FF2B5EF4-FFF2-40B4-BE49-F238E27FC236}">
                <a16:creationId xmlns:a16="http://schemas.microsoft.com/office/drawing/2014/main" id="{E1E00EFE-FC05-499B-97D4-250D3E596999}"/>
              </a:ext>
            </a:extLst>
          </p:cNvPr>
          <p:cNvSpPr txBox="1">
            <a:spLocks noChangeArrowheads="1"/>
          </p:cNvSpPr>
          <p:nvPr/>
        </p:nvSpPr>
        <p:spPr bwMode="auto">
          <a:xfrm>
            <a:off x="3031331" y="770990"/>
            <a:ext cx="6129338" cy="58477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buFont typeface="Arial" charset="0"/>
              <a:buNone/>
            </a:pPr>
            <a:r>
              <a:rPr lang="en-US" altLang="zh-CN" sz="3200" b="1" dirty="0">
                <a:solidFill>
                  <a:srgbClr val="002060"/>
                </a:solidFill>
                <a:latin typeface="Arial" panose="020B0604020202020204" pitchFamily="34" charset="0"/>
                <a:ea typeface="微软雅黑" pitchFamily="34" charset="-122"/>
                <a:cs typeface="Arial" panose="020B0604020202020204" pitchFamily="34" charset="0"/>
              </a:rPr>
              <a:t>Contents</a:t>
            </a:r>
            <a:endParaRPr lang="zh-CN" altLang="en-US" sz="3200" b="1" dirty="0">
              <a:solidFill>
                <a:srgbClr val="002060"/>
              </a:solidFill>
              <a:latin typeface="Arial" panose="020B0604020202020204" pitchFamily="34" charset="0"/>
              <a:ea typeface="微软雅黑" pitchFamily="34" charset="-122"/>
              <a:cs typeface="Arial" panose="020B0604020202020204" pitchFamily="34" charset="0"/>
            </a:endParaRPr>
          </a:p>
        </p:txBody>
      </p:sp>
      <p:grpSp>
        <p:nvGrpSpPr>
          <p:cNvPr id="6" name="组合 1">
            <a:extLst>
              <a:ext uri="{FF2B5EF4-FFF2-40B4-BE49-F238E27FC236}">
                <a16:creationId xmlns:a16="http://schemas.microsoft.com/office/drawing/2014/main" id="{16279FBE-A769-49BD-A39E-ACA1F3910756}"/>
              </a:ext>
            </a:extLst>
          </p:cNvPr>
          <p:cNvGrpSpPr>
            <a:grpSpLocks/>
          </p:cNvGrpSpPr>
          <p:nvPr/>
        </p:nvGrpSpPr>
        <p:grpSpPr bwMode="auto">
          <a:xfrm>
            <a:off x="3885415" y="1723978"/>
            <a:ext cx="4256201" cy="547991"/>
            <a:chOff x="1510431" y="1412776"/>
            <a:chExt cx="6157913" cy="671513"/>
          </a:xfrm>
          <a:effectLst>
            <a:outerShdw blurRad="63500" dist="38100" dir="2700000" algn="tl" rotWithShape="0">
              <a:prstClr val="black">
                <a:alpha val="40000"/>
              </a:prstClr>
            </a:outerShdw>
          </a:effectLst>
        </p:grpSpPr>
        <p:sp>
          <p:nvSpPr>
            <p:cNvPr id="7" name="Rectangle 5">
              <a:extLst>
                <a:ext uri="{FF2B5EF4-FFF2-40B4-BE49-F238E27FC236}">
                  <a16:creationId xmlns:a16="http://schemas.microsoft.com/office/drawing/2014/main" id="{3687E8AA-B731-48E2-968E-FAB9938D20BF}"/>
                </a:ext>
              </a:extLst>
            </p:cNvPr>
            <p:cNvSpPr>
              <a:spLocks noChangeArrowheads="1"/>
            </p:cNvSpPr>
            <p:nvPr/>
          </p:nvSpPr>
          <p:spPr bwMode="auto">
            <a:xfrm>
              <a:off x="1510431" y="1412776"/>
              <a:ext cx="6157913" cy="671513"/>
            </a:xfrm>
            <a:prstGeom prst="rect">
              <a:avLst/>
            </a:prstGeom>
            <a:solidFill>
              <a:schemeClr val="bg1"/>
            </a:solidFill>
            <a:ln w="9525">
              <a:solidFill>
                <a:srgbClr val="BFBFBF"/>
              </a:solidFill>
              <a:miter lim="800000"/>
              <a:headEnd/>
              <a:tailEnd/>
            </a:ln>
            <a:effectLst>
              <a:outerShdw dist="20000" dir="5400000" algn="ctr" rotWithShape="0">
                <a:srgbClr val="000000">
                  <a:alpha val="37000"/>
                </a:srgbClr>
              </a:outerShdw>
            </a:effectLst>
          </p:spPr>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eaLnBrk="1" hangingPunct="1">
                <a:buFont typeface="Arial" pitchFamily="34" charset="0"/>
                <a:buNone/>
                <a:defRPr/>
              </a:pPr>
              <a:endParaRPr lang="zh-CN" altLang="en-US" sz="1350" b="0" i="1">
                <a:solidFill>
                  <a:srgbClr val="000000"/>
                </a:solidFill>
                <a:latin typeface="微软雅黑" panose="020B0503020204020204" pitchFamily="34" charset="-122"/>
                <a:ea typeface="微软雅黑" panose="020B0503020204020204" pitchFamily="34" charset="-122"/>
              </a:endParaRPr>
            </a:p>
          </p:txBody>
        </p:sp>
        <p:sp>
          <p:nvSpPr>
            <p:cNvPr id="8" name="Rectangle 6">
              <a:extLst>
                <a:ext uri="{FF2B5EF4-FFF2-40B4-BE49-F238E27FC236}">
                  <a16:creationId xmlns:a16="http://schemas.microsoft.com/office/drawing/2014/main" id="{7664658F-BEBF-4003-BE0D-BD637F6CB434}"/>
                </a:ext>
              </a:extLst>
            </p:cNvPr>
            <p:cNvSpPr>
              <a:spLocks noChangeArrowheads="1"/>
            </p:cNvSpPr>
            <p:nvPr/>
          </p:nvSpPr>
          <p:spPr bwMode="auto">
            <a:xfrm>
              <a:off x="1691406" y="1479483"/>
              <a:ext cx="1067277" cy="52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algn="ctr" eaLnBrk="1" hangingPunct="1">
                <a:buFont typeface="Arial" pitchFamily="34" charset="0"/>
                <a:buNone/>
                <a:defRPr/>
              </a:pPr>
              <a:r>
                <a:rPr lang="en-US" altLang="zh-CN"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TextBox 64">
              <a:extLst>
                <a:ext uri="{FF2B5EF4-FFF2-40B4-BE49-F238E27FC236}">
                  <a16:creationId xmlns:a16="http://schemas.microsoft.com/office/drawing/2014/main" id="{2DC5722F-B0F6-42EC-B76B-A28C84121F93}"/>
                </a:ext>
              </a:extLst>
            </p:cNvPr>
            <p:cNvSpPr txBox="1">
              <a:spLocks noChangeArrowheads="1"/>
            </p:cNvSpPr>
            <p:nvPr/>
          </p:nvSpPr>
          <p:spPr bwMode="auto">
            <a:xfrm>
              <a:off x="3507065" y="1479484"/>
              <a:ext cx="2912622" cy="53744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r>
                <a:rPr lang="en-US" altLang="zh-CN"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Introduction</a:t>
              </a:r>
              <a:endParaRPr lang="zh-CN" altLang="en-US"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10" name="直接连接符 9">
            <a:extLst>
              <a:ext uri="{FF2B5EF4-FFF2-40B4-BE49-F238E27FC236}">
                <a16:creationId xmlns:a16="http://schemas.microsoft.com/office/drawing/2014/main" id="{1B409AD0-EB92-4865-999C-1F754FE4DE69}"/>
              </a:ext>
            </a:extLst>
          </p:cNvPr>
          <p:cNvCxnSpPr/>
          <p:nvPr/>
        </p:nvCxnSpPr>
        <p:spPr>
          <a:xfrm>
            <a:off x="2680097" y="1350243"/>
            <a:ext cx="6858000" cy="0"/>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11" name="组合 1">
            <a:extLst>
              <a:ext uri="{FF2B5EF4-FFF2-40B4-BE49-F238E27FC236}">
                <a16:creationId xmlns:a16="http://schemas.microsoft.com/office/drawing/2014/main" id="{35188ED6-1A8A-456D-8C25-E5405699306F}"/>
              </a:ext>
            </a:extLst>
          </p:cNvPr>
          <p:cNvGrpSpPr>
            <a:grpSpLocks/>
          </p:cNvGrpSpPr>
          <p:nvPr/>
        </p:nvGrpSpPr>
        <p:grpSpPr bwMode="auto">
          <a:xfrm>
            <a:off x="3885415" y="2628772"/>
            <a:ext cx="4256201" cy="547991"/>
            <a:chOff x="1510431" y="1412775"/>
            <a:chExt cx="6157913" cy="671513"/>
          </a:xfrm>
          <a:effectLst>
            <a:outerShdw blurRad="50800" dist="38100" dir="2700000" algn="tl" rotWithShape="0">
              <a:prstClr val="black">
                <a:alpha val="40000"/>
              </a:prstClr>
            </a:outerShdw>
          </a:effectLst>
        </p:grpSpPr>
        <p:sp>
          <p:nvSpPr>
            <p:cNvPr id="12" name="Rectangle 5">
              <a:extLst>
                <a:ext uri="{FF2B5EF4-FFF2-40B4-BE49-F238E27FC236}">
                  <a16:creationId xmlns:a16="http://schemas.microsoft.com/office/drawing/2014/main" id="{6E35904F-150C-48FD-9C82-8DA86B76CD71}"/>
                </a:ext>
              </a:extLst>
            </p:cNvPr>
            <p:cNvSpPr>
              <a:spLocks noChangeArrowheads="1"/>
            </p:cNvSpPr>
            <p:nvPr/>
          </p:nvSpPr>
          <p:spPr bwMode="auto">
            <a:xfrm>
              <a:off x="1510431" y="1412775"/>
              <a:ext cx="6157913" cy="671513"/>
            </a:xfrm>
            <a:prstGeom prst="rect">
              <a:avLst/>
            </a:prstGeom>
            <a:solidFill>
              <a:schemeClr val="bg1"/>
            </a:solidFill>
            <a:ln w="9525">
              <a:solidFill>
                <a:srgbClr val="BFBFBF"/>
              </a:solidFill>
              <a:miter lim="800000"/>
              <a:headEnd/>
              <a:tailEnd/>
            </a:ln>
            <a:effectLst>
              <a:outerShdw dist="20000" dir="5400000" algn="ctr" rotWithShape="0">
                <a:srgbClr val="000000">
                  <a:alpha val="37000"/>
                </a:srgbClr>
              </a:outerShdw>
            </a:effectLst>
          </p:spPr>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eaLnBrk="1" hangingPunct="1">
                <a:buFont typeface="Arial" pitchFamily="34" charset="0"/>
                <a:buNone/>
                <a:defRPr/>
              </a:pPr>
              <a:endParaRPr lang="zh-CN" altLang="en-US" sz="1350"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Rectangle 6">
              <a:extLst>
                <a:ext uri="{FF2B5EF4-FFF2-40B4-BE49-F238E27FC236}">
                  <a16:creationId xmlns:a16="http://schemas.microsoft.com/office/drawing/2014/main" id="{959AEB5A-EA87-4BFC-89DE-7346F0DCFA63}"/>
                </a:ext>
              </a:extLst>
            </p:cNvPr>
            <p:cNvSpPr>
              <a:spLocks noChangeArrowheads="1"/>
            </p:cNvSpPr>
            <p:nvPr/>
          </p:nvSpPr>
          <p:spPr bwMode="auto">
            <a:xfrm>
              <a:off x="1691406" y="1479483"/>
              <a:ext cx="1067277" cy="52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algn="ctr" eaLnBrk="1" hangingPunct="1">
                <a:buFont typeface="Arial" pitchFamily="34" charset="0"/>
                <a:buNone/>
                <a:defRPr/>
              </a:pPr>
              <a:r>
                <a:rPr lang="en-US" altLang="zh-CN"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TextBox 64">
              <a:extLst>
                <a:ext uri="{FF2B5EF4-FFF2-40B4-BE49-F238E27FC236}">
                  <a16:creationId xmlns:a16="http://schemas.microsoft.com/office/drawing/2014/main" id="{D8155454-3F9C-4B9C-B589-7990661E95DC}"/>
                </a:ext>
              </a:extLst>
            </p:cNvPr>
            <p:cNvSpPr txBox="1">
              <a:spLocks noChangeArrowheads="1"/>
            </p:cNvSpPr>
            <p:nvPr/>
          </p:nvSpPr>
          <p:spPr bwMode="auto">
            <a:xfrm>
              <a:off x="3746151" y="1479811"/>
              <a:ext cx="2778037" cy="53744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endParaRPr lang="zh-CN" altLang="en-US" sz="2250" dirty="0">
                <a:solidFill>
                  <a:schemeClr val="tx2">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5" name="组合 1">
            <a:extLst>
              <a:ext uri="{FF2B5EF4-FFF2-40B4-BE49-F238E27FC236}">
                <a16:creationId xmlns:a16="http://schemas.microsoft.com/office/drawing/2014/main" id="{B589E50B-3C27-4E01-9CEA-15BF4E036077}"/>
              </a:ext>
            </a:extLst>
          </p:cNvPr>
          <p:cNvGrpSpPr>
            <a:grpSpLocks/>
          </p:cNvGrpSpPr>
          <p:nvPr/>
        </p:nvGrpSpPr>
        <p:grpSpPr bwMode="auto">
          <a:xfrm>
            <a:off x="3885412" y="3430639"/>
            <a:ext cx="4256201" cy="547991"/>
            <a:chOff x="1510431" y="1412776"/>
            <a:chExt cx="6157913" cy="671513"/>
          </a:xfrm>
          <a:effectLst>
            <a:outerShdw blurRad="50800" dist="38100" dir="2700000" algn="tl" rotWithShape="0">
              <a:prstClr val="black">
                <a:alpha val="40000"/>
              </a:prstClr>
            </a:outerShdw>
          </a:effectLst>
        </p:grpSpPr>
        <p:sp>
          <p:nvSpPr>
            <p:cNvPr id="16" name="Rectangle 5">
              <a:extLst>
                <a:ext uri="{FF2B5EF4-FFF2-40B4-BE49-F238E27FC236}">
                  <a16:creationId xmlns:a16="http://schemas.microsoft.com/office/drawing/2014/main" id="{90CC1C1E-C92B-426F-9981-05D8E7E44D8C}"/>
                </a:ext>
              </a:extLst>
            </p:cNvPr>
            <p:cNvSpPr>
              <a:spLocks noChangeArrowheads="1"/>
            </p:cNvSpPr>
            <p:nvPr/>
          </p:nvSpPr>
          <p:spPr bwMode="auto">
            <a:xfrm>
              <a:off x="1510431" y="1412776"/>
              <a:ext cx="6157913" cy="671513"/>
            </a:xfrm>
            <a:prstGeom prst="rect">
              <a:avLst/>
            </a:prstGeom>
            <a:solidFill>
              <a:schemeClr val="bg1"/>
            </a:solidFill>
            <a:ln w="9525">
              <a:solidFill>
                <a:srgbClr val="BFBFBF"/>
              </a:solidFill>
              <a:miter lim="800000"/>
              <a:headEnd/>
              <a:tailEnd/>
            </a:ln>
            <a:effectLst>
              <a:outerShdw dist="20000" dir="5400000" algn="ctr" rotWithShape="0">
                <a:srgbClr val="000000">
                  <a:alpha val="37000"/>
                </a:srgbClr>
              </a:outerShdw>
            </a:effectLst>
          </p:spPr>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eaLnBrk="1" hangingPunct="1">
                <a:buFont typeface="Arial" pitchFamily="34" charset="0"/>
                <a:buNone/>
                <a:defRPr/>
              </a:pPr>
              <a:endParaRPr lang="zh-CN" altLang="en-US" sz="1350" b="0" i="1">
                <a:solidFill>
                  <a:srgbClr val="000000"/>
                </a:solidFill>
                <a:latin typeface="微软雅黑" panose="020B0503020204020204" pitchFamily="34" charset="-122"/>
                <a:ea typeface="微软雅黑" panose="020B0503020204020204" pitchFamily="34" charset="-122"/>
              </a:endParaRPr>
            </a:p>
          </p:txBody>
        </p:sp>
        <p:sp>
          <p:nvSpPr>
            <p:cNvPr id="17" name="Rectangle 6">
              <a:extLst>
                <a:ext uri="{FF2B5EF4-FFF2-40B4-BE49-F238E27FC236}">
                  <a16:creationId xmlns:a16="http://schemas.microsoft.com/office/drawing/2014/main" id="{BA2751FE-592D-4951-BB27-F2529E0526D1}"/>
                </a:ext>
              </a:extLst>
            </p:cNvPr>
            <p:cNvSpPr>
              <a:spLocks noChangeArrowheads="1"/>
            </p:cNvSpPr>
            <p:nvPr/>
          </p:nvSpPr>
          <p:spPr bwMode="auto">
            <a:xfrm>
              <a:off x="1691406" y="1479483"/>
              <a:ext cx="1067277" cy="52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algn="ctr" eaLnBrk="1" hangingPunct="1">
                <a:buFont typeface="Arial" pitchFamily="34" charset="0"/>
                <a:buNone/>
                <a:defRPr/>
              </a:pPr>
              <a:r>
                <a:rPr lang="en-US" altLang="zh-CN"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8" name="TextBox 64">
            <a:extLst>
              <a:ext uri="{FF2B5EF4-FFF2-40B4-BE49-F238E27FC236}">
                <a16:creationId xmlns:a16="http://schemas.microsoft.com/office/drawing/2014/main" id="{2CC2E767-A274-4495-8CBD-00AB0CE33F21}"/>
              </a:ext>
            </a:extLst>
          </p:cNvPr>
          <p:cNvSpPr txBox="1">
            <a:spLocks noChangeArrowheads="1"/>
          </p:cNvSpPr>
          <p:nvPr/>
        </p:nvSpPr>
        <p:spPr bwMode="auto">
          <a:xfrm>
            <a:off x="5538953" y="3509392"/>
            <a:ext cx="1595264" cy="43858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r>
              <a:rPr lang="en-US" altLang="zh-CN"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Approach</a:t>
            </a:r>
            <a:endParaRPr lang="zh-CN" altLang="en-US"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64">
            <a:extLst>
              <a:ext uri="{FF2B5EF4-FFF2-40B4-BE49-F238E27FC236}">
                <a16:creationId xmlns:a16="http://schemas.microsoft.com/office/drawing/2014/main" id="{3F0A0336-7EA3-48AF-AF44-087AE5ED2475}"/>
              </a:ext>
            </a:extLst>
          </p:cNvPr>
          <p:cNvSpPr txBox="1">
            <a:spLocks noChangeArrowheads="1"/>
          </p:cNvSpPr>
          <p:nvPr/>
        </p:nvSpPr>
        <p:spPr bwMode="auto">
          <a:xfrm>
            <a:off x="5170205" y="2678045"/>
            <a:ext cx="2329724" cy="43858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r>
              <a:rPr lang="en-US" altLang="zh-CN"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System Model</a:t>
            </a:r>
            <a:endParaRPr lang="zh-CN" altLang="en-US"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0" name="组合 1">
            <a:extLst>
              <a:ext uri="{FF2B5EF4-FFF2-40B4-BE49-F238E27FC236}">
                <a16:creationId xmlns:a16="http://schemas.microsoft.com/office/drawing/2014/main" id="{A499BB26-7A3A-4131-B245-989669194D64}"/>
              </a:ext>
            </a:extLst>
          </p:cNvPr>
          <p:cNvGrpSpPr>
            <a:grpSpLocks/>
          </p:cNvGrpSpPr>
          <p:nvPr/>
        </p:nvGrpSpPr>
        <p:grpSpPr bwMode="auto">
          <a:xfrm>
            <a:off x="3885414" y="4287209"/>
            <a:ext cx="4256201" cy="547991"/>
            <a:chOff x="1510431" y="1412776"/>
            <a:chExt cx="6157913" cy="671513"/>
          </a:xfrm>
          <a:effectLst>
            <a:outerShdw blurRad="50800" dist="38100" dir="5400000" algn="t" rotWithShape="0">
              <a:prstClr val="black">
                <a:alpha val="40000"/>
              </a:prstClr>
            </a:outerShdw>
          </a:effectLst>
        </p:grpSpPr>
        <p:sp>
          <p:nvSpPr>
            <p:cNvPr id="21" name="Rectangle 5">
              <a:extLst>
                <a:ext uri="{FF2B5EF4-FFF2-40B4-BE49-F238E27FC236}">
                  <a16:creationId xmlns:a16="http://schemas.microsoft.com/office/drawing/2014/main" id="{E8E4783D-B814-4A28-93FC-36D6483DFD57}"/>
                </a:ext>
              </a:extLst>
            </p:cNvPr>
            <p:cNvSpPr>
              <a:spLocks noChangeArrowheads="1"/>
            </p:cNvSpPr>
            <p:nvPr/>
          </p:nvSpPr>
          <p:spPr bwMode="auto">
            <a:xfrm>
              <a:off x="1510431" y="1412776"/>
              <a:ext cx="6157913" cy="671513"/>
            </a:xfrm>
            <a:prstGeom prst="rect">
              <a:avLst/>
            </a:prstGeom>
            <a:solidFill>
              <a:schemeClr val="bg1"/>
            </a:solidFill>
            <a:ln w="9525">
              <a:solidFill>
                <a:srgbClr val="BFBFBF"/>
              </a:solidFill>
              <a:miter lim="800000"/>
              <a:headEnd/>
              <a:tailEnd/>
            </a:ln>
            <a:effectLst>
              <a:outerShdw dist="20000" dir="5400000" algn="ctr" rotWithShape="0">
                <a:srgbClr val="000000">
                  <a:alpha val="37000"/>
                </a:srgbClr>
              </a:outerShdw>
            </a:effectLst>
          </p:spPr>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eaLnBrk="1" hangingPunct="1">
                <a:buFont typeface="Arial" pitchFamily="34" charset="0"/>
                <a:buNone/>
                <a:defRPr/>
              </a:pPr>
              <a:endParaRPr lang="zh-CN" altLang="en-US" sz="1350" b="0" i="1" dirty="0">
                <a:solidFill>
                  <a:srgbClr val="000000"/>
                </a:solidFill>
                <a:latin typeface="微软雅黑" panose="020B0503020204020204" pitchFamily="34" charset="-122"/>
                <a:ea typeface="微软雅黑" panose="020B0503020204020204" pitchFamily="34" charset="-122"/>
              </a:endParaRPr>
            </a:p>
          </p:txBody>
        </p:sp>
        <p:sp>
          <p:nvSpPr>
            <p:cNvPr id="22" name="Rectangle 6">
              <a:extLst>
                <a:ext uri="{FF2B5EF4-FFF2-40B4-BE49-F238E27FC236}">
                  <a16:creationId xmlns:a16="http://schemas.microsoft.com/office/drawing/2014/main" id="{A358CFC5-A70C-41AE-A101-E0FCCDA26A18}"/>
                </a:ext>
              </a:extLst>
            </p:cNvPr>
            <p:cNvSpPr>
              <a:spLocks noChangeArrowheads="1"/>
            </p:cNvSpPr>
            <p:nvPr/>
          </p:nvSpPr>
          <p:spPr bwMode="auto">
            <a:xfrm>
              <a:off x="1691406" y="1479483"/>
              <a:ext cx="1067277" cy="52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algn="ctr" eaLnBrk="1" hangingPunct="1">
                <a:buFont typeface="Arial" pitchFamily="34" charset="0"/>
                <a:buNone/>
                <a:defRPr/>
              </a:pPr>
              <a:r>
                <a:rPr lang="en-US" altLang="zh-CN"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23" name="组合 1">
            <a:extLst>
              <a:ext uri="{FF2B5EF4-FFF2-40B4-BE49-F238E27FC236}">
                <a16:creationId xmlns:a16="http://schemas.microsoft.com/office/drawing/2014/main" id="{8DB3927C-DC89-4065-9702-DCFA8F325483}"/>
              </a:ext>
            </a:extLst>
          </p:cNvPr>
          <p:cNvGrpSpPr>
            <a:grpSpLocks/>
          </p:cNvGrpSpPr>
          <p:nvPr/>
        </p:nvGrpSpPr>
        <p:grpSpPr bwMode="auto">
          <a:xfrm>
            <a:off x="3885413" y="5137299"/>
            <a:ext cx="4256201" cy="547991"/>
            <a:chOff x="1510431" y="1412776"/>
            <a:chExt cx="6157913" cy="671513"/>
          </a:xfrm>
          <a:effectLst>
            <a:outerShdw blurRad="50800" dist="38100" dir="2700000" algn="tl" rotWithShape="0">
              <a:prstClr val="black">
                <a:alpha val="40000"/>
              </a:prstClr>
            </a:outerShdw>
          </a:effectLst>
        </p:grpSpPr>
        <p:sp>
          <p:nvSpPr>
            <p:cNvPr id="24" name="Rectangle 5">
              <a:extLst>
                <a:ext uri="{FF2B5EF4-FFF2-40B4-BE49-F238E27FC236}">
                  <a16:creationId xmlns:a16="http://schemas.microsoft.com/office/drawing/2014/main" id="{483D928C-33A7-414F-8FFA-51D307C93AA6}"/>
                </a:ext>
              </a:extLst>
            </p:cNvPr>
            <p:cNvSpPr>
              <a:spLocks noChangeArrowheads="1"/>
            </p:cNvSpPr>
            <p:nvPr/>
          </p:nvSpPr>
          <p:spPr bwMode="auto">
            <a:xfrm>
              <a:off x="1510431" y="1412776"/>
              <a:ext cx="6157913" cy="671513"/>
            </a:xfrm>
            <a:prstGeom prst="rect">
              <a:avLst/>
            </a:prstGeom>
            <a:solidFill>
              <a:schemeClr val="bg1"/>
            </a:solidFill>
            <a:ln w="9525">
              <a:solidFill>
                <a:srgbClr val="BFBFBF"/>
              </a:solidFill>
              <a:miter lim="800000"/>
              <a:headEnd/>
              <a:tailEnd/>
            </a:ln>
            <a:effectLst>
              <a:outerShdw dist="20000" dir="5400000" algn="ctr" rotWithShape="0">
                <a:srgbClr val="000000">
                  <a:alpha val="37000"/>
                </a:srgbClr>
              </a:outerShdw>
            </a:effectLst>
          </p:spPr>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eaLnBrk="1" hangingPunct="1">
                <a:buFont typeface="Arial" pitchFamily="34" charset="0"/>
                <a:buNone/>
                <a:defRPr/>
              </a:pPr>
              <a:endParaRPr lang="zh-CN" altLang="en-US" sz="1350" b="0" i="1">
                <a:solidFill>
                  <a:srgbClr val="000000"/>
                </a:solidFill>
                <a:latin typeface="微软雅黑" panose="020B0503020204020204" pitchFamily="34" charset="-122"/>
                <a:ea typeface="微软雅黑" panose="020B0503020204020204" pitchFamily="34" charset="-122"/>
              </a:endParaRPr>
            </a:p>
          </p:txBody>
        </p:sp>
        <p:sp>
          <p:nvSpPr>
            <p:cNvPr id="25" name="Rectangle 6">
              <a:extLst>
                <a:ext uri="{FF2B5EF4-FFF2-40B4-BE49-F238E27FC236}">
                  <a16:creationId xmlns:a16="http://schemas.microsoft.com/office/drawing/2014/main" id="{EEFC648E-D838-4450-BC1B-63BECC8A2F9B}"/>
                </a:ext>
              </a:extLst>
            </p:cNvPr>
            <p:cNvSpPr>
              <a:spLocks noChangeArrowheads="1"/>
            </p:cNvSpPr>
            <p:nvPr/>
          </p:nvSpPr>
          <p:spPr bwMode="auto">
            <a:xfrm>
              <a:off x="1691406" y="1479483"/>
              <a:ext cx="1067277" cy="5247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200" b="1">
                  <a:solidFill>
                    <a:schemeClr val="tx1"/>
                  </a:solidFill>
                  <a:latin typeface="黑体" pitchFamily="49" charset="-122"/>
                  <a:ea typeface="宋体" pitchFamily="2" charset="-122"/>
                </a:defRPr>
              </a:lvl1pPr>
              <a:lvl2pPr marL="742950" indent="-285750" eaLnBrk="0" hangingPunct="0">
                <a:defRPr sz="2200" b="1">
                  <a:solidFill>
                    <a:schemeClr val="tx1"/>
                  </a:solidFill>
                  <a:latin typeface="黑体" pitchFamily="49" charset="-122"/>
                  <a:ea typeface="宋体" pitchFamily="2" charset="-122"/>
                </a:defRPr>
              </a:lvl2pPr>
              <a:lvl3pPr marL="1143000" indent="-228600" eaLnBrk="0" hangingPunct="0">
                <a:defRPr sz="2200" b="1">
                  <a:solidFill>
                    <a:schemeClr val="tx1"/>
                  </a:solidFill>
                  <a:latin typeface="黑体" pitchFamily="49" charset="-122"/>
                  <a:ea typeface="宋体" pitchFamily="2" charset="-122"/>
                </a:defRPr>
              </a:lvl3pPr>
              <a:lvl4pPr marL="1600200" indent="-228600" eaLnBrk="0" hangingPunct="0">
                <a:defRPr sz="2200" b="1">
                  <a:solidFill>
                    <a:schemeClr val="tx1"/>
                  </a:solidFill>
                  <a:latin typeface="黑体" pitchFamily="49" charset="-122"/>
                  <a:ea typeface="宋体" pitchFamily="2" charset="-122"/>
                </a:defRPr>
              </a:lvl4pPr>
              <a:lvl5pPr marL="2057400" indent="-228600" eaLnBrk="0" hangingPunct="0">
                <a:defRPr sz="2200" b="1">
                  <a:solidFill>
                    <a:schemeClr val="tx1"/>
                  </a:solidFill>
                  <a:latin typeface="黑体" pitchFamily="49" charset="-122"/>
                  <a:ea typeface="宋体" pitchFamily="2" charset="-122"/>
                </a:defRPr>
              </a:lvl5pPr>
              <a:lvl6pPr marL="2514600" indent="-228600" eaLnBrk="0" fontAlgn="base" hangingPunct="0">
                <a:spcBef>
                  <a:spcPct val="0"/>
                </a:spcBef>
                <a:spcAft>
                  <a:spcPct val="0"/>
                </a:spcAft>
                <a:defRPr sz="2200" b="1">
                  <a:solidFill>
                    <a:schemeClr val="tx1"/>
                  </a:solidFill>
                  <a:latin typeface="黑体" pitchFamily="49" charset="-122"/>
                  <a:ea typeface="宋体" pitchFamily="2" charset="-122"/>
                </a:defRPr>
              </a:lvl6pPr>
              <a:lvl7pPr marL="2971800" indent="-228600" eaLnBrk="0" fontAlgn="base" hangingPunct="0">
                <a:spcBef>
                  <a:spcPct val="0"/>
                </a:spcBef>
                <a:spcAft>
                  <a:spcPct val="0"/>
                </a:spcAft>
                <a:defRPr sz="2200" b="1">
                  <a:solidFill>
                    <a:schemeClr val="tx1"/>
                  </a:solidFill>
                  <a:latin typeface="黑体" pitchFamily="49" charset="-122"/>
                  <a:ea typeface="宋体" pitchFamily="2" charset="-122"/>
                </a:defRPr>
              </a:lvl7pPr>
              <a:lvl8pPr marL="3429000" indent="-228600" eaLnBrk="0" fontAlgn="base" hangingPunct="0">
                <a:spcBef>
                  <a:spcPct val="0"/>
                </a:spcBef>
                <a:spcAft>
                  <a:spcPct val="0"/>
                </a:spcAft>
                <a:defRPr sz="2200" b="1">
                  <a:solidFill>
                    <a:schemeClr val="tx1"/>
                  </a:solidFill>
                  <a:latin typeface="黑体" pitchFamily="49" charset="-122"/>
                  <a:ea typeface="宋体" pitchFamily="2" charset="-122"/>
                </a:defRPr>
              </a:lvl8pPr>
              <a:lvl9pPr marL="3886200" indent="-228600" eaLnBrk="0" fontAlgn="base" hangingPunct="0">
                <a:spcBef>
                  <a:spcPct val="0"/>
                </a:spcBef>
                <a:spcAft>
                  <a:spcPct val="0"/>
                </a:spcAft>
                <a:defRPr sz="2200" b="1">
                  <a:solidFill>
                    <a:schemeClr val="tx1"/>
                  </a:solidFill>
                  <a:latin typeface="黑体" pitchFamily="49" charset="-122"/>
                  <a:ea typeface="宋体" pitchFamily="2" charset="-122"/>
                </a:defRPr>
              </a:lvl9pPr>
            </a:lstStyle>
            <a:p>
              <a:pPr algn="ctr" eaLnBrk="1" hangingPunct="1">
                <a:buFont typeface="Arial" pitchFamily="34" charset="0"/>
                <a:buNone/>
                <a:defRPr/>
              </a:pPr>
              <a:r>
                <a:rPr lang="en-US" altLang="zh-CN"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2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6" name="TextBox 64">
            <a:extLst>
              <a:ext uri="{FF2B5EF4-FFF2-40B4-BE49-F238E27FC236}">
                <a16:creationId xmlns:a16="http://schemas.microsoft.com/office/drawing/2014/main" id="{0BF89268-43FD-4D11-8058-F3B64FB47CB7}"/>
              </a:ext>
            </a:extLst>
          </p:cNvPr>
          <p:cNvSpPr txBox="1">
            <a:spLocks noChangeArrowheads="1"/>
          </p:cNvSpPr>
          <p:nvPr/>
        </p:nvSpPr>
        <p:spPr bwMode="auto">
          <a:xfrm>
            <a:off x="5365910" y="4346171"/>
            <a:ext cx="2049673" cy="43858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r>
              <a:rPr lang="en-US" altLang="zh-CN"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Experiment</a:t>
            </a:r>
            <a:endParaRPr lang="zh-CN" altLang="en-US"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TextBox 64">
            <a:extLst>
              <a:ext uri="{FF2B5EF4-FFF2-40B4-BE49-F238E27FC236}">
                <a16:creationId xmlns:a16="http://schemas.microsoft.com/office/drawing/2014/main" id="{145E8A48-162A-4D68-8967-3A5BA1FBCDAC}"/>
              </a:ext>
            </a:extLst>
          </p:cNvPr>
          <p:cNvSpPr txBox="1">
            <a:spLocks noChangeArrowheads="1"/>
          </p:cNvSpPr>
          <p:nvPr/>
        </p:nvSpPr>
        <p:spPr bwMode="auto">
          <a:xfrm>
            <a:off x="5388778" y="5182629"/>
            <a:ext cx="1766458" cy="438582"/>
          </a:xfrm>
          <a:prstGeom prst="rect">
            <a:avLst/>
          </a:prstGeom>
          <a:noFill/>
          <a:ln>
            <a:noFill/>
          </a:ln>
        </p:spPr>
        <p:txBody>
          <a:bodyPr wrap="square" anchor="ctr">
            <a:spAutoFit/>
          </a:bodyPr>
          <a:lstStyle>
            <a:defPPr>
              <a:defRPr lang="zh-CN"/>
            </a:defPPr>
            <a:lvl1pPr eaLnBrk="0" hangingPunct="0">
              <a:spcBef>
                <a:spcPct val="20000"/>
              </a:spcBef>
              <a:buClr>
                <a:srgbClr val="C0504D"/>
              </a:buClr>
              <a:buFont typeface="Arial" pitchFamily="34" charset="0"/>
              <a:buNone/>
              <a:defRPr sz="3000" b="1">
                <a:solidFill>
                  <a:srgbClr val="3333FF"/>
                </a:solidFill>
                <a:latin typeface="黑体" pitchFamily="49" charset="-122"/>
                <a:ea typeface="黑体" pitchFamily="49" charset="-122"/>
              </a:defRPr>
            </a:lvl1pPr>
            <a:lvl2pPr marL="742950" indent="-285750" eaLnBrk="0" hangingPunct="0">
              <a:defRPr sz="2200" b="1">
                <a:latin typeface="黑体" pitchFamily="49" charset="-122"/>
                <a:ea typeface="宋体" pitchFamily="2" charset="-122"/>
              </a:defRPr>
            </a:lvl2pPr>
            <a:lvl3pPr marL="1143000" indent="-228600" eaLnBrk="0" hangingPunct="0">
              <a:defRPr sz="2200" b="1">
                <a:latin typeface="黑体" pitchFamily="49" charset="-122"/>
                <a:ea typeface="宋体" pitchFamily="2" charset="-122"/>
              </a:defRPr>
            </a:lvl3pPr>
            <a:lvl4pPr marL="1600200" indent="-228600" eaLnBrk="0" hangingPunct="0">
              <a:defRPr sz="2200" b="1">
                <a:latin typeface="黑体" pitchFamily="49" charset="-122"/>
                <a:ea typeface="宋体" pitchFamily="2" charset="-122"/>
              </a:defRPr>
            </a:lvl4pPr>
            <a:lvl5pPr marL="2057400" indent="-228600" eaLnBrk="0" hangingPunct="0">
              <a:defRPr sz="2200" b="1">
                <a:latin typeface="黑体" pitchFamily="49" charset="-122"/>
                <a:ea typeface="宋体" pitchFamily="2" charset="-122"/>
              </a:defRPr>
            </a:lvl5pPr>
            <a:lvl6pPr marL="2514600" indent="-228600" eaLnBrk="0" fontAlgn="base" hangingPunct="0">
              <a:spcBef>
                <a:spcPct val="0"/>
              </a:spcBef>
              <a:spcAft>
                <a:spcPct val="0"/>
              </a:spcAft>
              <a:defRPr sz="2200" b="1">
                <a:latin typeface="黑体" pitchFamily="49" charset="-122"/>
                <a:ea typeface="宋体" pitchFamily="2" charset="-122"/>
              </a:defRPr>
            </a:lvl6pPr>
            <a:lvl7pPr marL="2971800" indent="-228600" eaLnBrk="0" fontAlgn="base" hangingPunct="0">
              <a:spcBef>
                <a:spcPct val="0"/>
              </a:spcBef>
              <a:spcAft>
                <a:spcPct val="0"/>
              </a:spcAft>
              <a:defRPr sz="2200" b="1">
                <a:latin typeface="黑体" pitchFamily="49" charset="-122"/>
                <a:ea typeface="宋体" pitchFamily="2" charset="-122"/>
              </a:defRPr>
            </a:lvl7pPr>
            <a:lvl8pPr marL="3429000" indent="-228600" eaLnBrk="0" fontAlgn="base" hangingPunct="0">
              <a:spcBef>
                <a:spcPct val="0"/>
              </a:spcBef>
              <a:spcAft>
                <a:spcPct val="0"/>
              </a:spcAft>
              <a:defRPr sz="2200" b="1">
                <a:latin typeface="黑体" pitchFamily="49" charset="-122"/>
                <a:ea typeface="宋体" pitchFamily="2" charset="-122"/>
              </a:defRPr>
            </a:lvl8pPr>
            <a:lvl9pPr marL="3886200" indent="-228600" eaLnBrk="0" fontAlgn="base" hangingPunct="0">
              <a:spcBef>
                <a:spcPct val="0"/>
              </a:spcBef>
              <a:spcAft>
                <a:spcPct val="0"/>
              </a:spcAft>
              <a:defRPr sz="2200" b="1">
                <a:latin typeface="黑体" pitchFamily="49" charset="-122"/>
                <a:ea typeface="宋体" pitchFamily="2" charset="-122"/>
              </a:defRPr>
            </a:lvl9pPr>
          </a:lstStyle>
          <a:p>
            <a:pPr algn="dist">
              <a:defRPr/>
            </a:pPr>
            <a:r>
              <a:rPr lang="en-US" altLang="zh-CN"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Conclusion</a:t>
            </a:r>
            <a:endParaRPr lang="zh-CN" altLang="en-US" sz="225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565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6256572-B554-4861-9805-AD0C0AC200A4}"/>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斜纹 4">
            <a:extLst>
              <a:ext uri="{FF2B5EF4-FFF2-40B4-BE49-F238E27FC236}">
                <a16:creationId xmlns:a16="http://schemas.microsoft.com/office/drawing/2014/main" id="{F2DBDFA0-BC08-456C-817A-CABE59CA6C68}"/>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88E5103E-CF49-4997-A561-5FD812AA43B5}"/>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Conclusion</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BB7DE88-68E9-4357-B513-44780BA8C8AB}"/>
              </a:ext>
            </a:extLst>
          </p:cNvPr>
          <p:cNvSpPr txBox="1"/>
          <p:nvPr/>
        </p:nvSpPr>
        <p:spPr>
          <a:xfrm>
            <a:off x="488052" y="920768"/>
            <a:ext cx="11207555" cy="4888518"/>
          </a:xfrm>
          <a:prstGeom prst="rect">
            <a:avLst/>
          </a:prstGeom>
          <a:noFill/>
        </p:spPr>
        <p:txBody>
          <a:bodyPr wrap="square">
            <a:spAutoFit/>
          </a:bodyPr>
          <a:lstStyle/>
          <a:p>
            <a:pPr algn="just">
              <a:lnSpc>
                <a:spcPct val="150000"/>
              </a:lnSpc>
            </a:pPr>
            <a:r>
              <a:rPr lang="en-US" altLang="zh-CN" sz="2400" b="1" dirty="0">
                <a:effectLst/>
                <a:latin typeface="Arial" panose="020B0604020202020204" pitchFamily="34" charset="0"/>
                <a:ea typeface="微软雅黑" panose="020B0503020204020204" pitchFamily="34" charset="-122"/>
                <a:cs typeface="Arial" panose="020B0604020202020204" pitchFamily="34" charset="0"/>
              </a:rPr>
              <a:t>Conclusion</a:t>
            </a:r>
          </a:p>
          <a:p>
            <a:pPr marL="285750" indent="-285750" algn="just">
              <a:lnSpc>
                <a:spcPct val="150000"/>
              </a:lnSpc>
              <a:buFont typeface="Wingdings" panose="05000000000000000000" pitchFamily="2" charset="2"/>
              <a:buChar char="Ø"/>
            </a:pPr>
            <a:r>
              <a:rPr lang="en-US" altLang="zh-CN" sz="2000" dirty="0">
                <a:latin typeface="Arial" panose="020B0604020202020204" pitchFamily="34" charset="0"/>
                <a:ea typeface="微软雅黑" panose="020B0503020204020204" pitchFamily="34" charset="-122"/>
                <a:cs typeface="Arial" panose="020B0604020202020204" pitchFamily="34" charset="0"/>
              </a:rPr>
              <a:t>HFELAG enhances system robustness by uniting cloud-side elastic grouping with edge-side hierarchical aggregation.</a:t>
            </a:r>
          </a:p>
          <a:p>
            <a:pPr marL="285750" indent="-285750" algn="just">
              <a:lnSpc>
                <a:spcPct val="150000"/>
              </a:lnSpc>
              <a:buFont typeface="Wingdings" panose="05000000000000000000" pitchFamily="2" charset="2"/>
              <a:buChar char="Ø"/>
            </a:pPr>
            <a:r>
              <a:rPr lang="en-US" altLang="zh-CN" sz="2000" dirty="0">
                <a:latin typeface="Arial" panose="020B0604020202020204" pitchFamily="34" charset="0"/>
                <a:ea typeface="微软雅黑" panose="020B0503020204020204" pitchFamily="34" charset="-122"/>
                <a:cs typeface="Arial" panose="020B0604020202020204" pitchFamily="34" charset="0"/>
              </a:rPr>
              <a:t>HFELAG reduces energy-driven device attrition, ensuring stable participation without sacrificing global model accuracy.</a:t>
            </a:r>
          </a:p>
          <a:p>
            <a:pPr marL="285750" indent="-285750" algn="just">
              <a:lnSpc>
                <a:spcPct val="150000"/>
              </a:lnSpc>
              <a:buFont typeface="Wingdings" panose="05000000000000000000" pitchFamily="2" charset="2"/>
              <a:buChar char="Ø"/>
            </a:pPr>
            <a:r>
              <a:rPr lang="en-US" altLang="zh-CN" sz="2000" dirty="0">
                <a:latin typeface="Arial" panose="020B0604020202020204" pitchFamily="34" charset="0"/>
                <a:ea typeface="微软雅黑" panose="020B0503020204020204" pitchFamily="34" charset="-122"/>
                <a:cs typeface="Arial" panose="020B0604020202020204" pitchFamily="34" charset="0"/>
              </a:rPr>
              <a:t>HFELAG significantly lowers energy consumption and improves global model accuracy by up to 1.38% over baselines.</a:t>
            </a:r>
          </a:p>
          <a:p>
            <a:pPr algn="just">
              <a:lnSpc>
                <a:spcPct val="150000"/>
              </a:lnSpc>
            </a:pPr>
            <a:endParaRPr lang="en-US" altLang="zh-CN" sz="2400" b="1" dirty="0">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lang="en-US" altLang="zh-CN" sz="2400" b="1" dirty="0">
                <a:latin typeface="Arial" panose="020B0604020202020204" pitchFamily="34" charset="0"/>
                <a:ea typeface="微软雅黑" panose="020B0503020204020204" pitchFamily="34" charset="-122"/>
                <a:cs typeface="Arial" panose="020B0604020202020204" pitchFamily="34" charset="0"/>
              </a:rPr>
              <a:t>Future Work</a:t>
            </a:r>
          </a:p>
          <a:p>
            <a:pPr marL="285750" indent="-285750" algn="just">
              <a:lnSpc>
                <a:spcPct val="150000"/>
              </a:lnSpc>
              <a:buFont typeface="Wingdings" panose="05000000000000000000" pitchFamily="2" charset="2"/>
              <a:buChar char="Ø"/>
            </a:pPr>
            <a:r>
              <a:rPr lang="en-US" altLang="zh-CN" dirty="0">
                <a:latin typeface="Arial" panose="020B0604020202020204" pitchFamily="34" charset="0"/>
                <a:ea typeface="微软雅黑" panose="020B0503020204020204" pitchFamily="34" charset="-122"/>
                <a:cs typeface="Arial" panose="020B0604020202020204" pitchFamily="34" charset="0"/>
              </a:rPr>
              <a:t>Extending the framework to massive-scale IoT networks and integrating Secure Aggregation for privacy.</a:t>
            </a:r>
          </a:p>
        </p:txBody>
      </p:sp>
    </p:spTree>
    <p:extLst>
      <p:ext uri="{BB962C8B-B14F-4D97-AF65-F5344CB8AC3E}">
        <p14:creationId xmlns:p14="http://schemas.microsoft.com/office/powerpoint/2010/main" val="374956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0E21668-3226-49AD-A224-1BF772ED4B9B}"/>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8" name="斜纹 7">
            <a:extLst>
              <a:ext uri="{FF2B5EF4-FFF2-40B4-BE49-F238E27FC236}">
                <a16:creationId xmlns:a16="http://schemas.microsoft.com/office/drawing/2014/main" id="{3198E606-D4DA-450B-BDA9-501EF08530F4}"/>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9" name="文本框 8">
            <a:extLst>
              <a:ext uri="{FF2B5EF4-FFF2-40B4-BE49-F238E27FC236}">
                <a16:creationId xmlns:a16="http://schemas.microsoft.com/office/drawing/2014/main" id="{73C7197D-3BF0-496B-AEA3-799F96B645BF}"/>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 Last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EF475C58-9526-4148-B4DF-8DEDF49F18B6}"/>
              </a:ext>
            </a:extLst>
          </p:cNvPr>
          <p:cNvSpPr txBox="1"/>
          <p:nvPr/>
        </p:nvSpPr>
        <p:spPr>
          <a:xfrm>
            <a:off x="2872180" y="3075057"/>
            <a:ext cx="6439300" cy="707886"/>
          </a:xfrm>
          <a:prstGeom prst="rect">
            <a:avLst/>
          </a:prstGeom>
          <a:noFill/>
        </p:spPr>
        <p:txBody>
          <a:bodyPr wrap="square">
            <a:spAutoFit/>
          </a:bodyPr>
          <a:lstStyle/>
          <a:p>
            <a:pPr>
              <a:buFont typeface="Wingdings" panose="05000000000000000000" pitchFamily="2" charset="2"/>
              <a:buNone/>
            </a:pPr>
            <a:r>
              <a:rPr lang="fr-FR" altLang="zh-CN" sz="4000" dirty="0">
                <a:latin typeface="微软雅黑" panose="020B0503020204020204" pitchFamily="34" charset="-122"/>
                <a:ea typeface="微软雅黑" panose="020B0503020204020204" pitchFamily="34" charset="-122"/>
              </a:rPr>
              <a:t>Thanks for your attention!</a:t>
            </a:r>
          </a:p>
        </p:txBody>
      </p:sp>
    </p:spTree>
    <p:extLst>
      <p:ext uri="{BB962C8B-B14F-4D97-AF65-F5344CB8AC3E}">
        <p14:creationId xmlns:p14="http://schemas.microsoft.com/office/powerpoint/2010/main" val="845383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6B7A-0F8D-A849-3DE8-F3A14450E127}"/>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666D3C43-FD2E-DF9F-4153-9C725556E0ED}"/>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1" name="文本框 10">
            <a:extLst>
              <a:ext uri="{FF2B5EF4-FFF2-40B4-BE49-F238E27FC236}">
                <a16:creationId xmlns:a16="http://schemas.microsoft.com/office/drawing/2014/main" id="{3CA5680F-7076-E489-DB86-41913F3868AE}"/>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Introduction</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斜纹 11">
            <a:extLst>
              <a:ext uri="{FF2B5EF4-FFF2-40B4-BE49-F238E27FC236}">
                <a16:creationId xmlns:a16="http://schemas.microsoft.com/office/drawing/2014/main" id="{3F9F692F-7987-08A1-A316-8BC74DCEE969}"/>
              </a:ext>
            </a:extLst>
          </p:cNvPr>
          <p:cNvSpPr/>
          <p:nvPr/>
        </p:nvSpPr>
        <p:spPr bwMode="white">
          <a:xfrm>
            <a:off x="0" y="-13488"/>
            <a:ext cx="741145" cy="523220"/>
          </a:xfrm>
          <a:prstGeom prst="diagStripe">
            <a:avLst/>
          </a:prstGeom>
          <a:solidFill>
            <a:schemeClr val="accent2"/>
          </a:soli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3" name="文本框 12">
            <a:extLst>
              <a:ext uri="{FF2B5EF4-FFF2-40B4-BE49-F238E27FC236}">
                <a16:creationId xmlns:a16="http://schemas.microsoft.com/office/drawing/2014/main" id="{EDC49F55-1CDD-8938-312D-8E160BEEB947}"/>
              </a:ext>
            </a:extLst>
          </p:cNvPr>
          <p:cNvSpPr txBox="1"/>
          <p:nvPr/>
        </p:nvSpPr>
        <p:spPr>
          <a:xfrm>
            <a:off x="570068" y="1047194"/>
            <a:ext cx="10926148" cy="47636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CN" sz="3200" dirty="0">
                <a:latin typeface="Arial" panose="020B0604020202020204" pitchFamily="34" charset="0"/>
                <a:ea typeface="Wawati SC" pitchFamily="82" charset="-122"/>
                <a:cs typeface="Arial" panose="020B0604020202020204" pitchFamily="34" charset="0"/>
              </a:rPr>
              <a:t>  Background</a:t>
            </a:r>
          </a:p>
          <a:p>
            <a:pPr algn="just">
              <a:defRPr/>
            </a:pPr>
            <a:endParaRPr lang="en-US" altLang="zh-CN" sz="2400" dirty="0">
              <a:latin typeface="Arial" panose="020B0604020202020204" pitchFamily="34" charset="0"/>
              <a:ea typeface="Wawati SC" pitchFamily="82" charset="-122"/>
              <a:cs typeface="Arial" panose="020B0604020202020204" pitchFamily="34" charset="0"/>
            </a:endParaRP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Promise: </a:t>
            </a:r>
            <a:r>
              <a:rPr lang="en-US" altLang="zh-CN" sz="2400" dirty="0">
                <a:latin typeface="Arial" panose="020B0604020202020204" pitchFamily="34" charset="0"/>
                <a:ea typeface="Wawati SC" pitchFamily="82" charset="-122"/>
                <a:cs typeface="Arial" panose="020B0604020202020204" pitchFamily="34" charset="0"/>
              </a:rPr>
              <a:t>FL protects privacy, and HFL relieves cloud network congestion via Edge Servers.</a:t>
            </a: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Pitfalls:</a:t>
            </a:r>
          </a:p>
          <a:p>
            <a:pPr marL="342900" indent="-342900" algn="just">
              <a:lnSpc>
                <a:spcPct val="150000"/>
              </a:lnSpc>
              <a:buFont typeface="Arial" panose="020B0604020202020204" pitchFamily="34" charset="0"/>
              <a:buChar char="•"/>
              <a:defRPr/>
            </a:pPr>
            <a:r>
              <a:rPr lang="fr-FR" altLang="zh-CN" sz="2400" dirty="0">
                <a:latin typeface="Arial" panose="020B0604020202020204" pitchFamily="34" charset="0"/>
                <a:ea typeface="Wawati SC" pitchFamily="82" charset="-122"/>
                <a:cs typeface="Arial" panose="020B0604020202020204" pitchFamily="34" charset="0"/>
              </a:rPr>
              <a:t>Frequent model exchanges cause massive device-side energy consumption.</a:t>
            </a:r>
          </a:p>
          <a:p>
            <a:pPr marL="342900" indent="-342900" algn="just">
              <a:lnSpc>
                <a:spcPct val="150000"/>
              </a:lnSpc>
              <a:buFont typeface="Arial" panose="020B0604020202020204" pitchFamily="34" charset="0"/>
              <a:buChar char="•"/>
              <a:defRPr/>
            </a:pPr>
            <a:r>
              <a:rPr lang="en-US" altLang="zh-CN" sz="2400" dirty="0">
                <a:latin typeface="Arial" panose="020B0604020202020204" pitchFamily="34" charset="0"/>
                <a:ea typeface="Wawati SC" pitchFamily="82" charset="-122"/>
                <a:cs typeface="Arial" panose="020B0604020202020204" pitchFamily="34" charset="0"/>
              </a:rPr>
              <a:t>Battery depletion forces premature ED dropouts.</a:t>
            </a: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Consequence:</a:t>
            </a:r>
            <a:r>
              <a:rPr lang="en-US" altLang="zh-CN" sz="2400" dirty="0">
                <a:latin typeface="Arial" panose="020B0604020202020204" pitchFamily="34" charset="0"/>
                <a:ea typeface="Wawati SC" pitchFamily="82" charset="-122"/>
                <a:cs typeface="Arial" panose="020B0604020202020204" pitchFamily="34" charset="0"/>
              </a:rPr>
              <a:t> Device attrition destroys the integrity, availability, and robustness of the federated system.</a:t>
            </a:r>
          </a:p>
        </p:txBody>
      </p:sp>
    </p:spTree>
    <p:extLst>
      <p:ext uri="{BB962C8B-B14F-4D97-AF65-F5344CB8AC3E}">
        <p14:creationId xmlns:p14="http://schemas.microsoft.com/office/powerpoint/2010/main" val="399495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566B-386A-5957-476F-AAF4CACEAAED}"/>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FC585AC2-4B98-4454-4B77-90278339D039}"/>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1" name="文本框 10">
            <a:extLst>
              <a:ext uri="{FF2B5EF4-FFF2-40B4-BE49-F238E27FC236}">
                <a16:creationId xmlns:a16="http://schemas.microsoft.com/office/drawing/2014/main" id="{A8AD4136-F66B-7498-846A-3A81C68CC279}"/>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Introduction</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斜纹 11">
            <a:extLst>
              <a:ext uri="{FF2B5EF4-FFF2-40B4-BE49-F238E27FC236}">
                <a16:creationId xmlns:a16="http://schemas.microsoft.com/office/drawing/2014/main" id="{ACCB3FDB-43AC-1311-216F-C0D1663C2F3C}"/>
              </a:ext>
            </a:extLst>
          </p:cNvPr>
          <p:cNvSpPr/>
          <p:nvPr/>
        </p:nvSpPr>
        <p:spPr bwMode="white">
          <a:xfrm>
            <a:off x="0" y="-13488"/>
            <a:ext cx="741145" cy="523220"/>
          </a:xfrm>
          <a:prstGeom prst="diagStripe">
            <a:avLst/>
          </a:prstGeom>
          <a:solidFill>
            <a:schemeClr val="accent2"/>
          </a:soli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3" name="文本框 12">
            <a:extLst>
              <a:ext uri="{FF2B5EF4-FFF2-40B4-BE49-F238E27FC236}">
                <a16:creationId xmlns:a16="http://schemas.microsoft.com/office/drawing/2014/main" id="{9477F57A-F1AC-5FFA-5F72-7347D6794398}"/>
              </a:ext>
            </a:extLst>
          </p:cNvPr>
          <p:cNvSpPr txBox="1"/>
          <p:nvPr/>
        </p:nvSpPr>
        <p:spPr>
          <a:xfrm>
            <a:off x="445609" y="909493"/>
            <a:ext cx="10926148"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CN" sz="3200" dirty="0">
                <a:latin typeface="Arial" panose="020B0604020202020204" pitchFamily="34" charset="0"/>
                <a:ea typeface="Wawati SC" pitchFamily="82" charset="-122"/>
                <a:cs typeface="Arial" panose="020B0604020202020204" pitchFamily="34" charset="0"/>
              </a:rPr>
              <a:t>  Challenges</a:t>
            </a:r>
          </a:p>
          <a:p>
            <a:pPr algn="just">
              <a:defRPr/>
            </a:pPr>
            <a:endParaRPr lang="en-US" altLang="zh-CN" sz="2400" dirty="0">
              <a:latin typeface="Arial" panose="020B0604020202020204" pitchFamily="34" charset="0"/>
              <a:ea typeface="Wawati SC" pitchFamily="82" charset="-122"/>
              <a:cs typeface="Arial" panose="020B0604020202020204" pitchFamily="34" charset="0"/>
            </a:endParaRPr>
          </a:p>
        </p:txBody>
      </p:sp>
      <p:pic>
        <p:nvPicPr>
          <p:cNvPr id="3" name="图片 2">
            <a:extLst>
              <a:ext uri="{FF2B5EF4-FFF2-40B4-BE49-F238E27FC236}">
                <a16:creationId xmlns:a16="http://schemas.microsoft.com/office/drawing/2014/main" id="{9736DE68-C589-4153-4FBA-EA6B6A62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593" y="1676668"/>
            <a:ext cx="8192814" cy="4826047"/>
          </a:xfrm>
          <a:prstGeom prst="rect">
            <a:avLst/>
          </a:prstGeom>
        </p:spPr>
      </p:pic>
    </p:spTree>
    <p:extLst>
      <p:ext uri="{BB962C8B-B14F-4D97-AF65-F5344CB8AC3E}">
        <p14:creationId xmlns:p14="http://schemas.microsoft.com/office/powerpoint/2010/main" val="278152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C691A-0306-4910-2781-7BCEB3839D42}"/>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0C98692B-64AE-9FA7-34AA-14344D5F8795}"/>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1" name="文本框 10">
            <a:extLst>
              <a:ext uri="{FF2B5EF4-FFF2-40B4-BE49-F238E27FC236}">
                <a16:creationId xmlns:a16="http://schemas.microsoft.com/office/drawing/2014/main" id="{D7F013B0-B672-DA90-C47A-255DFE381D1E}"/>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Introduction</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斜纹 11">
            <a:extLst>
              <a:ext uri="{FF2B5EF4-FFF2-40B4-BE49-F238E27FC236}">
                <a16:creationId xmlns:a16="http://schemas.microsoft.com/office/drawing/2014/main" id="{AB93FBE4-6562-9578-213F-53DD7F20F708}"/>
              </a:ext>
            </a:extLst>
          </p:cNvPr>
          <p:cNvSpPr/>
          <p:nvPr/>
        </p:nvSpPr>
        <p:spPr bwMode="white">
          <a:xfrm>
            <a:off x="0" y="-13488"/>
            <a:ext cx="741145" cy="523220"/>
          </a:xfrm>
          <a:prstGeom prst="diagStripe">
            <a:avLst/>
          </a:prstGeom>
          <a:solidFill>
            <a:schemeClr val="accent2"/>
          </a:soli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3" name="文本框 12">
            <a:extLst>
              <a:ext uri="{FF2B5EF4-FFF2-40B4-BE49-F238E27FC236}">
                <a16:creationId xmlns:a16="http://schemas.microsoft.com/office/drawing/2014/main" id="{D0EF4306-D2D6-D59B-6E6D-B2F8809D5306}"/>
              </a:ext>
            </a:extLst>
          </p:cNvPr>
          <p:cNvSpPr txBox="1"/>
          <p:nvPr/>
        </p:nvSpPr>
        <p:spPr>
          <a:xfrm>
            <a:off x="570068" y="1047194"/>
            <a:ext cx="10926148" cy="47636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CN" sz="3200" dirty="0">
                <a:latin typeface="Arial" panose="020B0604020202020204" pitchFamily="34" charset="0"/>
                <a:ea typeface="Wawati SC" pitchFamily="82" charset="-122"/>
                <a:cs typeface="Arial" panose="020B0604020202020204" pitchFamily="34" charset="0"/>
              </a:rPr>
              <a:t>  Existing Works</a:t>
            </a:r>
          </a:p>
          <a:p>
            <a:pPr algn="just">
              <a:defRPr/>
            </a:pPr>
            <a:endParaRPr lang="en-US" altLang="zh-CN" sz="2400" dirty="0">
              <a:latin typeface="Arial" panose="020B0604020202020204" pitchFamily="34" charset="0"/>
              <a:ea typeface="Wawati SC" pitchFamily="82" charset="-122"/>
              <a:cs typeface="Arial" panose="020B0604020202020204" pitchFamily="34" charset="0"/>
            </a:endParaRP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Association-based Methods (e.g., HFEL, Shape, COVG):</a:t>
            </a:r>
          </a:p>
          <a:p>
            <a:pPr marL="342900" indent="-342900" algn="just">
              <a:lnSpc>
                <a:spcPct val="150000"/>
              </a:lnSpc>
              <a:buFont typeface="Arial" panose="020B0604020202020204" pitchFamily="34" charset="0"/>
              <a:buChar char="•"/>
              <a:defRPr/>
            </a:pPr>
            <a:r>
              <a:rPr lang="en-US" altLang="zh-CN" sz="2400" dirty="0">
                <a:latin typeface="Arial" panose="020B0604020202020204" pitchFamily="34" charset="0"/>
                <a:ea typeface="Wawati SC" pitchFamily="82" charset="-122"/>
                <a:cs typeface="Arial" panose="020B0604020202020204" pitchFamily="34" charset="0"/>
              </a:rPr>
              <a:t>Fail to balance energy and data distribution simultaneously.</a:t>
            </a:r>
          </a:p>
          <a:p>
            <a:pPr marL="342900" indent="-342900" algn="just">
              <a:lnSpc>
                <a:spcPct val="150000"/>
              </a:lnSpc>
              <a:buFont typeface="Arial" panose="020B0604020202020204" pitchFamily="34" charset="0"/>
              <a:buChar char="•"/>
              <a:defRPr/>
            </a:pPr>
            <a:r>
              <a:rPr lang="en-US" altLang="zh-CN" sz="2400" dirty="0">
                <a:latin typeface="Arial" panose="020B0604020202020204" pitchFamily="34" charset="0"/>
                <a:ea typeface="Wawati SC" pitchFamily="82" charset="-122"/>
                <a:cs typeface="Arial" panose="020B0604020202020204" pitchFamily="34" charset="0"/>
              </a:rPr>
              <a:t>Rely on instantaneous rates, failing to capture time-varying network dynamics.</a:t>
            </a: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D2D Cooperation Methods (e.g., CE-HFL):</a:t>
            </a:r>
          </a:p>
          <a:p>
            <a:pPr marL="342900" indent="-342900" algn="just">
              <a:lnSpc>
                <a:spcPct val="150000"/>
              </a:lnSpc>
              <a:buFont typeface="Arial" panose="020B0604020202020204" pitchFamily="34" charset="0"/>
              <a:buChar char="•"/>
              <a:defRPr/>
            </a:pPr>
            <a:r>
              <a:rPr lang="en-US" altLang="zh-CN" sz="2400" dirty="0">
                <a:latin typeface="Arial" panose="020B0604020202020204" pitchFamily="34" charset="0"/>
                <a:ea typeface="Wawati SC" pitchFamily="82" charset="-122"/>
                <a:cs typeface="Arial" panose="020B0604020202020204" pitchFamily="34" charset="0"/>
              </a:rPr>
              <a:t>Cannot systematically resolve the tension between geographical proximity and channel diversity.</a:t>
            </a:r>
            <a:endParaRPr lang="fr-FR" altLang="zh-CN" sz="2400" dirty="0">
              <a:latin typeface="Arial" panose="020B0604020202020204" pitchFamily="34" charset="0"/>
              <a:ea typeface="Wawati SC" pitchFamily="82" charset="-122"/>
              <a:cs typeface="Arial" panose="020B0604020202020204" pitchFamily="34" charset="0"/>
            </a:endParaRPr>
          </a:p>
        </p:txBody>
      </p:sp>
    </p:spTree>
    <p:extLst>
      <p:ext uri="{BB962C8B-B14F-4D97-AF65-F5344CB8AC3E}">
        <p14:creationId xmlns:p14="http://schemas.microsoft.com/office/powerpoint/2010/main" val="191511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743F-CBAA-F336-41E9-4F38E7B1DF56}"/>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BAA08B35-CC3C-E100-D308-F714F35F4EC2}"/>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1" name="文本框 10">
            <a:extLst>
              <a:ext uri="{FF2B5EF4-FFF2-40B4-BE49-F238E27FC236}">
                <a16:creationId xmlns:a16="http://schemas.microsoft.com/office/drawing/2014/main" id="{8BA2F514-AF47-2F0B-F6DA-74DC15D2DE53}"/>
              </a:ext>
            </a:extLst>
          </p:cNvPr>
          <p:cNvSpPr txBox="1"/>
          <p:nvPr/>
        </p:nvSpPr>
        <p:spPr>
          <a:xfrm>
            <a:off x="445609" y="80172"/>
            <a:ext cx="2543907"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Introduction</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斜纹 11">
            <a:extLst>
              <a:ext uri="{FF2B5EF4-FFF2-40B4-BE49-F238E27FC236}">
                <a16:creationId xmlns:a16="http://schemas.microsoft.com/office/drawing/2014/main" id="{CD5184C7-3208-05C1-C278-F07AC7693A3C}"/>
              </a:ext>
            </a:extLst>
          </p:cNvPr>
          <p:cNvSpPr/>
          <p:nvPr/>
        </p:nvSpPr>
        <p:spPr bwMode="white">
          <a:xfrm>
            <a:off x="0" y="-13488"/>
            <a:ext cx="741145" cy="523220"/>
          </a:xfrm>
          <a:prstGeom prst="diagStripe">
            <a:avLst/>
          </a:prstGeom>
          <a:solidFill>
            <a:schemeClr val="accent2"/>
          </a:soli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13" name="文本框 12">
            <a:extLst>
              <a:ext uri="{FF2B5EF4-FFF2-40B4-BE49-F238E27FC236}">
                <a16:creationId xmlns:a16="http://schemas.microsoft.com/office/drawing/2014/main" id="{7BD901FA-FFB8-A366-767A-9269848CA208}"/>
              </a:ext>
            </a:extLst>
          </p:cNvPr>
          <p:cNvSpPr txBox="1"/>
          <p:nvPr/>
        </p:nvSpPr>
        <p:spPr>
          <a:xfrm>
            <a:off x="570068" y="1047194"/>
            <a:ext cx="10926148" cy="47636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CN" sz="3200" dirty="0">
                <a:latin typeface="Arial" panose="020B0604020202020204" pitchFamily="34" charset="0"/>
                <a:ea typeface="Wawati SC" pitchFamily="82" charset="-122"/>
                <a:cs typeface="Arial" panose="020B0604020202020204" pitchFamily="34" charset="0"/>
              </a:rPr>
              <a:t>  Our Method</a:t>
            </a:r>
          </a:p>
          <a:p>
            <a:pPr algn="just">
              <a:defRPr/>
            </a:pPr>
            <a:endParaRPr lang="en-US" altLang="zh-CN" sz="2400" dirty="0">
              <a:latin typeface="Arial" panose="020B0604020202020204" pitchFamily="34" charset="0"/>
              <a:ea typeface="Wawati SC" pitchFamily="82" charset="-122"/>
              <a:cs typeface="Arial" panose="020B0604020202020204" pitchFamily="34" charset="0"/>
            </a:endParaRP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Goal: </a:t>
            </a:r>
            <a:r>
              <a:rPr lang="en-US" altLang="zh-CN" sz="2400" dirty="0">
                <a:latin typeface="Arial" panose="020B0604020202020204" pitchFamily="34" charset="0"/>
                <a:ea typeface="Wawati SC" pitchFamily="82" charset="-122"/>
                <a:cs typeface="Arial" panose="020B0604020202020204" pitchFamily="34" charset="0"/>
              </a:rPr>
              <a:t>Minimize device communication energy to enhance system availability while ensuring global model accuracy.</a:t>
            </a:r>
          </a:p>
          <a:p>
            <a:pPr algn="just">
              <a:lnSpc>
                <a:spcPct val="150000"/>
              </a:lnSpc>
              <a:defRPr/>
            </a:pPr>
            <a:endParaRPr lang="en-US" altLang="zh-CN" sz="2400" dirty="0">
              <a:latin typeface="Arial" panose="020B0604020202020204" pitchFamily="34" charset="0"/>
              <a:ea typeface="Wawati SC" pitchFamily="82" charset="-122"/>
              <a:cs typeface="Arial" panose="020B0604020202020204" pitchFamily="34" charset="0"/>
            </a:endParaRPr>
          </a:p>
          <a:p>
            <a:pPr algn="just">
              <a:lnSpc>
                <a:spcPct val="150000"/>
              </a:lnSpc>
              <a:defRPr/>
            </a:pPr>
            <a:r>
              <a:rPr lang="en-US" altLang="zh-CN" sz="2400" b="1" dirty="0">
                <a:latin typeface="Arial" panose="020B0604020202020204" pitchFamily="34" charset="0"/>
                <a:ea typeface="Wawati SC" pitchFamily="82" charset="-122"/>
                <a:cs typeface="Arial" panose="020B0604020202020204" pitchFamily="34" charset="0"/>
              </a:rPr>
              <a:t>Solution: HFELAG</a:t>
            </a:r>
          </a:p>
          <a:p>
            <a:pPr marL="342900" indent="-342900" algn="just">
              <a:lnSpc>
                <a:spcPct val="150000"/>
              </a:lnSpc>
              <a:buFont typeface="Arial" panose="020B0604020202020204" pitchFamily="34" charset="0"/>
              <a:buChar char="•"/>
              <a:defRPr/>
            </a:pPr>
            <a:r>
              <a:rPr lang="en-US" altLang="zh-CN" sz="2400" b="1" dirty="0">
                <a:latin typeface="Arial" panose="020B0604020202020204" pitchFamily="34" charset="0"/>
                <a:ea typeface="Wawati SC" pitchFamily="82" charset="-122"/>
                <a:cs typeface="Arial" panose="020B0604020202020204" pitchFamily="34" charset="0"/>
              </a:rPr>
              <a:t>H</a:t>
            </a:r>
            <a:r>
              <a:rPr lang="en-US" altLang="zh-CN" sz="2400" dirty="0">
                <a:latin typeface="Arial" panose="020B0604020202020204" pitchFamily="34" charset="0"/>
                <a:ea typeface="Wawati SC" pitchFamily="82" charset="-122"/>
                <a:cs typeface="Arial" panose="020B0604020202020204" pitchFamily="34" charset="0"/>
              </a:rPr>
              <a:t>ierarchical </a:t>
            </a:r>
            <a:r>
              <a:rPr lang="en-US" altLang="zh-CN" sz="2400" b="1" dirty="0">
                <a:latin typeface="Arial" panose="020B0604020202020204" pitchFamily="34" charset="0"/>
                <a:ea typeface="Wawati SC" pitchFamily="82" charset="-122"/>
                <a:cs typeface="Arial" panose="020B0604020202020204" pitchFamily="34" charset="0"/>
              </a:rPr>
              <a:t>F</a:t>
            </a:r>
            <a:r>
              <a:rPr lang="en-US" altLang="zh-CN" sz="2400" dirty="0">
                <a:latin typeface="Arial" panose="020B0604020202020204" pitchFamily="34" charset="0"/>
                <a:ea typeface="Wawati SC" pitchFamily="82" charset="-122"/>
                <a:cs typeface="Arial" panose="020B0604020202020204" pitchFamily="34" charset="0"/>
              </a:rPr>
              <a:t>ederated Learning </a:t>
            </a:r>
            <a:r>
              <a:rPr lang="en-US" altLang="zh-CN" sz="2400" b="1" dirty="0">
                <a:latin typeface="Arial" panose="020B0604020202020204" pitchFamily="34" charset="0"/>
                <a:ea typeface="Wawati SC" pitchFamily="82" charset="-122"/>
                <a:cs typeface="Arial" panose="020B0604020202020204" pitchFamily="34" charset="0"/>
              </a:rPr>
              <a:t>El</a:t>
            </a:r>
            <a:r>
              <a:rPr lang="en-US" altLang="zh-CN" sz="2400" dirty="0">
                <a:latin typeface="Arial" panose="020B0604020202020204" pitchFamily="34" charset="0"/>
                <a:ea typeface="Wawati SC" pitchFamily="82" charset="-122"/>
                <a:cs typeface="Arial" panose="020B0604020202020204" pitchFamily="34" charset="0"/>
              </a:rPr>
              <a:t>astic Association </a:t>
            </a:r>
            <a:r>
              <a:rPr lang="en-US" altLang="zh-CN" sz="2400" b="1" dirty="0">
                <a:latin typeface="Arial" panose="020B0604020202020204" pitchFamily="34" charset="0"/>
                <a:ea typeface="Wawati SC" pitchFamily="82" charset="-122"/>
                <a:cs typeface="Arial" panose="020B0604020202020204" pitchFamily="34" charset="0"/>
              </a:rPr>
              <a:t>Ag</a:t>
            </a:r>
            <a:r>
              <a:rPr lang="en-US" altLang="zh-CN" sz="2400" dirty="0">
                <a:latin typeface="Arial" panose="020B0604020202020204" pitchFamily="34" charset="0"/>
                <a:ea typeface="Wawati SC" pitchFamily="82" charset="-122"/>
                <a:cs typeface="Arial" panose="020B0604020202020204" pitchFamily="34" charset="0"/>
              </a:rPr>
              <a:t>gregation.</a:t>
            </a:r>
          </a:p>
          <a:p>
            <a:pPr marL="342900" indent="-342900" algn="just">
              <a:lnSpc>
                <a:spcPct val="150000"/>
              </a:lnSpc>
              <a:buFont typeface="Arial" panose="020B0604020202020204" pitchFamily="34" charset="0"/>
              <a:buChar char="•"/>
              <a:defRPr/>
            </a:pPr>
            <a:r>
              <a:rPr lang="en-US" altLang="zh-CN" sz="2400" dirty="0">
                <a:latin typeface="Arial" panose="020B0604020202020204" pitchFamily="34" charset="0"/>
                <a:ea typeface="Wawati SC" pitchFamily="82" charset="-122"/>
                <a:cs typeface="Arial" panose="020B0604020202020204" pitchFamily="34" charset="0"/>
              </a:rPr>
              <a:t>First synergistic co-design of inter-group elastic association and intra-group hierarchical aggregation.</a:t>
            </a:r>
            <a:endParaRPr lang="fr-FR" altLang="zh-CN" sz="2400" dirty="0">
              <a:latin typeface="Arial" panose="020B0604020202020204" pitchFamily="34" charset="0"/>
              <a:ea typeface="Wawati SC" pitchFamily="82" charset="-122"/>
              <a:cs typeface="Arial" panose="020B0604020202020204" pitchFamily="34" charset="0"/>
            </a:endParaRPr>
          </a:p>
        </p:txBody>
      </p:sp>
    </p:spTree>
    <p:extLst>
      <p:ext uri="{BB962C8B-B14F-4D97-AF65-F5344CB8AC3E}">
        <p14:creationId xmlns:p14="http://schemas.microsoft.com/office/powerpoint/2010/main" val="50756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70C11-BFB1-AE5D-6EB8-444522834D41}"/>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DFA47942-43E3-0997-EA7D-14907FA89359}"/>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11" name="文本框 10">
            <a:extLst>
              <a:ext uri="{FF2B5EF4-FFF2-40B4-BE49-F238E27FC236}">
                <a16:creationId xmlns:a16="http://schemas.microsoft.com/office/drawing/2014/main" id="{DCBC929F-8E82-D8AC-67DD-2148B36AA120}"/>
              </a:ext>
            </a:extLst>
          </p:cNvPr>
          <p:cNvSpPr txBox="1"/>
          <p:nvPr/>
        </p:nvSpPr>
        <p:spPr>
          <a:xfrm>
            <a:off x="445609" y="80172"/>
            <a:ext cx="2907191"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System Model</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斜纹 11">
            <a:extLst>
              <a:ext uri="{FF2B5EF4-FFF2-40B4-BE49-F238E27FC236}">
                <a16:creationId xmlns:a16="http://schemas.microsoft.com/office/drawing/2014/main" id="{EE6668A1-2949-4E42-0D6C-4089687A9690}"/>
              </a:ext>
            </a:extLst>
          </p:cNvPr>
          <p:cNvSpPr/>
          <p:nvPr/>
        </p:nvSpPr>
        <p:spPr bwMode="white">
          <a:xfrm>
            <a:off x="0" y="-13488"/>
            <a:ext cx="741145" cy="523220"/>
          </a:xfrm>
          <a:prstGeom prst="diagStripe">
            <a:avLst/>
          </a:prstGeom>
          <a:solidFill>
            <a:schemeClr val="accent2"/>
          </a:soli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4AF028A-005A-5071-A0A1-504D74476C94}"/>
                  </a:ext>
                </a:extLst>
              </p:cNvPr>
              <p:cNvSpPr txBox="1"/>
              <p:nvPr/>
            </p:nvSpPr>
            <p:spPr>
              <a:xfrm>
                <a:off x="570068" y="1047194"/>
                <a:ext cx="10926148" cy="5939062"/>
              </a:xfrm>
              <a:prstGeom prst="rect">
                <a:avLst/>
              </a:prstGeom>
              <a:noFill/>
            </p:spPr>
            <p:txBody>
              <a:bodyPr wrap="square">
                <a:spAutoFit/>
              </a:bodyPr>
              <a:lstStyle/>
              <a:p>
                <a:pPr marL="285750" lvl="0" indent="-285750">
                  <a:buFont typeface="Wingdings" panose="05000000000000000000" pitchFamily="2" charset="2"/>
                  <a:buChar char="n"/>
                  <a:defRPr/>
                </a:pPr>
                <a:r>
                  <a:rPr lang="en-US" altLang="zh-CN" sz="3200" dirty="0">
                    <a:latin typeface="Arial" panose="020B0604020202020204" pitchFamily="34" charset="0"/>
                    <a:ea typeface="Wawati SC" pitchFamily="82" charset="-122"/>
                    <a:cs typeface="Arial" panose="020B0604020202020204" pitchFamily="34" charset="0"/>
                  </a:rPr>
                  <a:t>  </a:t>
                </a:r>
                <a:r>
                  <a:rPr lang="en" altLang="zh-CN" sz="3200" dirty="0">
                    <a:latin typeface="Arial" panose="020B0604020202020204" pitchFamily="34" charset="0"/>
                    <a:cs typeface="Arial" panose="020B0604020202020204" pitchFamily="34" charset="0"/>
                  </a:rPr>
                  <a:t>Joint Optimization Objective</a:t>
                </a:r>
                <a:endParaRPr lang="en-US" altLang="zh-CN" sz="3200" dirty="0">
                  <a:latin typeface="Arial" panose="020B0604020202020204" pitchFamily="34" charset="0"/>
                  <a:ea typeface="Wawati SC" pitchFamily="82" charset="-122"/>
                  <a:cs typeface="Arial" panose="020B0604020202020204" pitchFamily="34" charset="0"/>
                </a:endParaRPr>
              </a:p>
              <a:p>
                <a:pPr algn="just">
                  <a:lnSpc>
                    <a:spcPct val="150000"/>
                  </a:lnSpc>
                  <a:defRPr/>
                </a:pPr>
                <a14:m>
                  <m:oMathPara xmlns:m="http://schemas.openxmlformats.org/officeDocument/2006/math">
                    <m:oMathParaPr>
                      <m:jc m:val="centerGroup"/>
                    </m:oMathParaPr>
                    <m:oMath xmlns:m="http://schemas.openxmlformats.org/officeDocument/2006/math">
                      <m:func>
                        <m:funcPr>
                          <m:ctrlPr>
                            <a:rPr lang="zh-CN" altLang="zh-CN" sz="3200" i="1">
                              <a:latin typeface="Cambria Math" panose="02040503050406030204" pitchFamily="18" charset="0"/>
                            </a:rPr>
                          </m:ctrlPr>
                        </m:funcPr>
                        <m:fName>
                          <m:limLow>
                            <m:limLowPr>
                              <m:ctrlPr>
                                <a:rPr lang="zh-CN" altLang="zh-CN" sz="3200" i="1">
                                  <a:latin typeface="Cambria Math" panose="02040503050406030204" pitchFamily="18" charset="0"/>
                                </a:rPr>
                              </m:ctrlPr>
                            </m:limLowPr>
                            <m:e>
                              <m:r>
                                <m:rPr>
                                  <m:sty m:val="p"/>
                                </m:rPr>
                                <a:rPr lang="en-US" altLang="zh-CN" sz="3200">
                                  <a:latin typeface="Cambria Math" panose="02040503050406030204" pitchFamily="18" charset="0"/>
                                </a:rPr>
                                <m:t>min</m:t>
                              </m:r>
                            </m:e>
                            <m:lim>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𝒜</m:t>
                                  </m:r>
                                </m:e>
                                <m:sup>
                                  <m:sSub>
                                    <m:sSubPr>
                                      <m:ctrlPr>
                                        <a:rPr lang="zh-CN" altLang="zh-CN" sz="3200" i="1">
                                          <a:latin typeface="Cambria Math" panose="02040503050406030204" pitchFamily="18" charset="0"/>
                                        </a:rPr>
                                      </m:ctrlPr>
                                    </m:sSubPr>
                                    <m:e>
                                      <m:r>
                                        <a:rPr lang="en-US" altLang="zh-CN" sz="3200" i="1">
                                          <a:latin typeface="Cambria Math" panose="02040503050406030204" pitchFamily="18" charset="0"/>
                                        </a:rPr>
                                        <m:t>𝓉</m:t>
                                      </m:r>
                                    </m:e>
                                    <m:sub>
                                      <m:r>
                                        <a:rPr lang="en-US" altLang="zh-CN" sz="3200" i="1">
                                          <a:latin typeface="Cambria Math" panose="02040503050406030204" pitchFamily="18" charset="0"/>
                                        </a:rPr>
                                        <m:t>𝒹</m:t>
                                      </m:r>
                                    </m:sub>
                                  </m:sSub>
                                </m:sup>
                              </m:sSup>
                              <m:r>
                                <a:rPr lang="en-US" altLang="zh-CN" sz="3200" i="1">
                                  <a:latin typeface="Cambria Math" panose="02040503050406030204" pitchFamily="18" charset="0"/>
                                </a:rPr>
                                <m:t>,</m:t>
                              </m:r>
                              <m:sSubSup>
                                <m:sSubSupPr>
                                  <m:ctrlPr>
                                    <a:rPr lang="zh-CN" altLang="zh-CN" sz="3200" i="1">
                                      <a:latin typeface="Cambria Math" panose="02040503050406030204" pitchFamily="18" charset="0"/>
                                    </a:rPr>
                                  </m:ctrlPr>
                                </m:sSubSupPr>
                                <m:e>
                                  <m:r>
                                    <a:rPr lang="en-US" altLang="zh-CN" sz="3200" i="1">
                                      <a:latin typeface="Cambria Math" panose="02040503050406030204" pitchFamily="18" charset="0"/>
                                    </a:rPr>
                                    <m:t>ℬ</m:t>
                                  </m:r>
                                </m:e>
                                <m:sub>
                                  <m:r>
                                    <a:rPr lang="en-US" altLang="zh-CN" sz="3200" i="1">
                                      <a:latin typeface="Cambria Math" panose="02040503050406030204" pitchFamily="18" charset="0"/>
                                    </a:rPr>
                                    <m:t>𝒿</m:t>
                                  </m:r>
                                </m:sub>
                                <m:sup>
                                  <m:sSub>
                                    <m:sSubPr>
                                      <m:ctrlPr>
                                        <a:rPr lang="zh-CN" altLang="zh-CN" sz="3200" i="1">
                                          <a:latin typeface="Cambria Math" panose="02040503050406030204" pitchFamily="18" charset="0"/>
                                        </a:rPr>
                                      </m:ctrlPr>
                                    </m:sSubPr>
                                    <m:e>
                                      <m:r>
                                        <a:rPr lang="en-US" altLang="zh-CN" sz="3200" i="1">
                                          <a:latin typeface="Cambria Math" panose="02040503050406030204" pitchFamily="18" charset="0"/>
                                        </a:rPr>
                                        <m:t>𝓉</m:t>
                                      </m:r>
                                    </m:e>
                                    <m:sub>
                                      <m:r>
                                        <a:rPr lang="en-US" altLang="zh-CN" sz="3200" i="1">
                                          <a:latin typeface="Cambria Math" panose="02040503050406030204" pitchFamily="18" charset="0"/>
                                        </a:rPr>
                                        <m:t>ℯ</m:t>
                                      </m:r>
                                    </m:sub>
                                  </m:sSub>
                                </m:sup>
                              </m:sSubSup>
                            </m:lim>
                          </m:limLow>
                        </m:fName>
                        <m:e>
                          <m:sSub>
                            <m:sSubPr>
                              <m:ctrlPr>
                                <a:rPr lang="zh-CN" altLang="zh-CN" sz="3200" i="1">
                                  <a:latin typeface="Cambria Math" panose="02040503050406030204" pitchFamily="18" charset="0"/>
                                </a:rPr>
                              </m:ctrlPr>
                            </m:sSubPr>
                            <m:e>
                              <m:r>
                                <m:rPr>
                                  <m:sty m:val="p"/>
                                </m:rPr>
                                <a:rPr lang="en-US" altLang="zh-CN" sz="3200">
                                  <a:latin typeface="Cambria Math" panose="02040503050406030204" pitchFamily="18" charset="0"/>
                                </a:rPr>
                                <m:t>λ</m:t>
                              </m:r>
                            </m:e>
                            <m:sub>
                              <m:r>
                                <a:rPr lang="en-US" altLang="zh-CN" sz="3200" i="1">
                                  <a:latin typeface="Cambria Math" panose="02040503050406030204" pitchFamily="18" charset="0"/>
                                </a:rPr>
                                <m:t>𝑒</m:t>
                              </m:r>
                            </m:sub>
                          </m:sSub>
                        </m:e>
                      </m:func>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𝐸</m:t>
                          </m:r>
                        </m:e>
                        <m:sup>
                          <m:r>
                            <a:rPr lang="en-US" altLang="zh-CN" sz="3200" i="1">
                              <a:latin typeface="Cambria Math" panose="02040503050406030204" pitchFamily="18" charset="0"/>
                            </a:rPr>
                            <m:t>𝑐𝑜𝑚𝑚</m:t>
                          </m:r>
                        </m:sup>
                      </m:sSup>
                      <m:r>
                        <a:rPr lang="en-US" altLang="zh-CN" sz="3200" i="1">
                          <a:latin typeface="Cambria Math" panose="02040503050406030204" pitchFamily="18" charset="0"/>
                        </a:rPr>
                        <m:t>+</m:t>
                      </m:r>
                      <m:sSub>
                        <m:sSubPr>
                          <m:ctrlPr>
                            <a:rPr lang="zh-CN" altLang="zh-CN" sz="3200" i="1">
                              <a:latin typeface="Cambria Math" panose="02040503050406030204" pitchFamily="18" charset="0"/>
                            </a:rPr>
                          </m:ctrlPr>
                        </m:sSubPr>
                        <m:e>
                          <m:r>
                            <m:rPr>
                              <m:sty m:val="p"/>
                            </m:rPr>
                            <a:rPr lang="en-US" altLang="zh-CN" sz="3200">
                              <a:latin typeface="Cambria Math" panose="02040503050406030204" pitchFamily="18" charset="0"/>
                            </a:rPr>
                            <m:t>λ</m:t>
                          </m:r>
                        </m:e>
                        <m:sub>
                          <m:r>
                            <a:rPr lang="en-US" altLang="zh-CN" sz="3200" i="1">
                              <a:latin typeface="Cambria Math" panose="02040503050406030204" pitchFamily="18" charset="0"/>
                            </a:rPr>
                            <m:t>𝑞</m:t>
                          </m:r>
                        </m:sub>
                      </m:sSub>
                      <m:r>
                        <a:rPr lang="en-US" altLang="zh-CN" sz="3200" i="1">
                          <a:latin typeface="Cambria Math" panose="02040503050406030204" pitchFamily="18" charset="0"/>
                        </a:rPr>
                        <m:t>𝑄</m:t>
                      </m:r>
                    </m:oMath>
                  </m:oMathPara>
                </a14:m>
                <a:endParaRPr lang="en-US" altLang="zh-CN" sz="3200" dirty="0">
                  <a:latin typeface="Arial" panose="020B0604020202020204" pitchFamily="34" charset="0"/>
                  <a:ea typeface="Wawati SC" pitchFamily="82" charset="-122"/>
                  <a:cs typeface="Arial" panose="020B0604020202020204" pitchFamily="34" charset="0"/>
                </a:endParaRPr>
              </a:p>
              <a:p>
                <a:pPr algn="just">
                  <a:lnSpc>
                    <a:spcPct val="150000"/>
                  </a:lnSpc>
                  <a:defRPr/>
                </a:pPr>
                <a:r>
                  <a:rPr lang="zh-CN" altLang="zh-CN" sz="2400" b="1" dirty="0">
                    <a:latin typeface="Arial" panose="020B0604020202020204" pitchFamily="34" charset="0"/>
                    <a:ea typeface="Google Sans Text"/>
                    <a:cs typeface="Arial" panose="020B0604020202020204" pitchFamily="34" charset="0"/>
                  </a:rPr>
                  <a:t>Decision Variables:</a:t>
                </a:r>
                <a:endParaRPr lang="zh-CN" altLang="zh-CN" sz="2400" dirty="0">
                  <a:latin typeface="Arial" panose="020B0604020202020204" pitchFamily="34" charset="0"/>
                  <a:ea typeface="Google Sans Text"/>
                  <a:cs typeface="Arial" panose="020B0604020202020204" pitchFamily="34" charset="0"/>
                </a:endParaRPr>
              </a:p>
              <a:p>
                <a:pPr marL="342900" lvl="0" indent="-342900" eaLnBrk="0" fontAlgn="base" hangingPunct="0">
                  <a:lnSpc>
                    <a:spcPct val="150000"/>
                  </a:lnSpc>
                  <a:spcBef>
                    <a:spcPct val="0"/>
                  </a:spcBef>
                  <a:spcAft>
                    <a:spcPct val="0"/>
                  </a:spcAft>
                  <a:buFont typeface="Arial" panose="020B0604020202020204" pitchFamily="34" charset="0"/>
                  <a:buChar char="•"/>
                </a:pP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𝒜</m:t>
                        </m:r>
                      </m:e>
                      <m:sup>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𝓉</m:t>
                            </m:r>
                          </m:e>
                          <m:sub>
                            <m:r>
                              <a:rPr lang="en-US" altLang="zh-CN" sz="2400" i="1">
                                <a:latin typeface="Cambria Math" panose="02040503050406030204" pitchFamily="18" charset="0"/>
                              </a:rPr>
                              <m:t>𝒹</m:t>
                            </m:r>
                          </m:sub>
                        </m:sSub>
                      </m:sup>
                    </m:sSup>
                    <m:r>
                      <a:rPr lang="en-US" altLang="zh-CN" sz="2400" i="1">
                        <a:latin typeface="Cambria Math" panose="02040503050406030204" pitchFamily="18" charset="0"/>
                      </a:rPr>
                      <m:t> </m:t>
                    </m:r>
                  </m:oMath>
                </a14:m>
                <a:r>
                  <a:rPr lang="en-US" altLang="zh-CN" sz="2400" dirty="0">
                    <a:latin typeface="Arial" panose="020B0604020202020204" pitchFamily="34" charset="0"/>
                    <a:ea typeface="Google Sans Text"/>
                    <a:cs typeface="Arial" panose="020B0604020202020204" pitchFamily="34" charset="0"/>
                  </a:rPr>
                  <a:t>: </a:t>
                </a:r>
                <a:r>
                  <a:rPr lang="zh-CN" altLang="zh-CN" sz="2400" dirty="0">
                    <a:latin typeface="Arial" panose="020B0604020202020204" pitchFamily="34" charset="0"/>
                    <a:ea typeface="Google Sans Text"/>
                    <a:cs typeface="Arial" panose="020B0604020202020204" pitchFamily="34" charset="0"/>
                  </a:rPr>
                  <a:t>Inter-group </a:t>
                </a:r>
                <a:r>
                  <a:rPr lang="zh-CN" altLang="zh-CN" sz="2400" i="1" dirty="0">
                    <a:latin typeface="Arial" panose="020B0604020202020204" pitchFamily="34" charset="0"/>
                    <a:ea typeface="Google Sans Text"/>
                    <a:cs typeface="Arial" panose="020B0604020202020204" pitchFamily="34" charset="0"/>
                  </a:rPr>
                  <a:t>Edge-Device</a:t>
                </a:r>
                <a:r>
                  <a:rPr lang="zh-CN" altLang="zh-CN" sz="2400" dirty="0">
                    <a:latin typeface="Arial" panose="020B0604020202020204" pitchFamily="34" charset="0"/>
                    <a:ea typeface="Google Sans Text"/>
                    <a:cs typeface="Arial" panose="020B0604020202020204" pitchFamily="34" charset="0"/>
                  </a:rPr>
                  <a:t> association matrix. </a:t>
                </a:r>
              </a:p>
              <a:p>
                <a:pPr marL="342900" lvl="0" indent="-342900" eaLnBrk="0" fontAlgn="base" hangingPunct="0">
                  <a:lnSpc>
                    <a:spcPct val="150000"/>
                  </a:lnSpc>
                  <a:spcBef>
                    <a:spcPct val="0"/>
                  </a:spcBef>
                  <a:spcAft>
                    <a:spcPct val="0"/>
                  </a:spcAft>
                  <a:buFont typeface="Arial" panose="020B0604020202020204" pitchFamily="34" charset="0"/>
                  <a:buChar char="•"/>
                </a:pPr>
                <a14:m>
                  <m:oMath xmlns:m="http://schemas.openxmlformats.org/officeDocument/2006/math">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ℬ</m:t>
                        </m:r>
                      </m:e>
                      <m:sub>
                        <m:r>
                          <a:rPr lang="en-US" altLang="zh-CN" sz="2400" i="1">
                            <a:latin typeface="Cambria Math" panose="02040503050406030204" pitchFamily="18" charset="0"/>
                          </a:rPr>
                          <m:t>𝒿</m:t>
                        </m:r>
                      </m:sub>
                      <m:sup>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𝓉</m:t>
                            </m:r>
                          </m:e>
                          <m:sub>
                            <m:r>
                              <a:rPr lang="en-US" altLang="zh-CN" sz="2400" i="1">
                                <a:latin typeface="Cambria Math" panose="02040503050406030204" pitchFamily="18" charset="0"/>
                              </a:rPr>
                              <m:t>ℯ</m:t>
                            </m:r>
                          </m:sub>
                        </m:sSub>
                      </m:sup>
                    </m:sSubSup>
                    <m:r>
                      <a:rPr lang="en-US" altLang="zh-CN" sz="2400" i="1">
                        <a:latin typeface="Cambria Math" panose="02040503050406030204" pitchFamily="18" charset="0"/>
                      </a:rPr>
                      <m:t> </m:t>
                    </m:r>
                  </m:oMath>
                </a14:m>
                <a:r>
                  <a:rPr lang="en-US" altLang="zh-CN" sz="2400" dirty="0">
                    <a:latin typeface="Arial" panose="020B0604020202020204" pitchFamily="34" charset="0"/>
                    <a:ea typeface="Google Sans Text"/>
                    <a:cs typeface="Arial" panose="020B0604020202020204" pitchFamily="34" charset="0"/>
                  </a:rPr>
                  <a:t>: </a:t>
                </a:r>
                <a:r>
                  <a:rPr lang="zh-CN" altLang="zh-CN" sz="2400" dirty="0">
                    <a:latin typeface="Arial" panose="020B0604020202020204" pitchFamily="34" charset="0"/>
                    <a:ea typeface="Google Sans Text"/>
                    <a:cs typeface="Arial" panose="020B0604020202020204" pitchFamily="34" charset="0"/>
                  </a:rPr>
                  <a:t>Intra-group upload target matrix. </a:t>
                </a:r>
              </a:p>
              <a:p>
                <a:pPr lvl="0" eaLnBrk="0" fontAlgn="base" hangingPunct="0">
                  <a:lnSpc>
                    <a:spcPct val="150000"/>
                  </a:lnSpc>
                  <a:spcBef>
                    <a:spcPct val="0"/>
                  </a:spcBef>
                  <a:spcAft>
                    <a:spcPct val="0"/>
                  </a:spcAft>
                </a:pPr>
                <a:r>
                  <a:rPr lang="zh-CN" altLang="zh-CN" sz="2400" b="1" dirty="0">
                    <a:latin typeface="Arial" panose="020B0604020202020204" pitchFamily="34" charset="0"/>
                    <a:ea typeface="Google Sans Text"/>
                    <a:cs typeface="Arial" panose="020B0604020202020204" pitchFamily="34" charset="0"/>
                  </a:rPr>
                  <a:t>Trade-off Factors:</a:t>
                </a:r>
                <a:endParaRPr lang="zh-CN" altLang="zh-CN" sz="2400" dirty="0">
                  <a:latin typeface="Arial" panose="020B0604020202020204" pitchFamily="34" charset="0"/>
                  <a:ea typeface="Google Sans Text"/>
                  <a:cs typeface="Arial" panose="020B0604020202020204" pitchFamily="34" charset="0"/>
                </a:endParaRPr>
              </a:p>
              <a:p>
                <a:pPr marL="342900" lvl="0" indent="-342900" eaLnBrk="0" fontAlgn="base" hangingPunct="0">
                  <a:lnSpc>
                    <a:spcPct val="150000"/>
                  </a:lnSpc>
                  <a:spcBef>
                    <a:spcPct val="0"/>
                  </a:spcBef>
                  <a:spcAft>
                    <a:spcPct val="0"/>
                  </a:spcAft>
                  <a:buFont typeface="Arial" panose="020B0604020202020204" pitchFamily="34" charset="0"/>
                  <a:buChar char="•"/>
                </a:pP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𝐸</m:t>
                        </m:r>
                      </m:e>
                      <m:sup>
                        <m:r>
                          <a:rPr lang="en-US" altLang="zh-CN" sz="2400" i="1">
                            <a:latin typeface="Cambria Math" panose="02040503050406030204" pitchFamily="18" charset="0"/>
                          </a:rPr>
                          <m:t>𝑐𝑜𝑚𝑚</m:t>
                        </m:r>
                      </m:sup>
                    </m:sSup>
                    <m:r>
                      <a:rPr lang="en-US" altLang="zh-CN" sz="2400" i="1">
                        <a:latin typeface="Cambria Math" panose="02040503050406030204" pitchFamily="18" charset="0"/>
                      </a:rPr>
                      <m:t> </m:t>
                    </m:r>
                  </m:oMath>
                </a14:m>
                <a:r>
                  <a:rPr lang="zh-CN" altLang="zh-CN" sz="2400" dirty="0">
                    <a:latin typeface="Arial" panose="020B0604020202020204" pitchFamily="34" charset="0"/>
                    <a:ea typeface="Google Sans Text"/>
                    <a:cs typeface="Arial" panose="020B0604020202020204" pitchFamily="34" charset="0"/>
                  </a:rPr>
                  <a:t>: Total communication energy across all devices. </a:t>
                </a:r>
              </a:p>
              <a:p>
                <a:pPr marL="342900" lvl="0" indent="-342900" eaLnBrk="0" fontAlgn="base" hangingPunct="0">
                  <a:lnSpc>
                    <a:spcPct val="150000"/>
                  </a:lnSpc>
                  <a:spcBef>
                    <a:spcPct val="0"/>
                  </a:spcBef>
                  <a:spcAft>
                    <a:spcPct val="0"/>
                  </a:spcAft>
                  <a:buFont typeface="Arial" panose="020B0604020202020204" pitchFamily="34" charset="0"/>
                  <a:buChar char="•"/>
                </a:pPr>
                <a14:m>
                  <m:oMath xmlns:m="http://schemas.openxmlformats.org/officeDocument/2006/math">
                    <m:r>
                      <a:rPr lang="en-US" altLang="zh-CN" sz="2400" i="1">
                        <a:latin typeface="Cambria Math" panose="02040503050406030204" pitchFamily="18" charset="0"/>
                      </a:rPr>
                      <m:t>𝑄</m:t>
                    </m:r>
                    <m:r>
                      <a:rPr lang="en-US" altLang="zh-CN" sz="2400" i="1">
                        <a:latin typeface="Cambria Math" panose="02040503050406030204" pitchFamily="18" charset="0"/>
                      </a:rPr>
                      <m:t> </m:t>
                    </m:r>
                  </m:oMath>
                </a14:m>
                <a:r>
                  <a:rPr lang="zh-CN" altLang="zh-CN" sz="2400" dirty="0">
                    <a:latin typeface="Arial" panose="020B0604020202020204" pitchFamily="34" charset="0"/>
                    <a:ea typeface="Google Sans Text"/>
                    <a:cs typeface="Arial" panose="020B0604020202020204" pitchFamily="34" charset="0"/>
                  </a:rPr>
                  <a:t>: Average data distribution quality across edge groups.</a:t>
                </a:r>
                <a:endParaRPr lang="zh-CN" altLang="zh-CN" sz="2400" dirty="0">
                  <a:latin typeface="Arial" panose="020B0604020202020204" pitchFamily="34" charset="0"/>
                </a:endParaRPr>
              </a:p>
              <a:p>
                <a:pPr marL="342900" indent="-342900" algn="just">
                  <a:lnSpc>
                    <a:spcPct val="150000"/>
                  </a:lnSpc>
                  <a:buFont typeface="Arial" panose="020B0604020202020204" pitchFamily="34" charset="0"/>
                  <a:buChar char="•"/>
                  <a:defRPr/>
                </a:pPr>
                <a:endParaRPr lang="fr-FR" altLang="zh-CN" sz="2400" dirty="0">
                  <a:latin typeface="Arial" panose="020B0604020202020204" pitchFamily="34" charset="0"/>
                  <a:ea typeface="Wawati SC" pitchFamily="82" charset="-122"/>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94AF028A-005A-5071-A0A1-504D74476C94}"/>
                  </a:ext>
                </a:extLst>
              </p:cNvPr>
              <p:cNvSpPr txBox="1">
                <a:spLocks noRot="1" noChangeAspect="1" noMove="1" noResize="1" noEditPoints="1" noAdjustHandles="1" noChangeArrowheads="1" noChangeShapeType="1" noTextEdit="1"/>
              </p:cNvSpPr>
              <p:nvPr/>
            </p:nvSpPr>
            <p:spPr>
              <a:xfrm>
                <a:off x="570068" y="1047194"/>
                <a:ext cx="10926148" cy="5939062"/>
              </a:xfrm>
              <a:prstGeom prst="rect">
                <a:avLst/>
              </a:prstGeom>
              <a:blipFill>
                <a:blip r:embed="rId3"/>
                <a:stretch>
                  <a:fillRect l="-1278" t="-12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002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DCF908B-D339-43A5-A53A-101D9D03FC82}"/>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5" name="斜纹 4">
            <a:extLst>
              <a:ext uri="{FF2B5EF4-FFF2-40B4-BE49-F238E27FC236}">
                <a16:creationId xmlns:a16="http://schemas.microsoft.com/office/drawing/2014/main" id="{74D0BB68-BB35-43F7-A51F-F2027251AD48}"/>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614F056B-5DC8-4E3F-9BE4-D18FDB00DDA1}"/>
              </a:ext>
            </a:extLst>
          </p:cNvPr>
          <p:cNvSpPr txBox="1"/>
          <p:nvPr/>
        </p:nvSpPr>
        <p:spPr>
          <a:xfrm>
            <a:off x="445609" y="80172"/>
            <a:ext cx="3877009"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602953CC-BE3F-8338-9363-062E909899F8}"/>
              </a:ext>
            </a:extLst>
          </p:cNvPr>
          <p:cNvPicPr>
            <a:picLocks noChangeAspect="1"/>
          </p:cNvPicPr>
          <p:nvPr/>
        </p:nvPicPr>
        <p:blipFill>
          <a:blip r:embed="rId3"/>
          <a:stretch>
            <a:fillRect/>
          </a:stretch>
        </p:blipFill>
        <p:spPr>
          <a:xfrm>
            <a:off x="741145" y="1364757"/>
            <a:ext cx="7998452" cy="4853624"/>
          </a:xfrm>
          <a:prstGeom prst="rect">
            <a:avLst/>
          </a:prstGeom>
        </p:spPr>
      </p:pic>
      <p:sp>
        <p:nvSpPr>
          <p:cNvPr id="2" name="TextBox 1">
            <a:extLst>
              <a:ext uri="{FF2B5EF4-FFF2-40B4-BE49-F238E27FC236}">
                <a16:creationId xmlns:a16="http://schemas.microsoft.com/office/drawing/2014/main" id="{AF14FE69-3E02-5297-C94B-FF2807B6A8EE}"/>
              </a:ext>
            </a:extLst>
          </p:cNvPr>
          <p:cNvSpPr txBox="1"/>
          <p:nvPr/>
        </p:nvSpPr>
        <p:spPr>
          <a:xfrm>
            <a:off x="9169400" y="1422400"/>
            <a:ext cx="2463800" cy="452431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Mechanism 1:</a:t>
            </a:r>
          </a:p>
          <a:p>
            <a:r>
              <a:rPr lang="en-CN" sz="2400" dirty="0">
                <a:latin typeface="Arial" panose="020B0604020202020204" pitchFamily="34" charset="0"/>
                <a:cs typeface="Arial" panose="020B0604020202020204" pitchFamily="34" charset="0"/>
              </a:rPr>
              <a:t>Device Metric Measurement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Mechanism 2:</a:t>
            </a:r>
          </a:p>
          <a:p>
            <a:r>
              <a:rPr lang="en-CN" sz="2400" dirty="0">
                <a:latin typeface="Arial" panose="020B0604020202020204" pitchFamily="34" charset="0"/>
                <a:cs typeface="Arial" panose="020B0604020202020204" pitchFamily="34" charset="0"/>
              </a:rPr>
              <a:t>Cloud-level Elastic Grouping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Mechanism 3:</a:t>
            </a:r>
          </a:p>
          <a:p>
            <a:r>
              <a:rPr lang="en-CN" sz="2400" dirty="0">
                <a:latin typeface="Arial" panose="020B0604020202020204" pitchFamily="34" charset="0"/>
                <a:cs typeface="Arial" panose="020B0604020202020204" pitchFamily="34" charset="0"/>
              </a:rPr>
              <a:t>Edge-level</a:t>
            </a:r>
          </a:p>
          <a:p>
            <a:r>
              <a:rPr lang="en-CN" sz="2400" dirty="0">
                <a:latin typeface="Arial" panose="020B0604020202020204" pitchFamily="34" charset="0"/>
                <a:cs typeface="Arial" panose="020B0604020202020204" pitchFamily="34" charset="0"/>
              </a:rPr>
              <a:t>Intra-group Aggregation</a:t>
            </a:r>
          </a:p>
        </p:txBody>
      </p:sp>
    </p:spTree>
    <p:extLst>
      <p:ext uri="{BB962C8B-B14F-4D97-AF65-F5344CB8AC3E}">
        <p14:creationId xmlns:p14="http://schemas.microsoft.com/office/powerpoint/2010/main" val="40749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B695BE6-AD88-46C4-B7C3-B87D327BFC48}"/>
              </a:ext>
            </a:extLst>
          </p:cNvPr>
          <p:cNvSpPr/>
          <p:nvPr/>
        </p:nvSpPr>
        <p:spPr>
          <a:xfrm>
            <a:off x="0" y="-13488"/>
            <a:ext cx="12183660" cy="730427"/>
          </a:xfrm>
          <a:prstGeom prst="rect">
            <a:avLst/>
          </a:prstGeom>
          <a:solidFill>
            <a:srgbClr val="007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1" b="0" i="0" u="none" strike="noStrike" kern="1200" cap="none" spc="0" normalizeH="0" baseline="0" noProof="0" dirty="0">
              <a:ln>
                <a:noFill/>
              </a:ln>
              <a:solidFill>
                <a:prstClr val="white"/>
              </a:solidFill>
              <a:effectLst/>
              <a:uLnTx/>
              <a:uFillTx/>
              <a:latin typeface="Calibri"/>
              <a:ea typeface="黑体"/>
              <a:cs typeface="+mn-cs"/>
            </a:endParaRPr>
          </a:p>
        </p:txBody>
      </p:sp>
      <p:sp>
        <p:nvSpPr>
          <p:cNvPr id="6" name="斜纹 5">
            <a:extLst>
              <a:ext uri="{FF2B5EF4-FFF2-40B4-BE49-F238E27FC236}">
                <a16:creationId xmlns:a16="http://schemas.microsoft.com/office/drawing/2014/main" id="{844DAD59-53C8-4DE9-9921-081E13D96A63}"/>
              </a:ext>
            </a:extLst>
          </p:cNvPr>
          <p:cNvSpPr/>
          <p:nvPr/>
        </p:nvSpPr>
        <p:spPr bwMode="white">
          <a:xfrm>
            <a:off x="0" y="-13488"/>
            <a:ext cx="741145" cy="523220"/>
          </a:xfrm>
          <a:prstGeom prst="diagStripe">
            <a:avLst/>
          </a:prstGeom>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p:spPr>
        <p:style>
          <a:lnRef idx="1">
            <a:schemeClr val="accent6"/>
          </a:lnRef>
          <a:fillRef idx="3">
            <a:schemeClr val="accent6"/>
          </a:fillRef>
          <a:effectRef idx="2">
            <a:schemeClr val="accent6"/>
          </a:effectRef>
          <a:fontRef idx="minor">
            <a:schemeClr val="lt1"/>
          </a:fontRef>
        </p:style>
        <p:txBody>
          <a:bodyPr rtlCol="0" anchor="ctr"/>
          <a:lstStyle/>
          <a:p>
            <a:pPr algn="ctr">
              <a:lnSpc>
                <a:spcPts val="2000"/>
              </a:lnSpc>
            </a:pPr>
            <a:endParaRPr lang="zh-CN" altLang="en-US" sz="2000" dirty="0">
              <a:solidFill>
                <a:schemeClr val="bg1"/>
              </a:solidFill>
              <a:latin typeface="黑体" pitchFamily="49" charset="-122"/>
              <a:ea typeface="黑体" pitchFamily="49" charset="-122"/>
            </a:endParaRPr>
          </a:p>
        </p:txBody>
      </p:sp>
      <p:sp>
        <p:nvSpPr>
          <p:cNvPr id="7" name="文本框 6">
            <a:extLst>
              <a:ext uri="{FF2B5EF4-FFF2-40B4-BE49-F238E27FC236}">
                <a16:creationId xmlns:a16="http://schemas.microsoft.com/office/drawing/2014/main" id="{A6AA6507-013F-4CD2-A5CC-E22DA780FF86}"/>
              </a:ext>
            </a:extLst>
          </p:cNvPr>
          <p:cNvSpPr txBox="1"/>
          <p:nvPr/>
        </p:nvSpPr>
        <p:spPr>
          <a:xfrm>
            <a:off x="445609" y="80172"/>
            <a:ext cx="4903631" cy="523220"/>
          </a:xfrm>
          <a:prstGeom prst="rect">
            <a:avLst/>
          </a:prstGeom>
          <a:noFill/>
        </p:spPr>
        <p:txBody>
          <a:bodyPr wrap="square">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Approach: HFELAG </a:t>
            </a:r>
          </a:p>
        </p:txBody>
      </p:sp>
      <p:sp>
        <p:nvSpPr>
          <p:cNvPr id="10" name="Rectangle 2">
            <a:extLst>
              <a:ext uri="{FF2B5EF4-FFF2-40B4-BE49-F238E27FC236}">
                <a16:creationId xmlns:a16="http://schemas.microsoft.com/office/drawing/2014/main" id="{51A4384F-4728-4FE4-A60A-3566A67ACFDE}"/>
              </a:ext>
            </a:extLst>
          </p:cNvPr>
          <p:cNvSpPr>
            <a:spLocks noChangeArrowheads="1"/>
          </p:cNvSpPr>
          <p:nvPr/>
        </p:nvSpPr>
        <p:spPr bwMode="auto">
          <a:xfrm>
            <a:off x="1072056" y="109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CBF3F5C-411C-4A99-6DE1-9915A412B2C3}"/>
                  </a:ext>
                </a:extLst>
              </p:cNvPr>
              <p:cNvSpPr txBox="1"/>
              <p:nvPr/>
            </p:nvSpPr>
            <p:spPr>
              <a:xfrm>
                <a:off x="1072056" y="3429000"/>
                <a:ext cx="4688378" cy="3347840"/>
              </a:xfrm>
              <a:prstGeom prst="rect">
                <a:avLst/>
              </a:prstGeom>
              <a:noFill/>
            </p:spPr>
            <p:txBody>
              <a:bodyPr wrap="square">
                <a:spAutoFit/>
              </a:bodyPr>
              <a:lstStyle/>
              <a:p>
                <a:pPr eaLnBrk="0" fontAlgn="base" hangingPunct="0">
                  <a:lnSpc>
                    <a:spcPct val="150000"/>
                  </a:lnSpc>
                  <a:spcBef>
                    <a:spcPct val="0"/>
                  </a:spcBef>
                  <a:spcAft>
                    <a:spcPct val="0"/>
                  </a:spcAft>
                </a:pPr>
                <a:r>
                  <a:rPr lang="zh-CN" altLang="zh-CN" sz="2400" b="1" dirty="0">
                    <a:latin typeface="Arial" panose="020B0604020202020204" pitchFamily="34" charset="0"/>
                    <a:ea typeface="Google Sans Text"/>
                    <a:cs typeface="Arial" panose="020B0604020202020204" pitchFamily="34" charset="0"/>
                  </a:rPr>
                  <a:t>Communication Metric </a:t>
                </a:r>
                <a14:m>
                  <m:oMath xmlns:m="http://schemas.openxmlformats.org/officeDocument/2006/math">
                    <m:acc>
                      <m:accPr>
                        <m:chr m:val="̂"/>
                        <m:ctrlPr>
                          <a:rPr lang="zh-CN" altLang="zh-CN" sz="2400" b="1" i="1">
                            <a:latin typeface="Cambria Math" panose="02040503050406030204" pitchFamily="18" charset="0"/>
                          </a:rPr>
                        </m:ctrlPr>
                      </m:accPr>
                      <m:e>
                        <m:sSub>
                          <m:sSubPr>
                            <m:ctrlPr>
                              <a:rPr lang="zh-CN" altLang="zh-CN" sz="2400" b="1" i="1">
                                <a:latin typeface="Cambria Math" panose="02040503050406030204" pitchFamily="18" charset="0"/>
                              </a:rPr>
                            </m:ctrlPr>
                          </m:sSubPr>
                          <m:e>
                            <m:r>
                              <a:rPr lang="en-US" altLang="zh-CN" sz="2400" b="1" i="1">
                                <a:latin typeface="Cambria Math" panose="02040503050406030204" pitchFamily="18" charset="0"/>
                              </a:rPr>
                              <m:t>𝒓</m:t>
                            </m:r>
                          </m:e>
                          <m:sub>
                            <m:r>
                              <a:rPr lang="en-US" altLang="zh-CN" sz="2400" b="1" i="1">
                                <a:latin typeface="Cambria Math" panose="02040503050406030204" pitchFamily="18" charset="0"/>
                              </a:rPr>
                              <m:t>𝒊𝒌</m:t>
                            </m:r>
                          </m:sub>
                        </m:sSub>
                      </m:e>
                    </m:acc>
                  </m:oMath>
                </a14:m>
                <a:r>
                  <a:rPr lang="en-US" altLang="zh-CN" sz="2400" b="1" dirty="0">
                    <a:latin typeface="Arial" panose="020B0604020202020204" pitchFamily="34" charset="0"/>
                    <a:ea typeface="Google Sans Text"/>
                    <a:cs typeface="Arial" panose="020B0604020202020204" pitchFamily="34" charset="0"/>
                  </a:rPr>
                  <a:t> </a:t>
                </a:r>
                <a:r>
                  <a:rPr lang="zh-CN" altLang="zh-CN" sz="2400" b="1" dirty="0">
                    <a:latin typeface="Arial" panose="020B0604020202020204" pitchFamily="34" charset="0"/>
                    <a:ea typeface="Google Sans Text"/>
                    <a:cs typeface="Arial" panose="020B0604020202020204" pitchFamily="34" charset="0"/>
                  </a:rPr>
                  <a:t>(Transmission Rate):</a:t>
                </a:r>
                <a:endParaRPr lang="zh-CN" altLang="zh-CN" sz="2400" dirty="0">
                  <a:latin typeface="Arial" panose="020B0604020202020204" pitchFamily="34" charset="0"/>
                  <a:ea typeface="Google Sans Text"/>
                  <a:cs typeface="Arial" panose="020B0604020202020204" pitchFamily="34"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dirty="0">
                    <a:latin typeface="Arial" panose="020B0604020202020204" pitchFamily="34" charset="0"/>
                    <a:ea typeface="Google Sans Text"/>
                    <a:cs typeface="Arial" panose="020B0604020202020204" pitchFamily="34" charset="0"/>
                  </a:rPr>
                  <a:t>Employs a moving average </a:t>
                </a:r>
                <a:r>
                  <a:rPr lang="en-US" altLang="zh-CN" sz="2400" dirty="0">
                    <a:latin typeface="Arial" panose="020B0604020202020204" pitchFamily="34" charset="0"/>
                    <a:ea typeface="Google Sans Text"/>
                    <a:cs typeface="Arial" panose="020B0604020202020204" pitchFamily="34" charset="0"/>
                  </a:rPr>
                  <a:t>with a fixed-size queue </a:t>
                </a:r>
                <a:r>
                  <a:rPr lang="zh-CN" altLang="zh-CN" sz="2400" dirty="0">
                    <a:latin typeface="Arial" panose="020B0604020202020204" pitchFamily="34" charset="0"/>
                    <a:ea typeface="Google Sans Text"/>
                    <a:cs typeface="Arial" panose="020B0604020202020204" pitchFamily="34" charset="0"/>
                  </a:rPr>
                  <a:t>to smooth transient channel fluctuations.</a:t>
                </a:r>
                <a:endParaRPr lang="en-US" altLang="zh-CN" sz="2400" dirty="0">
                  <a:latin typeface="Arial" panose="020B0604020202020204" pitchFamily="34" charset="0"/>
                  <a:ea typeface="Google Sans Text"/>
                  <a:cs typeface="Arial" panose="020B0604020202020204" pitchFamily="34" charset="0"/>
                </a:endParaRPr>
              </a:p>
            </p:txBody>
          </p:sp>
        </mc:Choice>
        <mc:Fallback xmlns="">
          <p:sp>
            <p:nvSpPr>
              <p:cNvPr id="9" name="文本框 8">
                <a:extLst>
                  <a:ext uri="{FF2B5EF4-FFF2-40B4-BE49-F238E27FC236}">
                    <a16:creationId xmlns:a16="http://schemas.microsoft.com/office/drawing/2014/main" id="{1CBF3F5C-411C-4A99-6DE1-9915A412B2C3}"/>
                  </a:ext>
                </a:extLst>
              </p:cNvPr>
              <p:cNvSpPr txBox="1">
                <a:spLocks noRot="1" noChangeAspect="1" noMove="1" noResize="1" noEditPoints="1" noAdjustHandles="1" noChangeArrowheads="1" noChangeShapeType="1" noTextEdit="1"/>
              </p:cNvSpPr>
              <p:nvPr/>
            </p:nvSpPr>
            <p:spPr>
              <a:xfrm>
                <a:off x="1072056" y="3429000"/>
                <a:ext cx="4688378" cy="3347840"/>
              </a:xfrm>
              <a:prstGeom prst="rect">
                <a:avLst/>
              </a:prstGeom>
              <a:blipFill>
                <a:blip r:embed="rId3"/>
                <a:stretch>
                  <a:fillRect l="-2162" b="-3030"/>
                </a:stretch>
              </a:blipFill>
            </p:spPr>
            <p:txBody>
              <a:bodyPr/>
              <a:lstStyle/>
              <a:p>
                <a:r>
                  <a:rPr lang="en-CN">
                    <a:noFill/>
                  </a:rPr>
                  <a:t> </a:t>
                </a:r>
              </a:p>
            </p:txBody>
          </p:sp>
        </mc:Fallback>
      </mc:AlternateContent>
      <p:sp>
        <p:nvSpPr>
          <p:cNvPr id="4" name="矩形 3">
            <a:extLst>
              <a:ext uri="{FF2B5EF4-FFF2-40B4-BE49-F238E27FC236}">
                <a16:creationId xmlns:a16="http://schemas.microsoft.com/office/drawing/2014/main" id="{167313FB-4DF2-5B8E-53A7-A4970C57E17D}"/>
              </a:ext>
            </a:extLst>
          </p:cNvPr>
          <p:cNvSpPr/>
          <p:nvPr/>
        </p:nvSpPr>
        <p:spPr>
          <a:xfrm>
            <a:off x="391883" y="798627"/>
            <a:ext cx="11430910" cy="7304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370660E2-AD00-44EF-6658-51FDED1714A0}"/>
              </a:ext>
            </a:extLst>
          </p:cNvPr>
          <p:cNvSpPr txBox="1"/>
          <p:nvPr/>
        </p:nvSpPr>
        <p:spPr>
          <a:xfrm>
            <a:off x="1681267" y="901876"/>
            <a:ext cx="8821126" cy="480131"/>
          </a:xfrm>
          <a:prstGeom prst="rect">
            <a:avLst/>
          </a:prstGeom>
          <a:noFill/>
        </p:spPr>
        <p:txBody>
          <a:bodyPr wrap="square">
            <a:spAutoFit/>
          </a:bodyPr>
          <a:lstStyle/>
          <a:p>
            <a:pPr algn="ctr" defTabSz="1466850">
              <a:lnSpc>
                <a:spcPct val="90000"/>
              </a:lnSpc>
              <a:spcBef>
                <a:spcPct val="0"/>
              </a:spcBef>
              <a:spcAft>
                <a:spcPct val="35000"/>
              </a:spcAft>
            </a:pPr>
            <a:r>
              <a:rPr lang="en-US" altLang="zh-CN" sz="2800" b="1" dirty="0">
                <a:latin typeface="Arial" panose="020B0604020202020204" pitchFamily="34" charset="0"/>
                <a:cs typeface="Arial" panose="020B0604020202020204" pitchFamily="34" charset="0"/>
              </a:rPr>
              <a:t>(1) </a:t>
            </a:r>
            <a:r>
              <a:rPr lang="en" altLang="zh-CN" sz="2800" b="1" dirty="0">
                <a:latin typeface="Arial" panose="020B0604020202020204" pitchFamily="34" charset="0"/>
                <a:cs typeface="Arial" panose="020B0604020202020204" pitchFamily="34" charset="0"/>
              </a:rPr>
              <a:t>Device Metric Measurement</a:t>
            </a:r>
            <a:endParaRPr lang="en-US" altLang="zh-CN"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75F7A12A-D156-EAC5-5D54-FF701417175F}"/>
                  </a:ext>
                </a:extLst>
              </p:cNvPr>
              <p:cNvSpPr txBox="1"/>
              <p:nvPr/>
            </p:nvSpPr>
            <p:spPr>
              <a:xfrm>
                <a:off x="6107338" y="3429000"/>
                <a:ext cx="5334000" cy="3753463"/>
              </a:xfrm>
              <a:prstGeom prst="rect">
                <a:avLst/>
              </a:prstGeom>
              <a:noFill/>
            </p:spPr>
            <p:txBody>
              <a:bodyPr wrap="square">
                <a:spAutoFit/>
              </a:bodyPr>
              <a:lstStyle/>
              <a:p>
                <a:pPr eaLnBrk="0" fontAlgn="base" hangingPunct="0">
                  <a:lnSpc>
                    <a:spcPct val="150000"/>
                  </a:lnSpc>
                  <a:spcBef>
                    <a:spcPct val="0"/>
                  </a:spcBef>
                  <a:spcAft>
                    <a:spcPct val="0"/>
                  </a:spcAft>
                </a:pPr>
                <a:r>
                  <a:rPr lang="zh-CN" altLang="zh-CN" sz="2400" b="1" dirty="0">
                    <a:latin typeface="Arial" panose="020B0604020202020204" pitchFamily="34" charset="0"/>
                    <a:ea typeface="Google Sans Text"/>
                    <a:cs typeface="Arial" panose="020B0604020202020204" pitchFamily="34" charset="0"/>
                  </a:rPr>
                  <a:t>Data Distribution Metric </a:t>
                </a:r>
                <a14:m>
                  <m:oMath xmlns:m="http://schemas.openxmlformats.org/officeDocument/2006/math">
                    <m:acc>
                      <m:accPr>
                        <m:chr m:val="̂"/>
                        <m:ctrlPr>
                          <a:rPr lang="zh-CN" altLang="zh-CN" sz="2400" b="1" i="1">
                            <a:latin typeface="Cambria Math" panose="02040503050406030204" pitchFamily="18" charset="0"/>
                          </a:rPr>
                        </m:ctrlPr>
                      </m:accPr>
                      <m:e>
                        <m:sSub>
                          <m:sSubPr>
                            <m:ctrlPr>
                              <a:rPr lang="zh-CN" altLang="zh-CN" sz="2400" b="1" i="1">
                                <a:latin typeface="Cambria Math" panose="02040503050406030204" pitchFamily="18" charset="0"/>
                              </a:rPr>
                            </m:ctrlPr>
                          </m:sSubPr>
                          <m:e>
                            <m:r>
                              <m:rPr>
                                <m:sty m:val="p"/>
                              </m:rPr>
                              <a:rPr lang="en-US" altLang="zh-CN" sz="2400" b="1" i="1">
                                <a:latin typeface="Cambria Math" panose="02040503050406030204" pitchFamily="18" charset="0"/>
                              </a:rPr>
                              <m:t>h</m:t>
                            </m:r>
                          </m:e>
                          <m:sub>
                            <m:r>
                              <a:rPr lang="en-US" altLang="zh-CN" sz="2400" b="1" i="1">
                                <a:latin typeface="Cambria Math" panose="02040503050406030204" pitchFamily="18" charset="0"/>
                              </a:rPr>
                              <m:t>𝒊𝒌</m:t>
                            </m:r>
                          </m:sub>
                        </m:sSub>
                      </m:e>
                    </m:acc>
                  </m:oMath>
                </a14:m>
                <a:r>
                  <a:rPr lang="en-US" altLang="zh-CN" sz="2400" b="1" dirty="0">
                    <a:latin typeface="Arial" panose="020B0604020202020204" pitchFamily="34" charset="0"/>
                    <a:ea typeface="Google Sans Text"/>
                    <a:cs typeface="Arial" panose="020B0604020202020204" pitchFamily="34" charset="0"/>
                  </a:rPr>
                  <a:t> </a:t>
                </a:r>
                <a:r>
                  <a:rPr lang="zh-CN" altLang="zh-CN" sz="2400" b="1" dirty="0">
                    <a:latin typeface="Arial" panose="020B0604020202020204" pitchFamily="34" charset="0"/>
                    <a:ea typeface="Google Sans Text"/>
                    <a:cs typeface="Arial" panose="020B0604020202020204" pitchFamily="34" charset="0"/>
                  </a:rPr>
                  <a:t>(Entropy):</a:t>
                </a:r>
                <a:endParaRPr lang="zh-CN" altLang="zh-CN" sz="2400" dirty="0">
                  <a:latin typeface="Arial" panose="020B0604020202020204" pitchFamily="34" charset="0"/>
                  <a:ea typeface="Google Sans Text"/>
                  <a:cs typeface="Arial" panose="020B0604020202020204" pitchFamily="34"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dirty="0">
                    <a:latin typeface="Arial" panose="020B0604020202020204" pitchFamily="34" charset="0"/>
                    <a:ea typeface="Google Sans Text"/>
                    <a:cs typeface="Arial" panose="020B0604020202020204" pitchFamily="34" charset="0"/>
                  </a:rPr>
                  <a:t>Utilizes Information Entropy to quantify class diversity.</a:t>
                </a:r>
              </a:p>
              <a:p>
                <a:pPr marL="342900" lvl="0" indent="-342900" eaLnBrk="0" fontAlgn="base" hangingPunct="0">
                  <a:lnSpc>
                    <a:spcPct val="150000"/>
                  </a:lnSpc>
                  <a:spcBef>
                    <a:spcPct val="0"/>
                  </a:spcBef>
                  <a:spcAft>
                    <a:spcPct val="0"/>
                  </a:spcAft>
                  <a:buFont typeface="Arial" panose="020B0604020202020204" pitchFamily="34" charset="0"/>
                  <a:buChar char="•"/>
                </a:pPr>
                <a:r>
                  <a:rPr lang="zh-CN" altLang="zh-CN" sz="2400" dirty="0">
                    <a:latin typeface="Arial" panose="020B0604020202020204" pitchFamily="34" charset="0"/>
                    <a:ea typeface="Google Sans Text"/>
                    <a:cs typeface="Arial" panose="020B0604020202020204" pitchFamily="34" charset="0"/>
                  </a:rPr>
                  <a:t>Higher Entropy </a:t>
                </a:r>
                <a:r>
                  <a:rPr lang="en-US" altLang="zh-CN" sz="2400" dirty="0">
                    <a:latin typeface="Arial" panose="020B0604020202020204" pitchFamily="34" charset="0"/>
                    <a:ea typeface="Google Sans Text"/>
                    <a:cs typeface="Arial" panose="020B0604020202020204" pitchFamily="34" charset="0"/>
                  </a:rPr>
                  <a:t>-&gt; </a:t>
                </a:r>
                <a:r>
                  <a:rPr lang="zh-CN" altLang="zh-CN" sz="2400" dirty="0">
                    <a:latin typeface="Arial" panose="020B0604020202020204" pitchFamily="34" charset="0"/>
                    <a:ea typeface="Google Sans Text"/>
                    <a:cs typeface="Arial" panose="020B0604020202020204" pitchFamily="34" charset="0"/>
                  </a:rPr>
                  <a:t>More balanced dataset </a:t>
                </a:r>
                <a:r>
                  <a:rPr lang="en-US" altLang="zh-CN" sz="2400" dirty="0">
                    <a:latin typeface="Arial" panose="020B0604020202020204" pitchFamily="34" charset="0"/>
                    <a:ea typeface="Google Sans Text"/>
                    <a:cs typeface="Arial" panose="020B0604020202020204" pitchFamily="34" charset="0"/>
                  </a:rPr>
                  <a:t>-&gt; </a:t>
                </a:r>
                <a:r>
                  <a:rPr lang="zh-CN" altLang="zh-CN" sz="2400" dirty="0">
                    <a:latin typeface="Arial" panose="020B0604020202020204" pitchFamily="34" charset="0"/>
                    <a:ea typeface="Google Sans Text"/>
                    <a:cs typeface="Arial" panose="020B0604020202020204" pitchFamily="34" charset="0"/>
                  </a:rPr>
                  <a:t>Closer to IID.</a:t>
                </a:r>
              </a:p>
              <a:p>
                <a:pPr lvl="0" eaLnBrk="0" fontAlgn="base" hangingPunct="0">
                  <a:spcBef>
                    <a:spcPct val="0"/>
                  </a:spcBef>
                  <a:spcAft>
                    <a:spcPct val="0"/>
                  </a:spcAft>
                </a:pPr>
                <a:endParaRPr lang="zh-CN" altLang="zh-CN" sz="2000" dirty="0">
                  <a:latin typeface="Arial" panose="020B0604020202020204" pitchFamily="34" charset="0"/>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75F7A12A-D156-EAC5-5D54-FF701417175F}"/>
                  </a:ext>
                </a:extLst>
              </p:cNvPr>
              <p:cNvSpPr txBox="1">
                <a:spLocks noRot="1" noChangeAspect="1" noMove="1" noResize="1" noEditPoints="1" noAdjustHandles="1" noChangeArrowheads="1" noChangeShapeType="1" noTextEdit="1"/>
              </p:cNvSpPr>
              <p:nvPr/>
            </p:nvSpPr>
            <p:spPr>
              <a:xfrm>
                <a:off x="6107338" y="3429000"/>
                <a:ext cx="5334000" cy="3753463"/>
              </a:xfrm>
              <a:prstGeom prst="rect">
                <a:avLst/>
              </a:prstGeom>
              <a:blipFill>
                <a:blip r:embed="rId4"/>
                <a:stretch>
                  <a:fillRect l="-1663"/>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7E0E7179-6E4B-14D3-3010-79B4BF12EF11}"/>
              </a:ext>
            </a:extLst>
          </p:cNvPr>
          <p:cNvPicPr>
            <a:picLocks noChangeAspect="1"/>
          </p:cNvPicPr>
          <p:nvPr/>
        </p:nvPicPr>
        <p:blipFill>
          <a:blip r:embed="rId5"/>
          <a:srcRect l="6944" t="18517" r="50468" b="21248"/>
          <a:stretch>
            <a:fillRect/>
          </a:stretch>
        </p:blipFill>
        <p:spPr>
          <a:xfrm>
            <a:off x="2001435" y="1573206"/>
            <a:ext cx="2230378" cy="2102994"/>
          </a:xfrm>
          <a:prstGeom prst="rect">
            <a:avLst/>
          </a:prstGeom>
        </p:spPr>
      </p:pic>
      <p:pic>
        <p:nvPicPr>
          <p:cNvPr id="17" name="图片 16">
            <a:extLst>
              <a:ext uri="{FF2B5EF4-FFF2-40B4-BE49-F238E27FC236}">
                <a16:creationId xmlns:a16="http://schemas.microsoft.com/office/drawing/2014/main" id="{8E3624E5-74B6-4C53-6D4C-7B1492E4055D}"/>
              </a:ext>
            </a:extLst>
          </p:cNvPr>
          <p:cNvPicPr>
            <a:picLocks noChangeAspect="1"/>
          </p:cNvPicPr>
          <p:nvPr/>
        </p:nvPicPr>
        <p:blipFill>
          <a:blip r:embed="rId5"/>
          <a:srcRect l="48586" t="20654" b="25700"/>
          <a:stretch>
            <a:fillRect/>
          </a:stretch>
        </p:blipFill>
        <p:spPr>
          <a:xfrm>
            <a:off x="6665770" y="1382007"/>
            <a:ext cx="3281498" cy="2282671"/>
          </a:xfrm>
          <a:prstGeom prst="rect">
            <a:avLst/>
          </a:prstGeom>
        </p:spPr>
      </p:pic>
    </p:spTree>
    <p:extLst>
      <p:ext uri="{BB962C8B-B14F-4D97-AF65-F5344CB8AC3E}">
        <p14:creationId xmlns:p14="http://schemas.microsoft.com/office/powerpoint/2010/main" val="24323429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方正粗宋简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white">
        <a:gradFill>
          <a:gsLst>
            <a:gs pos="53200">
              <a:srgbClr val="EE8326"/>
            </a:gs>
            <a:gs pos="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a:spPr>
      <a:bodyPr anchor="ctr"/>
      <a:lstStyle>
        <a:defPPr algn="ctr">
          <a:lnSpc>
            <a:spcPts val="2000"/>
          </a:lnSpc>
          <a:defRPr sz="2000" dirty="0">
            <a:solidFill>
              <a:schemeClr val="bg1"/>
            </a:solidFill>
            <a:latin typeface="黑体" pitchFamily="49" charset="-122"/>
            <a:ea typeface="黑体" pitchFamily="49" charset="-122"/>
          </a:defRPr>
        </a:defPPr>
      </a:lstStyle>
      <a:style>
        <a:lnRef idx="1">
          <a:schemeClr val="accent6"/>
        </a:lnRef>
        <a:fillRef idx="3">
          <a:schemeClr val="accent6"/>
        </a:fillRef>
        <a:effectRef idx="2">
          <a:schemeClr val="accent6"/>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29597</TotalTime>
  <Words>2944</Words>
  <Application>Microsoft Office PowerPoint</Application>
  <PresentationFormat>宽屏</PresentationFormat>
  <Paragraphs>243</Paragraphs>
  <Slides>21</Slides>
  <Notes>21</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21</vt:i4>
      </vt:variant>
    </vt:vector>
  </HeadingPairs>
  <TitlesOfParts>
    <vt:vector size="35" baseType="lpstr">
      <vt:lpstr>NimbusRomNo9L</vt:lpstr>
      <vt:lpstr>等线</vt:lpstr>
      <vt:lpstr>等线 Light</vt:lpstr>
      <vt:lpstr>黑体</vt:lpstr>
      <vt:lpstr>宋体</vt:lpstr>
      <vt:lpstr>微软雅黑</vt:lpstr>
      <vt:lpstr>Arial</vt:lpstr>
      <vt:lpstr>Calibri</vt:lpstr>
      <vt:lpstr>Cambria Math</vt:lpstr>
      <vt:lpstr>Times New Roman</vt:lpstr>
      <vt:lpstr>Wingdings</vt:lpstr>
      <vt:lpstr>Office 主题​​</vt:lpstr>
      <vt:lpstr>1_Office 主题​​</vt:lpstr>
      <vt:lpstr>AxMath</vt:lpstr>
      <vt:lpstr>Efficient and Robust Federated Learning via Synergistic Aggregation on Heterogeneous Devices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Keywords-Based Dam Defect Image Caption Generation</dc:title>
  <dc:creator>永</dc:creator>
  <cp:lastModifiedBy>yingchi mao</cp:lastModifiedBy>
  <cp:revision>340</cp:revision>
  <cp:lastPrinted>1601-01-01T00:00:00Z</cp:lastPrinted>
  <dcterms:created xsi:type="dcterms:W3CDTF">2021-08-14T13:18:36Z</dcterms:created>
  <dcterms:modified xsi:type="dcterms:W3CDTF">2026-07-16T05:49:35Z</dcterms:modified>
</cp:coreProperties>
</file>