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66" r:id="rId2"/>
    <p:sldId id="270" r:id="rId3"/>
    <p:sldId id="271" r:id="rId4"/>
    <p:sldId id="273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91" r:id="rId21"/>
    <p:sldId id="292" r:id="rId22"/>
    <p:sldId id="29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8EEFE"/>
    <a:srgbClr val="96EAFE"/>
    <a:srgbClr val="7C5989"/>
    <a:srgbClr val="000066"/>
    <a:srgbClr val="333399"/>
    <a:srgbClr val="FFFFFF"/>
    <a:srgbClr val="336699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87755" autoAdjust="0"/>
  </p:normalViewPr>
  <p:slideViewPr>
    <p:cSldViewPr>
      <p:cViewPr>
        <p:scale>
          <a:sx n="66" d="100"/>
          <a:sy n="66" d="100"/>
        </p:scale>
        <p:origin x="-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67847-AEA3-4038-B5FF-2A8CDFE3B7E6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501A-44C2-4FE4-850D-7EA26C6B5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663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501A-44C2-4FE4-850D-7EA26C6B58F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501A-44C2-4FE4-850D-7EA26C6B58F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501A-44C2-4FE4-850D-7EA26C6B58F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501A-44C2-4FE4-850D-7EA26C6B58F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501A-44C2-4FE4-850D-7EA26C6B58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501A-44C2-4FE4-850D-7EA26C6B58F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501A-44C2-4FE4-850D-7EA26C6B58F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501A-44C2-4FE4-850D-7EA26C6B58F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501A-44C2-4FE4-850D-7EA26C6B58F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501A-44C2-4FE4-850D-7EA26C6B58F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FF91-4A24-48D7-BC24-71C53D74C5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0C9D-9767-43E5-8925-F524F1BDE4B4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2EBD-C528-4DDC-BF41-41571636535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31FE-1592-43B7-8212-2E81501ECAC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7185-DB59-4152-9CF5-05E4E5969AE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AED1-6CBB-48BB-8C2A-C066E4F5B8F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348B-00C1-4925-A44D-C68AF67B3B9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08FB-4F80-4EB2-B661-FF2B86A16FE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EF86-8F3A-4880-B805-3E60FC610CD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AF27-B864-4B78-BBA8-60D20CA7924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62F7-688D-46BB-B704-B5DE5DAEB9E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6BB8983-022E-4F3F-BE61-A746F7CB726C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340768"/>
            <a:ext cx="8496944" cy="1549896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Fast Information Cascade Prediction Through</a:t>
            </a:r>
            <a:br>
              <a:rPr lang="en-US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Spatiotemporal Decompositions</a:t>
            </a:r>
            <a:endParaRPr lang="en-US" altLang="zh-CN" sz="3500" dirty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8496944" cy="165618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Huanyang Zheng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Wu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Computer and Information Science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Temple University, USA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Decomposition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2: singular value decomposition (SVD)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Approximately reconstruct the weighted matrix (the tuned time matrix) by two vectors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Two vectors represent persuasiveness and receptiveness, respectively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Larger value in the matrix (earlier cascades)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n-US" sz="2800" dirty="0" smtClean="0"/>
              <a:t>Result in larger persuasiveness and receptiveness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76" y="5013176"/>
            <a:ext cx="88343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Decomposition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Information loss in the decomposition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Can be revealed by the largest singular values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Information loss is limited!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67253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Cascade 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pattern of persuasiveness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If a node with a high out-degree is spatially far away from the information source, it may not be propagated, and thus it cannot positively propagate the information further (i.e., low persuasiveness). 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In the case of a temporal remote node, it also has low persuasiveness, since its followers may have been propagated by other nodes.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r>
              <a:rPr lang="en-US" sz="2800" dirty="0" smtClean="0"/>
              <a:t>A similar rule works for the receptiveness.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Cascade 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pattern of the cascade</a:t>
            </a:r>
          </a:p>
          <a:p>
            <a:endParaRPr lang="en-US" sz="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Persuasiveness and receptiveness should decay with respect to their spatiotemporal distances to the source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35248"/>
            <a:ext cx="6768752" cy="340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Cascade 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Non-historical predictions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Predict persuasiveness and receptiveness hop by hop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Along the shortest path tree from the source to the other nodes</a:t>
            </a:r>
          </a:p>
          <a:p>
            <a:pPr marL="514350" indent="-514350"/>
            <a:endParaRPr lang="en-US" sz="2000" dirty="0" smtClean="0"/>
          </a:p>
          <a:p>
            <a:pPr marL="514350" indent="-514350"/>
            <a:r>
              <a:rPr lang="en-US" sz="3200" dirty="0" smtClean="0"/>
              <a:t>Historical predictions</a:t>
            </a:r>
          </a:p>
          <a:p>
            <a:pPr marL="514350" indent="-514350"/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Use historical data as predictions</a:t>
            </a:r>
          </a:p>
          <a:p>
            <a:pPr marL="514350" indent="-514350"/>
            <a:endParaRPr lang="en-US" sz="2000" dirty="0" smtClean="0"/>
          </a:p>
          <a:p>
            <a:pPr marL="514350" indent="-514350"/>
            <a:r>
              <a:rPr lang="en-US" sz="3200" dirty="0" smtClean="0"/>
              <a:t>Assemble predicted persuasiveness/receptiveness</a:t>
            </a:r>
          </a:p>
          <a:p>
            <a:pPr marL="514350" indent="-514350"/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Recover the time matrix as the final prediction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focus on cascades of popular photos that are marked “favorite” more than 100 times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Photos of different levels of popularity stand for cascades of different types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3200" dirty="0" smtClean="0"/>
              <a:t>Each photo may be involved in multiple cascades that are independent of each other</a:t>
            </a:r>
          </a:p>
          <a:p>
            <a:pPr marL="514350" indent="-514350"/>
            <a:endParaRPr lang="en-US" sz="9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Only the largest cascade is selected</a:t>
            </a:r>
          </a:p>
          <a:p>
            <a:endParaRPr lang="en-US" sz="2000" dirty="0" smtClean="0"/>
          </a:p>
          <a:p>
            <a:r>
              <a:rPr lang="en-US" sz="3200" dirty="0" smtClean="0"/>
              <a:t>Define        as the current time, and       as the future time for the cascade prediction</a:t>
            </a:r>
          </a:p>
          <a:p>
            <a:endParaRPr lang="en-US" sz="32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661248"/>
            <a:ext cx="504255" cy="5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661248"/>
            <a:ext cx="510827" cy="46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Baseline algorithms: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/>
              <a:t>Largest in-degree</a:t>
            </a:r>
            <a:r>
              <a:rPr lang="en-US" sz="2800" dirty="0" smtClean="0"/>
              <a:t>: the largest in-degree node (in social topology) would be the next propagated node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/>
              <a:t>Most influenced</a:t>
            </a:r>
            <a:r>
              <a:rPr lang="en-US" sz="2800" dirty="0" smtClean="0"/>
              <a:t>: the node that has the largest number of incoming propagated neighbors would be the next propagated node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/>
              <a:t>Most active</a:t>
            </a:r>
            <a:r>
              <a:rPr lang="en-US" sz="2800" dirty="0" smtClean="0"/>
              <a:t>: the node that is the most active (propagated by former cascades for the most times), would be the next propagated node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/>
              <a:t>User personality</a:t>
            </a:r>
            <a:r>
              <a:rPr lang="en-US" sz="2800" dirty="0" smtClean="0"/>
              <a:t>: incorporate extra user personality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Non-historical </a:t>
            </a:r>
            <a:r>
              <a:rPr lang="en-US" sz="3200" dirty="0" err="1" smtClean="0"/>
              <a:t>v.s</a:t>
            </a:r>
            <a:r>
              <a:rPr lang="en-US" sz="3200" dirty="0" smtClean="0"/>
              <a:t>. historical (detection rate):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2446841"/>
            <a:ext cx="4589089" cy="314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34657"/>
            <a:ext cx="4608512" cy="315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Non-historical </a:t>
            </a:r>
            <a:r>
              <a:rPr lang="en-US" sz="3200" dirty="0" err="1" smtClean="0"/>
              <a:t>v.s</a:t>
            </a:r>
            <a:r>
              <a:rPr lang="en-US" sz="3200" dirty="0" smtClean="0"/>
              <a:t>. historical (false positive rate):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84" y="2443845"/>
            <a:ext cx="4609132" cy="310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420888"/>
            <a:ext cx="4608512" cy="312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Non-historical </a:t>
            </a:r>
            <a:r>
              <a:rPr lang="en-US" sz="3200" dirty="0" err="1" smtClean="0"/>
              <a:t>v.s</a:t>
            </a:r>
            <a:r>
              <a:rPr lang="en-US" sz="3200" dirty="0" smtClean="0"/>
              <a:t>. historical (accuracy):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228" y="2493184"/>
            <a:ext cx="4432644" cy="302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681" y="2492896"/>
            <a:ext cx="4534815" cy="302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/>
              <a:t>Online social network:</a:t>
            </a:r>
          </a:p>
          <a:p>
            <a:pPr marL="514350" indent="-514350"/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Fundamental medium for information spreading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Share startling news, creative </a:t>
            </a:r>
          </a:p>
          <a:p>
            <a:pPr marL="514350" indent="-514350"/>
            <a:r>
              <a:rPr lang="en-US" sz="2800" dirty="0" smtClean="0"/>
              <a:t>	ideas, and interesting stories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r>
              <a:rPr lang="en-US" sz="3200" dirty="0" smtClean="0"/>
              <a:t>Information cascade: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If Alice shares a photo, Bob may scan this photo and then further share it with his/her followers later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Iterative information propagations</a:t>
            </a:r>
          </a:p>
        </p:txBody>
      </p:sp>
      <p:pic>
        <p:nvPicPr>
          <p:cNvPr id="9218" name="Picture 2" descr="Social-networking-accounts-for-1-of-every-6-minutes-spent-online-stats--2f485fde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952" y="2780928"/>
            <a:ext cx="2920504" cy="16416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Evaluation summary: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For non-historical predictions, our algorithm gets about 20% higher accuracy than the two baselines (for                       )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For historical predictions, our algorithm gets about 15% higher accuracy than the baseline, and 10% higher accuracy than the non-historical algorithm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The future of the cascade is very “predictable”. A small amount of existing information can provide very accurate future predictions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1889373" cy="45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Conclusions: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Decompose the space and time cascade information into user characteristics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The information loss in the decomposition is limited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Use the shortest path tree to infer the trace of the information propagation</a:t>
            </a:r>
          </a:p>
          <a:p>
            <a:pPr marL="514350" indent="-514350"/>
            <a:endParaRPr lang="en-US" sz="3200" dirty="0" smtClean="0"/>
          </a:p>
          <a:p>
            <a:pPr marL="514350" indent="-514350"/>
            <a:r>
              <a:rPr lang="en-US" sz="3200" dirty="0" smtClean="0"/>
              <a:t>Future work</a:t>
            </a:r>
          </a:p>
          <a:p>
            <a:pPr marL="514350" indent="-514350"/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Parallel and distributed computing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5400" dirty="0" smtClean="0"/>
              <a:t>Thank you!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4400" dirty="0" smtClean="0"/>
              <a:t>Questions?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cialtimes.com/files/2014/03/ViralCasc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3240360" cy="2219647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Cascade predictions are important: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Control of </a:t>
            </a:r>
            <a:r>
              <a:rPr lang="en-US" sz="2800" dirty="0" smtClean="0"/>
              <a:t>online rumors</a:t>
            </a: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Forecast of marketing strategies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pPr marL="514350" indent="-514350"/>
            <a:r>
              <a:rPr lang="en-US" sz="3200" dirty="0" smtClean="0"/>
              <a:t>Challenges:</a:t>
            </a:r>
          </a:p>
          <a:p>
            <a:pPr marL="514350" indent="-514350"/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When will a user further propagate the information?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How should we process the social topological and time information?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Dataset observations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Flickr</a:t>
            </a:r>
            <a:r>
              <a:rPr lang="en-US" sz="3200" dirty="0" smtClean="0"/>
              <a:t> dataset: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An online social network site for </a:t>
            </a:r>
          </a:p>
          <a:p>
            <a:pPr marL="514350" indent="-514350"/>
            <a:r>
              <a:rPr lang="en-US" sz="2800" dirty="0" smtClean="0"/>
              <a:t>	sharing photos among users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Photos can be labeled by “favorite-mark” (cascade)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672" y="1052736"/>
            <a:ext cx="2771800" cy="180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645024"/>
            <a:ext cx="5832648" cy="30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Dataset observations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Dataset observations: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A large amount of data!</a:t>
            </a: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Social topological information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Time information (cascade time)</a:t>
            </a:r>
            <a:endParaRPr lang="en-US" sz="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3645024"/>
            <a:ext cx="638010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672" y="1052736"/>
            <a:ext cx="2771800" cy="180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Ideas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Objective – predict the number of propagated users at a future time slot</a:t>
            </a:r>
          </a:p>
          <a:p>
            <a:endParaRPr lang="en-US" dirty="0" smtClean="0"/>
          </a:p>
          <a:p>
            <a:r>
              <a:rPr lang="en-US" sz="3200" dirty="0" smtClean="0"/>
              <a:t>Idea – decompose the spatiotemporal cascade information to user characteristics</a:t>
            </a: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Conduct predictions based on user characteristics</a:t>
            </a: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Reduce the time complexity </a:t>
            </a:r>
            <a:r>
              <a:rPr lang="en-US" sz="2800" dirty="0" smtClean="0"/>
              <a:t>of the algorithm</a:t>
            </a:r>
            <a:endParaRPr lang="en-US" sz="2800" dirty="0" smtClean="0"/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sz="3200" dirty="0" smtClean="0"/>
              <a:t>Detail – convert matrix to vectors</a:t>
            </a:r>
            <a:endParaRPr lang="en-US" sz="9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Cascade information – a matrix</a:t>
            </a:r>
            <a:endParaRPr lang="en-US" sz="9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User characteristics – two vectors</a:t>
            </a:r>
          </a:p>
        </p:txBody>
      </p:sp>
      <p:pic>
        <p:nvPicPr>
          <p:cNvPr id="18434" name="Picture 2" descr="http://zinkov.com/posts/2013-08-13-vowpal-tutorial/MF_illustra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157192"/>
            <a:ext cx="2730789" cy="115329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Ideas: Spatiotemporal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Spatiotemporal cascade information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A time matrix also includes the space information: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n-US" dirty="0" smtClean="0"/>
              <a:t>Nodes that are closer within the social topology are more likely to be propagated at closer times.</a:t>
            </a: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Let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</a:t>
            </a:r>
            <a:r>
              <a:rPr lang="en-US" sz="3600" b="1" i="1" baseline="-25000" dirty="0" err="1" smtClean="0"/>
              <a:t>ij</a:t>
            </a:r>
            <a:r>
              <a:rPr lang="en-US" sz="2800" dirty="0" smtClean="0"/>
              <a:t> be the time when user </a:t>
            </a:r>
            <a:r>
              <a:rPr lang="en-US" sz="2800" b="1" i="1" dirty="0" smtClean="0"/>
              <a:t>j</a:t>
            </a:r>
            <a:r>
              <a:rPr lang="en-US" sz="2800" dirty="0" smtClean="0"/>
              <a:t> starts to propagate information after having been influenced by user </a:t>
            </a:r>
            <a:r>
              <a:rPr lang="en-US" sz="2800" b="1" i="1" dirty="0" err="1" smtClean="0"/>
              <a:t>i</a:t>
            </a:r>
            <a:r>
              <a:rPr lang="en-US" sz="2800" dirty="0" smtClean="0"/>
              <a:t>.</a:t>
            </a:r>
            <a:endParaRPr lang="en-US" sz="3200" dirty="0" smtClean="0"/>
          </a:p>
          <a:p>
            <a:pPr marL="514350" indent="-514350"/>
            <a:endParaRPr lang="en-US" sz="32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61142"/>
            <a:ext cx="7488832" cy="23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76087"/>
            <a:ext cx="4109640" cy="217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Ideas: User 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haracteristics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User characteristics (two vectors)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Persuasiveness (information sender)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n-US" sz="2800" dirty="0" err="1" smtClean="0"/>
              <a:t>Followees</a:t>
            </a:r>
            <a:r>
              <a:rPr lang="en-US" sz="2800" dirty="0" smtClean="0"/>
              <a:t>’ abilities to propagate information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Receptiveness (information receiver)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n-US" sz="2800" dirty="0" smtClean="0"/>
              <a:t>Followers’ willingness to accept information.</a:t>
            </a:r>
          </a:p>
        </p:txBody>
      </p:sp>
      <p:sp>
        <p:nvSpPr>
          <p:cNvPr id="8" name="矩形 7"/>
          <p:cNvSpPr/>
          <p:nvPr/>
        </p:nvSpPr>
        <p:spPr>
          <a:xfrm>
            <a:off x="251520" y="4293096"/>
            <a:ext cx="2843808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persuasiveness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receptiveness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64696" y="4293096"/>
            <a:ext cx="2843808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persuasiveness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receptiveness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Decomposition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1: map the time matrix to a weighted matrix</a:t>
            </a:r>
          </a:p>
          <a:p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Mapping objective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n-US" sz="2800" dirty="0" smtClean="0"/>
              <a:t>Tune the weights of space and time information</a:t>
            </a:r>
          </a:p>
          <a:p>
            <a:pPr marL="971550" lvl="1" indent="-514350">
              <a:buFont typeface="Wingdings" pitchFamily="2" charset="2"/>
              <a:buChar char="q"/>
            </a:pPr>
            <a:r>
              <a:rPr lang="en-US" sz="2800" dirty="0" smtClean="0"/>
              <a:t>Earlier cascades are more important (larger value)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Use exponential </a:t>
            </a:r>
            <a:r>
              <a:rPr lang="en-US" sz="2800" dirty="0" smtClean="0"/>
              <a:t>functions (</a:t>
            </a:r>
            <a:r>
              <a:rPr lang="en-US" sz="2800" dirty="0" err="1" smtClean="0"/>
              <a:t>memoryless</a:t>
            </a:r>
            <a:r>
              <a:rPr lang="en-US" sz="2800" dirty="0" smtClean="0"/>
              <a:t> function)</a:t>
            </a:r>
            <a:endParaRPr lang="en-US" sz="28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8366211" cy="214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12427</TotalTime>
  <Words>807</Words>
  <Application>Microsoft Office PowerPoint</Application>
  <PresentationFormat>全屏显示(4:3)</PresentationFormat>
  <Paragraphs>195</Paragraphs>
  <Slides>22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暗香扑面</vt:lpstr>
      <vt:lpstr>Fast Information Cascade Prediction Through Spatiotemporal Decompositions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Devil Presentation</dc:title>
  <dc:creator>eclipse</dc:creator>
  <cp:lastModifiedBy>Microsoft</cp:lastModifiedBy>
  <cp:revision>225</cp:revision>
  <dcterms:created xsi:type="dcterms:W3CDTF">2002-10-29T16:53:47Z</dcterms:created>
  <dcterms:modified xsi:type="dcterms:W3CDTF">2014-10-28T18:06:30Z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141786</vt:lpwstr>
  </property>
  <property fmtid="{D5CDD505-2E9C-101B-9397-08002B2CF9AE}" pid="3" name="NXPowerLiteVersion">
    <vt:lpwstr>D4.1.4</vt:lpwstr>
  </property>
</Properties>
</file>