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311" r:id="rId6"/>
    <p:sldId id="290" r:id="rId7"/>
    <p:sldId id="289" r:id="rId8"/>
    <p:sldId id="291" r:id="rId9"/>
    <p:sldId id="292" r:id="rId10"/>
    <p:sldId id="316" r:id="rId11"/>
    <p:sldId id="312" r:id="rId12"/>
    <p:sldId id="281" r:id="rId13"/>
    <p:sldId id="294" r:id="rId14"/>
    <p:sldId id="295" r:id="rId15"/>
    <p:sldId id="314" r:id="rId16"/>
    <p:sldId id="297" r:id="rId17"/>
    <p:sldId id="317" r:id="rId18"/>
    <p:sldId id="298" r:id="rId19"/>
    <p:sldId id="305" r:id="rId20"/>
    <p:sldId id="306" r:id="rId21"/>
    <p:sldId id="307" r:id="rId22"/>
    <p:sldId id="308" r:id="rId23"/>
    <p:sldId id="313" r:id="rId24"/>
    <p:sldId id="309" r:id="rId25"/>
    <p:sldId id="310" r:id="rId26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7013" autoAdjust="0"/>
  </p:normalViewPr>
  <p:slideViewPr>
    <p:cSldViewPr snapToGrid="0">
      <p:cViewPr varScale="1">
        <p:scale>
          <a:sx n="92" d="100"/>
          <a:sy n="92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7CF9-06D6-4A68-BF28-F5D9B722ED1F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7F9B1-7362-4BCD-904C-3EBC484AD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47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010400" cy="9296399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0575" tIns="45275" rIns="90575" bIns="45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1179512" y="696912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2350" tIns="46350" rIns="92350" bIns="463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1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0439816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3970337" y="8829675"/>
            <a:ext cx="3036887" cy="463550"/>
          </a:xfrm>
          <a:prstGeom prst="rect">
            <a:avLst/>
          </a:prstGeom>
          <a:noFill/>
          <a:ln>
            <a:noFill/>
          </a:ln>
        </p:spPr>
        <p:txBody>
          <a:bodyPr lIns="92350" tIns="46350" rIns="92350" bIns="463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1181100" y="696912"/>
            <a:ext cx="4648198" cy="34861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575" tIns="45275" rIns="90575" bIns="45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8637" cy="4183060"/>
          </a:xfrm>
          <a:prstGeom prst="rect">
            <a:avLst/>
          </a:prstGeom>
          <a:noFill/>
          <a:ln>
            <a:noFill/>
          </a:ln>
        </p:spPr>
        <p:txBody>
          <a:bodyPr lIns="90575" tIns="45275" rIns="90575" bIns="45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8049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9206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9206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9206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452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8257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217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8" cy="418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3897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3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9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646612" y="1600200"/>
            <a:ext cx="4038597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3"/>
          </p:nvPr>
        </p:nvSpPr>
        <p:spPr>
          <a:xfrm>
            <a:off x="4646612" y="3940175"/>
            <a:ext cx="4038597" cy="2189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3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57200" y="3940175"/>
            <a:ext cx="8228013" cy="2189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3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9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646612" y="1600200"/>
            <a:ext cx="4038597" cy="4529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 rot="5400000">
            <a:off x="4729955" y="2174081"/>
            <a:ext cx="5854700" cy="205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 rot="5400000">
            <a:off x="539749" y="192087"/>
            <a:ext cx="58547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29137" cy="82280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5400000">
            <a:off x="5202236" y="2646361"/>
            <a:ext cx="4910138" cy="205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5400000">
            <a:off x="1012030" y="664368"/>
            <a:ext cx="4910138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8897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826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5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92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1746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730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92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1746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730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2309016" y="-246856"/>
            <a:ext cx="4524374" cy="82280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8897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826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5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92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1746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730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92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-1746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730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4037013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80327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25717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634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646612" y="1604962"/>
            <a:ext cx="4038597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80327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25717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6347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8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hape 11"/>
          <p:cNvGrpSpPr/>
          <p:nvPr/>
        </p:nvGrpSpPr>
        <p:grpSpPr>
          <a:xfrm>
            <a:off x="1658934" y="1600200"/>
            <a:ext cx="6837364" cy="3200400"/>
            <a:chOff x="1658934" y="1600200"/>
            <a:chExt cx="6837364" cy="3200400"/>
          </a:xfrm>
        </p:grpSpPr>
        <p:sp>
          <p:nvSpPr>
            <p:cNvPr id="12" name="Shape 12"/>
            <p:cNvSpPr/>
            <p:nvPr/>
          </p:nvSpPr>
          <p:spPr>
            <a:xfrm flipH="1">
              <a:off x="6972299" y="1600200"/>
              <a:ext cx="1524000" cy="152400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flipH="1">
              <a:off x="5181599" y="1600200"/>
              <a:ext cx="1524000" cy="152400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 flipH="1">
              <a:off x="3390897" y="1600200"/>
              <a:ext cx="1524000" cy="1524000"/>
            </a:xfrm>
            <a:prstGeom prst="ellipse">
              <a:avLst/>
            </a:prstGeom>
            <a:noFill/>
            <a:ln w="28425" cap="flat" cmpd="sng">
              <a:solidFill>
                <a:srgbClr val="D9D8E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3390897" y="3276600"/>
              <a:ext cx="1524000" cy="152400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 flipH="1">
              <a:off x="1658934" y="3276600"/>
              <a:ext cx="1524000" cy="152400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 flipH="1">
              <a:off x="6972299" y="3276600"/>
              <a:ext cx="1524000" cy="1524000"/>
            </a:xfrm>
            <a:prstGeom prst="ellipse">
              <a:avLst/>
            </a:prstGeom>
            <a:noFill/>
            <a:ln w="28425" cap="flat" cmpd="sng">
              <a:solidFill>
                <a:srgbClr val="D9D8E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1219200"/>
            <a:ext cx="7770812" cy="1931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Shape 98"/>
          <p:cNvGrpSpPr/>
          <p:nvPr/>
        </p:nvGrpSpPr>
        <p:grpSpPr>
          <a:xfrm>
            <a:off x="1071562" y="304800"/>
            <a:ext cx="7613648" cy="1106485"/>
            <a:chOff x="1071562" y="304800"/>
            <a:chExt cx="7613648" cy="1106485"/>
          </a:xfrm>
        </p:grpSpPr>
        <p:sp>
          <p:nvSpPr>
            <p:cNvPr id="99" name="Shape 99"/>
            <p:cNvSpPr/>
            <p:nvPr/>
          </p:nvSpPr>
          <p:spPr>
            <a:xfrm flipH="1">
              <a:off x="4868860" y="304800"/>
              <a:ext cx="1104898" cy="1104898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 flipH="1">
              <a:off x="7581898" y="304800"/>
              <a:ext cx="1103312" cy="1104898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 flipH="1">
              <a:off x="1071562" y="306387"/>
              <a:ext cx="1103312" cy="1104898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6323012" y="304800"/>
              <a:ext cx="1103312" cy="1104898"/>
            </a:xfrm>
            <a:prstGeom prst="ellipse">
              <a:avLst/>
            </a:prstGeom>
            <a:noFill/>
            <a:ln w="28425" cap="flat" cmpd="sng">
              <a:solidFill>
                <a:srgbClr val="D9D8E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 flipH="1">
              <a:off x="2359025" y="304800"/>
              <a:ext cx="1103312" cy="1104898"/>
            </a:xfrm>
            <a:prstGeom prst="ellipse">
              <a:avLst/>
            </a:prstGeom>
            <a:noFill/>
            <a:ln w="28425" cap="flat" cmpd="sng">
              <a:solidFill>
                <a:srgbClr val="D9D8E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12604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3" marR="0" lvl="1" indent="64452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44131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CCCCFF"/>
              </a:buClr>
              <a:buSzPct val="64999"/>
              <a:buFont typeface="Noto Sans Symbols"/>
              <a:buChar char="●"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CCFF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53291" y="1344687"/>
            <a:ext cx="9559637" cy="12017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r>
              <a:rPr lang="en-US" sz="3600" dirty="0" smtClean="0">
                <a:latin typeface="Comic Sans MS"/>
                <a:ea typeface="Comic Sans MS"/>
                <a:cs typeface="Comic Sans MS"/>
                <a:sym typeface="Comic Sans MS"/>
              </a:rPr>
              <a:t>Optimizing </a:t>
            </a:r>
            <a:r>
              <a:rPr lang="en-US" sz="3600" dirty="0" err="1" smtClean="0">
                <a:latin typeface="Comic Sans MS"/>
                <a:ea typeface="Comic Sans MS"/>
                <a:cs typeface="Comic Sans MS"/>
                <a:sym typeface="Comic Sans MS"/>
              </a:rPr>
              <a:t>MapReduce</a:t>
            </a:r>
            <a:r>
              <a:rPr lang="en-US" sz="3600" dirty="0" smtClean="0">
                <a:latin typeface="Comic Sans MS"/>
                <a:ea typeface="Comic Sans MS"/>
                <a:cs typeface="Comic Sans MS"/>
                <a:sym typeface="Comic Sans MS"/>
              </a:rPr>
              <a:t> through Joint Scheduling of Overlapping Phases</a:t>
            </a:r>
            <a:endParaRPr lang="en-US" sz="3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subTitle" idx="4294967295"/>
          </p:nvPr>
        </p:nvSpPr>
        <p:spPr>
          <a:xfrm>
            <a:off x="798512" y="3646487"/>
            <a:ext cx="7543800" cy="182086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Huanyang Zheng,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Ziqi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Wan, and</a:t>
            </a:r>
            <a:r>
              <a:rPr lang="en-US" sz="2800" b="0" i="0" u="none" strike="noStrike" cap="none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Jie</a:t>
            </a:r>
            <a:r>
              <a:rPr lang="en-US" sz="2800" b="0" i="0" u="none" strike="noStrike" cap="none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Wu</a:t>
            </a:r>
          </a:p>
          <a:p>
            <a:pPr marL="0" marR="0" lvl="0" indent="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Dept. of Computer and Info. Sciences</a:t>
            </a:r>
          </a:p>
          <a:p>
            <a:pPr marL="0" marR="0" lvl="0" indent="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Temple University</a:t>
            </a:r>
          </a:p>
          <a:p>
            <a:pPr marL="341313" marR="0" lvl="0" indent="-34131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894262"/>
            <a:ext cx="1036637" cy="11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Perfect Pair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jobs can be perfectly “paired”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Jobs </a:t>
            </a:r>
            <a:r>
              <a:rPr lang="en-US" sz="22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200" baseline="-25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200" baseline="-25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are paired, if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2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2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2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2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2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Optimal schedule: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Pair jobs (shuffle-heavy before map-heavy)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Sort job pair by </a:t>
            </a:r>
            <a:r>
              <a:rPr lang="en-US" sz="22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total workload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Smaller pairs are executed earlier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 		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0096" y="2276192"/>
            <a:ext cx="2657120" cy="4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F:\Study\Projects\No. 27 - Map Shuffle Reduce\ppt\pair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89455" y="2794000"/>
            <a:ext cx="3251619" cy="2232309"/>
          </a:xfrm>
          <a:prstGeom prst="rect">
            <a:avLst/>
          </a:prstGeom>
          <a:noFill/>
        </p:spPr>
      </p:pic>
      <p:sp>
        <p:nvSpPr>
          <p:cNvPr id="11" name="右箭头 10"/>
          <p:cNvSpPr/>
          <p:nvPr/>
        </p:nvSpPr>
        <p:spPr>
          <a:xfrm>
            <a:off x="2411573" y="3387225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00049" y="3009428"/>
            <a:ext cx="173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map pipeline</a:t>
            </a:r>
          </a:p>
        </p:txBody>
      </p:sp>
      <p:sp>
        <p:nvSpPr>
          <p:cNvPr id="13" name="右箭头 12"/>
          <p:cNvSpPr/>
          <p:nvPr/>
        </p:nvSpPr>
        <p:spPr>
          <a:xfrm>
            <a:off x="2472559" y="4168023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10907" y="3790226"/>
            <a:ext cx="2110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shuffle pipeline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32533" y="5599456"/>
            <a:ext cx="1069816" cy="37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756206"/>
            <a:ext cx="8582891" cy="17987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342266" y="1876279"/>
            <a:ext cx="8688068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Theorem:  </a:t>
            </a:r>
            <a:r>
              <a:rPr lang="en-US" sz="2200" dirty="0" smtClean="0">
                <a:latin typeface="Comic Sans MS"/>
                <a:ea typeface="Comic Sans MS"/>
                <a:cs typeface="Comic Sans MS"/>
                <a:sym typeface="Comic Sans MS"/>
              </a:rPr>
              <a:t>If jobs can be perfectly paired, the optimal schedule </a:t>
            </a:r>
            <a:r>
              <a:rPr lang="en-US" sz="2200" dirty="0" err="1" smtClean="0">
                <a:latin typeface="Comic Sans MS"/>
                <a:ea typeface="Comic Sans MS"/>
                <a:cs typeface="Comic Sans MS"/>
                <a:sym typeface="Comic Sans MS"/>
              </a:rPr>
              <a:t>pairwisely</a:t>
            </a:r>
            <a:r>
              <a:rPr lang="en-US" sz="2200" dirty="0" smtClean="0">
                <a:latin typeface="Comic Sans MS"/>
                <a:ea typeface="Comic Sans MS"/>
                <a:cs typeface="Comic Sans MS"/>
                <a:sym typeface="Comic Sans MS"/>
              </a:rPr>
              <a:t> executes jobs in a pair. </a:t>
            </a:r>
          </a:p>
          <a:p>
            <a:pPr marL="400050" indent="-342900">
              <a:spcBef>
                <a:spcPts val="600"/>
              </a:spcBef>
              <a:buSzPct val="25000"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In each pair, shuffle-heavy job is executed before map-heavy job</a:t>
            </a:r>
          </a:p>
          <a:p>
            <a:pPr marL="400050" indent="-342900">
              <a:spcBef>
                <a:spcPts val="600"/>
              </a:spcBef>
              <a:buSzPct val="25000"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Job pairs with smaller total workloads are executed earlier</a:t>
            </a:r>
            <a:endParaRPr lang="en-US" sz="20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7150" indent="0">
              <a:spcBef>
                <a:spcPts val="600"/>
              </a:spcBef>
              <a:buSzPct val="25000"/>
              <a:buNone/>
            </a:pPr>
            <a:endParaRPr lang="en-US" sz="22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latin typeface="Comic Sans MS"/>
                <a:ea typeface="Comic Sans MS"/>
                <a:cs typeface="Comic Sans MS"/>
                <a:sym typeface="Comic Sans MS"/>
              </a:rPr>
              <a:t>Proof:</a:t>
            </a:r>
          </a:p>
          <a:p>
            <a:pPr marL="57150" indent="0">
              <a:spcBef>
                <a:spcPts val="600"/>
              </a:spcBef>
              <a:buSzPct val="25000"/>
              <a:buNone/>
            </a:pPr>
            <a:endParaRPr lang="en-US" sz="8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In each pair, shuffle-heavy job is executed before map-heavy job</a:t>
            </a:r>
          </a:p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Otherwise a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swap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leads to a better result</a:t>
            </a:r>
          </a:p>
          <a:p>
            <a:pPr marL="57150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 pairs with smaller total workloads are executed earlier</a:t>
            </a:r>
          </a:p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Otherwise a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swap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leads to a better result</a:t>
            </a:r>
          </a:p>
          <a:p>
            <a:pPr marL="800100" lvl="1" indent="-342900">
              <a:spcBef>
                <a:spcPts val="600"/>
              </a:spcBef>
              <a:buSzPct val="25000"/>
            </a:pPr>
            <a:endParaRPr sz="20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indent="-457200">
              <a:buSzPct val="25000"/>
            </a:pPr>
            <a:endParaRPr sz="27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Shape 242"/>
          <p:cNvSpPr txBox="1">
            <a:spLocks/>
          </p:cNvSpPr>
          <p:nvPr/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Arial"/>
                <a:cs typeface="Arial"/>
                <a:sym typeface="Arial"/>
              </a:rPr>
              <a:t>Theorem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441221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591014" y="1890133"/>
            <a:ext cx="8307660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Proof: 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jobs in a pair are executed together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Induction: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shuffle-heavy J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map-heavy J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Base case validates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Suppose the theorem validates for J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Prove validation for J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J</a:t>
            </a:r>
            <a:r>
              <a:rPr lang="en-US" sz="2400" baseline="-25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and J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Theorem also holds for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uniform data rate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800100" lvl="1" indent="-342900">
              <a:spcBef>
                <a:spcPts val="600"/>
              </a:spcBef>
              <a:buSzPct val="25000"/>
            </a:pPr>
            <a:endParaRPr sz="20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indent="-457200">
              <a:buSzPct val="25000"/>
            </a:pPr>
            <a:endParaRPr sz="27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Shape 242"/>
          <p:cNvSpPr txBox="1">
            <a:spLocks/>
          </p:cNvSpPr>
          <p:nvPr/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Arial"/>
                <a:cs typeface="Arial"/>
                <a:sym typeface="Arial"/>
              </a:rPr>
              <a:t>Proof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9940" name="Picture 4" descr="F:\Study\Projects\No. 27 - Map Shuffle Reduce\ppt\prove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80" y="3236686"/>
            <a:ext cx="7810615" cy="2248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1221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591014" y="1890133"/>
            <a:ext cx="8307660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57150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Induction validates: the best schedule is S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S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sz="20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indent="-457200">
              <a:buSzPct val="25000"/>
            </a:pPr>
            <a:endParaRPr sz="270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Shape 242"/>
          <p:cNvSpPr txBox="1">
            <a:spLocks/>
          </p:cNvSpPr>
          <p:nvPr/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Arial"/>
                <a:cs typeface="Arial"/>
                <a:sym typeface="Arial"/>
              </a:rPr>
              <a:t>Proof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987" y="2357492"/>
            <a:ext cx="7101341" cy="43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41221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400" b="0" i="0" u="none" strike="noStrike" cap="none" dirty="0" smtClean="0">
                <a:solidFill>
                  <a:srgbClr val="000000"/>
                </a:solidFill>
                <a:latin typeface="Comic Sans MS" panose="030F0702030302020204" pitchFamily="66" charset="0"/>
                <a:sym typeface="Arial"/>
              </a:rPr>
              <a:t>Two Insights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 panose="030F0702030302020204" pitchFamily="66" charset="0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Two scheduling factors for non-perfectly paired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Schedule smaller jobs first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dominant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Jobs should be paired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non-dominant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4. Algorithms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Two-stage scheduling algorithm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jobs by their workloads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factor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Optimally divide jobs into </a:t>
            </a:r>
            <a:r>
              <a:rPr lang="en-US" sz="22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groups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Criterion: minimize the sum of maximum job 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workload difference within each group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Execute the group of smaller jobs earlier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Job are paired in each group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second factor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Jobs in each group have close workloads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Pair shuffle-heaviest and map-heaviest jobs: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9749" y="6013403"/>
            <a:ext cx="6823875" cy="44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Algorithms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245327" y="1425888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Example: two-stage scheduling 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algorithm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(order only)</a:t>
            </a:r>
            <a:endParaRPr lang="en-US" sz="2800" dirty="0" smtClean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26" name="Picture 2" descr="F:\Study\Projects\No. 27 - Map Shuffle Reduce\ppt\group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912" y="2682736"/>
            <a:ext cx="7658635" cy="4175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34154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Algorithms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Dominant workload scheduling policy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DWSP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jobs by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dominant workloads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Performs well when jobs are simultaneously 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map-heavy, balanced, or shuffle-heavy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Total workload scheduling policy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TWSP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jobs by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total workloads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Performs well, when jobs can be perfectly paired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Weighted workload scheduling policy (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WWSP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A tradeoff between pair-based and couple-based policies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Group jobs by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weighted workloads 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0844" y="2322533"/>
            <a:ext cx="1588256" cy="40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9982" y="4157907"/>
            <a:ext cx="999618" cy="38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1749" y="5956300"/>
            <a:ext cx="3789478" cy="3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5. Experiments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Google Cluster Dataset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About 11,000 machines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96,182 jobs over 29 days in May 2011 (time collapsed) 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Number of job submissions per hour (arrival rate)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0999" y="3759200"/>
            <a:ext cx="5427883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Experiments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Google Cluster Dataset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Distribution of map and shuffle time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1" y="2905201"/>
            <a:ext cx="8140699" cy="34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Road Map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533400" y="16764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741362" marR="0" lvl="1" indent="-28416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</a:p>
          <a:p>
            <a:pPr marL="741362" marR="0" lvl="1" indent="-284162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Model and Formulation</a:t>
            </a:r>
            <a:endParaRPr lang="en-US"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1362" marR="0" lvl="1" indent="-284162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 and Idea</a:t>
            </a:r>
            <a:r>
              <a:rPr lang="en-US" sz="2400" b="0" i="0" u="none" strike="noStrike" cap="none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</a:p>
          <a:p>
            <a:pPr marL="741362" marR="0" lvl="1" indent="-284162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Algorithms</a:t>
            </a:r>
          </a:p>
          <a:p>
            <a:pPr marL="741362" marR="0" lvl="1" indent="-284162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Experiments</a:t>
            </a:r>
            <a:endParaRPr lang="en-US"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1362" marR="0" lvl="1" indent="-284162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70000"/>
              <a:buFont typeface="Noto Sans Symbols"/>
              <a:buChar char="○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Conclusion</a:t>
            </a:r>
            <a:endParaRPr lang="en-US"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1312" marR="0" lvl="0" indent="-341312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1312" marR="0" lvl="0" indent="-341312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endParaRPr sz="19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1362" marR="0" lvl="1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endParaRPr sz="21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1313" marR="0" lvl="0" indent="-34131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CCFF"/>
              </a:buClr>
              <a:buSzPct val="25000"/>
              <a:buFont typeface="Noto Sans Symbols"/>
              <a:buNone/>
            </a:pPr>
            <a:endParaRPr sz="21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5179" y="968569"/>
            <a:ext cx="1845527" cy="955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Experiments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Comparison 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algorithms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6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Pairwise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has only one group, then iteratively pair</a:t>
            </a:r>
            <a:r>
              <a:rPr lang="en-US" sz="2400" dirty="0" smtClean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map-heaviest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shuffle-heaviest jobs in the group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rgbClr val="00B0F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err="1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MaxTotal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rank jobs by total workload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smaller total workload is executed earlier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err="1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MaxSRPT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rank jobs by dominant workload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smaller dominant workload is executed earlier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1862" y="4561414"/>
            <a:ext cx="1756390" cy="44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5166" y="3444261"/>
            <a:ext cx="1151228" cy="44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Experiments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Performance (group k = 20 and weight </a:t>
            </a:r>
            <a:r>
              <a:rPr lang="el-GR" sz="2800" dirty="0" smtClean="0">
                <a:latin typeface="Comic Sans MS"/>
                <a:ea typeface="Comic Sans MS"/>
                <a:cs typeface="Comic Sans MS"/>
                <a:sym typeface="Comic Sans MS"/>
              </a:rPr>
              <a:t>α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 = 0.5)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Improvement by considering both job workloads and pairs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766" y="2510335"/>
            <a:ext cx="8476345" cy="288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Experiments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Impact of k and </a:t>
            </a:r>
            <a:r>
              <a:rPr lang="el-GR" sz="2800" dirty="0" smtClean="0">
                <a:latin typeface="Comic Sans MS"/>
                <a:ea typeface="Comic Sans MS"/>
                <a:cs typeface="Comic Sans MS"/>
                <a:sym typeface="Comic Sans MS"/>
              </a:rPr>
              <a:t>α</a:t>
            </a:r>
            <a:endParaRPr lang="en-US" sz="28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	Group-based scheduling policy with k groups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Sort jobs by 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Small/Large group k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Small/large weight </a:t>
            </a:r>
            <a:r>
              <a:rPr lang="el-GR" sz="2400" dirty="0" smtClean="0">
                <a:latin typeface="Comic Sans MS"/>
                <a:ea typeface="Comic Sans MS"/>
                <a:cs typeface="Comic Sans MS"/>
                <a:sym typeface="Comic Sans MS"/>
              </a:rPr>
              <a:t>α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6027" y="2777815"/>
            <a:ext cx="5156213" cy="51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1253" y="3329508"/>
            <a:ext cx="5015375" cy="32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下箭头 10"/>
          <p:cNvSpPr/>
          <p:nvPr/>
        </p:nvSpPr>
        <p:spPr>
          <a:xfrm>
            <a:off x="6652260" y="5013960"/>
            <a:ext cx="129540" cy="67818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6027420" y="4518660"/>
            <a:ext cx="1325880" cy="434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Minimized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</a:t>
            </a:r>
            <a:r>
              <a:rPr lang="el-GR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0.57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4000" dirty="0" smtClean="0">
                <a:latin typeface="Comic Sans MS"/>
              </a:rPr>
              <a:t>Simulation Summary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-207818" y="1820742"/>
            <a:ext cx="9275618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Pairwise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has the smallest average job execution time, but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large job waiting time, since job workloads are ignored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r>
              <a:rPr lang="en-US" sz="2400" dirty="0" err="1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MaxTotal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2400" dirty="0" err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MaxSPRT</a:t>
            </a:r>
            <a:r>
              <a:rPr lang="en-US" sz="24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balance the trade-off     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between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 size and job pair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DWSP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TWSP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and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WWSP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jointly consider job sizes and job pairs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6. Conclusion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Map and Shuffle phases can overlap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CPU and I/O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resource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Objective: minimize average job completion time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2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Two-stage schedule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 workloads (dominant factor)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Job pairs (avoid I/O underutilization)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Optimality under certain scenarios</a:t>
            </a:r>
            <a:endParaRPr lang="en-US" sz="2400" dirty="0" smtClean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6616700" y="2959100"/>
            <a:ext cx="11049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shuffle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Introduction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304800" y="1903870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Map-Shuffle-Reduce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 and Reduce: CPU-intensive</a:t>
            </a: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Shuffle: I/O-intensive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Merge Sort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	Map: sorts local arrays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	Shuffle: shuffles sorted arrays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	Reduce:  merges sorted arrays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</p:txBody>
      </p:sp>
      <p:sp>
        <p:nvSpPr>
          <p:cNvPr id="7" name="矩形 6"/>
          <p:cNvSpPr/>
          <p:nvPr/>
        </p:nvSpPr>
        <p:spPr>
          <a:xfrm>
            <a:off x="5143500" y="3606800"/>
            <a:ext cx="13970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Local sort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500" y="4368800"/>
            <a:ext cx="13970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Local sort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56200" y="5105400"/>
            <a:ext cx="13970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Local sort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10500" y="4381500"/>
            <a:ext cx="10668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>
            <a:off x="6692900" y="4483100"/>
            <a:ext cx="927100" cy="1905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右箭头 16"/>
          <p:cNvSpPr/>
          <p:nvPr/>
        </p:nvSpPr>
        <p:spPr>
          <a:xfrm rot="1254107">
            <a:off x="6642100" y="3949700"/>
            <a:ext cx="1041400" cy="203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右箭头 17"/>
          <p:cNvSpPr/>
          <p:nvPr/>
        </p:nvSpPr>
        <p:spPr>
          <a:xfrm rot="20080977">
            <a:off x="6692900" y="5016500"/>
            <a:ext cx="1041400" cy="203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6578600" y="2616200"/>
            <a:ext cx="50800" cy="33909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708900" y="2641600"/>
            <a:ext cx="38100" cy="3403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295900" y="2946400"/>
            <a:ext cx="9652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823200" y="2946400"/>
            <a:ext cx="1028700" cy="44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reduce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169127" y="1664879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Map-Shuffle-Reduce Jobs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endParaRPr lang="en-US" sz="8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Reduce is not discussed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Zaharia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, OSDI 2008)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Only 7% of jobs in </a:t>
            </a:r>
            <a:r>
              <a:rPr lang="en-US" sz="2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MapReduce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are reduce-heavy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 and Shuffle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CPU-intensive and I/O-intensive (can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overlap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Centralized scheduler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Determine an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execution order of jobs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on map pipeline and shuffle pipeline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  <a:sym typeface="Comic Sans MS"/>
              </a:rPr>
              <a:t>Introduction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155575" y="1644097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Dependency relationship</a:t>
            </a:r>
            <a:endParaRPr lang="en-US" sz="28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map emits data at a 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rate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 		Shuffle 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waits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the data emitted by map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		 	may be delayed by the scheduling policy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 classification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Map-heavy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map workload &gt; shuffle workload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Balanced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map workload = shuffle workload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0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Shuffle-heavy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map workload &lt; shuffle workload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dirty="0" smtClean="0">
                <a:latin typeface="Comic Sans MS"/>
                <a:sym typeface="Comic Sans MS"/>
              </a:rPr>
              <a:t>Introduction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Impact of </a:t>
            </a:r>
            <a:r>
              <a:rPr lang="en-US" sz="28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800" dirty="0" smtClean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verlapping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dirty="0"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ap and shuffle phases</a:t>
            </a:r>
          </a:p>
        </p:txBody>
      </p:sp>
      <p:sp>
        <p:nvSpPr>
          <p:cNvPr id="7" name="右箭头 6"/>
          <p:cNvSpPr/>
          <p:nvPr/>
        </p:nvSpPr>
        <p:spPr>
          <a:xfrm>
            <a:off x="290287" y="3619041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595" y="2777212"/>
            <a:ext cx="13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map pipeline</a:t>
            </a:r>
          </a:p>
        </p:txBody>
      </p:sp>
      <p:sp>
        <p:nvSpPr>
          <p:cNvPr id="10" name="右箭头 9"/>
          <p:cNvSpPr/>
          <p:nvPr/>
        </p:nvSpPr>
        <p:spPr>
          <a:xfrm>
            <a:off x="283033" y="5464383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41" y="4622554"/>
            <a:ext cx="13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shuffle pipeline</a:t>
            </a:r>
          </a:p>
        </p:txBody>
      </p:sp>
      <p:pic>
        <p:nvPicPr>
          <p:cNvPr id="38916" name="Picture 4" descr="F:\Study\Projects\No. 27 - Map Shuffle Reduce\ppt\example2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75" y="2509837"/>
            <a:ext cx="3463414" cy="3672474"/>
          </a:xfrm>
          <a:prstGeom prst="rect">
            <a:avLst/>
          </a:prstGeom>
          <a:noFill/>
        </p:spPr>
      </p:pic>
      <p:sp>
        <p:nvSpPr>
          <p:cNvPr id="13" name="椭圆 12"/>
          <p:cNvSpPr/>
          <p:nvPr/>
        </p:nvSpPr>
        <p:spPr>
          <a:xfrm>
            <a:off x="7902966" y="5798248"/>
            <a:ext cx="435429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917" name="Picture 5" descr="F:\Study\Projects\No. 27 - Map Shuffle Reduce\ppt\example1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2411" y="2534504"/>
            <a:ext cx="4134756" cy="3663582"/>
          </a:xfrm>
          <a:prstGeom prst="rect">
            <a:avLst/>
          </a:prstGeom>
          <a:noFill/>
        </p:spPr>
      </p:pic>
      <p:sp>
        <p:nvSpPr>
          <p:cNvPr id="12" name="椭圆 11"/>
          <p:cNvSpPr/>
          <p:nvPr/>
        </p:nvSpPr>
        <p:spPr>
          <a:xfrm>
            <a:off x="4572000" y="5805502"/>
            <a:ext cx="435429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/>
          <p:cNvSpPr/>
          <p:nvPr/>
        </p:nvSpPr>
        <p:spPr>
          <a:xfrm>
            <a:off x="1310184" y="6261100"/>
            <a:ext cx="3398293" cy="44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Word count (map-heavy)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右箭头 13"/>
          <p:cNvSpPr/>
          <p:nvPr/>
        </p:nvSpPr>
        <p:spPr>
          <a:xfrm rot="16200000">
            <a:off x="2481944" y="5923644"/>
            <a:ext cx="584197" cy="21771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5104263" y="6261100"/>
            <a:ext cx="3725838" cy="44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Merge sort (shuffle-heavy)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右箭头 17"/>
          <p:cNvSpPr/>
          <p:nvPr/>
        </p:nvSpPr>
        <p:spPr>
          <a:xfrm rot="16200000">
            <a:off x="6215744" y="5923644"/>
            <a:ext cx="584197" cy="21771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  <a:sym typeface="Comic Sans MS"/>
              </a:rPr>
              <a:t>2. Model and Formulation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Jobs in Map-Shuffle-Reduce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A set of n jobs: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J = { J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J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…,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400" baseline="-25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}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    map workload of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400" baseline="-25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   shuffle workload of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400" baseline="-25000" dirty="0" err="1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 Job classification: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Map-heavy if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Shuffle-heavy if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Balanced if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	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3889" y="3187072"/>
            <a:ext cx="538161" cy="52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2625" y="3679093"/>
            <a:ext cx="346075" cy="46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5004501"/>
            <a:ext cx="1309688" cy="46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5314" y="5448299"/>
            <a:ext cx="13579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19500" y="5904880"/>
            <a:ext cx="1377950" cy="47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  <a:sym typeface="Comic Sans MS"/>
              </a:rPr>
              <a:t>Model and Formulation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Schedule objective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Minimize average job completion time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includes waiting time before job start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endParaRPr lang="en-US" sz="24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Schedule is NP-hard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800" dirty="0" smtClean="0">
                <a:latin typeface="Comic Sans MS"/>
                <a:ea typeface="Comic Sans MS"/>
                <a:cs typeface="Comic Sans MS"/>
                <a:sym typeface="Comic Sans MS"/>
              </a:rPr>
              <a:t>Offline scenarios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All jobs arrival at the beginning (waiting for schedule)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4800" y="685800"/>
            <a:ext cx="8763000" cy="609599"/>
          </a:xfrm>
          <a:prstGeom prst="rect">
            <a:avLst/>
          </a:prstGeom>
          <a:noFill/>
          <a:ln>
            <a:noFill/>
          </a:ln>
        </p:spPr>
        <p:txBody>
          <a:bodyPr lIns="0" tIns="46800" rIns="0" bIns="46800" anchor="ctr" anchorCtr="0">
            <a:noAutofit/>
          </a:bodyPr>
          <a:lstStyle/>
          <a:p>
            <a:pPr lvl="0">
              <a:buSzPct val="25000"/>
            </a:pPr>
            <a:r>
              <a:rPr lang="en-US"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dirty="0" smtClean="0">
                <a:latin typeface="Comic Sans MS"/>
              </a:rPr>
              <a:t>3. Observation and </a:t>
            </a:r>
            <a:r>
              <a:rPr lang="en-US" sz="4000" dirty="0" smtClean="0">
                <a:latin typeface="Comic Sans MS"/>
                <a:sym typeface="Comic Sans MS"/>
              </a:rPr>
              <a:t>Ideas</a:t>
            </a:r>
            <a:endParaRPr lang="en-US" sz="40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02" name="AutoShape 2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http://tessera.io/docs-datadr/image/mrovervi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hape 266"/>
          <p:cNvSpPr txBox="1">
            <a:spLocks noGrp="1"/>
          </p:cNvSpPr>
          <p:nvPr>
            <p:ph type="body" idx="1"/>
          </p:nvPr>
        </p:nvSpPr>
        <p:spPr>
          <a:xfrm>
            <a:off x="0" y="1820742"/>
            <a:ext cx="8898673" cy="45291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a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ll jobs are map-heavy, balanced, or shuffle-heavy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Optimal schedule: </a:t>
            </a:r>
          </a:p>
          <a:p>
            <a:pPr marL="457200" lvl="1" indent="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Sort job by </a:t>
            </a:r>
            <a:r>
              <a:rPr lang="en-US" sz="2200" dirty="0" smtClean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dominant workload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200" dirty="0" smtClean="0">
                <a:solidFill>
                  <a:srgbClr val="00B0F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Smaller jobs are executed earlier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</a:p>
          <a:p>
            <a:pPr marL="800100" lvl="1" indent="-342900">
              <a:spcBef>
                <a:spcPts val="600"/>
              </a:spcBef>
              <a:buSzPct val="2500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 		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6675" y="2682325"/>
            <a:ext cx="1639722" cy="41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右箭头 7"/>
          <p:cNvSpPr/>
          <p:nvPr/>
        </p:nvSpPr>
        <p:spPr>
          <a:xfrm>
            <a:off x="156861" y="4396298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54663" y="3728221"/>
            <a:ext cx="173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map </a:t>
            </a:r>
          </a:p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pipeline</a:t>
            </a:r>
          </a:p>
        </p:txBody>
      </p:sp>
      <p:sp>
        <p:nvSpPr>
          <p:cNvPr id="11" name="右箭头 10"/>
          <p:cNvSpPr/>
          <p:nvPr/>
        </p:nvSpPr>
        <p:spPr>
          <a:xfrm>
            <a:off x="147009" y="5776292"/>
            <a:ext cx="1103083" cy="2902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314643" y="5093701"/>
            <a:ext cx="2110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shuffle </a:t>
            </a:r>
          </a:p>
          <a:p>
            <a:pPr algn="ctr"/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pipeline</a:t>
            </a:r>
          </a:p>
        </p:txBody>
      </p:sp>
      <p:pic>
        <p:nvPicPr>
          <p:cNvPr id="1029" name="Picture 5" descr="F:\Study\Projects\No. 27 - Map Shuffle Reduce\ppt\dominant_workload_1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485" y="4027709"/>
            <a:ext cx="3805754" cy="2372436"/>
          </a:xfrm>
          <a:prstGeom prst="rect">
            <a:avLst/>
          </a:prstGeom>
          <a:noFill/>
        </p:spPr>
      </p:pic>
      <p:pic>
        <p:nvPicPr>
          <p:cNvPr id="1026" name="Picture 2" descr="F:\Study\Projects\No. 27 - Map Shuffle Reduce\ppt\dominant_workload_2.e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4704" y="3998686"/>
            <a:ext cx="3805754" cy="2372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75165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360</Words>
  <Application>Microsoft Office PowerPoint</Application>
  <PresentationFormat>On-screen Show (4:3)</PresentationFormat>
  <Paragraphs>249</Paragraphs>
  <Slides>24</Slides>
  <Notes>24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Noto Sans Symbols</vt:lpstr>
      <vt:lpstr>Arial</vt:lpstr>
      <vt:lpstr>Comic Sans MS</vt:lpstr>
      <vt:lpstr>Times New Roman</vt:lpstr>
      <vt:lpstr>1_Default Design</vt:lpstr>
      <vt:lpstr>Default Design</vt:lpstr>
      <vt:lpstr>Optimizing MapReduce through Joint Scheduling of Overlapping Phases</vt:lpstr>
      <vt:lpstr>Road Map</vt:lpstr>
      <vt:lpstr>  1. Introduction</vt:lpstr>
      <vt:lpstr>  Introduction</vt:lpstr>
      <vt:lpstr>  Introduction</vt:lpstr>
      <vt:lpstr>  Introduction</vt:lpstr>
      <vt:lpstr>  2. Model and Formulation</vt:lpstr>
      <vt:lpstr>  Model and Formulation</vt:lpstr>
      <vt:lpstr>  3. Observation and Ideas</vt:lpstr>
      <vt:lpstr>  Perfect Pair</vt:lpstr>
      <vt:lpstr>PowerPoint Presentation</vt:lpstr>
      <vt:lpstr>PowerPoint Presentation</vt:lpstr>
      <vt:lpstr>PowerPoint Presentation</vt:lpstr>
      <vt:lpstr>  Two Insights</vt:lpstr>
      <vt:lpstr>  4. Algorithms</vt:lpstr>
      <vt:lpstr>  Algorithms</vt:lpstr>
      <vt:lpstr>  Algorithms</vt:lpstr>
      <vt:lpstr>  5. Experiments</vt:lpstr>
      <vt:lpstr>  Experiments</vt:lpstr>
      <vt:lpstr>  Experiments</vt:lpstr>
      <vt:lpstr>  Experiments</vt:lpstr>
      <vt:lpstr>  Experiments</vt:lpstr>
      <vt:lpstr>Simulation Summary</vt:lpstr>
      <vt:lpstr>  6.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Teaching, Research, Service, and Administration</dc:title>
  <dc:creator>Emily Lanthier</dc:creator>
  <cp:lastModifiedBy>wu</cp:lastModifiedBy>
  <cp:revision>321</cp:revision>
  <cp:lastPrinted>2016-05-02T18:53:57Z</cp:lastPrinted>
  <dcterms:modified xsi:type="dcterms:W3CDTF">2016-08-01T21:43:02Z</dcterms:modified>
</cp:coreProperties>
</file>