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9" r:id="rId6"/>
    <p:sldId id="260" r:id="rId7"/>
    <p:sldId id="261" r:id="rId8"/>
    <p:sldId id="274" r:id="rId9"/>
    <p:sldId id="273" r:id="rId10"/>
    <p:sldId id="276" r:id="rId11"/>
    <p:sldId id="278" r:id="rId12"/>
    <p:sldId id="277" r:id="rId13"/>
    <p:sldId id="280" r:id="rId14"/>
    <p:sldId id="281" r:id="rId15"/>
    <p:sldId id="268" r:id="rId16"/>
    <p:sldId id="282" r:id="rId17"/>
    <p:sldId id="271" r:id="rId18"/>
    <p:sldId id="27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Hello, everyone! This is Ruan Yikang from Shanghai Jiao Tong University. I am an undergraduate in my fourth year. Glad to be here to present our work FaaSBoard: Efficient Graph Processing with a Disaggregated Architecture on Serverless Services.</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image-based graph loading, our insight is that we can package the source code and graph data into one image. The benefit is that, when a query comes, we load the image and launch the serverless function. Compared to the traditional approach of first launching a function and then loading graph data from remote storage, our method provides locality for graph data. Besides, we utilize the multi-level caching mechanism </a:t>
            </a:r>
            <a:r>
              <a:rPr lang="en-US" altLang="zh-CN"/>
              <a:t>provided by cloud providers to cache graph data, thereby introducing the hotness.</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proxy-based collective communication, we can leverage the higher bandwidth of the proxy compared to functions to </a:t>
            </a:r>
            <a:r>
              <a:rPr lang="en-US" altLang="zh-CN"/>
              <a:t>change the communication topology, and utilize the proxy's computing resources for auxiliary computation.</a:t>
            </a:r>
            <a:endParaRPr lang="en-US" altLang="zh-CN"/>
          </a:p>
          <a:p>
            <a:endParaRPr lang="en-US" altLang="zh-CN"/>
          </a:p>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proactive terminate-and-respawn, our insight is to leverage intra-job elasticity of graph processing. In the right figure, when a serverless function detects that it is idle, it will </a:t>
            </a:r>
            <a:r>
              <a:rPr lang="en-US" altLang="zh-CN"/>
              <a:t>proactively terminate. Then, at the end of the current graph processing iteration, the proxy will respawn this function. In this way, the previously observed idle time can be reduced, leading to lower monetary costs.</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We mainly compare against FaaSGraph in our experiments.</a:t>
            </a:r>
            <a:endParaRPr lang="en-US" altLang="zh-CN"/>
          </a:p>
          <a:p>
            <a:endParaRPr lang="en-US" altLang="zh-CN"/>
          </a:p>
          <a:p>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overall results, we achieve up to 3.8</a:t>
            </a:r>
            <a:r>
              <a:rPr lang="en-US" altLang="en-US"/>
              <a:t>×</a:t>
            </a:r>
            <a:r>
              <a:rPr lang="en-US" altLang="zh-CN"/>
              <a:t> improvement in computational performance and up to 61.5% reduction in monetary costs.</a:t>
            </a:r>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12700" algn="l" rtl="0" eaLnBrk="0">
              <a:lnSpc>
                <a:spcPct val="95000"/>
              </a:lnSpc>
              <a:tabLst>
                <a:tab pos="300990" algn="l"/>
              </a:tabLst>
            </a:pPr>
            <a:r>
              <a:rPr lang="en-US" altLang="zh-CN"/>
              <a:t>In conclusion, </a:t>
            </a:r>
            <a:r>
              <a:rPr lang="en-US" altLang="zh-CN" dirty="0">
                <a:latin typeface="Arial" panose="020B0604020202090204"/>
                <a:ea typeface="Arial" panose="020B0604020202090204"/>
                <a:cs typeface="Arial" panose="020B0604020202090204"/>
                <a:sym typeface="+mn-ea"/>
              </a:rPr>
              <a:t>We present FaaSBoard, a graph processing system </a:t>
            </a:r>
            <a:r>
              <a:rPr lang="en-US" altLang="zh-CN" dirty="0">
                <a:solidFill>
                  <a:srgbClr val="C00000"/>
                </a:solidFill>
                <a:latin typeface="Arial" panose="020B0604020202090204"/>
                <a:ea typeface="Arial" panose="020B0604020202090204"/>
                <a:cs typeface="Arial" panose="020B0604020202090204"/>
                <a:sym typeface="+mn-ea"/>
              </a:rPr>
              <a:t>on serverless cloud services</a:t>
            </a:r>
            <a:r>
              <a:rPr lang="en-US" altLang="zh-CN" dirty="0">
                <a:latin typeface="Arial" panose="020B0604020202090204"/>
                <a:ea typeface="Arial" panose="020B0604020202090204"/>
                <a:cs typeface="Arial" panose="020B0604020202090204"/>
                <a:sym typeface="+mn-ea"/>
              </a:rPr>
              <a:t> which adopts a </a:t>
            </a:r>
            <a:r>
              <a:rPr lang="en-US" altLang="zh-CN" dirty="0">
                <a:solidFill>
                  <a:srgbClr val="C00000"/>
                </a:solidFill>
                <a:latin typeface="Arial" panose="020B0604020202090204"/>
                <a:ea typeface="Arial" panose="020B0604020202090204"/>
                <a:cs typeface="Arial" panose="020B0604020202090204"/>
                <a:sym typeface="+mn-ea"/>
              </a:rPr>
              <a:t>disaggregated serverless architectural design</a:t>
            </a:r>
            <a:r>
              <a:rPr lang="en-US" altLang="zh-CN" dirty="0">
                <a:latin typeface="Arial" panose="020B0604020202090204"/>
                <a:ea typeface="Arial" panose="020B0604020202090204"/>
                <a:cs typeface="Arial" panose="020B0604020202090204"/>
                <a:sym typeface="+mn-ea"/>
              </a:rPr>
              <a:t>. </a:t>
            </a:r>
            <a:r>
              <a:rPr lang="en-US" kern="0" spc="-100" dirty="0">
                <a:solidFill>
                  <a:srgbClr val="000000">
                    <a:alpha val="100000"/>
                  </a:srgbClr>
                </a:solidFill>
                <a:latin typeface="Arial" panose="020B0604020202090204"/>
                <a:ea typeface="Arial" panose="020B0604020202090204"/>
                <a:cs typeface="Arial" panose="020B0604020202090204"/>
                <a:sym typeface="+mn-ea"/>
              </a:rPr>
              <a:t>FaaSBoard </a:t>
            </a:r>
            <a:r>
              <a:rPr kern="0" spc="-100" dirty="0">
                <a:solidFill>
                  <a:srgbClr val="000000">
                    <a:alpha val="100000"/>
                  </a:srgbClr>
                </a:solidFill>
                <a:latin typeface="Arial" panose="020B0604020202090204"/>
                <a:ea typeface="Arial" panose="020B0604020202090204"/>
                <a:cs typeface="Arial" panose="020B0604020202090204"/>
                <a:sym typeface="+mn-ea"/>
              </a:rPr>
              <a:t>achi</a:t>
            </a:r>
            <a:r>
              <a:rPr kern="0" spc="-110" dirty="0">
                <a:solidFill>
                  <a:srgbClr val="000000">
                    <a:alpha val="100000"/>
                  </a:srgbClr>
                </a:solidFill>
                <a:latin typeface="Arial" panose="020B0604020202090204"/>
                <a:ea typeface="Arial" panose="020B0604020202090204"/>
                <a:cs typeface="Arial" panose="020B0604020202090204"/>
                <a:sym typeface="+mn-ea"/>
              </a:rPr>
              <a:t>eves significant improvements in </a:t>
            </a:r>
            <a:r>
              <a:rPr lang="en-US" kern="0" spc="-110" dirty="0">
                <a:solidFill>
                  <a:srgbClr val="C00000">
                    <a:alpha val="100000"/>
                  </a:srgbClr>
                </a:solidFill>
                <a:latin typeface="Arial" panose="020B0604020202090204"/>
                <a:ea typeface="Arial" panose="020B0604020202090204"/>
                <a:cs typeface="Arial" panose="020B0604020202090204"/>
                <a:sym typeface="+mn-ea"/>
              </a:rPr>
              <a:t>computing performance</a:t>
            </a:r>
            <a:r>
              <a:rPr lang="en-US" kern="0" spc="-110" dirty="0">
                <a:solidFill>
                  <a:srgbClr val="000000">
                    <a:alpha val="100000"/>
                  </a:srgbClr>
                </a:solidFill>
                <a:latin typeface="Arial" panose="020B0604020202090204"/>
                <a:ea typeface="Arial" panose="020B0604020202090204"/>
                <a:cs typeface="Arial" panose="020B0604020202090204"/>
                <a:sym typeface="+mn-ea"/>
              </a:rPr>
              <a:t> and </a:t>
            </a:r>
            <a:r>
              <a:rPr lang="en-US" kern="0" spc="-110" dirty="0">
                <a:solidFill>
                  <a:srgbClr val="C00000">
                    <a:alpha val="100000"/>
                  </a:srgbClr>
                </a:solidFill>
                <a:latin typeface="Arial" panose="020B0604020202090204"/>
                <a:ea typeface="Arial" panose="020B0604020202090204"/>
                <a:cs typeface="Arial" panose="020B0604020202090204"/>
                <a:sym typeface="+mn-ea"/>
              </a:rPr>
              <a:t>monetary costs </a:t>
            </a:r>
            <a:r>
              <a:rPr lang="en-US" kern="0" spc="-110" dirty="0">
                <a:solidFill>
                  <a:srgbClr val="000000">
                    <a:alpha val="100000"/>
                  </a:srgbClr>
                </a:solidFill>
                <a:latin typeface="Arial" panose="020B0604020202090204"/>
                <a:ea typeface="Arial" panose="020B0604020202090204"/>
                <a:cs typeface="Arial" panose="020B0604020202090204"/>
                <a:sym typeface="+mn-ea"/>
              </a:rPr>
              <a:t>compared to FaaSGraph, which is the SOTA serverless graph processing system.</a:t>
            </a:r>
            <a:endParaRPr dirty="0">
              <a:latin typeface="Arial" panose="020B0604020202090204"/>
              <a:ea typeface="Arial" panose="020B0604020202090204"/>
              <a:cs typeface="Arial" panose="020B0604020202090204"/>
            </a:endParaRPr>
          </a:p>
          <a:p>
            <a:pPr marL="12700" algn="l" rtl="0" eaLnBrk="0">
              <a:lnSpc>
                <a:spcPct val="95000"/>
              </a:lnSpc>
              <a:tabLst>
                <a:tab pos="300990" algn="l"/>
              </a:tabLst>
            </a:pPr>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Welcome to our poster to discuss serverless with us.</a:t>
            </a:r>
            <a:br>
              <a:rPr lang="en-US" altLang="zh-CN">
                <a:sym typeface="+mn-ea"/>
              </a:rPr>
            </a:br>
            <a:br>
              <a:rPr lang="en-US" altLang="zh-CN">
                <a:sym typeface="+mn-ea"/>
              </a:rPr>
            </a:br>
            <a:r>
              <a:rPr lang="en-US" altLang="zh-CN">
                <a:sym typeface="+mn-ea"/>
              </a:rPr>
              <a:t>Graphless uses storage-based communication. The benefit of this approach is stability: when the number of functions changes, the communication topology remains unchanged.</a:t>
            </a:r>
            <a:endParaRPr lang="en-US" altLang="zh-CN"/>
          </a:p>
          <a:p>
            <a:endParaRPr lang="en-US" altLang="zh-CN"/>
          </a:p>
          <a:p>
            <a:r>
              <a:rPr lang="en-US" altLang="zh-CN">
                <a:sym typeface="+mn-ea"/>
              </a:rPr>
              <a:t>FaaSGraph uses direct function links. It simulates a management mechanism for serverless functions and provides high communication bandwidth. The benefit is better speed, but there are two drawbacks. First, the communication topology must change when the number of functions changes. Second, in reality, the communication bandwidth of serverless functions is low — on AWS Lambda, it is only about 70–80 MB/s.</a:t>
            </a:r>
            <a:endParaRPr lang="en-US" altLang="zh-CN"/>
          </a:p>
          <a:p>
            <a:endParaRPr lang="en-US" altLang="zh-CN"/>
          </a:p>
          <a:p>
            <a:r>
              <a:rPr lang="en-US" altLang="zh-CN">
                <a:sym typeface="+mn-ea"/>
              </a:rPr>
              <a:t>About auto-scaling：</a:t>
            </a:r>
            <a:br>
              <a:rPr lang="en-US" altLang="zh-CN">
                <a:sym typeface="+mn-ea"/>
              </a:rPr>
            </a:br>
            <a:r>
              <a:rPr lang="en-US" altLang="zh-CN">
                <a:sym typeface="+mn-ea"/>
              </a:rPr>
              <a:t>When concurrent requests to a function increase, Lambda automatically scales up execution environments (up to the account concurrency limit) to handle them in parallel. When requests decline, idle execution environments are recycled.</a:t>
            </a:r>
            <a:endParaRPr lang="en-US" altLang="zh-CN"/>
          </a:p>
          <a:p>
            <a:endParaRPr lang="en-US" altLang="zh-CN"/>
          </a:p>
          <a:p>
            <a:endParaRPr lang="en-US" altLang="zh-CN"/>
          </a:p>
          <a:p>
            <a:endParaRPr lang="en-US" altLang="zh-CN"/>
          </a:p>
          <a:p>
            <a:endParaRPr lang="en-US" altLang="zh-CN"/>
          </a:p>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Here we come the Graph processing stack, as the scale of graph data grows rapidly, many specialized distributed systems are proposed to process large-scale graphs. Besides, </a:t>
            </a:r>
            <a:r>
              <a:rPr lang="en-US" altLang="zh-CN"/>
              <a:t>many works provide services in the form of Infrastructure as a Service (IaaS).</a:t>
            </a:r>
            <a:endParaRPr lang="en-US" altLang="zh-CN"/>
          </a:p>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However, the biggest problem about IaaS-based Graph systems is elasticity. First, when query spikes, the tail latency grows rapidly. Second, during periods of low load, there is some resource waste because it is difficult to scale resources up or down in an IaaS-based system.</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So, some works started to introduce serverless computing to graph processing. The advantages of serverless includes:</a:t>
            </a:r>
            <a:endParaRPr lang="en-US" altLang="zh-CN"/>
          </a:p>
          <a:p>
            <a:r>
              <a:rPr lang="en-US" altLang="zh-CN"/>
              <a:t>First, it is easy to control the amount of resources by increasing or decreasing the number of functions.</a:t>
            </a:r>
            <a:endParaRPr lang="en-US" altLang="zh-CN"/>
          </a:p>
          <a:p>
            <a:r>
              <a:rPr lang="en-US" altLang="zh-CN"/>
              <a:t>Second, serverless follows a pay-per-use billing model.</a:t>
            </a:r>
            <a:endParaRPr lang="en-US" altLang="zh-CN"/>
          </a:p>
          <a:p>
            <a:r>
              <a:rPr lang="en-US" altLang="zh-CN"/>
              <a:t>Third, users do not need to manage cloud infrastructures; instead, they focus on source code and data.</a:t>
            </a:r>
            <a:endParaRPr lang="en-US" altLang="zh-CN"/>
          </a:p>
          <a:p>
            <a:endParaRPr lang="en-US" altLang="zh-CN"/>
          </a:p>
          <a:p>
            <a:endParaRPr lang="en-US" altLang="zh-CN"/>
          </a:p>
          <a:p>
            <a:r>
              <a:rPr lang="en-US" altLang="zh-CN"/>
              <a:t>About auto-</a:t>
            </a:r>
            <a:r>
              <a:rPr lang="en-US" altLang="zh-CN"/>
              <a:t>scaling：</a:t>
            </a:r>
            <a:br>
              <a:rPr lang="en-US" altLang="zh-CN"/>
            </a:br>
            <a:r>
              <a:rPr lang="en-US" altLang="zh-CN"/>
              <a:t>When concurrent requests to a function increase, Lambda automatically scales up execution environments (up to the account concurrency limit) to handle them in parallel. When requests decline, idle execution environments are recycled.</a:t>
            </a:r>
            <a:endParaRPr lang="en-US" altLang="zh-CN"/>
          </a:p>
          <a:p>
            <a:endParaRPr lang="en-US" altLang="zh-CN"/>
          </a:p>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We profiled serverless graph processing systems represented by FaaSGraph, and we conclude that:</a:t>
            </a:r>
            <a:endParaRPr lang="en-US" altLang="zh-CN"/>
          </a:p>
          <a:p>
            <a:endParaRPr lang="en-US" altLang="zh-CN"/>
          </a:p>
          <a:p>
            <a:r>
              <a:rPr lang="en-US" altLang="zh-CN"/>
              <a:t>First, they </a:t>
            </a:r>
            <a:r>
              <a:rPr lang="en-US" altLang="zh-CN"/>
              <a:t>ignored intra-job elasticity. Intra-job elasticity means that within each iteration of graph processing, there is load imbalance among functions, which leads to additional monetary costs for some functions.</a:t>
            </a:r>
            <a:endParaRPr lang="en-US" altLang="zh-CN"/>
          </a:p>
          <a:p>
            <a:endParaRPr lang="en-US" altLang="zh-CN"/>
          </a:p>
          <a:p>
            <a:r>
              <a:rPr lang="en-US" altLang="zh-CN"/>
              <a:t>Second, their communication — whether through storage or direct function links — is slow.</a:t>
            </a:r>
            <a:endParaRPr lang="en-US" altLang="zh-CN"/>
          </a:p>
          <a:p>
            <a:br>
              <a:rPr lang="en-US" altLang="zh-CN"/>
            </a:br>
            <a:br>
              <a:rPr lang="en-US" altLang="zh-CN"/>
            </a:br>
            <a:r>
              <a:rPr lang="en-US" altLang="zh-CN"/>
              <a:t>Graphless uses storage-based communication. The benefit of this approach is stability: when the number of functions changes, the communication topology remains unchanged.</a:t>
            </a:r>
            <a:endParaRPr lang="en-US" altLang="zh-CN"/>
          </a:p>
          <a:p>
            <a:endParaRPr lang="en-US" altLang="zh-CN"/>
          </a:p>
          <a:p>
            <a:r>
              <a:rPr lang="en-US" altLang="zh-CN"/>
              <a:t>FaaSGraph uses direct function links. It simulates a management mechanism for serverless functions and provides high communication bandwidth. The benefit is better speed, but there are two drawbacks. First, the communication topology must change when the number of functions changes. Second, in reality, the communication bandwidth of serverless functions is low — on AWS Lambda, it is only about 70–80 MB/s.</a:t>
            </a:r>
            <a:endParaRPr lang="en-US" altLang="zh-CN"/>
          </a:p>
          <a:p>
            <a:endParaRPr lang="en-US" altLang="zh-CN"/>
          </a:p>
          <a:p>
            <a:endParaRPr lang="en-US" altLang="zh-CN"/>
          </a:p>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We conclude that, </a:t>
            </a:r>
            <a:r>
              <a:rPr lang="en-US" altLang="zh-CN" dirty="0">
                <a:solidFill>
                  <a:srgbClr val="C00000"/>
                </a:solidFill>
                <a:latin typeface="Arial" panose="020B0604020202090204"/>
                <a:ea typeface="Arial" panose="020B0604020202090204"/>
                <a:cs typeface="Arial" panose="020B0604020202090204"/>
                <a:sym typeface="+mn-ea"/>
              </a:rPr>
              <a:t>Monolithic Function Architecture</a:t>
            </a:r>
            <a:r>
              <a:rPr lang="en-US" altLang="zh-CN" dirty="0">
                <a:latin typeface="Arial" panose="020B0604020202090204"/>
                <a:ea typeface="Arial" panose="020B0604020202090204"/>
                <a:cs typeface="Arial" panose="020B0604020202090204"/>
                <a:sym typeface="+mn-ea"/>
              </a:rPr>
              <a:t> adopted by existing serverless graph processing system is the root cause, which put </a:t>
            </a:r>
            <a:r>
              <a:rPr lang="en-US" altLang="zh-CN" dirty="0">
                <a:solidFill>
                  <a:srgbClr val="C00000"/>
                </a:solidFill>
                <a:latin typeface="Arial" panose="020B0604020202090204"/>
                <a:ea typeface="Arial" panose="020B0604020202090204"/>
                <a:cs typeface="Arial" panose="020B0604020202090204"/>
                <a:sym typeface="+mn-ea"/>
              </a:rPr>
              <a:t>data loading</a:t>
            </a:r>
            <a:r>
              <a:rPr lang="en-US" altLang="zh-CN" dirty="0">
                <a:latin typeface="Arial" panose="020B0604020202090204"/>
                <a:ea typeface="Arial" panose="020B0604020202090204"/>
                <a:cs typeface="Arial" panose="020B0604020202090204"/>
                <a:sym typeface="+mn-ea"/>
              </a:rPr>
              <a:t>, </a:t>
            </a:r>
            <a:r>
              <a:rPr lang="en-US" altLang="zh-CN" dirty="0">
                <a:solidFill>
                  <a:srgbClr val="C00000"/>
                </a:solidFill>
                <a:latin typeface="Arial" panose="020B0604020202090204"/>
                <a:ea typeface="Arial" panose="020B0604020202090204"/>
                <a:cs typeface="Arial" panose="020B0604020202090204"/>
                <a:sym typeface="+mn-ea"/>
              </a:rPr>
              <a:t>computation</a:t>
            </a:r>
            <a:r>
              <a:rPr lang="en-US" altLang="zh-CN" dirty="0">
                <a:latin typeface="Arial" panose="020B0604020202090204"/>
                <a:ea typeface="Arial" panose="020B0604020202090204"/>
                <a:cs typeface="Arial" panose="020B0604020202090204"/>
                <a:sym typeface="+mn-ea"/>
              </a:rPr>
              <a:t>, and </a:t>
            </a:r>
            <a:r>
              <a:rPr lang="en-US" altLang="zh-CN" dirty="0">
                <a:solidFill>
                  <a:srgbClr val="C00000"/>
                </a:solidFill>
                <a:latin typeface="Arial" panose="020B0604020202090204"/>
                <a:ea typeface="Arial" panose="020B0604020202090204"/>
                <a:cs typeface="Arial" panose="020B0604020202090204"/>
                <a:sym typeface="+mn-ea"/>
              </a:rPr>
              <a:t>communication</a:t>
            </a:r>
            <a:r>
              <a:rPr lang="en-US" altLang="zh-CN" dirty="0">
                <a:latin typeface="Arial" panose="020B0604020202090204"/>
                <a:ea typeface="Arial" panose="020B0604020202090204"/>
                <a:cs typeface="Arial" panose="020B0604020202090204"/>
                <a:sym typeface="+mn-ea"/>
              </a:rPr>
              <a:t> into a single function.</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131445" algn="l" rtl="0" eaLnBrk="0">
              <a:lnSpc>
                <a:spcPct val="95000"/>
              </a:lnSpc>
              <a:spcBef>
                <a:spcPts val="1545"/>
              </a:spcBef>
              <a:tabLst>
                <a:tab pos="419735" algn="l"/>
              </a:tabLst>
            </a:pPr>
            <a:r>
              <a:rPr lang="en-US" altLang="zh-CN"/>
              <a:t>So w</a:t>
            </a:r>
            <a:r>
              <a:rPr lang="en-US" altLang="zh-CN" dirty="0">
                <a:latin typeface="Arial" panose="020B0604020202090204"/>
                <a:ea typeface="Arial" panose="020B0604020202090204"/>
                <a:cs typeface="Arial" panose="020B0604020202090204"/>
                <a:sym typeface="+mn-ea"/>
              </a:rPr>
              <a:t>e propose a </a:t>
            </a:r>
            <a:r>
              <a:rPr lang="en-US" altLang="zh-CN" dirty="0">
                <a:solidFill>
                  <a:srgbClr val="C00000"/>
                </a:solidFill>
                <a:latin typeface="Arial" panose="020B0604020202090204"/>
                <a:ea typeface="Arial" panose="020B0604020202090204"/>
                <a:cs typeface="Arial" panose="020B0604020202090204"/>
                <a:sym typeface="+mn-ea"/>
              </a:rPr>
              <a:t>Disaggregated Serverless Architecture</a:t>
            </a:r>
            <a:r>
              <a:rPr lang="en-US" altLang="zh-CN" dirty="0">
                <a:latin typeface="Arial" panose="020B0604020202090204"/>
                <a:ea typeface="Arial" panose="020B0604020202090204"/>
                <a:cs typeface="Arial" panose="020B0604020202090204"/>
                <a:sym typeface="+mn-ea"/>
              </a:rPr>
              <a:t> that decouples </a:t>
            </a:r>
            <a:r>
              <a:rPr lang="en-US" altLang="zh-CN" dirty="0">
                <a:solidFill>
                  <a:srgbClr val="C00000"/>
                </a:solidFill>
                <a:latin typeface="Arial" panose="020B0604020202090204"/>
                <a:ea typeface="Arial" panose="020B0604020202090204"/>
                <a:cs typeface="Arial" panose="020B0604020202090204"/>
                <a:sym typeface="+mn-ea"/>
              </a:rPr>
              <a:t>data loading</a:t>
            </a:r>
            <a:r>
              <a:rPr lang="en-US" altLang="zh-CN" dirty="0">
                <a:latin typeface="Arial" panose="020B0604020202090204"/>
                <a:ea typeface="Arial" panose="020B0604020202090204"/>
                <a:cs typeface="Arial" panose="020B0604020202090204"/>
                <a:sym typeface="+mn-ea"/>
              </a:rPr>
              <a:t>, </a:t>
            </a:r>
            <a:r>
              <a:rPr lang="en-US" altLang="zh-CN" dirty="0">
                <a:solidFill>
                  <a:srgbClr val="C00000"/>
                </a:solidFill>
                <a:latin typeface="Arial" panose="020B0604020202090204"/>
                <a:ea typeface="Arial" panose="020B0604020202090204"/>
                <a:cs typeface="Arial" panose="020B0604020202090204"/>
                <a:sym typeface="+mn-ea"/>
              </a:rPr>
              <a:t>computation</a:t>
            </a:r>
            <a:r>
              <a:rPr lang="en-US" altLang="zh-CN" dirty="0">
                <a:latin typeface="Arial" panose="020B0604020202090204"/>
                <a:ea typeface="Arial" panose="020B0604020202090204"/>
                <a:cs typeface="Arial" panose="020B0604020202090204"/>
                <a:sym typeface="+mn-ea"/>
              </a:rPr>
              <a:t>, and </a:t>
            </a:r>
            <a:r>
              <a:rPr lang="en-US" altLang="zh-CN" dirty="0">
                <a:solidFill>
                  <a:srgbClr val="C00000"/>
                </a:solidFill>
                <a:latin typeface="Arial" panose="020B0604020202090204"/>
                <a:ea typeface="Arial" panose="020B0604020202090204"/>
                <a:cs typeface="Arial" panose="020B0604020202090204"/>
                <a:sym typeface="+mn-ea"/>
              </a:rPr>
              <a:t>communication</a:t>
            </a:r>
            <a:r>
              <a:rPr lang="en-US" altLang="zh-CN" dirty="0">
                <a:latin typeface="Arial" panose="020B0604020202090204"/>
                <a:ea typeface="Arial" panose="020B0604020202090204"/>
                <a:cs typeface="Arial" panose="020B0604020202090204"/>
                <a:sym typeface="+mn-ea"/>
              </a:rPr>
              <a:t>. We introduced the intra-node cache for data loading decoupling and shared memory proxy for commmunication decoupling.</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We built FaaSBoard entirely on </a:t>
            </a:r>
            <a:r>
              <a:rPr lang="en-US" altLang="zh-CN" dirty="0">
                <a:latin typeface="Arial" panose="020B0604020202090204"/>
                <a:ea typeface="Arial" panose="020B0604020202090204"/>
                <a:cs typeface="Arial" panose="020B0604020202090204"/>
                <a:sym typeface="+mn-ea"/>
              </a:rPr>
              <a:t>industrial serverless services provided by AWS.</a:t>
            </a:r>
            <a:r>
              <a:rPr lang="en-US" altLang="zh-CN" dirty="0">
                <a:latin typeface="Arial" panose="020B0604020202090204"/>
                <a:ea typeface="Arial" panose="020B0604020202090204"/>
                <a:cs typeface="Arial" panose="020B0604020202090204"/>
              </a:rPr>
              <a:t> This is FaaSBoard workflow.</a:t>
            </a:r>
            <a:br>
              <a:rPr lang="en-US" altLang="zh-CN" dirty="0">
                <a:latin typeface="Arial" panose="020B0604020202090204"/>
                <a:ea typeface="Arial" panose="020B0604020202090204"/>
                <a:cs typeface="Arial" panose="020B0604020202090204"/>
              </a:rPr>
            </a:br>
            <a:br>
              <a:rPr lang="en-US" altLang="zh-CN" dirty="0">
                <a:latin typeface="Arial" panose="020B0604020202090204"/>
                <a:ea typeface="Arial" panose="020B0604020202090204"/>
                <a:cs typeface="Arial" panose="020B0604020202090204"/>
              </a:rPr>
            </a:br>
            <a:r>
              <a:rPr lang="en-US" altLang="zh-CN" dirty="0">
                <a:latin typeface="Arial" panose="020B0604020202090204"/>
                <a:ea typeface="Arial" panose="020B0604020202090204"/>
                <a:cs typeface="Arial" panose="020B0604020202090204"/>
              </a:rPr>
              <a:t>First, users need to upload their graph dataset. After being processed by our 2D Balanced Graph partitioner, balanced subgraphs are obtained.</a:t>
            </a:r>
            <a:endParaRPr lang="en-US" altLang="zh-CN" dirty="0">
              <a:latin typeface="Arial" panose="020B0604020202090204"/>
              <a:ea typeface="Arial" panose="020B0604020202090204"/>
              <a:cs typeface="Arial" panose="020B060402020209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algn="l" rtl="0" eaLnBrk="0">
              <a:lnSpc>
                <a:spcPct val="115000"/>
              </a:lnSpc>
            </a:pPr>
            <a:r>
              <a:rPr lang="en-US" altLang="zh-CN"/>
              <a:t>The insight of our 2D methods is that we want to</a:t>
            </a:r>
            <a:r>
              <a:rPr kern="0" spc="-90" dirty="0">
                <a:solidFill>
                  <a:srgbClr val="000000">
                    <a:alpha val="100000"/>
                  </a:srgbClr>
                </a:solidFill>
                <a:latin typeface="PingFang SC" panose="020B0400000000000000" charset="-122"/>
                <a:ea typeface="PingFang SC" panose="020B0400000000000000" charset="-122"/>
                <a:cs typeface="PingFang SC" panose="020B0400000000000000" charset="-122"/>
                <a:sym typeface="+mn-ea"/>
              </a:rPr>
              <a:t> </a:t>
            </a:r>
            <a:r>
              <a:rPr lang="en-US" kern="0" spc="-90" dirty="0">
                <a:solidFill>
                  <a:srgbClr val="000000">
                    <a:alpha val="100000"/>
                  </a:srgbClr>
                </a:solidFill>
                <a:latin typeface="PingFang SC" panose="020B0400000000000000" charset="-122"/>
                <a:ea typeface="PingFang SC" panose="020B0400000000000000" charset="-122"/>
                <a:cs typeface="PingFang SC" panose="020B0400000000000000" charset="-122"/>
                <a:sym typeface="+mn-ea"/>
              </a:rPr>
              <a:t>c</a:t>
            </a:r>
            <a:r>
              <a:rPr lang="en-US" altLang="zh-CN" kern="0" spc="-80" dirty="0">
                <a:solidFill>
                  <a:srgbClr val="000000">
                    <a:alpha val="100000"/>
                  </a:srgbClr>
                </a:solidFill>
                <a:latin typeface="Arial" panose="020B0604020202090204"/>
                <a:ea typeface="Arial" panose="020B0604020202090204"/>
                <a:cs typeface="Arial" panose="020B0604020202090204"/>
                <a:sym typeface="+mn-ea"/>
              </a:rPr>
              <a:t>ombine the </a:t>
            </a:r>
            <a:r>
              <a:rPr lang="en-US" altLang="zh-CN" kern="0" spc="-80" dirty="0">
                <a:solidFill>
                  <a:srgbClr val="C00000">
                    <a:alpha val="100000"/>
                  </a:srgbClr>
                </a:solidFill>
                <a:latin typeface="Arial" panose="020B0604020202090204"/>
                <a:ea typeface="Arial" panose="020B0604020202090204"/>
                <a:cs typeface="Arial" panose="020B0604020202090204"/>
                <a:sym typeface="+mn-ea"/>
              </a:rPr>
              <a:t>low communication complexit</a:t>
            </a:r>
            <a:r>
              <a:rPr lang="en-US" altLang="zh-CN" kern="0" spc="-80" dirty="0">
                <a:solidFill>
                  <a:srgbClr val="000000">
                    <a:alpha val="100000"/>
                  </a:srgbClr>
                </a:solidFill>
                <a:latin typeface="Arial" panose="020B0604020202090204"/>
                <a:ea typeface="Arial" panose="020B0604020202090204"/>
                <a:cs typeface="Arial" panose="020B0604020202090204"/>
                <a:sym typeface="+mn-ea"/>
              </a:rPr>
              <a:t> of 2D-chunk based partitioning and the </a:t>
            </a:r>
            <a:r>
              <a:rPr lang="en-US" altLang="zh-CN" kern="0" spc="-80" dirty="0">
                <a:solidFill>
                  <a:srgbClr val="C00000">
                    <a:alpha val="100000"/>
                  </a:srgbClr>
                </a:solidFill>
                <a:latin typeface="Arial" panose="020B0604020202090204"/>
                <a:ea typeface="Arial" panose="020B0604020202090204"/>
                <a:cs typeface="Arial" panose="020B0604020202090204"/>
                <a:sym typeface="+mn-ea"/>
              </a:rPr>
              <a:t>load balance</a:t>
            </a:r>
            <a:r>
              <a:rPr lang="en-US" altLang="zh-CN" kern="0" spc="-80" dirty="0">
                <a:solidFill>
                  <a:srgbClr val="000000">
                    <a:alpha val="100000"/>
                  </a:srgbClr>
                </a:solidFill>
                <a:latin typeface="Arial" panose="020B0604020202090204"/>
                <a:ea typeface="Arial" panose="020B0604020202090204"/>
                <a:cs typeface="Arial" panose="020B0604020202090204"/>
                <a:sym typeface="+mn-ea"/>
              </a:rPr>
              <a:t> of non-uniform chunking space</a:t>
            </a:r>
            <a:r>
              <a:rPr kern="0" spc="-80" dirty="0">
                <a:solidFill>
                  <a:srgbClr val="000000">
                    <a:alpha val="100000"/>
                  </a:srgbClr>
                </a:solidFill>
                <a:latin typeface="Arial" panose="020B0604020202090204"/>
                <a:ea typeface="Arial" panose="020B0604020202090204"/>
                <a:cs typeface="Arial" panose="020B0604020202090204"/>
                <a:sym typeface="+mn-ea"/>
              </a:rPr>
              <a:t>.</a:t>
            </a:r>
            <a:r>
              <a:rPr lang="en-US" kern="0" spc="-80" dirty="0">
                <a:solidFill>
                  <a:srgbClr val="000000">
                    <a:alpha val="100000"/>
                  </a:srgbClr>
                </a:solidFill>
                <a:latin typeface="Arial" panose="020B0604020202090204"/>
                <a:ea typeface="Arial" panose="020B0604020202090204"/>
                <a:cs typeface="Arial" panose="020B0604020202090204"/>
                <a:sym typeface="+mn-ea"/>
              </a:rPr>
              <a:t> This is particularly suitable for resource-constrained serverless environments.</a:t>
            </a:r>
            <a:endParaRPr lang="en-US" kern="0" spc="-80" dirty="0">
              <a:solidFill>
                <a:srgbClr val="000000">
                  <a:alpha val="100000"/>
                </a:srgbClr>
              </a:solidFill>
              <a:latin typeface="Arial" panose="020B0604020202090204"/>
              <a:ea typeface="Arial" panose="020B0604020202090204"/>
              <a:cs typeface="Arial" panose="020B0604020202090204"/>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34.png"/><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hyperlink" Target="https://snap.stanford.edu/data13" TargetMode="Externa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37.png"/><Relationship Id="rId1" Type="http://schemas.openxmlformats.org/officeDocument/2006/relationships/image" Target="../media/image3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38.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hyperlink" Target="https://github.com/SJTU-Liquid/FaaSBoard&#13;" TargetMode="Externa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png"/><Relationship Id="rId10" Type="http://schemas.openxmlformats.org/officeDocument/2006/relationships/notesSlide" Target="../notesSlides/notesSlide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hyperlink" Target="https://docs.aws.amazon.com/lambda/latest/dg/lambda-concurrency.html5" TargetMode="Externa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p:nvPr/>
        </p:nvSpPr>
        <p:spPr>
          <a:xfrm>
            <a:off x="195580" y="1540510"/>
            <a:ext cx="11565890" cy="3014980"/>
          </a:xfrm>
          <a:prstGeom prst="rect">
            <a:avLst/>
          </a:prstGeom>
          <a:noFill/>
          <a:ln w="0" cap="flat">
            <a:noFill/>
            <a:prstDash val="solid"/>
            <a:miter lim="0"/>
          </a:ln>
        </p:spPr>
        <p:txBody>
          <a:bodyPr vert="horz" wrap="square" lIns="0" tIns="0" rIns="0" bIns="0"/>
          <a:lstStyle/>
          <a:p>
            <a:pPr algn="ctr" rtl="0" eaLnBrk="0">
              <a:lnSpc>
                <a:spcPct val="89000"/>
              </a:lnSpc>
            </a:pPr>
            <a:r>
              <a:rPr lang="en-US" altLang="zh-CN" sz="3800" b="1" kern="0" spc="-180" dirty="0">
                <a:solidFill>
                  <a:srgbClr val="843C0C">
                    <a:alpha val="100000"/>
                  </a:srgbClr>
                </a:solidFill>
                <a:latin typeface="PingFang SC" panose="020B0400000000000000" charset="-122"/>
                <a:ea typeface="PingFang SC" panose="020B0400000000000000" charset="-122"/>
                <a:cs typeface="PingFang SC" panose="020B0400000000000000" charset="-122"/>
              </a:rPr>
              <a:t>FaaSBoard: Efficient Graph Processing with </a:t>
            </a:r>
            <a:r>
              <a:rPr lang="en-US" altLang="zh-CN" sz="3800" b="1" kern="0" spc="-180" dirty="0">
                <a:solidFill>
                  <a:srgbClr val="843C0C">
                    <a:alpha val="100000"/>
                  </a:srgbClr>
                </a:solidFill>
                <a:latin typeface="PingFang SC" panose="020B0400000000000000" charset="-122"/>
                <a:ea typeface="PingFang SC" panose="020B0400000000000000" charset="-122"/>
                <a:cs typeface="PingFang SC" panose="020B0400000000000000" charset="-122"/>
                <a:sym typeface="+mn-ea"/>
              </a:rPr>
              <a:t>a </a:t>
            </a:r>
            <a:endParaRPr lang="en-US" altLang="zh-CN" sz="3800" b="1" kern="0" spc="-180" dirty="0">
              <a:solidFill>
                <a:srgbClr val="843C0C">
                  <a:alpha val="100000"/>
                </a:srgbClr>
              </a:solidFill>
              <a:latin typeface="PingFang SC" panose="020B0400000000000000" charset="-122"/>
              <a:ea typeface="PingFang SC" panose="020B0400000000000000" charset="-122"/>
              <a:cs typeface="PingFang SC" panose="020B0400000000000000" charset="-122"/>
            </a:endParaRPr>
          </a:p>
          <a:p>
            <a:pPr algn="ctr" rtl="0" eaLnBrk="0">
              <a:lnSpc>
                <a:spcPct val="89000"/>
              </a:lnSpc>
            </a:pPr>
            <a:r>
              <a:rPr lang="en-US" altLang="zh-CN" sz="3800" b="1" kern="0" spc="-180" dirty="0">
                <a:solidFill>
                  <a:srgbClr val="843C0C">
                    <a:alpha val="100000"/>
                  </a:srgbClr>
                </a:solidFill>
                <a:latin typeface="PingFang SC" panose="020B0400000000000000" charset="-122"/>
                <a:ea typeface="PingFang SC" panose="020B0400000000000000" charset="-122"/>
                <a:cs typeface="PingFang SC" panose="020B0400000000000000" charset="-122"/>
              </a:rPr>
              <a:t>Disaggregated Architecture on Serverless Services</a:t>
            </a:r>
            <a:endParaRPr sz="3800" dirty="0">
              <a:latin typeface="PingFang SC" panose="020B0400000000000000" charset="-122"/>
              <a:ea typeface="PingFang SC" panose="020B0400000000000000" charset="-122"/>
              <a:cs typeface="PingFang SC" panose="020B0400000000000000" charset="-122"/>
            </a:endParaRPr>
          </a:p>
          <a:p>
            <a:pPr algn="l" rtl="0" eaLnBrk="0">
              <a:lnSpc>
                <a:spcPct val="114000"/>
              </a:lnSpc>
            </a:pPr>
            <a:endParaRPr sz="1000" dirty="0">
              <a:latin typeface="Arial" panose="020B0604020202090204"/>
              <a:ea typeface="Arial" panose="020B0604020202090204"/>
              <a:cs typeface="Arial" panose="020B0604020202090204"/>
            </a:endParaRPr>
          </a:p>
          <a:p>
            <a:pPr algn="l" rtl="0" eaLnBrk="0">
              <a:lnSpc>
                <a:spcPct val="114000"/>
              </a:lnSpc>
            </a:pPr>
            <a:endParaRPr sz="1000" dirty="0">
              <a:latin typeface="Arial" panose="020B0604020202090204"/>
              <a:ea typeface="Arial" panose="020B0604020202090204"/>
              <a:cs typeface="Arial" panose="020B0604020202090204"/>
            </a:endParaRPr>
          </a:p>
          <a:p>
            <a:pPr algn="l" rtl="0" eaLnBrk="0">
              <a:lnSpc>
                <a:spcPct val="114000"/>
              </a:lnSpc>
            </a:pPr>
            <a:endParaRPr sz="1000" dirty="0">
              <a:latin typeface="Arial" panose="020B0604020202090204"/>
              <a:ea typeface="Arial" panose="020B0604020202090204"/>
              <a:cs typeface="Arial" panose="020B0604020202090204"/>
            </a:endParaRPr>
          </a:p>
          <a:p>
            <a:pPr marL="514985" algn="ctr" rtl="0" eaLnBrk="0">
              <a:lnSpc>
                <a:spcPct val="84000"/>
              </a:lnSpc>
              <a:spcBef>
                <a:spcPts val="905"/>
              </a:spcBef>
            </a:pPr>
            <a:r>
              <a:rPr sz="3000" kern="0" spc="-100" dirty="0">
                <a:solidFill>
                  <a:srgbClr val="000000">
                    <a:alpha val="100000"/>
                  </a:srgbClr>
                </a:solidFill>
                <a:latin typeface="Arial" panose="020B0604020202090204"/>
                <a:ea typeface="Arial" panose="020B0604020202090204"/>
                <a:cs typeface="Arial" panose="020B0604020202090204"/>
              </a:rPr>
              <a:t>Yushi</a:t>
            </a:r>
            <a:r>
              <a:rPr sz="3000" kern="0" spc="160" dirty="0">
                <a:solidFill>
                  <a:srgbClr val="000000">
                    <a:alpha val="100000"/>
                  </a:srgbClr>
                </a:solidFill>
                <a:latin typeface="Arial" panose="020B0604020202090204"/>
                <a:ea typeface="Arial" panose="020B0604020202090204"/>
                <a:cs typeface="Arial" panose="020B0604020202090204"/>
              </a:rPr>
              <a:t> </a:t>
            </a:r>
            <a:r>
              <a:rPr sz="3000" kern="0" spc="-100" dirty="0">
                <a:solidFill>
                  <a:srgbClr val="000000">
                    <a:alpha val="100000"/>
                  </a:srgbClr>
                </a:solidFill>
                <a:latin typeface="Arial" panose="020B0604020202090204"/>
                <a:ea typeface="Arial" panose="020B0604020202090204"/>
                <a:cs typeface="Arial" panose="020B0604020202090204"/>
              </a:rPr>
              <a:t>Liu</a:t>
            </a:r>
            <a:r>
              <a:rPr lang="en-US" sz="3000" kern="0" spc="-100" dirty="0">
                <a:solidFill>
                  <a:srgbClr val="000000">
                    <a:alpha val="100000"/>
                  </a:srgbClr>
                </a:solidFill>
                <a:latin typeface="Arial" panose="020B0604020202090204"/>
                <a:ea typeface="Arial" panose="020B0604020202090204"/>
                <a:cs typeface="Arial" panose="020B0604020202090204"/>
              </a:rPr>
              <a:t>*</a:t>
            </a:r>
            <a:r>
              <a:rPr sz="3100" kern="0" spc="-100" baseline="32000" dirty="0">
                <a:solidFill>
                  <a:srgbClr val="000000">
                    <a:alpha val="100000"/>
                  </a:srgbClr>
                </a:solidFill>
                <a:latin typeface="Arial" panose="020B0604020202090204"/>
                <a:ea typeface="Arial" panose="020B0604020202090204"/>
                <a:cs typeface="Arial" panose="020B0604020202090204"/>
              </a:rPr>
              <a:t>1</a:t>
            </a:r>
            <a:r>
              <a:rPr sz="3000" kern="0" spc="-100" dirty="0">
                <a:solidFill>
                  <a:srgbClr val="000000">
                    <a:alpha val="100000"/>
                  </a:srgbClr>
                </a:solidFill>
                <a:latin typeface="Arial" panose="020B0604020202090204"/>
                <a:ea typeface="Arial" panose="020B0604020202090204"/>
                <a:cs typeface="Arial" panose="020B0604020202090204"/>
              </a:rPr>
              <a:t>,</a:t>
            </a:r>
            <a:r>
              <a:rPr lang="en-US" sz="3000" kern="0" spc="-100" dirty="0">
                <a:solidFill>
                  <a:srgbClr val="000000">
                    <a:alpha val="100000"/>
                  </a:srgbClr>
                </a:solidFill>
                <a:latin typeface="Arial" panose="020B0604020202090204"/>
                <a:ea typeface="Arial" panose="020B0604020202090204"/>
                <a:cs typeface="Arial" panose="020B0604020202090204"/>
              </a:rPr>
              <a:t> </a:t>
            </a:r>
            <a:r>
              <a:rPr lang="en-US" sz="3000" b="1" kern="0" spc="-100" dirty="0">
                <a:solidFill>
                  <a:srgbClr val="000000">
                    <a:alpha val="100000"/>
                  </a:srgbClr>
                </a:solidFill>
                <a:latin typeface="PingFang SC" panose="020B0400000000000000" charset="-122"/>
                <a:ea typeface="PingFang SC" panose="020B0400000000000000" charset="-122"/>
                <a:cs typeface="PingFang SC" panose="020B0400000000000000" charset="-122"/>
                <a:sym typeface="+mn-ea"/>
              </a:rPr>
              <a:t>Yikang Ruan</a:t>
            </a:r>
            <a:r>
              <a:rPr lang="en-US" sz="3000" b="1" kern="0" spc="-100" dirty="0">
                <a:solidFill>
                  <a:srgbClr val="000000">
                    <a:alpha val="100000"/>
                  </a:srgbClr>
                </a:solidFill>
                <a:latin typeface="Arial" panose="020B0604020202090204"/>
                <a:ea typeface="Arial" panose="020B0604020202090204"/>
                <a:cs typeface="Arial" panose="020B0604020202090204"/>
                <a:sym typeface="+mn-ea"/>
              </a:rPr>
              <a:t>*</a:t>
            </a:r>
            <a:r>
              <a:rPr sz="3000" b="1" kern="0" spc="-100" baseline="32000" dirty="0">
                <a:solidFill>
                  <a:srgbClr val="000000">
                    <a:alpha val="100000"/>
                  </a:srgbClr>
                </a:solidFill>
                <a:latin typeface="Arial" panose="020B0604020202090204"/>
                <a:ea typeface="Arial" panose="020B0604020202090204"/>
                <a:cs typeface="Arial" panose="020B0604020202090204"/>
                <a:sym typeface="+mn-ea"/>
              </a:rPr>
              <a:t>1</a:t>
            </a:r>
            <a:r>
              <a:rPr sz="3000" kern="0" spc="-100" dirty="0">
                <a:solidFill>
                  <a:srgbClr val="000000">
                    <a:alpha val="100000"/>
                  </a:srgbClr>
                </a:solidFill>
                <a:latin typeface="Arial" panose="020B0604020202090204"/>
                <a:ea typeface="Arial" panose="020B0604020202090204"/>
                <a:cs typeface="Arial" panose="020B0604020202090204"/>
                <a:sym typeface="+mn-ea"/>
              </a:rPr>
              <a:t>,</a:t>
            </a:r>
            <a:r>
              <a:rPr lang="en-US" sz="3000" kern="0" spc="-100" dirty="0">
                <a:solidFill>
                  <a:srgbClr val="000000">
                    <a:alpha val="100000"/>
                  </a:srgbClr>
                </a:solidFill>
                <a:latin typeface="Arial" panose="020B0604020202090204"/>
                <a:ea typeface="Arial" panose="020B0604020202090204"/>
                <a:cs typeface="Arial" panose="020B0604020202090204"/>
                <a:sym typeface="+mn-ea"/>
              </a:rPr>
              <a:t> Letian Ruan</a:t>
            </a:r>
            <a:r>
              <a:rPr sz="3000" kern="0" spc="-100" baseline="32000" dirty="0">
                <a:solidFill>
                  <a:srgbClr val="000000">
                    <a:alpha val="100000"/>
                  </a:srgbClr>
                </a:solidFill>
                <a:latin typeface="Arial" panose="020B0604020202090204"/>
                <a:ea typeface="Arial" panose="020B0604020202090204"/>
                <a:cs typeface="Arial" panose="020B0604020202090204"/>
                <a:sym typeface="+mn-ea"/>
              </a:rPr>
              <a:t>1</a:t>
            </a:r>
            <a:r>
              <a:rPr sz="3000" kern="0" spc="-100" dirty="0">
                <a:solidFill>
                  <a:srgbClr val="000000">
                    <a:alpha val="100000"/>
                  </a:srgbClr>
                </a:solidFill>
                <a:latin typeface="Arial" panose="020B0604020202090204"/>
                <a:ea typeface="Arial" panose="020B0604020202090204"/>
                <a:cs typeface="Arial" panose="020B0604020202090204"/>
                <a:sym typeface="+mn-ea"/>
              </a:rPr>
              <a:t>,</a:t>
            </a:r>
            <a:r>
              <a:rPr lang="en-US" sz="3000" kern="0" spc="-100" dirty="0">
                <a:solidFill>
                  <a:srgbClr val="000000">
                    <a:alpha val="100000"/>
                  </a:srgbClr>
                </a:solidFill>
                <a:latin typeface="Arial" panose="020B0604020202090204"/>
                <a:ea typeface="Arial" panose="020B0604020202090204"/>
                <a:cs typeface="Arial" panose="020B0604020202090204"/>
                <a:sym typeface="+mn-ea"/>
              </a:rPr>
              <a:t> Zijun Li</a:t>
            </a:r>
            <a:r>
              <a:rPr lang="en-US" sz="3000" kern="0" spc="-100" baseline="32000" dirty="0">
                <a:solidFill>
                  <a:srgbClr val="000000">
                    <a:alpha val="100000"/>
                  </a:srgbClr>
                </a:solidFill>
                <a:latin typeface="Arial" panose="020B0604020202090204"/>
                <a:ea typeface="Arial" panose="020B0604020202090204"/>
                <a:cs typeface="Arial" panose="020B0604020202090204"/>
                <a:sym typeface="+mn-ea"/>
              </a:rPr>
              <a:t>2</a:t>
            </a:r>
            <a:r>
              <a:rPr sz="3000" kern="0" spc="-100" dirty="0">
                <a:solidFill>
                  <a:srgbClr val="000000">
                    <a:alpha val="100000"/>
                  </a:srgbClr>
                </a:solidFill>
                <a:latin typeface="Arial" panose="020B0604020202090204"/>
                <a:ea typeface="Arial" panose="020B0604020202090204"/>
                <a:cs typeface="Arial" panose="020B0604020202090204"/>
                <a:sym typeface="+mn-ea"/>
              </a:rPr>
              <a:t>,</a:t>
            </a:r>
            <a:r>
              <a:rPr lang="en-US" sz="3000" kern="0" spc="-100" dirty="0">
                <a:solidFill>
                  <a:srgbClr val="000000">
                    <a:alpha val="100000"/>
                  </a:srgbClr>
                </a:solidFill>
                <a:latin typeface="Arial" panose="020B0604020202090204"/>
                <a:ea typeface="Arial" panose="020B0604020202090204"/>
                <a:cs typeface="Arial" panose="020B0604020202090204"/>
                <a:sym typeface="+mn-ea"/>
              </a:rPr>
              <a:t> Sen Gao</a:t>
            </a:r>
            <a:r>
              <a:rPr lang="en-US" sz="3000" kern="0" spc="-100" baseline="32000" dirty="0">
                <a:solidFill>
                  <a:srgbClr val="000000">
                    <a:alpha val="100000"/>
                  </a:srgbClr>
                </a:solidFill>
                <a:latin typeface="Arial" panose="020B0604020202090204"/>
                <a:ea typeface="Arial" panose="020B0604020202090204"/>
                <a:cs typeface="Arial" panose="020B0604020202090204"/>
                <a:sym typeface="+mn-ea"/>
              </a:rPr>
              <a:t>3</a:t>
            </a:r>
            <a:r>
              <a:rPr sz="3000" kern="0" spc="-100" dirty="0">
                <a:solidFill>
                  <a:srgbClr val="000000">
                    <a:alpha val="100000"/>
                  </a:srgbClr>
                </a:solidFill>
                <a:latin typeface="Arial" panose="020B0604020202090204"/>
                <a:ea typeface="Arial" panose="020B0604020202090204"/>
                <a:cs typeface="Arial" panose="020B0604020202090204"/>
                <a:sym typeface="+mn-ea"/>
              </a:rPr>
              <a:t>,</a:t>
            </a:r>
            <a:r>
              <a:rPr lang="en-US" sz="3000" kern="0" spc="-100" dirty="0">
                <a:solidFill>
                  <a:srgbClr val="000000">
                    <a:alpha val="100000"/>
                  </a:srgbClr>
                </a:solidFill>
                <a:latin typeface="Arial" panose="020B0604020202090204"/>
                <a:ea typeface="Arial" panose="020B0604020202090204"/>
                <a:cs typeface="Arial" panose="020B0604020202090204"/>
                <a:sym typeface="+mn-ea"/>
              </a:rPr>
              <a:t> Weihao Cui</a:t>
            </a:r>
            <a:r>
              <a:rPr lang="en-US" sz="3000" kern="0" spc="-100" baseline="32000" dirty="0">
                <a:solidFill>
                  <a:srgbClr val="000000">
                    <a:alpha val="100000"/>
                  </a:srgbClr>
                </a:solidFill>
                <a:latin typeface="Arial" panose="020B0604020202090204"/>
                <a:ea typeface="Arial" panose="020B0604020202090204"/>
                <a:cs typeface="Arial" panose="020B0604020202090204"/>
                <a:sym typeface="+mn-ea"/>
              </a:rPr>
              <a:t>1</a:t>
            </a:r>
            <a:r>
              <a:rPr sz="3000" kern="0" spc="-100" dirty="0">
                <a:solidFill>
                  <a:srgbClr val="000000">
                    <a:alpha val="100000"/>
                  </a:srgbClr>
                </a:solidFill>
                <a:latin typeface="Arial" panose="020B0604020202090204"/>
                <a:ea typeface="Arial" panose="020B0604020202090204"/>
                <a:cs typeface="Arial" panose="020B0604020202090204"/>
                <a:sym typeface="+mn-ea"/>
              </a:rPr>
              <a:t>,</a:t>
            </a:r>
            <a:r>
              <a:rPr lang="en-US" sz="3000" kern="0" spc="-100" dirty="0">
                <a:solidFill>
                  <a:srgbClr val="000000">
                    <a:alpha val="100000"/>
                  </a:srgbClr>
                </a:solidFill>
                <a:latin typeface="Arial" panose="020B0604020202090204"/>
                <a:ea typeface="Arial" panose="020B0604020202090204"/>
                <a:cs typeface="Arial" panose="020B0604020202090204"/>
                <a:sym typeface="+mn-ea"/>
              </a:rPr>
              <a:t> </a:t>
            </a:r>
            <a:r>
              <a:rPr sz="3000" kern="0" spc="-100" dirty="0">
                <a:solidFill>
                  <a:srgbClr val="000000">
                    <a:alpha val="100000"/>
                  </a:srgbClr>
                </a:solidFill>
                <a:latin typeface="PingFang SC" panose="020B0400000000000000" charset="-122"/>
                <a:ea typeface="PingFang SC" panose="020B0400000000000000" charset="-122"/>
                <a:cs typeface="PingFang SC" panose="020B0400000000000000" charset="-122"/>
              </a:rPr>
              <a:t>Shixuan S</a:t>
            </a:r>
            <a:r>
              <a:rPr sz="3000" kern="0" spc="-110" dirty="0">
                <a:solidFill>
                  <a:srgbClr val="000000">
                    <a:alpha val="100000"/>
                  </a:srgbClr>
                </a:solidFill>
                <a:latin typeface="PingFang SC" panose="020B0400000000000000" charset="-122"/>
                <a:ea typeface="PingFang SC" panose="020B0400000000000000" charset="-122"/>
                <a:cs typeface="PingFang SC" panose="020B0400000000000000" charset="-122"/>
              </a:rPr>
              <a:t>un</a:t>
            </a:r>
            <a:r>
              <a:rPr sz="3100" kern="0" spc="-110" baseline="32000" dirty="0">
                <a:solidFill>
                  <a:srgbClr val="000000">
                    <a:alpha val="100000"/>
                  </a:srgbClr>
                </a:solidFill>
                <a:latin typeface="PingFang SC" panose="020B0400000000000000" charset="-122"/>
                <a:ea typeface="PingFang SC" panose="020B0400000000000000" charset="-122"/>
                <a:cs typeface="PingFang SC" panose="020B0400000000000000" charset="-122"/>
              </a:rPr>
              <a:t>1</a:t>
            </a:r>
            <a:r>
              <a:rPr sz="3000" kern="0" spc="-90" dirty="0">
                <a:solidFill>
                  <a:srgbClr val="000000">
                    <a:alpha val="100000"/>
                  </a:srgbClr>
                </a:solidFill>
                <a:latin typeface="Arial" panose="020B0604020202090204"/>
                <a:ea typeface="Arial" panose="020B0604020202090204"/>
                <a:cs typeface="Arial" panose="020B0604020202090204"/>
              </a:rPr>
              <a:t>, </a:t>
            </a:r>
            <a:r>
              <a:rPr sz="3000" kern="0" spc="-100" dirty="0">
                <a:solidFill>
                  <a:srgbClr val="000000">
                    <a:alpha val="100000"/>
                  </a:srgbClr>
                </a:solidFill>
                <a:latin typeface="Arial" panose="020B0604020202090204"/>
                <a:ea typeface="Arial" panose="020B0604020202090204"/>
                <a:cs typeface="Arial" panose="020B0604020202090204"/>
              </a:rPr>
              <a:t>Quan Chen</a:t>
            </a:r>
            <a:r>
              <a:rPr sz="3100" kern="0" spc="-100" baseline="32000" dirty="0">
                <a:solidFill>
                  <a:srgbClr val="000000">
                    <a:alpha val="100000"/>
                  </a:srgbClr>
                </a:solidFill>
                <a:latin typeface="Arial" panose="020B0604020202090204"/>
                <a:ea typeface="Arial" panose="020B0604020202090204"/>
                <a:cs typeface="Arial" panose="020B0604020202090204"/>
              </a:rPr>
              <a:t>1</a:t>
            </a:r>
            <a:r>
              <a:rPr sz="3000" kern="0" spc="-100" dirty="0">
                <a:solidFill>
                  <a:srgbClr val="000000">
                    <a:alpha val="100000"/>
                  </a:srgbClr>
                </a:solidFill>
                <a:latin typeface="Arial" panose="020B0604020202090204"/>
                <a:ea typeface="Arial" panose="020B0604020202090204"/>
                <a:cs typeface="Arial" panose="020B0604020202090204"/>
              </a:rPr>
              <a:t>, </a:t>
            </a:r>
            <a:r>
              <a:rPr lang="en-US" sz="3000" kern="0" spc="-100" dirty="0">
                <a:solidFill>
                  <a:srgbClr val="000000">
                    <a:alpha val="100000"/>
                  </a:srgbClr>
                </a:solidFill>
                <a:latin typeface="Arial" panose="020B0604020202090204"/>
                <a:ea typeface="Arial" panose="020B0604020202090204"/>
                <a:cs typeface="Arial" panose="020B0604020202090204"/>
                <a:sym typeface="+mn-ea"/>
              </a:rPr>
              <a:t>Shuo Quan</a:t>
            </a:r>
            <a:r>
              <a:rPr lang="en-US" sz="3000" kern="0" spc="-100" baseline="32000" dirty="0">
                <a:solidFill>
                  <a:srgbClr val="000000">
                    <a:alpha val="100000"/>
                  </a:srgbClr>
                </a:solidFill>
                <a:latin typeface="Arial" panose="020B0604020202090204"/>
                <a:ea typeface="Arial" panose="020B0604020202090204"/>
                <a:cs typeface="Arial" panose="020B0604020202090204"/>
                <a:sym typeface="+mn-ea"/>
              </a:rPr>
              <a:t>4</a:t>
            </a:r>
            <a:r>
              <a:rPr lang="en-US" sz="3000" kern="0" spc="-100" dirty="0">
                <a:solidFill>
                  <a:srgbClr val="000000">
                    <a:alpha val="100000"/>
                  </a:srgbClr>
                </a:solidFill>
                <a:latin typeface="Arial" panose="020B0604020202090204"/>
                <a:ea typeface="Arial" panose="020B0604020202090204"/>
                <a:cs typeface="Arial" panose="020B0604020202090204"/>
              </a:rPr>
              <a:t>, Jie Wu</a:t>
            </a:r>
            <a:r>
              <a:rPr lang="en-US" sz="3000" kern="0" spc="-100" baseline="32000" dirty="0">
                <a:solidFill>
                  <a:srgbClr val="000000">
                    <a:alpha val="100000"/>
                  </a:srgbClr>
                </a:solidFill>
                <a:latin typeface="Arial" panose="020B0604020202090204"/>
                <a:ea typeface="Arial" panose="020B0604020202090204"/>
                <a:cs typeface="Arial" panose="020B0604020202090204"/>
                <a:sym typeface="+mn-ea"/>
              </a:rPr>
              <a:t>4</a:t>
            </a:r>
            <a:r>
              <a:rPr lang="en-US" sz="3000" kern="0" spc="-100" dirty="0">
                <a:solidFill>
                  <a:srgbClr val="000000">
                    <a:alpha val="100000"/>
                  </a:srgbClr>
                </a:solidFill>
                <a:latin typeface="Arial" panose="020B0604020202090204"/>
                <a:ea typeface="Arial" panose="020B0604020202090204"/>
                <a:cs typeface="Arial" panose="020B0604020202090204"/>
                <a:sym typeface="+mn-ea"/>
              </a:rPr>
              <a:t>, </a:t>
            </a:r>
            <a:r>
              <a:rPr sz="3000" kern="0" spc="-90" dirty="0">
                <a:solidFill>
                  <a:srgbClr val="000000">
                    <a:alpha val="100000"/>
                  </a:srgbClr>
                </a:solidFill>
                <a:latin typeface="Arial" panose="020B0604020202090204"/>
                <a:ea typeface="Arial" panose="020B0604020202090204"/>
                <a:cs typeface="Arial" panose="020B0604020202090204"/>
              </a:rPr>
              <a:t>Bingsheng</a:t>
            </a:r>
            <a:r>
              <a:rPr sz="3000" kern="0" spc="220" dirty="0">
                <a:solidFill>
                  <a:srgbClr val="000000">
                    <a:alpha val="100000"/>
                  </a:srgbClr>
                </a:solidFill>
                <a:latin typeface="Arial" panose="020B0604020202090204"/>
                <a:ea typeface="Arial" panose="020B0604020202090204"/>
                <a:cs typeface="Arial" panose="020B0604020202090204"/>
              </a:rPr>
              <a:t> </a:t>
            </a:r>
            <a:r>
              <a:rPr sz="3000" kern="0" spc="-90" dirty="0">
                <a:solidFill>
                  <a:srgbClr val="000000">
                    <a:alpha val="100000"/>
                  </a:srgbClr>
                </a:solidFill>
                <a:latin typeface="Arial" panose="020B0604020202090204"/>
                <a:ea typeface="Arial" panose="020B0604020202090204"/>
                <a:cs typeface="Arial" panose="020B0604020202090204"/>
              </a:rPr>
              <a:t>He</a:t>
            </a:r>
            <a:r>
              <a:rPr lang="en-US" sz="3100" kern="0" spc="-90" baseline="32000" dirty="0">
                <a:solidFill>
                  <a:srgbClr val="000000">
                    <a:alpha val="100000"/>
                  </a:srgbClr>
                </a:solidFill>
                <a:latin typeface="Arial" panose="020B0604020202090204"/>
                <a:ea typeface="Arial" panose="020B0604020202090204"/>
                <a:cs typeface="Arial" panose="020B0604020202090204"/>
              </a:rPr>
              <a:t>3</a:t>
            </a:r>
            <a:r>
              <a:rPr sz="3000" kern="0" spc="-90" dirty="0">
                <a:solidFill>
                  <a:srgbClr val="000000">
                    <a:alpha val="100000"/>
                  </a:srgbClr>
                </a:solidFill>
                <a:latin typeface="Arial" panose="020B0604020202090204"/>
                <a:ea typeface="Arial" panose="020B0604020202090204"/>
                <a:cs typeface="Arial" panose="020B0604020202090204"/>
              </a:rPr>
              <a:t>, Minyi Guo</a:t>
            </a:r>
            <a:r>
              <a:rPr sz="3100" kern="0" spc="-90" baseline="32000" dirty="0">
                <a:solidFill>
                  <a:srgbClr val="000000">
                    <a:alpha val="100000"/>
                  </a:srgbClr>
                </a:solidFill>
                <a:latin typeface="Arial" panose="020B0604020202090204"/>
                <a:ea typeface="Arial" panose="020B0604020202090204"/>
                <a:cs typeface="Arial" panose="020B0604020202090204"/>
              </a:rPr>
              <a:t>1</a:t>
            </a:r>
            <a:endParaRPr sz="3100" baseline="32000" dirty="0">
              <a:latin typeface="Arial" panose="020B0604020202090204"/>
              <a:ea typeface="Arial" panose="020B0604020202090204"/>
              <a:cs typeface="Arial" panose="020B0604020202090204"/>
            </a:endParaRPr>
          </a:p>
          <a:p>
            <a:pPr algn="l" rtl="0" eaLnBrk="0">
              <a:lnSpc>
                <a:spcPct val="104000"/>
              </a:lnSpc>
            </a:pPr>
            <a:endParaRPr sz="900" dirty="0">
              <a:latin typeface="Arial" panose="020B0604020202090204"/>
              <a:ea typeface="Arial" panose="020B0604020202090204"/>
              <a:cs typeface="Arial" panose="020B0604020202090204"/>
            </a:endParaRPr>
          </a:p>
          <a:p>
            <a:pPr algn="l" rtl="0" eaLnBrk="0">
              <a:lnSpc>
                <a:spcPct val="9000"/>
              </a:lnSpc>
            </a:pPr>
            <a:endParaRPr sz="2800" dirty="0">
              <a:latin typeface="Arial" panose="020B0604020202090204"/>
              <a:ea typeface="Arial" panose="020B0604020202090204"/>
              <a:cs typeface="Arial" panose="020B0604020202090204"/>
            </a:endParaRPr>
          </a:p>
          <a:p>
            <a:pPr marL="264795" algn="ctr" rtl="0" eaLnBrk="0">
              <a:lnSpc>
                <a:spcPct val="82000"/>
              </a:lnSpc>
            </a:pPr>
            <a:r>
              <a:rPr sz="2800" kern="0" spc="-90" dirty="0">
                <a:solidFill>
                  <a:srgbClr val="000000">
                    <a:alpha val="100000"/>
                  </a:srgbClr>
                </a:solidFill>
                <a:latin typeface="Arial" panose="020B0604020202090204"/>
                <a:ea typeface="Arial" panose="020B0604020202090204"/>
                <a:cs typeface="Arial" panose="020B0604020202090204"/>
              </a:rPr>
              <a:t>Shanghai Jiao Tong University</a:t>
            </a:r>
            <a:r>
              <a:rPr sz="2800" kern="0" spc="-90" baseline="31000" dirty="0">
                <a:solidFill>
                  <a:srgbClr val="000000">
                    <a:alpha val="100000"/>
                  </a:srgbClr>
                </a:solidFill>
                <a:latin typeface="Arial" panose="020B0604020202090204"/>
                <a:ea typeface="Arial" panose="020B0604020202090204"/>
                <a:cs typeface="Arial" panose="020B0604020202090204"/>
              </a:rPr>
              <a:t>1</a:t>
            </a:r>
            <a:r>
              <a:rPr sz="2800" kern="0" spc="-90" dirty="0">
                <a:solidFill>
                  <a:srgbClr val="000000">
                    <a:alpha val="100000"/>
                  </a:srgbClr>
                </a:solidFill>
                <a:latin typeface="Arial" panose="020B0604020202090204"/>
                <a:ea typeface="Arial" panose="020B0604020202090204"/>
                <a:cs typeface="Arial" panose="020B0604020202090204"/>
              </a:rPr>
              <a:t>; </a:t>
            </a:r>
            <a:r>
              <a:rPr lang="en-US" sz="2800" kern="0" spc="-90" dirty="0">
                <a:solidFill>
                  <a:srgbClr val="000000">
                    <a:alpha val="100000"/>
                  </a:srgbClr>
                </a:solidFill>
                <a:latin typeface="Arial" panose="020B0604020202090204"/>
                <a:ea typeface="Arial" panose="020B0604020202090204"/>
                <a:cs typeface="Arial" panose="020B0604020202090204"/>
              </a:rPr>
              <a:t>Nanyang Technological University</a:t>
            </a:r>
            <a:r>
              <a:rPr lang="en-US" sz="2800" kern="0" spc="-90" baseline="31000" dirty="0">
                <a:solidFill>
                  <a:srgbClr val="000000">
                    <a:alpha val="100000"/>
                  </a:srgbClr>
                </a:solidFill>
                <a:latin typeface="Arial" panose="020B0604020202090204"/>
                <a:ea typeface="Arial" panose="020B0604020202090204"/>
                <a:cs typeface="Arial" panose="020B0604020202090204"/>
                <a:sym typeface="+mn-ea"/>
              </a:rPr>
              <a:t>2 </a:t>
            </a:r>
            <a:endParaRPr lang="en-US" sz="2800" kern="0" spc="-90" baseline="31000" dirty="0">
              <a:solidFill>
                <a:srgbClr val="000000">
                  <a:alpha val="100000"/>
                </a:srgbClr>
              </a:solidFill>
              <a:latin typeface="Arial" panose="020B0604020202090204"/>
              <a:ea typeface="Arial" panose="020B0604020202090204"/>
              <a:cs typeface="Arial" panose="020B0604020202090204"/>
              <a:sym typeface="+mn-ea"/>
            </a:endParaRPr>
          </a:p>
          <a:p>
            <a:pPr marL="264795" algn="ctr" rtl="0" eaLnBrk="0">
              <a:lnSpc>
                <a:spcPct val="82000"/>
              </a:lnSpc>
            </a:pPr>
            <a:r>
              <a:rPr sz="2800" kern="0" spc="-90" dirty="0">
                <a:solidFill>
                  <a:srgbClr val="000000">
                    <a:alpha val="100000"/>
                  </a:srgbClr>
                </a:solidFill>
                <a:latin typeface="Arial" panose="020B0604020202090204"/>
                <a:ea typeface="Arial" panose="020B0604020202090204"/>
                <a:cs typeface="Arial" panose="020B0604020202090204"/>
              </a:rPr>
              <a:t>National Univ</a:t>
            </a:r>
            <a:r>
              <a:rPr sz="2800" kern="0" spc="-100" dirty="0">
                <a:solidFill>
                  <a:srgbClr val="000000">
                    <a:alpha val="100000"/>
                  </a:srgbClr>
                </a:solidFill>
                <a:latin typeface="Arial" panose="020B0604020202090204"/>
                <a:ea typeface="Arial" panose="020B0604020202090204"/>
                <a:cs typeface="Arial" panose="020B0604020202090204"/>
              </a:rPr>
              <a:t>ersity of Singapore</a:t>
            </a:r>
            <a:r>
              <a:rPr lang="en-US" sz="2800" kern="0" spc="-100" baseline="31000" dirty="0">
                <a:solidFill>
                  <a:srgbClr val="000000">
                    <a:alpha val="100000"/>
                  </a:srgbClr>
                </a:solidFill>
                <a:latin typeface="Arial" panose="020B0604020202090204"/>
                <a:ea typeface="Arial" panose="020B0604020202090204"/>
                <a:cs typeface="Arial" panose="020B0604020202090204"/>
              </a:rPr>
              <a:t>3</a:t>
            </a:r>
            <a:r>
              <a:rPr lang="en-US" sz="2800" kern="0" spc="-90" dirty="0">
                <a:solidFill>
                  <a:srgbClr val="000000">
                    <a:alpha val="100000"/>
                  </a:srgbClr>
                </a:solidFill>
                <a:latin typeface="Arial" panose="020B0604020202090204"/>
                <a:ea typeface="Arial" panose="020B0604020202090204"/>
                <a:cs typeface="Arial" panose="020B0604020202090204"/>
                <a:sym typeface="+mn-ea"/>
              </a:rPr>
              <a:t> </a:t>
            </a:r>
            <a:endParaRPr lang="en-US" sz="2800" kern="0" spc="-90" dirty="0">
              <a:solidFill>
                <a:srgbClr val="000000">
                  <a:alpha val="100000"/>
                </a:srgbClr>
              </a:solidFill>
              <a:latin typeface="Arial" panose="020B0604020202090204"/>
              <a:ea typeface="Arial" panose="020B0604020202090204"/>
              <a:cs typeface="Arial" panose="020B0604020202090204"/>
              <a:sym typeface="+mn-ea"/>
            </a:endParaRPr>
          </a:p>
          <a:p>
            <a:pPr marL="264795" algn="ctr" rtl="0" eaLnBrk="0">
              <a:lnSpc>
                <a:spcPct val="82000"/>
              </a:lnSpc>
            </a:pPr>
            <a:r>
              <a:rPr lang="en-US" sz="2800" kern="0" spc="-90" dirty="0">
                <a:solidFill>
                  <a:srgbClr val="000000">
                    <a:alpha val="100000"/>
                  </a:srgbClr>
                </a:solidFill>
                <a:latin typeface="Arial" panose="020B0604020202090204"/>
                <a:ea typeface="Arial" panose="020B0604020202090204"/>
                <a:cs typeface="Arial" panose="020B0604020202090204"/>
                <a:sym typeface="+mn-ea"/>
              </a:rPr>
              <a:t>China Telecom Cloud Computing Research Institute</a:t>
            </a:r>
            <a:r>
              <a:rPr lang="en-US" sz="2800" kern="0" spc="-100" baseline="31000" dirty="0">
                <a:solidFill>
                  <a:srgbClr val="000000">
                    <a:alpha val="100000"/>
                  </a:srgbClr>
                </a:solidFill>
                <a:latin typeface="Arial" panose="020B0604020202090204"/>
                <a:ea typeface="Arial" panose="020B0604020202090204"/>
                <a:cs typeface="Arial" panose="020B0604020202090204"/>
                <a:sym typeface="+mn-ea"/>
              </a:rPr>
              <a:t>4</a:t>
            </a:r>
            <a:endParaRPr lang="en-US" sz="2800" kern="0" spc="-100" baseline="31000" dirty="0">
              <a:solidFill>
                <a:srgbClr val="000000">
                  <a:alpha val="100000"/>
                </a:srgbClr>
              </a:solidFill>
              <a:latin typeface="Arial" panose="020B0604020202090204"/>
              <a:ea typeface="Arial" panose="020B0604020202090204"/>
              <a:cs typeface="Arial" panose="020B0604020202090204"/>
            </a:endParaRPr>
          </a:p>
          <a:p>
            <a:pPr marL="264795" algn="l" rtl="0" eaLnBrk="0">
              <a:lnSpc>
                <a:spcPct val="82000"/>
              </a:lnSpc>
            </a:pPr>
            <a:endParaRPr lang="en-US" sz="2800" kern="0" spc="-100" baseline="31000" dirty="0">
              <a:solidFill>
                <a:srgbClr val="000000">
                  <a:alpha val="100000"/>
                </a:srgbClr>
              </a:solidFill>
              <a:latin typeface="Arial" panose="020B0604020202090204"/>
              <a:ea typeface="Arial" panose="020B0604020202090204"/>
              <a:cs typeface="Arial" panose="020B0604020202090204"/>
            </a:endParaRPr>
          </a:p>
        </p:txBody>
      </p:sp>
      <p:pic>
        <p:nvPicPr>
          <p:cNvPr id="4" name="picture 4"/>
          <p:cNvPicPr>
            <a:picLocks noChangeAspect="1"/>
          </p:cNvPicPr>
          <p:nvPr/>
        </p:nvPicPr>
        <p:blipFill>
          <a:blip r:embed="rId1"/>
          <a:stretch>
            <a:fillRect/>
          </a:stretch>
        </p:blipFill>
        <p:spPr>
          <a:xfrm rot="21600000">
            <a:off x="363507" y="5731274"/>
            <a:ext cx="3189601" cy="848602"/>
          </a:xfrm>
          <a:prstGeom prst="rect">
            <a:avLst/>
          </a:prstGeom>
        </p:spPr>
      </p:pic>
      <p:pic>
        <p:nvPicPr>
          <p:cNvPr id="6" name="picture 6"/>
          <p:cNvPicPr>
            <a:picLocks noChangeAspect="1"/>
          </p:cNvPicPr>
          <p:nvPr/>
        </p:nvPicPr>
        <p:blipFill>
          <a:blip r:embed="rId2"/>
          <a:stretch>
            <a:fillRect/>
          </a:stretch>
        </p:blipFill>
        <p:spPr>
          <a:xfrm rot="21600000">
            <a:off x="6868835" y="5716434"/>
            <a:ext cx="2035346" cy="929474"/>
          </a:xfrm>
          <a:prstGeom prst="rect">
            <a:avLst/>
          </a:prstGeom>
        </p:spPr>
      </p:pic>
      <p:sp>
        <p:nvSpPr>
          <p:cNvPr id="8" name="path 8"/>
          <p:cNvSpPr/>
          <p:nvPr/>
        </p:nvSpPr>
        <p:spPr>
          <a:xfrm>
            <a:off x="363414" y="952657"/>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10" name="path 10"/>
          <p:cNvSpPr/>
          <p:nvPr/>
        </p:nvSpPr>
        <p:spPr>
          <a:xfrm>
            <a:off x="363414" y="1014898"/>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sp>
        <p:nvSpPr>
          <p:cNvPr id="12" name="textbox 12"/>
          <p:cNvSpPr/>
          <p:nvPr/>
        </p:nvSpPr>
        <p:spPr>
          <a:xfrm>
            <a:off x="12004926" y="6580124"/>
            <a:ext cx="132715" cy="20764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90204"/>
              <a:ea typeface="Arial" panose="020B0604020202090204"/>
              <a:cs typeface="Arial" panose="020B0604020202090204"/>
            </a:endParaRPr>
          </a:p>
          <a:p>
            <a:pPr algn="r" rtl="0" eaLnBrk="0">
              <a:lnSpc>
                <a:spcPct val="75000"/>
              </a:lnSpc>
            </a:pPr>
            <a:r>
              <a:rPr sz="1600" kern="0" spc="-60" dirty="0">
                <a:solidFill>
                  <a:srgbClr val="000000">
                    <a:alpha val="100000"/>
                  </a:srgbClr>
                </a:solidFill>
                <a:latin typeface="Arial" panose="020B0604020202090204"/>
                <a:ea typeface="Arial" panose="020B0604020202090204"/>
                <a:cs typeface="Arial" panose="020B0604020202090204"/>
              </a:rPr>
              <a:t>1</a:t>
            </a:r>
            <a:endParaRPr sz="1600" dirty="0">
              <a:latin typeface="Arial" panose="020B0604020202090204"/>
              <a:ea typeface="Arial" panose="020B0604020202090204"/>
              <a:cs typeface="Arial" panose="020B0604020202090204"/>
            </a:endParaRPr>
          </a:p>
        </p:txBody>
      </p:sp>
      <p:pic>
        <p:nvPicPr>
          <p:cNvPr id="3" name="图片 2"/>
          <p:cNvPicPr>
            <a:picLocks noChangeAspect="1"/>
          </p:cNvPicPr>
          <p:nvPr/>
        </p:nvPicPr>
        <p:blipFill>
          <a:blip r:embed="rId3"/>
          <a:stretch>
            <a:fillRect/>
          </a:stretch>
        </p:blipFill>
        <p:spPr>
          <a:xfrm>
            <a:off x="3894455" y="5716270"/>
            <a:ext cx="2632710" cy="944880"/>
          </a:xfrm>
          <a:prstGeom prst="rect">
            <a:avLst/>
          </a:prstGeom>
        </p:spPr>
      </p:pic>
      <p:pic>
        <p:nvPicPr>
          <p:cNvPr id="5" name="图片 4"/>
          <p:cNvPicPr>
            <a:picLocks noChangeAspect="1"/>
          </p:cNvPicPr>
          <p:nvPr/>
        </p:nvPicPr>
        <p:blipFill>
          <a:blip r:embed="rId4"/>
          <a:stretch>
            <a:fillRect/>
          </a:stretch>
        </p:blipFill>
        <p:spPr>
          <a:xfrm>
            <a:off x="9245600" y="5731510"/>
            <a:ext cx="2348865" cy="6432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box 232"/>
          <p:cNvSpPr/>
          <p:nvPr/>
        </p:nvSpPr>
        <p:spPr>
          <a:xfrm>
            <a:off x="325755" y="955675"/>
            <a:ext cx="11582400" cy="2115820"/>
          </a:xfrm>
          <a:prstGeom prst="rect">
            <a:avLst/>
          </a:prstGeom>
          <a:noFill/>
          <a:ln w="0" cap="flat">
            <a:noFill/>
            <a:prstDash val="solid"/>
            <a:miter lim="0"/>
          </a:ln>
        </p:spPr>
        <p:txBody>
          <a:bodyPr vert="horz" wrap="square" lIns="0" tIns="0" rIns="0" bIns="0"/>
          <a:lstStyle/>
          <a:p>
            <a:pPr algn="l" rtl="0" eaLnBrk="0">
              <a:lnSpc>
                <a:spcPct val="105000"/>
              </a:lnSpc>
            </a:pPr>
            <a:endParaRPr sz="900" dirty="0">
              <a:latin typeface="Arial" panose="020B0604020202090204"/>
              <a:ea typeface="Arial" panose="020B0604020202090204"/>
              <a:cs typeface="Arial" panose="020B0604020202090204"/>
            </a:endParaRPr>
          </a:p>
          <a:p>
            <a:pPr marL="131445" algn="l" rtl="0" eaLnBrk="0">
              <a:lnSpc>
                <a:spcPct val="95000"/>
              </a:lnSpc>
              <a:spcBef>
                <a:spcPts val="1545"/>
              </a:spcBef>
              <a:tabLst>
                <a:tab pos="419735" algn="l"/>
              </a:tabLst>
            </a:pPr>
            <a:r>
              <a:rPr sz="3100" kern="0" spc="0" dirty="0">
                <a:solidFill>
                  <a:srgbClr val="000000">
                    <a:alpha val="100000"/>
                  </a:srgbClr>
                </a:solidFill>
                <a:latin typeface="Arial" panose="020B0604020202090204"/>
                <a:ea typeface="Arial" panose="020B0604020202090204"/>
                <a:cs typeface="Arial" panose="020B0604020202090204"/>
              </a:rPr>
              <a:t>	</a:t>
            </a:r>
            <a:r>
              <a:rPr sz="3100" kern="0" spc="460" dirty="0">
                <a:solidFill>
                  <a:srgbClr val="000000">
                    <a:alpha val="100000"/>
                  </a:srgbClr>
                </a:solidFill>
                <a:latin typeface="Arial" panose="020B0604020202090204"/>
                <a:ea typeface="Arial" panose="020B0604020202090204"/>
                <a:cs typeface="Arial" panose="020B0604020202090204"/>
              </a:rPr>
              <a:t> </a:t>
            </a:r>
            <a:r>
              <a:rPr sz="2900" b="1" kern="0" spc="-90" dirty="0">
                <a:solidFill>
                  <a:srgbClr val="000000">
                    <a:alpha val="100000"/>
                  </a:srgbClr>
                </a:solidFill>
                <a:latin typeface="PingFang SC" panose="020B0400000000000000" charset="-122"/>
                <a:ea typeface="PingFang SC" panose="020B0400000000000000" charset="-122"/>
                <a:cs typeface="PingFang SC" panose="020B0400000000000000" charset="-122"/>
                <a:sym typeface="+mn-ea"/>
              </a:rPr>
              <a:t>Insights</a:t>
            </a:r>
            <a:r>
              <a:rPr sz="2900" kern="0" spc="-90" dirty="0">
                <a:solidFill>
                  <a:srgbClr val="000000">
                    <a:alpha val="100000"/>
                  </a:srgbClr>
                </a:solidFill>
                <a:latin typeface="PingFang SC" panose="020B0400000000000000" charset="-122"/>
                <a:ea typeface="PingFang SC" panose="020B0400000000000000" charset="-122"/>
                <a:cs typeface="PingFang SC" panose="020B0400000000000000" charset="-122"/>
                <a:sym typeface="+mn-ea"/>
              </a:rPr>
              <a:t>  </a:t>
            </a:r>
            <a:r>
              <a:rPr lang="en-US" altLang="zh-CN" sz="2900" dirty="0">
                <a:latin typeface="Arial" panose="020B0604020202090204"/>
                <a:ea typeface="Arial" panose="020B0604020202090204"/>
                <a:cs typeface="Arial" panose="020B0604020202090204"/>
              </a:rPr>
              <a:t>Package the </a:t>
            </a:r>
            <a:r>
              <a:rPr lang="en-US" altLang="zh-CN" sz="2900" dirty="0">
                <a:solidFill>
                  <a:srgbClr val="C00000"/>
                </a:solidFill>
                <a:latin typeface="Arial" panose="020B0604020202090204"/>
                <a:ea typeface="Arial" panose="020B0604020202090204"/>
                <a:cs typeface="Arial" panose="020B0604020202090204"/>
              </a:rPr>
              <a:t>computation code</a:t>
            </a:r>
            <a:r>
              <a:rPr lang="en-US" altLang="zh-CN" sz="2900" dirty="0">
                <a:latin typeface="Arial" panose="020B0604020202090204"/>
                <a:ea typeface="Arial" panose="020B0604020202090204"/>
                <a:cs typeface="Arial" panose="020B0604020202090204"/>
              </a:rPr>
              <a:t> and </a:t>
            </a:r>
            <a:r>
              <a:rPr lang="en-US" altLang="zh-CN" sz="2900" dirty="0">
                <a:solidFill>
                  <a:srgbClr val="C00000"/>
                </a:solidFill>
                <a:latin typeface="Arial" panose="020B0604020202090204"/>
                <a:ea typeface="Arial" panose="020B0604020202090204"/>
                <a:cs typeface="Arial" panose="020B0604020202090204"/>
              </a:rPr>
              <a:t>graph </a:t>
            </a:r>
            <a:r>
              <a:rPr lang="en-US" altLang="zh-CN" sz="2900" dirty="0">
                <a:latin typeface="Arial" panose="020B0604020202090204"/>
                <a:ea typeface="Arial" panose="020B0604020202090204"/>
                <a:cs typeface="Arial" panose="020B0604020202090204"/>
              </a:rPr>
              <a:t>into </a:t>
            </a:r>
            <a:r>
              <a:rPr lang="en-US" altLang="zh-CN" sz="2900" dirty="0">
                <a:latin typeface="Arial" panose="020B0604020202090204"/>
                <a:ea typeface="Arial" panose="020B0604020202090204"/>
                <a:cs typeface="Arial" panose="020B0604020202090204"/>
              </a:rPr>
              <a:t>one image.</a:t>
            </a:r>
            <a:endParaRPr lang="en-US" altLang="zh-CN" sz="2900" dirty="0">
              <a:latin typeface="Arial" panose="020B0604020202090204"/>
              <a:ea typeface="Arial" panose="020B0604020202090204"/>
              <a:cs typeface="Arial" panose="020B0604020202090204"/>
            </a:endParaRPr>
          </a:p>
          <a:p>
            <a:pPr marL="131445" algn="l" rtl="0" eaLnBrk="0">
              <a:lnSpc>
                <a:spcPct val="95000"/>
              </a:lnSpc>
              <a:spcBef>
                <a:spcPts val="1545"/>
              </a:spcBef>
              <a:tabLst>
                <a:tab pos="419735" algn="l"/>
              </a:tabLst>
            </a:pPr>
            <a:r>
              <a:rPr lang="en-US" altLang="zh-CN" sz="2900" dirty="0">
                <a:latin typeface="Arial" panose="020B0604020202090204"/>
                <a:ea typeface="Arial" panose="020B0604020202090204"/>
                <a:cs typeface="Arial" panose="020B0604020202090204"/>
              </a:rPr>
              <a:t>    </a:t>
            </a:r>
            <a:r>
              <a:rPr sz="2900" b="1"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rPr>
              <a:t>Benefits</a:t>
            </a:r>
            <a:r>
              <a:rPr sz="2900"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rPr>
              <a:t> </a:t>
            </a:r>
            <a:r>
              <a:rPr lang="en-US" sz="2900"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rPr>
              <a:t>Shorter loading path and hot data </a:t>
            </a:r>
            <a:r>
              <a:rPr lang="en-US" sz="2900"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rPr>
              <a:t>reuse.  </a:t>
            </a:r>
            <a:endParaRPr lang="en-US" sz="2900"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endParaRPr>
          </a:p>
        </p:txBody>
      </p:sp>
      <p:sp>
        <p:nvSpPr>
          <p:cNvPr id="240" name="textbox 240"/>
          <p:cNvSpPr/>
          <p:nvPr/>
        </p:nvSpPr>
        <p:spPr>
          <a:xfrm>
            <a:off x="10529570" y="6503670"/>
            <a:ext cx="1607820" cy="30416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90204"/>
              <a:ea typeface="Arial" panose="020B0604020202090204"/>
              <a:cs typeface="Arial" panose="020B0604020202090204"/>
            </a:endParaRPr>
          </a:p>
          <a:p>
            <a:pPr algn="l" rtl="0" eaLnBrk="0">
              <a:lnSpc>
                <a:spcPct val="121000"/>
              </a:lnSpc>
            </a:pPr>
            <a:endParaRPr sz="400" dirty="0">
              <a:latin typeface="Arial" panose="020B0604020202090204"/>
              <a:ea typeface="Arial" panose="020B0604020202090204"/>
              <a:cs typeface="Arial" panose="020B0604020202090204"/>
            </a:endParaRPr>
          </a:p>
          <a:p>
            <a:pPr algn="r" rtl="0" eaLnBrk="0">
              <a:lnSpc>
                <a:spcPct val="77000"/>
              </a:lnSpc>
              <a:spcBef>
                <a:spcPts val="0"/>
              </a:spcBef>
            </a:pPr>
            <a:r>
              <a:rPr sz="1900" kern="0" spc="-50" dirty="0">
                <a:solidFill>
                  <a:srgbClr val="222222">
                    <a:alpha val="100000"/>
                  </a:srgbClr>
                </a:solidFill>
                <a:latin typeface="Arial" panose="020B0604020202090204"/>
                <a:ea typeface="Arial" panose="020B0604020202090204"/>
                <a:cs typeface="Arial" panose="020B0604020202090204"/>
              </a:rPr>
              <a:t>      </a:t>
            </a:r>
            <a:r>
              <a:rPr lang="en-US" sz="1900" kern="0" spc="-50" dirty="0">
                <a:solidFill>
                  <a:srgbClr val="000000">
                    <a:alpha val="100000"/>
                  </a:srgbClr>
                </a:solidFill>
                <a:latin typeface="Arial" panose="020B0604020202090204"/>
                <a:ea typeface="Arial" panose="020B0604020202090204"/>
                <a:cs typeface="Arial" panose="020B0604020202090204"/>
              </a:rPr>
              <a:t>11</a:t>
            </a:r>
            <a:endParaRPr lang="en-US" sz="1900" kern="0" spc="-50" dirty="0">
              <a:solidFill>
                <a:srgbClr val="000000">
                  <a:alpha val="100000"/>
                </a:srgbClr>
              </a:solidFill>
              <a:latin typeface="Arial" panose="020B0604020202090204"/>
              <a:ea typeface="Arial" panose="020B0604020202090204"/>
              <a:cs typeface="Arial" panose="020B0604020202090204"/>
            </a:endParaRPr>
          </a:p>
        </p:txBody>
      </p:sp>
      <p:sp>
        <p:nvSpPr>
          <p:cNvPr id="242" name="textbox 242"/>
          <p:cNvSpPr/>
          <p:nvPr/>
        </p:nvSpPr>
        <p:spPr>
          <a:xfrm>
            <a:off x="554355" y="304800"/>
            <a:ext cx="10666095" cy="508635"/>
          </a:xfrm>
          <a:prstGeom prst="rect">
            <a:avLst/>
          </a:prstGeom>
          <a:noFill/>
          <a:ln w="0" cap="flat">
            <a:noFill/>
            <a:prstDash val="solid"/>
            <a:miter lim="0"/>
          </a:ln>
        </p:spPr>
        <p:txBody>
          <a:bodyPr vert="horz" wrap="square" lIns="0" tIns="0" rIns="0" bIns="0"/>
          <a:lstStyle/>
          <a:p>
            <a:pPr algn="l" rtl="0" eaLnBrk="0">
              <a:lnSpc>
                <a:spcPct val="131000"/>
              </a:lnSpc>
            </a:pPr>
            <a:endParaRPr sz="300" dirty="0">
              <a:latin typeface="Arial" panose="020B0604020202090204"/>
              <a:ea typeface="Arial" panose="020B0604020202090204"/>
              <a:cs typeface="Arial" panose="020B0604020202090204"/>
            </a:endParaRPr>
          </a:p>
          <a:p>
            <a:pPr marL="487680" algn="ctr" rtl="0" eaLnBrk="0">
              <a:lnSpc>
                <a:spcPct val="78000"/>
              </a:lnSpc>
              <a:spcBef>
                <a:spcPts val="0"/>
              </a:spcBef>
              <a:tabLst>
                <a:tab pos="889000" algn="l"/>
              </a:tabLst>
            </a:pPr>
            <a:r>
              <a:rPr sz="3400" kern="0" spc="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lang="en-US" altLang="zh-CN" sz="34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rPr>
              <a:t>Image-based Graph Loading </a:t>
            </a:r>
            <a:endParaRPr sz="3400" dirty="0">
              <a:latin typeface="PingFang SC" panose="020B0400000000000000" charset="-122"/>
              <a:ea typeface="PingFang SC" panose="020B0400000000000000" charset="-122"/>
              <a:cs typeface="PingFang SC" panose="020B0400000000000000" charset="-122"/>
            </a:endParaRPr>
          </a:p>
        </p:txBody>
      </p:sp>
      <p:grpSp>
        <p:nvGrpSpPr>
          <p:cNvPr id="34" name="group 34"/>
          <p:cNvGrpSpPr/>
          <p:nvPr/>
        </p:nvGrpSpPr>
        <p:grpSpPr>
          <a:xfrm rot="21600000">
            <a:off x="363414" y="952657"/>
            <a:ext cx="11465170" cy="78117"/>
            <a:chOff x="0" y="0"/>
            <a:chExt cx="11465170" cy="78117"/>
          </a:xfrm>
        </p:grpSpPr>
        <p:sp>
          <p:nvSpPr>
            <p:cNvPr id="246" name="path 246"/>
            <p:cNvSpPr/>
            <p:nvPr/>
          </p:nvSpPr>
          <p:spPr>
            <a:xfrm>
              <a:off x="0" y="0"/>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248" name="path 248"/>
            <p:cNvSpPr/>
            <p:nvPr/>
          </p:nvSpPr>
          <p:spPr>
            <a:xfrm>
              <a:off x="0" y="62241"/>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grpSp>
      <p:pic>
        <p:nvPicPr>
          <p:cNvPr id="2" name="图片 1" descr="architecture2.drawio_01"/>
          <p:cNvPicPr>
            <a:picLocks noChangeAspect="1"/>
          </p:cNvPicPr>
          <p:nvPr/>
        </p:nvPicPr>
        <p:blipFill>
          <a:blip r:embed="rId1"/>
          <a:stretch>
            <a:fillRect/>
          </a:stretch>
        </p:blipFill>
        <p:spPr>
          <a:xfrm>
            <a:off x="2647950" y="2484120"/>
            <a:ext cx="6680200" cy="3867785"/>
          </a:xfrm>
          <a:prstGeom prst="rect">
            <a:avLst/>
          </a:prstGeom>
        </p:spPr>
      </p:pic>
      <p:sp>
        <p:nvSpPr>
          <p:cNvPr id="5" name="path 172"/>
          <p:cNvSpPr/>
          <p:nvPr/>
        </p:nvSpPr>
        <p:spPr>
          <a:xfrm>
            <a:off x="4045585" y="5197475"/>
            <a:ext cx="1373505" cy="838200"/>
          </a:xfrm>
          <a:custGeom>
            <a:avLst/>
            <a:gdLst/>
            <a:ahLst/>
            <a:cxnLst/>
            <a:rect l="0" t="0" r="0" b="0"/>
            <a:pathLst>
              <a:path w="739" h="894">
                <a:moveTo>
                  <a:pt x="30" y="447"/>
                </a:moveTo>
                <a:cubicBezTo>
                  <a:pt x="30" y="216"/>
                  <a:pt x="182" y="30"/>
                  <a:pt x="369" y="30"/>
                </a:cubicBezTo>
                <a:cubicBezTo>
                  <a:pt x="557" y="30"/>
                  <a:pt x="709" y="216"/>
                  <a:pt x="709" y="447"/>
                </a:cubicBezTo>
                <a:cubicBezTo>
                  <a:pt x="709" y="677"/>
                  <a:pt x="557" y="864"/>
                  <a:pt x="369" y="864"/>
                </a:cubicBezTo>
                <a:cubicBezTo>
                  <a:pt x="182" y="864"/>
                  <a:pt x="30" y="677"/>
                  <a:pt x="30" y="447"/>
                </a:cubicBezTo>
              </a:path>
            </a:pathLst>
          </a:custGeom>
          <a:noFill/>
          <a:ln w="28575" cap="flat">
            <a:solidFill>
              <a:srgbClr val="C00000"/>
            </a:solidFill>
            <a:prstDash val="solid"/>
            <a:miter lim="800000"/>
          </a:ln>
        </p:spPr>
        <p:txBody>
          <a:bodyPr rtlCol="0"/>
          <a:lstStyle/>
          <a:p>
            <a:pPr algn="ctr"/>
            <a:endParaRPr lang="zh-CN" altLang="en-US"/>
          </a:p>
        </p:txBody>
      </p:sp>
      <p:sp>
        <p:nvSpPr>
          <p:cNvPr id="6" name="文本框 5"/>
          <p:cNvSpPr txBox="1"/>
          <p:nvPr/>
        </p:nvSpPr>
        <p:spPr>
          <a:xfrm>
            <a:off x="3551555" y="6432550"/>
            <a:ext cx="1947545" cy="375285"/>
          </a:xfrm>
          <a:prstGeom prst="rect">
            <a:avLst/>
          </a:prstGeom>
          <a:noFill/>
        </p:spPr>
        <p:txBody>
          <a:bodyPr wrap="square" rtlCol="0">
            <a:noAutofit/>
          </a:bodyPr>
          <a:p>
            <a:pPr algn="ctr"/>
            <a:r>
              <a:rPr lang="en-US" altLang="zh-CN" sz="2200">
                <a:solidFill>
                  <a:srgbClr val="C00000"/>
                </a:solidFill>
              </a:rPr>
              <a:t>Locality</a:t>
            </a:r>
            <a:endParaRPr lang="en-US" altLang="zh-CN" sz="2200">
              <a:solidFill>
                <a:srgbClr val="C00000"/>
              </a:solidFill>
            </a:endParaRPr>
          </a:p>
        </p:txBody>
      </p:sp>
      <p:sp>
        <p:nvSpPr>
          <p:cNvPr id="7" name="path 172"/>
          <p:cNvSpPr/>
          <p:nvPr/>
        </p:nvSpPr>
        <p:spPr>
          <a:xfrm>
            <a:off x="5638165" y="3313430"/>
            <a:ext cx="1139190" cy="1389380"/>
          </a:xfrm>
          <a:custGeom>
            <a:avLst/>
            <a:gdLst/>
            <a:ahLst/>
            <a:cxnLst/>
            <a:rect l="0" t="0" r="0" b="0"/>
            <a:pathLst>
              <a:path w="739" h="894">
                <a:moveTo>
                  <a:pt x="30" y="447"/>
                </a:moveTo>
                <a:cubicBezTo>
                  <a:pt x="30" y="216"/>
                  <a:pt x="182" y="30"/>
                  <a:pt x="369" y="30"/>
                </a:cubicBezTo>
                <a:cubicBezTo>
                  <a:pt x="557" y="30"/>
                  <a:pt x="709" y="216"/>
                  <a:pt x="709" y="447"/>
                </a:cubicBezTo>
                <a:cubicBezTo>
                  <a:pt x="709" y="677"/>
                  <a:pt x="557" y="864"/>
                  <a:pt x="369" y="864"/>
                </a:cubicBezTo>
                <a:cubicBezTo>
                  <a:pt x="182" y="864"/>
                  <a:pt x="30" y="677"/>
                  <a:pt x="30" y="447"/>
                </a:cubicBezTo>
              </a:path>
            </a:pathLst>
          </a:custGeom>
          <a:noFill/>
          <a:ln w="28575" cap="flat">
            <a:solidFill>
              <a:srgbClr val="C00000"/>
            </a:solidFill>
            <a:prstDash val="solid"/>
            <a:miter lim="800000"/>
          </a:ln>
        </p:spPr>
        <p:txBody>
          <a:bodyPr rtlCol="0"/>
          <a:lstStyle/>
          <a:p>
            <a:pPr algn="ctr"/>
            <a:endParaRPr lang="zh-CN" altLang="en-US"/>
          </a:p>
        </p:txBody>
      </p:sp>
      <p:sp>
        <p:nvSpPr>
          <p:cNvPr id="8" name="文本框 7"/>
          <p:cNvSpPr txBox="1"/>
          <p:nvPr/>
        </p:nvSpPr>
        <p:spPr>
          <a:xfrm>
            <a:off x="5419090" y="6431280"/>
            <a:ext cx="2731770" cy="375285"/>
          </a:xfrm>
          <a:prstGeom prst="rect">
            <a:avLst/>
          </a:prstGeom>
          <a:noFill/>
        </p:spPr>
        <p:txBody>
          <a:bodyPr wrap="square" rtlCol="0">
            <a:noAutofit/>
          </a:bodyPr>
          <a:p>
            <a:pPr algn="ctr"/>
            <a:r>
              <a:rPr lang="en-US" altLang="zh-CN" sz="2200">
                <a:solidFill>
                  <a:srgbClr val="C00000"/>
                </a:solidFill>
              </a:rPr>
              <a:t>Hotness</a:t>
            </a:r>
            <a:endParaRPr lang="en-US" altLang="zh-CN" sz="2200">
              <a:solidFill>
                <a:srgbClr val="C00000"/>
              </a:solidFill>
            </a:endParaRPr>
          </a:p>
        </p:txBody>
      </p:sp>
      <p:pic>
        <p:nvPicPr>
          <p:cNvPr id="324" name="picture 324"/>
          <p:cNvPicPr>
            <a:picLocks noChangeAspect="1"/>
          </p:cNvPicPr>
          <p:nvPr/>
        </p:nvPicPr>
        <p:blipFill>
          <a:blip r:embed="rId2"/>
          <a:stretch>
            <a:fillRect/>
          </a:stretch>
        </p:blipFill>
        <p:spPr>
          <a:xfrm rot="21600000">
            <a:off x="363220" y="1212215"/>
            <a:ext cx="376555" cy="549910"/>
          </a:xfrm>
          <a:prstGeom prst="rect">
            <a:avLst/>
          </a:prstGeom>
        </p:spPr>
      </p:pic>
      <p:pic>
        <p:nvPicPr>
          <p:cNvPr id="9" name="picture 322"/>
          <p:cNvPicPr>
            <a:picLocks noChangeAspect="1"/>
          </p:cNvPicPr>
          <p:nvPr/>
        </p:nvPicPr>
        <p:blipFill>
          <a:blip r:embed="rId3"/>
          <a:stretch>
            <a:fillRect/>
          </a:stretch>
        </p:blipFill>
        <p:spPr>
          <a:xfrm rot="21600000">
            <a:off x="163195" y="1914525"/>
            <a:ext cx="576580" cy="509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5" grpId="1" animBg="1"/>
      <p:bldP spid="6" grpId="1"/>
      <p:bldP spid="7" grpId="0" bldLvl="0" animBg="1"/>
      <p:bldP spid="8" grpId="0"/>
      <p:bldP spid="7" grpId="1" animBg="1"/>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box 232"/>
          <p:cNvSpPr/>
          <p:nvPr/>
        </p:nvSpPr>
        <p:spPr>
          <a:xfrm>
            <a:off x="325755" y="955675"/>
            <a:ext cx="11582400" cy="2115820"/>
          </a:xfrm>
          <a:prstGeom prst="rect">
            <a:avLst/>
          </a:prstGeom>
          <a:noFill/>
          <a:ln w="0" cap="flat">
            <a:noFill/>
            <a:prstDash val="solid"/>
            <a:miter lim="0"/>
          </a:ln>
        </p:spPr>
        <p:txBody>
          <a:bodyPr vert="horz" wrap="square" lIns="0" tIns="0" rIns="0" bIns="0"/>
          <a:lstStyle/>
          <a:p>
            <a:pPr algn="l" rtl="0" eaLnBrk="0">
              <a:lnSpc>
                <a:spcPct val="105000"/>
              </a:lnSpc>
            </a:pPr>
            <a:endParaRPr sz="900" dirty="0">
              <a:latin typeface="Arial" panose="020B0604020202090204"/>
              <a:ea typeface="Arial" panose="020B0604020202090204"/>
              <a:cs typeface="Arial" panose="020B0604020202090204"/>
            </a:endParaRPr>
          </a:p>
          <a:p>
            <a:pPr marL="131445" algn="l" rtl="0" eaLnBrk="0">
              <a:lnSpc>
                <a:spcPct val="95000"/>
              </a:lnSpc>
              <a:spcBef>
                <a:spcPts val="1545"/>
              </a:spcBef>
              <a:tabLst>
                <a:tab pos="419735" algn="l"/>
              </a:tabLst>
            </a:pPr>
            <a:r>
              <a:rPr sz="3100" kern="0" spc="0" dirty="0">
                <a:solidFill>
                  <a:srgbClr val="000000">
                    <a:alpha val="100000"/>
                  </a:srgbClr>
                </a:solidFill>
                <a:latin typeface="Arial" panose="020B0604020202090204"/>
                <a:ea typeface="Arial" panose="020B0604020202090204"/>
                <a:cs typeface="Arial" panose="020B0604020202090204"/>
              </a:rPr>
              <a:t>	</a:t>
            </a:r>
            <a:r>
              <a:rPr sz="3100" kern="0" spc="460" dirty="0">
                <a:solidFill>
                  <a:srgbClr val="000000">
                    <a:alpha val="100000"/>
                  </a:srgbClr>
                </a:solidFill>
                <a:latin typeface="Arial" panose="020B0604020202090204"/>
                <a:ea typeface="Arial" panose="020B0604020202090204"/>
                <a:cs typeface="Arial" panose="020B0604020202090204"/>
              </a:rPr>
              <a:t> </a:t>
            </a:r>
            <a:r>
              <a:rPr sz="2900" b="1" kern="0" spc="-90" dirty="0">
                <a:solidFill>
                  <a:srgbClr val="000000">
                    <a:alpha val="100000"/>
                  </a:srgbClr>
                </a:solidFill>
                <a:latin typeface="PingFang SC" panose="020B0400000000000000" charset="-122"/>
                <a:ea typeface="PingFang SC" panose="020B0400000000000000" charset="-122"/>
                <a:cs typeface="PingFang SC" panose="020B0400000000000000" charset="-122"/>
                <a:sym typeface="+mn-ea"/>
              </a:rPr>
              <a:t>Insights</a:t>
            </a:r>
            <a:r>
              <a:rPr sz="2900" kern="0" spc="-90" dirty="0">
                <a:solidFill>
                  <a:srgbClr val="000000">
                    <a:alpha val="100000"/>
                  </a:srgbClr>
                </a:solidFill>
                <a:latin typeface="PingFang SC" panose="020B0400000000000000" charset="-122"/>
                <a:ea typeface="PingFang SC" panose="020B0400000000000000" charset="-122"/>
                <a:cs typeface="PingFang SC" panose="020B0400000000000000" charset="-122"/>
                <a:sym typeface="+mn-ea"/>
              </a:rPr>
              <a:t>  </a:t>
            </a:r>
            <a:r>
              <a:rPr lang="en-US" altLang="zh-CN" sz="2900" dirty="0">
                <a:latin typeface="Arial" panose="020B0604020202090204"/>
                <a:ea typeface="Arial" panose="020B0604020202090204"/>
                <a:cs typeface="Arial" panose="020B0604020202090204"/>
              </a:rPr>
              <a:t>Leverage the </a:t>
            </a:r>
            <a:r>
              <a:rPr lang="en-US" altLang="zh-CN" sz="2900" dirty="0">
                <a:solidFill>
                  <a:srgbClr val="C00000"/>
                </a:solidFill>
                <a:latin typeface="Arial" panose="020B0604020202090204"/>
                <a:ea typeface="Arial" panose="020B0604020202090204"/>
                <a:cs typeface="Arial" panose="020B0604020202090204"/>
              </a:rPr>
              <a:t>higher bandwidth of proxy</a:t>
            </a:r>
            <a:r>
              <a:rPr lang="en-US" altLang="zh-CN" sz="2900" dirty="0">
                <a:latin typeface="Arial" panose="020B0604020202090204"/>
                <a:ea typeface="Arial" panose="020B0604020202090204"/>
                <a:cs typeface="Arial" panose="020B0604020202090204"/>
              </a:rPr>
              <a:t> compared to functions (7.0–8.5</a:t>
            </a:r>
            <a:r>
              <a:rPr lang="en-US" altLang="en-US" sz="2900" dirty="0">
                <a:latin typeface="Arial" panose="020B0604020202090204"/>
                <a:ea typeface="Arial" panose="020B0604020202090204"/>
                <a:cs typeface="Arial" panose="020B0604020202090204"/>
              </a:rPr>
              <a:t>×</a:t>
            </a:r>
            <a:r>
              <a:rPr lang="en-US" altLang="zh-CN" sz="2900" dirty="0">
                <a:latin typeface="Arial" panose="020B0604020202090204"/>
                <a:ea typeface="Arial" panose="020B0604020202090204"/>
                <a:cs typeface="Arial" panose="020B0604020202090204"/>
              </a:rPr>
              <a:t> for </a:t>
            </a:r>
            <a:r>
              <a:rPr lang="en-US" altLang="zh-CN" sz="2900" dirty="0">
                <a:latin typeface="Arial" panose="020B0604020202090204"/>
                <a:ea typeface="Arial" panose="020B0604020202090204"/>
                <a:cs typeface="Arial" panose="020B0604020202090204"/>
                <a:sym typeface="+mn-ea"/>
              </a:rPr>
              <a:t>AWS Fargate to AWS Lambda),</a:t>
            </a:r>
            <a:r>
              <a:rPr lang="en-US" altLang="zh-CN" sz="2900" dirty="0">
                <a:latin typeface="Arial" panose="020B0604020202090204"/>
                <a:ea typeface="Arial" panose="020B0604020202090204"/>
                <a:cs typeface="Arial" panose="020B0604020202090204"/>
              </a:rPr>
              <a:t> and </a:t>
            </a:r>
            <a:r>
              <a:rPr lang="en-US" altLang="zh-CN" sz="2900" dirty="0">
                <a:solidFill>
                  <a:srgbClr val="C00000"/>
                </a:solidFill>
                <a:latin typeface="Arial" panose="020B0604020202090204"/>
                <a:ea typeface="Arial" panose="020B0604020202090204"/>
                <a:cs typeface="Arial" panose="020B0604020202090204"/>
              </a:rPr>
              <a:t>utilize proxy’s computing resources</a:t>
            </a:r>
            <a:r>
              <a:rPr lang="en-US" altLang="zh-CN" sz="2900" dirty="0">
                <a:latin typeface="Arial" panose="020B0604020202090204"/>
                <a:ea typeface="Arial" panose="020B0604020202090204"/>
                <a:cs typeface="Arial" panose="020B0604020202090204"/>
              </a:rPr>
              <a:t> for auxiliary computation.</a:t>
            </a:r>
            <a:endParaRPr lang="en-US" altLang="zh-CN" sz="2900" dirty="0">
              <a:latin typeface="Arial" panose="020B0604020202090204"/>
              <a:ea typeface="Arial" panose="020B0604020202090204"/>
              <a:cs typeface="Arial" panose="020B0604020202090204"/>
            </a:endParaRPr>
          </a:p>
          <a:p>
            <a:pPr marL="131445" algn="l" rtl="0" eaLnBrk="0">
              <a:lnSpc>
                <a:spcPct val="95000"/>
              </a:lnSpc>
              <a:spcBef>
                <a:spcPts val="1545"/>
              </a:spcBef>
              <a:tabLst>
                <a:tab pos="419735" algn="l"/>
              </a:tabLst>
            </a:pPr>
            <a:r>
              <a:rPr lang="en-US" altLang="zh-CN" sz="2900" dirty="0">
                <a:latin typeface="Arial" panose="020B0604020202090204"/>
                <a:ea typeface="Arial" panose="020B0604020202090204"/>
                <a:cs typeface="Arial" panose="020B0604020202090204"/>
              </a:rPr>
              <a:t>    </a:t>
            </a:r>
            <a:r>
              <a:rPr sz="2900" b="1"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rPr>
              <a:t>Benefits</a:t>
            </a:r>
            <a:r>
              <a:rPr sz="2900"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rPr>
              <a:t> </a:t>
            </a:r>
            <a:r>
              <a:rPr lang="en-US" sz="2900"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rPr>
              <a:t> Better communication performance.</a:t>
            </a:r>
            <a:endParaRPr lang="en-US" sz="2900"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endParaRPr>
          </a:p>
        </p:txBody>
      </p:sp>
      <p:sp>
        <p:nvSpPr>
          <p:cNvPr id="240" name="textbox 240"/>
          <p:cNvSpPr/>
          <p:nvPr/>
        </p:nvSpPr>
        <p:spPr>
          <a:xfrm>
            <a:off x="11908155" y="6503670"/>
            <a:ext cx="283210" cy="30416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90204"/>
              <a:ea typeface="Arial" panose="020B0604020202090204"/>
              <a:cs typeface="Arial" panose="020B0604020202090204"/>
            </a:endParaRPr>
          </a:p>
          <a:p>
            <a:pPr algn="l" rtl="0" eaLnBrk="0">
              <a:lnSpc>
                <a:spcPct val="121000"/>
              </a:lnSpc>
            </a:pPr>
            <a:r>
              <a:rPr lang="en-US" sz="1900" dirty="0">
                <a:latin typeface="Arial" panose="020B0604020202090204"/>
                <a:ea typeface="Arial" panose="020B0604020202090204"/>
                <a:cs typeface="Arial" panose="020B0604020202090204"/>
              </a:rPr>
              <a:t>12</a:t>
            </a:r>
            <a:endParaRPr lang="en-US" sz="1900" dirty="0">
              <a:latin typeface="Arial" panose="020B0604020202090204"/>
              <a:ea typeface="Arial" panose="020B0604020202090204"/>
              <a:cs typeface="Arial" panose="020B0604020202090204"/>
            </a:endParaRPr>
          </a:p>
        </p:txBody>
      </p:sp>
      <p:sp>
        <p:nvSpPr>
          <p:cNvPr id="242" name="textbox 242"/>
          <p:cNvSpPr/>
          <p:nvPr/>
        </p:nvSpPr>
        <p:spPr>
          <a:xfrm>
            <a:off x="554355" y="304800"/>
            <a:ext cx="10666095" cy="508635"/>
          </a:xfrm>
          <a:prstGeom prst="rect">
            <a:avLst/>
          </a:prstGeom>
          <a:noFill/>
          <a:ln w="0" cap="flat">
            <a:noFill/>
            <a:prstDash val="solid"/>
            <a:miter lim="0"/>
          </a:ln>
        </p:spPr>
        <p:txBody>
          <a:bodyPr vert="horz" wrap="square" lIns="0" tIns="0" rIns="0" bIns="0"/>
          <a:lstStyle/>
          <a:p>
            <a:pPr algn="l" rtl="0" eaLnBrk="0">
              <a:lnSpc>
                <a:spcPct val="131000"/>
              </a:lnSpc>
            </a:pPr>
            <a:endParaRPr sz="300" dirty="0">
              <a:latin typeface="Arial" panose="020B0604020202090204"/>
              <a:ea typeface="Arial" panose="020B0604020202090204"/>
              <a:cs typeface="Arial" panose="020B0604020202090204"/>
            </a:endParaRPr>
          </a:p>
          <a:p>
            <a:pPr marL="487680" algn="ctr" rtl="0" eaLnBrk="0">
              <a:lnSpc>
                <a:spcPct val="78000"/>
              </a:lnSpc>
              <a:spcBef>
                <a:spcPts val="0"/>
              </a:spcBef>
              <a:tabLst>
                <a:tab pos="889000" algn="l"/>
              </a:tabLst>
            </a:pPr>
            <a:r>
              <a:rPr sz="3400" kern="0" spc="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lang="en-US" altLang="zh-CN" sz="34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rPr>
              <a:t>Proxy-based Collective Communication</a:t>
            </a:r>
            <a:r>
              <a:rPr lang="en-US" altLang="zh-CN" sz="34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endParaRPr sz="3400" dirty="0">
              <a:latin typeface="PingFang SC" panose="020B0400000000000000" charset="-122"/>
              <a:ea typeface="PingFang SC" panose="020B0400000000000000" charset="-122"/>
              <a:cs typeface="PingFang SC" panose="020B0400000000000000" charset="-122"/>
            </a:endParaRPr>
          </a:p>
        </p:txBody>
      </p:sp>
      <p:grpSp>
        <p:nvGrpSpPr>
          <p:cNvPr id="34" name="group 34"/>
          <p:cNvGrpSpPr/>
          <p:nvPr/>
        </p:nvGrpSpPr>
        <p:grpSpPr>
          <a:xfrm rot="21600000">
            <a:off x="363414" y="952657"/>
            <a:ext cx="11465170" cy="78117"/>
            <a:chOff x="0" y="0"/>
            <a:chExt cx="11465170" cy="78117"/>
          </a:xfrm>
        </p:grpSpPr>
        <p:sp>
          <p:nvSpPr>
            <p:cNvPr id="246" name="path 246"/>
            <p:cNvSpPr/>
            <p:nvPr/>
          </p:nvSpPr>
          <p:spPr>
            <a:xfrm>
              <a:off x="0" y="0"/>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248" name="path 248"/>
            <p:cNvSpPr/>
            <p:nvPr/>
          </p:nvSpPr>
          <p:spPr>
            <a:xfrm>
              <a:off x="0" y="62241"/>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grpSp>
      <p:pic>
        <p:nvPicPr>
          <p:cNvPr id="2" name="图片 1" descr="architecture2.drawio_01"/>
          <p:cNvPicPr>
            <a:picLocks noChangeAspect="1"/>
          </p:cNvPicPr>
          <p:nvPr/>
        </p:nvPicPr>
        <p:blipFill>
          <a:blip r:embed="rId1"/>
          <a:stretch>
            <a:fillRect/>
          </a:stretch>
        </p:blipFill>
        <p:spPr>
          <a:xfrm>
            <a:off x="2791460" y="3213735"/>
            <a:ext cx="6103620" cy="3533775"/>
          </a:xfrm>
          <a:prstGeom prst="rect">
            <a:avLst/>
          </a:prstGeom>
        </p:spPr>
      </p:pic>
      <p:sp>
        <p:nvSpPr>
          <p:cNvPr id="6" name="文本框 5"/>
          <p:cNvSpPr txBox="1"/>
          <p:nvPr/>
        </p:nvSpPr>
        <p:spPr>
          <a:xfrm>
            <a:off x="4803775" y="6452235"/>
            <a:ext cx="1947545" cy="375285"/>
          </a:xfrm>
          <a:prstGeom prst="rect">
            <a:avLst/>
          </a:prstGeom>
          <a:noFill/>
        </p:spPr>
        <p:txBody>
          <a:bodyPr wrap="square" rtlCol="0">
            <a:noAutofit/>
          </a:bodyPr>
          <a:p>
            <a:pPr algn="ctr"/>
            <a:endParaRPr lang="en-US" altLang="zh-CN" sz="2200">
              <a:solidFill>
                <a:srgbClr val="C00000"/>
              </a:solidFill>
            </a:endParaRPr>
          </a:p>
        </p:txBody>
      </p:sp>
      <p:sp>
        <p:nvSpPr>
          <p:cNvPr id="7" name="path 172"/>
          <p:cNvSpPr/>
          <p:nvPr/>
        </p:nvSpPr>
        <p:spPr>
          <a:xfrm>
            <a:off x="6852285" y="5699125"/>
            <a:ext cx="2042795" cy="922655"/>
          </a:xfrm>
          <a:custGeom>
            <a:avLst/>
            <a:gdLst/>
            <a:ahLst/>
            <a:cxnLst/>
            <a:rect l="0" t="0" r="0" b="0"/>
            <a:pathLst>
              <a:path w="739" h="894">
                <a:moveTo>
                  <a:pt x="30" y="447"/>
                </a:moveTo>
                <a:cubicBezTo>
                  <a:pt x="30" y="216"/>
                  <a:pt x="182" y="30"/>
                  <a:pt x="369" y="30"/>
                </a:cubicBezTo>
                <a:cubicBezTo>
                  <a:pt x="557" y="30"/>
                  <a:pt x="709" y="216"/>
                  <a:pt x="709" y="447"/>
                </a:cubicBezTo>
                <a:cubicBezTo>
                  <a:pt x="709" y="677"/>
                  <a:pt x="557" y="864"/>
                  <a:pt x="369" y="864"/>
                </a:cubicBezTo>
                <a:cubicBezTo>
                  <a:pt x="182" y="864"/>
                  <a:pt x="30" y="677"/>
                  <a:pt x="30" y="447"/>
                </a:cubicBezTo>
              </a:path>
            </a:pathLst>
          </a:custGeom>
          <a:noFill/>
          <a:ln w="28575" cap="flat">
            <a:solidFill>
              <a:srgbClr val="C00000"/>
            </a:solidFill>
            <a:prstDash val="solid"/>
            <a:miter lim="800000"/>
          </a:ln>
        </p:spPr>
        <p:txBody>
          <a:bodyPr rtlCol="0"/>
          <a:lstStyle/>
          <a:p>
            <a:pPr algn="ctr"/>
            <a:endParaRPr lang="zh-CN" altLang="en-US"/>
          </a:p>
        </p:txBody>
      </p:sp>
      <p:pic>
        <p:nvPicPr>
          <p:cNvPr id="324" name="picture 324"/>
          <p:cNvPicPr>
            <a:picLocks noChangeAspect="1"/>
          </p:cNvPicPr>
          <p:nvPr/>
        </p:nvPicPr>
        <p:blipFill>
          <a:blip r:embed="rId2"/>
          <a:stretch>
            <a:fillRect/>
          </a:stretch>
        </p:blipFill>
        <p:spPr>
          <a:xfrm rot="21600000">
            <a:off x="363220" y="1212215"/>
            <a:ext cx="376555" cy="549910"/>
          </a:xfrm>
          <a:prstGeom prst="rect">
            <a:avLst/>
          </a:prstGeom>
        </p:spPr>
      </p:pic>
      <p:pic>
        <p:nvPicPr>
          <p:cNvPr id="9" name="picture 322"/>
          <p:cNvPicPr>
            <a:picLocks noChangeAspect="1"/>
          </p:cNvPicPr>
          <p:nvPr/>
        </p:nvPicPr>
        <p:blipFill>
          <a:blip r:embed="rId3"/>
          <a:stretch>
            <a:fillRect/>
          </a:stretch>
        </p:blipFill>
        <p:spPr>
          <a:xfrm rot="21600000">
            <a:off x="163195" y="2679700"/>
            <a:ext cx="576580" cy="509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box 232"/>
          <p:cNvSpPr/>
          <p:nvPr/>
        </p:nvSpPr>
        <p:spPr>
          <a:xfrm>
            <a:off x="325755" y="955675"/>
            <a:ext cx="11582400" cy="2115820"/>
          </a:xfrm>
          <a:prstGeom prst="rect">
            <a:avLst/>
          </a:prstGeom>
          <a:noFill/>
          <a:ln w="0" cap="flat">
            <a:noFill/>
            <a:prstDash val="solid"/>
            <a:miter lim="0"/>
          </a:ln>
        </p:spPr>
        <p:txBody>
          <a:bodyPr vert="horz" wrap="square" lIns="0" tIns="0" rIns="0" bIns="0"/>
          <a:lstStyle/>
          <a:p>
            <a:pPr algn="l" rtl="0" eaLnBrk="0">
              <a:lnSpc>
                <a:spcPct val="105000"/>
              </a:lnSpc>
            </a:pPr>
            <a:endParaRPr sz="900" dirty="0">
              <a:latin typeface="Arial" panose="020B0604020202090204"/>
              <a:ea typeface="Arial" panose="020B0604020202090204"/>
              <a:cs typeface="Arial" panose="020B0604020202090204"/>
            </a:endParaRPr>
          </a:p>
          <a:p>
            <a:pPr marL="131445" algn="l" rtl="0" eaLnBrk="0">
              <a:lnSpc>
                <a:spcPct val="95000"/>
              </a:lnSpc>
              <a:spcBef>
                <a:spcPts val="1545"/>
              </a:spcBef>
              <a:tabLst>
                <a:tab pos="419735" algn="l"/>
              </a:tabLst>
            </a:pPr>
            <a:r>
              <a:rPr sz="3100" kern="0" spc="0" dirty="0">
                <a:solidFill>
                  <a:srgbClr val="000000">
                    <a:alpha val="100000"/>
                  </a:srgbClr>
                </a:solidFill>
                <a:latin typeface="Arial" panose="020B0604020202090204"/>
                <a:ea typeface="Arial" panose="020B0604020202090204"/>
                <a:cs typeface="Arial" panose="020B0604020202090204"/>
              </a:rPr>
              <a:t>	</a:t>
            </a:r>
            <a:r>
              <a:rPr sz="3100" kern="0" spc="460" dirty="0">
                <a:solidFill>
                  <a:srgbClr val="000000">
                    <a:alpha val="100000"/>
                  </a:srgbClr>
                </a:solidFill>
                <a:latin typeface="Arial" panose="020B0604020202090204"/>
                <a:ea typeface="Arial" panose="020B0604020202090204"/>
                <a:cs typeface="Arial" panose="020B0604020202090204"/>
              </a:rPr>
              <a:t> </a:t>
            </a:r>
            <a:r>
              <a:rPr sz="2900" b="1" kern="0" spc="-90" dirty="0">
                <a:solidFill>
                  <a:srgbClr val="000000">
                    <a:alpha val="100000"/>
                  </a:srgbClr>
                </a:solidFill>
                <a:latin typeface="PingFang SC" panose="020B0400000000000000" charset="-122"/>
                <a:ea typeface="PingFang SC" panose="020B0400000000000000" charset="-122"/>
                <a:cs typeface="PingFang SC" panose="020B0400000000000000" charset="-122"/>
                <a:sym typeface="+mn-ea"/>
              </a:rPr>
              <a:t>Insights</a:t>
            </a:r>
            <a:r>
              <a:rPr sz="2900" kern="0" spc="-90" dirty="0">
                <a:solidFill>
                  <a:srgbClr val="000000">
                    <a:alpha val="100000"/>
                  </a:srgbClr>
                </a:solidFill>
                <a:latin typeface="PingFang SC" panose="020B0400000000000000" charset="-122"/>
                <a:ea typeface="PingFang SC" panose="020B0400000000000000" charset="-122"/>
                <a:cs typeface="PingFang SC" panose="020B0400000000000000" charset="-122"/>
                <a:sym typeface="+mn-ea"/>
              </a:rPr>
              <a:t>  </a:t>
            </a:r>
            <a:r>
              <a:rPr lang="en-US" altLang="zh-CN" sz="2900" dirty="0">
                <a:latin typeface="Arial" panose="020B0604020202090204"/>
                <a:ea typeface="Arial" panose="020B0604020202090204"/>
                <a:cs typeface="Arial" panose="020B0604020202090204"/>
              </a:rPr>
              <a:t>Leverage </a:t>
            </a:r>
            <a:r>
              <a:rPr lang="en-US" altLang="zh-CN" sz="2900" dirty="0">
                <a:solidFill>
                  <a:srgbClr val="C00000"/>
                </a:solidFill>
                <a:latin typeface="Arial" panose="020B0604020202090204"/>
                <a:ea typeface="Arial" panose="020B0604020202090204"/>
                <a:cs typeface="Arial" panose="020B0604020202090204"/>
              </a:rPr>
              <a:t>intra-job elasticity</a:t>
            </a:r>
            <a:r>
              <a:rPr lang="en-US" altLang="zh-CN" sz="2900" dirty="0">
                <a:latin typeface="Arial" panose="020B0604020202090204"/>
                <a:ea typeface="Arial" panose="020B0604020202090204"/>
                <a:cs typeface="Arial" panose="020B0604020202090204"/>
              </a:rPr>
              <a:t> of graph processing.       </a:t>
            </a:r>
            <a:endParaRPr lang="en-US" altLang="zh-CN" sz="2900" dirty="0">
              <a:latin typeface="Arial" panose="020B0604020202090204"/>
              <a:ea typeface="Arial" panose="020B0604020202090204"/>
              <a:cs typeface="Arial" panose="020B0604020202090204"/>
            </a:endParaRPr>
          </a:p>
          <a:p>
            <a:pPr marL="131445" indent="457200" algn="l" rtl="0" eaLnBrk="0">
              <a:lnSpc>
                <a:spcPct val="95000"/>
              </a:lnSpc>
              <a:spcBef>
                <a:spcPts val="1545"/>
              </a:spcBef>
              <a:tabLst>
                <a:tab pos="419735" algn="l"/>
              </a:tabLst>
            </a:pPr>
            <a:r>
              <a:rPr sz="2900" b="1"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rPr>
              <a:t>Benefits</a:t>
            </a:r>
            <a:r>
              <a:rPr lang="en-US" sz="2900" b="1"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rPr>
              <a:t>  </a:t>
            </a:r>
            <a:r>
              <a:rPr lang="en-US" altLang="zh-CN" sz="2900"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rPr>
              <a:t>Less resource idling and l</a:t>
            </a:r>
            <a:r>
              <a:rPr lang="en-US" sz="2900"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rPr>
              <a:t>ower monetary costs.</a:t>
            </a:r>
            <a:endParaRPr lang="en-US" sz="2900"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endParaRPr>
          </a:p>
        </p:txBody>
      </p:sp>
      <p:sp>
        <p:nvSpPr>
          <p:cNvPr id="242" name="textbox 242"/>
          <p:cNvSpPr/>
          <p:nvPr/>
        </p:nvSpPr>
        <p:spPr>
          <a:xfrm>
            <a:off x="554355" y="304800"/>
            <a:ext cx="10666095" cy="508635"/>
          </a:xfrm>
          <a:prstGeom prst="rect">
            <a:avLst/>
          </a:prstGeom>
          <a:noFill/>
          <a:ln w="0" cap="flat">
            <a:noFill/>
            <a:prstDash val="solid"/>
            <a:miter lim="0"/>
          </a:ln>
        </p:spPr>
        <p:txBody>
          <a:bodyPr vert="horz" wrap="square" lIns="0" tIns="0" rIns="0" bIns="0"/>
          <a:lstStyle/>
          <a:p>
            <a:pPr algn="l" rtl="0" eaLnBrk="0">
              <a:lnSpc>
                <a:spcPct val="131000"/>
              </a:lnSpc>
            </a:pPr>
            <a:endParaRPr sz="300" dirty="0">
              <a:latin typeface="Arial" panose="020B0604020202090204"/>
              <a:ea typeface="Arial" panose="020B0604020202090204"/>
              <a:cs typeface="Arial" panose="020B0604020202090204"/>
            </a:endParaRPr>
          </a:p>
          <a:p>
            <a:pPr marL="487680" algn="ctr" rtl="0" eaLnBrk="0">
              <a:lnSpc>
                <a:spcPct val="78000"/>
              </a:lnSpc>
              <a:spcBef>
                <a:spcPts val="0"/>
              </a:spcBef>
              <a:tabLst>
                <a:tab pos="889000" algn="l"/>
              </a:tabLst>
            </a:pPr>
            <a:r>
              <a:rPr sz="3400" kern="0" spc="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lang="en-US" altLang="zh-CN" sz="34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rPr>
              <a:t>Proactive Terminate-and-Respawn </a:t>
            </a:r>
            <a:endParaRPr sz="3400" dirty="0">
              <a:latin typeface="PingFang SC" panose="020B0400000000000000" charset="-122"/>
              <a:ea typeface="PingFang SC" panose="020B0400000000000000" charset="-122"/>
              <a:cs typeface="PingFang SC" panose="020B0400000000000000" charset="-122"/>
            </a:endParaRPr>
          </a:p>
        </p:txBody>
      </p:sp>
      <p:grpSp>
        <p:nvGrpSpPr>
          <p:cNvPr id="34" name="group 34"/>
          <p:cNvGrpSpPr/>
          <p:nvPr/>
        </p:nvGrpSpPr>
        <p:grpSpPr>
          <a:xfrm rot="21600000">
            <a:off x="363414" y="952657"/>
            <a:ext cx="11465170" cy="78117"/>
            <a:chOff x="0" y="0"/>
            <a:chExt cx="11465170" cy="78117"/>
          </a:xfrm>
        </p:grpSpPr>
        <p:sp>
          <p:nvSpPr>
            <p:cNvPr id="246" name="path 246"/>
            <p:cNvSpPr/>
            <p:nvPr/>
          </p:nvSpPr>
          <p:spPr>
            <a:xfrm>
              <a:off x="0" y="0"/>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248" name="path 248"/>
            <p:cNvSpPr/>
            <p:nvPr/>
          </p:nvSpPr>
          <p:spPr>
            <a:xfrm>
              <a:off x="0" y="62241"/>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grpSp>
      <p:pic>
        <p:nvPicPr>
          <p:cNvPr id="2" name="图片 1" descr="architecture2.drawio_01"/>
          <p:cNvPicPr>
            <a:picLocks noChangeAspect="1"/>
          </p:cNvPicPr>
          <p:nvPr/>
        </p:nvPicPr>
        <p:blipFill>
          <a:blip r:embed="rId1"/>
          <a:stretch>
            <a:fillRect/>
          </a:stretch>
        </p:blipFill>
        <p:spPr>
          <a:xfrm>
            <a:off x="153670" y="2630170"/>
            <a:ext cx="6103620" cy="3533775"/>
          </a:xfrm>
          <a:prstGeom prst="rect">
            <a:avLst/>
          </a:prstGeom>
        </p:spPr>
      </p:pic>
      <p:sp>
        <p:nvSpPr>
          <p:cNvPr id="7" name="path 172"/>
          <p:cNvSpPr/>
          <p:nvPr/>
        </p:nvSpPr>
        <p:spPr>
          <a:xfrm>
            <a:off x="4201160" y="3518535"/>
            <a:ext cx="1838960" cy="1100455"/>
          </a:xfrm>
          <a:custGeom>
            <a:avLst/>
            <a:gdLst/>
            <a:ahLst/>
            <a:cxnLst/>
            <a:rect l="0" t="0" r="0" b="0"/>
            <a:pathLst>
              <a:path w="739" h="894">
                <a:moveTo>
                  <a:pt x="30" y="447"/>
                </a:moveTo>
                <a:cubicBezTo>
                  <a:pt x="30" y="216"/>
                  <a:pt x="182" y="30"/>
                  <a:pt x="369" y="30"/>
                </a:cubicBezTo>
                <a:cubicBezTo>
                  <a:pt x="557" y="30"/>
                  <a:pt x="709" y="216"/>
                  <a:pt x="709" y="447"/>
                </a:cubicBezTo>
                <a:cubicBezTo>
                  <a:pt x="709" y="677"/>
                  <a:pt x="557" y="864"/>
                  <a:pt x="369" y="864"/>
                </a:cubicBezTo>
                <a:cubicBezTo>
                  <a:pt x="182" y="864"/>
                  <a:pt x="30" y="677"/>
                  <a:pt x="30" y="447"/>
                </a:cubicBezTo>
              </a:path>
            </a:pathLst>
          </a:custGeom>
          <a:noFill/>
          <a:ln w="28575" cap="flat">
            <a:solidFill>
              <a:srgbClr val="C00000"/>
            </a:solidFill>
            <a:prstDash val="solid"/>
            <a:miter lim="800000"/>
          </a:ln>
        </p:spPr>
        <p:txBody>
          <a:bodyPr rtlCol="0"/>
          <a:lstStyle/>
          <a:p>
            <a:pPr algn="ctr"/>
            <a:endParaRPr lang="zh-CN" altLang="en-US"/>
          </a:p>
        </p:txBody>
      </p:sp>
      <p:pic>
        <p:nvPicPr>
          <p:cNvPr id="324" name="picture 324"/>
          <p:cNvPicPr>
            <a:picLocks noChangeAspect="1"/>
          </p:cNvPicPr>
          <p:nvPr/>
        </p:nvPicPr>
        <p:blipFill>
          <a:blip r:embed="rId2"/>
          <a:stretch>
            <a:fillRect/>
          </a:stretch>
        </p:blipFill>
        <p:spPr>
          <a:xfrm rot="21600000">
            <a:off x="363220" y="1212215"/>
            <a:ext cx="376555" cy="549910"/>
          </a:xfrm>
          <a:prstGeom prst="rect">
            <a:avLst/>
          </a:prstGeom>
        </p:spPr>
      </p:pic>
      <p:pic>
        <p:nvPicPr>
          <p:cNvPr id="9" name="picture 322"/>
          <p:cNvPicPr>
            <a:picLocks noChangeAspect="1"/>
          </p:cNvPicPr>
          <p:nvPr/>
        </p:nvPicPr>
        <p:blipFill>
          <a:blip r:embed="rId3"/>
          <a:stretch>
            <a:fillRect/>
          </a:stretch>
        </p:blipFill>
        <p:spPr>
          <a:xfrm rot="21600000">
            <a:off x="163195" y="1894840"/>
            <a:ext cx="576580" cy="509270"/>
          </a:xfrm>
          <a:prstGeom prst="rect">
            <a:avLst/>
          </a:prstGeom>
        </p:spPr>
      </p:pic>
      <p:cxnSp>
        <p:nvCxnSpPr>
          <p:cNvPr id="3" name="直接箭头连接符 2"/>
          <p:cNvCxnSpPr/>
          <p:nvPr/>
        </p:nvCxnSpPr>
        <p:spPr>
          <a:xfrm>
            <a:off x="5814060" y="3749675"/>
            <a:ext cx="1080135" cy="0"/>
          </a:xfrm>
          <a:prstGeom prst="straightConnector1">
            <a:avLst/>
          </a:prstGeom>
          <a:ln w="57150">
            <a:solidFill>
              <a:srgbClr val="C00000"/>
            </a:solidFill>
            <a:tailEnd type="arrow"/>
          </a:ln>
        </p:spPr>
        <p:style>
          <a:lnRef idx="2">
            <a:schemeClr val="accent1"/>
          </a:lnRef>
          <a:fillRef idx="0">
            <a:srgbClr val="FFFFFF"/>
          </a:fillRef>
          <a:effectRef idx="0">
            <a:srgbClr val="FFFFFF"/>
          </a:effectRef>
          <a:fontRef idx="minor">
            <a:schemeClr val="tx1"/>
          </a:fontRef>
        </p:style>
      </p:cxnSp>
      <p:pic>
        <p:nvPicPr>
          <p:cNvPr id="6" name="图片 5" descr="pause_and_resume.drawio_01(1)"/>
          <p:cNvPicPr>
            <a:picLocks noChangeAspect="1"/>
          </p:cNvPicPr>
          <p:nvPr/>
        </p:nvPicPr>
        <p:blipFill>
          <a:blip r:embed="rId4"/>
          <a:stretch>
            <a:fillRect/>
          </a:stretch>
        </p:blipFill>
        <p:spPr>
          <a:xfrm>
            <a:off x="6524625" y="3831590"/>
            <a:ext cx="5572760" cy="2052955"/>
          </a:xfrm>
          <a:prstGeom prst="rect">
            <a:avLst/>
          </a:prstGeom>
        </p:spPr>
      </p:pic>
      <p:sp>
        <p:nvSpPr>
          <p:cNvPr id="10" name="path 172"/>
          <p:cNvSpPr/>
          <p:nvPr/>
        </p:nvSpPr>
        <p:spPr>
          <a:xfrm>
            <a:off x="8870315" y="3672840"/>
            <a:ext cx="1670685" cy="713740"/>
          </a:xfrm>
          <a:custGeom>
            <a:avLst/>
            <a:gdLst/>
            <a:ahLst/>
            <a:cxnLst/>
            <a:rect l="0" t="0" r="0" b="0"/>
            <a:pathLst>
              <a:path w="739" h="894">
                <a:moveTo>
                  <a:pt x="30" y="447"/>
                </a:moveTo>
                <a:cubicBezTo>
                  <a:pt x="30" y="216"/>
                  <a:pt x="182" y="30"/>
                  <a:pt x="369" y="30"/>
                </a:cubicBezTo>
                <a:cubicBezTo>
                  <a:pt x="557" y="30"/>
                  <a:pt x="709" y="216"/>
                  <a:pt x="709" y="447"/>
                </a:cubicBezTo>
                <a:cubicBezTo>
                  <a:pt x="709" y="677"/>
                  <a:pt x="557" y="864"/>
                  <a:pt x="369" y="864"/>
                </a:cubicBezTo>
                <a:cubicBezTo>
                  <a:pt x="182" y="864"/>
                  <a:pt x="30" y="677"/>
                  <a:pt x="30" y="447"/>
                </a:cubicBezTo>
              </a:path>
            </a:pathLst>
          </a:custGeom>
          <a:noFill/>
          <a:ln w="28575" cap="flat">
            <a:solidFill>
              <a:srgbClr val="C00000"/>
            </a:solidFill>
            <a:prstDash val="solid"/>
            <a:miter lim="800000"/>
          </a:ln>
        </p:spPr>
        <p:txBody>
          <a:bodyPr rtlCol="0"/>
          <a:lstStyle/>
          <a:p>
            <a:pPr algn="ctr"/>
            <a:endParaRPr lang="zh-CN" altLang="en-US"/>
          </a:p>
        </p:txBody>
      </p:sp>
      <p:sp>
        <p:nvSpPr>
          <p:cNvPr id="11" name="textbox 240"/>
          <p:cNvSpPr/>
          <p:nvPr/>
        </p:nvSpPr>
        <p:spPr>
          <a:xfrm>
            <a:off x="10529570" y="6503670"/>
            <a:ext cx="1607820" cy="30416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90204"/>
              <a:ea typeface="Arial" panose="020B0604020202090204"/>
              <a:cs typeface="Arial" panose="020B0604020202090204"/>
            </a:endParaRPr>
          </a:p>
          <a:p>
            <a:pPr algn="l" rtl="0" eaLnBrk="0">
              <a:lnSpc>
                <a:spcPct val="121000"/>
              </a:lnSpc>
            </a:pPr>
            <a:endParaRPr sz="400" dirty="0">
              <a:latin typeface="Arial" panose="020B0604020202090204"/>
              <a:ea typeface="Arial" panose="020B0604020202090204"/>
              <a:cs typeface="Arial" panose="020B0604020202090204"/>
            </a:endParaRPr>
          </a:p>
          <a:p>
            <a:pPr algn="r" rtl="0" eaLnBrk="0">
              <a:lnSpc>
                <a:spcPct val="77000"/>
              </a:lnSpc>
              <a:spcBef>
                <a:spcPts val="0"/>
              </a:spcBef>
            </a:pPr>
            <a:r>
              <a:rPr sz="1900" kern="0" spc="-50" dirty="0">
                <a:solidFill>
                  <a:srgbClr val="222222">
                    <a:alpha val="100000"/>
                  </a:srgbClr>
                </a:solidFill>
                <a:latin typeface="Arial" panose="020B0604020202090204"/>
                <a:ea typeface="Arial" panose="020B0604020202090204"/>
                <a:cs typeface="Arial" panose="020B0604020202090204"/>
              </a:rPr>
              <a:t>      </a:t>
            </a:r>
            <a:r>
              <a:rPr lang="en-US" sz="1900" kern="0" spc="-50" dirty="0">
                <a:solidFill>
                  <a:srgbClr val="000000">
                    <a:alpha val="100000"/>
                  </a:srgbClr>
                </a:solidFill>
                <a:latin typeface="Arial" panose="020B0604020202090204"/>
                <a:ea typeface="Arial" panose="020B0604020202090204"/>
                <a:cs typeface="Arial" panose="020B0604020202090204"/>
              </a:rPr>
              <a:t>13</a:t>
            </a:r>
            <a:endParaRPr lang="en-US" sz="1900" kern="0" spc="-50" dirty="0">
              <a:solidFill>
                <a:srgbClr val="000000">
                  <a:alpha val="100000"/>
                </a:srgbClr>
              </a:solidFill>
              <a:latin typeface="Arial" panose="020B0604020202090204"/>
              <a:ea typeface="Arial" panose="020B0604020202090204"/>
              <a:cs typeface="Arial" panose="020B060402020209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textbox 470"/>
          <p:cNvSpPr/>
          <p:nvPr/>
        </p:nvSpPr>
        <p:spPr>
          <a:xfrm>
            <a:off x="503529" y="1698447"/>
            <a:ext cx="5703570" cy="4110355"/>
          </a:xfrm>
          <a:prstGeom prst="rect">
            <a:avLst/>
          </a:prstGeom>
          <a:noFill/>
          <a:ln w="0" cap="flat">
            <a:noFill/>
            <a:prstDash val="solid"/>
            <a:miter lim="0"/>
          </a:ln>
        </p:spPr>
        <p:txBody>
          <a:bodyPr vert="horz" wrap="square" lIns="0" tIns="0" rIns="0" bIns="0"/>
          <a:lstStyle/>
          <a:p>
            <a:pPr indent="0" algn="l" rtl="0" eaLnBrk="0" fontAlgn="auto">
              <a:lnSpc>
                <a:spcPct val="83000"/>
              </a:lnSpc>
              <a:spcBef>
                <a:spcPts val="1200"/>
              </a:spcBef>
            </a:pPr>
            <a:r>
              <a:rPr sz="2200" kern="0" spc="-40" dirty="0">
                <a:solidFill>
                  <a:srgbClr val="000000">
                    <a:alpha val="100000"/>
                  </a:srgbClr>
                </a:solidFill>
                <a:latin typeface="Arial" panose="020B0604020202090204"/>
                <a:ea typeface="Arial" panose="020B0604020202090204"/>
                <a:cs typeface="Arial" panose="020B0604020202090204"/>
              </a:rPr>
              <a:t>Graphs</a:t>
            </a:r>
            <a:r>
              <a:rPr sz="2200" kern="0" spc="-40" baseline="48000" dirty="0">
                <a:solidFill>
                  <a:srgbClr val="000000">
                    <a:alpha val="100000"/>
                  </a:srgbClr>
                </a:solidFill>
                <a:latin typeface="Arial" panose="020B0604020202090204"/>
                <a:ea typeface="Arial" panose="020B0604020202090204"/>
                <a:cs typeface="Arial" panose="020B0604020202090204"/>
              </a:rPr>
              <a:t>[</a:t>
            </a:r>
            <a:r>
              <a:rPr lang="en-US" sz="2200" kern="0" spc="-40" baseline="48000" dirty="0">
                <a:solidFill>
                  <a:srgbClr val="000000">
                    <a:alpha val="100000"/>
                  </a:srgbClr>
                </a:solidFill>
                <a:latin typeface="Arial" panose="020B0604020202090204"/>
                <a:ea typeface="Arial" panose="020B0604020202090204"/>
                <a:cs typeface="Arial" panose="020B0604020202090204"/>
              </a:rPr>
              <a:t>4</a:t>
            </a:r>
            <a:r>
              <a:rPr sz="2200" kern="0" spc="-40" baseline="48000" dirty="0">
                <a:solidFill>
                  <a:srgbClr val="000000">
                    <a:alpha val="100000"/>
                  </a:srgbClr>
                </a:solidFill>
                <a:latin typeface="Arial" panose="020B0604020202090204"/>
                <a:ea typeface="Arial" panose="020B0604020202090204"/>
                <a:cs typeface="Arial" panose="020B0604020202090204"/>
              </a:rPr>
              <a:t>]</a:t>
            </a:r>
            <a:r>
              <a:rPr sz="1400" kern="0" spc="-170" dirty="0">
                <a:solidFill>
                  <a:srgbClr val="000000">
                    <a:alpha val="100000"/>
                  </a:srgbClr>
                </a:solidFill>
                <a:latin typeface="Arial" panose="020B0604020202090204"/>
                <a:ea typeface="Arial" panose="020B0604020202090204"/>
                <a:cs typeface="Arial" panose="020B0604020202090204"/>
              </a:rPr>
              <a:t> </a:t>
            </a:r>
            <a:r>
              <a:rPr sz="2200" kern="0" spc="-40" dirty="0">
                <a:solidFill>
                  <a:srgbClr val="000000">
                    <a:alpha val="100000"/>
                  </a:srgbClr>
                </a:solidFill>
                <a:latin typeface="Arial" panose="020B0604020202090204"/>
                <a:ea typeface="Arial" panose="020B0604020202090204"/>
                <a:cs typeface="Arial" panose="020B0604020202090204"/>
              </a:rPr>
              <a:t>: </a:t>
            </a:r>
            <a:r>
              <a:rPr lang="en-US" sz="2200" kern="0" spc="-40" dirty="0">
                <a:solidFill>
                  <a:srgbClr val="000000">
                    <a:alpha val="100000"/>
                  </a:srgbClr>
                </a:solidFill>
                <a:latin typeface="Arial" panose="020B0604020202090204"/>
                <a:ea typeface="Arial" panose="020B0604020202090204"/>
                <a:cs typeface="Arial" panose="020B0604020202090204"/>
              </a:rPr>
              <a:t>3</a:t>
            </a:r>
            <a:r>
              <a:rPr sz="2200" kern="0" spc="-40" dirty="0">
                <a:solidFill>
                  <a:srgbClr val="000000">
                    <a:alpha val="100000"/>
                  </a:srgbClr>
                </a:solidFill>
                <a:latin typeface="Arial" panose="020B0604020202090204"/>
                <a:ea typeface="Arial" panose="020B0604020202090204"/>
                <a:cs typeface="Arial" panose="020B0604020202090204"/>
              </a:rPr>
              <a:t> </a:t>
            </a:r>
            <a:r>
              <a:rPr sz="2200" kern="0" spc="-50" dirty="0">
                <a:solidFill>
                  <a:srgbClr val="000000">
                    <a:alpha val="100000"/>
                  </a:srgbClr>
                </a:solidFill>
                <a:latin typeface="Arial" panose="020B0604020202090204"/>
                <a:ea typeface="Arial" panose="020B0604020202090204"/>
                <a:cs typeface="Arial" panose="020B0604020202090204"/>
              </a:rPr>
              <a:t>SNAP datasets + </a:t>
            </a:r>
            <a:r>
              <a:rPr lang="en-US" sz="2200" kern="0" spc="-50" dirty="0">
                <a:solidFill>
                  <a:srgbClr val="000000">
                    <a:alpha val="100000"/>
                  </a:srgbClr>
                </a:solidFill>
                <a:latin typeface="Arial" panose="020B0604020202090204"/>
                <a:ea typeface="Arial" panose="020B0604020202090204"/>
                <a:cs typeface="Arial" panose="020B0604020202090204"/>
              </a:rPr>
              <a:t>RMAT-27</a:t>
            </a:r>
            <a:endParaRPr lang="en-US" sz="2200" kern="0" spc="-50" dirty="0">
              <a:solidFill>
                <a:srgbClr val="000000">
                  <a:alpha val="100000"/>
                </a:srgbClr>
              </a:solidFill>
              <a:latin typeface="Arial" panose="020B0604020202090204"/>
              <a:ea typeface="Arial" panose="020B0604020202090204"/>
              <a:cs typeface="Arial" panose="020B0604020202090204"/>
            </a:endParaRPr>
          </a:p>
          <a:p>
            <a:pPr indent="0" algn="l" rtl="0" eaLnBrk="0" fontAlgn="auto">
              <a:lnSpc>
                <a:spcPct val="83000"/>
              </a:lnSpc>
              <a:spcBef>
                <a:spcPts val="1200"/>
              </a:spcBef>
            </a:pPr>
            <a:r>
              <a:rPr sz="2300" kern="0" spc="-50" dirty="0">
                <a:solidFill>
                  <a:srgbClr val="000000">
                    <a:alpha val="100000"/>
                  </a:srgbClr>
                </a:solidFill>
                <a:latin typeface="Arial" panose="020B0604020202090204"/>
                <a:ea typeface="Arial" panose="020B0604020202090204"/>
                <a:cs typeface="Arial" panose="020B0604020202090204"/>
              </a:rPr>
              <a:t>Apps: breadth-first-search (bfs),</a:t>
            </a:r>
            <a:endParaRPr sz="2300" dirty="0">
              <a:latin typeface="Arial" panose="020B0604020202090204"/>
              <a:ea typeface="Arial" panose="020B0604020202090204"/>
              <a:cs typeface="Arial" panose="020B0604020202090204"/>
            </a:endParaRPr>
          </a:p>
          <a:p>
            <a:pPr marL="13335" algn="l" rtl="0" eaLnBrk="0">
              <a:lnSpc>
                <a:spcPct val="76000"/>
              </a:lnSpc>
              <a:spcBef>
                <a:spcPts val="860"/>
              </a:spcBef>
            </a:pPr>
            <a:r>
              <a:rPr sz="2300" kern="0" spc="-50" dirty="0">
                <a:solidFill>
                  <a:srgbClr val="000000">
                    <a:alpha val="100000"/>
                  </a:srgbClr>
                </a:solidFill>
                <a:latin typeface="Arial" panose="020B0604020202090204"/>
                <a:ea typeface="Arial" panose="020B0604020202090204"/>
                <a:cs typeface="Arial" panose="020B0604020202090204"/>
              </a:rPr>
              <a:t>connected-components (c</a:t>
            </a:r>
            <a:r>
              <a:rPr sz="2300" kern="0" spc="-60" dirty="0">
                <a:solidFill>
                  <a:srgbClr val="000000">
                    <a:alpha val="100000"/>
                  </a:srgbClr>
                </a:solidFill>
                <a:latin typeface="Arial" panose="020B0604020202090204"/>
                <a:ea typeface="Arial" panose="020B0604020202090204"/>
                <a:cs typeface="Arial" panose="020B0604020202090204"/>
              </a:rPr>
              <a:t>c), pagerank (pr),</a:t>
            </a:r>
            <a:endParaRPr sz="2300" dirty="0">
              <a:latin typeface="Arial" panose="020B0604020202090204"/>
              <a:ea typeface="Arial" panose="020B0604020202090204"/>
              <a:cs typeface="Arial" panose="020B0604020202090204"/>
            </a:endParaRPr>
          </a:p>
          <a:p>
            <a:pPr marL="12700" algn="l" rtl="0" eaLnBrk="0">
              <a:lnSpc>
                <a:spcPts val="2905"/>
              </a:lnSpc>
            </a:pPr>
            <a:r>
              <a:rPr sz="2300" kern="0" spc="-60" dirty="0">
                <a:solidFill>
                  <a:srgbClr val="000000">
                    <a:alpha val="100000"/>
                  </a:srgbClr>
                </a:solidFill>
                <a:latin typeface="Arial" panose="020B0604020202090204"/>
                <a:ea typeface="Arial" panose="020B0604020202090204"/>
                <a:cs typeface="Arial" panose="020B0604020202090204"/>
              </a:rPr>
              <a:t>single-source-shortest-path(sssp)</a:t>
            </a:r>
            <a:endParaRPr sz="2300" dirty="0">
              <a:latin typeface="Arial" panose="020B0604020202090204"/>
              <a:ea typeface="Arial" panose="020B0604020202090204"/>
              <a:cs typeface="Arial" panose="020B0604020202090204"/>
            </a:endParaRPr>
          </a:p>
          <a:p>
            <a:pPr algn="l" rtl="0" eaLnBrk="0">
              <a:lnSpc>
                <a:spcPct val="145000"/>
              </a:lnSpc>
            </a:pPr>
            <a:endParaRPr sz="1000" dirty="0">
              <a:latin typeface="Arial" panose="020B0604020202090204"/>
              <a:ea typeface="Arial" panose="020B0604020202090204"/>
              <a:cs typeface="Arial" panose="020B0604020202090204"/>
            </a:endParaRPr>
          </a:p>
          <a:p>
            <a:pPr marL="27940" algn="l" rtl="0" eaLnBrk="0">
              <a:lnSpc>
                <a:spcPct val="72000"/>
              </a:lnSpc>
              <a:spcBef>
                <a:spcPts val="940"/>
              </a:spcBef>
            </a:pPr>
            <a:r>
              <a:rPr sz="3100" b="1" kern="0" spc="-110" dirty="0">
                <a:solidFill>
                  <a:srgbClr val="000000">
                    <a:alpha val="100000"/>
                  </a:srgbClr>
                </a:solidFill>
                <a:latin typeface="PingFang SC" panose="020B0400000000000000" charset="-122"/>
                <a:ea typeface="PingFang SC" panose="020B0400000000000000" charset="-122"/>
                <a:cs typeface="PingFang SC" panose="020B0400000000000000" charset="-122"/>
              </a:rPr>
              <a:t>Environme</a:t>
            </a:r>
            <a:r>
              <a:rPr sz="3100" b="1" kern="0" spc="-120" dirty="0">
                <a:solidFill>
                  <a:srgbClr val="000000">
                    <a:alpha val="100000"/>
                  </a:srgbClr>
                </a:solidFill>
                <a:latin typeface="PingFang SC" panose="020B0400000000000000" charset="-122"/>
                <a:ea typeface="PingFang SC" panose="020B0400000000000000" charset="-122"/>
                <a:cs typeface="PingFang SC" panose="020B0400000000000000" charset="-122"/>
              </a:rPr>
              <a:t>nts</a:t>
            </a:r>
            <a:endParaRPr sz="3100" b="1" kern="0" spc="-120" dirty="0">
              <a:solidFill>
                <a:srgbClr val="000000">
                  <a:alpha val="100000"/>
                </a:srgbClr>
              </a:solidFill>
              <a:latin typeface="PingFang SC" panose="020B0400000000000000" charset="-122"/>
              <a:ea typeface="PingFang SC" panose="020B0400000000000000" charset="-122"/>
              <a:cs typeface="PingFang SC" panose="020B0400000000000000" charset="-122"/>
            </a:endParaRPr>
          </a:p>
          <a:p>
            <a:pPr marL="27940" algn="l" rtl="0" eaLnBrk="0">
              <a:lnSpc>
                <a:spcPct val="72000"/>
              </a:lnSpc>
              <a:spcBef>
                <a:spcPts val="940"/>
              </a:spcBef>
            </a:pPr>
            <a:r>
              <a:rPr lang="en-US" sz="2200" kern="0" spc="-60" dirty="0">
                <a:solidFill>
                  <a:srgbClr val="000000">
                    <a:alpha val="100000"/>
                  </a:srgbClr>
                </a:solidFill>
                <a:latin typeface="Arial" panose="020B0604020202090204"/>
                <a:ea typeface="Arial" panose="020B0604020202090204"/>
                <a:cs typeface="Arial" panose="020B0604020202090204"/>
              </a:rPr>
              <a:t>Serverless function -&gt; AWS Lambda</a:t>
            </a:r>
            <a:endParaRPr lang="en-US" sz="2200" kern="0" spc="-60" dirty="0">
              <a:solidFill>
                <a:srgbClr val="000000">
                  <a:alpha val="100000"/>
                </a:srgbClr>
              </a:solidFill>
              <a:latin typeface="Arial" panose="020B0604020202090204"/>
              <a:ea typeface="Arial" panose="020B0604020202090204"/>
              <a:cs typeface="Arial" panose="020B0604020202090204"/>
            </a:endParaRPr>
          </a:p>
          <a:p>
            <a:pPr marL="27940" algn="l" rtl="0" eaLnBrk="0">
              <a:lnSpc>
                <a:spcPct val="72000"/>
              </a:lnSpc>
              <a:spcBef>
                <a:spcPts val="940"/>
              </a:spcBef>
            </a:pPr>
            <a:r>
              <a:rPr lang="en-US" sz="2200" kern="0" spc="-60" dirty="0">
                <a:solidFill>
                  <a:srgbClr val="000000">
                    <a:alpha val="100000"/>
                  </a:srgbClr>
                </a:solidFill>
                <a:latin typeface="Arial" panose="020B0604020202090204"/>
                <a:ea typeface="Arial" panose="020B0604020202090204"/>
                <a:cs typeface="Arial" panose="020B0604020202090204"/>
              </a:rPr>
              <a:t>Proxy -&gt; AWS Fargate</a:t>
            </a:r>
            <a:endParaRPr sz="2200" dirty="0">
              <a:latin typeface="Arial" panose="020B0604020202090204"/>
              <a:ea typeface="Arial" panose="020B0604020202090204"/>
              <a:cs typeface="Arial" panose="020B0604020202090204"/>
            </a:endParaRPr>
          </a:p>
          <a:p>
            <a:pPr algn="l" rtl="0" eaLnBrk="0">
              <a:lnSpc>
                <a:spcPct val="112000"/>
              </a:lnSpc>
            </a:pPr>
            <a:endParaRPr sz="1000" dirty="0">
              <a:latin typeface="Arial" panose="020B0604020202090204"/>
              <a:ea typeface="Arial" panose="020B0604020202090204"/>
              <a:cs typeface="Arial" panose="020B0604020202090204"/>
            </a:endParaRPr>
          </a:p>
          <a:p>
            <a:pPr marL="27940" algn="l" rtl="0" eaLnBrk="0">
              <a:lnSpc>
                <a:spcPct val="74000"/>
              </a:lnSpc>
              <a:spcBef>
                <a:spcPts val="930"/>
              </a:spcBef>
            </a:pPr>
            <a:r>
              <a:rPr sz="3100" b="1" kern="0" spc="-150" dirty="0">
                <a:solidFill>
                  <a:srgbClr val="000000">
                    <a:alpha val="100000"/>
                  </a:srgbClr>
                </a:solidFill>
                <a:latin typeface="PingFang SC" panose="020B0400000000000000" charset="-122"/>
                <a:ea typeface="PingFang SC" panose="020B0400000000000000" charset="-122"/>
                <a:cs typeface="PingFang SC" panose="020B0400000000000000" charset="-122"/>
              </a:rPr>
              <a:t>Baselines</a:t>
            </a:r>
            <a:endParaRPr sz="3100" dirty="0">
              <a:latin typeface="PingFang SC" panose="020B0400000000000000" charset="-122"/>
              <a:ea typeface="PingFang SC" panose="020B0400000000000000" charset="-122"/>
              <a:cs typeface="PingFang SC" panose="020B0400000000000000" charset="-122"/>
            </a:endParaRPr>
          </a:p>
          <a:p>
            <a:pPr algn="l" rtl="0" eaLnBrk="0">
              <a:lnSpc>
                <a:spcPct val="104000"/>
              </a:lnSpc>
            </a:pPr>
            <a:endParaRPr sz="1000" dirty="0">
              <a:latin typeface="Arial" panose="020B0604020202090204"/>
              <a:ea typeface="Arial" panose="020B0604020202090204"/>
              <a:cs typeface="Arial" panose="020B0604020202090204"/>
            </a:endParaRPr>
          </a:p>
          <a:p>
            <a:pPr algn="l" rtl="0" eaLnBrk="0">
              <a:lnSpc>
                <a:spcPct val="8000"/>
              </a:lnSpc>
            </a:pPr>
            <a:endParaRPr sz="100" dirty="0">
              <a:latin typeface="Arial" panose="020B0604020202090204"/>
              <a:ea typeface="Arial" panose="020B0604020202090204"/>
              <a:cs typeface="Arial" panose="020B0604020202090204"/>
            </a:endParaRPr>
          </a:p>
          <a:p>
            <a:pPr algn="l" rtl="0" eaLnBrk="0">
              <a:lnSpc>
                <a:spcPct val="77000"/>
              </a:lnSpc>
            </a:pPr>
            <a:r>
              <a:rPr lang="en-US" sz="2300" kern="0" spc="-80" dirty="0">
                <a:solidFill>
                  <a:srgbClr val="000000">
                    <a:alpha val="100000"/>
                  </a:srgbClr>
                </a:solidFill>
                <a:latin typeface="Arial" panose="020B0604020202090204"/>
                <a:ea typeface="Arial" panose="020B0604020202090204"/>
                <a:cs typeface="Arial" panose="020B0604020202090204"/>
              </a:rPr>
              <a:t>FaaSGraph</a:t>
            </a:r>
            <a:r>
              <a:rPr sz="2300" kern="0" spc="-80" dirty="0">
                <a:solidFill>
                  <a:srgbClr val="000000">
                    <a:alpha val="100000"/>
                  </a:srgbClr>
                </a:solidFill>
                <a:latin typeface="Arial" panose="020B0604020202090204"/>
                <a:ea typeface="Arial" panose="020B0604020202090204"/>
                <a:cs typeface="Arial" panose="020B0604020202090204"/>
              </a:rPr>
              <a:t>(</a:t>
            </a:r>
            <a:r>
              <a:rPr lang="en-US" sz="2300" kern="0" spc="-80" dirty="0">
                <a:solidFill>
                  <a:srgbClr val="000000">
                    <a:alpha val="100000"/>
                  </a:srgbClr>
                </a:solidFill>
                <a:latin typeface="Arial" panose="020B0604020202090204"/>
                <a:ea typeface="Arial" panose="020B0604020202090204"/>
                <a:cs typeface="Arial" panose="020B0604020202090204"/>
              </a:rPr>
              <a:t>ASPLOS’24</a:t>
            </a:r>
            <a:r>
              <a:rPr sz="2300" kern="0" spc="-80" dirty="0">
                <a:solidFill>
                  <a:srgbClr val="000000">
                    <a:alpha val="100000"/>
                  </a:srgbClr>
                </a:solidFill>
                <a:latin typeface="Arial" panose="020B0604020202090204"/>
                <a:ea typeface="Arial" panose="020B0604020202090204"/>
                <a:cs typeface="Arial" panose="020B0604020202090204"/>
              </a:rPr>
              <a:t>)</a:t>
            </a:r>
            <a:endParaRPr sz="2300" dirty="0">
              <a:latin typeface="Arial" panose="020B0604020202090204"/>
              <a:ea typeface="Arial" panose="020B0604020202090204"/>
              <a:cs typeface="Arial" panose="020B0604020202090204"/>
            </a:endParaRPr>
          </a:p>
        </p:txBody>
      </p:sp>
      <p:sp>
        <p:nvSpPr>
          <p:cNvPr id="474" name="textbox 474"/>
          <p:cNvSpPr/>
          <p:nvPr/>
        </p:nvSpPr>
        <p:spPr>
          <a:xfrm>
            <a:off x="363220" y="6252845"/>
            <a:ext cx="8883650" cy="508635"/>
          </a:xfrm>
          <a:prstGeom prst="rect">
            <a:avLst/>
          </a:prstGeom>
          <a:noFill/>
          <a:ln w="0" cap="flat">
            <a:noFill/>
            <a:prstDash val="solid"/>
            <a:miter lim="0"/>
          </a:ln>
        </p:spPr>
        <p:txBody>
          <a:bodyPr vert="horz" wrap="square" lIns="0" tIns="0" rIns="0" bIns="0"/>
          <a:lstStyle/>
          <a:p>
            <a:pPr algn="l" rtl="0" eaLnBrk="0">
              <a:lnSpc>
                <a:spcPct val="161000"/>
              </a:lnSpc>
            </a:pPr>
            <a:r>
              <a:rPr sz="2000" kern="0" spc="-50" dirty="0">
                <a:solidFill>
                  <a:srgbClr val="222222">
                    <a:alpha val="100000"/>
                  </a:srgbClr>
                </a:solidFill>
                <a:latin typeface="Arial" panose="020B0604020202090204"/>
                <a:ea typeface="Arial" panose="020B0604020202090204"/>
                <a:cs typeface="Arial" panose="020B0604020202090204"/>
              </a:rPr>
              <a:t>[</a:t>
            </a:r>
            <a:r>
              <a:rPr lang="en-US" sz="2000" kern="0" spc="-50" dirty="0">
                <a:solidFill>
                  <a:srgbClr val="222222">
                    <a:alpha val="100000"/>
                  </a:srgbClr>
                </a:solidFill>
                <a:latin typeface="Arial" panose="020B0604020202090204"/>
                <a:ea typeface="Arial" panose="020B0604020202090204"/>
                <a:cs typeface="Arial" panose="020B0604020202090204"/>
              </a:rPr>
              <a:t>4</a:t>
            </a:r>
            <a:r>
              <a:rPr sz="2000" kern="0" spc="-50" dirty="0">
                <a:solidFill>
                  <a:srgbClr val="222222">
                    <a:alpha val="100000"/>
                  </a:srgbClr>
                </a:solidFill>
                <a:latin typeface="Arial" panose="020B0604020202090204"/>
                <a:ea typeface="Arial" panose="020B0604020202090204"/>
                <a:cs typeface="Arial" panose="020B0604020202090204"/>
              </a:rPr>
              <a:t>] </a:t>
            </a:r>
            <a:r>
              <a:rPr sz="2000" kern="0" spc="-50" dirty="0">
                <a:solidFill>
                  <a:srgbClr val="222222">
                    <a:alpha val="100000"/>
                  </a:srgbClr>
                </a:solidFill>
                <a:latin typeface="Arial" panose="020B0604020202090204"/>
                <a:ea typeface="Arial" panose="020B0604020202090204"/>
                <a:cs typeface="Arial" panose="020B0604020202090204"/>
                <a:hlinkClick r:id="rId1">
                  <a:extLst>
                    <a:ext uri="{DAF060AB-1E55-43B9-8AAB-6FB025537F2F}">
                      <wpsdc:hlinkClr xmlns:wpsdc="http://www.wps.cn/officeDocument/2017/drawingmlCustomData" val="222222"/>
                      <wpsdc:folHlinkClr xmlns:wpsdc="http://www.wps.cn/officeDocument/2017/drawingmlCustomData" val="222222"/>
                      <wpsdc:hlinkUnderline xmlns:wpsdc="http://www.wps.cn/officeDocument/2017/drawingmlCustomData" val="0"/>
                    </a:ext>
                  </a:extLst>
                </a:hlinkClick>
              </a:rPr>
              <a:t>https://snap.stanford.edu/data</a:t>
            </a:r>
            <a:r>
              <a:rPr sz="2000" kern="0" spc="10" dirty="0">
                <a:solidFill>
                  <a:srgbClr val="222222">
                    <a:alpha val="100000"/>
                  </a:srgbClr>
                </a:solidFill>
                <a:latin typeface="Arial" panose="020B0604020202090204"/>
                <a:ea typeface="Arial" panose="020B0604020202090204"/>
                <a:cs typeface="Arial" panose="020B0604020202090204"/>
                <a:hlinkClick r:id="rId1">
                  <a:extLst>
                    <a:ext uri="{DAF060AB-1E55-43B9-8AAB-6FB025537F2F}">
                      <wpsdc:hlinkClr xmlns:wpsdc="http://www.wps.cn/officeDocument/2017/drawingmlCustomData" val="222222"/>
                      <wpsdc:folHlinkClr xmlns:wpsdc="http://www.wps.cn/officeDocument/2017/drawingmlCustomData" val="222222"/>
                      <wpsdc:hlinkUnderline xmlns:wpsdc="http://www.wps.cn/officeDocument/2017/drawingmlCustomData" val="0"/>
                    </a:ext>
                  </a:extLst>
                </a:hlinkClick>
              </a:rPr>
              <a:t>                                                 </a:t>
            </a:r>
            <a:r>
              <a:rPr sz="2000" kern="0" spc="0" dirty="0">
                <a:solidFill>
                  <a:srgbClr val="222222">
                    <a:alpha val="100000"/>
                  </a:srgbClr>
                </a:solidFill>
                <a:latin typeface="Arial" panose="020B0604020202090204"/>
                <a:ea typeface="Arial" panose="020B0604020202090204"/>
                <a:cs typeface="Arial" panose="020B0604020202090204"/>
                <a:hlinkClick r:id="rId1">
                  <a:extLst>
                    <a:ext uri="{DAF060AB-1E55-43B9-8AAB-6FB025537F2F}">
                      <wpsdc:hlinkClr xmlns:wpsdc="http://www.wps.cn/officeDocument/2017/drawingmlCustomData" val="222222"/>
                      <wpsdc:folHlinkClr xmlns:wpsdc="http://www.wps.cn/officeDocument/2017/drawingmlCustomData" val="222222"/>
                      <wpsdc:hlinkUnderline xmlns:wpsdc="http://www.wps.cn/officeDocument/2017/drawingmlCustomData" val="0"/>
                    </a:ext>
                  </a:extLst>
                </a:hlinkClick>
              </a:rPr>
              <a:t>     </a:t>
            </a:r>
            <a:endParaRPr sz="2000" dirty="0">
              <a:latin typeface="Arial" panose="020B0604020202090204"/>
              <a:ea typeface="Arial" panose="020B0604020202090204"/>
              <a:cs typeface="Arial" panose="020B0604020202090204"/>
            </a:endParaRPr>
          </a:p>
        </p:txBody>
      </p:sp>
      <p:grpSp>
        <p:nvGrpSpPr>
          <p:cNvPr id="48" name="group 48"/>
          <p:cNvGrpSpPr/>
          <p:nvPr/>
        </p:nvGrpSpPr>
        <p:grpSpPr>
          <a:xfrm rot="21600000">
            <a:off x="363414" y="952657"/>
            <a:ext cx="11465170" cy="78117"/>
            <a:chOff x="0" y="0"/>
            <a:chExt cx="11465170" cy="78117"/>
          </a:xfrm>
        </p:grpSpPr>
        <p:sp>
          <p:nvSpPr>
            <p:cNvPr id="478" name="path 478"/>
            <p:cNvSpPr/>
            <p:nvPr/>
          </p:nvSpPr>
          <p:spPr>
            <a:xfrm>
              <a:off x="0" y="0"/>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480" name="path 480"/>
            <p:cNvSpPr/>
            <p:nvPr/>
          </p:nvSpPr>
          <p:spPr>
            <a:xfrm>
              <a:off x="0" y="62241"/>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grpSp>
      <p:sp>
        <p:nvSpPr>
          <p:cNvPr id="482" name="textbox 482"/>
          <p:cNvSpPr/>
          <p:nvPr/>
        </p:nvSpPr>
        <p:spPr>
          <a:xfrm>
            <a:off x="499872" y="1292859"/>
            <a:ext cx="1826895" cy="376555"/>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90204"/>
              <a:ea typeface="Arial" panose="020B0604020202090204"/>
              <a:cs typeface="Arial" panose="020B0604020202090204"/>
            </a:endParaRPr>
          </a:p>
          <a:p>
            <a:pPr algn="r" rtl="0" eaLnBrk="0">
              <a:lnSpc>
                <a:spcPct val="74000"/>
              </a:lnSpc>
            </a:pPr>
            <a:r>
              <a:rPr sz="3100" b="1" kern="0" spc="-140" dirty="0">
                <a:solidFill>
                  <a:srgbClr val="000000">
                    <a:alpha val="100000"/>
                  </a:srgbClr>
                </a:solidFill>
                <a:latin typeface="PingFang SC" panose="020B0400000000000000" charset="-122"/>
                <a:ea typeface="PingFang SC" panose="020B0400000000000000" charset="-122"/>
                <a:cs typeface="PingFang SC" panose="020B0400000000000000" charset="-122"/>
              </a:rPr>
              <a:t>Wor</a:t>
            </a:r>
            <a:r>
              <a:rPr sz="3100" b="1"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kload</a:t>
            </a:r>
            <a:r>
              <a:rPr sz="3100" b="1" kern="0" spc="-100" dirty="0">
                <a:solidFill>
                  <a:srgbClr val="000000">
                    <a:alpha val="100000"/>
                  </a:srgbClr>
                </a:solidFill>
                <a:latin typeface="PingFang SC" panose="020B0400000000000000" charset="-122"/>
                <a:ea typeface="PingFang SC" panose="020B0400000000000000" charset="-122"/>
                <a:cs typeface="PingFang SC" panose="020B0400000000000000" charset="-122"/>
              </a:rPr>
              <a:t>s</a:t>
            </a:r>
            <a:endParaRPr sz="3100" dirty="0">
              <a:latin typeface="PingFang SC" panose="020B0400000000000000" charset="-122"/>
              <a:ea typeface="PingFang SC" panose="020B0400000000000000" charset="-122"/>
              <a:cs typeface="PingFang SC" panose="020B0400000000000000" charset="-122"/>
            </a:endParaRPr>
          </a:p>
        </p:txBody>
      </p:sp>
      <p:sp>
        <p:nvSpPr>
          <p:cNvPr id="242" name="textbox 242"/>
          <p:cNvSpPr/>
          <p:nvPr/>
        </p:nvSpPr>
        <p:spPr>
          <a:xfrm>
            <a:off x="554355" y="304800"/>
            <a:ext cx="10666095" cy="508635"/>
          </a:xfrm>
          <a:prstGeom prst="rect">
            <a:avLst/>
          </a:prstGeom>
          <a:noFill/>
          <a:ln w="0" cap="flat">
            <a:noFill/>
            <a:prstDash val="solid"/>
            <a:miter lim="0"/>
          </a:ln>
        </p:spPr>
        <p:txBody>
          <a:bodyPr vert="horz" wrap="square" lIns="0" tIns="0" rIns="0" bIns="0"/>
          <a:lstStyle/>
          <a:p>
            <a:pPr algn="l" rtl="0" eaLnBrk="0">
              <a:lnSpc>
                <a:spcPct val="131000"/>
              </a:lnSpc>
            </a:pPr>
            <a:endParaRPr sz="300" dirty="0">
              <a:latin typeface="Arial" panose="020B0604020202090204"/>
              <a:ea typeface="Arial" panose="020B0604020202090204"/>
              <a:cs typeface="Arial" panose="020B0604020202090204"/>
            </a:endParaRPr>
          </a:p>
          <a:p>
            <a:pPr marL="487680" algn="ctr" rtl="0" eaLnBrk="0">
              <a:lnSpc>
                <a:spcPct val="78000"/>
              </a:lnSpc>
              <a:spcBef>
                <a:spcPts val="0"/>
              </a:spcBef>
              <a:tabLst>
                <a:tab pos="889000" algn="l"/>
              </a:tabLst>
            </a:pPr>
            <a:r>
              <a:rPr sz="3400" kern="0" spc="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lang="en-US" altLang="zh-CN" sz="34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rPr>
              <a:t>Experiment </a:t>
            </a:r>
            <a:r>
              <a:rPr lang="en-US" altLang="zh-CN" sz="34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rPr>
              <a:t>Settings </a:t>
            </a:r>
            <a:endParaRPr sz="3400" dirty="0">
              <a:latin typeface="PingFang SC" panose="020B0400000000000000" charset="-122"/>
              <a:ea typeface="PingFang SC" panose="020B0400000000000000" charset="-122"/>
              <a:cs typeface="PingFang SC" panose="020B0400000000000000" charset="-122"/>
            </a:endParaRPr>
          </a:p>
        </p:txBody>
      </p:sp>
      <p:pic>
        <p:nvPicPr>
          <p:cNvPr id="2" name="图片 1"/>
          <p:cNvPicPr>
            <a:picLocks noChangeAspect="1"/>
          </p:cNvPicPr>
          <p:nvPr/>
        </p:nvPicPr>
        <p:blipFill>
          <a:blip r:embed="rId2"/>
          <a:srcRect t="11736"/>
          <a:stretch>
            <a:fillRect/>
          </a:stretch>
        </p:blipFill>
        <p:spPr>
          <a:xfrm>
            <a:off x="5844540" y="1698625"/>
            <a:ext cx="6347460" cy="3476625"/>
          </a:xfrm>
          <a:prstGeom prst="rect">
            <a:avLst/>
          </a:prstGeom>
        </p:spPr>
      </p:pic>
      <p:sp>
        <p:nvSpPr>
          <p:cNvPr id="240" name="textbox 240"/>
          <p:cNvSpPr/>
          <p:nvPr/>
        </p:nvSpPr>
        <p:spPr>
          <a:xfrm>
            <a:off x="10529570" y="6503670"/>
            <a:ext cx="1607820" cy="30416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90204"/>
              <a:ea typeface="Arial" panose="020B0604020202090204"/>
              <a:cs typeface="Arial" panose="020B0604020202090204"/>
            </a:endParaRPr>
          </a:p>
          <a:p>
            <a:pPr algn="l" rtl="0" eaLnBrk="0">
              <a:lnSpc>
                <a:spcPct val="121000"/>
              </a:lnSpc>
            </a:pPr>
            <a:endParaRPr sz="400" dirty="0">
              <a:latin typeface="Arial" panose="020B0604020202090204"/>
              <a:ea typeface="Arial" panose="020B0604020202090204"/>
              <a:cs typeface="Arial" panose="020B0604020202090204"/>
            </a:endParaRPr>
          </a:p>
          <a:p>
            <a:pPr algn="r" rtl="0" eaLnBrk="0">
              <a:lnSpc>
                <a:spcPct val="77000"/>
              </a:lnSpc>
              <a:spcBef>
                <a:spcPts val="0"/>
              </a:spcBef>
            </a:pPr>
            <a:r>
              <a:rPr sz="1900" kern="0" spc="-50" dirty="0">
                <a:solidFill>
                  <a:srgbClr val="222222">
                    <a:alpha val="100000"/>
                  </a:srgbClr>
                </a:solidFill>
                <a:latin typeface="Arial" panose="020B0604020202090204"/>
                <a:ea typeface="Arial" panose="020B0604020202090204"/>
                <a:cs typeface="Arial" panose="020B0604020202090204"/>
              </a:rPr>
              <a:t>      </a:t>
            </a:r>
            <a:r>
              <a:rPr lang="en-US" sz="1900" kern="0" spc="-50" dirty="0">
                <a:solidFill>
                  <a:srgbClr val="000000">
                    <a:alpha val="100000"/>
                  </a:srgbClr>
                </a:solidFill>
                <a:latin typeface="Arial" panose="020B0604020202090204"/>
                <a:ea typeface="Arial" panose="020B0604020202090204"/>
                <a:cs typeface="Arial" panose="020B0604020202090204"/>
              </a:rPr>
              <a:t>14</a:t>
            </a:r>
            <a:endParaRPr lang="en-US" sz="1900" kern="0" spc="-50" dirty="0">
              <a:solidFill>
                <a:srgbClr val="000000">
                  <a:alpha val="100000"/>
                </a:srgbClr>
              </a:solidFill>
              <a:latin typeface="Arial" panose="020B0604020202090204"/>
              <a:ea typeface="Arial" panose="020B0604020202090204"/>
              <a:cs typeface="Arial" panose="020B060402020209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textbox 470"/>
          <p:cNvSpPr/>
          <p:nvPr/>
        </p:nvSpPr>
        <p:spPr>
          <a:xfrm>
            <a:off x="503529" y="1698447"/>
            <a:ext cx="5703570" cy="4110355"/>
          </a:xfrm>
          <a:prstGeom prst="rect">
            <a:avLst/>
          </a:prstGeom>
          <a:noFill/>
          <a:ln w="0" cap="flat">
            <a:noFill/>
            <a:prstDash val="solid"/>
            <a:miter lim="0"/>
          </a:ln>
        </p:spPr>
        <p:txBody>
          <a:bodyPr vert="horz" wrap="square" lIns="0" tIns="0" rIns="0" bIns="0"/>
          <a:lstStyle/>
          <a:p>
            <a:pPr indent="0" algn="l" rtl="0" eaLnBrk="0" fontAlgn="auto">
              <a:lnSpc>
                <a:spcPct val="83000"/>
              </a:lnSpc>
              <a:spcBef>
                <a:spcPts val="1200"/>
              </a:spcBef>
            </a:pPr>
            <a:endParaRPr sz="2300" dirty="0">
              <a:latin typeface="Arial" panose="020B0604020202090204"/>
              <a:ea typeface="Arial" panose="020B0604020202090204"/>
              <a:cs typeface="Arial" panose="020B0604020202090204"/>
            </a:endParaRPr>
          </a:p>
        </p:txBody>
      </p:sp>
      <p:grpSp>
        <p:nvGrpSpPr>
          <p:cNvPr id="48" name="group 48"/>
          <p:cNvGrpSpPr/>
          <p:nvPr/>
        </p:nvGrpSpPr>
        <p:grpSpPr>
          <a:xfrm rot="21600000">
            <a:off x="363414" y="952657"/>
            <a:ext cx="11465170" cy="78117"/>
            <a:chOff x="0" y="0"/>
            <a:chExt cx="11465170" cy="78117"/>
          </a:xfrm>
        </p:grpSpPr>
        <p:sp>
          <p:nvSpPr>
            <p:cNvPr id="478" name="path 478"/>
            <p:cNvSpPr/>
            <p:nvPr/>
          </p:nvSpPr>
          <p:spPr>
            <a:xfrm>
              <a:off x="0" y="0"/>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480" name="path 480"/>
            <p:cNvSpPr/>
            <p:nvPr/>
          </p:nvSpPr>
          <p:spPr>
            <a:xfrm>
              <a:off x="0" y="62241"/>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grpSp>
      <p:sp>
        <p:nvSpPr>
          <p:cNvPr id="482" name="textbox 482"/>
          <p:cNvSpPr/>
          <p:nvPr/>
        </p:nvSpPr>
        <p:spPr>
          <a:xfrm>
            <a:off x="499872" y="1292859"/>
            <a:ext cx="1826895" cy="376555"/>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90204"/>
              <a:ea typeface="Arial" panose="020B0604020202090204"/>
              <a:cs typeface="Arial" panose="020B0604020202090204"/>
            </a:endParaRPr>
          </a:p>
          <a:p>
            <a:pPr algn="r" rtl="0" eaLnBrk="0">
              <a:lnSpc>
                <a:spcPct val="74000"/>
              </a:lnSpc>
            </a:pPr>
            <a:endParaRPr sz="3100" dirty="0">
              <a:latin typeface="PingFang SC" panose="020B0400000000000000" charset="-122"/>
              <a:ea typeface="PingFang SC" panose="020B0400000000000000" charset="-122"/>
              <a:cs typeface="PingFang SC" panose="020B0400000000000000" charset="-122"/>
            </a:endParaRPr>
          </a:p>
        </p:txBody>
      </p:sp>
      <p:sp>
        <p:nvSpPr>
          <p:cNvPr id="242" name="textbox 242"/>
          <p:cNvSpPr/>
          <p:nvPr/>
        </p:nvSpPr>
        <p:spPr>
          <a:xfrm>
            <a:off x="554355" y="304800"/>
            <a:ext cx="10666095" cy="508635"/>
          </a:xfrm>
          <a:prstGeom prst="rect">
            <a:avLst/>
          </a:prstGeom>
          <a:noFill/>
          <a:ln w="0" cap="flat">
            <a:noFill/>
            <a:prstDash val="solid"/>
            <a:miter lim="0"/>
          </a:ln>
        </p:spPr>
        <p:txBody>
          <a:bodyPr vert="horz" wrap="square" lIns="0" tIns="0" rIns="0" bIns="0"/>
          <a:lstStyle/>
          <a:p>
            <a:pPr algn="l" rtl="0" eaLnBrk="0">
              <a:lnSpc>
                <a:spcPct val="131000"/>
              </a:lnSpc>
            </a:pPr>
            <a:endParaRPr sz="300" dirty="0">
              <a:latin typeface="Arial" panose="020B0604020202090204"/>
              <a:ea typeface="Arial" panose="020B0604020202090204"/>
              <a:cs typeface="Arial" panose="020B0604020202090204"/>
            </a:endParaRPr>
          </a:p>
          <a:p>
            <a:pPr marL="487680" algn="ctr" rtl="0" eaLnBrk="0">
              <a:lnSpc>
                <a:spcPct val="78000"/>
              </a:lnSpc>
              <a:spcBef>
                <a:spcPts val="0"/>
              </a:spcBef>
              <a:tabLst>
                <a:tab pos="889000" algn="l"/>
              </a:tabLst>
            </a:pPr>
            <a:r>
              <a:rPr sz="3400" kern="0" spc="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lang="en-US" altLang="zh-CN" sz="34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rPr>
              <a:t>Overall Results </a:t>
            </a:r>
            <a:endParaRPr sz="3400" dirty="0">
              <a:latin typeface="PingFang SC" panose="020B0400000000000000" charset="-122"/>
              <a:ea typeface="PingFang SC" panose="020B0400000000000000" charset="-122"/>
              <a:cs typeface="PingFang SC" panose="020B0400000000000000" charset="-122"/>
            </a:endParaRPr>
          </a:p>
        </p:txBody>
      </p:sp>
      <p:pic>
        <p:nvPicPr>
          <p:cNvPr id="3" name="图片 2"/>
          <p:cNvPicPr>
            <a:picLocks noChangeAspect="1"/>
          </p:cNvPicPr>
          <p:nvPr/>
        </p:nvPicPr>
        <p:blipFill>
          <a:blip r:embed="rId1"/>
          <a:stretch>
            <a:fillRect/>
          </a:stretch>
        </p:blipFill>
        <p:spPr>
          <a:xfrm>
            <a:off x="2635250" y="1889760"/>
            <a:ext cx="9193530" cy="1980565"/>
          </a:xfrm>
          <a:prstGeom prst="rect">
            <a:avLst/>
          </a:prstGeom>
        </p:spPr>
      </p:pic>
      <p:sp>
        <p:nvSpPr>
          <p:cNvPr id="518" name="textbox 518"/>
          <p:cNvSpPr/>
          <p:nvPr/>
        </p:nvSpPr>
        <p:spPr>
          <a:xfrm>
            <a:off x="3201670" y="1555115"/>
            <a:ext cx="8134350" cy="25082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90204"/>
              <a:ea typeface="Arial" panose="020B0604020202090204"/>
              <a:cs typeface="Arial" panose="020B0604020202090204"/>
            </a:endParaRPr>
          </a:p>
          <a:p>
            <a:pPr algn="ctr" rtl="0" eaLnBrk="0">
              <a:lnSpc>
                <a:spcPct val="78000"/>
              </a:lnSpc>
            </a:pPr>
            <a:r>
              <a:rPr sz="2400" b="1" kern="0" spc="-90" dirty="0">
                <a:solidFill>
                  <a:schemeClr val="accent2">
                    <a:lumMod val="75000"/>
                    <a:alpha val="100000"/>
                  </a:schemeClr>
                </a:solidFill>
                <a:latin typeface="Arial Bold" panose="020B0604020202090204" charset="0"/>
                <a:ea typeface="Arial" panose="020B0604020202090204"/>
                <a:cs typeface="Arial Bold" panose="020B0604020202090204" charset="0"/>
              </a:rPr>
              <a:t>En</a:t>
            </a:r>
            <a:r>
              <a:rPr sz="2400" b="1" kern="0" spc="-80" dirty="0">
                <a:solidFill>
                  <a:schemeClr val="accent2">
                    <a:lumMod val="75000"/>
                    <a:alpha val="100000"/>
                  </a:schemeClr>
                </a:solidFill>
                <a:latin typeface="Arial Bold" panose="020B0604020202090204" charset="0"/>
                <a:ea typeface="Arial" panose="020B0604020202090204"/>
                <a:cs typeface="Arial Bold" panose="020B0604020202090204" charset="0"/>
              </a:rPr>
              <a:t>d-to-end</a:t>
            </a:r>
            <a:r>
              <a:rPr sz="2400" b="1" kern="0" spc="80" dirty="0">
                <a:solidFill>
                  <a:schemeClr val="accent2">
                    <a:lumMod val="75000"/>
                    <a:alpha val="100000"/>
                  </a:schemeClr>
                </a:solidFill>
                <a:latin typeface="Arial Bold" panose="020B0604020202090204" charset="0"/>
                <a:ea typeface="Arial" panose="020B0604020202090204"/>
                <a:cs typeface="Arial Bold" panose="020B0604020202090204" charset="0"/>
              </a:rPr>
              <a:t> </a:t>
            </a:r>
            <a:r>
              <a:rPr sz="2400" b="1" kern="0" spc="-80" dirty="0">
                <a:solidFill>
                  <a:schemeClr val="accent2">
                    <a:lumMod val="75000"/>
                    <a:alpha val="100000"/>
                  </a:schemeClr>
                </a:solidFill>
                <a:latin typeface="Arial Bold" panose="020B0604020202090204" charset="0"/>
                <a:ea typeface="Arial" panose="020B0604020202090204"/>
                <a:cs typeface="Arial Bold" panose="020B0604020202090204" charset="0"/>
              </a:rPr>
              <a:t>Latency Speedu</a:t>
            </a:r>
            <a:r>
              <a:rPr sz="2400" b="1" kern="0" spc="-90" dirty="0">
                <a:solidFill>
                  <a:schemeClr val="accent2">
                    <a:lumMod val="75000"/>
                    <a:alpha val="100000"/>
                  </a:schemeClr>
                </a:solidFill>
                <a:latin typeface="Arial Bold" panose="020B0604020202090204" charset="0"/>
                <a:ea typeface="Arial" panose="020B0604020202090204"/>
                <a:cs typeface="Arial Bold" panose="020B0604020202090204" charset="0"/>
              </a:rPr>
              <a:t>p (</a:t>
            </a:r>
            <a:r>
              <a:rPr lang="en-US" sz="2400" b="1" kern="0" spc="-90" dirty="0">
                <a:solidFill>
                  <a:schemeClr val="accent2">
                    <a:lumMod val="75000"/>
                    <a:alpha val="100000"/>
                  </a:schemeClr>
                </a:solidFill>
                <a:latin typeface="Arial Bold" panose="020B0604020202090204" charset="0"/>
                <a:ea typeface="Arial" panose="020B0604020202090204"/>
                <a:cs typeface="Arial Bold" panose="020B0604020202090204" charset="0"/>
              </a:rPr>
              <a:t>FaaSBoard </a:t>
            </a:r>
            <a:r>
              <a:rPr sz="2400" b="1" kern="0" spc="-90" dirty="0">
                <a:solidFill>
                  <a:schemeClr val="accent2">
                    <a:lumMod val="75000"/>
                    <a:alpha val="100000"/>
                  </a:schemeClr>
                </a:solidFill>
                <a:latin typeface="Arial Bold" panose="020B0604020202090204" charset="0"/>
                <a:ea typeface="Arial" panose="020B0604020202090204"/>
                <a:cs typeface="Arial Bold" panose="020B0604020202090204" charset="0"/>
              </a:rPr>
              <a:t>vs.</a:t>
            </a:r>
            <a:r>
              <a:rPr sz="2400" b="1" kern="0" spc="100" dirty="0">
                <a:solidFill>
                  <a:schemeClr val="accent2">
                    <a:lumMod val="75000"/>
                    <a:alpha val="100000"/>
                  </a:schemeClr>
                </a:solidFill>
                <a:latin typeface="Arial Bold" panose="020B0604020202090204" charset="0"/>
                <a:ea typeface="Arial" panose="020B0604020202090204"/>
                <a:cs typeface="Arial Bold" panose="020B0604020202090204" charset="0"/>
              </a:rPr>
              <a:t> </a:t>
            </a:r>
            <a:r>
              <a:rPr lang="en-US" sz="2400" b="1" kern="0" spc="100" dirty="0">
                <a:solidFill>
                  <a:schemeClr val="accent2">
                    <a:lumMod val="75000"/>
                    <a:alpha val="100000"/>
                  </a:schemeClr>
                </a:solidFill>
                <a:latin typeface="Arial Bold" panose="020B0604020202090204" charset="0"/>
                <a:ea typeface="Arial" panose="020B0604020202090204"/>
                <a:cs typeface="Arial Bold" panose="020B0604020202090204" charset="0"/>
              </a:rPr>
              <a:t>FaaSGraph</a:t>
            </a:r>
            <a:r>
              <a:rPr sz="2400" b="1" kern="0" spc="-70" dirty="0">
                <a:solidFill>
                  <a:schemeClr val="accent2">
                    <a:lumMod val="75000"/>
                    <a:alpha val="100000"/>
                  </a:schemeClr>
                </a:solidFill>
                <a:latin typeface="Arial Bold" panose="020B0604020202090204" charset="0"/>
                <a:ea typeface="Arial" panose="020B0604020202090204"/>
                <a:cs typeface="Arial Bold" panose="020B0604020202090204" charset="0"/>
              </a:rPr>
              <a:t>)</a:t>
            </a:r>
            <a:endParaRPr sz="2400" b="1" kern="0" spc="-70" dirty="0">
              <a:solidFill>
                <a:schemeClr val="accent2">
                  <a:lumMod val="75000"/>
                  <a:alpha val="100000"/>
                </a:schemeClr>
              </a:solidFill>
              <a:latin typeface="Arial Bold" panose="020B0604020202090204" charset="0"/>
              <a:ea typeface="Arial" panose="020B0604020202090204"/>
              <a:cs typeface="Arial Bold" panose="020B0604020202090204" charset="0"/>
            </a:endParaRPr>
          </a:p>
        </p:txBody>
      </p:sp>
      <p:sp>
        <p:nvSpPr>
          <p:cNvPr id="508" name="textbox 508"/>
          <p:cNvSpPr/>
          <p:nvPr/>
        </p:nvSpPr>
        <p:spPr>
          <a:xfrm>
            <a:off x="554355" y="2292350"/>
            <a:ext cx="2701290" cy="762635"/>
          </a:xfrm>
          <a:prstGeom prst="rect">
            <a:avLst/>
          </a:prstGeom>
          <a:noFill/>
          <a:ln w="0" cap="flat">
            <a:noFill/>
            <a:prstDash val="solid"/>
            <a:miter lim="0"/>
          </a:ln>
        </p:spPr>
        <p:txBody>
          <a:bodyPr vert="horz" wrap="square" lIns="0" tIns="0" rIns="0" bIns="0"/>
          <a:lstStyle/>
          <a:p>
            <a:pPr algn="l" rtl="0" eaLnBrk="0">
              <a:lnSpc>
                <a:spcPct val="82000"/>
              </a:lnSpc>
            </a:pPr>
            <a:r>
              <a:rPr sz="3100" b="1" kern="0" spc="-130" dirty="0">
                <a:solidFill>
                  <a:srgbClr val="C55A11">
                    <a:alpha val="100000"/>
                  </a:srgbClr>
                </a:solidFill>
                <a:latin typeface="PingFang SC Semibold" panose="020B0400000000000000" charset="-122"/>
                <a:ea typeface="PingFang SC Semibold" panose="020B0400000000000000" charset="-122"/>
                <a:cs typeface="PingFang SC" panose="020B0400000000000000" charset="-122"/>
              </a:rPr>
              <a:t>Max</a:t>
            </a:r>
            <a:r>
              <a:rPr lang="en-US" sz="3100" b="1" kern="0" spc="-130" dirty="0">
                <a:solidFill>
                  <a:srgbClr val="C55A11">
                    <a:alpha val="100000"/>
                  </a:srgbClr>
                </a:solidFill>
                <a:latin typeface="PingFang SC Semibold" panose="020B0400000000000000" charset="-122"/>
                <a:ea typeface="PingFang SC Semibold" panose="020B0400000000000000" charset="-122"/>
                <a:cs typeface="PingFang SC" panose="020B0400000000000000" charset="-122"/>
              </a:rPr>
              <a:t> </a:t>
            </a:r>
            <a:r>
              <a:rPr lang="en-US" sz="2800" b="1" i="1" kern="0" spc="-130" dirty="0">
                <a:solidFill>
                  <a:srgbClr val="C55A11">
                    <a:alpha val="100000"/>
                  </a:srgbClr>
                </a:solidFill>
                <a:latin typeface="PingFang SC Semibold" panose="020B0400000000000000" charset="-122"/>
                <a:ea typeface="PingFang SC Semibold" panose="020B0400000000000000" charset="-122"/>
                <a:cs typeface="PingFang SC" panose="020B0400000000000000" charset="-122"/>
              </a:rPr>
              <a:t>3.8x</a:t>
            </a:r>
            <a:endParaRPr lang="en-US" sz="2800" b="1" i="1" kern="0" spc="-130" dirty="0">
              <a:solidFill>
                <a:srgbClr val="C55A11">
                  <a:alpha val="100000"/>
                </a:srgbClr>
              </a:solidFill>
              <a:latin typeface="PingFang SC Semibold" panose="020B0400000000000000" charset="-122"/>
              <a:ea typeface="PingFang SC Semibold" panose="020B0400000000000000" charset="-122"/>
              <a:cs typeface="PingFang SC" panose="020B0400000000000000" charset="-122"/>
            </a:endParaRPr>
          </a:p>
          <a:p>
            <a:pPr algn="l" rtl="0" eaLnBrk="0">
              <a:lnSpc>
                <a:spcPct val="82000"/>
              </a:lnSpc>
            </a:pPr>
            <a:r>
              <a:rPr lang="en-US" sz="2800" b="1" i="1" kern="0" spc="-130" dirty="0">
                <a:solidFill>
                  <a:srgbClr val="C55A11">
                    <a:alpha val="100000"/>
                  </a:srgbClr>
                </a:solidFill>
                <a:latin typeface="PingFang SC Semibold" panose="020B0400000000000000" charset="-122"/>
                <a:ea typeface="PingFang SC Semibold" panose="020B0400000000000000" charset="-122"/>
                <a:cs typeface="PingFang SC" panose="020B0400000000000000" charset="-122"/>
              </a:rPr>
              <a:t>Speedu</a:t>
            </a:r>
            <a:r>
              <a:rPr lang="en-US" sz="2800" b="1" i="1" kern="0" spc="-130" dirty="0">
                <a:solidFill>
                  <a:srgbClr val="C55A11">
                    <a:alpha val="100000"/>
                  </a:srgbClr>
                </a:solidFill>
                <a:latin typeface="PingFang SC" panose="020B0400000000000000" charset="-122"/>
                <a:ea typeface="PingFang SC" panose="020B0400000000000000" charset="-122"/>
                <a:cs typeface="PingFang SC" panose="020B0400000000000000" charset="-122"/>
              </a:rPr>
              <a:t>p</a:t>
            </a:r>
            <a:endParaRPr lang="en-US" sz="2800" dirty="0">
              <a:latin typeface="PingFang SC" panose="020B0400000000000000" charset="-122"/>
              <a:ea typeface="PingFang SC" panose="020B0400000000000000" charset="-122"/>
              <a:cs typeface="PingFang SC" panose="020B0400000000000000" charset="-122"/>
            </a:endParaRPr>
          </a:p>
        </p:txBody>
      </p:sp>
      <p:sp>
        <p:nvSpPr>
          <p:cNvPr id="4" name="文本框 3"/>
          <p:cNvSpPr txBox="1"/>
          <p:nvPr/>
        </p:nvSpPr>
        <p:spPr>
          <a:xfrm>
            <a:off x="499745" y="4316730"/>
            <a:ext cx="2701925" cy="835660"/>
          </a:xfrm>
          <a:prstGeom prst="rect">
            <a:avLst/>
          </a:prstGeom>
          <a:noFill/>
        </p:spPr>
        <p:txBody>
          <a:bodyPr wrap="square" rtlCol="0" anchor="t">
            <a:spAutoFit/>
          </a:bodyPr>
          <a:p>
            <a:pPr algn="l" rtl="0" eaLnBrk="0">
              <a:lnSpc>
                <a:spcPct val="82000"/>
              </a:lnSpc>
            </a:pPr>
            <a:r>
              <a:rPr sz="3100" b="1" kern="0" spc="-130" dirty="0">
                <a:solidFill>
                  <a:schemeClr val="accent1">
                    <a:lumMod val="75000"/>
                    <a:alpha val="100000"/>
                  </a:schemeClr>
                </a:solidFill>
                <a:latin typeface="PingFang SC" panose="020B0400000000000000" charset="-122"/>
                <a:ea typeface="PingFang SC" panose="020B0400000000000000" charset="-122"/>
                <a:cs typeface="PingFang SC" panose="020B0400000000000000" charset="-122"/>
                <a:sym typeface="+mn-ea"/>
              </a:rPr>
              <a:t>Max</a:t>
            </a:r>
            <a:r>
              <a:rPr lang="en-US" sz="3100" b="1" kern="0" spc="-130" dirty="0">
                <a:solidFill>
                  <a:schemeClr val="accent1">
                    <a:lumMod val="75000"/>
                    <a:alpha val="100000"/>
                  </a:schemeClr>
                </a:solidFill>
                <a:latin typeface="PingFang SC" panose="020B0400000000000000" charset="-122"/>
                <a:ea typeface="PingFang SC" panose="020B0400000000000000" charset="-122"/>
                <a:cs typeface="PingFang SC" panose="020B0400000000000000" charset="-122"/>
                <a:sym typeface="+mn-ea"/>
              </a:rPr>
              <a:t> </a:t>
            </a:r>
            <a:r>
              <a:rPr lang="en-US" sz="2800" b="1" i="1" kern="0" spc="-130" dirty="0">
                <a:solidFill>
                  <a:schemeClr val="accent1">
                    <a:lumMod val="75000"/>
                    <a:alpha val="100000"/>
                  </a:schemeClr>
                </a:solidFill>
                <a:latin typeface="PingFang SC" panose="020B0400000000000000" charset="-122"/>
                <a:ea typeface="PingFang SC" panose="020B0400000000000000" charset="-122"/>
                <a:cs typeface="PingFang SC" panose="020B0400000000000000" charset="-122"/>
                <a:sym typeface="+mn-ea"/>
              </a:rPr>
              <a:t>61.5%</a:t>
            </a:r>
            <a:endParaRPr lang="en-US" sz="2800" b="1" i="1" kern="0" spc="-130" dirty="0">
              <a:solidFill>
                <a:schemeClr val="accent1">
                  <a:lumMod val="75000"/>
                  <a:alpha val="100000"/>
                </a:schemeClr>
              </a:solidFill>
              <a:latin typeface="PingFang SC" panose="020B0400000000000000" charset="-122"/>
              <a:ea typeface="PingFang SC" panose="020B0400000000000000" charset="-122"/>
              <a:cs typeface="PingFang SC" panose="020B0400000000000000" charset="-122"/>
            </a:endParaRPr>
          </a:p>
          <a:p>
            <a:pPr algn="l" rtl="0" eaLnBrk="0">
              <a:lnSpc>
                <a:spcPct val="82000"/>
              </a:lnSpc>
            </a:pPr>
            <a:r>
              <a:rPr lang="en-US" sz="2800" b="1" i="1" kern="0" spc="-130" dirty="0">
                <a:solidFill>
                  <a:schemeClr val="accent1">
                    <a:lumMod val="75000"/>
                    <a:alpha val="100000"/>
                  </a:schemeClr>
                </a:solidFill>
                <a:latin typeface="PingFang SC" panose="020B0400000000000000" charset="-122"/>
                <a:ea typeface="PingFang SC" panose="020B0400000000000000" charset="-122"/>
                <a:cs typeface="PingFang SC" panose="020B0400000000000000" charset="-122"/>
                <a:sym typeface="+mn-ea"/>
              </a:rPr>
              <a:t>Cost Savings</a:t>
            </a:r>
            <a:endParaRPr lang="en-US" sz="2800" b="1" i="1" kern="0" spc="-130" dirty="0">
              <a:solidFill>
                <a:schemeClr val="accent1">
                  <a:lumMod val="75000"/>
                  <a:alpha val="100000"/>
                </a:schemeClr>
              </a:solidFill>
              <a:latin typeface="PingFang SC" panose="020B0400000000000000" charset="-122"/>
              <a:ea typeface="PingFang SC" panose="020B0400000000000000" charset="-122"/>
              <a:cs typeface="PingFang SC" panose="020B0400000000000000" charset="-122"/>
              <a:sym typeface="+mn-ea"/>
            </a:endParaRPr>
          </a:p>
        </p:txBody>
      </p:sp>
      <p:pic>
        <p:nvPicPr>
          <p:cNvPr id="5" name="图片 4"/>
          <p:cNvPicPr>
            <a:picLocks noChangeAspect="1"/>
          </p:cNvPicPr>
          <p:nvPr/>
        </p:nvPicPr>
        <p:blipFill>
          <a:blip r:embed="rId2"/>
          <a:stretch>
            <a:fillRect/>
          </a:stretch>
        </p:blipFill>
        <p:spPr>
          <a:xfrm>
            <a:off x="4507865" y="3741420"/>
            <a:ext cx="4940300" cy="2650490"/>
          </a:xfrm>
          <a:prstGeom prst="rect">
            <a:avLst/>
          </a:prstGeom>
        </p:spPr>
      </p:pic>
      <p:sp>
        <p:nvSpPr>
          <p:cNvPr id="6" name="textbox 518"/>
          <p:cNvSpPr/>
          <p:nvPr/>
        </p:nvSpPr>
        <p:spPr>
          <a:xfrm>
            <a:off x="3201670" y="6414135"/>
            <a:ext cx="8134350" cy="25082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90204"/>
              <a:ea typeface="Arial" panose="020B0604020202090204"/>
              <a:cs typeface="Arial" panose="020B0604020202090204"/>
            </a:endParaRPr>
          </a:p>
          <a:p>
            <a:pPr algn="ctr" rtl="0" eaLnBrk="0">
              <a:lnSpc>
                <a:spcPct val="78000"/>
              </a:lnSpc>
            </a:pPr>
            <a:r>
              <a:rPr lang="en-US" altLang="zh-CN" sz="2400" b="1" kern="0" spc="-70" dirty="0">
                <a:solidFill>
                  <a:schemeClr val="accent2">
                    <a:lumMod val="75000"/>
                    <a:alpha val="100000"/>
                  </a:schemeClr>
                </a:solidFill>
                <a:latin typeface="Arial Bold" panose="020B0604020202090204" charset="0"/>
                <a:ea typeface="Arial" panose="020B0604020202090204"/>
                <a:cs typeface="Arial Bold" panose="020B0604020202090204" charset="0"/>
              </a:rPr>
              <a:t>Monetary cost (</a:t>
            </a:r>
            <a:r>
              <a:rPr lang="en-US" altLang="en-US" sz="2400" b="1" kern="0" spc="-70" dirty="0">
                <a:solidFill>
                  <a:schemeClr val="accent2">
                    <a:lumMod val="75000"/>
                    <a:alpha val="100000"/>
                  </a:schemeClr>
                </a:solidFill>
                <a:latin typeface="Arial Bold" panose="020B0604020202090204" charset="0"/>
                <a:ea typeface="Arial" panose="020B0604020202090204"/>
                <a:cs typeface="Arial Bold" panose="020B0604020202090204" charset="0"/>
              </a:rPr>
              <a:t>¢</a:t>
            </a:r>
            <a:r>
              <a:rPr lang="en-US" altLang="zh-CN" sz="2400" b="1" kern="0" spc="-70" dirty="0">
                <a:solidFill>
                  <a:schemeClr val="accent2">
                    <a:lumMod val="75000"/>
                    <a:alpha val="100000"/>
                  </a:schemeClr>
                </a:solidFill>
                <a:latin typeface="Arial Bold" panose="020B0604020202090204" charset="0"/>
                <a:ea typeface="Arial" panose="020B0604020202090204"/>
                <a:cs typeface="Arial Bold" panose="020B0604020202090204" charset="0"/>
              </a:rPr>
              <a:t>) comparison </a:t>
            </a:r>
            <a:r>
              <a:rPr sz="2400" b="1" kern="0" spc="-90" dirty="0">
                <a:solidFill>
                  <a:schemeClr val="accent2">
                    <a:lumMod val="75000"/>
                    <a:alpha val="100000"/>
                  </a:schemeClr>
                </a:solidFill>
                <a:latin typeface="Arial Bold" panose="020B0604020202090204" charset="0"/>
                <a:ea typeface="Arial" panose="020B0604020202090204"/>
                <a:cs typeface="Arial Bold" panose="020B0604020202090204" charset="0"/>
                <a:sym typeface="+mn-ea"/>
              </a:rPr>
              <a:t>(</a:t>
            </a:r>
            <a:r>
              <a:rPr lang="en-US" sz="2400" b="1" kern="0" spc="-90" dirty="0">
                <a:solidFill>
                  <a:schemeClr val="accent2">
                    <a:lumMod val="75000"/>
                    <a:alpha val="100000"/>
                  </a:schemeClr>
                </a:solidFill>
                <a:latin typeface="Arial Bold" panose="020B0604020202090204" charset="0"/>
                <a:ea typeface="Arial" panose="020B0604020202090204"/>
                <a:cs typeface="Arial Bold" panose="020B0604020202090204" charset="0"/>
                <a:sym typeface="+mn-ea"/>
              </a:rPr>
              <a:t>FaaSBoard </a:t>
            </a:r>
            <a:r>
              <a:rPr sz="2400" b="1" kern="0" spc="-90" dirty="0">
                <a:solidFill>
                  <a:schemeClr val="accent2">
                    <a:lumMod val="75000"/>
                    <a:alpha val="100000"/>
                  </a:schemeClr>
                </a:solidFill>
                <a:latin typeface="Arial Bold" panose="020B0604020202090204" charset="0"/>
                <a:ea typeface="Arial" panose="020B0604020202090204"/>
                <a:cs typeface="Arial Bold" panose="020B0604020202090204" charset="0"/>
                <a:sym typeface="+mn-ea"/>
              </a:rPr>
              <a:t>vs.</a:t>
            </a:r>
            <a:r>
              <a:rPr sz="2400" b="1" kern="0" spc="100" dirty="0">
                <a:solidFill>
                  <a:schemeClr val="accent2">
                    <a:lumMod val="75000"/>
                    <a:alpha val="100000"/>
                  </a:schemeClr>
                </a:solidFill>
                <a:latin typeface="Arial Bold" panose="020B0604020202090204" charset="0"/>
                <a:ea typeface="Arial" panose="020B0604020202090204"/>
                <a:cs typeface="Arial Bold" panose="020B0604020202090204" charset="0"/>
                <a:sym typeface="+mn-ea"/>
              </a:rPr>
              <a:t> </a:t>
            </a:r>
            <a:r>
              <a:rPr lang="en-US" sz="2400" b="1" kern="0" spc="100" dirty="0">
                <a:solidFill>
                  <a:schemeClr val="accent2">
                    <a:lumMod val="75000"/>
                    <a:alpha val="100000"/>
                  </a:schemeClr>
                </a:solidFill>
                <a:latin typeface="Arial Bold" panose="020B0604020202090204" charset="0"/>
                <a:ea typeface="Arial" panose="020B0604020202090204"/>
                <a:cs typeface="Arial Bold" panose="020B0604020202090204" charset="0"/>
                <a:sym typeface="+mn-ea"/>
              </a:rPr>
              <a:t>FaaSGraph</a:t>
            </a:r>
            <a:r>
              <a:rPr sz="2400" b="1" kern="0" spc="-70" dirty="0">
                <a:solidFill>
                  <a:schemeClr val="accent2">
                    <a:lumMod val="75000"/>
                    <a:alpha val="100000"/>
                  </a:schemeClr>
                </a:solidFill>
                <a:latin typeface="Arial Bold" panose="020B0604020202090204" charset="0"/>
                <a:ea typeface="Arial" panose="020B0604020202090204"/>
                <a:cs typeface="Arial Bold" panose="020B0604020202090204" charset="0"/>
                <a:sym typeface="+mn-ea"/>
              </a:rPr>
              <a:t>)</a:t>
            </a:r>
            <a:endParaRPr lang="en-US" altLang="zh-CN" sz="2400" b="1" kern="0" spc="-70" dirty="0">
              <a:solidFill>
                <a:schemeClr val="accent2">
                  <a:lumMod val="75000"/>
                  <a:alpha val="100000"/>
                </a:schemeClr>
              </a:solidFill>
              <a:latin typeface="Arial Bold" panose="020B0604020202090204" charset="0"/>
              <a:ea typeface="Arial" panose="020B0604020202090204"/>
              <a:cs typeface="Arial Bold" panose="020B0604020202090204" charset="0"/>
            </a:endParaRPr>
          </a:p>
        </p:txBody>
      </p:sp>
      <p:sp>
        <p:nvSpPr>
          <p:cNvPr id="240" name="textbox 240"/>
          <p:cNvSpPr/>
          <p:nvPr/>
        </p:nvSpPr>
        <p:spPr>
          <a:xfrm>
            <a:off x="10529570" y="6503670"/>
            <a:ext cx="1607820" cy="30416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90204"/>
              <a:ea typeface="Arial" panose="020B0604020202090204"/>
              <a:cs typeface="Arial" panose="020B0604020202090204"/>
            </a:endParaRPr>
          </a:p>
          <a:p>
            <a:pPr algn="l" rtl="0" eaLnBrk="0">
              <a:lnSpc>
                <a:spcPct val="121000"/>
              </a:lnSpc>
            </a:pPr>
            <a:endParaRPr sz="400" dirty="0">
              <a:latin typeface="Arial" panose="020B0604020202090204"/>
              <a:ea typeface="Arial" panose="020B0604020202090204"/>
              <a:cs typeface="Arial" panose="020B0604020202090204"/>
            </a:endParaRPr>
          </a:p>
          <a:p>
            <a:pPr algn="r" rtl="0" eaLnBrk="0">
              <a:lnSpc>
                <a:spcPct val="77000"/>
              </a:lnSpc>
              <a:spcBef>
                <a:spcPts val="0"/>
              </a:spcBef>
            </a:pPr>
            <a:r>
              <a:rPr sz="1900" kern="0" spc="-50" dirty="0">
                <a:solidFill>
                  <a:srgbClr val="222222">
                    <a:alpha val="100000"/>
                  </a:srgbClr>
                </a:solidFill>
                <a:latin typeface="Arial" panose="020B0604020202090204"/>
                <a:ea typeface="Arial" panose="020B0604020202090204"/>
                <a:cs typeface="Arial" panose="020B0604020202090204"/>
              </a:rPr>
              <a:t>      </a:t>
            </a:r>
            <a:r>
              <a:rPr lang="en-US" sz="1900" kern="0" spc="-50" dirty="0">
                <a:solidFill>
                  <a:srgbClr val="000000">
                    <a:alpha val="100000"/>
                  </a:srgbClr>
                </a:solidFill>
                <a:latin typeface="Arial" panose="020B0604020202090204"/>
                <a:ea typeface="Arial" panose="020B0604020202090204"/>
                <a:cs typeface="Arial" panose="020B0604020202090204"/>
              </a:rPr>
              <a:t>15</a:t>
            </a:r>
            <a:endParaRPr lang="en-US" sz="1900" kern="0" spc="-50" dirty="0">
              <a:solidFill>
                <a:srgbClr val="000000">
                  <a:alpha val="100000"/>
                </a:srgbClr>
              </a:solidFill>
              <a:latin typeface="Arial" panose="020B0604020202090204"/>
              <a:ea typeface="Arial" panose="020B0604020202090204"/>
              <a:cs typeface="Arial" panose="020B060402020209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textbox 572"/>
          <p:cNvSpPr/>
          <p:nvPr/>
        </p:nvSpPr>
        <p:spPr>
          <a:xfrm>
            <a:off x="444626" y="1615338"/>
            <a:ext cx="11079480" cy="1922779"/>
          </a:xfrm>
          <a:prstGeom prst="rect">
            <a:avLst/>
          </a:prstGeom>
          <a:noFill/>
          <a:ln w="0" cap="flat">
            <a:noFill/>
            <a:prstDash val="solid"/>
            <a:miter lim="0"/>
          </a:ln>
        </p:spPr>
        <p:txBody>
          <a:bodyPr vert="horz" wrap="square" lIns="0" tIns="0" rIns="0" bIns="0"/>
          <a:lstStyle/>
          <a:p>
            <a:pPr algn="l" rtl="0" eaLnBrk="0">
              <a:lnSpc>
                <a:spcPct val="99000"/>
              </a:lnSpc>
            </a:pPr>
            <a:endParaRPr sz="100" dirty="0">
              <a:latin typeface="Arial" panose="020B0604020202090204"/>
              <a:ea typeface="Arial" panose="020B0604020202090204"/>
              <a:cs typeface="Arial" panose="020B0604020202090204"/>
            </a:endParaRPr>
          </a:p>
          <a:p>
            <a:pPr marL="12700" algn="l" rtl="0" eaLnBrk="0">
              <a:lnSpc>
                <a:spcPct val="95000"/>
              </a:lnSpc>
              <a:tabLst>
                <a:tab pos="300990" algn="l"/>
              </a:tabLst>
            </a:pPr>
            <a:r>
              <a:rPr sz="3100" kern="0" spc="0" dirty="0">
                <a:solidFill>
                  <a:srgbClr val="000000">
                    <a:alpha val="100000"/>
                  </a:srgbClr>
                </a:solidFill>
                <a:latin typeface="Arial" panose="020B0604020202090204"/>
                <a:ea typeface="Arial" panose="020B0604020202090204"/>
                <a:cs typeface="Arial" panose="020B0604020202090204"/>
              </a:rPr>
              <a:t>	</a:t>
            </a:r>
            <a:r>
              <a:rPr sz="3100" kern="0" spc="460" dirty="0">
                <a:solidFill>
                  <a:srgbClr val="000000">
                    <a:alpha val="100000"/>
                  </a:srgbClr>
                </a:solidFill>
                <a:latin typeface="Arial" panose="020B0604020202090204"/>
                <a:ea typeface="Arial" panose="020B0604020202090204"/>
                <a:cs typeface="Arial" panose="020B0604020202090204"/>
              </a:rPr>
              <a:t> </a:t>
            </a:r>
            <a:r>
              <a:rPr lang="en-US" altLang="zh-CN" sz="3100" dirty="0">
                <a:latin typeface="Arial" panose="020B0604020202090204"/>
                <a:ea typeface="Arial" panose="020B0604020202090204"/>
                <a:cs typeface="Arial" panose="020B0604020202090204"/>
                <a:sym typeface="+mn-ea"/>
              </a:rPr>
              <a:t>We present FaaSBoard, a graph processing system </a:t>
            </a:r>
            <a:r>
              <a:rPr lang="en-US" altLang="zh-CN" sz="3100" dirty="0">
                <a:solidFill>
                  <a:srgbClr val="C00000"/>
                </a:solidFill>
                <a:latin typeface="Arial" panose="020B0604020202090204"/>
                <a:ea typeface="Arial" panose="020B0604020202090204"/>
                <a:cs typeface="Arial" panose="020B0604020202090204"/>
                <a:sym typeface="+mn-ea"/>
              </a:rPr>
              <a:t>on serverless cloud services</a:t>
            </a:r>
            <a:r>
              <a:rPr lang="en-US" altLang="zh-CN" sz="3100" dirty="0">
                <a:latin typeface="Arial" panose="020B0604020202090204"/>
                <a:ea typeface="Arial" panose="020B0604020202090204"/>
                <a:cs typeface="Arial" panose="020B0604020202090204"/>
                <a:sym typeface="+mn-ea"/>
              </a:rPr>
              <a:t> which adopts a </a:t>
            </a:r>
            <a:r>
              <a:rPr lang="en-US" altLang="zh-CN" sz="3100" dirty="0">
                <a:solidFill>
                  <a:srgbClr val="C00000"/>
                </a:solidFill>
                <a:latin typeface="Arial" panose="020B0604020202090204"/>
                <a:ea typeface="Arial" panose="020B0604020202090204"/>
                <a:cs typeface="Arial" panose="020B0604020202090204"/>
                <a:sym typeface="+mn-ea"/>
              </a:rPr>
              <a:t>disaggregated serverless architectural design</a:t>
            </a:r>
            <a:r>
              <a:rPr lang="en-US" altLang="zh-CN" sz="3100" dirty="0">
                <a:latin typeface="Arial" panose="020B0604020202090204"/>
                <a:ea typeface="Arial" panose="020B0604020202090204"/>
                <a:cs typeface="Arial" panose="020B0604020202090204"/>
                <a:sym typeface="+mn-ea"/>
              </a:rPr>
              <a:t>.</a:t>
            </a:r>
            <a:endParaRPr lang="en-US" altLang="zh-CN" sz="3100" dirty="0">
              <a:latin typeface="Arial" panose="020B0604020202090204"/>
              <a:ea typeface="Arial" panose="020B0604020202090204"/>
              <a:cs typeface="Arial" panose="020B0604020202090204"/>
            </a:endParaRPr>
          </a:p>
        </p:txBody>
      </p:sp>
      <p:pic>
        <p:nvPicPr>
          <p:cNvPr id="574" name="picture 574"/>
          <p:cNvPicPr>
            <a:picLocks noChangeAspect="1"/>
          </p:cNvPicPr>
          <p:nvPr/>
        </p:nvPicPr>
        <p:blipFill>
          <a:blip r:embed="rId1"/>
          <a:stretch>
            <a:fillRect/>
          </a:stretch>
        </p:blipFill>
        <p:spPr>
          <a:xfrm rot="21600000">
            <a:off x="444626" y="3035198"/>
            <a:ext cx="288543" cy="451104"/>
          </a:xfrm>
          <a:prstGeom prst="rect">
            <a:avLst/>
          </a:prstGeom>
        </p:spPr>
      </p:pic>
      <p:pic>
        <p:nvPicPr>
          <p:cNvPr id="576" name="picture 576"/>
          <p:cNvPicPr>
            <a:picLocks noChangeAspect="1"/>
          </p:cNvPicPr>
          <p:nvPr/>
        </p:nvPicPr>
        <p:blipFill>
          <a:blip r:embed="rId2"/>
          <a:stretch>
            <a:fillRect/>
          </a:stretch>
        </p:blipFill>
        <p:spPr>
          <a:xfrm rot="21600000">
            <a:off x="457326" y="1628038"/>
            <a:ext cx="288543" cy="451104"/>
          </a:xfrm>
          <a:prstGeom prst="rect">
            <a:avLst/>
          </a:prstGeom>
        </p:spPr>
      </p:pic>
      <p:sp>
        <p:nvSpPr>
          <p:cNvPr id="578" name="textbox 578"/>
          <p:cNvSpPr/>
          <p:nvPr/>
        </p:nvSpPr>
        <p:spPr>
          <a:xfrm>
            <a:off x="457200" y="3035300"/>
            <a:ext cx="10705465" cy="1475740"/>
          </a:xfrm>
          <a:prstGeom prst="rect">
            <a:avLst/>
          </a:prstGeom>
          <a:noFill/>
          <a:ln w="0" cap="flat">
            <a:noFill/>
            <a:prstDash val="solid"/>
            <a:miter lim="0"/>
          </a:ln>
        </p:spPr>
        <p:txBody>
          <a:bodyPr vert="horz" wrap="square" lIns="0" tIns="0" rIns="0" bIns="0"/>
          <a:lstStyle/>
          <a:p>
            <a:pPr algn="l" rtl="0" eaLnBrk="0">
              <a:lnSpc>
                <a:spcPct val="99000"/>
              </a:lnSpc>
            </a:pPr>
            <a:endParaRPr sz="100" dirty="0">
              <a:latin typeface="Arial" panose="020B0604020202090204"/>
              <a:ea typeface="Arial" panose="020B0604020202090204"/>
              <a:cs typeface="Arial" panose="020B0604020202090204"/>
            </a:endParaRPr>
          </a:p>
          <a:p>
            <a:pPr marL="12700" algn="l" rtl="0" eaLnBrk="0">
              <a:lnSpc>
                <a:spcPct val="95000"/>
              </a:lnSpc>
              <a:tabLst>
                <a:tab pos="300990" algn="l"/>
              </a:tabLst>
            </a:pPr>
            <a:r>
              <a:rPr sz="3100" kern="0" spc="0" dirty="0">
                <a:solidFill>
                  <a:srgbClr val="000000">
                    <a:alpha val="100000"/>
                  </a:srgbClr>
                </a:solidFill>
                <a:latin typeface="Arial" panose="020B0604020202090204"/>
                <a:ea typeface="Arial" panose="020B0604020202090204"/>
                <a:cs typeface="Arial" panose="020B0604020202090204"/>
              </a:rPr>
              <a:t>	</a:t>
            </a:r>
            <a:r>
              <a:rPr sz="3100" kern="0" spc="460" dirty="0">
                <a:solidFill>
                  <a:srgbClr val="000000">
                    <a:alpha val="100000"/>
                  </a:srgbClr>
                </a:solidFill>
                <a:latin typeface="Arial" panose="020B0604020202090204"/>
                <a:ea typeface="Arial" panose="020B0604020202090204"/>
                <a:cs typeface="Arial" panose="020B0604020202090204"/>
              </a:rPr>
              <a:t> </a:t>
            </a:r>
            <a:r>
              <a:rPr lang="en-US" sz="3100" kern="0" spc="-100" dirty="0">
                <a:solidFill>
                  <a:srgbClr val="000000">
                    <a:alpha val="100000"/>
                  </a:srgbClr>
                </a:solidFill>
                <a:latin typeface="Arial" panose="020B0604020202090204"/>
                <a:ea typeface="Arial" panose="020B0604020202090204"/>
                <a:cs typeface="Arial" panose="020B0604020202090204"/>
              </a:rPr>
              <a:t>FaaSBoard </a:t>
            </a:r>
            <a:r>
              <a:rPr sz="3100" kern="0" spc="-100" dirty="0">
                <a:solidFill>
                  <a:srgbClr val="000000">
                    <a:alpha val="100000"/>
                  </a:srgbClr>
                </a:solidFill>
                <a:latin typeface="Arial" panose="020B0604020202090204"/>
                <a:ea typeface="Arial" panose="020B0604020202090204"/>
                <a:cs typeface="Arial" panose="020B0604020202090204"/>
              </a:rPr>
              <a:t>achi</a:t>
            </a:r>
            <a:r>
              <a:rPr sz="3100" kern="0" spc="-110" dirty="0">
                <a:solidFill>
                  <a:srgbClr val="000000">
                    <a:alpha val="100000"/>
                  </a:srgbClr>
                </a:solidFill>
                <a:latin typeface="Arial" panose="020B0604020202090204"/>
                <a:ea typeface="Arial" panose="020B0604020202090204"/>
                <a:cs typeface="Arial" panose="020B0604020202090204"/>
              </a:rPr>
              <a:t>eves significant improvements in </a:t>
            </a:r>
            <a:r>
              <a:rPr lang="en-US" sz="3100" kern="0" spc="-110" dirty="0">
                <a:solidFill>
                  <a:srgbClr val="C00000">
                    <a:alpha val="100000"/>
                  </a:srgbClr>
                </a:solidFill>
                <a:latin typeface="Arial" panose="020B0604020202090204"/>
                <a:ea typeface="Arial" panose="020B0604020202090204"/>
                <a:cs typeface="Arial" panose="020B0604020202090204"/>
              </a:rPr>
              <a:t>computing performance</a:t>
            </a:r>
            <a:r>
              <a:rPr lang="en-US" sz="3100" kern="0" spc="-110" dirty="0">
                <a:solidFill>
                  <a:srgbClr val="000000">
                    <a:alpha val="100000"/>
                  </a:srgbClr>
                </a:solidFill>
                <a:latin typeface="Arial" panose="020B0604020202090204"/>
                <a:ea typeface="Arial" panose="020B0604020202090204"/>
                <a:cs typeface="Arial" panose="020B0604020202090204"/>
              </a:rPr>
              <a:t> and </a:t>
            </a:r>
            <a:r>
              <a:rPr lang="en-US" sz="3100" kern="0" spc="-110" dirty="0">
                <a:solidFill>
                  <a:srgbClr val="C00000">
                    <a:alpha val="100000"/>
                  </a:srgbClr>
                </a:solidFill>
                <a:latin typeface="Arial" panose="020B0604020202090204"/>
                <a:ea typeface="Arial" panose="020B0604020202090204"/>
                <a:cs typeface="Arial" panose="020B0604020202090204"/>
              </a:rPr>
              <a:t>monetary costs </a:t>
            </a:r>
            <a:r>
              <a:rPr lang="en-US" sz="3100" kern="0" spc="-110" dirty="0">
                <a:solidFill>
                  <a:srgbClr val="000000">
                    <a:alpha val="100000"/>
                  </a:srgbClr>
                </a:solidFill>
                <a:latin typeface="Arial" panose="020B0604020202090204"/>
                <a:ea typeface="Arial" panose="020B0604020202090204"/>
                <a:cs typeface="Arial" panose="020B0604020202090204"/>
              </a:rPr>
              <a:t>compared to FaaSGraph, which is the SOTA serverless graph processing system.</a:t>
            </a:r>
            <a:endParaRPr sz="3100" dirty="0">
              <a:latin typeface="Arial" panose="020B0604020202090204"/>
              <a:ea typeface="Arial" panose="020B0604020202090204"/>
              <a:cs typeface="Arial" panose="020B0604020202090204"/>
            </a:endParaRPr>
          </a:p>
        </p:txBody>
      </p:sp>
      <p:grpSp>
        <p:nvGrpSpPr>
          <p:cNvPr id="58" name="group 58"/>
          <p:cNvGrpSpPr/>
          <p:nvPr/>
        </p:nvGrpSpPr>
        <p:grpSpPr>
          <a:xfrm rot="21600000">
            <a:off x="363414" y="952657"/>
            <a:ext cx="11465170" cy="78117"/>
            <a:chOff x="0" y="0"/>
            <a:chExt cx="11465170" cy="78117"/>
          </a:xfrm>
        </p:grpSpPr>
        <p:sp>
          <p:nvSpPr>
            <p:cNvPr id="588" name="path 588"/>
            <p:cNvSpPr/>
            <p:nvPr/>
          </p:nvSpPr>
          <p:spPr>
            <a:xfrm>
              <a:off x="0" y="0"/>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590" name="path 590"/>
            <p:cNvSpPr/>
            <p:nvPr/>
          </p:nvSpPr>
          <p:spPr>
            <a:xfrm>
              <a:off x="0" y="62241"/>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grpSp>
      <p:sp>
        <p:nvSpPr>
          <p:cNvPr id="592" name="textbox 592"/>
          <p:cNvSpPr/>
          <p:nvPr/>
        </p:nvSpPr>
        <p:spPr>
          <a:xfrm>
            <a:off x="5065395" y="356235"/>
            <a:ext cx="2328545" cy="409575"/>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90204"/>
              <a:ea typeface="Arial" panose="020B0604020202090204"/>
              <a:cs typeface="Arial" panose="020B0604020202090204"/>
            </a:endParaRPr>
          </a:p>
          <a:p>
            <a:pPr marL="12700" algn="l" rtl="0" eaLnBrk="0">
              <a:lnSpc>
                <a:spcPct val="74000"/>
              </a:lnSpc>
            </a:pPr>
            <a:r>
              <a:rPr sz="3400" b="1"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Conclusio</a:t>
            </a:r>
            <a:r>
              <a:rPr lang="en-US" sz="3400" b="1"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n</a:t>
            </a:r>
            <a:endParaRPr sz="3400" dirty="0">
              <a:latin typeface="PingFang SC" panose="020B0400000000000000" charset="-122"/>
              <a:ea typeface="PingFang SC" panose="020B0400000000000000" charset="-122"/>
              <a:cs typeface="PingFang SC" panose="020B0400000000000000" charset="-122"/>
            </a:endParaRPr>
          </a:p>
        </p:txBody>
      </p:sp>
      <p:sp>
        <p:nvSpPr>
          <p:cNvPr id="594" name="textbox 594"/>
          <p:cNvSpPr/>
          <p:nvPr/>
        </p:nvSpPr>
        <p:spPr>
          <a:xfrm>
            <a:off x="11908596" y="6618478"/>
            <a:ext cx="261620" cy="227330"/>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90204"/>
              <a:ea typeface="Arial" panose="020B0604020202090204"/>
              <a:cs typeface="Arial" panose="020B0604020202090204"/>
            </a:endParaRPr>
          </a:p>
          <a:p>
            <a:pPr algn="r" rtl="0" eaLnBrk="0">
              <a:lnSpc>
                <a:spcPct val="73000"/>
              </a:lnSpc>
            </a:pPr>
            <a:r>
              <a:rPr sz="1800" kern="0" spc="-80" dirty="0">
                <a:solidFill>
                  <a:srgbClr val="000000">
                    <a:alpha val="100000"/>
                  </a:srgbClr>
                </a:solidFill>
                <a:latin typeface="Arial" panose="020B0604020202090204"/>
                <a:ea typeface="Arial" panose="020B0604020202090204"/>
                <a:cs typeface="Arial" panose="020B0604020202090204"/>
              </a:rPr>
              <a:t>16</a:t>
            </a:r>
            <a:endParaRPr sz="1800" dirty="0">
              <a:latin typeface="Arial" panose="020B0604020202090204"/>
              <a:ea typeface="Arial" panose="020B0604020202090204"/>
              <a:cs typeface="Arial" panose="020B060402020209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textbox 598"/>
          <p:cNvSpPr/>
          <p:nvPr/>
        </p:nvSpPr>
        <p:spPr>
          <a:xfrm>
            <a:off x="208280" y="4812665"/>
            <a:ext cx="12097385" cy="594360"/>
          </a:xfrm>
          <a:prstGeom prst="rect">
            <a:avLst/>
          </a:prstGeom>
          <a:noFill/>
          <a:ln w="0" cap="flat">
            <a:noFill/>
            <a:prstDash val="solid"/>
            <a:miter lim="0"/>
          </a:ln>
        </p:spPr>
        <p:txBody>
          <a:bodyPr vert="horz" wrap="square" lIns="0" tIns="0" rIns="0" bIns="0"/>
          <a:lstStyle/>
          <a:p>
            <a:pPr algn="l" rtl="0" eaLnBrk="0">
              <a:lnSpc>
                <a:spcPct val="73000"/>
              </a:lnSpc>
            </a:pPr>
            <a:endParaRPr sz="100" dirty="0">
              <a:latin typeface="Arial" panose="020B0604020202090204"/>
              <a:ea typeface="Arial" panose="020B0604020202090204"/>
              <a:cs typeface="Arial" panose="020B0604020202090204"/>
            </a:endParaRPr>
          </a:p>
          <a:p>
            <a:pPr marL="12700" algn="l" rtl="0" eaLnBrk="0">
              <a:lnSpc>
                <a:spcPct val="118000"/>
              </a:lnSpc>
            </a:pPr>
            <a:r>
              <a:rPr sz="2600" kern="0" spc="-60" dirty="0">
                <a:solidFill>
                  <a:srgbClr val="843C0C">
                    <a:alpha val="100000"/>
                  </a:srgbClr>
                </a:solidFill>
                <a:latin typeface="Arial" panose="020B0604020202090204"/>
                <a:ea typeface="Arial" panose="020B0604020202090204"/>
                <a:cs typeface="Arial" panose="020B0604020202090204"/>
              </a:rPr>
              <a:t>Source Cod</a:t>
            </a:r>
            <a:r>
              <a:rPr sz="2600" kern="0" spc="-70" dirty="0">
                <a:solidFill>
                  <a:srgbClr val="843C0C">
                    <a:alpha val="100000"/>
                  </a:srgbClr>
                </a:solidFill>
                <a:latin typeface="Arial" panose="020B0604020202090204"/>
                <a:ea typeface="Arial" panose="020B0604020202090204"/>
                <a:cs typeface="Arial" panose="020B0604020202090204"/>
              </a:rPr>
              <a:t>e:</a:t>
            </a:r>
            <a:r>
              <a:rPr sz="2600" kern="0" spc="610" dirty="0">
                <a:solidFill>
                  <a:srgbClr val="843C0C">
                    <a:alpha val="100000"/>
                  </a:srgbClr>
                </a:solidFill>
                <a:latin typeface="Arial" panose="020B0604020202090204"/>
                <a:ea typeface="Arial" panose="020B0604020202090204"/>
                <a:cs typeface="Arial" panose="020B0604020202090204"/>
              </a:rPr>
              <a:t> </a:t>
            </a:r>
            <a:r>
              <a:rPr lang="en-US" sz="2600" kern="0" spc="610" dirty="0">
                <a:solidFill>
                  <a:srgbClr val="843C0C">
                    <a:alpha val="100000"/>
                  </a:srgbClr>
                </a:solidFill>
                <a:latin typeface="Arial" panose="020B0604020202090204"/>
                <a:ea typeface="Arial" panose="020B0604020202090204"/>
                <a:cs typeface="Arial" panose="020B0604020202090204"/>
                <a:hlinkClick r:id="rId1" action="ppaction://hlinkfile"/>
              </a:rPr>
              <a:t>https://github.com/SJTU-Liquid/FaaSBoard</a:t>
            </a:r>
            <a:endParaRPr lang="en-US" sz="2600" kern="0" spc="610" dirty="0">
              <a:solidFill>
                <a:srgbClr val="843C0C">
                  <a:alpha val="100000"/>
                </a:srgbClr>
              </a:solidFill>
              <a:latin typeface="Arial" panose="020B0604020202090204"/>
              <a:ea typeface="Arial" panose="020B0604020202090204"/>
              <a:cs typeface="Arial" panose="020B0604020202090204"/>
              <a:hlinkClick r:id="rId1" action="ppaction://hlinkfile"/>
            </a:endParaRPr>
          </a:p>
          <a:p>
            <a:pPr marL="12700" algn="l" rtl="0" eaLnBrk="0">
              <a:lnSpc>
                <a:spcPct val="118000"/>
              </a:lnSpc>
            </a:pPr>
            <a:endParaRPr lang="en-US" sz="2600" kern="0" spc="610" dirty="0">
              <a:solidFill>
                <a:srgbClr val="843C0C">
                  <a:alpha val="100000"/>
                </a:srgbClr>
              </a:solidFill>
              <a:latin typeface="Arial" panose="020B0604020202090204"/>
              <a:ea typeface="Arial" panose="020B0604020202090204"/>
              <a:cs typeface="Arial" panose="020B0604020202090204"/>
            </a:endParaRPr>
          </a:p>
        </p:txBody>
      </p:sp>
      <p:grpSp>
        <p:nvGrpSpPr>
          <p:cNvPr id="60" name="group 60"/>
          <p:cNvGrpSpPr/>
          <p:nvPr/>
        </p:nvGrpSpPr>
        <p:grpSpPr>
          <a:xfrm rot="21600000">
            <a:off x="363414" y="952657"/>
            <a:ext cx="11465170" cy="78117"/>
            <a:chOff x="0" y="0"/>
            <a:chExt cx="11465170" cy="78117"/>
          </a:xfrm>
        </p:grpSpPr>
        <p:sp>
          <p:nvSpPr>
            <p:cNvPr id="600" name="path 600"/>
            <p:cNvSpPr/>
            <p:nvPr/>
          </p:nvSpPr>
          <p:spPr>
            <a:xfrm>
              <a:off x="0" y="0"/>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602" name="path 602"/>
            <p:cNvSpPr/>
            <p:nvPr/>
          </p:nvSpPr>
          <p:spPr>
            <a:xfrm>
              <a:off x="0" y="62241"/>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grpSp>
      <p:sp>
        <p:nvSpPr>
          <p:cNvPr id="604" name="textbox 604"/>
          <p:cNvSpPr/>
          <p:nvPr/>
        </p:nvSpPr>
        <p:spPr>
          <a:xfrm>
            <a:off x="5340234" y="356107"/>
            <a:ext cx="1515110" cy="421005"/>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90204"/>
              <a:ea typeface="Arial" panose="020B0604020202090204"/>
              <a:cs typeface="Arial" panose="020B0604020202090204"/>
            </a:endParaRPr>
          </a:p>
          <a:p>
            <a:pPr marL="12700" algn="l" rtl="0" eaLnBrk="0">
              <a:lnSpc>
                <a:spcPct val="74000"/>
              </a:lnSpc>
            </a:pPr>
            <a:r>
              <a:rPr sz="3500" b="1" kern="0" spc="-180" dirty="0">
                <a:solidFill>
                  <a:srgbClr val="843C0C">
                    <a:alpha val="100000"/>
                  </a:srgbClr>
                </a:solidFill>
                <a:latin typeface="PingFang SC" panose="020B0400000000000000" charset="-122"/>
                <a:ea typeface="PingFang SC" panose="020B0400000000000000" charset="-122"/>
                <a:cs typeface="PingFang SC" panose="020B0400000000000000" charset="-122"/>
              </a:rPr>
              <a:t>Thanks!</a:t>
            </a:r>
            <a:endParaRPr sz="3500" dirty="0">
              <a:latin typeface="PingFang SC" panose="020B0400000000000000" charset="-122"/>
              <a:ea typeface="PingFang SC" panose="020B0400000000000000" charset="-122"/>
              <a:cs typeface="PingFang SC" panose="020B0400000000000000" charset="-122"/>
            </a:endParaRPr>
          </a:p>
        </p:txBody>
      </p:sp>
      <p:sp>
        <p:nvSpPr>
          <p:cNvPr id="606" name="textbox 606"/>
          <p:cNvSpPr/>
          <p:nvPr/>
        </p:nvSpPr>
        <p:spPr>
          <a:xfrm>
            <a:off x="11908596" y="6619748"/>
            <a:ext cx="261620" cy="226695"/>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90204"/>
              <a:ea typeface="Arial" panose="020B0604020202090204"/>
              <a:cs typeface="Arial" panose="020B0604020202090204"/>
            </a:endParaRPr>
          </a:p>
          <a:p>
            <a:pPr algn="r" rtl="0" eaLnBrk="0">
              <a:lnSpc>
                <a:spcPct val="73000"/>
              </a:lnSpc>
            </a:pPr>
            <a:r>
              <a:rPr sz="1800" kern="0" spc="-80" dirty="0">
                <a:solidFill>
                  <a:srgbClr val="000000">
                    <a:alpha val="100000"/>
                  </a:srgbClr>
                </a:solidFill>
                <a:latin typeface="Arial" panose="020B0604020202090204"/>
                <a:ea typeface="Arial" panose="020B0604020202090204"/>
                <a:cs typeface="Arial" panose="020B0604020202090204"/>
              </a:rPr>
              <a:t>17</a:t>
            </a:r>
            <a:endParaRPr sz="1800" dirty="0">
              <a:latin typeface="Arial" panose="020B0604020202090204"/>
              <a:ea typeface="Arial" panose="020B0604020202090204"/>
              <a:cs typeface="Arial" panose="020B0604020202090204"/>
            </a:endParaRPr>
          </a:p>
        </p:txBody>
      </p:sp>
      <p:pic>
        <p:nvPicPr>
          <p:cNvPr id="24" name="图片 23"/>
          <p:cNvPicPr>
            <a:picLocks noChangeAspect="1"/>
          </p:cNvPicPr>
          <p:nvPr/>
        </p:nvPicPr>
        <p:blipFill>
          <a:blip r:embed="rId2"/>
          <a:stretch>
            <a:fillRect/>
          </a:stretch>
        </p:blipFill>
        <p:spPr>
          <a:xfrm>
            <a:off x="6443980" y="1328420"/>
            <a:ext cx="2854960" cy="2854960"/>
          </a:xfrm>
          <a:prstGeom prst="rect">
            <a:avLst/>
          </a:prstGeom>
        </p:spPr>
      </p:pic>
      <p:sp>
        <p:nvSpPr>
          <p:cNvPr id="25" name="文本框 24"/>
          <p:cNvSpPr txBox="1"/>
          <p:nvPr/>
        </p:nvSpPr>
        <p:spPr>
          <a:xfrm>
            <a:off x="9298940" y="2623185"/>
            <a:ext cx="1743710" cy="1118235"/>
          </a:xfrm>
          <a:prstGeom prst="rect">
            <a:avLst/>
          </a:prstGeom>
          <a:noFill/>
        </p:spPr>
        <p:txBody>
          <a:bodyPr wrap="square" rtlCol="0">
            <a:noAutofit/>
          </a:bodyPr>
          <a:p>
            <a:r>
              <a:rPr lang="en-US" altLang="zh-CN" sz="4400"/>
              <a:t>Code</a:t>
            </a:r>
            <a:endParaRPr lang="en-US" altLang="zh-CN" sz="4400"/>
          </a:p>
        </p:txBody>
      </p:sp>
      <p:sp>
        <p:nvSpPr>
          <p:cNvPr id="27" name="文本框 26"/>
          <p:cNvSpPr txBox="1"/>
          <p:nvPr/>
        </p:nvSpPr>
        <p:spPr>
          <a:xfrm>
            <a:off x="4655820" y="2623185"/>
            <a:ext cx="1743710" cy="1118235"/>
          </a:xfrm>
          <a:prstGeom prst="rect">
            <a:avLst/>
          </a:prstGeom>
          <a:noFill/>
        </p:spPr>
        <p:txBody>
          <a:bodyPr wrap="square" rtlCol="0">
            <a:noAutofit/>
          </a:bodyPr>
          <a:p>
            <a:r>
              <a:rPr lang="en-US" altLang="zh-CN" sz="4400"/>
              <a:t>Paper</a:t>
            </a:r>
            <a:endParaRPr lang="en-US" altLang="zh-CN" sz="4400"/>
          </a:p>
        </p:txBody>
      </p:sp>
      <p:pic>
        <p:nvPicPr>
          <p:cNvPr id="28" name="图片 27" descr="paper"/>
          <p:cNvPicPr>
            <a:picLocks noChangeAspect="1"/>
          </p:cNvPicPr>
          <p:nvPr/>
        </p:nvPicPr>
        <p:blipFill>
          <a:blip r:embed="rId3"/>
          <a:stretch>
            <a:fillRect/>
          </a:stretch>
        </p:blipFill>
        <p:spPr>
          <a:xfrm>
            <a:off x="1800860" y="1333500"/>
            <a:ext cx="2927985" cy="29279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4"/>
          <p:cNvGraphicFramePr>
            <a:graphicFrameLocks noGrp="1"/>
          </p:cNvGraphicFramePr>
          <p:nvPr/>
        </p:nvGraphicFramePr>
        <p:xfrm>
          <a:off x="2240539" y="5105040"/>
          <a:ext cx="9585960" cy="1589405"/>
        </p:xfrm>
        <a:graphic>
          <a:graphicData uri="http://schemas.openxmlformats.org/drawingml/2006/table">
            <a:tbl>
              <a:tblPr/>
              <a:tblGrid>
                <a:gridCol w="3331209"/>
                <a:gridCol w="1810385"/>
                <a:gridCol w="834389"/>
                <a:gridCol w="946150"/>
                <a:gridCol w="2663825"/>
              </a:tblGrid>
              <a:tr h="1116965">
                <a:tc rowSpan="2">
                  <a:txBody>
                    <a:bodyPr/>
                    <a:lstStyle/>
                    <a:p>
                      <a:pPr algn="l" rtl="0" eaLnBrk="0">
                        <a:lnSpc>
                          <a:spcPct val="110000"/>
                        </a:lnSpc>
                      </a:pPr>
                      <a:endParaRPr sz="1000" dirty="0">
                        <a:latin typeface="Arial" panose="020B0604020202090204"/>
                        <a:ea typeface="Arial" panose="020B0604020202090204"/>
                        <a:cs typeface="Arial" panose="020B0604020202090204"/>
                      </a:endParaRPr>
                    </a:p>
                    <a:p>
                      <a:pPr algn="l" rtl="0" eaLnBrk="0">
                        <a:lnSpc>
                          <a:spcPct val="110000"/>
                        </a:lnSpc>
                      </a:pPr>
                      <a:endParaRPr sz="1000" dirty="0">
                        <a:latin typeface="Arial" panose="020B0604020202090204"/>
                        <a:ea typeface="Arial" panose="020B0604020202090204"/>
                        <a:cs typeface="Arial" panose="020B0604020202090204"/>
                      </a:endParaRPr>
                    </a:p>
                    <a:p>
                      <a:pPr algn="l" rtl="0" eaLnBrk="0">
                        <a:lnSpc>
                          <a:spcPct val="110000"/>
                        </a:lnSpc>
                      </a:pPr>
                      <a:endParaRPr sz="1000" dirty="0">
                        <a:latin typeface="Arial" panose="020B0604020202090204"/>
                        <a:ea typeface="Arial" panose="020B0604020202090204"/>
                        <a:cs typeface="Arial" panose="020B0604020202090204"/>
                      </a:endParaRPr>
                    </a:p>
                    <a:p>
                      <a:pPr algn="l" rtl="0" eaLnBrk="0">
                        <a:lnSpc>
                          <a:spcPct val="110000"/>
                        </a:lnSpc>
                      </a:pPr>
                      <a:endParaRPr sz="1000" dirty="0">
                        <a:latin typeface="Arial" panose="020B0604020202090204"/>
                        <a:ea typeface="Arial" panose="020B0604020202090204"/>
                        <a:cs typeface="Arial" panose="020B0604020202090204"/>
                      </a:endParaRPr>
                    </a:p>
                    <a:p>
                      <a:pPr algn="l" rtl="0" eaLnBrk="0">
                        <a:lnSpc>
                          <a:spcPct val="110000"/>
                        </a:lnSpc>
                      </a:pPr>
                      <a:endParaRPr sz="1000" dirty="0">
                        <a:latin typeface="Arial" panose="020B0604020202090204"/>
                        <a:ea typeface="Arial" panose="020B0604020202090204"/>
                        <a:cs typeface="Arial" panose="020B0604020202090204"/>
                      </a:endParaRPr>
                    </a:p>
                    <a:p>
                      <a:pPr algn="l" rtl="0" eaLnBrk="0">
                        <a:lnSpc>
                          <a:spcPct val="111000"/>
                        </a:lnSpc>
                      </a:pPr>
                      <a:endParaRPr sz="1000" dirty="0">
                        <a:latin typeface="Arial" panose="020B0604020202090204"/>
                        <a:ea typeface="Arial" panose="020B0604020202090204"/>
                        <a:cs typeface="Arial" panose="020B0604020202090204"/>
                      </a:endParaRPr>
                    </a:p>
                    <a:p>
                      <a:pPr algn="l" rtl="0" eaLnBrk="0">
                        <a:lnSpc>
                          <a:spcPct val="111000"/>
                        </a:lnSpc>
                      </a:pPr>
                      <a:endParaRPr sz="1000" dirty="0">
                        <a:latin typeface="Arial" panose="020B0604020202090204"/>
                        <a:ea typeface="Arial" panose="020B0604020202090204"/>
                        <a:cs typeface="Arial" panose="020B0604020202090204"/>
                      </a:endParaRPr>
                    </a:p>
                    <a:p>
                      <a:pPr marL="894715" algn="l" rtl="0" eaLnBrk="0">
                        <a:lnSpc>
                          <a:spcPct val="79000"/>
                        </a:lnSpc>
                        <a:spcBef>
                          <a:spcPts val="5"/>
                        </a:spcBef>
                      </a:pPr>
                      <a:r>
                        <a:rPr sz="2200" kern="0" spc="-60" dirty="0">
                          <a:solidFill>
                            <a:srgbClr val="000000">
                              <a:alpha val="100000"/>
                            </a:srgbClr>
                          </a:solidFill>
                          <a:latin typeface="Arial" panose="020B0604020202090204"/>
                          <a:ea typeface="Arial" panose="020B0604020202090204"/>
                          <a:cs typeface="Arial" panose="020B0604020202090204"/>
                        </a:rPr>
                        <a:t>Physical Servers</a:t>
                      </a:r>
                      <a:endParaRPr sz="2200" dirty="0">
                        <a:latin typeface="Arial" panose="020B0604020202090204"/>
                        <a:ea typeface="Arial" panose="020B0604020202090204"/>
                        <a:cs typeface="Arial" panose="020B0604020202090204"/>
                      </a:endParaRPr>
                    </a:p>
                  </a:txBody>
                  <a:tcPr marL="0" marR="0" marT="0" marB="0" vert="horz">
                    <a:lnL w="28575" cap="flat" cmpd="sng" algn="ctr">
                      <a:solidFill>
                        <a:srgbClr val="843C0C"/>
                      </a:solidFill>
                      <a:prstDash val="solid"/>
                      <a:round/>
                      <a:headEnd type="none" w="med" len="med"/>
                      <a:tailEnd type="none" w="med" len="med"/>
                    </a:lnL>
                    <a:lnR w="28575" cap="flat" cmpd="sng" algn="ctr">
                      <a:solidFill>
                        <a:srgbClr val="843C0C"/>
                      </a:solidFill>
                      <a:prstDash val="solid"/>
                      <a:round/>
                      <a:headEnd type="none" w="med" len="med"/>
                      <a:tailEnd type="none" w="med" len="med"/>
                    </a:lnR>
                    <a:lnT w="28575" cap="flat" cmpd="sng" algn="ctr">
                      <a:solidFill>
                        <a:srgbClr val="843C0C"/>
                      </a:solidFill>
                      <a:prstDash val="solid"/>
                      <a:round/>
                      <a:headEnd type="none" w="med" len="med"/>
                      <a:tailEnd type="none" w="med" len="med"/>
                    </a:lnT>
                    <a:lnB w="28575" cap="flat" cmpd="sng" algn="ctr">
                      <a:solidFill>
                        <a:srgbClr val="843C0C"/>
                      </a:solidFill>
                      <a:prstDash val="solid"/>
                      <a:round/>
                      <a:headEnd type="none" w="med" len="med"/>
                      <a:tailEnd type="none" w="med" len="med"/>
                    </a:lnB>
                  </a:tcPr>
                </a:tc>
                <a:tc>
                  <a:txBody>
                    <a:bodyPr/>
                    <a:lstStyle/>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w="28575" cap="flat" cmpd="sng" algn="ctr">
                      <a:solidFill>
                        <a:srgbClr val="843C0C"/>
                      </a:solidFill>
                      <a:prstDash val="solid"/>
                      <a:round/>
                      <a:headEnd type="none" w="med" len="med"/>
                      <a:tailEnd type="none" w="med" len="med"/>
                    </a:lnL>
                    <a:lnR>
                      <a:noFill/>
                    </a:lnR>
                    <a:lnT w="28575" cap="flat" cmpd="sng" algn="ctr">
                      <a:solidFill>
                        <a:srgbClr val="843C0C"/>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a:noFill/>
                    </a:lnL>
                    <a:lnR>
                      <a:noFill/>
                    </a:lnR>
                    <a:lnT w="28575" cap="flat" cmpd="sng" algn="ctr">
                      <a:solidFill>
                        <a:srgbClr val="843C0C"/>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a:noFill/>
                    </a:lnL>
                    <a:lnR>
                      <a:noFill/>
                    </a:lnR>
                    <a:lnT w="28575" cap="flat" cmpd="sng" algn="ctr">
                      <a:solidFill>
                        <a:srgbClr val="843C0C"/>
                      </a:solidFill>
                      <a:prstDash val="solid"/>
                      <a:round/>
                      <a:headEnd type="none" w="med" len="med"/>
                      <a:tailEnd type="none" w="med" len="med"/>
                    </a:lnT>
                    <a:lnB>
                      <a:noFill/>
                    </a:lnB>
                  </a:tcPr>
                </a:tc>
                <a:tc>
                  <a:txBody>
                    <a:bodyPr/>
                    <a:lstStyle/>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a:noFill/>
                    </a:lnL>
                    <a:lnR w="25400" cap="flat" cmpd="sng" algn="ctr">
                      <a:solidFill>
                        <a:srgbClr val="843C0C"/>
                      </a:solidFill>
                      <a:prstDash val="solid"/>
                      <a:round/>
                      <a:headEnd type="none" w="med" len="med"/>
                      <a:tailEnd type="none" w="med" len="med"/>
                    </a:lnR>
                    <a:lnT w="28575" cap="flat" cmpd="sng" algn="ctr">
                      <a:solidFill>
                        <a:srgbClr val="843C0C"/>
                      </a:solidFill>
                      <a:prstDash val="solid"/>
                      <a:round/>
                      <a:headEnd type="none" w="med" len="med"/>
                      <a:tailEnd type="none" w="med" len="med"/>
                    </a:lnT>
                    <a:lnB>
                      <a:noFill/>
                    </a:lnB>
                  </a:tcPr>
                </a:tc>
              </a:tr>
              <a:tr h="472440">
                <a:tc vMerge="1">
                  <a:tcPr marL="0" marR="0" marT="0" marB="0" vert="horz">
                    <a:lnL w="28575" cap="flat" cmpd="sng" algn="ctr">
                      <a:solidFill>
                        <a:srgbClr val="843C0C"/>
                      </a:solidFill>
                      <a:prstDash val="solid"/>
                      <a:round/>
                      <a:headEnd type="none" w="med" len="med"/>
                      <a:tailEnd type="none" w="med" len="med"/>
                    </a:lnL>
                    <a:lnR w="28575" cap="flat" cmpd="sng" algn="ctr">
                      <a:solidFill>
                        <a:srgbClr val="843C0C"/>
                      </a:solidFill>
                      <a:prstDash val="solid"/>
                      <a:round/>
                      <a:headEnd type="none" w="med" len="med"/>
                      <a:tailEnd type="none" w="med" len="med"/>
                    </a:lnR>
                    <a:lnT w="28575" cap="flat" cmpd="sng" algn="ctr">
                      <a:solidFill>
                        <a:srgbClr val="843C0C"/>
                      </a:solidFill>
                      <a:prstDash val="solid"/>
                      <a:round/>
                      <a:headEnd type="none" w="med" len="med"/>
                      <a:tailEnd type="none" w="med" len="med"/>
                    </a:lnT>
                    <a:lnB w="28575" cap="flat" cmpd="sng" algn="ctr">
                      <a:solidFill>
                        <a:srgbClr val="843C0C"/>
                      </a:solidFill>
                      <a:prstDash val="solid"/>
                      <a:round/>
                      <a:headEnd type="none" w="med" len="med"/>
                      <a:tailEnd type="none" w="med" len="med"/>
                    </a:lnB>
                  </a:tcPr>
                </a:tc>
                <a:tc gridSpan="4">
                  <a:txBody>
                    <a:bodyPr/>
                    <a:lstStyle/>
                    <a:p>
                      <a:pPr algn="l" rtl="0" eaLnBrk="0">
                        <a:lnSpc>
                          <a:spcPct val="125000"/>
                        </a:lnSpc>
                      </a:pPr>
                      <a:endParaRPr sz="300" dirty="0">
                        <a:latin typeface="Arial" panose="020B0604020202090204"/>
                        <a:ea typeface="Arial" panose="020B0604020202090204"/>
                        <a:cs typeface="Arial" panose="020B0604020202090204"/>
                      </a:endParaRPr>
                    </a:p>
                    <a:p>
                      <a:pPr marL="906780" algn="l" rtl="0" eaLnBrk="0">
                        <a:lnSpc>
                          <a:spcPct val="76000"/>
                        </a:lnSpc>
                        <a:spcBef>
                          <a:spcPts val="5"/>
                        </a:spcBef>
                      </a:pPr>
                      <a:r>
                        <a:rPr sz="2300" kern="0" spc="-60" dirty="0">
                          <a:solidFill>
                            <a:srgbClr val="000000">
                              <a:alpha val="100000"/>
                            </a:srgbClr>
                          </a:solidFill>
                          <a:latin typeface="Arial" panose="020B0604020202090204"/>
                          <a:ea typeface="Arial" panose="020B0604020202090204"/>
                          <a:cs typeface="Arial" panose="020B0604020202090204"/>
                        </a:rPr>
                        <a:t>Cloud VMs (Infrastructure-as-a-Servic</a:t>
                      </a:r>
                      <a:r>
                        <a:rPr sz="2300" kern="0" spc="-70" dirty="0">
                          <a:solidFill>
                            <a:srgbClr val="000000">
                              <a:alpha val="100000"/>
                            </a:srgbClr>
                          </a:solidFill>
                          <a:latin typeface="Arial" panose="020B0604020202090204"/>
                          <a:ea typeface="Arial" panose="020B0604020202090204"/>
                          <a:cs typeface="Arial" panose="020B0604020202090204"/>
                        </a:rPr>
                        <a:t>e)</a:t>
                      </a:r>
                      <a:endParaRPr sz="2300" dirty="0">
                        <a:latin typeface="Arial" panose="020B0604020202090204"/>
                        <a:ea typeface="Arial" panose="020B0604020202090204"/>
                        <a:cs typeface="Arial" panose="020B0604020202090204"/>
                      </a:endParaRPr>
                    </a:p>
                  </a:txBody>
                  <a:tcPr marL="0" marR="0" marT="0" marB="0" vert="horz">
                    <a:lnL w="28575" cap="flat" cmpd="sng" algn="ctr">
                      <a:solidFill>
                        <a:srgbClr val="843C0C"/>
                      </a:solidFill>
                      <a:prstDash val="solid"/>
                      <a:round/>
                      <a:headEnd type="none" w="med" len="med"/>
                      <a:tailEnd type="none" w="med" len="med"/>
                    </a:lnL>
                    <a:lnR w="25400" cap="flat" cmpd="sng" algn="ctr">
                      <a:solidFill>
                        <a:srgbClr val="843C0C"/>
                      </a:solidFill>
                      <a:prstDash val="solid"/>
                      <a:round/>
                      <a:headEnd type="none" w="med" len="med"/>
                      <a:tailEnd type="none" w="med" len="med"/>
                    </a:lnR>
                    <a:lnT>
                      <a:noFill/>
                    </a:lnT>
                    <a:lnB w="28575" cap="flat" cmpd="sng" algn="ctr">
                      <a:solidFill>
                        <a:srgbClr val="843C0C"/>
                      </a:solidFill>
                      <a:prstDash val="solid"/>
                      <a:round/>
                      <a:headEnd type="none" w="med" len="med"/>
                      <a:tailEnd type="none" w="med" len="med"/>
                    </a:lnB>
                  </a:tcPr>
                </a:tc>
                <a:tc hMerge="1">
                  <a:tcPr marL="0" marR="0" marT="0" marB="0" vert="horz">
                    <a:lnL w="28575" cap="flat" cmpd="sng" algn="ctr">
                      <a:solidFill>
                        <a:srgbClr val="843C0C"/>
                      </a:solidFill>
                      <a:prstDash val="solid"/>
                      <a:round/>
                      <a:headEnd type="none" w="med" len="med"/>
                      <a:tailEnd type="none" w="med" len="med"/>
                    </a:lnL>
                    <a:lnR w="25400" cap="flat" cmpd="sng" algn="ctr">
                      <a:solidFill>
                        <a:srgbClr val="843C0C"/>
                      </a:solidFill>
                      <a:prstDash val="solid"/>
                      <a:round/>
                      <a:headEnd type="none" w="med" len="med"/>
                      <a:tailEnd type="none" w="med" len="med"/>
                    </a:lnR>
                    <a:lnT>
                      <a:noFill/>
                    </a:lnT>
                    <a:lnB w="28575" cap="flat" cmpd="sng" algn="ctr">
                      <a:solidFill>
                        <a:srgbClr val="843C0C"/>
                      </a:solidFill>
                      <a:prstDash val="solid"/>
                      <a:round/>
                      <a:headEnd type="none" w="med" len="med"/>
                      <a:tailEnd type="none" w="med" len="med"/>
                    </a:lnB>
                  </a:tcPr>
                </a:tc>
                <a:tc hMerge="1">
                  <a:tcPr marL="0" marR="0" marT="0" marB="0" vert="horz">
                    <a:lnL w="28575" cap="flat" cmpd="sng" algn="ctr">
                      <a:solidFill>
                        <a:srgbClr val="843C0C"/>
                      </a:solidFill>
                      <a:prstDash val="solid"/>
                      <a:round/>
                      <a:headEnd type="none" w="med" len="med"/>
                      <a:tailEnd type="none" w="med" len="med"/>
                    </a:lnL>
                    <a:lnR w="25400" cap="flat" cmpd="sng" algn="ctr">
                      <a:solidFill>
                        <a:srgbClr val="843C0C"/>
                      </a:solidFill>
                      <a:prstDash val="solid"/>
                      <a:round/>
                      <a:headEnd type="none" w="med" len="med"/>
                      <a:tailEnd type="none" w="med" len="med"/>
                    </a:lnR>
                    <a:lnT>
                      <a:noFill/>
                    </a:lnT>
                    <a:lnB w="28575" cap="flat" cmpd="sng" algn="ctr">
                      <a:solidFill>
                        <a:srgbClr val="843C0C"/>
                      </a:solidFill>
                      <a:prstDash val="solid"/>
                      <a:round/>
                      <a:headEnd type="none" w="med" len="med"/>
                      <a:tailEnd type="none" w="med" len="med"/>
                    </a:lnB>
                  </a:tcPr>
                </a:tc>
                <a:tc hMerge="1">
                  <a:tcPr marL="0" marR="0" marT="0" marB="0" vert="horz">
                    <a:lnL w="28575" cap="flat" cmpd="sng" algn="ctr">
                      <a:solidFill>
                        <a:srgbClr val="843C0C"/>
                      </a:solidFill>
                      <a:prstDash val="solid"/>
                      <a:round/>
                      <a:headEnd type="none" w="med" len="med"/>
                      <a:tailEnd type="none" w="med" len="med"/>
                    </a:lnL>
                    <a:lnR w="25400" cap="flat" cmpd="sng" algn="ctr">
                      <a:solidFill>
                        <a:srgbClr val="843C0C"/>
                      </a:solidFill>
                      <a:prstDash val="solid"/>
                      <a:round/>
                      <a:headEnd type="none" w="med" len="med"/>
                      <a:tailEnd type="none" w="med" len="med"/>
                    </a:lnR>
                    <a:lnT>
                      <a:noFill/>
                    </a:lnT>
                    <a:lnB w="28575" cap="flat" cmpd="sng" algn="ctr">
                      <a:solidFill>
                        <a:srgbClr val="843C0C"/>
                      </a:solidFill>
                      <a:prstDash val="solid"/>
                      <a:round/>
                      <a:headEnd type="none" w="med" len="med"/>
                      <a:tailEnd type="none" w="med" len="med"/>
                    </a:lnB>
                  </a:tcPr>
                </a:tc>
              </a:tr>
            </a:tbl>
          </a:graphicData>
        </a:graphic>
      </p:graphicFrame>
      <p:sp>
        <p:nvSpPr>
          <p:cNvPr id="16" name="path 16"/>
          <p:cNvSpPr/>
          <p:nvPr/>
        </p:nvSpPr>
        <p:spPr>
          <a:xfrm>
            <a:off x="2240539" y="1546713"/>
            <a:ext cx="9586574" cy="1505819"/>
          </a:xfrm>
          <a:custGeom>
            <a:avLst/>
            <a:gdLst/>
            <a:ahLst/>
            <a:cxnLst/>
            <a:rect l="0" t="0" r="0" b="0"/>
            <a:pathLst>
              <a:path w="15096" h="2371">
                <a:moveTo>
                  <a:pt x="15074" y="0"/>
                </a:moveTo>
                <a:lnTo>
                  <a:pt x="15074" y="2371"/>
                </a:lnTo>
                <a:moveTo>
                  <a:pt x="22" y="2371"/>
                </a:moveTo>
                <a:lnTo>
                  <a:pt x="22" y="0"/>
                </a:lnTo>
              </a:path>
            </a:pathLst>
          </a:custGeom>
          <a:noFill/>
          <a:ln w="28575" cap="flat">
            <a:solidFill>
              <a:srgbClr val="843C0C"/>
            </a:solidFill>
            <a:prstDash val="solid"/>
            <a:miter lim="800000"/>
          </a:ln>
        </p:spPr>
        <p:txBody>
          <a:bodyPr rtlCol="0"/>
          <a:lstStyle/>
          <a:p>
            <a:pPr algn="ctr"/>
            <a:endParaRPr lang="zh-CN" altLang="en-US"/>
          </a:p>
        </p:txBody>
      </p:sp>
      <p:graphicFrame>
        <p:nvGraphicFramePr>
          <p:cNvPr id="18" name="table 18"/>
          <p:cNvGraphicFramePr>
            <a:graphicFrameLocks noGrp="1"/>
          </p:cNvGraphicFramePr>
          <p:nvPr/>
        </p:nvGraphicFramePr>
        <p:xfrm>
          <a:off x="2240539" y="3622799"/>
          <a:ext cx="9585960" cy="1327785"/>
        </p:xfrm>
        <a:graphic>
          <a:graphicData uri="http://schemas.openxmlformats.org/drawingml/2006/table">
            <a:tbl>
              <a:tblPr/>
              <a:tblGrid>
                <a:gridCol w="1876425"/>
                <a:gridCol w="2742565"/>
                <a:gridCol w="2061845"/>
                <a:gridCol w="2905125"/>
              </a:tblGrid>
              <a:tr h="1327785">
                <a:tc>
                  <a:txBody>
                    <a:bodyPr/>
                    <a:lstStyle/>
                    <a:p>
                      <a:pPr algn="l" rtl="0" eaLnBrk="0">
                        <a:lnSpc>
                          <a:spcPct val="116000"/>
                        </a:lnSpc>
                      </a:pPr>
                      <a:endParaRPr sz="1000" dirty="0">
                        <a:latin typeface="Arial" panose="020B0604020202090204"/>
                        <a:ea typeface="Arial" panose="020B0604020202090204"/>
                        <a:cs typeface="Arial" panose="020B0604020202090204"/>
                      </a:endParaRPr>
                    </a:p>
                    <a:p>
                      <a:pPr algn="l" rtl="0" eaLnBrk="0">
                        <a:lnSpc>
                          <a:spcPct val="116000"/>
                        </a:lnSpc>
                      </a:pPr>
                      <a:endParaRPr sz="1000" dirty="0">
                        <a:latin typeface="Arial" panose="020B0604020202090204"/>
                        <a:ea typeface="Arial" panose="020B0604020202090204"/>
                        <a:cs typeface="Arial" panose="020B0604020202090204"/>
                      </a:endParaRPr>
                    </a:p>
                    <a:p>
                      <a:pPr marL="555625" algn="l" rtl="0" eaLnBrk="0">
                        <a:lnSpc>
                          <a:spcPts val="1925"/>
                        </a:lnSpc>
                        <a:spcBef>
                          <a:spcPts val="0"/>
                        </a:spcBef>
                      </a:pPr>
                      <a:r>
                        <a:rPr sz="2600" kern="0" spc="-90" dirty="0">
                          <a:solidFill>
                            <a:srgbClr val="000000">
                              <a:alpha val="100000"/>
                            </a:srgbClr>
                          </a:solidFill>
                          <a:latin typeface="Arial" panose="020B0604020202090204"/>
                          <a:ea typeface="Arial" panose="020B0604020202090204"/>
                          <a:cs typeface="Arial" panose="020B0604020202090204"/>
                        </a:rPr>
                        <a:t>Shared</a:t>
                      </a:r>
                      <a:endParaRPr sz="2600" dirty="0">
                        <a:latin typeface="Arial" panose="020B0604020202090204"/>
                        <a:ea typeface="Arial" panose="020B0604020202090204"/>
                        <a:cs typeface="Arial" panose="020B0604020202090204"/>
                      </a:endParaRPr>
                    </a:p>
                    <a:p>
                      <a:pPr marL="455930" algn="l" rtl="0" eaLnBrk="0">
                        <a:lnSpc>
                          <a:spcPts val="3880"/>
                        </a:lnSpc>
                      </a:pPr>
                      <a:r>
                        <a:rPr sz="2800" kern="0" spc="-90" dirty="0">
                          <a:solidFill>
                            <a:srgbClr val="000000">
                              <a:alpha val="100000"/>
                            </a:srgbClr>
                          </a:solidFill>
                          <a:latin typeface="Arial" panose="020B0604020202090204"/>
                          <a:ea typeface="Arial" panose="020B0604020202090204"/>
                          <a:cs typeface="Arial" panose="020B0604020202090204"/>
                        </a:rPr>
                        <a:t>Memory</a:t>
                      </a:r>
                      <a:endParaRPr sz="2800" dirty="0">
                        <a:latin typeface="Arial" panose="020B0604020202090204"/>
                        <a:ea typeface="Arial" panose="020B0604020202090204"/>
                        <a:cs typeface="Arial" panose="020B0604020202090204"/>
                      </a:endParaRPr>
                    </a:p>
                  </a:txBody>
                  <a:tcPr marL="0" marR="0" marT="0" marB="0" vert="horz">
                    <a:lnL w="28575" cap="flat" cmpd="sng" algn="ctr">
                      <a:solidFill>
                        <a:srgbClr val="843C0C"/>
                      </a:solidFill>
                      <a:prstDash val="solid"/>
                      <a:round/>
                      <a:headEnd type="none" w="med" len="med"/>
                      <a:tailEnd type="none" w="med" len="med"/>
                    </a:lnL>
                    <a:lnR>
                      <a:noFill/>
                    </a:lnR>
                    <a:lnT w="28575" cap="flat" cmpd="sng" algn="ctr">
                      <a:solidFill>
                        <a:srgbClr val="843C0C"/>
                      </a:solidFill>
                      <a:prstDash val="solid"/>
                      <a:round/>
                      <a:headEnd type="none" w="med" len="med"/>
                      <a:tailEnd type="none" w="med" len="med"/>
                    </a:lnT>
                    <a:lnB w="28575" cap="flat" cmpd="sng" algn="ctr">
                      <a:solidFill>
                        <a:srgbClr val="843C0C"/>
                      </a:solidFill>
                      <a:prstDash val="solid"/>
                      <a:round/>
                      <a:headEnd type="none" w="med" len="med"/>
                      <a:tailEnd type="none" w="med" len="med"/>
                    </a:lnB>
                  </a:tcPr>
                </a:tc>
                <a:tc>
                  <a:txBody>
                    <a:bodyPr/>
                    <a:lstStyle/>
                    <a:p>
                      <a:pPr algn="l" rtl="0" eaLnBrk="0">
                        <a:lnSpc>
                          <a:spcPct val="179000"/>
                        </a:lnSpc>
                      </a:pPr>
                      <a:endParaRPr sz="1000" dirty="0">
                        <a:latin typeface="Arial" panose="020B0604020202090204"/>
                        <a:ea typeface="Arial" panose="020B0604020202090204"/>
                        <a:cs typeface="Arial" panose="020B0604020202090204"/>
                      </a:endParaRPr>
                    </a:p>
                    <a:p>
                      <a:pPr algn="l" rtl="0" eaLnBrk="0">
                        <a:lnSpc>
                          <a:spcPct val="8000"/>
                        </a:lnSpc>
                      </a:pPr>
                      <a:endParaRPr sz="100" dirty="0">
                        <a:latin typeface="Arial" panose="020B0604020202090204"/>
                        <a:ea typeface="Arial" panose="020B0604020202090204"/>
                        <a:cs typeface="Arial" panose="020B0604020202090204"/>
                      </a:endParaRPr>
                    </a:p>
                    <a:p>
                      <a:pPr marL="426085" algn="l" rtl="0" eaLnBrk="0">
                        <a:lnSpc>
                          <a:spcPct val="81000"/>
                        </a:lnSpc>
                      </a:pPr>
                      <a:r>
                        <a:rPr sz="1800" kern="0" spc="-50" dirty="0">
                          <a:solidFill>
                            <a:srgbClr val="000000">
                              <a:alpha val="100000"/>
                            </a:srgbClr>
                          </a:solidFill>
                          <a:latin typeface="Arial" panose="020B0604020202090204"/>
                          <a:ea typeface="Arial" panose="020B0604020202090204"/>
                          <a:cs typeface="Arial" panose="020B0604020202090204"/>
                        </a:rPr>
                        <a:t>Ligra (PPoPP’13),</a:t>
                      </a:r>
                      <a:endParaRPr sz="1800" dirty="0">
                        <a:latin typeface="Arial" panose="020B0604020202090204"/>
                        <a:ea typeface="Arial" panose="020B0604020202090204"/>
                        <a:cs typeface="Arial" panose="020B0604020202090204"/>
                      </a:endParaRPr>
                    </a:p>
                    <a:p>
                      <a:pPr marL="404495" algn="l" rtl="0" eaLnBrk="0">
                        <a:lnSpc>
                          <a:spcPct val="80000"/>
                        </a:lnSpc>
                        <a:spcBef>
                          <a:spcPts val="655"/>
                        </a:spcBef>
                      </a:pPr>
                      <a:r>
                        <a:rPr lang="en-US" sz="1800" kern="0" spc="-50" dirty="0">
                          <a:solidFill>
                            <a:srgbClr val="000000">
                              <a:alpha val="100000"/>
                            </a:srgbClr>
                          </a:solidFill>
                          <a:latin typeface="Arial" panose="020B0604020202090204"/>
                          <a:ea typeface="Arial" panose="020B0604020202090204"/>
                          <a:cs typeface="Arial" panose="020B0604020202090204"/>
                        </a:rPr>
                        <a:t>GridGraph </a:t>
                      </a:r>
                      <a:r>
                        <a:rPr sz="1800" kern="0" spc="-50" dirty="0">
                          <a:solidFill>
                            <a:srgbClr val="000000">
                              <a:alpha val="100000"/>
                            </a:srgbClr>
                          </a:solidFill>
                          <a:latin typeface="Arial" panose="020B0604020202090204"/>
                          <a:ea typeface="Arial" panose="020B0604020202090204"/>
                          <a:cs typeface="Arial" panose="020B0604020202090204"/>
                        </a:rPr>
                        <a:t>(</a:t>
                      </a:r>
                      <a:r>
                        <a:rPr lang="en-US" sz="1800" kern="0" spc="-50" dirty="0">
                          <a:solidFill>
                            <a:srgbClr val="000000">
                              <a:alpha val="100000"/>
                            </a:srgbClr>
                          </a:solidFill>
                          <a:latin typeface="Arial" panose="020B0604020202090204"/>
                          <a:ea typeface="Arial" panose="020B0604020202090204"/>
                          <a:cs typeface="Arial" panose="020B0604020202090204"/>
                        </a:rPr>
                        <a:t>ATC</a:t>
                      </a:r>
                      <a:r>
                        <a:rPr sz="1800" kern="0" spc="-50" dirty="0">
                          <a:solidFill>
                            <a:srgbClr val="000000">
                              <a:alpha val="100000"/>
                            </a:srgbClr>
                          </a:solidFill>
                          <a:latin typeface="Arial" panose="020B0604020202090204"/>
                          <a:ea typeface="Arial" panose="020B0604020202090204"/>
                          <a:cs typeface="Arial" panose="020B0604020202090204"/>
                        </a:rPr>
                        <a:t>’13),</a:t>
                      </a:r>
                      <a:endParaRPr sz="1800" dirty="0">
                        <a:latin typeface="Arial" panose="020B0604020202090204"/>
                        <a:ea typeface="Arial" panose="020B0604020202090204"/>
                        <a:cs typeface="Arial" panose="020B0604020202090204"/>
                      </a:endParaRPr>
                    </a:p>
                    <a:p>
                      <a:pPr algn="l" rtl="0" eaLnBrk="0">
                        <a:lnSpc>
                          <a:spcPct val="111000"/>
                        </a:lnSpc>
                      </a:pPr>
                      <a:endParaRPr sz="500" dirty="0">
                        <a:latin typeface="Arial" panose="020B0604020202090204"/>
                        <a:ea typeface="Arial" panose="020B0604020202090204"/>
                        <a:cs typeface="Arial" panose="020B0604020202090204"/>
                      </a:endParaRPr>
                    </a:p>
                    <a:p>
                      <a:pPr marL="217170" algn="l" rtl="0" eaLnBrk="0">
                        <a:lnSpc>
                          <a:spcPct val="81000"/>
                        </a:lnSpc>
                        <a:spcBef>
                          <a:spcPts val="0"/>
                        </a:spcBef>
                      </a:pPr>
                      <a:r>
                        <a:rPr lang="en-US" altLang="zh-CN" sz="1800" kern="0" spc="-30" dirty="0">
                          <a:solidFill>
                            <a:srgbClr val="000000">
                              <a:alpha val="100000"/>
                            </a:srgbClr>
                          </a:solidFill>
                          <a:latin typeface="Arial" panose="020B0604020202090204"/>
                          <a:ea typeface="Arial" panose="020B0604020202090204"/>
                          <a:cs typeface="Arial" panose="020B0604020202090204"/>
                        </a:rPr>
                        <a:t>GraphIt </a:t>
                      </a:r>
                      <a:r>
                        <a:rPr sz="1800" kern="0" spc="-30" dirty="0">
                          <a:solidFill>
                            <a:srgbClr val="000000">
                              <a:alpha val="100000"/>
                            </a:srgbClr>
                          </a:solidFill>
                          <a:latin typeface="Arial" panose="020B0604020202090204"/>
                          <a:ea typeface="Arial" panose="020B0604020202090204"/>
                          <a:cs typeface="Arial" panose="020B0604020202090204"/>
                        </a:rPr>
                        <a:t>(OO</a:t>
                      </a:r>
                      <a:r>
                        <a:rPr sz="1800" kern="0" spc="-40" dirty="0">
                          <a:solidFill>
                            <a:srgbClr val="000000">
                              <a:alpha val="100000"/>
                            </a:srgbClr>
                          </a:solidFill>
                          <a:latin typeface="Arial" panose="020B0604020202090204"/>
                          <a:ea typeface="Arial" panose="020B0604020202090204"/>
                          <a:cs typeface="Arial" panose="020B0604020202090204"/>
                        </a:rPr>
                        <a:t>PSLA’18)</a:t>
                      </a:r>
                      <a:endParaRPr sz="1800" dirty="0">
                        <a:latin typeface="Arial" panose="020B0604020202090204"/>
                        <a:ea typeface="Arial" panose="020B0604020202090204"/>
                        <a:cs typeface="Arial" panose="020B0604020202090204"/>
                      </a:endParaRPr>
                    </a:p>
                  </a:txBody>
                  <a:tcPr marL="0" marR="0" marT="0" marB="0" vert="horz">
                    <a:lnL>
                      <a:noFill/>
                    </a:lnL>
                    <a:lnR w="28575" cap="flat" cmpd="sng" algn="ctr">
                      <a:solidFill>
                        <a:srgbClr val="843C0C"/>
                      </a:solidFill>
                      <a:prstDash val="solid"/>
                      <a:round/>
                      <a:headEnd type="none" w="med" len="med"/>
                      <a:tailEnd type="none" w="med" len="med"/>
                    </a:lnR>
                    <a:lnT w="28575" cap="flat" cmpd="sng" algn="ctr">
                      <a:solidFill>
                        <a:srgbClr val="843C0C"/>
                      </a:solidFill>
                      <a:prstDash val="solid"/>
                      <a:round/>
                      <a:headEnd type="none" w="med" len="med"/>
                      <a:tailEnd type="none" w="med" len="med"/>
                    </a:lnT>
                    <a:lnB w="28575" cap="flat" cmpd="sng" algn="ctr">
                      <a:solidFill>
                        <a:srgbClr val="843C0C"/>
                      </a:solidFill>
                      <a:prstDash val="solid"/>
                      <a:round/>
                      <a:headEnd type="none" w="med" len="med"/>
                      <a:tailEnd type="none" w="med" len="med"/>
                    </a:lnB>
                  </a:tcPr>
                </a:tc>
                <a:tc>
                  <a:txBody>
                    <a:bodyPr/>
                    <a:lstStyle/>
                    <a:p>
                      <a:pPr algn="l" rtl="0" eaLnBrk="0">
                        <a:lnSpc>
                          <a:spcPct val="122000"/>
                        </a:lnSpc>
                      </a:pPr>
                      <a:endParaRPr sz="1000" dirty="0">
                        <a:latin typeface="Arial" panose="020B0604020202090204"/>
                        <a:ea typeface="Arial" panose="020B0604020202090204"/>
                        <a:cs typeface="Arial" panose="020B0604020202090204"/>
                      </a:endParaRPr>
                    </a:p>
                    <a:p>
                      <a:pPr algn="l" rtl="0" eaLnBrk="0">
                        <a:lnSpc>
                          <a:spcPct val="122000"/>
                        </a:lnSpc>
                      </a:pPr>
                      <a:endParaRPr sz="1000" dirty="0">
                        <a:latin typeface="Arial" panose="020B0604020202090204"/>
                        <a:ea typeface="Arial" panose="020B0604020202090204"/>
                        <a:cs typeface="Arial" panose="020B0604020202090204"/>
                      </a:endParaRPr>
                    </a:p>
                    <a:p>
                      <a:pPr algn="l" rtl="0" eaLnBrk="0">
                        <a:lnSpc>
                          <a:spcPct val="123000"/>
                        </a:lnSpc>
                      </a:pPr>
                      <a:endParaRPr sz="1000" dirty="0">
                        <a:latin typeface="Arial" panose="020B0604020202090204"/>
                        <a:ea typeface="Arial" panose="020B0604020202090204"/>
                        <a:cs typeface="Arial" panose="020B0604020202090204"/>
                      </a:endParaRPr>
                    </a:p>
                    <a:p>
                      <a:pPr algn="l" rtl="0" eaLnBrk="0">
                        <a:lnSpc>
                          <a:spcPct val="10000"/>
                        </a:lnSpc>
                      </a:pPr>
                      <a:endParaRPr sz="100" dirty="0">
                        <a:latin typeface="Arial" panose="020B0604020202090204"/>
                        <a:ea typeface="Arial" panose="020B0604020202090204"/>
                        <a:cs typeface="Arial" panose="020B0604020202090204"/>
                      </a:endParaRPr>
                    </a:p>
                    <a:p>
                      <a:pPr marL="360680" algn="l" rtl="0" eaLnBrk="0">
                        <a:lnSpc>
                          <a:spcPct val="73000"/>
                        </a:lnSpc>
                      </a:pPr>
                      <a:r>
                        <a:rPr sz="2800" kern="0" spc="-80" dirty="0">
                          <a:solidFill>
                            <a:srgbClr val="000000">
                              <a:alpha val="100000"/>
                            </a:srgbClr>
                          </a:solidFill>
                          <a:latin typeface="Arial" panose="020B0604020202090204"/>
                          <a:ea typeface="Arial" panose="020B0604020202090204"/>
                          <a:cs typeface="Arial" panose="020B0604020202090204"/>
                        </a:rPr>
                        <a:t>Distributed</a:t>
                      </a:r>
                      <a:endParaRPr sz="2800" dirty="0">
                        <a:latin typeface="Arial" panose="020B0604020202090204"/>
                        <a:ea typeface="Arial" panose="020B0604020202090204"/>
                        <a:cs typeface="Arial" panose="020B0604020202090204"/>
                      </a:endParaRPr>
                    </a:p>
                  </a:txBody>
                  <a:tcPr marL="0" marR="0" marT="0" marB="0" vert="horz">
                    <a:lnL w="28575" cap="flat" cmpd="sng" algn="ctr">
                      <a:solidFill>
                        <a:srgbClr val="843C0C"/>
                      </a:solidFill>
                      <a:prstDash val="solid"/>
                      <a:round/>
                      <a:headEnd type="none" w="med" len="med"/>
                      <a:tailEnd type="none" w="med" len="med"/>
                    </a:lnL>
                    <a:lnR>
                      <a:noFill/>
                    </a:lnR>
                    <a:lnT w="28575" cap="flat" cmpd="sng" algn="ctr">
                      <a:solidFill>
                        <a:srgbClr val="843C0C"/>
                      </a:solidFill>
                      <a:prstDash val="solid"/>
                      <a:round/>
                      <a:headEnd type="none" w="med" len="med"/>
                      <a:tailEnd type="none" w="med" len="med"/>
                    </a:lnT>
                    <a:lnB w="28575" cap="flat" cmpd="sng" algn="ctr">
                      <a:solidFill>
                        <a:srgbClr val="843C0C"/>
                      </a:solidFill>
                      <a:prstDash val="solid"/>
                      <a:round/>
                      <a:headEnd type="none" w="med" len="med"/>
                      <a:tailEnd type="none" w="med" len="med"/>
                    </a:lnB>
                  </a:tcPr>
                </a:tc>
                <a:tc>
                  <a:txBody>
                    <a:bodyPr/>
                    <a:lstStyle/>
                    <a:p>
                      <a:pPr algn="l" rtl="0" eaLnBrk="0">
                        <a:lnSpc>
                          <a:spcPct val="179000"/>
                        </a:lnSpc>
                      </a:pPr>
                      <a:endParaRPr sz="1000" dirty="0">
                        <a:latin typeface="Arial" panose="020B0604020202090204"/>
                        <a:ea typeface="Arial" panose="020B0604020202090204"/>
                        <a:cs typeface="Arial" panose="020B0604020202090204"/>
                      </a:endParaRPr>
                    </a:p>
                    <a:p>
                      <a:pPr marL="414020" algn="l" rtl="0" eaLnBrk="0">
                        <a:lnSpc>
                          <a:spcPct val="77000"/>
                        </a:lnSpc>
                        <a:spcBef>
                          <a:spcPts val="5"/>
                        </a:spcBef>
                      </a:pPr>
                      <a:r>
                        <a:rPr sz="1900" kern="0" spc="-70" dirty="0">
                          <a:solidFill>
                            <a:srgbClr val="000000">
                              <a:alpha val="100000"/>
                            </a:srgbClr>
                          </a:solidFill>
                          <a:latin typeface="Arial" panose="020B0604020202090204"/>
                          <a:ea typeface="Arial" panose="020B0604020202090204"/>
                          <a:cs typeface="Arial" panose="020B0604020202090204"/>
                        </a:rPr>
                        <a:t>Gemini (OSDI’16),</a:t>
                      </a:r>
                      <a:endParaRPr sz="1900" dirty="0">
                        <a:latin typeface="Arial" panose="020B0604020202090204"/>
                        <a:ea typeface="Arial" panose="020B0604020202090204"/>
                        <a:cs typeface="Arial" panose="020B0604020202090204"/>
                      </a:endParaRPr>
                    </a:p>
                    <a:p>
                      <a:pPr marL="171450" indent="-26670" algn="l" rtl="0" eaLnBrk="0">
                        <a:lnSpc>
                          <a:spcPct val="99000"/>
                        </a:lnSpc>
                        <a:spcBef>
                          <a:spcPts val="270"/>
                        </a:spcBef>
                      </a:pPr>
                      <a:r>
                        <a:rPr sz="1900" kern="0" spc="-60" dirty="0">
                          <a:solidFill>
                            <a:srgbClr val="000000">
                              <a:alpha val="100000"/>
                            </a:srgbClr>
                          </a:solidFill>
                          <a:latin typeface="Arial" panose="020B0604020202090204"/>
                          <a:ea typeface="Arial" panose="020B0604020202090204"/>
                          <a:cs typeface="Arial" panose="020B0604020202090204"/>
                        </a:rPr>
                        <a:t>Graphite (SIGMOD’20)</a:t>
                      </a:r>
                      <a:r>
                        <a:rPr sz="1900" kern="0" spc="-70" dirty="0">
                          <a:solidFill>
                            <a:srgbClr val="000000">
                              <a:alpha val="100000"/>
                            </a:srgbClr>
                          </a:solidFill>
                          <a:latin typeface="Arial" panose="020B0604020202090204"/>
                          <a:ea typeface="Arial" panose="020B0604020202090204"/>
                          <a:cs typeface="Arial" panose="020B0604020202090204"/>
                        </a:rPr>
                        <a:t>,</a:t>
                      </a:r>
                      <a:r>
                        <a:rPr sz="1900" kern="0" spc="-10" dirty="0">
                          <a:solidFill>
                            <a:srgbClr val="000000">
                              <a:alpha val="100000"/>
                            </a:srgbClr>
                          </a:solidFill>
                          <a:latin typeface="Arial" panose="020B0604020202090204"/>
                          <a:ea typeface="Arial" panose="020B0604020202090204"/>
                          <a:cs typeface="Arial" panose="020B0604020202090204"/>
                        </a:rPr>
                        <a:t>    </a:t>
                      </a:r>
                      <a:r>
                        <a:rPr sz="1900" kern="0" spc="-90" dirty="0">
                          <a:solidFill>
                            <a:srgbClr val="000000">
                              <a:alpha val="100000"/>
                            </a:srgbClr>
                          </a:solidFill>
                          <a:latin typeface="Arial" panose="020B0604020202090204"/>
                          <a:ea typeface="Arial" panose="020B0604020202090204"/>
                          <a:cs typeface="Arial" panose="020B0604020202090204"/>
                        </a:rPr>
                        <a:t>GraphScope (VLDB’21)</a:t>
                      </a:r>
                      <a:endParaRPr sz="1900" dirty="0">
                        <a:latin typeface="Arial" panose="020B0604020202090204"/>
                        <a:ea typeface="Arial" panose="020B0604020202090204"/>
                        <a:cs typeface="Arial" panose="020B0604020202090204"/>
                      </a:endParaRPr>
                    </a:p>
                  </a:txBody>
                  <a:tcPr marL="0" marR="0" marT="0" marB="0" vert="horz">
                    <a:lnL>
                      <a:noFill/>
                    </a:lnL>
                    <a:lnR w="28575" cap="flat" cmpd="sng" algn="ctr">
                      <a:solidFill>
                        <a:srgbClr val="843C0C"/>
                      </a:solidFill>
                      <a:prstDash val="solid"/>
                      <a:round/>
                      <a:headEnd type="none" w="med" len="med"/>
                      <a:tailEnd type="none" w="med" len="med"/>
                    </a:lnR>
                    <a:lnT w="28575" cap="flat" cmpd="sng" algn="ctr">
                      <a:solidFill>
                        <a:srgbClr val="843C0C"/>
                      </a:solidFill>
                      <a:prstDash val="solid"/>
                      <a:round/>
                      <a:headEnd type="none" w="med" len="med"/>
                      <a:tailEnd type="none" w="med" len="med"/>
                    </a:lnT>
                    <a:lnB w="28575" cap="flat" cmpd="sng" algn="ctr">
                      <a:solidFill>
                        <a:srgbClr val="843C0C"/>
                      </a:solidFill>
                      <a:prstDash val="solid"/>
                      <a:round/>
                      <a:headEnd type="none" w="med" len="med"/>
                      <a:tailEnd type="none" w="med" len="med"/>
                    </a:lnB>
                  </a:tcPr>
                </a:tc>
              </a:tr>
            </a:tbl>
          </a:graphicData>
        </a:graphic>
      </p:graphicFrame>
      <p:sp>
        <p:nvSpPr>
          <p:cNvPr id="20" name="textbox 20"/>
          <p:cNvSpPr/>
          <p:nvPr/>
        </p:nvSpPr>
        <p:spPr>
          <a:xfrm>
            <a:off x="365181" y="2201164"/>
            <a:ext cx="1677035" cy="3914140"/>
          </a:xfrm>
          <a:prstGeom prst="rect">
            <a:avLst/>
          </a:prstGeom>
          <a:noFill/>
          <a:ln w="0" cap="flat">
            <a:noFill/>
            <a:prstDash val="solid"/>
            <a:miter lim="0"/>
          </a:ln>
        </p:spPr>
        <p:txBody>
          <a:bodyPr vert="horz" wrap="square" lIns="0" tIns="0" rIns="0" bIns="0"/>
          <a:lstStyle/>
          <a:p>
            <a:pPr algn="l" rtl="0" eaLnBrk="0">
              <a:lnSpc>
                <a:spcPct val="94000"/>
              </a:lnSpc>
            </a:pPr>
            <a:endParaRPr sz="100" dirty="0">
              <a:latin typeface="Arial" panose="020B0604020202090204"/>
              <a:ea typeface="Arial" panose="020B0604020202090204"/>
              <a:cs typeface="Arial" panose="020B0604020202090204"/>
            </a:endParaRPr>
          </a:p>
          <a:p>
            <a:pPr marL="331470" algn="l" rtl="0" eaLnBrk="0">
              <a:lnSpc>
                <a:spcPct val="74000"/>
              </a:lnSpc>
            </a:pPr>
            <a:r>
              <a:rPr sz="3100" b="1" kern="0" spc="-110" dirty="0">
                <a:solidFill>
                  <a:srgbClr val="000000">
                    <a:alpha val="100000"/>
                  </a:srgbClr>
                </a:solidFill>
                <a:latin typeface="PingFang SC" panose="020B0400000000000000" charset="-122"/>
                <a:ea typeface="PingFang SC" panose="020B0400000000000000" charset="-122"/>
                <a:cs typeface="PingFang SC" panose="020B0400000000000000" charset="-122"/>
              </a:rPr>
              <a:t>Apps</a:t>
            </a:r>
            <a:endParaRPr sz="3100" dirty="0">
              <a:latin typeface="PingFang SC" panose="020B0400000000000000" charset="-122"/>
              <a:ea typeface="PingFang SC" panose="020B0400000000000000" charset="-122"/>
              <a:cs typeface="PingFang SC" panose="020B0400000000000000" charset="-122"/>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0000"/>
              </a:lnSpc>
            </a:pPr>
            <a:endParaRPr sz="1000" dirty="0">
              <a:latin typeface="Arial" panose="020B0604020202090204"/>
              <a:ea typeface="Arial" panose="020B0604020202090204"/>
              <a:cs typeface="Arial" panose="020B0604020202090204"/>
            </a:endParaRPr>
          </a:p>
          <a:p>
            <a:pPr algn="r" rtl="0" eaLnBrk="0">
              <a:lnSpc>
                <a:spcPct val="74000"/>
              </a:lnSpc>
              <a:spcBef>
                <a:spcPts val="810"/>
              </a:spcBef>
            </a:pPr>
            <a:r>
              <a:rPr sz="2700" b="1" kern="0" spc="-140" dirty="0">
                <a:solidFill>
                  <a:srgbClr val="000000">
                    <a:alpha val="100000"/>
                  </a:srgbClr>
                </a:solidFill>
                <a:latin typeface="PingFang SC" panose="020B0400000000000000" charset="-122"/>
                <a:ea typeface="PingFang SC" panose="020B0400000000000000" charset="-122"/>
                <a:cs typeface="PingFang SC" panose="020B0400000000000000" charset="-122"/>
              </a:rPr>
              <a:t>Fra</a:t>
            </a:r>
            <a:r>
              <a:rPr sz="2700" b="1"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mewor</a:t>
            </a:r>
            <a:r>
              <a:rPr sz="2700" b="1" kern="0" spc="-10" dirty="0">
                <a:solidFill>
                  <a:srgbClr val="000000">
                    <a:alpha val="100000"/>
                  </a:srgbClr>
                </a:solidFill>
                <a:latin typeface="PingFang SC" panose="020B0400000000000000" charset="-122"/>
                <a:ea typeface="PingFang SC" panose="020B0400000000000000" charset="-122"/>
                <a:cs typeface="PingFang SC" panose="020B0400000000000000" charset="-122"/>
              </a:rPr>
              <a:t>k</a:t>
            </a:r>
            <a:endParaRPr sz="2700" dirty="0">
              <a:latin typeface="PingFang SC" panose="020B0400000000000000" charset="-122"/>
              <a:ea typeface="PingFang SC" panose="020B0400000000000000" charset="-122"/>
              <a:cs typeface="PingFang SC" panose="020B0400000000000000" charset="-122"/>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0000"/>
              </a:lnSpc>
            </a:pPr>
            <a:endParaRPr sz="1000" dirty="0">
              <a:latin typeface="Arial" panose="020B0604020202090204"/>
              <a:ea typeface="Arial" panose="020B0604020202090204"/>
              <a:cs typeface="Arial" panose="020B0604020202090204"/>
            </a:endParaRPr>
          </a:p>
          <a:p>
            <a:pPr algn="l" rtl="0" eaLnBrk="0">
              <a:lnSpc>
                <a:spcPct val="101000"/>
              </a:lnSpc>
            </a:pPr>
            <a:endParaRPr sz="1000" dirty="0">
              <a:latin typeface="Arial" panose="020B0604020202090204"/>
              <a:ea typeface="Arial" panose="020B0604020202090204"/>
              <a:cs typeface="Arial" panose="020B0604020202090204"/>
            </a:endParaRPr>
          </a:p>
          <a:p>
            <a:pPr algn="l" rtl="0" eaLnBrk="0">
              <a:lnSpc>
                <a:spcPct val="109000"/>
              </a:lnSpc>
            </a:pPr>
            <a:endParaRPr sz="600" dirty="0">
              <a:latin typeface="Arial" panose="020B0604020202090204"/>
              <a:ea typeface="Arial" panose="020B0604020202090204"/>
              <a:cs typeface="Arial" panose="020B0604020202090204"/>
            </a:endParaRPr>
          </a:p>
          <a:p>
            <a:pPr marL="192405" algn="l" rtl="0" eaLnBrk="0">
              <a:lnSpc>
                <a:spcPct val="72000"/>
              </a:lnSpc>
              <a:spcBef>
                <a:spcPts val="5"/>
              </a:spcBef>
            </a:pPr>
            <a:r>
              <a:rPr sz="2600" b="1" kern="0" spc="-120" dirty="0">
                <a:solidFill>
                  <a:srgbClr val="000000">
                    <a:alpha val="100000"/>
                  </a:srgbClr>
                </a:solidFill>
                <a:latin typeface="PingFang SC" panose="020B0400000000000000" charset="-122"/>
                <a:ea typeface="PingFang SC" panose="020B0400000000000000" charset="-122"/>
                <a:cs typeface="PingFang SC" panose="020B0400000000000000" charset="-122"/>
              </a:rPr>
              <a:t>Resource</a:t>
            </a:r>
            <a:endParaRPr sz="2600" dirty="0">
              <a:latin typeface="PingFang SC" panose="020B0400000000000000" charset="-122"/>
              <a:ea typeface="PingFang SC" panose="020B0400000000000000" charset="-122"/>
              <a:cs typeface="PingFang SC" panose="020B0400000000000000" charset="-122"/>
            </a:endParaRPr>
          </a:p>
        </p:txBody>
      </p:sp>
      <p:sp>
        <p:nvSpPr>
          <p:cNvPr id="28" name="textbox 28"/>
          <p:cNvSpPr/>
          <p:nvPr/>
        </p:nvSpPr>
        <p:spPr>
          <a:xfrm>
            <a:off x="2764863" y="2949956"/>
            <a:ext cx="8453120" cy="298450"/>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90204"/>
              <a:ea typeface="Arial" panose="020B0604020202090204"/>
              <a:cs typeface="Arial" panose="020B0604020202090204"/>
            </a:endParaRPr>
          </a:p>
          <a:p>
            <a:pPr algn="r" rtl="0" eaLnBrk="0">
              <a:lnSpc>
                <a:spcPct val="78000"/>
              </a:lnSpc>
            </a:pPr>
            <a:r>
              <a:rPr sz="2300" kern="0" spc="-70" dirty="0">
                <a:solidFill>
                  <a:srgbClr val="000000">
                    <a:alpha val="100000"/>
                  </a:srgbClr>
                </a:solidFill>
                <a:latin typeface="Arial" panose="020B0604020202090204"/>
                <a:ea typeface="Arial" panose="020B0604020202090204"/>
                <a:cs typeface="Arial" panose="020B0604020202090204"/>
              </a:rPr>
              <a:t>Social Network Mini</a:t>
            </a:r>
            <a:r>
              <a:rPr sz="2300" kern="0" spc="-80" dirty="0">
                <a:solidFill>
                  <a:srgbClr val="000000">
                    <a:alpha val="100000"/>
                  </a:srgbClr>
                </a:solidFill>
                <a:latin typeface="Arial" panose="020B0604020202090204"/>
                <a:ea typeface="Arial" panose="020B0604020202090204"/>
                <a:cs typeface="Arial" panose="020B0604020202090204"/>
              </a:rPr>
              <a:t>ng      Recommendation System      Road Analysis</a:t>
            </a:r>
            <a:endParaRPr sz="2300" dirty="0">
              <a:latin typeface="Arial" panose="020B0604020202090204"/>
              <a:ea typeface="Arial" panose="020B0604020202090204"/>
              <a:cs typeface="Arial" panose="020B0604020202090204"/>
            </a:endParaRPr>
          </a:p>
        </p:txBody>
      </p:sp>
      <p:sp>
        <p:nvSpPr>
          <p:cNvPr id="30" name="textbox 30"/>
          <p:cNvSpPr/>
          <p:nvPr/>
        </p:nvSpPr>
        <p:spPr>
          <a:xfrm>
            <a:off x="3907790" y="356235"/>
            <a:ext cx="4827270" cy="42418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90204"/>
              <a:ea typeface="Arial" panose="020B0604020202090204"/>
              <a:cs typeface="Arial" panose="020B0604020202090204"/>
            </a:endParaRPr>
          </a:p>
          <a:p>
            <a:pPr algn="ctr" rtl="0" eaLnBrk="0">
              <a:lnSpc>
                <a:spcPct val="79000"/>
              </a:lnSpc>
            </a:pPr>
            <a:r>
              <a:rPr sz="3300" b="1"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Graph</a:t>
            </a:r>
            <a:r>
              <a:rPr sz="3300"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sz="3300" b="1"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Proc</a:t>
            </a:r>
            <a:r>
              <a:rPr sz="3300" b="1" kern="0" spc="-150" dirty="0">
                <a:solidFill>
                  <a:srgbClr val="843C0C">
                    <a:alpha val="100000"/>
                  </a:srgbClr>
                </a:solidFill>
                <a:latin typeface="PingFang SC" panose="020B0400000000000000" charset="-122"/>
                <a:ea typeface="PingFang SC" panose="020B0400000000000000" charset="-122"/>
                <a:cs typeface="PingFang SC" panose="020B0400000000000000" charset="-122"/>
              </a:rPr>
              <a:t>ess</a:t>
            </a:r>
            <a:r>
              <a:rPr sz="3300" b="1"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ing</a:t>
            </a:r>
            <a:r>
              <a:rPr lang="en-US" sz="3300" b="1"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sz="3300" b="1"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Stac</a:t>
            </a:r>
            <a:r>
              <a:rPr sz="3300" b="1" kern="0" spc="-10" dirty="0">
                <a:solidFill>
                  <a:srgbClr val="843C0C">
                    <a:alpha val="100000"/>
                  </a:srgbClr>
                </a:solidFill>
                <a:latin typeface="PingFang SC" panose="020B0400000000000000" charset="-122"/>
                <a:ea typeface="PingFang SC" panose="020B0400000000000000" charset="-122"/>
                <a:cs typeface="PingFang SC" panose="020B0400000000000000" charset="-122"/>
              </a:rPr>
              <a:t>k</a:t>
            </a:r>
            <a:endParaRPr sz="3300" dirty="0">
              <a:latin typeface="PingFang SC" panose="020B0400000000000000" charset="-122"/>
              <a:ea typeface="PingFang SC" panose="020B0400000000000000" charset="-122"/>
              <a:cs typeface="PingFang SC" panose="020B0400000000000000" charset="-122"/>
            </a:endParaRPr>
          </a:p>
        </p:txBody>
      </p:sp>
      <p:pic>
        <p:nvPicPr>
          <p:cNvPr id="32" name="picture 32"/>
          <p:cNvPicPr>
            <a:picLocks noChangeAspect="1"/>
          </p:cNvPicPr>
          <p:nvPr/>
        </p:nvPicPr>
        <p:blipFill>
          <a:blip r:embed="rId1"/>
          <a:stretch>
            <a:fillRect/>
          </a:stretch>
        </p:blipFill>
        <p:spPr>
          <a:xfrm rot="21600000">
            <a:off x="3272834" y="5216680"/>
            <a:ext cx="1460679" cy="942148"/>
          </a:xfrm>
          <a:prstGeom prst="rect">
            <a:avLst/>
          </a:prstGeom>
        </p:spPr>
      </p:pic>
      <p:pic>
        <p:nvPicPr>
          <p:cNvPr id="34" name="picture 34"/>
          <p:cNvPicPr>
            <a:picLocks noChangeAspect="1"/>
          </p:cNvPicPr>
          <p:nvPr/>
        </p:nvPicPr>
        <p:blipFill>
          <a:blip r:embed="rId2"/>
          <a:stretch>
            <a:fillRect/>
          </a:stretch>
        </p:blipFill>
        <p:spPr>
          <a:xfrm rot="21600000">
            <a:off x="9230337" y="5510921"/>
            <a:ext cx="2031193" cy="487840"/>
          </a:xfrm>
          <a:prstGeom prst="rect">
            <a:avLst/>
          </a:prstGeom>
        </p:spPr>
      </p:pic>
      <p:grpSp>
        <p:nvGrpSpPr>
          <p:cNvPr id="2" name="group 2"/>
          <p:cNvGrpSpPr/>
          <p:nvPr/>
        </p:nvGrpSpPr>
        <p:grpSpPr>
          <a:xfrm rot="21600000">
            <a:off x="363414" y="952657"/>
            <a:ext cx="11465170" cy="78117"/>
            <a:chOff x="0" y="0"/>
            <a:chExt cx="11465170" cy="78117"/>
          </a:xfrm>
        </p:grpSpPr>
        <p:sp>
          <p:nvSpPr>
            <p:cNvPr id="36" name="path 36"/>
            <p:cNvSpPr/>
            <p:nvPr/>
          </p:nvSpPr>
          <p:spPr>
            <a:xfrm>
              <a:off x="0" y="0"/>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38" name="path 38"/>
            <p:cNvSpPr/>
            <p:nvPr/>
          </p:nvSpPr>
          <p:spPr>
            <a:xfrm>
              <a:off x="0" y="62241"/>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grpSp>
      <p:pic>
        <p:nvPicPr>
          <p:cNvPr id="40" name="picture 40"/>
          <p:cNvPicPr>
            <a:picLocks noChangeAspect="1"/>
          </p:cNvPicPr>
          <p:nvPr/>
        </p:nvPicPr>
        <p:blipFill>
          <a:blip r:embed="rId3"/>
          <a:stretch>
            <a:fillRect/>
          </a:stretch>
        </p:blipFill>
        <p:spPr>
          <a:xfrm rot="21600000">
            <a:off x="6294285" y="5423393"/>
            <a:ext cx="978561" cy="662895"/>
          </a:xfrm>
          <a:prstGeom prst="rect">
            <a:avLst/>
          </a:prstGeom>
        </p:spPr>
      </p:pic>
      <p:pic>
        <p:nvPicPr>
          <p:cNvPr id="42" name="picture 42"/>
          <p:cNvPicPr>
            <a:picLocks noChangeAspect="1"/>
          </p:cNvPicPr>
          <p:nvPr/>
        </p:nvPicPr>
        <p:blipFill>
          <a:blip r:embed="rId4"/>
          <a:stretch>
            <a:fillRect/>
          </a:stretch>
        </p:blipFill>
        <p:spPr>
          <a:xfrm rot="21600000">
            <a:off x="8302069" y="5419267"/>
            <a:ext cx="794320" cy="747402"/>
          </a:xfrm>
          <a:prstGeom prst="rect">
            <a:avLst/>
          </a:prstGeom>
        </p:spPr>
      </p:pic>
      <p:pic>
        <p:nvPicPr>
          <p:cNvPr id="44" name="picture 44"/>
          <p:cNvPicPr>
            <a:picLocks noChangeAspect="1"/>
          </p:cNvPicPr>
          <p:nvPr/>
        </p:nvPicPr>
        <p:blipFill>
          <a:blip r:embed="rId5"/>
          <a:stretch>
            <a:fillRect/>
          </a:stretch>
        </p:blipFill>
        <p:spPr>
          <a:xfrm rot="21600000">
            <a:off x="7491952" y="5435409"/>
            <a:ext cx="639843" cy="677481"/>
          </a:xfrm>
          <a:prstGeom prst="rect">
            <a:avLst/>
          </a:prstGeom>
        </p:spPr>
      </p:pic>
      <p:sp>
        <p:nvSpPr>
          <p:cNvPr id="46" name="path 46"/>
          <p:cNvSpPr/>
          <p:nvPr/>
        </p:nvSpPr>
        <p:spPr>
          <a:xfrm>
            <a:off x="2631293" y="3414713"/>
            <a:ext cx="8805066" cy="28575"/>
          </a:xfrm>
          <a:custGeom>
            <a:avLst/>
            <a:gdLst/>
            <a:ahLst/>
            <a:cxnLst/>
            <a:rect l="0" t="0" r="0" b="0"/>
            <a:pathLst>
              <a:path w="13866" h="45">
                <a:moveTo>
                  <a:pt x="13866" y="22"/>
                </a:moveTo>
                <a:lnTo>
                  <a:pt x="0" y="22"/>
                </a:lnTo>
              </a:path>
            </a:pathLst>
          </a:custGeom>
          <a:noFill/>
          <a:ln w="28575" cap="flat">
            <a:solidFill>
              <a:srgbClr val="843C0C"/>
            </a:solidFill>
            <a:prstDash val="solid"/>
            <a:miter lim="800000"/>
          </a:ln>
        </p:spPr>
        <p:txBody>
          <a:bodyPr rtlCol="0"/>
          <a:lstStyle/>
          <a:p>
            <a:pPr algn="ctr"/>
            <a:endParaRPr lang="zh-CN" altLang="en-US"/>
          </a:p>
        </p:txBody>
      </p:sp>
      <p:sp>
        <p:nvSpPr>
          <p:cNvPr id="48" name="path 48"/>
          <p:cNvSpPr/>
          <p:nvPr/>
        </p:nvSpPr>
        <p:spPr>
          <a:xfrm>
            <a:off x="3240539" y="2155958"/>
            <a:ext cx="8586574" cy="1287330"/>
          </a:xfrm>
          <a:custGeom>
            <a:avLst/>
            <a:gdLst/>
            <a:ahLst/>
            <a:cxnLst/>
            <a:rect l="0" t="0" r="0" b="0"/>
            <a:pathLst>
              <a:path w="13522" h="2027">
                <a:moveTo>
                  <a:pt x="13499" y="1411"/>
                </a:moveTo>
                <a:cubicBezTo>
                  <a:pt x="13499" y="1739"/>
                  <a:pt x="13234" y="2004"/>
                  <a:pt x="12906" y="2004"/>
                </a:cubicBezTo>
              </a:path>
            </a:pathLst>
          </a:custGeom>
          <a:noFill/>
          <a:ln w="28575" cap="flat">
            <a:solidFill>
              <a:srgbClr val="843C0C"/>
            </a:solidFill>
            <a:prstDash val="solid"/>
            <a:miter lim="800000"/>
          </a:ln>
        </p:spPr>
        <p:txBody>
          <a:bodyPr rtlCol="0"/>
          <a:lstStyle/>
          <a:p>
            <a:pPr algn="ctr"/>
            <a:endParaRPr lang="zh-CN" altLang="en-US"/>
          </a:p>
        </p:txBody>
      </p:sp>
      <p:sp>
        <p:nvSpPr>
          <p:cNvPr id="50" name="path 50"/>
          <p:cNvSpPr/>
          <p:nvPr/>
        </p:nvSpPr>
        <p:spPr>
          <a:xfrm>
            <a:off x="2240539" y="2155958"/>
            <a:ext cx="405041" cy="1287330"/>
          </a:xfrm>
          <a:custGeom>
            <a:avLst/>
            <a:gdLst/>
            <a:ahLst/>
            <a:cxnLst/>
            <a:rect l="0" t="0" r="0" b="0"/>
            <a:pathLst>
              <a:path w="637" h="2027">
                <a:moveTo>
                  <a:pt x="615" y="2004"/>
                </a:moveTo>
                <a:cubicBezTo>
                  <a:pt x="287" y="2004"/>
                  <a:pt x="22" y="1739"/>
                  <a:pt x="22" y="1411"/>
                </a:cubicBezTo>
              </a:path>
            </a:pathLst>
          </a:custGeom>
          <a:noFill/>
          <a:ln w="28575" cap="flat">
            <a:solidFill>
              <a:srgbClr val="843C0C"/>
            </a:solidFill>
            <a:prstDash val="solid"/>
            <a:miter lim="800000"/>
          </a:ln>
        </p:spPr>
        <p:txBody>
          <a:bodyPr rtlCol="0"/>
          <a:lstStyle/>
          <a:p>
            <a:pPr algn="ctr"/>
            <a:endParaRPr lang="zh-CN" altLang="en-US"/>
          </a:p>
        </p:txBody>
      </p:sp>
      <p:sp>
        <p:nvSpPr>
          <p:cNvPr id="52" name="textbox 52"/>
          <p:cNvSpPr/>
          <p:nvPr/>
        </p:nvSpPr>
        <p:spPr>
          <a:xfrm>
            <a:off x="11997560" y="6578853"/>
            <a:ext cx="140335" cy="216534"/>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90204"/>
              <a:ea typeface="Arial" panose="020B0604020202090204"/>
              <a:cs typeface="Arial" panose="020B0604020202090204"/>
            </a:endParaRPr>
          </a:p>
          <a:p>
            <a:pPr algn="r" rtl="0" eaLnBrk="0">
              <a:lnSpc>
                <a:spcPct val="74000"/>
              </a:lnSpc>
            </a:pPr>
            <a:r>
              <a:rPr sz="1700" kern="0" spc="-60" dirty="0">
                <a:solidFill>
                  <a:srgbClr val="000000">
                    <a:alpha val="100000"/>
                  </a:srgbClr>
                </a:solidFill>
                <a:latin typeface="Arial" panose="020B0604020202090204"/>
                <a:ea typeface="Arial" panose="020B0604020202090204"/>
                <a:cs typeface="Arial" panose="020B0604020202090204"/>
              </a:rPr>
              <a:t>2</a:t>
            </a:r>
            <a:endParaRPr sz="1700" dirty="0">
              <a:latin typeface="Arial" panose="020B0604020202090204"/>
              <a:ea typeface="Arial" panose="020B0604020202090204"/>
              <a:cs typeface="Arial" panose="020B0604020202090204"/>
            </a:endParaRPr>
          </a:p>
        </p:txBody>
      </p:sp>
      <p:pic>
        <p:nvPicPr>
          <p:cNvPr id="5" name="图片 4" descr="social_network"/>
          <p:cNvPicPr>
            <a:picLocks noChangeAspect="1"/>
          </p:cNvPicPr>
          <p:nvPr/>
        </p:nvPicPr>
        <p:blipFill>
          <a:blip r:embed="rId6"/>
          <a:stretch>
            <a:fillRect/>
          </a:stretch>
        </p:blipFill>
        <p:spPr>
          <a:xfrm>
            <a:off x="2804795" y="1457325"/>
            <a:ext cx="2690495" cy="1396365"/>
          </a:xfrm>
          <a:prstGeom prst="rect">
            <a:avLst/>
          </a:prstGeom>
        </p:spPr>
      </p:pic>
      <p:pic>
        <p:nvPicPr>
          <p:cNvPr id="6" name="图片 5"/>
          <p:cNvPicPr/>
          <p:nvPr/>
        </p:nvPicPr>
        <p:blipFill>
          <a:blip r:embed="rId7"/>
          <a:srcRect l="15477" t="-765" r="20410" b="24"/>
          <a:stretch>
            <a:fillRect/>
          </a:stretch>
        </p:blipFill>
        <p:spPr>
          <a:xfrm>
            <a:off x="6101715" y="1308100"/>
            <a:ext cx="2633345" cy="1644650"/>
          </a:xfrm>
          <a:prstGeom prst="rect">
            <a:avLst/>
          </a:prstGeom>
        </p:spPr>
      </p:pic>
      <p:pic>
        <p:nvPicPr>
          <p:cNvPr id="8" name="图片 7" descr="road_map"/>
          <p:cNvPicPr>
            <a:picLocks noChangeAspect="1"/>
          </p:cNvPicPr>
          <p:nvPr/>
        </p:nvPicPr>
        <p:blipFill>
          <a:blip r:embed="rId8"/>
          <a:stretch>
            <a:fillRect/>
          </a:stretch>
        </p:blipFill>
        <p:spPr>
          <a:xfrm>
            <a:off x="9230360" y="1316355"/>
            <a:ext cx="2101215" cy="16008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140"/>
          <p:cNvPicPr>
            <a:picLocks noChangeAspect="1"/>
          </p:cNvPicPr>
          <p:nvPr/>
        </p:nvPicPr>
        <p:blipFill>
          <a:blip r:embed="rId1"/>
          <a:stretch>
            <a:fillRect/>
          </a:stretch>
        </p:blipFill>
        <p:spPr>
          <a:xfrm rot="21600000">
            <a:off x="1027430" y="2212975"/>
            <a:ext cx="8167370" cy="3653790"/>
          </a:xfrm>
          <a:prstGeom prst="rect">
            <a:avLst/>
          </a:prstGeom>
        </p:spPr>
      </p:pic>
      <p:grpSp>
        <p:nvGrpSpPr>
          <p:cNvPr id="24" name="group 24"/>
          <p:cNvGrpSpPr/>
          <p:nvPr/>
        </p:nvGrpSpPr>
        <p:grpSpPr>
          <a:xfrm rot="21600000">
            <a:off x="8352790" y="3971290"/>
            <a:ext cx="842010" cy="652780"/>
            <a:chOff x="0" y="0"/>
            <a:chExt cx="909525" cy="807498"/>
          </a:xfrm>
        </p:grpSpPr>
        <p:sp>
          <p:nvSpPr>
            <p:cNvPr id="142" name="path 142"/>
            <p:cNvSpPr/>
            <p:nvPr/>
          </p:nvSpPr>
          <p:spPr>
            <a:xfrm>
              <a:off x="85543" y="4863"/>
              <a:ext cx="819120" cy="717092"/>
            </a:xfrm>
            <a:custGeom>
              <a:avLst/>
              <a:gdLst/>
              <a:ahLst/>
              <a:cxnLst/>
              <a:rect l="0" t="0" r="0" b="0"/>
              <a:pathLst>
                <a:path w="1289" h="1129">
                  <a:moveTo>
                    <a:pt x="1289" y="148"/>
                  </a:moveTo>
                  <a:lnTo>
                    <a:pt x="210" y="1055"/>
                  </a:lnTo>
                  <a:lnTo>
                    <a:pt x="273" y="1129"/>
                  </a:lnTo>
                  <a:lnTo>
                    <a:pt x="0" y="1105"/>
                  </a:lnTo>
                  <a:lnTo>
                    <a:pt x="23" y="832"/>
                  </a:lnTo>
                  <a:lnTo>
                    <a:pt x="86" y="906"/>
                  </a:lnTo>
                  <a:lnTo>
                    <a:pt x="1165" y="0"/>
                  </a:lnTo>
                  <a:lnTo>
                    <a:pt x="1289" y="148"/>
                  </a:lnTo>
                  <a:close/>
                </a:path>
              </a:pathLst>
            </a:custGeom>
            <a:solidFill>
              <a:srgbClr val="C00000">
                <a:alpha val="100000"/>
              </a:srgbClr>
            </a:solidFill>
            <a:ln w="0" cap="flat">
              <a:noFill/>
              <a:prstDash val="solid"/>
              <a:miter lim="0"/>
            </a:ln>
          </p:spPr>
          <p:txBody>
            <a:bodyPr rtlCol="0"/>
            <a:lstStyle/>
            <a:p>
              <a:pPr algn="ctr"/>
              <a:endParaRPr lang="zh-CN" altLang="en-US"/>
            </a:p>
          </p:txBody>
        </p:sp>
        <p:sp>
          <p:nvSpPr>
            <p:cNvPr id="144" name="path 144"/>
            <p:cNvSpPr/>
            <p:nvPr/>
          </p:nvSpPr>
          <p:spPr>
            <a:xfrm>
              <a:off x="0" y="0"/>
              <a:ext cx="909525" cy="807498"/>
            </a:xfrm>
            <a:custGeom>
              <a:avLst/>
              <a:gdLst/>
              <a:ahLst/>
              <a:cxnLst/>
              <a:rect l="0" t="0" r="0" b="0"/>
              <a:pathLst>
                <a:path w="1432" h="1271">
                  <a:moveTo>
                    <a:pt x="1424" y="156"/>
                  </a:moveTo>
                  <a:lnTo>
                    <a:pt x="345" y="1062"/>
                  </a:lnTo>
                  <a:lnTo>
                    <a:pt x="407" y="1136"/>
                  </a:lnTo>
                  <a:lnTo>
                    <a:pt x="134" y="1113"/>
                  </a:lnTo>
                  <a:lnTo>
                    <a:pt x="158" y="839"/>
                  </a:lnTo>
                  <a:lnTo>
                    <a:pt x="220" y="914"/>
                  </a:lnTo>
                  <a:lnTo>
                    <a:pt x="1299" y="7"/>
                  </a:lnTo>
                  <a:lnTo>
                    <a:pt x="1424" y="156"/>
                  </a:lnTo>
                  <a:close/>
                </a:path>
              </a:pathLst>
            </a:custGeom>
            <a:noFill/>
            <a:ln w="12700" cap="flat">
              <a:solidFill>
                <a:srgbClr val="C00000"/>
              </a:solidFill>
              <a:prstDash val="solid"/>
              <a:miter lim="800000"/>
            </a:ln>
          </p:spPr>
          <p:txBody>
            <a:bodyPr rtlCol="0"/>
            <a:lstStyle/>
            <a:p>
              <a:pPr algn="ctr"/>
              <a:endParaRPr lang="zh-CN" altLang="en-US"/>
            </a:p>
          </p:txBody>
        </p:sp>
      </p:grpSp>
      <p:sp>
        <p:nvSpPr>
          <p:cNvPr id="146" name="path 146"/>
          <p:cNvSpPr/>
          <p:nvPr/>
        </p:nvSpPr>
        <p:spPr>
          <a:xfrm>
            <a:off x="5360035" y="3636010"/>
            <a:ext cx="3343275" cy="1329055"/>
          </a:xfrm>
          <a:custGeom>
            <a:avLst/>
            <a:gdLst/>
            <a:ahLst/>
            <a:cxnLst/>
            <a:rect l="0" t="0" r="0" b="0"/>
            <a:pathLst>
              <a:path w="5625" h="2277">
                <a:moveTo>
                  <a:pt x="1354" y="34"/>
                </a:moveTo>
                <a:lnTo>
                  <a:pt x="629" y="627"/>
                </a:lnTo>
                <a:moveTo>
                  <a:pt x="1815" y="34"/>
                </a:moveTo>
                <a:lnTo>
                  <a:pt x="756" y="853"/>
                </a:lnTo>
                <a:moveTo>
                  <a:pt x="2248" y="34"/>
                </a:moveTo>
                <a:lnTo>
                  <a:pt x="963" y="1052"/>
                </a:lnTo>
                <a:moveTo>
                  <a:pt x="2680" y="44"/>
                </a:moveTo>
                <a:lnTo>
                  <a:pt x="1160" y="1260"/>
                </a:lnTo>
                <a:moveTo>
                  <a:pt x="3172" y="48"/>
                </a:moveTo>
                <a:lnTo>
                  <a:pt x="1472" y="1406"/>
                </a:lnTo>
                <a:moveTo>
                  <a:pt x="3549" y="102"/>
                </a:moveTo>
                <a:lnTo>
                  <a:pt x="1657" y="1688"/>
                </a:lnTo>
                <a:moveTo>
                  <a:pt x="4084" y="48"/>
                </a:moveTo>
                <a:lnTo>
                  <a:pt x="1948" y="1858"/>
                </a:lnTo>
                <a:moveTo>
                  <a:pt x="4595" y="61"/>
                </a:moveTo>
                <a:lnTo>
                  <a:pt x="2322" y="2016"/>
                </a:lnTo>
                <a:moveTo>
                  <a:pt x="5054" y="102"/>
                </a:moveTo>
                <a:lnTo>
                  <a:pt x="2695" y="2139"/>
                </a:lnTo>
                <a:moveTo>
                  <a:pt x="5550" y="121"/>
                </a:moveTo>
                <a:lnTo>
                  <a:pt x="3134" y="2211"/>
                </a:lnTo>
                <a:moveTo>
                  <a:pt x="5550" y="534"/>
                </a:moveTo>
                <a:lnTo>
                  <a:pt x="3522" y="2266"/>
                </a:lnTo>
                <a:moveTo>
                  <a:pt x="5573" y="942"/>
                </a:moveTo>
                <a:lnTo>
                  <a:pt x="4073" y="2241"/>
                </a:lnTo>
                <a:moveTo>
                  <a:pt x="5615" y="1352"/>
                </a:moveTo>
                <a:lnTo>
                  <a:pt x="4548" y="2250"/>
                </a:lnTo>
                <a:moveTo>
                  <a:pt x="962" y="34"/>
                </a:moveTo>
                <a:lnTo>
                  <a:pt x="428" y="478"/>
                </a:lnTo>
                <a:moveTo>
                  <a:pt x="627" y="11"/>
                </a:moveTo>
                <a:lnTo>
                  <a:pt x="217" y="369"/>
                </a:lnTo>
                <a:moveTo>
                  <a:pt x="243" y="21"/>
                </a:moveTo>
                <a:lnTo>
                  <a:pt x="9" y="218"/>
                </a:lnTo>
              </a:path>
            </a:pathLst>
          </a:custGeom>
          <a:noFill/>
          <a:ln w="19050" cap="flat">
            <a:solidFill>
              <a:srgbClr val="C00000"/>
            </a:solidFill>
            <a:prstDash val="solid"/>
            <a:miter lim="800000"/>
          </a:ln>
        </p:spPr>
        <p:txBody>
          <a:bodyPr rtlCol="0"/>
          <a:lstStyle/>
          <a:p>
            <a:pPr algn="ctr"/>
            <a:endParaRPr lang="zh-CN" altLang="en-US"/>
          </a:p>
        </p:txBody>
      </p:sp>
      <p:sp>
        <p:nvSpPr>
          <p:cNvPr id="148" name="textbox 148"/>
          <p:cNvSpPr/>
          <p:nvPr/>
        </p:nvSpPr>
        <p:spPr>
          <a:xfrm>
            <a:off x="9190355" y="1748155"/>
            <a:ext cx="1609725" cy="2251710"/>
          </a:xfrm>
          <a:prstGeom prst="rect">
            <a:avLst/>
          </a:prstGeom>
          <a:noFill/>
          <a:ln w="0" cap="flat">
            <a:noFill/>
            <a:prstDash val="solid"/>
            <a:miter lim="0"/>
          </a:ln>
        </p:spPr>
        <p:txBody>
          <a:bodyPr vert="horz" wrap="square" lIns="0" tIns="0" rIns="0" bIns="0"/>
          <a:lstStyle/>
          <a:p>
            <a:pPr algn="l" rtl="0" eaLnBrk="0">
              <a:lnSpc>
                <a:spcPct val="83000"/>
              </a:lnSpc>
            </a:pPr>
            <a:endParaRPr sz="2800" dirty="0">
              <a:latin typeface="Arial" panose="020B0604020202090204"/>
              <a:ea typeface="Arial" panose="020B0604020202090204"/>
              <a:cs typeface="Arial" panose="020B0604020202090204"/>
            </a:endParaRPr>
          </a:p>
          <a:p>
            <a:pPr marL="134620" algn="ctr" rtl="0" eaLnBrk="0">
              <a:lnSpc>
                <a:spcPts val="2075"/>
              </a:lnSpc>
            </a:pPr>
            <a:r>
              <a:rPr sz="2800" kern="0" spc="-130" dirty="0">
                <a:solidFill>
                  <a:srgbClr val="C00000">
                    <a:alpha val="100000"/>
                  </a:srgbClr>
                </a:solidFill>
                <a:latin typeface="Arial" panose="020B0604020202090204"/>
                <a:ea typeface="Arial" panose="020B0604020202090204"/>
                <a:cs typeface="Arial" panose="020B0604020202090204"/>
              </a:rPr>
              <a:t>Constant</a:t>
            </a:r>
            <a:endParaRPr sz="2800" dirty="0">
              <a:latin typeface="Arial" panose="020B0604020202090204"/>
              <a:ea typeface="Arial" panose="020B0604020202090204"/>
              <a:cs typeface="Arial" panose="020B0604020202090204"/>
            </a:endParaRPr>
          </a:p>
          <a:p>
            <a:pPr marL="52705" indent="-40005" algn="ctr" rtl="0" eaLnBrk="0">
              <a:lnSpc>
                <a:spcPct val="113000"/>
              </a:lnSpc>
              <a:spcBef>
                <a:spcPts val="65"/>
              </a:spcBef>
            </a:pPr>
            <a:r>
              <a:rPr sz="2800" kern="0" spc="-140" dirty="0">
                <a:solidFill>
                  <a:srgbClr val="C00000">
                    <a:alpha val="100000"/>
                  </a:srgbClr>
                </a:solidFill>
                <a:latin typeface="Arial" panose="020B0604020202090204"/>
                <a:ea typeface="Arial" panose="020B0604020202090204"/>
                <a:cs typeface="Arial" panose="020B0604020202090204"/>
              </a:rPr>
              <a:t>Processing</a:t>
            </a:r>
            <a:r>
              <a:rPr sz="2800" kern="0" spc="30" dirty="0">
                <a:solidFill>
                  <a:srgbClr val="C00000">
                    <a:alpha val="100000"/>
                  </a:srgbClr>
                </a:solidFill>
                <a:latin typeface="Arial" panose="020B0604020202090204"/>
                <a:ea typeface="Arial" panose="020B0604020202090204"/>
                <a:cs typeface="Arial" panose="020B0604020202090204"/>
              </a:rPr>
              <a:t> </a:t>
            </a:r>
            <a:r>
              <a:rPr sz="2800" kern="0" spc="-80" dirty="0">
                <a:solidFill>
                  <a:srgbClr val="C00000">
                    <a:alpha val="100000"/>
                  </a:srgbClr>
                </a:solidFill>
                <a:latin typeface="Arial" panose="020B0604020202090204"/>
                <a:ea typeface="Arial" panose="020B0604020202090204"/>
                <a:cs typeface="Arial" panose="020B0604020202090204"/>
              </a:rPr>
              <a:t>Capability</a:t>
            </a:r>
            <a:endParaRPr sz="2800" dirty="0">
              <a:latin typeface="Arial" panose="020B0604020202090204"/>
              <a:ea typeface="Arial" panose="020B0604020202090204"/>
              <a:cs typeface="Arial" panose="020B0604020202090204"/>
            </a:endParaRPr>
          </a:p>
          <a:p>
            <a:pPr algn="l" rtl="0" eaLnBrk="0">
              <a:lnSpc>
                <a:spcPct val="126000"/>
              </a:lnSpc>
            </a:pPr>
            <a:endParaRPr sz="1000" dirty="0">
              <a:latin typeface="Arial" panose="020B0604020202090204"/>
              <a:ea typeface="Arial" panose="020B0604020202090204"/>
              <a:cs typeface="Arial" panose="020B0604020202090204"/>
            </a:endParaRPr>
          </a:p>
          <a:p>
            <a:pPr algn="l" rtl="0" eaLnBrk="0">
              <a:lnSpc>
                <a:spcPct val="126000"/>
              </a:lnSpc>
            </a:pPr>
            <a:endParaRPr sz="1000" dirty="0">
              <a:latin typeface="Arial" panose="020B0604020202090204"/>
              <a:ea typeface="Arial" panose="020B0604020202090204"/>
              <a:cs typeface="Arial" panose="020B0604020202090204"/>
            </a:endParaRPr>
          </a:p>
          <a:p>
            <a:pPr algn="l" rtl="0" eaLnBrk="0">
              <a:lnSpc>
                <a:spcPct val="127000"/>
              </a:lnSpc>
            </a:pPr>
            <a:endParaRPr sz="1000" dirty="0">
              <a:latin typeface="Arial" panose="020B0604020202090204"/>
              <a:ea typeface="Arial" panose="020B0604020202090204"/>
              <a:cs typeface="Arial" panose="020B0604020202090204"/>
            </a:endParaRPr>
          </a:p>
          <a:p>
            <a:pPr marL="363855" algn="l" rtl="0" eaLnBrk="0">
              <a:lnSpc>
                <a:spcPct val="70000"/>
              </a:lnSpc>
              <a:spcBef>
                <a:spcPts val="940"/>
              </a:spcBef>
            </a:pPr>
            <a:endParaRPr sz="2800" dirty="0">
              <a:latin typeface="Arial" panose="020B0604020202090204"/>
              <a:ea typeface="Arial" panose="020B0604020202090204"/>
              <a:cs typeface="Arial" panose="020B0604020202090204"/>
            </a:endParaRPr>
          </a:p>
        </p:txBody>
      </p:sp>
      <p:sp>
        <p:nvSpPr>
          <p:cNvPr id="150" name="textbox 150"/>
          <p:cNvSpPr/>
          <p:nvPr/>
        </p:nvSpPr>
        <p:spPr>
          <a:xfrm>
            <a:off x="1968500" y="356235"/>
            <a:ext cx="8433435" cy="41783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90204"/>
              <a:ea typeface="Arial" panose="020B0604020202090204"/>
              <a:cs typeface="Arial" panose="020B0604020202090204"/>
            </a:endParaRPr>
          </a:p>
          <a:p>
            <a:pPr algn="ctr" rtl="0" eaLnBrk="0">
              <a:lnSpc>
                <a:spcPct val="78000"/>
              </a:lnSpc>
            </a:pPr>
            <a:r>
              <a:rPr sz="3300" b="1"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Iaa</a:t>
            </a:r>
            <a:r>
              <a:rPr sz="3300" b="1" kern="0" spc="-130" dirty="0">
                <a:solidFill>
                  <a:srgbClr val="843C0C">
                    <a:alpha val="100000"/>
                  </a:srgbClr>
                </a:solidFill>
                <a:latin typeface="PingFang SC" panose="020B0400000000000000" charset="-122"/>
                <a:ea typeface="PingFang SC" panose="020B0400000000000000" charset="-122"/>
                <a:cs typeface="PingFang SC" panose="020B0400000000000000" charset="-122"/>
              </a:rPr>
              <a:t>S-based</a:t>
            </a:r>
            <a:r>
              <a:rPr sz="3300" kern="0" spc="-13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sz="3300" b="1" kern="0" spc="-130" dirty="0">
                <a:solidFill>
                  <a:srgbClr val="843C0C">
                    <a:alpha val="100000"/>
                  </a:srgbClr>
                </a:solidFill>
                <a:latin typeface="PingFang SC" panose="020B0400000000000000" charset="-122"/>
                <a:ea typeface="PingFang SC" panose="020B0400000000000000" charset="-122"/>
                <a:cs typeface="PingFang SC" panose="020B0400000000000000" charset="-122"/>
              </a:rPr>
              <a:t>Gra</a:t>
            </a:r>
            <a:r>
              <a:rPr sz="3300" b="1"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ph</a:t>
            </a:r>
            <a:r>
              <a:rPr sz="3300"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sz="3300" b="1"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Systems</a:t>
            </a:r>
            <a:r>
              <a:rPr sz="3300"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sz="3300" b="1"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are</a:t>
            </a:r>
            <a:r>
              <a:rPr sz="3300"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sz="3300" b="1"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not</a:t>
            </a:r>
            <a:r>
              <a:rPr lang="en-US" sz="3300" b="1"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sz="3300" b="1" kern="0" spc="-140" dirty="0">
                <a:solidFill>
                  <a:srgbClr val="843C0C">
                    <a:alpha val="100000"/>
                  </a:srgbClr>
                </a:solidFill>
                <a:latin typeface="PingFang SC" panose="020B0400000000000000" charset="-122"/>
                <a:ea typeface="PingFang SC" panose="020B0400000000000000" charset="-122"/>
                <a:cs typeface="PingFang SC" panose="020B0400000000000000" charset="-122"/>
              </a:rPr>
              <a:t>Elasti</a:t>
            </a:r>
            <a:r>
              <a:rPr sz="3300" b="1" kern="0" spc="-110" dirty="0">
                <a:solidFill>
                  <a:srgbClr val="843C0C">
                    <a:alpha val="100000"/>
                  </a:srgbClr>
                </a:solidFill>
                <a:latin typeface="PingFang SC" panose="020B0400000000000000" charset="-122"/>
                <a:ea typeface="PingFang SC" panose="020B0400000000000000" charset="-122"/>
                <a:cs typeface="PingFang SC" panose="020B0400000000000000" charset="-122"/>
              </a:rPr>
              <a:t>c</a:t>
            </a:r>
            <a:endParaRPr sz="3300" dirty="0">
              <a:latin typeface="PingFang SC" panose="020B0400000000000000" charset="-122"/>
              <a:ea typeface="PingFang SC" panose="020B0400000000000000" charset="-122"/>
              <a:cs typeface="PingFang SC" panose="020B0400000000000000" charset="-122"/>
            </a:endParaRPr>
          </a:p>
        </p:txBody>
      </p:sp>
      <p:sp>
        <p:nvSpPr>
          <p:cNvPr id="152" name="textbox 152"/>
          <p:cNvSpPr/>
          <p:nvPr/>
        </p:nvSpPr>
        <p:spPr>
          <a:xfrm>
            <a:off x="266065" y="5822315"/>
            <a:ext cx="11381740" cy="762000"/>
          </a:xfrm>
          <a:prstGeom prst="rect">
            <a:avLst/>
          </a:prstGeom>
          <a:noFill/>
          <a:ln w="0" cap="flat">
            <a:noFill/>
            <a:prstDash val="solid"/>
            <a:miter lim="0"/>
          </a:ln>
        </p:spPr>
        <p:txBody>
          <a:bodyPr vert="horz" wrap="square" lIns="0" tIns="0" rIns="0" bIns="0"/>
          <a:lstStyle/>
          <a:p>
            <a:pPr algn="l" rtl="0" eaLnBrk="0">
              <a:lnSpc>
                <a:spcPct val="93000"/>
              </a:lnSpc>
            </a:pPr>
            <a:endParaRPr sz="100" dirty="0">
              <a:latin typeface="Arial" panose="020B0604020202090204"/>
              <a:ea typeface="Arial" panose="020B0604020202090204"/>
              <a:cs typeface="Arial" panose="020B0604020202090204"/>
            </a:endParaRPr>
          </a:p>
          <a:p>
            <a:pPr algn="ctr" rtl="0" eaLnBrk="0">
              <a:lnSpc>
                <a:spcPct val="76000"/>
              </a:lnSpc>
            </a:pPr>
            <a:r>
              <a:rPr sz="2200" kern="0" spc="-90" dirty="0">
                <a:solidFill>
                  <a:srgbClr val="000000">
                    <a:alpha val="100000"/>
                  </a:srgbClr>
                </a:solidFill>
                <a:latin typeface="Arial" panose="020B0604020202090204"/>
                <a:ea typeface="Arial" panose="020B0604020202090204"/>
                <a:cs typeface="Arial" panose="020B0604020202090204"/>
              </a:rPr>
              <a:t>* Real</a:t>
            </a:r>
            <a:r>
              <a:rPr sz="2200" kern="0" spc="-80" dirty="0">
                <a:solidFill>
                  <a:srgbClr val="000000">
                    <a:alpha val="100000"/>
                  </a:srgbClr>
                </a:solidFill>
                <a:latin typeface="Arial" panose="020B0604020202090204"/>
                <a:ea typeface="Arial" panose="020B0604020202090204"/>
                <a:cs typeface="Arial" panose="020B0604020202090204"/>
              </a:rPr>
              <a:t>-world graph processing workload on</a:t>
            </a:r>
            <a:r>
              <a:rPr sz="2200" kern="0" spc="-90" dirty="0">
                <a:solidFill>
                  <a:srgbClr val="000000">
                    <a:alpha val="100000"/>
                  </a:srgbClr>
                </a:solidFill>
                <a:latin typeface="Arial" panose="020B0604020202090204"/>
                <a:ea typeface="Arial" panose="020B0604020202090204"/>
                <a:cs typeface="Arial" panose="020B0604020202090204"/>
              </a:rPr>
              <a:t> a city road network</a:t>
            </a:r>
            <a:r>
              <a:rPr lang="en-US" sz="2200" kern="0" spc="-90" dirty="0">
                <a:solidFill>
                  <a:srgbClr val="000000">
                    <a:alpha val="100000"/>
                  </a:srgbClr>
                </a:solidFill>
                <a:latin typeface="Arial" panose="020B0604020202090204"/>
                <a:ea typeface="Arial" panose="020B0604020202090204"/>
                <a:cs typeface="Arial" panose="020B0604020202090204"/>
              </a:rPr>
              <a:t> in FaaSGraph</a:t>
            </a:r>
            <a:r>
              <a:rPr sz="2200" kern="0" spc="-20" baseline="29000" dirty="0">
                <a:solidFill>
                  <a:srgbClr val="000000">
                    <a:alpha val="100000"/>
                  </a:srgbClr>
                </a:solidFill>
                <a:latin typeface="Arial" panose="020B0604020202090204"/>
                <a:ea typeface="Arial" panose="020B0604020202090204"/>
                <a:cs typeface="Arial" panose="020B0604020202090204"/>
                <a:sym typeface="+mn-ea"/>
              </a:rPr>
              <a:t>[</a:t>
            </a:r>
            <a:r>
              <a:rPr lang="en-US" sz="2200" kern="0" spc="-20" baseline="29000" dirty="0">
                <a:solidFill>
                  <a:srgbClr val="000000">
                    <a:alpha val="100000"/>
                  </a:srgbClr>
                </a:solidFill>
                <a:latin typeface="Arial" panose="020B0604020202090204"/>
                <a:ea typeface="Arial" panose="020B0604020202090204"/>
                <a:cs typeface="Arial" panose="020B0604020202090204"/>
                <a:sym typeface="+mn-ea"/>
              </a:rPr>
              <a:t>1</a:t>
            </a:r>
            <a:r>
              <a:rPr sz="2200" kern="0" spc="-20" baseline="29000" dirty="0">
                <a:solidFill>
                  <a:srgbClr val="000000">
                    <a:alpha val="100000"/>
                  </a:srgbClr>
                </a:solidFill>
                <a:latin typeface="Arial" panose="020B0604020202090204"/>
                <a:ea typeface="Arial" panose="020B0604020202090204"/>
                <a:cs typeface="Arial" panose="020B0604020202090204"/>
                <a:sym typeface="+mn-ea"/>
              </a:rPr>
              <a:t>]</a:t>
            </a:r>
            <a:endParaRPr sz="2200" kern="0" spc="-90" dirty="0">
              <a:solidFill>
                <a:srgbClr val="000000">
                  <a:alpha val="100000"/>
                </a:srgbClr>
              </a:solidFill>
              <a:latin typeface="Arial" panose="020B0604020202090204"/>
              <a:ea typeface="Arial" panose="020B0604020202090204"/>
              <a:cs typeface="Arial" panose="020B0604020202090204"/>
            </a:endParaRPr>
          </a:p>
          <a:p>
            <a:pPr algn="ctr" rtl="0" eaLnBrk="0">
              <a:lnSpc>
                <a:spcPct val="76000"/>
              </a:lnSpc>
            </a:pPr>
            <a:endParaRPr sz="2400" kern="0" spc="-90" dirty="0">
              <a:solidFill>
                <a:srgbClr val="000000">
                  <a:alpha val="100000"/>
                </a:srgbClr>
              </a:solidFill>
              <a:latin typeface="Arial" panose="020B0604020202090204"/>
              <a:ea typeface="Arial" panose="020B0604020202090204"/>
              <a:cs typeface="Arial" panose="020B0604020202090204"/>
            </a:endParaRPr>
          </a:p>
          <a:p>
            <a:pPr algn="ctr" rtl="0" eaLnBrk="0">
              <a:lnSpc>
                <a:spcPct val="76000"/>
              </a:lnSpc>
            </a:pPr>
            <a:r>
              <a:rPr sz="1900" kern="0" spc="-40" dirty="0">
                <a:solidFill>
                  <a:srgbClr val="222222">
                    <a:alpha val="100000"/>
                  </a:srgbClr>
                </a:solidFill>
                <a:latin typeface="Arial" panose="020B0604020202090204"/>
                <a:ea typeface="Arial" panose="020B0604020202090204"/>
                <a:cs typeface="Arial" panose="020B0604020202090204"/>
                <a:sym typeface="+mn-ea"/>
              </a:rPr>
              <a:t>[</a:t>
            </a:r>
            <a:r>
              <a:rPr lang="en-US" sz="1900" kern="0" spc="-40" dirty="0">
                <a:solidFill>
                  <a:srgbClr val="222222">
                    <a:alpha val="100000"/>
                  </a:srgbClr>
                </a:solidFill>
                <a:latin typeface="Arial" panose="020B0604020202090204"/>
                <a:ea typeface="Arial" panose="020B0604020202090204"/>
                <a:cs typeface="Arial" panose="020B0604020202090204"/>
                <a:sym typeface="+mn-ea"/>
              </a:rPr>
              <a:t>1</a:t>
            </a:r>
            <a:r>
              <a:rPr sz="1900" kern="0" spc="-40" dirty="0">
                <a:solidFill>
                  <a:srgbClr val="222222">
                    <a:alpha val="100000"/>
                  </a:srgbClr>
                </a:solidFill>
                <a:latin typeface="Arial" panose="020B0604020202090204"/>
                <a:ea typeface="Arial" panose="020B0604020202090204"/>
                <a:cs typeface="Arial" panose="020B0604020202090204"/>
                <a:sym typeface="+mn-ea"/>
              </a:rPr>
              <a:t>] </a:t>
            </a:r>
            <a:r>
              <a:rPr lang="en-US" sz="1900" kern="0" spc="-40" dirty="0">
                <a:solidFill>
                  <a:srgbClr val="222222">
                    <a:alpha val="100000"/>
                  </a:srgbClr>
                </a:solidFill>
                <a:latin typeface="Arial" panose="020B0604020202090204"/>
                <a:ea typeface="Arial" panose="020B0604020202090204"/>
                <a:cs typeface="Arial" panose="020B0604020202090204"/>
                <a:sym typeface="+mn-ea"/>
              </a:rPr>
              <a:t>Liu</a:t>
            </a:r>
            <a:r>
              <a:rPr sz="1900" kern="0" spc="-40" dirty="0">
                <a:solidFill>
                  <a:srgbClr val="222222">
                    <a:alpha val="100000"/>
                  </a:srgbClr>
                </a:solidFill>
                <a:latin typeface="Arial" panose="020B0604020202090204"/>
                <a:ea typeface="Arial" panose="020B0604020202090204"/>
                <a:cs typeface="Arial" panose="020B0604020202090204"/>
                <a:sym typeface="+mn-ea"/>
              </a:rPr>
              <a:t>, </a:t>
            </a:r>
            <a:r>
              <a:rPr lang="en-US" sz="1900" kern="0" spc="-40" dirty="0">
                <a:solidFill>
                  <a:srgbClr val="222222">
                    <a:alpha val="100000"/>
                  </a:srgbClr>
                </a:solidFill>
                <a:latin typeface="Arial" panose="020B0604020202090204"/>
                <a:ea typeface="Arial" panose="020B0604020202090204"/>
                <a:cs typeface="Arial" panose="020B0604020202090204"/>
                <a:sym typeface="+mn-ea"/>
              </a:rPr>
              <a:t>Yushi</a:t>
            </a:r>
            <a:r>
              <a:rPr sz="1900" kern="0" spc="-40" dirty="0">
                <a:solidFill>
                  <a:srgbClr val="222222">
                    <a:alpha val="100000"/>
                  </a:srgbClr>
                </a:solidFill>
                <a:latin typeface="Arial" panose="020B0604020202090204"/>
                <a:ea typeface="Arial" panose="020B0604020202090204"/>
                <a:cs typeface="Arial" panose="020B0604020202090204"/>
                <a:sym typeface="+mn-ea"/>
              </a:rPr>
              <a:t>, et al. "</a:t>
            </a:r>
            <a:r>
              <a:rPr lang="en-US" altLang="zh-CN" sz="1900" kern="0" spc="-50" dirty="0">
                <a:solidFill>
                  <a:srgbClr val="222222">
                    <a:alpha val="100000"/>
                  </a:srgbClr>
                </a:solidFill>
                <a:latin typeface="Arial" panose="020B0604020202090204"/>
                <a:ea typeface="Arial" panose="020B0604020202090204"/>
                <a:cs typeface="Arial" panose="020B0604020202090204"/>
                <a:sym typeface="+mn-ea"/>
              </a:rPr>
              <a:t>FaaSGraph: Enabling Scalable, Efficient, and Cost-Effective Graph Processing with Serverless Computing.</a:t>
            </a:r>
            <a:r>
              <a:rPr sz="1900" kern="0" spc="-50" dirty="0">
                <a:solidFill>
                  <a:srgbClr val="222222">
                    <a:alpha val="100000"/>
                  </a:srgbClr>
                </a:solidFill>
                <a:latin typeface="Arial" panose="020B0604020202090204"/>
                <a:ea typeface="Arial" panose="020B0604020202090204"/>
                <a:cs typeface="Arial" panose="020B0604020202090204"/>
                <a:sym typeface="+mn-ea"/>
              </a:rPr>
              <a:t>" In</a:t>
            </a:r>
            <a:r>
              <a:rPr sz="1900" kern="0" spc="10" dirty="0">
                <a:solidFill>
                  <a:srgbClr val="222222">
                    <a:alpha val="100000"/>
                  </a:srgbClr>
                </a:solidFill>
                <a:latin typeface="Arial" panose="020B0604020202090204"/>
                <a:ea typeface="Arial" panose="020B0604020202090204"/>
                <a:cs typeface="Arial" panose="020B0604020202090204"/>
                <a:sym typeface="+mn-ea"/>
              </a:rPr>
              <a:t> </a:t>
            </a:r>
            <a:r>
              <a:rPr lang="en-US" sz="1900" kern="0" spc="-50" dirty="0">
                <a:solidFill>
                  <a:srgbClr val="222222">
                    <a:alpha val="100000"/>
                  </a:srgbClr>
                </a:solidFill>
                <a:latin typeface="Arial" panose="020B0604020202090204"/>
                <a:ea typeface="Arial" panose="020B0604020202090204"/>
                <a:cs typeface="Arial" panose="020B0604020202090204"/>
                <a:sym typeface="+mn-ea"/>
              </a:rPr>
              <a:t>ASPLOS</a:t>
            </a:r>
            <a:r>
              <a:rPr sz="1900" kern="0" spc="-50" dirty="0">
                <a:solidFill>
                  <a:srgbClr val="222222">
                    <a:alpha val="100000"/>
                  </a:srgbClr>
                </a:solidFill>
                <a:latin typeface="Arial" panose="020B0604020202090204"/>
                <a:ea typeface="Arial" panose="020B0604020202090204"/>
                <a:cs typeface="Arial" panose="020B0604020202090204"/>
                <a:sym typeface="+mn-ea"/>
              </a:rPr>
              <a:t>,</a:t>
            </a:r>
            <a:r>
              <a:rPr sz="1900" kern="0" spc="30" dirty="0">
                <a:solidFill>
                  <a:srgbClr val="222222">
                    <a:alpha val="100000"/>
                  </a:srgbClr>
                </a:solidFill>
                <a:latin typeface="Arial" panose="020B0604020202090204"/>
                <a:ea typeface="Arial" panose="020B0604020202090204"/>
                <a:cs typeface="Arial" panose="020B0604020202090204"/>
                <a:sym typeface="+mn-ea"/>
              </a:rPr>
              <a:t> </a:t>
            </a:r>
            <a:r>
              <a:rPr sz="1900" kern="0" spc="-50" dirty="0">
                <a:solidFill>
                  <a:srgbClr val="222222">
                    <a:alpha val="100000"/>
                  </a:srgbClr>
                </a:solidFill>
                <a:latin typeface="Arial" panose="020B0604020202090204"/>
                <a:ea typeface="Arial" panose="020B0604020202090204"/>
                <a:cs typeface="Arial" panose="020B0604020202090204"/>
                <a:sym typeface="+mn-ea"/>
              </a:rPr>
              <a:t>20</a:t>
            </a:r>
            <a:r>
              <a:rPr lang="en-US" sz="1900" kern="0" spc="-50" dirty="0">
                <a:solidFill>
                  <a:srgbClr val="222222">
                    <a:alpha val="100000"/>
                  </a:srgbClr>
                </a:solidFill>
                <a:latin typeface="Arial" panose="020B0604020202090204"/>
                <a:ea typeface="Arial" panose="020B0604020202090204"/>
                <a:cs typeface="Arial" panose="020B0604020202090204"/>
                <a:sym typeface="+mn-ea"/>
              </a:rPr>
              <a:t>24</a:t>
            </a:r>
            <a:r>
              <a:rPr sz="1900" kern="0" spc="-50" dirty="0">
                <a:solidFill>
                  <a:srgbClr val="222222">
                    <a:alpha val="100000"/>
                  </a:srgbClr>
                </a:solidFill>
                <a:latin typeface="Arial" panose="020B0604020202090204"/>
                <a:ea typeface="Arial" panose="020B0604020202090204"/>
                <a:cs typeface="Arial" panose="020B0604020202090204"/>
                <a:sym typeface="+mn-ea"/>
              </a:rPr>
              <a:t>.     </a:t>
            </a:r>
            <a:r>
              <a:rPr sz="2400" kern="0" spc="-50" dirty="0">
                <a:solidFill>
                  <a:srgbClr val="222222">
                    <a:alpha val="100000"/>
                  </a:srgbClr>
                </a:solidFill>
                <a:latin typeface="Arial" panose="020B0604020202090204"/>
                <a:ea typeface="Arial" panose="020B0604020202090204"/>
                <a:cs typeface="Arial" panose="020B0604020202090204"/>
                <a:sym typeface="+mn-ea"/>
              </a:rPr>
              <a:t> </a:t>
            </a:r>
            <a:endParaRPr sz="2400" dirty="0">
              <a:latin typeface="Arial" panose="020B0604020202090204"/>
              <a:ea typeface="Arial" panose="020B0604020202090204"/>
              <a:cs typeface="Arial" panose="020B0604020202090204"/>
            </a:endParaRPr>
          </a:p>
        </p:txBody>
      </p:sp>
      <p:sp>
        <p:nvSpPr>
          <p:cNvPr id="154" name="textbox 154"/>
          <p:cNvSpPr/>
          <p:nvPr/>
        </p:nvSpPr>
        <p:spPr>
          <a:xfrm>
            <a:off x="1494343" y="1280668"/>
            <a:ext cx="6310630" cy="38544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90204"/>
              <a:ea typeface="Arial" panose="020B0604020202090204"/>
              <a:cs typeface="Arial" panose="020B0604020202090204"/>
            </a:endParaRPr>
          </a:p>
          <a:p>
            <a:pPr algn="r" rtl="0" eaLnBrk="0">
              <a:lnSpc>
                <a:spcPct val="76000"/>
              </a:lnSpc>
            </a:pPr>
            <a:r>
              <a:rPr sz="3100" b="1"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Tail</a:t>
            </a:r>
            <a:r>
              <a:rPr sz="3100"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 </a:t>
            </a:r>
            <a:r>
              <a:rPr sz="3100" b="1"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latency</a:t>
            </a:r>
            <a:r>
              <a:rPr sz="3100"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 </a:t>
            </a:r>
            <a:r>
              <a:rPr sz="3100" b="1"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surge</a:t>
            </a:r>
            <a:r>
              <a:rPr sz="3100" kern="0" spc="-160" dirty="0">
                <a:solidFill>
                  <a:srgbClr val="000000">
                    <a:alpha val="100000"/>
                  </a:srgbClr>
                </a:solidFill>
                <a:latin typeface="PingFang SC" panose="020B0400000000000000" charset="-122"/>
                <a:ea typeface="PingFang SC" panose="020B0400000000000000" charset="-122"/>
                <a:cs typeface="PingFang SC" panose="020B0400000000000000" charset="-122"/>
              </a:rPr>
              <a:t> </a:t>
            </a:r>
            <a:r>
              <a:rPr sz="3100" kern="0" spc="-130" dirty="0">
                <a:solidFill>
                  <a:srgbClr val="000000">
                    <a:alpha val="100000"/>
                  </a:srgbClr>
                </a:solidFill>
                <a:latin typeface="Arial" panose="020B0604020202090204"/>
                <a:ea typeface="Arial" panose="020B0604020202090204"/>
                <a:cs typeface="Arial" panose="020B0604020202090204"/>
              </a:rPr>
              <a:t>during query spikes</a:t>
            </a:r>
            <a:r>
              <a:rPr sz="3100" kern="0" spc="-140" dirty="0">
                <a:solidFill>
                  <a:srgbClr val="000000">
                    <a:alpha val="100000"/>
                  </a:srgbClr>
                </a:solidFill>
                <a:latin typeface="Arial" panose="020B0604020202090204"/>
                <a:ea typeface="Arial" panose="020B0604020202090204"/>
                <a:cs typeface="Arial" panose="020B0604020202090204"/>
              </a:rPr>
              <a:t>.</a:t>
            </a:r>
            <a:endParaRPr sz="3100" dirty="0">
              <a:latin typeface="Arial" panose="020B0604020202090204"/>
              <a:ea typeface="Arial" panose="020B0604020202090204"/>
              <a:cs typeface="Arial" panose="020B0604020202090204"/>
            </a:endParaRPr>
          </a:p>
        </p:txBody>
      </p:sp>
      <p:sp>
        <p:nvSpPr>
          <p:cNvPr id="156" name="textbox 156"/>
          <p:cNvSpPr/>
          <p:nvPr/>
        </p:nvSpPr>
        <p:spPr>
          <a:xfrm>
            <a:off x="1519946" y="1798827"/>
            <a:ext cx="5304155" cy="372110"/>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90204"/>
              <a:ea typeface="Arial" panose="020B0604020202090204"/>
              <a:cs typeface="Arial" panose="020B0604020202090204"/>
            </a:endParaRPr>
          </a:p>
          <a:p>
            <a:pPr marL="12700" algn="l" rtl="0" eaLnBrk="0">
              <a:lnSpc>
                <a:spcPct val="73000"/>
              </a:lnSpc>
            </a:pPr>
            <a:r>
              <a:rPr sz="3100" b="1" kern="0" spc="-120" dirty="0">
                <a:solidFill>
                  <a:srgbClr val="000000">
                    <a:alpha val="100000"/>
                  </a:srgbClr>
                </a:solidFill>
                <a:latin typeface="PingFang SC" panose="020B0400000000000000" charset="-122"/>
                <a:ea typeface="PingFang SC" panose="020B0400000000000000" charset="-122"/>
                <a:cs typeface="PingFang SC" panose="020B0400000000000000" charset="-122"/>
              </a:rPr>
              <a:t>Resource</a:t>
            </a:r>
            <a:r>
              <a:rPr sz="3100" kern="0" spc="-220" dirty="0">
                <a:solidFill>
                  <a:srgbClr val="000000">
                    <a:alpha val="100000"/>
                  </a:srgbClr>
                </a:solidFill>
                <a:latin typeface="PingFang SC" panose="020B0400000000000000" charset="-122"/>
                <a:ea typeface="PingFang SC" panose="020B0400000000000000" charset="-122"/>
                <a:cs typeface="PingFang SC" panose="020B0400000000000000" charset="-122"/>
              </a:rPr>
              <a:t> </a:t>
            </a:r>
            <a:r>
              <a:rPr sz="3100" b="1" kern="0" spc="-120" dirty="0">
                <a:solidFill>
                  <a:srgbClr val="000000">
                    <a:alpha val="100000"/>
                  </a:srgbClr>
                </a:solidFill>
                <a:latin typeface="PingFang SC" panose="020B0400000000000000" charset="-122"/>
                <a:ea typeface="PingFang SC" panose="020B0400000000000000" charset="-122"/>
                <a:cs typeface="PingFang SC" panose="020B0400000000000000" charset="-122"/>
              </a:rPr>
              <a:t>waste</a:t>
            </a:r>
            <a:r>
              <a:rPr sz="3100" kern="0" spc="-120" dirty="0">
                <a:solidFill>
                  <a:srgbClr val="000000">
                    <a:alpha val="100000"/>
                  </a:srgbClr>
                </a:solidFill>
                <a:latin typeface="PingFang SC" panose="020B0400000000000000" charset="-122"/>
                <a:ea typeface="PingFang SC" panose="020B0400000000000000" charset="-122"/>
                <a:cs typeface="PingFang SC" panose="020B0400000000000000" charset="-122"/>
              </a:rPr>
              <a:t> </a:t>
            </a:r>
            <a:r>
              <a:rPr sz="3100" kern="0" spc="-120" dirty="0">
                <a:solidFill>
                  <a:srgbClr val="000000">
                    <a:alpha val="100000"/>
                  </a:srgbClr>
                </a:solidFill>
                <a:latin typeface="Arial" panose="020B0604020202090204"/>
                <a:ea typeface="Arial" panose="020B0604020202090204"/>
                <a:cs typeface="Arial" panose="020B0604020202090204"/>
              </a:rPr>
              <a:t>under low load.</a:t>
            </a:r>
            <a:endParaRPr sz="3100" dirty="0">
              <a:latin typeface="Arial" panose="020B0604020202090204"/>
              <a:ea typeface="Arial" panose="020B0604020202090204"/>
              <a:cs typeface="Arial" panose="020B0604020202090204"/>
            </a:endParaRPr>
          </a:p>
        </p:txBody>
      </p:sp>
      <p:grpSp>
        <p:nvGrpSpPr>
          <p:cNvPr id="26" name="group 26"/>
          <p:cNvGrpSpPr/>
          <p:nvPr/>
        </p:nvGrpSpPr>
        <p:grpSpPr>
          <a:xfrm rot="21600000">
            <a:off x="363414" y="952657"/>
            <a:ext cx="11465170" cy="78117"/>
            <a:chOff x="0" y="0"/>
            <a:chExt cx="11465170" cy="78117"/>
          </a:xfrm>
        </p:grpSpPr>
        <p:sp>
          <p:nvSpPr>
            <p:cNvPr id="158" name="path 158"/>
            <p:cNvSpPr/>
            <p:nvPr/>
          </p:nvSpPr>
          <p:spPr>
            <a:xfrm>
              <a:off x="0" y="0"/>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160" name="path 160"/>
            <p:cNvSpPr/>
            <p:nvPr/>
          </p:nvSpPr>
          <p:spPr>
            <a:xfrm>
              <a:off x="0" y="62241"/>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grpSp>
      <p:grpSp>
        <p:nvGrpSpPr>
          <p:cNvPr id="28" name="group 28"/>
          <p:cNvGrpSpPr/>
          <p:nvPr/>
        </p:nvGrpSpPr>
        <p:grpSpPr>
          <a:xfrm rot="21600000">
            <a:off x="8269605" y="2920365"/>
            <a:ext cx="850900" cy="641985"/>
            <a:chOff x="0" y="0"/>
            <a:chExt cx="919525" cy="794407"/>
          </a:xfrm>
        </p:grpSpPr>
        <p:sp>
          <p:nvSpPr>
            <p:cNvPr id="162" name="path 162"/>
            <p:cNvSpPr/>
            <p:nvPr/>
          </p:nvSpPr>
          <p:spPr>
            <a:xfrm>
              <a:off x="83659" y="4942"/>
              <a:ext cx="830922" cy="705806"/>
            </a:xfrm>
            <a:custGeom>
              <a:avLst/>
              <a:gdLst/>
              <a:ahLst/>
              <a:cxnLst/>
              <a:rect l="0" t="0" r="0" b="0"/>
              <a:pathLst>
                <a:path w="1308" h="1111">
                  <a:moveTo>
                    <a:pt x="1308" y="150"/>
                  </a:moveTo>
                  <a:lnTo>
                    <a:pt x="211" y="1036"/>
                  </a:lnTo>
                  <a:lnTo>
                    <a:pt x="272" y="1111"/>
                  </a:lnTo>
                  <a:lnTo>
                    <a:pt x="0" y="1082"/>
                  </a:lnTo>
                  <a:lnTo>
                    <a:pt x="29" y="809"/>
                  </a:lnTo>
                  <a:lnTo>
                    <a:pt x="90" y="885"/>
                  </a:lnTo>
                  <a:lnTo>
                    <a:pt x="1186" y="0"/>
                  </a:lnTo>
                  <a:lnTo>
                    <a:pt x="1308" y="150"/>
                  </a:lnTo>
                  <a:close/>
                </a:path>
              </a:pathLst>
            </a:custGeom>
            <a:solidFill>
              <a:srgbClr val="C00000">
                <a:alpha val="100000"/>
              </a:srgbClr>
            </a:solidFill>
            <a:ln w="0" cap="flat">
              <a:noFill/>
              <a:prstDash val="solid"/>
              <a:miter lim="0"/>
            </a:ln>
          </p:spPr>
          <p:txBody>
            <a:bodyPr rtlCol="0"/>
            <a:lstStyle/>
            <a:p>
              <a:pPr algn="ctr"/>
              <a:endParaRPr lang="zh-CN" altLang="en-US"/>
            </a:p>
          </p:txBody>
        </p:sp>
        <p:sp>
          <p:nvSpPr>
            <p:cNvPr id="164" name="path 164"/>
            <p:cNvSpPr/>
            <p:nvPr/>
          </p:nvSpPr>
          <p:spPr>
            <a:xfrm>
              <a:off x="0" y="0"/>
              <a:ext cx="919525" cy="794407"/>
            </a:xfrm>
            <a:custGeom>
              <a:avLst/>
              <a:gdLst/>
              <a:ahLst/>
              <a:cxnLst/>
              <a:rect l="0" t="0" r="0" b="0"/>
              <a:pathLst>
                <a:path w="1448" h="1251">
                  <a:moveTo>
                    <a:pt x="1440" y="158"/>
                  </a:moveTo>
                  <a:lnTo>
                    <a:pt x="343" y="1043"/>
                  </a:lnTo>
                  <a:lnTo>
                    <a:pt x="404" y="1119"/>
                  </a:lnTo>
                  <a:lnTo>
                    <a:pt x="131" y="1090"/>
                  </a:lnTo>
                  <a:lnTo>
                    <a:pt x="160" y="817"/>
                  </a:lnTo>
                  <a:lnTo>
                    <a:pt x="221" y="892"/>
                  </a:lnTo>
                  <a:lnTo>
                    <a:pt x="1318" y="7"/>
                  </a:lnTo>
                  <a:lnTo>
                    <a:pt x="1440" y="158"/>
                  </a:lnTo>
                  <a:close/>
                </a:path>
              </a:pathLst>
            </a:custGeom>
            <a:noFill/>
            <a:ln w="12700" cap="flat">
              <a:solidFill>
                <a:srgbClr val="C00000"/>
              </a:solidFill>
              <a:prstDash val="solid"/>
              <a:miter lim="800000"/>
            </a:ln>
          </p:spPr>
          <p:txBody>
            <a:bodyPr rtlCol="0"/>
            <a:lstStyle/>
            <a:p>
              <a:pPr algn="ctr"/>
              <a:endParaRPr lang="zh-CN" altLang="en-US"/>
            </a:p>
          </p:txBody>
        </p:sp>
      </p:grpSp>
      <p:sp>
        <p:nvSpPr>
          <p:cNvPr id="166" name="path 166"/>
          <p:cNvSpPr/>
          <p:nvPr/>
        </p:nvSpPr>
        <p:spPr>
          <a:xfrm>
            <a:off x="1968500" y="3609975"/>
            <a:ext cx="525780" cy="538480"/>
          </a:xfrm>
          <a:custGeom>
            <a:avLst/>
            <a:gdLst/>
            <a:ahLst/>
            <a:cxnLst/>
            <a:rect l="0" t="0" r="0" b="0"/>
            <a:pathLst>
              <a:path w="893" h="1048">
                <a:moveTo>
                  <a:pt x="849" y="150"/>
                </a:moveTo>
                <a:lnTo>
                  <a:pt x="140" y="938"/>
                </a:lnTo>
                <a:moveTo>
                  <a:pt x="849" y="451"/>
                </a:moveTo>
                <a:lnTo>
                  <a:pt x="331" y="1038"/>
                </a:lnTo>
                <a:moveTo>
                  <a:pt x="882" y="713"/>
                </a:moveTo>
                <a:lnTo>
                  <a:pt x="676" y="953"/>
                </a:lnTo>
                <a:moveTo>
                  <a:pt x="656" y="63"/>
                </a:moveTo>
                <a:lnTo>
                  <a:pt x="64" y="689"/>
                </a:lnTo>
                <a:moveTo>
                  <a:pt x="419" y="36"/>
                </a:moveTo>
                <a:lnTo>
                  <a:pt x="22" y="426"/>
                </a:lnTo>
                <a:moveTo>
                  <a:pt x="203" y="11"/>
                </a:moveTo>
                <a:lnTo>
                  <a:pt x="9" y="183"/>
                </a:lnTo>
              </a:path>
            </a:pathLst>
          </a:custGeom>
          <a:noFill/>
          <a:ln w="19050" cap="flat">
            <a:solidFill>
              <a:srgbClr val="C00000"/>
            </a:solidFill>
            <a:prstDash val="solid"/>
            <a:miter lim="800000"/>
          </a:ln>
        </p:spPr>
        <p:txBody>
          <a:bodyPr rtlCol="0"/>
          <a:lstStyle/>
          <a:p>
            <a:pPr algn="ctr"/>
            <a:endParaRPr lang="zh-CN" altLang="en-US"/>
          </a:p>
        </p:txBody>
      </p:sp>
      <p:sp>
        <p:nvSpPr>
          <p:cNvPr id="168" name="textbox 168"/>
          <p:cNvSpPr/>
          <p:nvPr/>
        </p:nvSpPr>
        <p:spPr>
          <a:xfrm>
            <a:off x="10885692" y="6441745"/>
            <a:ext cx="1252220" cy="337185"/>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90204"/>
              <a:ea typeface="Arial" panose="020B0604020202090204"/>
              <a:cs typeface="Arial" panose="020B0604020202090204"/>
            </a:endParaRPr>
          </a:p>
          <a:p>
            <a:pPr algn="r" rtl="0" eaLnBrk="0">
              <a:lnSpc>
                <a:spcPct val="85000"/>
              </a:lnSpc>
            </a:pPr>
            <a:r>
              <a:rPr lang="en-US" sz="3000" kern="0" spc="-80" baseline="-30000" dirty="0">
                <a:solidFill>
                  <a:srgbClr val="000000">
                    <a:alpha val="100000"/>
                  </a:srgbClr>
                </a:solidFill>
                <a:latin typeface="Arial" panose="020B0604020202090204"/>
                <a:ea typeface="Arial" panose="020B0604020202090204"/>
                <a:cs typeface="Arial" panose="020B0604020202090204"/>
              </a:rPr>
              <a:t>3</a:t>
            </a:r>
            <a:endParaRPr lang="en-US" sz="3000" kern="0" spc="-80" baseline="-30000" dirty="0">
              <a:solidFill>
                <a:srgbClr val="000000">
                  <a:alpha val="100000"/>
                </a:srgbClr>
              </a:solidFill>
              <a:latin typeface="Arial" panose="020B0604020202090204"/>
              <a:ea typeface="Arial" panose="020B0604020202090204"/>
              <a:cs typeface="Arial" panose="020B0604020202090204"/>
            </a:endParaRPr>
          </a:p>
        </p:txBody>
      </p:sp>
      <p:sp>
        <p:nvSpPr>
          <p:cNvPr id="170" name="path 170"/>
          <p:cNvSpPr/>
          <p:nvPr/>
        </p:nvSpPr>
        <p:spPr>
          <a:xfrm>
            <a:off x="4001135" y="3629660"/>
            <a:ext cx="748030" cy="319405"/>
          </a:xfrm>
          <a:custGeom>
            <a:avLst/>
            <a:gdLst/>
            <a:ahLst/>
            <a:cxnLst/>
            <a:rect l="0" t="0" r="0" b="0"/>
            <a:pathLst>
              <a:path w="1273" h="621">
                <a:moveTo>
                  <a:pt x="961" y="43"/>
                </a:moveTo>
                <a:lnTo>
                  <a:pt x="260" y="610"/>
                </a:lnTo>
                <a:moveTo>
                  <a:pt x="1230" y="43"/>
                </a:moveTo>
                <a:lnTo>
                  <a:pt x="633" y="521"/>
                </a:lnTo>
                <a:moveTo>
                  <a:pt x="1263" y="222"/>
                </a:moveTo>
                <a:lnTo>
                  <a:pt x="974" y="476"/>
                </a:lnTo>
                <a:moveTo>
                  <a:pt x="706" y="11"/>
                </a:moveTo>
                <a:lnTo>
                  <a:pt x="45" y="559"/>
                </a:lnTo>
                <a:moveTo>
                  <a:pt x="425" y="11"/>
                </a:moveTo>
                <a:lnTo>
                  <a:pt x="9" y="349"/>
                </a:lnTo>
              </a:path>
            </a:pathLst>
          </a:custGeom>
          <a:noFill/>
          <a:ln w="19050" cap="flat">
            <a:solidFill>
              <a:srgbClr val="C00000"/>
            </a:solidFill>
            <a:prstDash val="solid"/>
            <a:miter lim="800000"/>
          </a:ln>
        </p:spPr>
        <p:txBody>
          <a:bodyPr rtlCol="0"/>
          <a:lstStyle/>
          <a:p>
            <a:pPr algn="ctr"/>
            <a:endParaRPr lang="zh-CN" altLang="en-US"/>
          </a:p>
        </p:txBody>
      </p:sp>
      <p:sp>
        <p:nvSpPr>
          <p:cNvPr id="172" name="path 172"/>
          <p:cNvSpPr/>
          <p:nvPr/>
        </p:nvSpPr>
        <p:spPr>
          <a:xfrm>
            <a:off x="2348230" y="2781300"/>
            <a:ext cx="433705" cy="372110"/>
          </a:xfrm>
          <a:custGeom>
            <a:avLst/>
            <a:gdLst/>
            <a:ahLst/>
            <a:cxnLst/>
            <a:rect l="0" t="0" r="0" b="0"/>
            <a:pathLst>
              <a:path w="739" h="894">
                <a:moveTo>
                  <a:pt x="30" y="447"/>
                </a:moveTo>
                <a:cubicBezTo>
                  <a:pt x="30" y="216"/>
                  <a:pt x="182" y="30"/>
                  <a:pt x="369" y="30"/>
                </a:cubicBezTo>
                <a:cubicBezTo>
                  <a:pt x="557" y="30"/>
                  <a:pt x="709" y="216"/>
                  <a:pt x="709" y="447"/>
                </a:cubicBezTo>
                <a:cubicBezTo>
                  <a:pt x="709" y="677"/>
                  <a:pt x="557" y="864"/>
                  <a:pt x="369" y="864"/>
                </a:cubicBezTo>
                <a:cubicBezTo>
                  <a:pt x="182" y="864"/>
                  <a:pt x="30" y="677"/>
                  <a:pt x="30" y="447"/>
                </a:cubicBezTo>
              </a:path>
            </a:pathLst>
          </a:custGeom>
          <a:noFill/>
          <a:ln w="38100" cap="flat">
            <a:solidFill>
              <a:srgbClr val="C00000"/>
            </a:solidFill>
            <a:prstDash val="solid"/>
            <a:miter lim="800000"/>
          </a:ln>
        </p:spPr>
        <p:txBody>
          <a:bodyPr rtlCol="0"/>
          <a:lstStyle/>
          <a:p>
            <a:pPr algn="ctr"/>
            <a:endParaRPr lang="zh-CN" altLang="en-US"/>
          </a:p>
        </p:txBody>
      </p:sp>
      <p:sp>
        <p:nvSpPr>
          <p:cNvPr id="178" name="path 178"/>
          <p:cNvSpPr/>
          <p:nvPr/>
        </p:nvSpPr>
        <p:spPr>
          <a:xfrm>
            <a:off x="2595245" y="3619500"/>
            <a:ext cx="459105" cy="351790"/>
          </a:xfrm>
          <a:custGeom>
            <a:avLst/>
            <a:gdLst/>
            <a:ahLst/>
            <a:cxnLst/>
            <a:rect l="0" t="0" r="0" b="0"/>
            <a:pathLst>
              <a:path w="779" h="684">
                <a:moveTo>
                  <a:pt x="542" y="27"/>
                </a:moveTo>
                <a:lnTo>
                  <a:pt x="39" y="521"/>
                </a:lnTo>
                <a:moveTo>
                  <a:pt x="768" y="43"/>
                </a:moveTo>
                <a:lnTo>
                  <a:pt x="163" y="673"/>
                </a:lnTo>
                <a:moveTo>
                  <a:pt x="272" y="10"/>
                </a:moveTo>
                <a:lnTo>
                  <a:pt x="10" y="268"/>
                </a:lnTo>
              </a:path>
            </a:pathLst>
          </a:custGeom>
          <a:noFill/>
          <a:ln w="19050" cap="flat">
            <a:solidFill>
              <a:srgbClr val="C00000"/>
            </a:solidFill>
            <a:prstDash val="solid"/>
            <a:miter lim="800000"/>
          </a:ln>
        </p:spPr>
        <p:txBody>
          <a:bodyPr rtlCol="0"/>
          <a:lstStyle/>
          <a:p>
            <a:pPr algn="ctr"/>
            <a:endParaRPr lang="zh-CN" altLang="en-US"/>
          </a:p>
        </p:txBody>
      </p:sp>
      <p:pic>
        <p:nvPicPr>
          <p:cNvPr id="180" name="picture 180"/>
          <p:cNvPicPr>
            <a:picLocks noChangeAspect="1"/>
          </p:cNvPicPr>
          <p:nvPr/>
        </p:nvPicPr>
        <p:blipFill>
          <a:blip r:embed="rId2"/>
          <a:stretch>
            <a:fillRect/>
          </a:stretch>
        </p:blipFill>
        <p:spPr>
          <a:xfrm rot="21600000">
            <a:off x="787234" y="1747921"/>
            <a:ext cx="474070" cy="411692"/>
          </a:xfrm>
          <a:prstGeom prst="rect">
            <a:avLst/>
          </a:prstGeom>
        </p:spPr>
      </p:pic>
      <p:pic>
        <p:nvPicPr>
          <p:cNvPr id="182" name="picture 182"/>
          <p:cNvPicPr>
            <a:picLocks noChangeAspect="1"/>
          </p:cNvPicPr>
          <p:nvPr/>
        </p:nvPicPr>
        <p:blipFill>
          <a:blip r:embed="rId3"/>
          <a:stretch>
            <a:fillRect/>
          </a:stretch>
        </p:blipFill>
        <p:spPr>
          <a:xfrm rot="21600000">
            <a:off x="787234" y="1229407"/>
            <a:ext cx="474070" cy="409353"/>
          </a:xfrm>
          <a:prstGeom prst="rect">
            <a:avLst/>
          </a:prstGeom>
        </p:spPr>
      </p:pic>
      <p:sp>
        <p:nvSpPr>
          <p:cNvPr id="184" name="path 184"/>
          <p:cNvSpPr/>
          <p:nvPr/>
        </p:nvSpPr>
        <p:spPr>
          <a:xfrm>
            <a:off x="3697605" y="3629660"/>
            <a:ext cx="241935" cy="199390"/>
          </a:xfrm>
          <a:custGeom>
            <a:avLst/>
            <a:gdLst/>
            <a:ahLst/>
            <a:cxnLst/>
            <a:rect l="0" t="0" r="0" b="0"/>
            <a:pathLst>
              <a:path w="410" h="388">
                <a:moveTo>
                  <a:pt x="387" y="59"/>
                </a:moveTo>
                <a:lnTo>
                  <a:pt x="138" y="278"/>
                </a:lnTo>
                <a:moveTo>
                  <a:pt x="400" y="266"/>
                </a:moveTo>
                <a:lnTo>
                  <a:pt x="277" y="377"/>
                </a:lnTo>
                <a:moveTo>
                  <a:pt x="202" y="11"/>
                </a:moveTo>
                <a:lnTo>
                  <a:pt x="9" y="168"/>
                </a:lnTo>
              </a:path>
            </a:pathLst>
          </a:custGeom>
          <a:noFill/>
          <a:ln w="19050" cap="flat">
            <a:solidFill>
              <a:srgbClr val="C00000"/>
            </a:solidFill>
            <a:prstDash val="solid"/>
            <a:miter lim="800000"/>
          </a:ln>
        </p:spPr>
        <p:txBody>
          <a:bodyPr rtlCol="0"/>
          <a:lstStyle/>
          <a:p>
            <a:pPr algn="ctr"/>
            <a:endParaRPr lang="zh-CN" altLang="en-US"/>
          </a:p>
        </p:txBody>
      </p:sp>
      <p:sp>
        <p:nvSpPr>
          <p:cNvPr id="186" name="path 186"/>
          <p:cNvSpPr/>
          <p:nvPr/>
        </p:nvSpPr>
        <p:spPr>
          <a:xfrm>
            <a:off x="4913630" y="3636010"/>
            <a:ext cx="281940" cy="116205"/>
          </a:xfrm>
          <a:custGeom>
            <a:avLst/>
            <a:gdLst/>
            <a:ahLst/>
            <a:cxnLst/>
            <a:rect l="0" t="0" r="0" b="0"/>
            <a:pathLst>
              <a:path w="479" h="226">
                <a:moveTo>
                  <a:pt x="469" y="17"/>
                </a:moveTo>
                <a:lnTo>
                  <a:pt x="235" y="214"/>
                </a:lnTo>
                <a:moveTo>
                  <a:pt x="243" y="11"/>
                </a:moveTo>
                <a:lnTo>
                  <a:pt x="9" y="208"/>
                </a:lnTo>
              </a:path>
            </a:pathLst>
          </a:custGeom>
          <a:noFill/>
          <a:ln w="19050" cap="flat">
            <a:solidFill>
              <a:srgbClr val="C00000"/>
            </a:solidFill>
            <a:prstDash val="solid"/>
            <a:miter lim="800000"/>
          </a:ln>
        </p:spPr>
        <p:txBody>
          <a:bodyPr rtlCol="0"/>
          <a:lstStyle/>
          <a:p>
            <a:pPr algn="ctr"/>
            <a:endParaRPr lang="zh-CN" altLang="en-US"/>
          </a:p>
        </p:txBody>
      </p:sp>
      <p:sp>
        <p:nvSpPr>
          <p:cNvPr id="188" name="path 188"/>
          <p:cNvSpPr/>
          <p:nvPr/>
        </p:nvSpPr>
        <p:spPr>
          <a:xfrm>
            <a:off x="3459480" y="3629660"/>
            <a:ext cx="149860" cy="113030"/>
          </a:xfrm>
          <a:custGeom>
            <a:avLst/>
            <a:gdLst/>
            <a:ahLst/>
            <a:cxnLst/>
            <a:rect l="0" t="0" r="0" b="0"/>
            <a:pathLst>
              <a:path w="253" h="219">
                <a:moveTo>
                  <a:pt x="243" y="11"/>
                </a:moveTo>
                <a:lnTo>
                  <a:pt x="9" y="208"/>
                </a:lnTo>
              </a:path>
            </a:pathLst>
          </a:custGeom>
          <a:noFill/>
          <a:ln w="19050" cap="flat">
            <a:solidFill>
              <a:srgbClr val="C00000"/>
            </a:solidFill>
            <a:prstDash val="solid"/>
            <a:miter lim="800000"/>
          </a:ln>
        </p:spPr>
        <p:txBody>
          <a:bodyPr rtlCol="0"/>
          <a:lstStyle/>
          <a:p>
            <a:pPr algn="ctr"/>
            <a:endParaRPr lang="zh-CN" altLang="en-US"/>
          </a:p>
        </p:txBody>
      </p:sp>
      <p:sp>
        <p:nvSpPr>
          <p:cNvPr id="2" name="path 172"/>
          <p:cNvSpPr/>
          <p:nvPr/>
        </p:nvSpPr>
        <p:spPr>
          <a:xfrm>
            <a:off x="2908935" y="2630170"/>
            <a:ext cx="433705" cy="372110"/>
          </a:xfrm>
          <a:custGeom>
            <a:avLst/>
            <a:gdLst/>
            <a:ahLst/>
            <a:cxnLst/>
            <a:rect l="0" t="0" r="0" b="0"/>
            <a:pathLst>
              <a:path w="739" h="894">
                <a:moveTo>
                  <a:pt x="30" y="447"/>
                </a:moveTo>
                <a:cubicBezTo>
                  <a:pt x="30" y="216"/>
                  <a:pt x="182" y="30"/>
                  <a:pt x="369" y="30"/>
                </a:cubicBezTo>
                <a:cubicBezTo>
                  <a:pt x="557" y="30"/>
                  <a:pt x="709" y="216"/>
                  <a:pt x="709" y="447"/>
                </a:cubicBezTo>
                <a:cubicBezTo>
                  <a:pt x="709" y="677"/>
                  <a:pt x="557" y="864"/>
                  <a:pt x="369" y="864"/>
                </a:cubicBezTo>
                <a:cubicBezTo>
                  <a:pt x="182" y="864"/>
                  <a:pt x="30" y="677"/>
                  <a:pt x="30" y="447"/>
                </a:cubicBezTo>
              </a:path>
            </a:pathLst>
          </a:custGeom>
          <a:noFill/>
          <a:ln w="38100" cap="flat">
            <a:solidFill>
              <a:srgbClr val="C00000"/>
            </a:solidFill>
            <a:prstDash val="solid"/>
            <a:miter lim="800000"/>
          </a:ln>
        </p:spPr>
        <p:txBody>
          <a:bodyPr rtlCol="0"/>
          <a:lstStyle/>
          <a:p>
            <a:pPr algn="ctr"/>
            <a:endParaRPr lang="zh-CN" altLang="en-US"/>
          </a:p>
        </p:txBody>
      </p:sp>
      <p:sp>
        <p:nvSpPr>
          <p:cNvPr id="3" name="path 172"/>
          <p:cNvSpPr/>
          <p:nvPr/>
        </p:nvSpPr>
        <p:spPr>
          <a:xfrm>
            <a:off x="3743325" y="3066415"/>
            <a:ext cx="433705" cy="372110"/>
          </a:xfrm>
          <a:custGeom>
            <a:avLst/>
            <a:gdLst/>
            <a:ahLst/>
            <a:cxnLst/>
            <a:rect l="0" t="0" r="0" b="0"/>
            <a:pathLst>
              <a:path w="739" h="894">
                <a:moveTo>
                  <a:pt x="30" y="447"/>
                </a:moveTo>
                <a:cubicBezTo>
                  <a:pt x="30" y="216"/>
                  <a:pt x="182" y="30"/>
                  <a:pt x="369" y="30"/>
                </a:cubicBezTo>
                <a:cubicBezTo>
                  <a:pt x="557" y="30"/>
                  <a:pt x="709" y="216"/>
                  <a:pt x="709" y="447"/>
                </a:cubicBezTo>
                <a:cubicBezTo>
                  <a:pt x="709" y="677"/>
                  <a:pt x="557" y="864"/>
                  <a:pt x="369" y="864"/>
                </a:cubicBezTo>
                <a:cubicBezTo>
                  <a:pt x="182" y="864"/>
                  <a:pt x="30" y="677"/>
                  <a:pt x="30" y="447"/>
                </a:cubicBezTo>
              </a:path>
            </a:pathLst>
          </a:custGeom>
          <a:noFill/>
          <a:ln w="38100" cap="flat">
            <a:solidFill>
              <a:srgbClr val="C00000"/>
            </a:solidFill>
            <a:prstDash val="solid"/>
            <a:miter lim="800000"/>
          </a:ln>
        </p:spPr>
        <p:txBody>
          <a:bodyPr rtlCol="0"/>
          <a:lstStyle/>
          <a:p>
            <a:pPr algn="ctr"/>
            <a:endParaRPr lang="zh-CN" altLang="en-US"/>
          </a:p>
        </p:txBody>
      </p:sp>
      <p:sp>
        <p:nvSpPr>
          <p:cNvPr id="4" name="文本框 3"/>
          <p:cNvSpPr txBox="1"/>
          <p:nvPr/>
        </p:nvSpPr>
        <p:spPr>
          <a:xfrm>
            <a:off x="8897620" y="3706495"/>
            <a:ext cx="2202180" cy="917575"/>
          </a:xfrm>
          <a:prstGeom prst="rect">
            <a:avLst/>
          </a:prstGeom>
          <a:noFill/>
        </p:spPr>
        <p:txBody>
          <a:bodyPr wrap="square" rtlCol="0">
            <a:noAutofit/>
          </a:bodyPr>
          <a:p>
            <a:pPr marL="363855" algn="ctr" rtl="0" eaLnBrk="0">
              <a:lnSpc>
                <a:spcPct val="70000"/>
              </a:lnSpc>
              <a:spcBef>
                <a:spcPts val="940"/>
              </a:spcBef>
            </a:pPr>
            <a:r>
              <a:rPr sz="2800" kern="0" spc="-110" dirty="0">
                <a:solidFill>
                  <a:srgbClr val="C00000">
                    <a:alpha val="100000"/>
                  </a:srgbClr>
                </a:solidFill>
                <a:latin typeface="Arial" panose="020B0604020202090204"/>
                <a:ea typeface="Arial" panose="020B0604020202090204"/>
                <a:cs typeface="Arial" panose="020B0604020202090204"/>
                <a:sym typeface="+mn-ea"/>
              </a:rPr>
              <a:t>Query</a:t>
            </a:r>
            <a:endParaRPr sz="2800" dirty="0">
              <a:latin typeface="Arial" panose="020B0604020202090204"/>
              <a:ea typeface="Arial" panose="020B0604020202090204"/>
              <a:cs typeface="Arial" panose="020B0604020202090204"/>
            </a:endParaRPr>
          </a:p>
          <a:p>
            <a:pPr marL="64135" algn="ctr" rtl="0" eaLnBrk="0">
              <a:lnSpc>
                <a:spcPct val="87000"/>
              </a:lnSpc>
              <a:spcBef>
                <a:spcPts val="15"/>
              </a:spcBef>
            </a:pPr>
            <a:r>
              <a:rPr sz="2800" kern="0" spc="-70" dirty="0">
                <a:solidFill>
                  <a:srgbClr val="C00000">
                    <a:alpha val="100000"/>
                  </a:srgbClr>
                </a:solidFill>
                <a:latin typeface="Arial" panose="020B0604020202090204"/>
                <a:ea typeface="Arial" panose="020B0604020202090204"/>
                <a:cs typeface="Arial" panose="020B0604020202090204"/>
                <a:sym typeface="+mn-ea"/>
              </a:rPr>
              <a:t>Workload</a:t>
            </a:r>
            <a:endParaRPr sz="2800" dirty="0">
              <a:latin typeface="Arial" panose="020B0604020202090204"/>
              <a:ea typeface="Arial" panose="020B0604020202090204"/>
              <a:cs typeface="Arial" panose="020B0604020202090204"/>
            </a:endParaRPr>
          </a:p>
          <a:p>
            <a:pPr algn="ctr" rtl="0" eaLnBrk="0"/>
            <a:endParaRPr lang="zh-CN"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box 190"/>
          <p:cNvSpPr/>
          <p:nvPr/>
        </p:nvSpPr>
        <p:spPr>
          <a:xfrm>
            <a:off x="2142790" y="1603755"/>
            <a:ext cx="9994900" cy="523430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90204"/>
              <a:ea typeface="Arial" panose="020B0604020202090204"/>
              <a:cs typeface="Arial" panose="020B0604020202090204"/>
            </a:endParaRPr>
          </a:p>
          <a:p>
            <a:pPr marL="12700" algn="l" rtl="0" eaLnBrk="0">
              <a:lnSpc>
                <a:spcPct val="78000"/>
              </a:lnSpc>
            </a:pPr>
            <a:r>
              <a:rPr sz="3000" b="1"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Auto-scaling</a:t>
            </a:r>
            <a:endParaRPr sz="3000" dirty="0">
              <a:latin typeface="PingFang SC" panose="020B0400000000000000" charset="-122"/>
              <a:ea typeface="PingFang SC" panose="020B0400000000000000" charset="-122"/>
              <a:cs typeface="PingFang SC" panose="020B0400000000000000" charset="-122"/>
            </a:endParaRPr>
          </a:p>
          <a:p>
            <a:pPr marL="33655" algn="l" rtl="0" eaLnBrk="0">
              <a:lnSpc>
                <a:spcPct val="93000"/>
              </a:lnSpc>
              <a:spcBef>
                <a:spcPts val="300"/>
              </a:spcBef>
              <a:tabLst>
                <a:tab pos="250190" algn="l"/>
              </a:tabLst>
            </a:pPr>
            <a:r>
              <a:rPr sz="2400" kern="0" spc="0" dirty="0">
                <a:solidFill>
                  <a:srgbClr val="000000">
                    <a:alpha val="100000"/>
                  </a:srgbClr>
                </a:solidFill>
                <a:latin typeface="Arial" panose="020B0604020202090204"/>
                <a:ea typeface="Arial" panose="020B0604020202090204"/>
                <a:cs typeface="Arial" panose="020B0604020202090204"/>
              </a:rPr>
              <a:t>	</a:t>
            </a:r>
            <a:r>
              <a:rPr sz="2400" kern="0" spc="170" dirty="0">
                <a:solidFill>
                  <a:srgbClr val="000000">
                    <a:alpha val="100000"/>
                  </a:srgbClr>
                </a:solidFill>
                <a:latin typeface="Arial" panose="020B0604020202090204"/>
                <a:ea typeface="Arial" panose="020B0604020202090204"/>
                <a:cs typeface="Arial" panose="020B0604020202090204"/>
              </a:rPr>
              <a:t> </a:t>
            </a:r>
            <a:r>
              <a:rPr sz="2400" kern="0" spc="-90" dirty="0">
                <a:solidFill>
                  <a:srgbClr val="000000">
                    <a:alpha val="100000"/>
                  </a:srgbClr>
                </a:solidFill>
                <a:latin typeface="Arial" panose="020B0604020202090204"/>
                <a:ea typeface="Arial" panose="020B0604020202090204"/>
                <a:cs typeface="Arial" panose="020B0604020202090204"/>
              </a:rPr>
              <a:t>The “Unbounded Scaling” poli</a:t>
            </a:r>
            <a:r>
              <a:rPr sz="2400" kern="0" spc="-100" dirty="0">
                <a:solidFill>
                  <a:srgbClr val="000000">
                    <a:alpha val="100000"/>
                  </a:srgbClr>
                </a:solidFill>
                <a:latin typeface="Arial" panose="020B0604020202090204"/>
                <a:ea typeface="Arial" panose="020B0604020202090204"/>
                <a:cs typeface="Arial" panose="020B0604020202090204"/>
              </a:rPr>
              <a:t>cy</a:t>
            </a:r>
            <a:r>
              <a:rPr sz="2400" kern="0" spc="-30" baseline="28000" dirty="0">
                <a:solidFill>
                  <a:srgbClr val="000000">
                    <a:alpha val="100000"/>
                  </a:srgbClr>
                </a:solidFill>
                <a:latin typeface="Arial" panose="020B0604020202090204"/>
                <a:ea typeface="Arial" panose="020B0604020202090204"/>
                <a:cs typeface="Arial" panose="020B0604020202090204"/>
              </a:rPr>
              <a:t>[</a:t>
            </a:r>
            <a:r>
              <a:rPr lang="en-US" sz="2400" kern="0" spc="-30" baseline="28000" dirty="0">
                <a:solidFill>
                  <a:srgbClr val="000000">
                    <a:alpha val="100000"/>
                  </a:srgbClr>
                </a:solidFill>
                <a:latin typeface="Arial" panose="020B0604020202090204"/>
                <a:ea typeface="Arial" panose="020B0604020202090204"/>
                <a:cs typeface="Arial" panose="020B0604020202090204"/>
              </a:rPr>
              <a:t>2</a:t>
            </a:r>
            <a:r>
              <a:rPr sz="2400" kern="0" spc="-30" baseline="28000" dirty="0">
                <a:solidFill>
                  <a:srgbClr val="000000">
                    <a:alpha val="100000"/>
                  </a:srgbClr>
                </a:solidFill>
                <a:latin typeface="Arial" panose="020B0604020202090204"/>
                <a:ea typeface="Arial" panose="020B0604020202090204"/>
                <a:cs typeface="Arial" panose="020B0604020202090204"/>
              </a:rPr>
              <a:t>]</a:t>
            </a:r>
            <a:r>
              <a:rPr sz="1500" kern="0" spc="-250" dirty="0">
                <a:solidFill>
                  <a:srgbClr val="000000">
                    <a:alpha val="100000"/>
                  </a:srgbClr>
                </a:solidFill>
                <a:latin typeface="Arial" panose="020B0604020202090204"/>
                <a:ea typeface="Arial" panose="020B0604020202090204"/>
                <a:cs typeface="Arial" panose="020B0604020202090204"/>
              </a:rPr>
              <a:t> </a:t>
            </a:r>
            <a:r>
              <a:rPr sz="2400" kern="0" spc="-30" dirty="0">
                <a:solidFill>
                  <a:srgbClr val="000000">
                    <a:alpha val="100000"/>
                  </a:srgbClr>
                </a:solidFill>
                <a:latin typeface="Arial" panose="020B0604020202090204"/>
                <a:ea typeface="Arial" panose="020B0604020202090204"/>
                <a:cs typeface="Arial" panose="020B0604020202090204"/>
              </a:rPr>
              <a:t>.</a:t>
            </a:r>
            <a:endParaRPr sz="2400" dirty="0">
              <a:latin typeface="Arial" panose="020B0604020202090204"/>
              <a:ea typeface="Arial" panose="020B0604020202090204"/>
              <a:cs typeface="Arial" panose="020B0604020202090204"/>
            </a:endParaRPr>
          </a:p>
          <a:p>
            <a:pPr algn="l" rtl="0" eaLnBrk="0">
              <a:lnSpc>
                <a:spcPct val="102000"/>
              </a:lnSpc>
            </a:pPr>
            <a:endParaRPr sz="1000" dirty="0">
              <a:latin typeface="Arial" panose="020B0604020202090204"/>
              <a:ea typeface="Arial" panose="020B0604020202090204"/>
              <a:cs typeface="Arial" panose="020B0604020202090204"/>
            </a:endParaRPr>
          </a:p>
          <a:p>
            <a:pPr algn="l" rtl="0" eaLnBrk="0">
              <a:lnSpc>
                <a:spcPct val="102000"/>
              </a:lnSpc>
            </a:pPr>
            <a:endParaRPr sz="1000" dirty="0">
              <a:latin typeface="Arial" panose="020B0604020202090204"/>
              <a:ea typeface="Arial" panose="020B0604020202090204"/>
              <a:cs typeface="Arial" panose="020B0604020202090204"/>
            </a:endParaRPr>
          </a:p>
          <a:p>
            <a:pPr algn="l" rtl="0" eaLnBrk="0">
              <a:lnSpc>
                <a:spcPct val="103000"/>
              </a:lnSpc>
            </a:pPr>
            <a:endParaRPr sz="1000" dirty="0">
              <a:latin typeface="Arial" panose="020B0604020202090204"/>
              <a:ea typeface="Arial" panose="020B0604020202090204"/>
              <a:cs typeface="Arial" panose="020B0604020202090204"/>
            </a:endParaRPr>
          </a:p>
          <a:p>
            <a:pPr marL="36195" algn="l" rtl="0" eaLnBrk="0">
              <a:lnSpc>
                <a:spcPct val="80000"/>
              </a:lnSpc>
              <a:spcBef>
                <a:spcPts val="880"/>
              </a:spcBef>
            </a:pPr>
            <a:r>
              <a:rPr sz="2900" b="1" kern="0" spc="-120" dirty="0">
                <a:solidFill>
                  <a:srgbClr val="000000">
                    <a:alpha val="100000"/>
                  </a:srgbClr>
                </a:solidFill>
                <a:latin typeface="PingFang SC" panose="020B0400000000000000" charset="-122"/>
                <a:ea typeface="PingFang SC" panose="020B0400000000000000" charset="-122"/>
                <a:cs typeface="PingFang SC" panose="020B0400000000000000" charset="-122"/>
              </a:rPr>
              <a:t>Pay-per-use</a:t>
            </a:r>
            <a:r>
              <a:rPr sz="2900" kern="0" spc="-120" dirty="0">
                <a:solidFill>
                  <a:srgbClr val="000000">
                    <a:alpha val="100000"/>
                  </a:srgbClr>
                </a:solidFill>
                <a:latin typeface="PingFang SC" panose="020B0400000000000000" charset="-122"/>
                <a:ea typeface="PingFang SC" panose="020B0400000000000000" charset="-122"/>
                <a:cs typeface="PingFang SC" panose="020B0400000000000000" charset="-122"/>
              </a:rPr>
              <a:t> </a:t>
            </a:r>
            <a:r>
              <a:rPr sz="2900" b="1" kern="0" spc="-120" dirty="0">
                <a:solidFill>
                  <a:srgbClr val="000000">
                    <a:alpha val="100000"/>
                  </a:srgbClr>
                </a:solidFill>
                <a:latin typeface="PingFang SC" panose="020B0400000000000000" charset="-122"/>
                <a:ea typeface="PingFang SC" panose="020B0400000000000000" charset="-122"/>
                <a:cs typeface="PingFang SC" panose="020B0400000000000000" charset="-122"/>
              </a:rPr>
              <a:t>bi</a:t>
            </a:r>
            <a:r>
              <a:rPr sz="2900" b="1"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lling</a:t>
            </a:r>
            <a:endParaRPr sz="2900" dirty="0">
              <a:latin typeface="PingFang SC" panose="020B0400000000000000" charset="-122"/>
              <a:ea typeface="PingFang SC" panose="020B0400000000000000" charset="-122"/>
              <a:cs typeface="PingFang SC" panose="020B0400000000000000" charset="-122"/>
            </a:endParaRPr>
          </a:p>
          <a:p>
            <a:pPr marL="33655" algn="l" rtl="0" eaLnBrk="0">
              <a:lnSpc>
                <a:spcPct val="97000"/>
              </a:lnSpc>
              <a:spcBef>
                <a:spcPts val="320"/>
              </a:spcBef>
              <a:tabLst>
                <a:tab pos="250190" algn="l"/>
              </a:tabLst>
            </a:pPr>
            <a:r>
              <a:rPr sz="2300" kern="0" spc="0" dirty="0">
                <a:solidFill>
                  <a:srgbClr val="000000">
                    <a:alpha val="100000"/>
                  </a:srgbClr>
                </a:solidFill>
                <a:latin typeface="Arial" panose="020B0604020202090204"/>
                <a:ea typeface="Arial" panose="020B0604020202090204"/>
                <a:cs typeface="Arial" panose="020B0604020202090204"/>
              </a:rPr>
              <a:t>	</a:t>
            </a:r>
            <a:r>
              <a:rPr sz="2300" kern="0" spc="350" dirty="0">
                <a:solidFill>
                  <a:srgbClr val="000000">
                    <a:alpha val="100000"/>
                  </a:srgbClr>
                </a:solidFill>
                <a:latin typeface="Arial" panose="020B0604020202090204"/>
                <a:ea typeface="Arial" panose="020B0604020202090204"/>
                <a:cs typeface="Arial" panose="020B0604020202090204"/>
              </a:rPr>
              <a:t> </a:t>
            </a:r>
            <a:r>
              <a:rPr sz="2300" kern="0" spc="-50" dirty="0">
                <a:solidFill>
                  <a:srgbClr val="000000">
                    <a:alpha val="100000"/>
                  </a:srgbClr>
                </a:solidFill>
                <a:latin typeface="Arial" panose="020B0604020202090204"/>
                <a:ea typeface="Arial" panose="020B0604020202090204"/>
                <a:cs typeface="Arial" panose="020B0604020202090204"/>
              </a:rPr>
              <a:t>Fine-grained billi</a:t>
            </a:r>
            <a:r>
              <a:rPr sz="2300" kern="0" spc="-60" dirty="0">
                <a:solidFill>
                  <a:srgbClr val="000000">
                    <a:alpha val="100000"/>
                  </a:srgbClr>
                </a:solidFill>
                <a:latin typeface="Arial" panose="020B0604020202090204"/>
                <a:ea typeface="Arial" panose="020B0604020202090204"/>
                <a:cs typeface="Arial" panose="020B0604020202090204"/>
              </a:rPr>
              <a:t>ng (&lt;1ms).</a:t>
            </a:r>
            <a:endParaRPr sz="2300" dirty="0">
              <a:latin typeface="Arial" panose="020B0604020202090204"/>
              <a:ea typeface="Arial" panose="020B0604020202090204"/>
              <a:cs typeface="Arial" panose="020B0604020202090204"/>
            </a:endParaRPr>
          </a:p>
          <a:p>
            <a:pPr marL="33655" algn="l" rtl="0" eaLnBrk="0">
              <a:lnSpc>
                <a:spcPct val="97000"/>
              </a:lnSpc>
              <a:spcBef>
                <a:spcPts val="225"/>
              </a:spcBef>
              <a:tabLst>
                <a:tab pos="250190" algn="l"/>
              </a:tabLst>
            </a:pPr>
            <a:r>
              <a:rPr sz="2300" kern="0" spc="0" dirty="0">
                <a:solidFill>
                  <a:srgbClr val="000000">
                    <a:alpha val="100000"/>
                  </a:srgbClr>
                </a:solidFill>
                <a:latin typeface="Arial" panose="020B0604020202090204"/>
                <a:ea typeface="Arial" panose="020B0604020202090204"/>
                <a:cs typeface="Arial" panose="020B0604020202090204"/>
              </a:rPr>
              <a:t>	</a:t>
            </a:r>
            <a:r>
              <a:rPr sz="2300" kern="0" spc="320" dirty="0">
                <a:solidFill>
                  <a:srgbClr val="000000">
                    <a:alpha val="100000"/>
                  </a:srgbClr>
                </a:solidFill>
                <a:latin typeface="Arial" panose="020B0604020202090204"/>
                <a:ea typeface="Arial" panose="020B0604020202090204"/>
                <a:cs typeface="Arial" panose="020B0604020202090204"/>
              </a:rPr>
              <a:t> </a:t>
            </a:r>
            <a:r>
              <a:rPr sz="2300" kern="0" spc="-70" dirty="0">
                <a:solidFill>
                  <a:srgbClr val="000000">
                    <a:alpha val="100000"/>
                  </a:srgbClr>
                </a:solidFill>
                <a:latin typeface="Arial" panose="020B0604020202090204"/>
                <a:ea typeface="Arial" panose="020B0604020202090204"/>
                <a:cs typeface="Arial" panose="020B0604020202090204"/>
              </a:rPr>
              <a:t>Charge based on resource usage,</a:t>
            </a:r>
            <a:r>
              <a:rPr sz="2300" kern="0" spc="80" dirty="0">
                <a:solidFill>
                  <a:srgbClr val="000000">
                    <a:alpha val="100000"/>
                  </a:srgbClr>
                </a:solidFill>
                <a:latin typeface="Arial" panose="020B0604020202090204"/>
                <a:ea typeface="Arial" panose="020B0604020202090204"/>
                <a:cs typeface="Arial" panose="020B0604020202090204"/>
              </a:rPr>
              <a:t> </a:t>
            </a:r>
            <a:r>
              <a:rPr sz="2300" kern="0" spc="-70" dirty="0">
                <a:solidFill>
                  <a:srgbClr val="000000">
                    <a:alpha val="100000"/>
                  </a:srgbClr>
                </a:solidFill>
                <a:latin typeface="Arial" panose="020B0604020202090204"/>
                <a:ea typeface="Arial" panose="020B0604020202090204"/>
                <a:cs typeface="Arial" panose="020B0604020202090204"/>
              </a:rPr>
              <a:t>not</a:t>
            </a:r>
            <a:r>
              <a:rPr sz="2300" kern="0" spc="70" dirty="0">
                <a:solidFill>
                  <a:srgbClr val="000000">
                    <a:alpha val="100000"/>
                  </a:srgbClr>
                </a:solidFill>
                <a:latin typeface="Arial" panose="020B0604020202090204"/>
                <a:ea typeface="Arial" panose="020B0604020202090204"/>
                <a:cs typeface="Arial" panose="020B0604020202090204"/>
              </a:rPr>
              <a:t> </a:t>
            </a:r>
            <a:r>
              <a:rPr sz="2300" kern="0" spc="-70" dirty="0">
                <a:solidFill>
                  <a:srgbClr val="000000">
                    <a:alpha val="100000"/>
                  </a:srgbClr>
                </a:solidFill>
                <a:latin typeface="Arial" panose="020B0604020202090204"/>
                <a:ea typeface="Arial" panose="020B0604020202090204"/>
                <a:cs typeface="Arial" panose="020B0604020202090204"/>
              </a:rPr>
              <a:t>resource allocation.</a:t>
            </a:r>
            <a:endParaRPr sz="2300" dirty="0">
              <a:latin typeface="Arial" panose="020B0604020202090204"/>
              <a:ea typeface="Arial" panose="020B0604020202090204"/>
              <a:cs typeface="Arial" panose="020B0604020202090204"/>
            </a:endParaRPr>
          </a:p>
          <a:p>
            <a:pPr algn="l" rtl="0" eaLnBrk="0">
              <a:lnSpc>
                <a:spcPct val="144000"/>
              </a:lnSpc>
            </a:pPr>
            <a:endParaRPr sz="1000" dirty="0">
              <a:latin typeface="Arial" panose="020B0604020202090204"/>
              <a:ea typeface="Arial" panose="020B0604020202090204"/>
              <a:cs typeface="Arial" panose="020B0604020202090204"/>
            </a:endParaRPr>
          </a:p>
          <a:p>
            <a:pPr algn="l" rtl="0" eaLnBrk="0">
              <a:lnSpc>
                <a:spcPct val="144000"/>
              </a:lnSpc>
            </a:pPr>
            <a:endParaRPr sz="1000" dirty="0">
              <a:latin typeface="Arial" panose="020B0604020202090204"/>
              <a:ea typeface="Arial" panose="020B0604020202090204"/>
              <a:cs typeface="Arial" panose="020B0604020202090204"/>
            </a:endParaRPr>
          </a:p>
          <a:p>
            <a:pPr marL="36195" algn="l" rtl="0" eaLnBrk="0">
              <a:lnSpc>
                <a:spcPct val="78000"/>
              </a:lnSpc>
              <a:spcBef>
                <a:spcPts val="905"/>
              </a:spcBef>
            </a:pPr>
            <a:r>
              <a:rPr sz="3000" b="1"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Ease</a:t>
            </a:r>
            <a:r>
              <a:rPr sz="3000"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 </a:t>
            </a:r>
            <a:r>
              <a:rPr sz="3000" b="1"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of</a:t>
            </a:r>
            <a:r>
              <a:rPr sz="3000"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 </a:t>
            </a:r>
            <a:r>
              <a:rPr sz="3000" b="1"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manage</a:t>
            </a:r>
            <a:r>
              <a:rPr sz="3000" b="1" kern="0" spc="-140" dirty="0">
                <a:solidFill>
                  <a:srgbClr val="000000">
                    <a:alpha val="100000"/>
                  </a:srgbClr>
                </a:solidFill>
                <a:latin typeface="PingFang SC" panose="020B0400000000000000" charset="-122"/>
                <a:ea typeface="PingFang SC" panose="020B0400000000000000" charset="-122"/>
                <a:cs typeface="PingFang SC" panose="020B0400000000000000" charset="-122"/>
              </a:rPr>
              <a:t>ment</a:t>
            </a:r>
            <a:endParaRPr sz="3000" dirty="0">
              <a:latin typeface="PingFang SC" panose="020B0400000000000000" charset="-122"/>
              <a:ea typeface="PingFang SC" panose="020B0400000000000000" charset="-122"/>
              <a:cs typeface="PingFang SC" panose="020B0400000000000000" charset="-122"/>
            </a:endParaRPr>
          </a:p>
          <a:p>
            <a:pPr marL="33655" algn="l" rtl="0" eaLnBrk="0">
              <a:lnSpc>
                <a:spcPct val="93000"/>
              </a:lnSpc>
              <a:spcBef>
                <a:spcPts val="305"/>
              </a:spcBef>
              <a:tabLst>
                <a:tab pos="250190" algn="l"/>
              </a:tabLst>
            </a:pPr>
            <a:r>
              <a:rPr sz="2400" kern="0" spc="0" dirty="0">
                <a:solidFill>
                  <a:srgbClr val="000000">
                    <a:alpha val="100000"/>
                  </a:srgbClr>
                </a:solidFill>
                <a:latin typeface="Arial" panose="020B0604020202090204"/>
                <a:ea typeface="Arial" panose="020B0604020202090204"/>
                <a:cs typeface="Arial" panose="020B0604020202090204"/>
              </a:rPr>
              <a:t>	</a:t>
            </a:r>
            <a:r>
              <a:rPr sz="2400" kern="0" spc="310" dirty="0">
                <a:solidFill>
                  <a:srgbClr val="000000">
                    <a:alpha val="100000"/>
                  </a:srgbClr>
                </a:solidFill>
                <a:latin typeface="Arial" panose="020B0604020202090204"/>
                <a:ea typeface="Arial" panose="020B0604020202090204"/>
                <a:cs typeface="Arial" panose="020B0604020202090204"/>
              </a:rPr>
              <a:t> </a:t>
            </a:r>
            <a:r>
              <a:rPr sz="2400" kern="0" spc="-90" dirty="0">
                <a:solidFill>
                  <a:srgbClr val="000000">
                    <a:alpha val="100000"/>
                  </a:srgbClr>
                </a:solidFill>
                <a:latin typeface="Arial" panose="020B0604020202090204"/>
                <a:ea typeface="Arial" panose="020B0604020202090204"/>
                <a:cs typeface="Arial" panose="020B0604020202090204"/>
              </a:rPr>
              <a:t>Cloud manage underlying infrastructures.</a:t>
            </a:r>
            <a:endParaRPr sz="2400" dirty="0">
              <a:latin typeface="Arial" panose="020B0604020202090204"/>
              <a:ea typeface="Arial" panose="020B0604020202090204"/>
              <a:cs typeface="Arial" panose="020B0604020202090204"/>
            </a:endParaRPr>
          </a:p>
          <a:p>
            <a:pPr marL="33655" algn="l" rtl="0" eaLnBrk="0">
              <a:lnSpc>
                <a:spcPct val="97000"/>
              </a:lnSpc>
              <a:spcBef>
                <a:spcPts val="225"/>
              </a:spcBef>
              <a:tabLst>
                <a:tab pos="250190" algn="l"/>
              </a:tabLst>
            </a:pPr>
            <a:r>
              <a:rPr sz="2300" kern="0" spc="0" dirty="0">
                <a:solidFill>
                  <a:srgbClr val="000000">
                    <a:alpha val="100000"/>
                  </a:srgbClr>
                </a:solidFill>
                <a:latin typeface="Arial" panose="020B0604020202090204"/>
                <a:ea typeface="Arial" panose="020B0604020202090204"/>
                <a:cs typeface="Arial" panose="020B0604020202090204"/>
              </a:rPr>
              <a:t>	</a:t>
            </a:r>
            <a:r>
              <a:rPr sz="2300" kern="0" spc="390" dirty="0">
                <a:solidFill>
                  <a:srgbClr val="000000">
                    <a:alpha val="100000"/>
                  </a:srgbClr>
                </a:solidFill>
                <a:latin typeface="Arial" panose="020B0604020202090204"/>
                <a:ea typeface="Arial" panose="020B0604020202090204"/>
                <a:cs typeface="Arial" panose="020B0604020202090204"/>
              </a:rPr>
              <a:t> </a:t>
            </a:r>
            <a:r>
              <a:rPr sz="2300" kern="0" spc="-60" dirty="0">
                <a:solidFill>
                  <a:srgbClr val="000000">
                    <a:alpha val="100000"/>
                  </a:srgbClr>
                </a:solidFill>
                <a:latin typeface="Arial" panose="020B0604020202090204"/>
                <a:ea typeface="Arial" panose="020B0604020202090204"/>
                <a:cs typeface="Arial" panose="020B0604020202090204"/>
              </a:rPr>
              <a:t>Users upload only the source code and data.</a:t>
            </a:r>
            <a:endParaRPr sz="2300" dirty="0">
              <a:latin typeface="Arial" panose="020B0604020202090204"/>
              <a:ea typeface="Arial" panose="020B0604020202090204"/>
              <a:cs typeface="Arial" panose="020B0604020202090204"/>
            </a:endParaRPr>
          </a:p>
          <a:p>
            <a:pPr algn="l" rtl="0" eaLnBrk="0">
              <a:lnSpc>
                <a:spcPct val="117000"/>
              </a:lnSpc>
            </a:pPr>
            <a:endParaRPr sz="1000" dirty="0">
              <a:latin typeface="Arial" panose="020B0604020202090204"/>
              <a:ea typeface="Arial" panose="020B0604020202090204"/>
              <a:cs typeface="Arial" panose="020B0604020202090204"/>
            </a:endParaRPr>
          </a:p>
          <a:p>
            <a:pPr algn="l" rtl="0" eaLnBrk="0">
              <a:lnSpc>
                <a:spcPct val="117000"/>
              </a:lnSpc>
            </a:pPr>
            <a:endParaRPr sz="1000" dirty="0">
              <a:latin typeface="Arial" panose="020B0604020202090204"/>
              <a:ea typeface="Arial" panose="020B0604020202090204"/>
              <a:cs typeface="Arial" panose="020B0604020202090204"/>
            </a:endParaRPr>
          </a:p>
          <a:p>
            <a:pPr algn="l" rtl="0" eaLnBrk="0">
              <a:lnSpc>
                <a:spcPct val="118000"/>
              </a:lnSpc>
            </a:pPr>
            <a:endParaRPr sz="1000" dirty="0">
              <a:latin typeface="Arial" panose="020B0604020202090204"/>
              <a:ea typeface="Arial" panose="020B0604020202090204"/>
              <a:cs typeface="Arial" panose="020B0604020202090204"/>
            </a:endParaRPr>
          </a:p>
          <a:p>
            <a:pPr algn="l" rtl="0" eaLnBrk="0">
              <a:lnSpc>
                <a:spcPct val="118000"/>
              </a:lnSpc>
            </a:pPr>
            <a:endParaRPr sz="1000" dirty="0">
              <a:latin typeface="Arial" panose="020B0604020202090204"/>
              <a:ea typeface="Arial" panose="020B0604020202090204"/>
              <a:cs typeface="Arial" panose="020B0604020202090204"/>
            </a:endParaRPr>
          </a:p>
          <a:p>
            <a:pPr algn="l" rtl="0" eaLnBrk="0">
              <a:lnSpc>
                <a:spcPct val="101000"/>
              </a:lnSpc>
            </a:pPr>
            <a:endParaRPr sz="500" dirty="0">
              <a:latin typeface="Arial" panose="020B0604020202090204"/>
              <a:ea typeface="Arial" panose="020B0604020202090204"/>
              <a:cs typeface="Arial" panose="020B0604020202090204"/>
            </a:endParaRPr>
          </a:p>
          <a:p>
            <a:pPr algn="r" rtl="0" eaLnBrk="0">
              <a:lnSpc>
                <a:spcPts val="2680"/>
              </a:lnSpc>
              <a:spcBef>
                <a:spcPts val="5"/>
              </a:spcBef>
            </a:pPr>
            <a:r>
              <a:rPr sz="2000" kern="0" spc="-40" dirty="0">
                <a:solidFill>
                  <a:srgbClr val="000000">
                    <a:alpha val="100000"/>
                  </a:srgbClr>
                </a:solidFill>
                <a:latin typeface="Arial" panose="020B0604020202090204"/>
                <a:ea typeface="Arial" panose="020B0604020202090204"/>
                <a:cs typeface="Arial" panose="020B0604020202090204"/>
              </a:rPr>
              <a:t>[</a:t>
            </a:r>
            <a:r>
              <a:rPr lang="en-US" sz="2000" kern="0" spc="-40" dirty="0">
                <a:solidFill>
                  <a:srgbClr val="000000">
                    <a:alpha val="100000"/>
                  </a:srgbClr>
                </a:solidFill>
                <a:latin typeface="Arial" panose="020B0604020202090204"/>
                <a:ea typeface="Arial" panose="020B0604020202090204"/>
                <a:cs typeface="Arial" panose="020B0604020202090204"/>
              </a:rPr>
              <a:t>2</a:t>
            </a:r>
            <a:r>
              <a:rPr sz="2000" kern="0" spc="-40" dirty="0">
                <a:solidFill>
                  <a:srgbClr val="000000">
                    <a:alpha val="100000"/>
                  </a:srgbClr>
                </a:solidFill>
                <a:latin typeface="Arial" panose="020B0604020202090204"/>
                <a:ea typeface="Arial" panose="020B0604020202090204"/>
                <a:cs typeface="Arial" panose="020B0604020202090204"/>
              </a:rPr>
              <a:t>] </a:t>
            </a:r>
            <a:r>
              <a:rPr sz="2000" kern="0" spc="-40" dirty="0">
                <a:solidFill>
                  <a:srgbClr val="000000">
                    <a:alpha val="100000"/>
                  </a:srgbClr>
                </a:solidFill>
                <a:latin typeface="Arial" panose="020B0604020202090204"/>
                <a:ea typeface="Arial" panose="020B0604020202090204"/>
                <a:cs typeface="Arial" panose="020B0604020202090204"/>
                <a:hlinkClick r:id="rId1">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https://docs.aws.amazon.com/lamb</a:t>
            </a:r>
            <a:r>
              <a:rPr sz="2000" kern="0" spc="-50" dirty="0">
                <a:solidFill>
                  <a:srgbClr val="000000">
                    <a:alpha val="100000"/>
                  </a:srgbClr>
                </a:solidFill>
                <a:latin typeface="Arial" panose="020B0604020202090204"/>
                <a:ea typeface="Arial" panose="020B0604020202090204"/>
                <a:cs typeface="Arial" panose="020B0604020202090204"/>
                <a:hlinkClick r:id="rId1">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da/latest/dg/lambda-concurrency.html                          </a:t>
            </a:r>
            <a:r>
              <a:rPr lang="en-US" sz="2000" kern="0" spc="-50" dirty="0">
                <a:solidFill>
                  <a:srgbClr val="000000">
                    <a:alpha val="100000"/>
                  </a:srgbClr>
                </a:solidFill>
                <a:latin typeface="Arial" panose="020B0604020202090204"/>
                <a:ea typeface="Arial" panose="020B0604020202090204"/>
                <a:cs typeface="Arial" panose="020B0604020202090204"/>
                <a:hlinkClick r:id="rId1">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4</a:t>
            </a:r>
            <a:endParaRPr lang="en-US" sz="2000" kern="0" spc="-50" dirty="0">
              <a:solidFill>
                <a:srgbClr val="000000">
                  <a:alpha val="100000"/>
                </a:srgbClr>
              </a:solidFill>
              <a:latin typeface="Arial" panose="020B0604020202090204"/>
              <a:ea typeface="Arial" panose="020B0604020202090204"/>
              <a:cs typeface="Arial" panose="020B0604020202090204"/>
              <a:hlinkClick r:id="rId1">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endParaRPr>
          </a:p>
        </p:txBody>
      </p:sp>
      <p:pic>
        <p:nvPicPr>
          <p:cNvPr id="192" name="picture 192"/>
          <p:cNvPicPr>
            <a:picLocks noChangeAspect="1"/>
          </p:cNvPicPr>
          <p:nvPr/>
        </p:nvPicPr>
        <p:blipFill>
          <a:blip r:embed="rId2"/>
          <a:stretch>
            <a:fillRect/>
          </a:stretch>
        </p:blipFill>
        <p:spPr>
          <a:xfrm rot="21600000">
            <a:off x="2176622" y="5352592"/>
            <a:ext cx="216407" cy="338328"/>
          </a:xfrm>
          <a:prstGeom prst="rect">
            <a:avLst/>
          </a:prstGeom>
        </p:spPr>
      </p:pic>
      <p:pic>
        <p:nvPicPr>
          <p:cNvPr id="194" name="picture 194"/>
          <p:cNvPicPr>
            <a:picLocks noChangeAspect="1"/>
          </p:cNvPicPr>
          <p:nvPr/>
        </p:nvPicPr>
        <p:blipFill>
          <a:blip r:embed="rId3"/>
          <a:stretch>
            <a:fillRect/>
          </a:stretch>
        </p:blipFill>
        <p:spPr>
          <a:xfrm rot="21600000">
            <a:off x="2176622" y="4983785"/>
            <a:ext cx="216407" cy="338328"/>
          </a:xfrm>
          <a:prstGeom prst="rect">
            <a:avLst/>
          </a:prstGeom>
        </p:spPr>
      </p:pic>
      <p:pic>
        <p:nvPicPr>
          <p:cNvPr id="196" name="picture 196"/>
          <p:cNvPicPr>
            <a:picLocks noChangeAspect="1"/>
          </p:cNvPicPr>
          <p:nvPr/>
        </p:nvPicPr>
        <p:blipFill>
          <a:blip r:embed="rId2"/>
          <a:stretch>
            <a:fillRect/>
          </a:stretch>
        </p:blipFill>
        <p:spPr>
          <a:xfrm rot="21600000">
            <a:off x="2176622" y="3694480"/>
            <a:ext cx="216407" cy="338328"/>
          </a:xfrm>
          <a:prstGeom prst="rect">
            <a:avLst/>
          </a:prstGeom>
        </p:spPr>
      </p:pic>
      <p:pic>
        <p:nvPicPr>
          <p:cNvPr id="198" name="picture 198"/>
          <p:cNvPicPr>
            <a:picLocks noChangeAspect="1"/>
          </p:cNvPicPr>
          <p:nvPr/>
        </p:nvPicPr>
        <p:blipFill>
          <a:blip r:embed="rId3"/>
          <a:stretch>
            <a:fillRect/>
          </a:stretch>
        </p:blipFill>
        <p:spPr>
          <a:xfrm rot="21600000">
            <a:off x="2176622" y="3325673"/>
            <a:ext cx="216407" cy="338327"/>
          </a:xfrm>
          <a:prstGeom prst="rect">
            <a:avLst/>
          </a:prstGeom>
        </p:spPr>
      </p:pic>
      <p:pic>
        <p:nvPicPr>
          <p:cNvPr id="200" name="picture 200"/>
          <p:cNvPicPr>
            <a:picLocks noChangeAspect="1"/>
          </p:cNvPicPr>
          <p:nvPr/>
        </p:nvPicPr>
        <p:blipFill>
          <a:blip r:embed="rId3"/>
          <a:stretch>
            <a:fillRect/>
          </a:stretch>
        </p:blipFill>
        <p:spPr>
          <a:xfrm rot="21600000">
            <a:off x="2176622" y="2011985"/>
            <a:ext cx="216407" cy="338327"/>
          </a:xfrm>
          <a:prstGeom prst="rect">
            <a:avLst/>
          </a:prstGeom>
        </p:spPr>
      </p:pic>
      <p:sp>
        <p:nvSpPr>
          <p:cNvPr id="202" name="textbox 202"/>
          <p:cNvSpPr/>
          <p:nvPr/>
        </p:nvSpPr>
        <p:spPr>
          <a:xfrm>
            <a:off x="2616200" y="356235"/>
            <a:ext cx="6692900" cy="434975"/>
          </a:xfrm>
          <a:prstGeom prst="rect">
            <a:avLst/>
          </a:prstGeom>
          <a:noFill/>
          <a:ln w="0" cap="flat">
            <a:noFill/>
            <a:prstDash val="solid"/>
            <a:miter lim="0"/>
          </a:ln>
        </p:spPr>
        <p:txBody>
          <a:bodyPr vert="horz" wrap="square" lIns="0" tIns="0" rIns="0" bIns="0"/>
          <a:lstStyle/>
          <a:p>
            <a:pPr algn="l" rtl="0" eaLnBrk="0">
              <a:lnSpc>
                <a:spcPct val="73000"/>
              </a:lnSpc>
            </a:pPr>
            <a:endParaRPr sz="100" dirty="0">
              <a:latin typeface="Arial" panose="020B0604020202090204"/>
              <a:ea typeface="Arial" panose="020B0604020202090204"/>
              <a:cs typeface="Arial" panose="020B0604020202090204"/>
            </a:endParaRPr>
          </a:p>
          <a:p>
            <a:pPr algn="r" rtl="0" eaLnBrk="0">
              <a:lnSpc>
                <a:spcPct val="77000"/>
              </a:lnSpc>
            </a:pPr>
            <a:r>
              <a:rPr sz="3500" b="1" kern="0" spc="-160" dirty="0">
                <a:solidFill>
                  <a:srgbClr val="843C0C">
                    <a:alpha val="100000"/>
                  </a:srgbClr>
                </a:solidFill>
                <a:latin typeface="PingFang SC" panose="020B0400000000000000" charset="-122"/>
                <a:ea typeface="PingFang SC" panose="020B0400000000000000" charset="-122"/>
                <a:cs typeface="PingFang SC" panose="020B0400000000000000" charset="-122"/>
              </a:rPr>
              <a:t>Introducing</a:t>
            </a:r>
            <a:r>
              <a:rPr sz="3500" kern="0" spc="-16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sz="3500" b="1" kern="0" spc="-160" dirty="0">
                <a:solidFill>
                  <a:srgbClr val="843C0C">
                    <a:alpha val="100000"/>
                  </a:srgbClr>
                </a:solidFill>
                <a:latin typeface="PingFang SC" panose="020B0400000000000000" charset="-122"/>
                <a:ea typeface="PingFang SC" panose="020B0400000000000000" charset="-122"/>
                <a:cs typeface="PingFang SC" panose="020B0400000000000000" charset="-122"/>
              </a:rPr>
              <a:t>Serve</a:t>
            </a:r>
            <a:r>
              <a:rPr sz="35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rPr>
              <a:t>rless</a:t>
            </a:r>
            <a:r>
              <a:rPr sz="3500" kern="0" spc="-22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sz="35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rPr>
              <a:t>Computing</a:t>
            </a:r>
            <a:endParaRPr sz="3500" dirty="0">
              <a:latin typeface="PingFang SC" panose="020B0400000000000000" charset="-122"/>
              <a:ea typeface="PingFang SC" panose="020B0400000000000000" charset="-122"/>
              <a:cs typeface="PingFang SC" panose="020B0400000000000000" charset="-122"/>
            </a:endParaRPr>
          </a:p>
        </p:txBody>
      </p:sp>
      <p:grpSp>
        <p:nvGrpSpPr>
          <p:cNvPr id="30" name="group 30"/>
          <p:cNvGrpSpPr/>
          <p:nvPr/>
        </p:nvGrpSpPr>
        <p:grpSpPr>
          <a:xfrm rot="21600000">
            <a:off x="363414" y="952657"/>
            <a:ext cx="11465170" cy="78117"/>
            <a:chOff x="0" y="0"/>
            <a:chExt cx="11465170" cy="78117"/>
          </a:xfrm>
        </p:grpSpPr>
        <p:sp>
          <p:nvSpPr>
            <p:cNvPr id="204" name="path 204"/>
            <p:cNvSpPr/>
            <p:nvPr/>
          </p:nvSpPr>
          <p:spPr>
            <a:xfrm>
              <a:off x="0" y="0"/>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206" name="path 206"/>
            <p:cNvSpPr/>
            <p:nvPr/>
          </p:nvSpPr>
          <p:spPr>
            <a:xfrm>
              <a:off x="0" y="62241"/>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grpSp>
      <p:pic>
        <p:nvPicPr>
          <p:cNvPr id="208" name="picture 208"/>
          <p:cNvPicPr>
            <a:picLocks noChangeAspect="1"/>
          </p:cNvPicPr>
          <p:nvPr/>
        </p:nvPicPr>
        <p:blipFill>
          <a:blip r:embed="rId4"/>
          <a:stretch>
            <a:fillRect/>
          </a:stretch>
        </p:blipFill>
        <p:spPr>
          <a:xfrm rot="21600000">
            <a:off x="922629" y="4877243"/>
            <a:ext cx="537362" cy="520321"/>
          </a:xfrm>
          <a:prstGeom prst="rect">
            <a:avLst/>
          </a:prstGeom>
        </p:spPr>
      </p:pic>
      <p:pic>
        <p:nvPicPr>
          <p:cNvPr id="210" name="picture 210"/>
          <p:cNvPicPr>
            <a:picLocks noChangeAspect="1"/>
          </p:cNvPicPr>
          <p:nvPr/>
        </p:nvPicPr>
        <p:blipFill>
          <a:blip r:embed="rId5"/>
          <a:stretch>
            <a:fillRect/>
          </a:stretch>
        </p:blipFill>
        <p:spPr>
          <a:xfrm rot="21600000">
            <a:off x="976122" y="3240278"/>
            <a:ext cx="485394" cy="547623"/>
          </a:xfrm>
          <a:prstGeom prst="rect">
            <a:avLst/>
          </a:prstGeom>
        </p:spPr>
      </p:pic>
      <p:pic>
        <p:nvPicPr>
          <p:cNvPr id="212" name="picture 212"/>
          <p:cNvPicPr>
            <a:picLocks noChangeAspect="1"/>
          </p:cNvPicPr>
          <p:nvPr/>
        </p:nvPicPr>
        <p:blipFill>
          <a:blip r:embed="rId6"/>
          <a:stretch>
            <a:fillRect/>
          </a:stretch>
        </p:blipFill>
        <p:spPr>
          <a:xfrm rot="21600000">
            <a:off x="975775" y="1820349"/>
            <a:ext cx="468560" cy="4192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box 232"/>
          <p:cNvSpPr/>
          <p:nvPr/>
        </p:nvSpPr>
        <p:spPr>
          <a:xfrm>
            <a:off x="878840" y="1247775"/>
            <a:ext cx="10719435" cy="1655445"/>
          </a:xfrm>
          <a:prstGeom prst="rect">
            <a:avLst/>
          </a:prstGeom>
          <a:noFill/>
          <a:ln w="0" cap="flat">
            <a:noFill/>
            <a:prstDash val="solid"/>
            <a:miter lim="0"/>
          </a:ln>
        </p:spPr>
        <p:txBody>
          <a:bodyPr vert="horz" wrap="square" lIns="0" tIns="0" rIns="0" bIns="0"/>
          <a:lstStyle/>
          <a:p>
            <a:pPr algn="l" rtl="0" eaLnBrk="0">
              <a:lnSpc>
                <a:spcPct val="105000"/>
              </a:lnSpc>
            </a:pPr>
            <a:endParaRPr sz="900" dirty="0">
              <a:latin typeface="Arial" panose="020B0604020202090204"/>
              <a:ea typeface="Arial" panose="020B0604020202090204"/>
              <a:cs typeface="Arial" panose="020B0604020202090204"/>
            </a:endParaRPr>
          </a:p>
          <a:p>
            <a:pPr marL="670560" algn="l" rtl="0" eaLnBrk="0">
              <a:lnSpc>
                <a:spcPct val="74000"/>
              </a:lnSpc>
              <a:tabLst>
                <a:tab pos="948055" algn="l"/>
              </a:tabLst>
            </a:pPr>
            <a:r>
              <a:rPr sz="3300" kern="0" spc="0" dirty="0">
                <a:solidFill>
                  <a:srgbClr val="000000">
                    <a:alpha val="100000"/>
                  </a:srgbClr>
                </a:solidFill>
                <a:latin typeface="PingFang SC" panose="020B0400000000000000" charset="-122"/>
                <a:ea typeface="PingFang SC" panose="020B0400000000000000" charset="-122"/>
                <a:cs typeface="PingFang SC" panose="020B0400000000000000" charset="-122"/>
              </a:rPr>
              <a:t>	</a:t>
            </a:r>
            <a:r>
              <a:rPr sz="3300" b="1"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Lessons</a:t>
            </a:r>
            <a:r>
              <a:rPr sz="3300"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 </a:t>
            </a:r>
            <a:r>
              <a:rPr sz="3300" b="1" kern="0" spc="-130" dirty="0">
                <a:solidFill>
                  <a:srgbClr val="000000">
                    <a:alpha val="100000"/>
                  </a:srgbClr>
                </a:solidFill>
                <a:latin typeface="PingFang SC" panose="020B0400000000000000" charset="-122"/>
                <a:ea typeface="PingFang SC" panose="020B0400000000000000" charset="-122"/>
                <a:cs typeface="PingFang SC" panose="020B0400000000000000" charset="-122"/>
              </a:rPr>
              <a:t>Lea</a:t>
            </a:r>
            <a:r>
              <a:rPr sz="3300" b="1" kern="0" spc="-140" dirty="0">
                <a:solidFill>
                  <a:srgbClr val="000000">
                    <a:alpha val="100000"/>
                  </a:srgbClr>
                </a:solidFill>
                <a:latin typeface="PingFang SC" panose="020B0400000000000000" charset="-122"/>
                <a:ea typeface="PingFang SC" panose="020B0400000000000000" charset="-122"/>
                <a:cs typeface="PingFang SC" panose="020B0400000000000000" charset="-122"/>
              </a:rPr>
              <a:t>rned</a:t>
            </a:r>
            <a:r>
              <a:rPr lang="en-US" sz="3300" b="1" kern="0" spc="-140" dirty="0">
                <a:solidFill>
                  <a:srgbClr val="000000">
                    <a:alpha val="100000"/>
                  </a:srgbClr>
                </a:solidFill>
                <a:latin typeface="PingFang SC" panose="020B0400000000000000" charset="-122"/>
                <a:ea typeface="PingFang SC" panose="020B0400000000000000" charset="-122"/>
                <a:cs typeface="PingFang SC" panose="020B0400000000000000" charset="-122"/>
              </a:rPr>
              <a:t> from </a:t>
            </a:r>
            <a:r>
              <a:rPr lang="en-US" sz="3300" b="1" kern="0" spc="-140" dirty="0">
                <a:solidFill>
                  <a:srgbClr val="000000">
                    <a:alpha val="100000"/>
                  </a:srgbClr>
                </a:solidFill>
                <a:latin typeface="PingFang SC" panose="020B0400000000000000" charset="-122"/>
                <a:ea typeface="PingFang SC" panose="020B0400000000000000" charset="-122"/>
                <a:cs typeface="PingFang SC" panose="020B0400000000000000" charset="-122"/>
              </a:rPr>
              <a:t>Profiling FaaSGraph</a:t>
            </a:r>
            <a:endParaRPr sz="3300" dirty="0">
              <a:latin typeface="PingFang SC" panose="020B0400000000000000" charset="-122"/>
              <a:ea typeface="PingFang SC" panose="020B0400000000000000" charset="-122"/>
              <a:cs typeface="PingFang SC" panose="020B0400000000000000" charset="-122"/>
            </a:endParaRPr>
          </a:p>
          <a:p>
            <a:pPr marL="131445" algn="l" rtl="0" eaLnBrk="0">
              <a:lnSpc>
                <a:spcPct val="95000"/>
              </a:lnSpc>
              <a:spcBef>
                <a:spcPts val="1545"/>
              </a:spcBef>
              <a:tabLst>
                <a:tab pos="419735" algn="l"/>
              </a:tabLst>
            </a:pPr>
            <a:r>
              <a:rPr sz="3100" kern="0" spc="0" dirty="0">
                <a:solidFill>
                  <a:srgbClr val="000000">
                    <a:alpha val="100000"/>
                  </a:srgbClr>
                </a:solidFill>
                <a:latin typeface="Arial" panose="020B0604020202090204"/>
                <a:ea typeface="Arial" panose="020B0604020202090204"/>
                <a:cs typeface="Arial" panose="020B0604020202090204"/>
              </a:rPr>
              <a:t>	</a:t>
            </a:r>
            <a:r>
              <a:rPr sz="3100" kern="0" spc="460" dirty="0">
                <a:solidFill>
                  <a:srgbClr val="000000">
                    <a:alpha val="100000"/>
                  </a:srgbClr>
                </a:solidFill>
                <a:latin typeface="Arial" panose="020B0604020202090204"/>
                <a:ea typeface="Arial" panose="020B0604020202090204"/>
                <a:cs typeface="Arial" panose="020B0604020202090204"/>
              </a:rPr>
              <a:t> </a:t>
            </a:r>
            <a:r>
              <a:rPr lang="en-US" altLang="zh-CN" sz="2900" dirty="0">
                <a:latin typeface="Arial" panose="020B0604020202090204"/>
                <a:ea typeface="Arial" panose="020B0604020202090204"/>
                <a:cs typeface="Arial" panose="020B0604020202090204"/>
              </a:rPr>
              <a:t>Ignoring intra-job elasticity incurs additional monetary costs.</a:t>
            </a:r>
            <a:endParaRPr lang="en-US" altLang="zh-CN" sz="3100" dirty="0">
              <a:latin typeface="Arial" panose="020B0604020202090204"/>
              <a:ea typeface="Arial" panose="020B0604020202090204"/>
              <a:cs typeface="Arial" panose="020B0604020202090204"/>
            </a:endParaRPr>
          </a:p>
          <a:p>
            <a:pPr marL="131445" algn="l" rtl="0" eaLnBrk="0">
              <a:lnSpc>
                <a:spcPct val="95000"/>
              </a:lnSpc>
              <a:spcBef>
                <a:spcPts val="260"/>
              </a:spcBef>
              <a:tabLst>
                <a:tab pos="419735" algn="l"/>
              </a:tabLst>
            </a:pPr>
            <a:r>
              <a:rPr sz="3100" kern="0" spc="0" dirty="0">
                <a:solidFill>
                  <a:srgbClr val="000000">
                    <a:alpha val="100000"/>
                  </a:srgbClr>
                </a:solidFill>
                <a:latin typeface="Arial" panose="020B0604020202090204"/>
                <a:ea typeface="Arial" panose="020B0604020202090204"/>
                <a:cs typeface="Arial" panose="020B0604020202090204"/>
              </a:rPr>
              <a:t>	</a:t>
            </a:r>
            <a:r>
              <a:rPr sz="3100" kern="0" spc="330" dirty="0">
                <a:solidFill>
                  <a:srgbClr val="000000">
                    <a:alpha val="100000"/>
                  </a:srgbClr>
                </a:solidFill>
                <a:latin typeface="Arial" panose="020B0604020202090204"/>
                <a:ea typeface="Arial" panose="020B0604020202090204"/>
                <a:cs typeface="Arial" panose="020B0604020202090204"/>
              </a:rPr>
              <a:t> </a:t>
            </a:r>
            <a:r>
              <a:rPr lang="en-US" altLang="zh-CN" sz="2900" dirty="0">
                <a:latin typeface="Arial" panose="020B0604020202090204"/>
                <a:ea typeface="Arial" panose="020B0604020202090204"/>
                <a:cs typeface="Arial" panose="020B0604020202090204"/>
              </a:rPr>
              <a:t>Communication</a:t>
            </a:r>
            <a:r>
              <a:rPr lang="en-US" altLang="zh-CN" sz="2900" dirty="0">
                <a:latin typeface="Arial" panose="020B0604020202090204"/>
                <a:ea typeface="Arial" panose="020B0604020202090204"/>
                <a:cs typeface="Arial" panose="020B0604020202090204"/>
              </a:rPr>
              <a:t> through storage or direct function links is slow.</a:t>
            </a:r>
            <a:endParaRPr lang="en-US" altLang="zh-CN" sz="2900" dirty="0">
              <a:latin typeface="Arial" panose="020B0604020202090204"/>
              <a:ea typeface="Arial" panose="020B0604020202090204"/>
              <a:cs typeface="Arial" panose="020B0604020202090204"/>
            </a:endParaRPr>
          </a:p>
        </p:txBody>
      </p:sp>
      <p:pic>
        <p:nvPicPr>
          <p:cNvPr id="234" name="picture 234"/>
          <p:cNvPicPr>
            <a:picLocks noChangeAspect="1"/>
          </p:cNvPicPr>
          <p:nvPr/>
        </p:nvPicPr>
        <p:blipFill>
          <a:blip r:embed="rId1"/>
          <a:stretch>
            <a:fillRect/>
          </a:stretch>
        </p:blipFill>
        <p:spPr>
          <a:xfrm rot="21600000">
            <a:off x="1010927" y="2438806"/>
            <a:ext cx="288543" cy="451104"/>
          </a:xfrm>
          <a:prstGeom prst="rect">
            <a:avLst/>
          </a:prstGeom>
        </p:spPr>
      </p:pic>
      <p:pic>
        <p:nvPicPr>
          <p:cNvPr id="236" name="picture 236"/>
          <p:cNvPicPr>
            <a:picLocks noChangeAspect="1"/>
          </p:cNvPicPr>
          <p:nvPr/>
        </p:nvPicPr>
        <p:blipFill>
          <a:blip r:embed="rId2"/>
          <a:stretch>
            <a:fillRect/>
          </a:stretch>
        </p:blipFill>
        <p:spPr>
          <a:xfrm rot="21600000">
            <a:off x="1010927" y="1957222"/>
            <a:ext cx="288543" cy="451104"/>
          </a:xfrm>
          <a:prstGeom prst="rect">
            <a:avLst/>
          </a:prstGeom>
        </p:spPr>
      </p:pic>
      <p:pic>
        <p:nvPicPr>
          <p:cNvPr id="238" name="picture 238"/>
          <p:cNvPicPr>
            <a:picLocks noChangeAspect="1"/>
          </p:cNvPicPr>
          <p:nvPr/>
        </p:nvPicPr>
        <p:blipFill>
          <a:blip r:embed="rId3"/>
          <a:stretch>
            <a:fillRect/>
          </a:stretch>
        </p:blipFill>
        <p:spPr>
          <a:xfrm rot="21600000">
            <a:off x="891624" y="1260159"/>
            <a:ext cx="658198" cy="536823"/>
          </a:xfrm>
          <a:prstGeom prst="rect">
            <a:avLst/>
          </a:prstGeom>
        </p:spPr>
      </p:pic>
      <p:sp>
        <p:nvSpPr>
          <p:cNvPr id="240" name="textbox 240"/>
          <p:cNvSpPr/>
          <p:nvPr/>
        </p:nvSpPr>
        <p:spPr>
          <a:xfrm>
            <a:off x="10529570" y="6503670"/>
            <a:ext cx="1607820" cy="30416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90204"/>
              <a:ea typeface="Arial" panose="020B0604020202090204"/>
              <a:cs typeface="Arial" panose="020B0604020202090204"/>
            </a:endParaRPr>
          </a:p>
          <a:p>
            <a:pPr algn="l" rtl="0" eaLnBrk="0">
              <a:lnSpc>
                <a:spcPct val="121000"/>
              </a:lnSpc>
            </a:pPr>
            <a:endParaRPr sz="400" dirty="0">
              <a:latin typeface="Arial" panose="020B0604020202090204"/>
              <a:ea typeface="Arial" panose="020B0604020202090204"/>
              <a:cs typeface="Arial" panose="020B0604020202090204"/>
            </a:endParaRPr>
          </a:p>
          <a:p>
            <a:pPr algn="r" rtl="0" eaLnBrk="0">
              <a:lnSpc>
                <a:spcPct val="77000"/>
              </a:lnSpc>
              <a:spcBef>
                <a:spcPts val="0"/>
              </a:spcBef>
            </a:pPr>
            <a:r>
              <a:rPr sz="1900" kern="0" spc="-50" dirty="0">
                <a:solidFill>
                  <a:srgbClr val="222222">
                    <a:alpha val="100000"/>
                  </a:srgbClr>
                </a:solidFill>
                <a:latin typeface="Arial" panose="020B0604020202090204"/>
                <a:ea typeface="Arial" panose="020B0604020202090204"/>
                <a:cs typeface="Arial" panose="020B0604020202090204"/>
              </a:rPr>
              <a:t>      </a:t>
            </a:r>
            <a:r>
              <a:rPr lang="en-US" sz="1900" kern="0" spc="-50" dirty="0">
                <a:solidFill>
                  <a:srgbClr val="000000">
                    <a:alpha val="100000"/>
                  </a:srgbClr>
                </a:solidFill>
                <a:latin typeface="Arial" panose="020B0604020202090204"/>
                <a:ea typeface="Arial" panose="020B0604020202090204"/>
                <a:cs typeface="Arial" panose="020B0604020202090204"/>
              </a:rPr>
              <a:t>5</a:t>
            </a:r>
            <a:endParaRPr lang="en-US" sz="1900" kern="0" spc="-50" dirty="0">
              <a:solidFill>
                <a:srgbClr val="000000">
                  <a:alpha val="100000"/>
                </a:srgbClr>
              </a:solidFill>
              <a:latin typeface="Arial" panose="020B0604020202090204"/>
              <a:ea typeface="Arial" panose="020B0604020202090204"/>
              <a:cs typeface="Arial" panose="020B0604020202090204"/>
            </a:endParaRPr>
          </a:p>
        </p:txBody>
      </p:sp>
      <p:sp>
        <p:nvSpPr>
          <p:cNvPr id="242" name="textbox 242"/>
          <p:cNvSpPr/>
          <p:nvPr/>
        </p:nvSpPr>
        <p:spPr>
          <a:xfrm>
            <a:off x="1685035" y="304872"/>
            <a:ext cx="7978140" cy="508635"/>
          </a:xfrm>
          <a:prstGeom prst="rect">
            <a:avLst/>
          </a:prstGeom>
          <a:noFill/>
          <a:ln w="0" cap="flat">
            <a:noFill/>
            <a:prstDash val="solid"/>
            <a:miter lim="0"/>
          </a:ln>
        </p:spPr>
        <p:txBody>
          <a:bodyPr vert="horz" wrap="square" lIns="0" tIns="0" rIns="0" bIns="0"/>
          <a:lstStyle/>
          <a:p>
            <a:pPr algn="l" rtl="0" eaLnBrk="0">
              <a:lnSpc>
                <a:spcPct val="131000"/>
              </a:lnSpc>
            </a:pPr>
            <a:endParaRPr sz="300" dirty="0">
              <a:latin typeface="Arial" panose="020B0604020202090204"/>
              <a:ea typeface="Arial" panose="020B0604020202090204"/>
              <a:cs typeface="Arial" panose="020B0604020202090204"/>
            </a:endParaRPr>
          </a:p>
          <a:p>
            <a:pPr marL="487680" algn="ctr" rtl="0" eaLnBrk="0">
              <a:lnSpc>
                <a:spcPct val="78000"/>
              </a:lnSpc>
              <a:spcBef>
                <a:spcPts val="0"/>
              </a:spcBef>
              <a:tabLst>
                <a:tab pos="889000" algn="l"/>
              </a:tabLst>
            </a:pPr>
            <a:r>
              <a:rPr sz="3400" kern="0" spc="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lang="en-US" altLang="zh-CN" sz="34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rPr>
              <a:t>Inefficiencies</a:t>
            </a:r>
            <a:endParaRPr sz="3400" dirty="0">
              <a:latin typeface="PingFang SC" panose="020B0400000000000000" charset="-122"/>
              <a:ea typeface="PingFang SC" panose="020B0400000000000000" charset="-122"/>
              <a:cs typeface="PingFang SC" panose="020B0400000000000000" charset="-122"/>
            </a:endParaRPr>
          </a:p>
        </p:txBody>
      </p:sp>
      <p:grpSp>
        <p:nvGrpSpPr>
          <p:cNvPr id="34" name="group 34"/>
          <p:cNvGrpSpPr/>
          <p:nvPr/>
        </p:nvGrpSpPr>
        <p:grpSpPr>
          <a:xfrm rot="21600000">
            <a:off x="363414" y="952657"/>
            <a:ext cx="11465170" cy="78117"/>
            <a:chOff x="0" y="0"/>
            <a:chExt cx="11465170" cy="78117"/>
          </a:xfrm>
        </p:grpSpPr>
        <p:sp>
          <p:nvSpPr>
            <p:cNvPr id="246" name="path 246"/>
            <p:cNvSpPr/>
            <p:nvPr/>
          </p:nvSpPr>
          <p:spPr>
            <a:xfrm>
              <a:off x="0" y="0"/>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248" name="path 248"/>
            <p:cNvSpPr/>
            <p:nvPr/>
          </p:nvSpPr>
          <p:spPr>
            <a:xfrm>
              <a:off x="0" y="62241"/>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grpSp>
      <p:pic>
        <p:nvPicPr>
          <p:cNvPr id="2" name="图片 1" descr="bfs_in_3_iterations_01"/>
          <p:cNvPicPr>
            <a:picLocks noChangeAspect="1"/>
          </p:cNvPicPr>
          <p:nvPr/>
        </p:nvPicPr>
        <p:blipFill>
          <a:blip r:embed="rId4"/>
          <a:stretch>
            <a:fillRect/>
          </a:stretch>
        </p:blipFill>
        <p:spPr>
          <a:xfrm>
            <a:off x="878840" y="3120390"/>
            <a:ext cx="4446905" cy="2598420"/>
          </a:xfrm>
          <a:prstGeom prst="rect">
            <a:avLst/>
          </a:prstGeom>
        </p:spPr>
      </p:pic>
      <p:pic>
        <p:nvPicPr>
          <p:cNvPr id="3" name="图片 2" descr="speedup_over_various_communication_01"/>
          <p:cNvPicPr>
            <a:picLocks noChangeAspect="1"/>
          </p:cNvPicPr>
          <p:nvPr/>
        </p:nvPicPr>
        <p:blipFill>
          <a:blip r:embed="rId5"/>
          <a:stretch>
            <a:fillRect/>
          </a:stretch>
        </p:blipFill>
        <p:spPr>
          <a:xfrm>
            <a:off x="5922645" y="3120390"/>
            <a:ext cx="4431665" cy="2598420"/>
          </a:xfrm>
          <a:prstGeom prst="rect">
            <a:avLst/>
          </a:prstGeom>
        </p:spPr>
      </p:pic>
      <p:sp>
        <p:nvSpPr>
          <p:cNvPr id="4" name="文本框 3"/>
          <p:cNvSpPr txBox="1"/>
          <p:nvPr/>
        </p:nvSpPr>
        <p:spPr>
          <a:xfrm>
            <a:off x="5922645" y="5827395"/>
            <a:ext cx="4735195" cy="768350"/>
          </a:xfrm>
          <a:prstGeom prst="rect">
            <a:avLst/>
          </a:prstGeom>
          <a:noFill/>
        </p:spPr>
        <p:txBody>
          <a:bodyPr wrap="square" rtlCol="0" anchor="t">
            <a:spAutoFit/>
          </a:bodyPr>
          <a:p>
            <a:pPr algn="ctr"/>
            <a:r>
              <a:rPr lang="en-US" altLang="zh-CN" sz="2200"/>
              <a:t>Performance when applying </a:t>
            </a:r>
            <a:endParaRPr lang="en-US" altLang="zh-CN" sz="2200"/>
          </a:p>
          <a:p>
            <a:pPr algn="ctr"/>
            <a:r>
              <a:rPr lang="en-US" altLang="zh-CN" sz="2200"/>
              <a:t>various communication methods</a:t>
            </a:r>
            <a:endParaRPr lang="zh-CN" altLang="en-US" sz="2200"/>
          </a:p>
        </p:txBody>
      </p:sp>
      <p:sp>
        <p:nvSpPr>
          <p:cNvPr id="6" name="文本框 5"/>
          <p:cNvSpPr txBox="1"/>
          <p:nvPr/>
        </p:nvSpPr>
        <p:spPr>
          <a:xfrm>
            <a:off x="555625" y="5822315"/>
            <a:ext cx="5171440" cy="768350"/>
          </a:xfrm>
          <a:prstGeom prst="rect">
            <a:avLst/>
          </a:prstGeom>
          <a:noFill/>
        </p:spPr>
        <p:txBody>
          <a:bodyPr wrap="square" rtlCol="0">
            <a:spAutoFit/>
          </a:bodyPr>
          <a:p>
            <a:pPr algn="ctr"/>
            <a:r>
              <a:rPr lang="en-US" altLang="zh-CN" sz="2200"/>
              <a:t>Normalized execution time in </a:t>
            </a:r>
            <a:endParaRPr lang="en-US" altLang="zh-CN" sz="2200"/>
          </a:p>
          <a:p>
            <a:pPr algn="ctr"/>
            <a:r>
              <a:rPr lang="en-US" altLang="zh-CN" sz="2200"/>
              <a:t>three consecutive iterations of tw-BFS</a:t>
            </a:r>
            <a:endParaRPr lang="en-US" altLang="zh-CN"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box 232"/>
          <p:cNvSpPr/>
          <p:nvPr/>
        </p:nvSpPr>
        <p:spPr>
          <a:xfrm>
            <a:off x="582930" y="955675"/>
            <a:ext cx="11477625" cy="2145030"/>
          </a:xfrm>
          <a:prstGeom prst="rect">
            <a:avLst/>
          </a:prstGeom>
          <a:noFill/>
          <a:ln w="0" cap="flat">
            <a:noFill/>
            <a:prstDash val="solid"/>
            <a:miter lim="0"/>
          </a:ln>
        </p:spPr>
        <p:txBody>
          <a:bodyPr vert="horz" wrap="square" lIns="0" tIns="0" rIns="0" bIns="0"/>
          <a:lstStyle/>
          <a:p>
            <a:pPr algn="l" rtl="0" eaLnBrk="0">
              <a:lnSpc>
                <a:spcPct val="105000"/>
              </a:lnSpc>
            </a:pPr>
            <a:endParaRPr sz="900" dirty="0">
              <a:latin typeface="Arial" panose="020B0604020202090204"/>
              <a:ea typeface="Arial" panose="020B0604020202090204"/>
              <a:cs typeface="Arial" panose="020B0604020202090204"/>
            </a:endParaRPr>
          </a:p>
          <a:p>
            <a:pPr marL="131445" algn="l" rtl="0" eaLnBrk="0">
              <a:lnSpc>
                <a:spcPct val="95000"/>
              </a:lnSpc>
              <a:spcBef>
                <a:spcPts val="1545"/>
              </a:spcBef>
              <a:tabLst>
                <a:tab pos="419735" algn="l"/>
              </a:tabLst>
            </a:pPr>
            <a:r>
              <a:rPr sz="3100" kern="0" spc="0" dirty="0">
                <a:solidFill>
                  <a:srgbClr val="000000">
                    <a:alpha val="100000"/>
                  </a:srgbClr>
                </a:solidFill>
                <a:latin typeface="Arial" panose="020B0604020202090204"/>
                <a:ea typeface="Arial" panose="020B0604020202090204"/>
                <a:cs typeface="Arial" panose="020B0604020202090204"/>
              </a:rPr>
              <a:t>	</a:t>
            </a:r>
            <a:r>
              <a:rPr sz="3100" kern="0" spc="460" dirty="0">
                <a:solidFill>
                  <a:srgbClr val="000000">
                    <a:alpha val="100000"/>
                  </a:srgbClr>
                </a:solidFill>
                <a:latin typeface="Arial" panose="020B0604020202090204"/>
                <a:ea typeface="Arial" panose="020B0604020202090204"/>
                <a:cs typeface="Arial" panose="020B0604020202090204"/>
              </a:rPr>
              <a:t> </a:t>
            </a:r>
            <a:r>
              <a:rPr lang="en-US" altLang="zh-CN" sz="2900" dirty="0">
                <a:solidFill>
                  <a:srgbClr val="C00000"/>
                </a:solidFill>
                <a:latin typeface="Arial" panose="020B0604020202090204"/>
                <a:ea typeface="Arial" panose="020B0604020202090204"/>
                <a:cs typeface="Arial" panose="020B0604020202090204"/>
              </a:rPr>
              <a:t>Monolithic Function Architecture</a:t>
            </a:r>
            <a:r>
              <a:rPr lang="en-US" altLang="zh-CN" sz="2900" dirty="0">
                <a:latin typeface="Arial" panose="020B0604020202090204"/>
                <a:ea typeface="Arial" panose="020B0604020202090204"/>
                <a:cs typeface="Arial" panose="020B0604020202090204"/>
              </a:rPr>
              <a:t> adopted by existing serverless graph processing system</a:t>
            </a:r>
            <a:r>
              <a:rPr sz="2900" kern="0" spc="-20" baseline="29000" dirty="0">
                <a:solidFill>
                  <a:srgbClr val="000000">
                    <a:alpha val="100000"/>
                  </a:srgbClr>
                </a:solidFill>
                <a:latin typeface="Arial" panose="020B0604020202090204"/>
                <a:ea typeface="Arial" panose="020B0604020202090204"/>
                <a:cs typeface="Arial" panose="020B0604020202090204"/>
                <a:sym typeface="+mn-ea"/>
              </a:rPr>
              <a:t>[</a:t>
            </a:r>
            <a:r>
              <a:rPr lang="en-US" sz="2900" kern="0" spc="-20" baseline="29000" dirty="0">
                <a:solidFill>
                  <a:srgbClr val="000000">
                    <a:alpha val="100000"/>
                  </a:srgbClr>
                </a:solidFill>
                <a:latin typeface="Arial" panose="020B0604020202090204"/>
                <a:ea typeface="Arial" panose="020B0604020202090204"/>
                <a:cs typeface="Arial" panose="020B0604020202090204"/>
                <a:sym typeface="+mn-ea"/>
              </a:rPr>
              <a:t>1, 3</a:t>
            </a:r>
            <a:r>
              <a:rPr sz="2900" kern="0" spc="-20" baseline="29000" dirty="0">
                <a:solidFill>
                  <a:srgbClr val="000000">
                    <a:alpha val="100000"/>
                  </a:srgbClr>
                </a:solidFill>
                <a:latin typeface="Arial" panose="020B0604020202090204"/>
                <a:ea typeface="Arial" panose="020B0604020202090204"/>
                <a:cs typeface="Arial" panose="020B0604020202090204"/>
                <a:sym typeface="+mn-ea"/>
              </a:rPr>
              <a:t>]</a:t>
            </a:r>
            <a:r>
              <a:rPr lang="en-US" altLang="zh-CN" sz="2900" dirty="0">
                <a:latin typeface="Arial" panose="020B0604020202090204"/>
                <a:ea typeface="Arial" panose="020B0604020202090204"/>
                <a:cs typeface="Arial" panose="020B0604020202090204"/>
              </a:rPr>
              <a:t> is the root cause, which encapsulates </a:t>
            </a:r>
            <a:r>
              <a:rPr lang="en-US" altLang="zh-CN" sz="2900" dirty="0">
                <a:solidFill>
                  <a:srgbClr val="C00000"/>
                </a:solidFill>
                <a:latin typeface="Arial" panose="020B0604020202090204"/>
                <a:ea typeface="Arial" panose="020B0604020202090204"/>
                <a:cs typeface="Arial" panose="020B0604020202090204"/>
              </a:rPr>
              <a:t>data loading</a:t>
            </a:r>
            <a:r>
              <a:rPr lang="en-US" altLang="zh-CN" sz="2900" dirty="0">
                <a:latin typeface="Arial" panose="020B0604020202090204"/>
                <a:ea typeface="Arial" panose="020B0604020202090204"/>
                <a:cs typeface="Arial" panose="020B0604020202090204"/>
              </a:rPr>
              <a:t>, </a:t>
            </a:r>
            <a:r>
              <a:rPr lang="en-US" altLang="zh-CN" sz="2900" dirty="0">
                <a:solidFill>
                  <a:srgbClr val="C00000"/>
                </a:solidFill>
                <a:latin typeface="Arial" panose="020B0604020202090204"/>
                <a:ea typeface="Arial" panose="020B0604020202090204"/>
                <a:cs typeface="Arial" panose="020B0604020202090204"/>
              </a:rPr>
              <a:t>computation</a:t>
            </a:r>
            <a:r>
              <a:rPr lang="en-US" altLang="zh-CN" sz="2900" dirty="0">
                <a:latin typeface="Arial" panose="020B0604020202090204"/>
                <a:ea typeface="Arial" panose="020B0604020202090204"/>
                <a:cs typeface="Arial" panose="020B0604020202090204"/>
              </a:rPr>
              <a:t>, and </a:t>
            </a:r>
            <a:r>
              <a:rPr lang="en-US" altLang="zh-CN" sz="2900" dirty="0">
                <a:solidFill>
                  <a:srgbClr val="C00000"/>
                </a:solidFill>
                <a:latin typeface="Arial" panose="020B0604020202090204"/>
                <a:ea typeface="Arial" panose="020B0604020202090204"/>
                <a:cs typeface="Arial" panose="020B0604020202090204"/>
              </a:rPr>
              <a:t>communication</a:t>
            </a:r>
            <a:r>
              <a:rPr lang="en-US" altLang="zh-CN" sz="2900" dirty="0">
                <a:latin typeface="Arial" panose="020B0604020202090204"/>
                <a:ea typeface="Arial" panose="020B0604020202090204"/>
                <a:cs typeface="Arial" panose="020B0604020202090204"/>
              </a:rPr>
              <a:t> into a single function. </a:t>
            </a:r>
            <a:endParaRPr lang="en-US" altLang="zh-CN" sz="2900" dirty="0">
              <a:latin typeface="Arial" panose="020B0604020202090204"/>
              <a:ea typeface="Arial" panose="020B0604020202090204"/>
              <a:cs typeface="Arial" panose="020B0604020202090204"/>
            </a:endParaRPr>
          </a:p>
        </p:txBody>
      </p:sp>
      <p:pic>
        <p:nvPicPr>
          <p:cNvPr id="236" name="picture 236"/>
          <p:cNvPicPr>
            <a:picLocks noChangeAspect="1"/>
          </p:cNvPicPr>
          <p:nvPr/>
        </p:nvPicPr>
        <p:blipFill>
          <a:blip r:embed="rId1"/>
          <a:stretch>
            <a:fillRect/>
          </a:stretch>
        </p:blipFill>
        <p:spPr>
          <a:xfrm rot="21600000">
            <a:off x="706127" y="1301267"/>
            <a:ext cx="288543" cy="451104"/>
          </a:xfrm>
          <a:prstGeom prst="rect">
            <a:avLst/>
          </a:prstGeom>
        </p:spPr>
      </p:pic>
      <p:sp>
        <p:nvSpPr>
          <p:cNvPr id="240" name="textbox 240"/>
          <p:cNvSpPr/>
          <p:nvPr/>
        </p:nvSpPr>
        <p:spPr>
          <a:xfrm>
            <a:off x="10529570" y="6503670"/>
            <a:ext cx="1607820" cy="30416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90204"/>
              <a:ea typeface="Arial" panose="020B0604020202090204"/>
              <a:cs typeface="Arial" panose="020B0604020202090204"/>
            </a:endParaRPr>
          </a:p>
          <a:p>
            <a:pPr algn="l" rtl="0" eaLnBrk="0">
              <a:lnSpc>
                <a:spcPct val="121000"/>
              </a:lnSpc>
            </a:pPr>
            <a:endParaRPr sz="400" dirty="0">
              <a:latin typeface="Arial" panose="020B0604020202090204"/>
              <a:ea typeface="Arial" panose="020B0604020202090204"/>
              <a:cs typeface="Arial" panose="020B0604020202090204"/>
            </a:endParaRPr>
          </a:p>
          <a:p>
            <a:pPr algn="r" rtl="0" eaLnBrk="0">
              <a:lnSpc>
                <a:spcPct val="77000"/>
              </a:lnSpc>
              <a:spcBef>
                <a:spcPts val="0"/>
              </a:spcBef>
            </a:pPr>
            <a:r>
              <a:rPr sz="1900" kern="0" spc="-50" dirty="0">
                <a:solidFill>
                  <a:srgbClr val="222222">
                    <a:alpha val="100000"/>
                  </a:srgbClr>
                </a:solidFill>
                <a:latin typeface="Arial" panose="020B0604020202090204"/>
                <a:ea typeface="Arial" panose="020B0604020202090204"/>
                <a:cs typeface="Arial" panose="020B0604020202090204"/>
              </a:rPr>
              <a:t>      </a:t>
            </a:r>
            <a:r>
              <a:rPr lang="en-US" sz="1900" kern="0" spc="-50" dirty="0">
                <a:solidFill>
                  <a:srgbClr val="000000">
                    <a:alpha val="100000"/>
                  </a:srgbClr>
                </a:solidFill>
                <a:latin typeface="Arial" panose="020B0604020202090204"/>
                <a:ea typeface="Arial" panose="020B0604020202090204"/>
                <a:cs typeface="Arial" panose="020B0604020202090204"/>
              </a:rPr>
              <a:t>6</a:t>
            </a:r>
            <a:endParaRPr lang="en-US" sz="1900" kern="0" spc="-50" dirty="0">
              <a:solidFill>
                <a:srgbClr val="000000">
                  <a:alpha val="100000"/>
                </a:srgbClr>
              </a:solidFill>
              <a:latin typeface="Arial" panose="020B0604020202090204"/>
              <a:ea typeface="Arial" panose="020B0604020202090204"/>
              <a:cs typeface="Arial" panose="020B0604020202090204"/>
            </a:endParaRPr>
          </a:p>
        </p:txBody>
      </p:sp>
      <p:sp>
        <p:nvSpPr>
          <p:cNvPr id="242" name="textbox 242"/>
          <p:cNvSpPr/>
          <p:nvPr/>
        </p:nvSpPr>
        <p:spPr>
          <a:xfrm>
            <a:off x="1685035" y="304872"/>
            <a:ext cx="7978140" cy="508635"/>
          </a:xfrm>
          <a:prstGeom prst="rect">
            <a:avLst/>
          </a:prstGeom>
          <a:noFill/>
          <a:ln w="0" cap="flat">
            <a:noFill/>
            <a:prstDash val="solid"/>
            <a:miter lim="0"/>
          </a:ln>
        </p:spPr>
        <p:txBody>
          <a:bodyPr vert="horz" wrap="square" lIns="0" tIns="0" rIns="0" bIns="0"/>
          <a:lstStyle/>
          <a:p>
            <a:pPr algn="l" rtl="0" eaLnBrk="0">
              <a:lnSpc>
                <a:spcPct val="131000"/>
              </a:lnSpc>
            </a:pPr>
            <a:endParaRPr sz="300" dirty="0">
              <a:latin typeface="Arial" panose="020B0604020202090204"/>
              <a:ea typeface="Arial" panose="020B0604020202090204"/>
              <a:cs typeface="Arial" panose="020B0604020202090204"/>
            </a:endParaRPr>
          </a:p>
          <a:p>
            <a:pPr marL="487680" algn="ctr" rtl="0" eaLnBrk="0">
              <a:lnSpc>
                <a:spcPct val="78000"/>
              </a:lnSpc>
              <a:spcBef>
                <a:spcPts val="0"/>
              </a:spcBef>
              <a:tabLst>
                <a:tab pos="889000" algn="l"/>
              </a:tabLst>
            </a:pPr>
            <a:r>
              <a:rPr sz="3400" kern="0" spc="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lang="en-US" altLang="zh-CN" sz="34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rPr>
              <a:t>Claim</a:t>
            </a:r>
            <a:endParaRPr sz="3400" dirty="0">
              <a:latin typeface="PingFang SC" panose="020B0400000000000000" charset="-122"/>
              <a:ea typeface="PingFang SC" panose="020B0400000000000000" charset="-122"/>
              <a:cs typeface="PingFang SC" panose="020B0400000000000000" charset="-122"/>
            </a:endParaRPr>
          </a:p>
        </p:txBody>
      </p:sp>
      <p:grpSp>
        <p:nvGrpSpPr>
          <p:cNvPr id="34" name="group 34"/>
          <p:cNvGrpSpPr/>
          <p:nvPr/>
        </p:nvGrpSpPr>
        <p:grpSpPr>
          <a:xfrm rot="21600000">
            <a:off x="363414" y="952657"/>
            <a:ext cx="11465170" cy="78117"/>
            <a:chOff x="0" y="0"/>
            <a:chExt cx="11465170" cy="78117"/>
          </a:xfrm>
        </p:grpSpPr>
        <p:sp>
          <p:nvSpPr>
            <p:cNvPr id="246" name="path 246"/>
            <p:cNvSpPr/>
            <p:nvPr/>
          </p:nvSpPr>
          <p:spPr>
            <a:xfrm>
              <a:off x="0" y="0"/>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248" name="path 248"/>
            <p:cNvSpPr/>
            <p:nvPr/>
          </p:nvSpPr>
          <p:spPr>
            <a:xfrm>
              <a:off x="0" y="62241"/>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grpSp>
      <p:sp>
        <p:nvSpPr>
          <p:cNvPr id="152" name="textbox 152"/>
          <p:cNvSpPr/>
          <p:nvPr/>
        </p:nvSpPr>
        <p:spPr>
          <a:xfrm>
            <a:off x="207645" y="6097905"/>
            <a:ext cx="11658600" cy="762635"/>
          </a:xfrm>
          <a:prstGeom prst="rect">
            <a:avLst/>
          </a:prstGeom>
          <a:noFill/>
          <a:ln w="0" cap="flat">
            <a:noFill/>
            <a:prstDash val="solid"/>
            <a:miter lim="0"/>
          </a:ln>
        </p:spPr>
        <p:txBody>
          <a:bodyPr vert="horz" wrap="square" lIns="0" tIns="0" rIns="0" bIns="0"/>
          <a:lstStyle/>
          <a:p>
            <a:pPr algn="l" rtl="0" eaLnBrk="0">
              <a:lnSpc>
                <a:spcPct val="93000"/>
              </a:lnSpc>
            </a:pPr>
            <a:endParaRPr sz="100" dirty="0">
              <a:latin typeface="Arial" panose="020B0604020202090204"/>
              <a:ea typeface="Arial" panose="020B0604020202090204"/>
              <a:cs typeface="Arial" panose="020B0604020202090204"/>
            </a:endParaRPr>
          </a:p>
          <a:p>
            <a:pPr algn="l" rtl="0" eaLnBrk="0">
              <a:lnSpc>
                <a:spcPct val="76000"/>
              </a:lnSpc>
            </a:pPr>
            <a:endParaRPr sz="2400" kern="0" spc="-90" dirty="0">
              <a:solidFill>
                <a:srgbClr val="000000">
                  <a:alpha val="100000"/>
                </a:srgbClr>
              </a:solidFill>
              <a:latin typeface="Arial" panose="020B0604020202090204"/>
              <a:ea typeface="Arial" panose="020B0604020202090204"/>
              <a:cs typeface="Arial" panose="020B0604020202090204"/>
            </a:endParaRPr>
          </a:p>
          <a:p>
            <a:pPr algn="l" rtl="0" eaLnBrk="0">
              <a:lnSpc>
                <a:spcPct val="76000"/>
              </a:lnSpc>
            </a:pPr>
            <a:r>
              <a:rPr sz="1500" kern="0" spc="-40" dirty="0">
                <a:solidFill>
                  <a:srgbClr val="222222">
                    <a:alpha val="100000"/>
                  </a:srgbClr>
                </a:solidFill>
                <a:latin typeface="Arial" panose="020B0604020202090204"/>
                <a:ea typeface="Arial" panose="020B0604020202090204"/>
                <a:cs typeface="Arial" panose="020B0604020202090204"/>
                <a:sym typeface="+mn-ea"/>
              </a:rPr>
              <a:t>[</a:t>
            </a:r>
            <a:r>
              <a:rPr lang="en-US" sz="1500" kern="0" spc="-40" dirty="0">
                <a:solidFill>
                  <a:srgbClr val="222222">
                    <a:alpha val="100000"/>
                  </a:srgbClr>
                </a:solidFill>
                <a:latin typeface="Arial" panose="020B0604020202090204"/>
                <a:ea typeface="Arial" panose="020B0604020202090204"/>
                <a:cs typeface="Arial" panose="020B0604020202090204"/>
                <a:sym typeface="+mn-ea"/>
              </a:rPr>
              <a:t>1</a:t>
            </a:r>
            <a:r>
              <a:rPr sz="1500" kern="0" spc="-40" dirty="0">
                <a:solidFill>
                  <a:srgbClr val="222222">
                    <a:alpha val="100000"/>
                  </a:srgbClr>
                </a:solidFill>
                <a:latin typeface="Arial" panose="020B0604020202090204"/>
                <a:ea typeface="Arial" panose="020B0604020202090204"/>
                <a:cs typeface="Arial" panose="020B0604020202090204"/>
                <a:sym typeface="+mn-ea"/>
              </a:rPr>
              <a:t>] </a:t>
            </a:r>
            <a:r>
              <a:rPr lang="en-US" sz="1500" kern="0" spc="-40" dirty="0">
                <a:solidFill>
                  <a:srgbClr val="222222">
                    <a:alpha val="100000"/>
                  </a:srgbClr>
                </a:solidFill>
                <a:latin typeface="Arial" panose="020B0604020202090204"/>
                <a:ea typeface="Arial" panose="020B0604020202090204"/>
                <a:cs typeface="Arial" panose="020B0604020202090204"/>
                <a:sym typeface="+mn-ea"/>
              </a:rPr>
              <a:t>Liu</a:t>
            </a:r>
            <a:r>
              <a:rPr sz="1500" kern="0" spc="-40" dirty="0">
                <a:solidFill>
                  <a:srgbClr val="222222">
                    <a:alpha val="100000"/>
                  </a:srgbClr>
                </a:solidFill>
                <a:latin typeface="Arial" panose="020B0604020202090204"/>
                <a:ea typeface="Arial" panose="020B0604020202090204"/>
                <a:cs typeface="Arial" panose="020B0604020202090204"/>
                <a:sym typeface="+mn-ea"/>
              </a:rPr>
              <a:t>, </a:t>
            </a:r>
            <a:r>
              <a:rPr lang="en-US" sz="1500" kern="0" spc="-40" dirty="0">
                <a:solidFill>
                  <a:srgbClr val="222222">
                    <a:alpha val="100000"/>
                  </a:srgbClr>
                </a:solidFill>
                <a:latin typeface="Arial" panose="020B0604020202090204"/>
                <a:ea typeface="Arial" panose="020B0604020202090204"/>
                <a:cs typeface="Arial" panose="020B0604020202090204"/>
                <a:sym typeface="+mn-ea"/>
              </a:rPr>
              <a:t>Yushi</a:t>
            </a:r>
            <a:r>
              <a:rPr sz="1500" kern="0" spc="-40" dirty="0">
                <a:solidFill>
                  <a:srgbClr val="222222">
                    <a:alpha val="100000"/>
                  </a:srgbClr>
                </a:solidFill>
                <a:latin typeface="Arial" panose="020B0604020202090204"/>
                <a:ea typeface="Arial" panose="020B0604020202090204"/>
                <a:cs typeface="Arial" panose="020B0604020202090204"/>
                <a:sym typeface="+mn-ea"/>
              </a:rPr>
              <a:t>, et al. "</a:t>
            </a:r>
            <a:r>
              <a:rPr lang="en-US" altLang="zh-CN" sz="1500" kern="0" spc="-50" dirty="0">
                <a:solidFill>
                  <a:srgbClr val="222222">
                    <a:alpha val="100000"/>
                  </a:srgbClr>
                </a:solidFill>
                <a:latin typeface="Arial" panose="020B0604020202090204"/>
                <a:ea typeface="Arial" panose="020B0604020202090204"/>
                <a:cs typeface="Arial" panose="020B0604020202090204"/>
                <a:sym typeface="+mn-ea"/>
              </a:rPr>
              <a:t>FaaSGraph: Enabling Scalable, Efficient, and Cost-Effective Graph Processing with Serverless Computing.</a:t>
            </a:r>
            <a:r>
              <a:rPr sz="1500" kern="0" spc="-50" dirty="0">
                <a:solidFill>
                  <a:srgbClr val="222222">
                    <a:alpha val="100000"/>
                  </a:srgbClr>
                </a:solidFill>
                <a:latin typeface="Arial" panose="020B0604020202090204"/>
                <a:ea typeface="Arial" panose="020B0604020202090204"/>
                <a:cs typeface="Arial" panose="020B0604020202090204"/>
                <a:sym typeface="+mn-ea"/>
              </a:rPr>
              <a:t>" In</a:t>
            </a:r>
            <a:r>
              <a:rPr sz="1500" kern="0" spc="10" dirty="0">
                <a:solidFill>
                  <a:srgbClr val="222222">
                    <a:alpha val="100000"/>
                  </a:srgbClr>
                </a:solidFill>
                <a:latin typeface="Arial" panose="020B0604020202090204"/>
                <a:ea typeface="Arial" panose="020B0604020202090204"/>
                <a:cs typeface="Arial" panose="020B0604020202090204"/>
                <a:sym typeface="+mn-ea"/>
              </a:rPr>
              <a:t> </a:t>
            </a:r>
            <a:r>
              <a:rPr lang="en-US" sz="1500" kern="0" spc="-50" dirty="0">
                <a:solidFill>
                  <a:srgbClr val="222222">
                    <a:alpha val="100000"/>
                  </a:srgbClr>
                </a:solidFill>
                <a:latin typeface="Arial" panose="020B0604020202090204"/>
                <a:ea typeface="Arial" panose="020B0604020202090204"/>
                <a:cs typeface="Arial" panose="020B0604020202090204"/>
                <a:sym typeface="+mn-ea"/>
              </a:rPr>
              <a:t>ASPLOS</a:t>
            </a:r>
            <a:r>
              <a:rPr sz="1500" kern="0" spc="-50" dirty="0">
                <a:solidFill>
                  <a:srgbClr val="222222">
                    <a:alpha val="100000"/>
                  </a:srgbClr>
                </a:solidFill>
                <a:latin typeface="Arial" panose="020B0604020202090204"/>
                <a:ea typeface="Arial" panose="020B0604020202090204"/>
                <a:cs typeface="Arial" panose="020B0604020202090204"/>
                <a:sym typeface="+mn-ea"/>
              </a:rPr>
              <a:t>,</a:t>
            </a:r>
            <a:r>
              <a:rPr sz="1500" kern="0" spc="30" dirty="0">
                <a:solidFill>
                  <a:srgbClr val="222222">
                    <a:alpha val="100000"/>
                  </a:srgbClr>
                </a:solidFill>
                <a:latin typeface="Arial" panose="020B0604020202090204"/>
                <a:ea typeface="Arial" panose="020B0604020202090204"/>
                <a:cs typeface="Arial" panose="020B0604020202090204"/>
                <a:sym typeface="+mn-ea"/>
              </a:rPr>
              <a:t> </a:t>
            </a:r>
            <a:r>
              <a:rPr sz="1500" kern="0" spc="-50" dirty="0">
                <a:solidFill>
                  <a:srgbClr val="222222">
                    <a:alpha val="100000"/>
                  </a:srgbClr>
                </a:solidFill>
                <a:latin typeface="Arial" panose="020B0604020202090204"/>
                <a:ea typeface="Arial" panose="020B0604020202090204"/>
                <a:cs typeface="Arial" panose="020B0604020202090204"/>
                <a:sym typeface="+mn-ea"/>
              </a:rPr>
              <a:t>20</a:t>
            </a:r>
            <a:r>
              <a:rPr lang="en-US" sz="1500" kern="0" spc="-50" dirty="0">
                <a:solidFill>
                  <a:srgbClr val="222222">
                    <a:alpha val="100000"/>
                  </a:srgbClr>
                </a:solidFill>
                <a:latin typeface="Arial" panose="020B0604020202090204"/>
                <a:ea typeface="Arial" panose="020B0604020202090204"/>
                <a:cs typeface="Arial" panose="020B0604020202090204"/>
                <a:sym typeface="+mn-ea"/>
              </a:rPr>
              <a:t>24</a:t>
            </a:r>
            <a:r>
              <a:rPr sz="1500" kern="0" spc="-50" dirty="0">
                <a:solidFill>
                  <a:srgbClr val="222222">
                    <a:alpha val="100000"/>
                  </a:srgbClr>
                </a:solidFill>
                <a:latin typeface="Arial" panose="020B0604020202090204"/>
                <a:ea typeface="Arial" panose="020B0604020202090204"/>
                <a:cs typeface="Arial" panose="020B0604020202090204"/>
                <a:sym typeface="+mn-ea"/>
              </a:rPr>
              <a:t>.</a:t>
            </a:r>
            <a:endParaRPr sz="1500" kern="0" spc="-50" dirty="0">
              <a:solidFill>
                <a:srgbClr val="222222">
                  <a:alpha val="100000"/>
                </a:srgbClr>
              </a:solidFill>
              <a:latin typeface="Arial" panose="020B0604020202090204"/>
              <a:ea typeface="Arial" panose="020B0604020202090204"/>
              <a:cs typeface="Arial" panose="020B0604020202090204"/>
              <a:sym typeface="+mn-ea"/>
            </a:endParaRPr>
          </a:p>
          <a:p>
            <a:pPr algn="l" rtl="0" eaLnBrk="0">
              <a:lnSpc>
                <a:spcPct val="76000"/>
              </a:lnSpc>
            </a:pPr>
            <a:r>
              <a:rPr lang="en-US" sz="1500" kern="0" spc="-50" dirty="0">
                <a:solidFill>
                  <a:srgbClr val="222222">
                    <a:alpha val="100000"/>
                  </a:srgbClr>
                </a:solidFill>
                <a:latin typeface="Arial" panose="020B0604020202090204"/>
                <a:ea typeface="Arial" panose="020B0604020202090204"/>
                <a:cs typeface="Arial" panose="020B0604020202090204"/>
                <a:sym typeface="+mn-ea"/>
              </a:rPr>
              <a:t>[3] Lucain, Toader, et al. “</a:t>
            </a:r>
            <a:r>
              <a:rPr lang="en-US" altLang="zh-CN" sz="1500" kern="0" spc="-50" dirty="0">
                <a:solidFill>
                  <a:srgbClr val="222222">
                    <a:alpha val="100000"/>
                  </a:srgbClr>
                </a:solidFill>
                <a:latin typeface="Arial" panose="020B0604020202090204"/>
                <a:ea typeface="Arial" panose="020B0604020202090204"/>
                <a:cs typeface="Arial" panose="020B0604020202090204"/>
                <a:sym typeface="+mn-ea"/>
              </a:rPr>
              <a:t>Graphless: Toward Serverless Graph Processing</a:t>
            </a:r>
            <a:r>
              <a:rPr lang="en-US" sz="1500" kern="0" spc="-50" dirty="0">
                <a:solidFill>
                  <a:srgbClr val="222222">
                    <a:alpha val="100000"/>
                  </a:srgbClr>
                </a:solidFill>
                <a:latin typeface="Arial" panose="020B0604020202090204"/>
                <a:ea typeface="Arial" panose="020B0604020202090204"/>
                <a:cs typeface="Arial" panose="020B0604020202090204"/>
                <a:sym typeface="+mn-ea"/>
              </a:rPr>
              <a:t>” In ISPDC, 2019.</a:t>
            </a:r>
            <a:endParaRPr sz="1500" dirty="0">
              <a:latin typeface="Arial" panose="020B0604020202090204"/>
              <a:ea typeface="Arial" panose="020B0604020202090204"/>
              <a:cs typeface="Arial" panose="020B0604020202090204"/>
            </a:endParaRPr>
          </a:p>
        </p:txBody>
      </p:sp>
      <p:pic>
        <p:nvPicPr>
          <p:cNvPr id="7" name="图片 6" descr="elastic_qaas.drawio_01"/>
          <p:cNvPicPr>
            <a:picLocks noChangeAspect="1"/>
          </p:cNvPicPr>
          <p:nvPr/>
        </p:nvPicPr>
        <p:blipFill>
          <a:blip r:embed="rId2"/>
          <a:stretch>
            <a:fillRect/>
          </a:stretch>
        </p:blipFill>
        <p:spPr>
          <a:xfrm>
            <a:off x="3909695" y="2540635"/>
            <a:ext cx="4545330" cy="3281680"/>
          </a:xfrm>
          <a:prstGeom prst="rect">
            <a:avLst/>
          </a:prstGeom>
        </p:spPr>
      </p:pic>
      <p:sp>
        <p:nvSpPr>
          <p:cNvPr id="8" name="文本框 7"/>
          <p:cNvSpPr txBox="1"/>
          <p:nvPr/>
        </p:nvSpPr>
        <p:spPr>
          <a:xfrm>
            <a:off x="3510280" y="5822315"/>
            <a:ext cx="5171440" cy="429895"/>
          </a:xfrm>
          <a:prstGeom prst="rect">
            <a:avLst/>
          </a:prstGeom>
          <a:noFill/>
        </p:spPr>
        <p:txBody>
          <a:bodyPr wrap="square" rtlCol="0">
            <a:spAutoFit/>
          </a:bodyPr>
          <a:p>
            <a:pPr algn="ctr"/>
            <a:r>
              <a:rPr lang="en-US" altLang="zh-CN" sz="2200"/>
              <a:t>Monolithic Function Architecture</a:t>
            </a:r>
            <a:endParaRPr lang="en-US" altLang="zh-CN" sz="2200"/>
          </a:p>
        </p:txBody>
      </p:sp>
      <p:pic>
        <p:nvPicPr>
          <p:cNvPr id="20" name="picture 324"/>
          <p:cNvPicPr>
            <a:picLocks noChangeAspect="1"/>
          </p:cNvPicPr>
          <p:nvPr/>
        </p:nvPicPr>
        <p:blipFill>
          <a:blip r:embed="rId3"/>
          <a:stretch>
            <a:fillRect/>
          </a:stretch>
        </p:blipFill>
        <p:spPr>
          <a:xfrm rot="21600000">
            <a:off x="4871457" y="233553"/>
            <a:ext cx="386350" cy="56387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box 232"/>
          <p:cNvSpPr/>
          <p:nvPr/>
        </p:nvSpPr>
        <p:spPr>
          <a:xfrm>
            <a:off x="554355" y="955675"/>
            <a:ext cx="11582400" cy="2115820"/>
          </a:xfrm>
          <a:prstGeom prst="rect">
            <a:avLst/>
          </a:prstGeom>
          <a:noFill/>
          <a:ln w="0" cap="flat">
            <a:noFill/>
            <a:prstDash val="solid"/>
            <a:miter lim="0"/>
          </a:ln>
        </p:spPr>
        <p:txBody>
          <a:bodyPr vert="horz" wrap="square" lIns="0" tIns="0" rIns="0" bIns="0"/>
          <a:lstStyle/>
          <a:p>
            <a:pPr algn="l" rtl="0" eaLnBrk="0">
              <a:lnSpc>
                <a:spcPct val="105000"/>
              </a:lnSpc>
            </a:pPr>
            <a:endParaRPr sz="900" dirty="0">
              <a:latin typeface="Arial" panose="020B0604020202090204"/>
              <a:ea typeface="Arial" panose="020B0604020202090204"/>
              <a:cs typeface="Arial" panose="020B0604020202090204"/>
            </a:endParaRPr>
          </a:p>
          <a:p>
            <a:pPr marL="131445" algn="l" rtl="0" eaLnBrk="0">
              <a:lnSpc>
                <a:spcPct val="95000"/>
              </a:lnSpc>
              <a:spcBef>
                <a:spcPts val="1545"/>
              </a:spcBef>
              <a:tabLst>
                <a:tab pos="419735" algn="l"/>
              </a:tabLst>
            </a:pPr>
            <a:r>
              <a:rPr sz="3100" kern="0" spc="0" dirty="0">
                <a:solidFill>
                  <a:srgbClr val="000000">
                    <a:alpha val="100000"/>
                  </a:srgbClr>
                </a:solidFill>
                <a:latin typeface="Arial" panose="020B0604020202090204"/>
                <a:ea typeface="Arial" panose="020B0604020202090204"/>
                <a:cs typeface="Arial" panose="020B0604020202090204"/>
              </a:rPr>
              <a:t>	</a:t>
            </a:r>
            <a:r>
              <a:rPr sz="3100" kern="0" spc="460" dirty="0">
                <a:solidFill>
                  <a:srgbClr val="000000">
                    <a:alpha val="100000"/>
                  </a:srgbClr>
                </a:solidFill>
                <a:latin typeface="Arial" panose="020B0604020202090204"/>
                <a:ea typeface="Arial" panose="020B0604020202090204"/>
                <a:cs typeface="Arial" panose="020B0604020202090204"/>
              </a:rPr>
              <a:t> </a:t>
            </a:r>
            <a:r>
              <a:rPr lang="en-US" altLang="zh-CN" sz="2900" dirty="0">
                <a:latin typeface="Arial" panose="020B0604020202090204"/>
                <a:ea typeface="Arial" panose="020B0604020202090204"/>
                <a:cs typeface="Arial" panose="020B0604020202090204"/>
              </a:rPr>
              <a:t>We propose a </a:t>
            </a:r>
            <a:r>
              <a:rPr lang="en-US" altLang="zh-CN" sz="2900" dirty="0">
                <a:solidFill>
                  <a:srgbClr val="C00000"/>
                </a:solidFill>
                <a:latin typeface="Arial" panose="020B0604020202090204"/>
                <a:ea typeface="Arial" panose="020B0604020202090204"/>
                <a:cs typeface="Arial" panose="020B0604020202090204"/>
              </a:rPr>
              <a:t>Disaggregated Serverless Architecture</a:t>
            </a:r>
            <a:r>
              <a:rPr lang="en-US" altLang="zh-CN" sz="2900" dirty="0">
                <a:latin typeface="Arial" panose="020B0604020202090204"/>
                <a:ea typeface="Arial" panose="020B0604020202090204"/>
                <a:cs typeface="Arial" panose="020B0604020202090204"/>
              </a:rPr>
              <a:t> that decouples </a:t>
            </a:r>
            <a:r>
              <a:rPr lang="en-US" altLang="zh-CN" sz="2900" dirty="0">
                <a:solidFill>
                  <a:srgbClr val="C00000"/>
                </a:solidFill>
                <a:latin typeface="Arial" panose="020B0604020202090204"/>
                <a:ea typeface="Arial" panose="020B0604020202090204"/>
                <a:cs typeface="Arial" panose="020B0604020202090204"/>
              </a:rPr>
              <a:t>data loading</a:t>
            </a:r>
            <a:r>
              <a:rPr lang="en-US" altLang="zh-CN" sz="2900" dirty="0">
                <a:latin typeface="Arial" panose="020B0604020202090204"/>
                <a:ea typeface="Arial" panose="020B0604020202090204"/>
                <a:cs typeface="Arial" panose="020B0604020202090204"/>
              </a:rPr>
              <a:t>, </a:t>
            </a:r>
            <a:r>
              <a:rPr lang="en-US" altLang="zh-CN" sz="2900" dirty="0">
                <a:solidFill>
                  <a:srgbClr val="C00000"/>
                </a:solidFill>
                <a:latin typeface="Arial" panose="020B0604020202090204"/>
                <a:ea typeface="Arial" panose="020B0604020202090204"/>
                <a:cs typeface="Arial" panose="020B0604020202090204"/>
              </a:rPr>
              <a:t>computation</a:t>
            </a:r>
            <a:r>
              <a:rPr lang="en-US" altLang="zh-CN" sz="2900" dirty="0">
                <a:latin typeface="Arial" panose="020B0604020202090204"/>
                <a:ea typeface="Arial" panose="020B0604020202090204"/>
                <a:cs typeface="Arial" panose="020B0604020202090204"/>
              </a:rPr>
              <a:t>, and </a:t>
            </a:r>
            <a:r>
              <a:rPr lang="en-US" altLang="zh-CN" sz="2900" dirty="0">
                <a:solidFill>
                  <a:srgbClr val="C00000"/>
                </a:solidFill>
                <a:latin typeface="Arial" panose="020B0604020202090204"/>
                <a:ea typeface="Arial" panose="020B0604020202090204"/>
                <a:cs typeface="Arial" panose="020B0604020202090204"/>
              </a:rPr>
              <a:t>communication</a:t>
            </a:r>
            <a:r>
              <a:rPr lang="en-US" altLang="zh-CN" sz="2900" dirty="0">
                <a:latin typeface="Arial" panose="020B0604020202090204"/>
                <a:ea typeface="Arial" panose="020B0604020202090204"/>
                <a:cs typeface="Arial" panose="020B0604020202090204"/>
              </a:rPr>
              <a:t>.</a:t>
            </a:r>
            <a:endParaRPr lang="en-US" altLang="zh-CN" sz="2900" dirty="0">
              <a:latin typeface="Arial" panose="020B0604020202090204"/>
              <a:ea typeface="Arial" panose="020B0604020202090204"/>
              <a:cs typeface="Arial" panose="020B0604020202090204"/>
            </a:endParaRPr>
          </a:p>
        </p:txBody>
      </p:sp>
      <p:pic>
        <p:nvPicPr>
          <p:cNvPr id="236" name="picture 236"/>
          <p:cNvPicPr>
            <a:picLocks noChangeAspect="1"/>
          </p:cNvPicPr>
          <p:nvPr/>
        </p:nvPicPr>
        <p:blipFill>
          <a:blip r:embed="rId1"/>
          <a:stretch>
            <a:fillRect/>
          </a:stretch>
        </p:blipFill>
        <p:spPr>
          <a:xfrm rot="21600000">
            <a:off x="693427" y="1301267"/>
            <a:ext cx="288543" cy="451104"/>
          </a:xfrm>
          <a:prstGeom prst="rect">
            <a:avLst/>
          </a:prstGeom>
        </p:spPr>
      </p:pic>
      <p:sp>
        <p:nvSpPr>
          <p:cNvPr id="240" name="textbox 240"/>
          <p:cNvSpPr/>
          <p:nvPr/>
        </p:nvSpPr>
        <p:spPr>
          <a:xfrm>
            <a:off x="10529570" y="6503670"/>
            <a:ext cx="1607820" cy="30416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90204"/>
              <a:ea typeface="Arial" panose="020B0604020202090204"/>
              <a:cs typeface="Arial" panose="020B0604020202090204"/>
            </a:endParaRPr>
          </a:p>
          <a:p>
            <a:pPr algn="l" rtl="0" eaLnBrk="0">
              <a:lnSpc>
                <a:spcPct val="121000"/>
              </a:lnSpc>
            </a:pPr>
            <a:endParaRPr sz="400" dirty="0">
              <a:latin typeface="Arial" panose="020B0604020202090204"/>
              <a:ea typeface="Arial" panose="020B0604020202090204"/>
              <a:cs typeface="Arial" panose="020B0604020202090204"/>
            </a:endParaRPr>
          </a:p>
          <a:p>
            <a:pPr algn="r" rtl="0" eaLnBrk="0">
              <a:lnSpc>
                <a:spcPct val="77000"/>
              </a:lnSpc>
              <a:spcBef>
                <a:spcPts val="0"/>
              </a:spcBef>
            </a:pPr>
            <a:r>
              <a:rPr sz="1900" kern="0" spc="-50" dirty="0">
                <a:solidFill>
                  <a:srgbClr val="222222">
                    <a:alpha val="100000"/>
                  </a:srgbClr>
                </a:solidFill>
                <a:latin typeface="Arial" panose="020B0604020202090204"/>
                <a:ea typeface="Arial" panose="020B0604020202090204"/>
                <a:cs typeface="Arial" panose="020B0604020202090204"/>
              </a:rPr>
              <a:t>      </a:t>
            </a:r>
            <a:r>
              <a:rPr lang="en-US" sz="1900" kern="0" spc="-50" dirty="0">
                <a:solidFill>
                  <a:srgbClr val="000000">
                    <a:alpha val="100000"/>
                  </a:srgbClr>
                </a:solidFill>
                <a:latin typeface="Arial" panose="020B0604020202090204"/>
                <a:ea typeface="Arial" panose="020B0604020202090204"/>
                <a:cs typeface="Arial" panose="020B0604020202090204"/>
              </a:rPr>
              <a:t>7</a:t>
            </a:r>
            <a:endParaRPr lang="en-US" sz="1900" kern="0" spc="-50" dirty="0">
              <a:solidFill>
                <a:srgbClr val="000000">
                  <a:alpha val="100000"/>
                </a:srgbClr>
              </a:solidFill>
              <a:latin typeface="Arial" panose="020B0604020202090204"/>
              <a:ea typeface="Arial" panose="020B0604020202090204"/>
              <a:cs typeface="Arial" panose="020B0604020202090204"/>
            </a:endParaRPr>
          </a:p>
        </p:txBody>
      </p:sp>
      <p:sp>
        <p:nvSpPr>
          <p:cNvPr id="242" name="textbox 242"/>
          <p:cNvSpPr/>
          <p:nvPr/>
        </p:nvSpPr>
        <p:spPr>
          <a:xfrm>
            <a:off x="755650" y="304800"/>
            <a:ext cx="10666095" cy="508635"/>
          </a:xfrm>
          <a:prstGeom prst="rect">
            <a:avLst/>
          </a:prstGeom>
          <a:noFill/>
          <a:ln w="0" cap="flat">
            <a:noFill/>
            <a:prstDash val="solid"/>
            <a:miter lim="0"/>
          </a:ln>
        </p:spPr>
        <p:txBody>
          <a:bodyPr vert="horz" wrap="square" lIns="0" tIns="0" rIns="0" bIns="0"/>
          <a:lstStyle/>
          <a:p>
            <a:pPr algn="l" rtl="0" eaLnBrk="0">
              <a:lnSpc>
                <a:spcPct val="131000"/>
              </a:lnSpc>
            </a:pPr>
            <a:endParaRPr sz="300" dirty="0">
              <a:latin typeface="Arial" panose="020B0604020202090204"/>
              <a:ea typeface="Arial" panose="020B0604020202090204"/>
              <a:cs typeface="Arial" panose="020B0604020202090204"/>
            </a:endParaRPr>
          </a:p>
          <a:p>
            <a:pPr marL="487680" algn="ctr" rtl="0" eaLnBrk="0">
              <a:lnSpc>
                <a:spcPct val="78000"/>
              </a:lnSpc>
              <a:spcBef>
                <a:spcPts val="0"/>
              </a:spcBef>
              <a:tabLst>
                <a:tab pos="889000" algn="l"/>
              </a:tabLst>
            </a:pPr>
            <a:r>
              <a:rPr sz="3400" kern="0" spc="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lang="en-US" altLang="zh-CN" sz="34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rPr>
              <a:t>FaaSBoard: Disaggregated Serverless Architecture</a:t>
            </a:r>
            <a:endParaRPr sz="3400" dirty="0">
              <a:latin typeface="PingFang SC" panose="020B0400000000000000" charset="-122"/>
              <a:ea typeface="PingFang SC" panose="020B0400000000000000" charset="-122"/>
              <a:cs typeface="PingFang SC" panose="020B0400000000000000" charset="-122"/>
            </a:endParaRPr>
          </a:p>
        </p:txBody>
      </p:sp>
      <p:grpSp>
        <p:nvGrpSpPr>
          <p:cNvPr id="34" name="group 34"/>
          <p:cNvGrpSpPr/>
          <p:nvPr/>
        </p:nvGrpSpPr>
        <p:grpSpPr>
          <a:xfrm rot="21600000">
            <a:off x="363414" y="952657"/>
            <a:ext cx="11465170" cy="78117"/>
            <a:chOff x="0" y="0"/>
            <a:chExt cx="11465170" cy="78117"/>
          </a:xfrm>
        </p:grpSpPr>
        <p:sp>
          <p:nvSpPr>
            <p:cNvPr id="246" name="path 246"/>
            <p:cNvSpPr/>
            <p:nvPr/>
          </p:nvSpPr>
          <p:spPr>
            <a:xfrm>
              <a:off x="0" y="0"/>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248" name="path 248"/>
            <p:cNvSpPr/>
            <p:nvPr/>
          </p:nvSpPr>
          <p:spPr>
            <a:xfrm>
              <a:off x="0" y="62241"/>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grpSp>
      <p:pic>
        <p:nvPicPr>
          <p:cNvPr id="7" name="图片 6" descr="elastic_qaas.drawio_01"/>
          <p:cNvPicPr>
            <a:picLocks noChangeAspect="1"/>
          </p:cNvPicPr>
          <p:nvPr/>
        </p:nvPicPr>
        <p:blipFill>
          <a:blip r:embed="rId2"/>
          <a:stretch>
            <a:fillRect/>
          </a:stretch>
        </p:blipFill>
        <p:spPr>
          <a:xfrm>
            <a:off x="755650" y="2590165"/>
            <a:ext cx="4277995" cy="3232150"/>
          </a:xfrm>
          <a:prstGeom prst="rect">
            <a:avLst/>
          </a:prstGeom>
        </p:spPr>
      </p:pic>
      <p:sp>
        <p:nvSpPr>
          <p:cNvPr id="8" name="文本框 7"/>
          <p:cNvSpPr txBox="1"/>
          <p:nvPr/>
        </p:nvSpPr>
        <p:spPr>
          <a:xfrm>
            <a:off x="555625" y="5822315"/>
            <a:ext cx="5171440" cy="429895"/>
          </a:xfrm>
          <a:prstGeom prst="rect">
            <a:avLst/>
          </a:prstGeom>
          <a:noFill/>
        </p:spPr>
        <p:txBody>
          <a:bodyPr wrap="square" rtlCol="0">
            <a:spAutoFit/>
          </a:bodyPr>
          <a:p>
            <a:pPr algn="ctr"/>
            <a:r>
              <a:rPr lang="en-US" altLang="zh-CN" sz="2200"/>
              <a:t>Monolithic Function Architecture</a:t>
            </a:r>
            <a:endParaRPr lang="en-US" altLang="zh-CN" sz="2200"/>
          </a:p>
        </p:txBody>
      </p:sp>
      <p:cxnSp>
        <p:nvCxnSpPr>
          <p:cNvPr id="9" name="直接箭头连接符 8"/>
          <p:cNvCxnSpPr/>
          <p:nvPr/>
        </p:nvCxnSpPr>
        <p:spPr>
          <a:xfrm>
            <a:off x="5423535" y="4164330"/>
            <a:ext cx="1109980" cy="0"/>
          </a:xfrm>
          <a:prstGeom prst="straightConnector1">
            <a:avLst/>
          </a:prstGeom>
          <a:ln w="57150">
            <a:solidFill>
              <a:schemeClr val="accent2">
                <a:lumMod val="75000"/>
              </a:schemeClr>
            </a:solidFill>
            <a:tailEnd type="arrow"/>
          </a:ln>
        </p:spPr>
        <p:style>
          <a:lnRef idx="2">
            <a:schemeClr val="accent1"/>
          </a:lnRef>
          <a:fillRef idx="0">
            <a:srgbClr val="FFFFFF"/>
          </a:fillRef>
          <a:effectRef idx="0">
            <a:srgbClr val="FFFFFF"/>
          </a:effectRef>
          <a:fontRef idx="minor">
            <a:schemeClr val="tx1"/>
          </a:fontRef>
        </p:style>
      </p:cxnSp>
      <p:pic>
        <p:nvPicPr>
          <p:cNvPr id="10" name="图片 9" descr="disaggregated_qaas.drawio_01"/>
          <p:cNvPicPr>
            <a:picLocks noChangeAspect="1"/>
          </p:cNvPicPr>
          <p:nvPr/>
        </p:nvPicPr>
        <p:blipFill>
          <a:blip r:embed="rId3"/>
          <a:stretch>
            <a:fillRect/>
          </a:stretch>
        </p:blipFill>
        <p:spPr>
          <a:xfrm>
            <a:off x="6923405" y="2707640"/>
            <a:ext cx="4192270" cy="3114675"/>
          </a:xfrm>
          <a:prstGeom prst="rect">
            <a:avLst/>
          </a:prstGeom>
        </p:spPr>
      </p:pic>
      <p:sp>
        <p:nvSpPr>
          <p:cNvPr id="11" name="文本框 10"/>
          <p:cNvSpPr txBox="1"/>
          <p:nvPr/>
        </p:nvSpPr>
        <p:spPr>
          <a:xfrm>
            <a:off x="6533515" y="5822315"/>
            <a:ext cx="5171440" cy="429895"/>
          </a:xfrm>
          <a:prstGeom prst="rect">
            <a:avLst/>
          </a:prstGeom>
          <a:noFill/>
        </p:spPr>
        <p:txBody>
          <a:bodyPr wrap="square" rtlCol="0">
            <a:spAutoFit/>
          </a:bodyPr>
          <a:p>
            <a:pPr algn="ctr"/>
            <a:r>
              <a:rPr lang="en-US" altLang="zh-CN" sz="2200"/>
              <a:t>Disaggregated Serverless Architecture</a:t>
            </a:r>
            <a:endParaRPr lang="en-US" altLang="zh-CN" sz="2200"/>
          </a:p>
        </p:txBody>
      </p:sp>
      <p:sp>
        <p:nvSpPr>
          <p:cNvPr id="16" name="path 172"/>
          <p:cNvSpPr/>
          <p:nvPr/>
        </p:nvSpPr>
        <p:spPr>
          <a:xfrm>
            <a:off x="8851900" y="3075305"/>
            <a:ext cx="1045210" cy="1922145"/>
          </a:xfrm>
          <a:custGeom>
            <a:avLst/>
            <a:gdLst/>
            <a:ahLst/>
            <a:cxnLst/>
            <a:rect l="0" t="0" r="0" b="0"/>
            <a:pathLst>
              <a:path w="739" h="894">
                <a:moveTo>
                  <a:pt x="30" y="447"/>
                </a:moveTo>
                <a:cubicBezTo>
                  <a:pt x="30" y="216"/>
                  <a:pt x="182" y="30"/>
                  <a:pt x="369" y="30"/>
                </a:cubicBezTo>
                <a:cubicBezTo>
                  <a:pt x="557" y="30"/>
                  <a:pt x="709" y="216"/>
                  <a:pt x="709" y="447"/>
                </a:cubicBezTo>
                <a:cubicBezTo>
                  <a:pt x="709" y="677"/>
                  <a:pt x="557" y="864"/>
                  <a:pt x="369" y="864"/>
                </a:cubicBezTo>
                <a:cubicBezTo>
                  <a:pt x="182" y="864"/>
                  <a:pt x="30" y="677"/>
                  <a:pt x="30" y="447"/>
                </a:cubicBezTo>
              </a:path>
            </a:pathLst>
          </a:custGeom>
          <a:noFill/>
          <a:ln w="28575" cap="flat">
            <a:solidFill>
              <a:srgbClr val="C00000"/>
            </a:solidFill>
            <a:prstDash val="solid"/>
            <a:miter lim="800000"/>
          </a:ln>
        </p:spPr>
        <p:txBody>
          <a:bodyPr rtlCol="0"/>
          <a:lstStyle/>
          <a:p>
            <a:pPr algn="ctr"/>
            <a:endParaRPr lang="zh-CN" altLang="en-US"/>
          </a:p>
        </p:txBody>
      </p:sp>
      <p:sp>
        <p:nvSpPr>
          <p:cNvPr id="17" name="文本框 16"/>
          <p:cNvSpPr txBox="1"/>
          <p:nvPr/>
        </p:nvSpPr>
        <p:spPr>
          <a:xfrm>
            <a:off x="8532495" y="2342515"/>
            <a:ext cx="3659505" cy="365125"/>
          </a:xfrm>
          <a:prstGeom prst="rect">
            <a:avLst/>
          </a:prstGeom>
          <a:noFill/>
        </p:spPr>
        <p:txBody>
          <a:bodyPr wrap="square" rtlCol="0">
            <a:noAutofit/>
          </a:bodyPr>
          <a:p>
            <a:pPr algn="ctr"/>
            <a:r>
              <a:rPr lang="en-US" altLang="zh-CN" sz="2200">
                <a:solidFill>
                  <a:srgbClr val="C00000"/>
                </a:solidFill>
              </a:rPr>
              <a:t>Data Loading Decoupling</a:t>
            </a:r>
            <a:endParaRPr lang="en-US" altLang="zh-CN" sz="2200">
              <a:solidFill>
                <a:srgbClr val="C00000"/>
              </a:solidFill>
            </a:endParaRPr>
          </a:p>
        </p:txBody>
      </p:sp>
      <p:sp>
        <p:nvSpPr>
          <p:cNvPr id="18" name="path 172"/>
          <p:cNvSpPr/>
          <p:nvPr/>
        </p:nvSpPr>
        <p:spPr>
          <a:xfrm>
            <a:off x="7063105" y="5088255"/>
            <a:ext cx="2210435" cy="815975"/>
          </a:xfrm>
          <a:custGeom>
            <a:avLst/>
            <a:gdLst/>
            <a:ahLst/>
            <a:cxnLst/>
            <a:rect l="0" t="0" r="0" b="0"/>
            <a:pathLst>
              <a:path w="739" h="894">
                <a:moveTo>
                  <a:pt x="30" y="447"/>
                </a:moveTo>
                <a:cubicBezTo>
                  <a:pt x="30" y="216"/>
                  <a:pt x="182" y="30"/>
                  <a:pt x="369" y="30"/>
                </a:cubicBezTo>
                <a:cubicBezTo>
                  <a:pt x="557" y="30"/>
                  <a:pt x="709" y="216"/>
                  <a:pt x="709" y="447"/>
                </a:cubicBezTo>
                <a:cubicBezTo>
                  <a:pt x="709" y="677"/>
                  <a:pt x="557" y="864"/>
                  <a:pt x="369" y="864"/>
                </a:cubicBezTo>
                <a:cubicBezTo>
                  <a:pt x="182" y="864"/>
                  <a:pt x="30" y="677"/>
                  <a:pt x="30" y="447"/>
                </a:cubicBezTo>
              </a:path>
            </a:pathLst>
          </a:custGeom>
          <a:noFill/>
          <a:ln w="28575" cap="flat">
            <a:solidFill>
              <a:srgbClr val="C00000"/>
            </a:solidFill>
            <a:prstDash val="solid"/>
            <a:miter lim="800000"/>
          </a:ln>
        </p:spPr>
        <p:txBody>
          <a:bodyPr rtlCol="0"/>
          <a:lstStyle/>
          <a:p>
            <a:pPr algn="ctr"/>
            <a:endParaRPr lang="zh-CN" altLang="en-US"/>
          </a:p>
        </p:txBody>
      </p:sp>
      <p:sp>
        <p:nvSpPr>
          <p:cNvPr id="19" name="文本框 18"/>
          <p:cNvSpPr txBox="1"/>
          <p:nvPr/>
        </p:nvSpPr>
        <p:spPr>
          <a:xfrm>
            <a:off x="4431030" y="5205095"/>
            <a:ext cx="2731770" cy="375285"/>
          </a:xfrm>
          <a:prstGeom prst="rect">
            <a:avLst/>
          </a:prstGeom>
          <a:noFill/>
        </p:spPr>
        <p:txBody>
          <a:bodyPr wrap="square" rtlCol="0">
            <a:noAutofit/>
          </a:bodyPr>
          <a:p>
            <a:pPr algn="ctr"/>
            <a:r>
              <a:rPr lang="en-US" altLang="zh-CN" sz="2200">
                <a:solidFill>
                  <a:srgbClr val="C00000"/>
                </a:solidFill>
              </a:rPr>
              <a:t>Communication Decoupling</a:t>
            </a:r>
            <a:endParaRPr lang="en-US" altLang="zh-CN" sz="22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trips(downLeft)">
                                      <p:cBhvr>
                                        <p:cTn id="18" dur="500"/>
                                        <p:tgtEl>
                                          <p:spTgt spid="1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strips(down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strips(downLeft)">
                                      <p:cBhvr>
                                        <p:cTn id="26" dur="500"/>
                                        <p:tgtEl>
                                          <p:spTgt spid="18"/>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strips(downLeft)">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6" grpId="0" animBg="1"/>
      <p:bldP spid="17" grpId="1"/>
      <p:bldP spid="16" grpId="1" animBg="1"/>
      <p:bldP spid="18" grpId="0" animBg="1"/>
      <p:bldP spid="19" grpId="0"/>
      <p:bldP spid="18" grpId="1" animBg="1"/>
      <p:bldP spid="1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box 232"/>
          <p:cNvSpPr/>
          <p:nvPr/>
        </p:nvSpPr>
        <p:spPr>
          <a:xfrm>
            <a:off x="554355" y="955675"/>
            <a:ext cx="11582400" cy="2115820"/>
          </a:xfrm>
          <a:prstGeom prst="rect">
            <a:avLst/>
          </a:prstGeom>
          <a:noFill/>
          <a:ln w="0" cap="flat">
            <a:noFill/>
            <a:prstDash val="solid"/>
            <a:miter lim="0"/>
          </a:ln>
        </p:spPr>
        <p:txBody>
          <a:bodyPr vert="horz" wrap="square" lIns="0" tIns="0" rIns="0" bIns="0"/>
          <a:lstStyle/>
          <a:p>
            <a:pPr algn="l" rtl="0" eaLnBrk="0">
              <a:lnSpc>
                <a:spcPct val="105000"/>
              </a:lnSpc>
            </a:pPr>
            <a:endParaRPr sz="900" dirty="0">
              <a:latin typeface="Arial" panose="020B0604020202090204"/>
              <a:ea typeface="Arial" panose="020B0604020202090204"/>
              <a:cs typeface="Arial" panose="020B0604020202090204"/>
            </a:endParaRPr>
          </a:p>
          <a:p>
            <a:pPr marL="131445" algn="l" rtl="0" eaLnBrk="0">
              <a:lnSpc>
                <a:spcPct val="95000"/>
              </a:lnSpc>
              <a:spcBef>
                <a:spcPts val="1545"/>
              </a:spcBef>
              <a:tabLst>
                <a:tab pos="419735" algn="l"/>
              </a:tabLst>
            </a:pPr>
            <a:r>
              <a:rPr sz="3100" kern="0" spc="0" dirty="0">
                <a:solidFill>
                  <a:srgbClr val="000000">
                    <a:alpha val="100000"/>
                  </a:srgbClr>
                </a:solidFill>
                <a:latin typeface="Arial" panose="020B0604020202090204"/>
                <a:ea typeface="Arial" panose="020B0604020202090204"/>
                <a:cs typeface="Arial" panose="020B0604020202090204"/>
              </a:rPr>
              <a:t>	</a:t>
            </a:r>
            <a:r>
              <a:rPr sz="3100" kern="0" spc="460" dirty="0">
                <a:solidFill>
                  <a:srgbClr val="000000">
                    <a:alpha val="100000"/>
                  </a:srgbClr>
                </a:solidFill>
                <a:latin typeface="Arial" panose="020B0604020202090204"/>
                <a:ea typeface="Arial" panose="020B0604020202090204"/>
                <a:cs typeface="Arial" panose="020B0604020202090204"/>
              </a:rPr>
              <a:t> </a:t>
            </a:r>
            <a:r>
              <a:rPr lang="en-US" altLang="zh-CN" sz="2900" dirty="0">
                <a:latin typeface="Arial" panose="020B0604020202090204"/>
                <a:ea typeface="Arial" panose="020B0604020202090204"/>
                <a:cs typeface="Arial" panose="020B0604020202090204"/>
              </a:rPr>
              <a:t>FaaSBoard is built entirely on industrial serverless services, provided by AWS.</a:t>
            </a:r>
            <a:endParaRPr lang="en-US" altLang="zh-CN" sz="2900" dirty="0">
              <a:latin typeface="Arial" panose="020B0604020202090204"/>
              <a:ea typeface="Arial" panose="020B0604020202090204"/>
              <a:cs typeface="Arial" panose="020B0604020202090204"/>
            </a:endParaRPr>
          </a:p>
        </p:txBody>
      </p:sp>
      <p:pic>
        <p:nvPicPr>
          <p:cNvPr id="236" name="picture 236"/>
          <p:cNvPicPr>
            <a:picLocks noChangeAspect="1"/>
          </p:cNvPicPr>
          <p:nvPr/>
        </p:nvPicPr>
        <p:blipFill>
          <a:blip r:embed="rId1"/>
          <a:stretch>
            <a:fillRect/>
          </a:stretch>
        </p:blipFill>
        <p:spPr>
          <a:xfrm rot="21600000">
            <a:off x="693427" y="1301267"/>
            <a:ext cx="288543" cy="451104"/>
          </a:xfrm>
          <a:prstGeom prst="rect">
            <a:avLst/>
          </a:prstGeom>
        </p:spPr>
      </p:pic>
      <p:sp>
        <p:nvSpPr>
          <p:cNvPr id="240" name="textbox 240"/>
          <p:cNvSpPr/>
          <p:nvPr/>
        </p:nvSpPr>
        <p:spPr>
          <a:xfrm>
            <a:off x="10529570" y="6503670"/>
            <a:ext cx="1607820" cy="304165"/>
          </a:xfrm>
          <a:prstGeom prst="rect">
            <a:avLst/>
          </a:prstGeom>
          <a:noFill/>
          <a:ln w="0" cap="flat">
            <a:noFill/>
            <a:prstDash val="solid"/>
            <a:miter lim="0"/>
          </a:ln>
        </p:spPr>
        <p:txBody>
          <a:bodyPr vert="horz" wrap="square" lIns="0" tIns="0" rIns="0" bIns="0"/>
          <a:lstStyle/>
          <a:p>
            <a:pPr algn="l" rtl="0" eaLnBrk="0">
              <a:lnSpc>
                <a:spcPct val="76000"/>
              </a:lnSpc>
            </a:pPr>
            <a:endParaRPr sz="100" dirty="0">
              <a:latin typeface="Arial" panose="020B0604020202090204"/>
              <a:ea typeface="Arial" panose="020B0604020202090204"/>
              <a:cs typeface="Arial" panose="020B0604020202090204"/>
            </a:endParaRPr>
          </a:p>
          <a:p>
            <a:pPr algn="l" rtl="0" eaLnBrk="0">
              <a:lnSpc>
                <a:spcPct val="121000"/>
              </a:lnSpc>
            </a:pPr>
            <a:endParaRPr sz="400" dirty="0">
              <a:latin typeface="Arial" panose="020B0604020202090204"/>
              <a:ea typeface="Arial" panose="020B0604020202090204"/>
              <a:cs typeface="Arial" panose="020B0604020202090204"/>
            </a:endParaRPr>
          </a:p>
          <a:p>
            <a:pPr algn="r" rtl="0" eaLnBrk="0">
              <a:lnSpc>
                <a:spcPct val="77000"/>
              </a:lnSpc>
              <a:spcBef>
                <a:spcPts val="0"/>
              </a:spcBef>
            </a:pPr>
            <a:r>
              <a:rPr sz="1900" kern="0" spc="-50" dirty="0">
                <a:solidFill>
                  <a:srgbClr val="222222">
                    <a:alpha val="100000"/>
                  </a:srgbClr>
                </a:solidFill>
                <a:latin typeface="Arial" panose="020B0604020202090204"/>
                <a:ea typeface="Arial" panose="020B0604020202090204"/>
                <a:cs typeface="Arial" panose="020B0604020202090204"/>
              </a:rPr>
              <a:t>     </a:t>
            </a:r>
            <a:r>
              <a:rPr lang="en-US" sz="1900" kern="0" spc="-50" dirty="0">
                <a:solidFill>
                  <a:srgbClr val="222222">
                    <a:alpha val="100000"/>
                  </a:srgbClr>
                </a:solidFill>
                <a:latin typeface="Arial" panose="020B0604020202090204"/>
                <a:ea typeface="Arial" panose="020B0604020202090204"/>
                <a:cs typeface="Arial" panose="020B0604020202090204"/>
              </a:rPr>
              <a:t>9</a:t>
            </a:r>
            <a:endParaRPr lang="en-US" sz="1900" kern="0" spc="-50" dirty="0">
              <a:solidFill>
                <a:srgbClr val="222222">
                  <a:alpha val="100000"/>
                </a:srgbClr>
              </a:solidFill>
              <a:latin typeface="Arial" panose="020B0604020202090204"/>
              <a:ea typeface="Arial" panose="020B0604020202090204"/>
              <a:cs typeface="Arial" panose="020B0604020202090204"/>
            </a:endParaRPr>
          </a:p>
        </p:txBody>
      </p:sp>
      <p:sp>
        <p:nvSpPr>
          <p:cNvPr id="242" name="textbox 242"/>
          <p:cNvSpPr/>
          <p:nvPr/>
        </p:nvSpPr>
        <p:spPr>
          <a:xfrm>
            <a:off x="554355" y="304800"/>
            <a:ext cx="10666095" cy="508635"/>
          </a:xfrm>
          <a:prstGeom prst="rect">
            <a:avLst/>
          </a:prstGeom>
          <a:noFill/>
          <a:ln w="0" cap="flat">
            <a:noFill/>
            <a:prstDash val="solid"/>
            <a:miter lim="0"/>
          </a:ln>
        </p:spPr>
        <p:txBody>
          <a:bodyPr vert="horz" wrap="square" lIns="0" tIns="0" rIns="0" bIns="0"/>
          <a:lstStyle/>
          <a:p>
            <a:pPr algn="l" rtl="0" eaLnBrk="0">
              <a:lnSpc>
                <a:spcPct val="131000"/>
              </a:lnSpc>
            </a:pPr>
            <a:endParaRPr sz="300" dirty="0">
              <a:latin typeface="Arial" panose="020B0604020202090204"/>
              <a:ea typeface="Arial" panose="020B0604020202090204"/>
              <a:cs typeface="Arial" panose="020B0604020202090204"/>
            </a:endParaRPr>
          </a:p>
          <a:p>
            <a:pPr marL="487680" algn="ctr" rtl="0" eaLnBrk="0">
              <a:lnSpc>
                <a:spcPct val="78000"/>
              </a:lnSpc>
              <a:spcBef>
                <a:spcPts val="0"/>
              </a:spcBef>
              <a:tabLst>
                <a:tab pos="889000" algn="l"/>
              </a:tabLst>
            </a:pPr>
            <a:r>
              <a:rPr sz="3400" kern="0" spc="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lang="en-US" altLang="zh-CN" sz="34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rPr>
              <a:t>FaaSBoard Workflow</a:t>
            </a:r>
            <a:endParaRPr sz="3400" dirty="0">
              <a:latin typeface="PingFang SC" panose="020B0400000000000000" charset="-122"/>
              <a:ea typeface="PingFang SC" panose="020B0400000000000000" charset="-122"/>
              <a:cs typeface="PingFang SC" panose="020B0400000000000000" charset="-122"/>
            </a:endParaRPr>
          </a:p>
        </p:txBody>
      </p:sp>
      <p:grpSp>
        <p:nvGrpSpPr>
          <p:cNvPr id="34" name="group 34"/>
          <p:cNvGrpSpPr/>
          <p:nvPr/>
        </p:nvGrpSpPr>
        <p:grpSpPr>
          <a:xfrm rot="21600000">
            <a:off x="363414" y="952657"/>
            <a:ext cx="11465170" cy="78117"/>
            <a:chOff x="0" y="0"/>
            <a:chExt cx="11465170" cy="78117"/>
          </a:xfrm>
        </p:grpSpPr>
        <p:sp>
          <p:nvSpPr>
            <p:cNvPr id="246" name="path 246"/>
            <p:cNvSpPr/>
            <p:nvPr/>
          </p:nvSpPr>
          <p:spPr>
            <a:xfrm>
              <a:off x="0" y="0"/>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248" name="path 248"/>
            <p:cNvSpPr/>
            <p:nvPr/>
          </p:nvSpPr>
          <p:spPr>
            <a:xfrm>
              <a:off x="0" y="62241"/>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grpSp>
      <p:pic>
        <p:nvPicPr>
          <p:cNvPr id="2" name="图片 1" descr="architecture2.drawio_01"/>
          <p:cNvPicPr>
            <a:picLocks noChangeAspect="1"/>
          </p:cNvPicPr>
          <p:nvPr/>
        </p:nvPicPr>
        <p:blipFill>
          <a:blip r:embed="rId2"/>
          <a:stretch>
            <a:fillRect/>
          </a:stretch>
        </p:blipFill>
        <p:spPr>
          <a:xfrm>
            <a:off x="2400300" y="2231390"/>
            <a:ext cx="6927850" cy="4011295"/>
          </a:xfrm>
          <a:prstGeom prst="rect">
            <a:avLst/>
          </a:prstGeom>
        </p:spPr>
      </p:pic>
      <p:sp>
        <p:nvSpPr>
          <p:cNvPr id="3" name="path 172"/>
          <p:cNvSpPr/>
          <p:nvPr/>
        </p:nvSpPr>
        <p:spPr>
          <a:xfrm>
            <a:off x="2218690" y="3895725"/>
            <a:ext cx="1868170" cy="1165860"/>
          </a:xfrm>
          <a:custGeom>
            <a:avLst/>
            <a:gdLst/>
            <a:ahLst/>
            <a:cxnLst/>
            <a:rect l="0" t="0" r="0" b="0"/>
            <a:pathLst>
              <a:path w="739" h="894">
                <a:moveTo>
                  <a:pt x="30" y="447"/>
                </a:moveTo>
                <a:cubicBezTo>
                  <a:pt x="30" y="216"/>
                  <a:pt x="182" y="30"/>
                  <a:pt x="369" y="30"/>
                </a:cubicBezTo>
                <a:cubicBezTo>
                  <a:pt x="557" y="30"/>
                  <a:pt x="709" y="216"/>
                  <a:pt x="709" y="447"/>
                </a:cubicBezTo>
                <a:cubicBezTo>
                  <a:pt x="709" y="677"/>
                  <a:pt x="557" y="864"/>
                  <a:pt x="369" y="864"/>
                </a:cubicBezTo>
                <a:cubicBezTo>
                  <a:pt x="182" y="864"/>
                  <a:pt x="30" y="677"/>
                  <a:pt x="30" y="447"/>
                </a:cubicBezTo>
              </a:path>
            </a:pathLst>
          </a:custGeom>
          <a:noFill/>
          <a:ln w="28575" cap="flat">
            <a:solidFill>
              <a:srgbClr val="C00000"/>
            </a:solidFill>
            <a:prstDash val="solid"/>
            <a:miter lim="800000"/>
          </a:ln>
        </p:spPr>
        <p:txBody>
          <a:bodyPr rtlCol="0"/>
          <a:lstStyle/>
          <a:p>
            <a:pPr algn="ctr"/>
            <a:endParaRPr lang="zh-CN" altLang="en-US"/>
          </a:p>
        </p:txBody>
      </p:sp>
      <p:sp>
        <p:nvSpPr>
          <p:cNvPr id="4" name="文本框 3"/>
          <p:cNvSpPr txBox="1"/>
          <p:nvPr/>
        </p:nvSpPr>
        <p:spPr>
          <a:xfrm>
            <a:off x="-62865" y="4742180"/>
            <a:ext cx="2731770" cy="375285"/>
          </a:xfrm>
          <a:prstGeom prst="rect">
            <a:avLst/>
          </a:prstGeom>
          <a:noFill/>
        </p:spPr>
        <p:txBody>
          <a:bodyPr wrap="square" rtlCol="0">
            <a:noAutofit/>
          </a:bodyPr>
          <a:p>
            <a:pPr algn="ctr"/>
            <a:r>
              <a:rPr lang="en-US" altLang="zh-CN" sz="2200">
                <a:solidFill>
                  <a:srgbClr val="C00000"/>
                </a:solidFill>
              </a:rPr>
              <a:t>Better Load Balance</a:t>
            </a:r>
            <a:endParaRPr lang="en-US" altLang="zh-CN" sz="2200">
              <a:solidFill>
                <a:srgbClr val="C00000"/>
              </a:solidFill>
            </a:endParaRPr>
          </a:p>
        </p:txBody>
      </p:sp>
      <p:sp>
        <p:nvSpPr>
          <p:cNvPr id="5" name="path 172"/>
          <p:cNvSpPr/>
          <p:nvPr/>
        </p:nvSpPr>
        <p:spPr>
          <a:xfrm>
            <a:off x="2218690" y="4993005"/>
            <a:ext cx="1868170" cy="1165860"/>
          </a:xfrm>
          <a:custGeom>
            <a:avLst/>
            <a:gdLst/>
            <a:ahLst/>
            <a:cxnLst/>
            <a:rect l="0" t="0" r="0" b="0"/>
            <a:pathLst>
              <a:path w="739" h="894">
                <a:moveTo>
                  <a:pt x="30" y="447"/>
                </a:moveTo>
                <a:cubicBezTo>
                  <a:pt x="30" y="216"/>
                  <a:pt x="182" y="30"/>
                  <a:pt x="369" y="30"/>
                </a:cubicBezTo>
                <a:cubicBezTo>
                  <a:pt x="557" y="30"/>
                  <a:pt x="709" y="216"/>
                  <a:pt x="709" y="447"/>
                </a:cubicBezTo>
                <a:cubicBezTo>
                  <a:pt x="709" y="677"/>
                  <a:pt x="557" y="864"/>
                  <a:pt x="369" y="864"/>
                </a:cubicBezTo>
                <a:cubicBezTo>
                  <a:pt x="182" y="864"/>
                  <a:pt x="30" y="677"/>
                  <a:pt x="30" y="447"/>
                </a:cubicBezTo>
              </a:path>
            </a:pathLst>
          </a:custGeom>
          <a:noFill/>
          <a:ln w="28575" cap="flat">
            <a:solidFill>
              <a:srgbClr val="C00000"/>
            </a:solidFill>
            <a:prstDash val="solid"/>
            <a:miter lim="800000"/>
          </a:ln>
        </p:spPr>
        <p:txBody>
          <a:bodyPr rtlCol="0"/>
          <a:lstStyle/>
          <a:p>
            <a:pPr algn="ctr"/>
            <a:endParaRPr lang="zh-CN" altLang="en-US"/>
          </a:p>
        </p:txBody>
      </p:sp>
      <p:sp>
        <p:nvSpPr>
          <p:cNvPr id="6" name="文本框 5"/>
          <p:cNvSpPr txBox="1"/>
          <p:nvPr/>
        </p:nvSpPr>
        <p:spPr>
          <a:xfrm>
            <a:off x="-62865" y="6158865"/>
            <a:ext cx="2861310" cy="375285"/>
          </a:xfrm>
          <a:prstGeom prst="rect">
            <a:avLst/>
          </a:prstGeom>
          <a:noFill/>
        </p:spPr>
        <p:txBody>
          <a:bodyPr wrap="square" rtlCol="0">
            <a:noAutofit/>
          </a:bodyPr>
          <a:p>
            <a:pPr algn="ctr"/>
            <a:r>
              <a:rPr lang="en-US" altLang="zh-CN" sz="2200">
                <a:solidFill>
                  <a:srgbClr val="C00000"/>
                </a:solidFill>
              </a:rPr>
              <a:t>Balanced Subgraphs</a:t>
            </a:r>
            <a:endParaRPr lang="en-US" altLang="zh-CN" sz="22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3" grpId="1" animBg="1"/>
      <p:bldP spid="4" grpId="1"/>
      <p:bldP spid="5" grpId="0" animBg="1"/>
      <p:bldP spid="6" grpId="0"/>
      <p:bldP spid="5" grpId="1" animBg="1"/>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20" name="textbox 320"/>
              <p:cNvSpPr/>
              <p:nvPr/>
            </p:nvSpPr>
            <p:spPr>
              <a:xfrm>
                <a:off x="905510" y="1194435"/>
                <a:ext cx="10720705" cy="1774190"/>
              </a:xfrm>
              <a:prstGeom prst="rect">
                <a:avLst/>
              </a:prstGeom>
              <a:noFill/>
              <a:ln w="0" cap="flat">
                <a:noFill/>
                <a:prstDash val="solid"/>
                <a:miter lim="0"/>
              </a:ln>
            </p:spPr>
            <p:txBody>
              <a:bodyPr vert="horz" wrap="square" lIns="0" tIns="0" rIns="0" bIns="0"/>
              <a:lstStyle/>
              <a:p>
                <a:pPr algn="l" rtl="0" eaLnBrk="0">
                  <a:lnSpc>
                    <a:spcPct val="115000"/>
                  </a:lnSpc>
                </a:pPr>
                <a:r>
                  <a:rPr sz="2900" b="1" kern="0" spc="-90" dirty="0">
                    <a:solidFill>
                      <a:srgbClr val="000000">
                        <a:alpha val="100000"/>
                      </a:srgbClr>
                    </a:solidFill>
                    <a:latin typeface="PingFang SC" panose="020B0400000000000000" charset="-122"/>
                    <a:ea typeface="PingFang SC" panose="020B0400000000000000" charset="-122"/>
                    <a:cs typeface="PingFang SC" panose="020B0400000000000000" charset="-122"/>
                  </a:rPr>
                  <a:t>Insights</a:t>
                </a:r>
                <a:r>
                  <a:rPr sz="2900" kern="0" spc="-90" dirty="0">
                    <a:solidFill>
                      <a:srgbClr val="000000">
                        <a:alpha val="100000"/>
                      </a:srgbClr>
                    </a:solidFill>
                    <a:latin typeface="PingFang SC" panose="020B0400000000000000" charset="-122"/>
                    <a:ea typeface="PingFang SC" panose="020B0400000000000000" charset="-122"/>
                    <a:cs typeface="PingFang SC" panose="020B0400000000000000" charset="-122"/>
                  </a:rPr>
                  <a:t>  </a:t>
                </a:r>
                <a:r>
                  <a:rPr lang="en-US" sz="2900" kern="0" spc="-90" dirty="0">
                    <a:solidFill>
                      <a:srgbClr val="000000">
                        <a:alpha val="100000"/>
                      </a:srgbClr>
                    </a:solidFill>
                    <a:latin typeface="PingFang SC" panose="020B0400000000000000" charset="-122"/>
                    <a:ea typeface="PingFang SC" panose="020B0400000000000000" charset="-122"/>
                    <a:cs typeface="PingFang SC" panose="020B0400000000000000" charset="-122"/>
                  </a:rPr>
                  <a:t>C</a:t>
                </a:r>
                <a:r>
                  <a:rPr lang="en-US" altLang="zh-CN" sz="2900" kern="0" spc="-80" dirty="0">
                    <a:solidFill>
                      <a:srgbClr val="000000">
                        <a:alpha val="100000"/>
                      </a:srgbClr>
                    </a:solidFill>
                    <a:latin typeface="Arial" panose="020B0604020202090204"/>
                    <a:ea typeface="Arial" panose="020B0604020202090204"/>
                    <a:cs typeface="Arial" panose="020B0604020202090204"/>
                  </a:rPr>
                  <a:t>ombine the </a:t>
                </a:r>
                <a:r>
                  <a:rPr lang="en-US" altLang="zh-CN" sz="2900" kern="0" spc="-80" dirty="0">
                    <a:solidFill>
                      <a:srgbClr val="C00000">
                        <a:alpha val="100000"/>
                      </a:srgbClr>
                    </a:solidFill>
                    <a:latin typeface="Arial" panose="020B0604020202090204"/>
                    <a:ea typeface="Arial" panose="020B0604020202090204"/>
                    <a:cs typeface="Arial" panose="020B0604020202090204"/>
                  </a:rPr>
                  <a:t>low communication complexity </a:t>
                </a:r>
                <a:r>
                  <a:rPr lang="en-US" altLang="zh-CN" sz="2900" i="1" kern="0" spc="-80" dirty="0">
                    <a:solidFill>
                      <a:srgbClr val="C00000">
                        <a:alpha val="100000"/>
                      </a:srgbClr>
                    </a:solidFill>
                    <a:latin typeface="DejaVu Math TeX Gyre" panose="02000503000000000000" charset="0"/>
                    <a:ea typeface="Arial" panose="020B0604020202090204"/>
                    <a:cs typeface="DejaVu Math TeX Gyre" panose="02000503000000000000" charset="0"/>
                  </a:rPr>
                  <a:t>O(</a:t>
                </a:r>
                <a14:m>
                  <m:oMath xmlns:m="http://schemas.openxmlformats.org/officeDocument/2006/math">
                    <m:r>
                      <a:rPr lang="en-US" altLang="zh-CN" sz="2900" i="1" kern="0" spc="-80" dirty="0">
                        <a:solidFill>
                          <a:srgbClr val="C00000">
                            <a:alpha val="100000"/>
                          </a:srgbClr>
                        </a:solidFill>
                        <a:latin typeface="DejaVu Math TeX Gyre" panose="02000503000000000000" charset="0"/>
                        <a:ea typeface="Arial" panose="020B0604020202090204"/>
                        <a:cs typeface="DejaVu Math TeX Gyre" panose="02000503000000000000" charset="0"/>
                      </a:rPr>
                      <m:t>√</m:t>
                    </m:r>
                    <m:r>
                      <a:rPr lang="en-US" altLang="zh-CN" sz="2900" i="1" kern="0" spc="-80" dirty="0">
                        <a:solidFill>
                          <a:srgbClr val="C00000">
                            <a:alpha val="100000"/>
                          </a:srgbClr>
                        </a:solidFill>
                        <a:latin typeface="DejaVu Math TeX Gyre" panose="02000503000000000000" charset="0"/>
                        <a:ea typeface="Arial" panose="020B0604020202090204"/>
                        <a:cs typeface="DejaVu Math TeX Gyre" panose="02000503000000000000" charset="0"/>
                      </a:rPr>
                      <m:t>𝑝</m:t>
                    </m:r>
                  </m:oMath>
                </a14:m>
                <a:r>
                  <a:rPr lang="en-US" altLang="zh-CN" sz="2900" i="1" kern="0" spc="-80" dirty="0">
                    <a:solidFill>
                      <a:srgbClr val="C00000">
                        <a:alpha val="100000"/>
                      </a:srgbClr>
                    </a:solidFill>
                    <a:latin typeface="DejaVu Math TeX Gyre" panose="02000503000000000000" charset="0"/>
                    <a:ea typeface="Arial" panose="020B0604020202090204"/>
                    <a:cs typeface="DejaVu Math TeX Gyre" panose="02000503000000000000" charset="0"/>
                  </a:rPr>
                  <a:t>)</a:t>
                </a:r>
                <a:r>
                  <a:rPr lang="en-US" altLang="zh-CN" sz="2900" kern="0" spc="-80" dirty="0">
                    <a:solidFill>
                      <a:srgbClr val="000000">
                        <a:alpha val="100000"/>
                      </a:srgbClr>
                    </a:solidFill>
                    <a:latin typeface="Arial" panose="020B0604020202090204"/>
                    <a:ea typeface="Arial" panose="020B0604020202090204"/>
                    <a:cs typeface="Arial" panose="020B0604020202090204"/>
                  </a:rPr>
                  <a:t> of 2D-chunk based partitioning and the </a:t>
                </a:r>
                <a:r>
                  <a:rPr lang="en-US" altLang="zh-CN" sz="2900" kern="0" spc="-80" dirty="0">
                    <a:solidFill>
                      <a:srgbClr val="C00000">
                        <a:alpha val="100000"/>
                      </a:srgbClr>
                    </a:solidFill>
                    <a:latin typeface="Arial" panose="020B0604020202090204"/>
                    <a:ea typeface="Arial" panose="020B0604020202090204"/>
                    <a:cs typeface="Arial" panose="020B0604020202090204"/>
                  </a:rPr>
                  <a:t>load balance</a:t>
                </a:r>
                <a:r>
                  <a:rPr lang="en-US" altLang="zh-CN" sz="2900" kern="0" spc="-80" dirty="0">
                    <a:solidFill>
                      <a:srgbClr val="000000">
                        <a:alpha val="100000"/>
                      </a:srgbClr>
                    </a:solidFill>
                    <a:latin typeface="Arial" panose="020B0604020202090204"/>
                    <a:ea typeface="Arial" panose="020B0604020202090204"/>
                    <a:cs typeface="Arial" panose="020B0604020202090204"/>
                  </a:rPr>
                  <a:t> of non-uniform chunking space</a:t>
                </a:r>
                <a:r>
                  <a:rPr sz="2900" kern="0" spc="-80" dirty="0">
                    <a:solidFill>
                      <a:srgbClr val="000000">
                        <a:alpha val="100000"/>
                      </a:srgbClr>
                    </a:solidFill>
                    <a:latin typeface="Arial" panose="020B0604020202090204"/>
                    <a:ea typeface="Arial" panose="020B0604020202090204"/>
                    <a:cs typeface="Arial" panose="020B0604020202090204"/>
                  </a:rPr>
                  <a:t>.</a:t>
                </a:r>
                <a:endParaRPr sz="2900" dirty="0">
                  <a:latin typeface="Arial" panose="020B0604020202090204"/>
                  <a:ea typeface="Arial" panose="020B0604020202090204"/>
                  <a:cs typeface="Arial" panose="020B0604020202090204"/>
                </a:endParaRPr>
              </a:p>
              <a:p>
                <a:pPr algn="l" rtl="0" eaLnBrk="0">
                  <a:lnSpc>
                    <a:spcPct val="101000"/>
                  </a:lnSpc>
                </a:pPr>
                <a:endParaRPr sz="1600" dirty="0">
                  <a:latin typeface="Arial" panose="020B0604020202090204"/>
                  <a:ea typeface="Arial" panose="020B0604020202090204"/>
                  <a:cs typeface="Arial" panose="020B0604020202090204"/>
                </a:endParaRPr>
              </a:p>
              <a:p>
                <a:pPr algn="l" rtl="0" eaLnBrk="0">
                  <a:lnSpc>
                    <a:spcPct val="9000"/>
                  </a:lnSpc>
                </a:pPr>
                <a:endParaRPr sz="100" dirty="0">
                  <a:latin typeface="Arial" panose="020B0604020202090204"/>
                  <a:ea typeface="Arial" panose="020B0604020202090204"/>
                  <a:cs typeface="Arial" panose="020B0604020202090204"/>
                </a:endParaRPr>
              </a:p>
              <a:p>
                <a:pPr marL="650240" algn="l" rtl="0" eaLnBrk="0">
                  <a:lnSpc>
                    <a:spcPct val="75000"/>
                  </a:lnSpc>
                  <a:tabLst>
                    <a:tab pos="790575" algn="l"/>
                  </a:tabLst>
                </a:pPr>
                <a:r>
                  <a:rPr sz="3600" kern="0" spc="0" dirty="0">
                    <a:solidFill>
                      <a:srgbClr val="0D0D0D">
                        <a:alpha val="100000"/>
                      </a:srgbClr>
                    </a:solidFill>
                    <a:latin typeface="PingFang SC" panose="020B0400000000000000" charset="-122"/>
                    <a:ea typeface="PingFang SC" panose="020B0400000000000000" charset="-122"/>
                    <a:cs typeface="PingFang SC" panose="020B0400000000000000" charset="-122"/>
                  </a:rPr>
                  <a:t>	</a:t>
                </a:r>
                <a:endParaRPr sz="2900" dirty="0">
                  <a:latin typeface="Arial" panose="020B0604020202090204"/>
                  <a:ea typeface="Arial" panose="020B0604020202090204"/>
                  <a:cs typeface="Arial" panose="020B0604020202090204"/>
                </a:endParaRPr>
              </a:p>
            </p:txBody>
          </p:sp>
        </mc:Choice>
        <mc:Fallback>
          <p:sp>
            <p:nvSpPr>
              <p:cNvPr id="320" name="textbox 320"/>
              <p:cNvSpPr>
                <a:spLocks noRot="1" noChangeAspect="1" noMove="1" noResize="1" noEditPoints="1" noAdjustHandles="1" noChangeArrowheads="1" noChangeShapeType="1" noTextEdit="1"/>
              </p:cNvSpPr>
              <p:nvPr/>
            </p:nvSpPr>
            <p:spPr>
              <a:xfrm>
                <a:off x="905510" y="1194435"/>
                <a:ext cx="10720705" cy="1774190"/>
              </a:xfrm>
              <a:prstGeom prst="rect">
                <a:avLst/>
              </a:prstGeom>
              <a:blipFill rotWithShape="1">
                <a:blip r:embed="rId1"/>
                <a:stretch>
                  <a:fillRect b="-23014"/>
                </a:stretch>
              </a:blipFill>
              <a:ln w="0" cap="flat">
                <a:noFill/>
                <a:prstDash val="solid"/>
                <a:miter lim="0"/>
              </a:ln>
            </p:spPr>
            <p:txBody>
              <a:bodyPr/>
              <a:lstStyle/>
              <a:p>
                <a:r>
                  <a:rPr lang="zh-CN" altLang="en-US">
                    <a:noFill/>
                  </a:rPr>
                  <a:t> </a:t>
                </a:r>
              </a:p>
            </p:txBody>
          </p:sp>
        </mc:Fallback>
      </mc:AlternateContent>
      <p:pic>
        <p:nvPicPr>
          <p:cNvPr id="324" name="picture 324"/>
          <p:cNvPicPr>
            <a:picLocks noChangeAspect="1"/>
          </p:cNvPicPr>
          <p:nvPr/>
        </p:nvPicPr>
        <p:blipFill>
          <a:blip r:embed="rId2"/>
          <a:stretch>
            <a:fillRect/>
          </a:stretch>
        </p:blipFill>
        <p:spPr>
          <a:xfrm rot="21600000">
            <a:off x="363220" y="1212850"/>
            <a:ext cx="376555" cy="549910"/>
          </a:xfrm>
          <a:prstGeom prst="rect">
            <a:avLst/>
          </a:prstGeom>
        </p:spPr>
      </p:pic>
      <p:grpSp>
        <p:nvGrpSpPr>
          <p:cNvPr id="40" name="group 40"/>
          <p:cNvGrpSpPr/>
          <p:nvPr/>
        </p:nvGrpSpPr>
        <p:grpSpPr>
          <a:xfrm rot="21600000">
            <a:off x="363414" y="952657"/>
            <a:ext cx="11465170" cy="78117"/>
            <a:chOff x="0" y="0"/>
            <a:chExt cx="11465170" cy="78117"/>
          </a:xfrm>
        </p:grpSpPr>
        <p:sp>
          <p:nvSpPr>
            <p:cNvPr id="344" name="path 344"/>
            <p:cNvSpPr/>
            <p:nvPr/>
          </p:nvSpPr>
          <p:spPr>
            <a:xfrm>
              <a:off x="0" y="0"/>
              <a:ext cx="11465170" cy="38101"/>
            </a:xfrm>
            <a:custGeom>
              <a:avLst/>
              <a:gdLst/>
              <a:ahLst/>
              <a:cxnLst/>
              <a:rect l="0" t="0" r="0" b="0"/>
              <a:pathLst>
                <a:path w="18055" h="60">
                  <a:moveTo>
                    <a:pt x="0" y="30"/>
                  </a:moveTo>
                  <a:lnTo>
                    <a:pt x="18055" y="30"/>
                  </a:lnTo>
                </a:path>
              </a:pathLst>
            </a:custGeom>
            <a:noFill/>
            <a:ln w="38100" cap="flat">
              <a:solidFill>
                <a:srgbClr val="843C0C"/>
              </a:solidFill>
              <a:prstDash val="solid"/>
              <a:miter lim="800000"/>
            </a:ln>
          </p:spPr>
          <p:txBody>
            <a:bodyPr rtlCol="0"/>
            <a:lstStyle/>
            <a:p>
              <a:pPr algn="ctr"/>
              <a:endParaRPr lang="zh-CN" altLang="en-US"/>
            </a:p>
          </p:txBody>
        </p:sp>
        <p:sp>
          <p:nvSpPr>
            <p:cNvPr id="346" name="path 346"/>
            <p:cNvSpPr/>
            <p:nvPr/>
          </p:nvSpPr>
          <p:spPr>
            <a:xfrm>
              <a:off x="0" y="62241"/>
              <a:ext cx="11465170" cy="15876"/>
            </a:xfrm>
            <a:custGeom>
              <a:avLst/>
              <a:gdLst/>
              <a:ahLst/>
              <a:cxnLst/>
              <a:rect l="0" t="0" r="0" b="0"/>
              <a:pathLst>
                <a:path w="18055" h="25">
                  <a:moveTo>
                    <a:pt x="0" y="12"/>
                  </a:moveTo>
                  <a:lnTo>
                    <a:pt x="18055" y="12"/>
                  </a:lnTo>
                </a:path>
              </a:pathLst>
            </a:custGeom>
            <a:noFill/>
            <a:ln w="15875" cap="flat">
              <a:solidFill>
                <a:srgbClr val="843C0C"/>
              </a:solidFill>
              <a:prstDash val="solid"/>
              <a:miter lim="800000"/>
            </a:ln>
          </p:spPr>
          <p:txBody>
            <a:bodyPr rtlCol="0"/>
            <a:lstStyle/>
            <a:p>
              <a:pPr algn="ctr"/>
              <a:endParaRPr lang="zh-CN" altLang="en-US"/>
            </a:p>
          </p:txBody>
        </p:sp>
      </p:grpSp>
      <p:sp>
        <p:nvSpPr>
          <p:cNvPr id="356" name="textbox 356"/>
          <p:cNvSpPr/>
          <p:nvPr/>
        </p:nvSpPr>
        <p:spPr>
          <a:xfrm>
            <a:off x="11829415" y="6576060"/>
            <a:ext cx="307975" cy="229870"/>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90204"/>
              <a:ea typeface="Arial" panose="020B0604020202090204"/>
              <a:cs typeface="Arial" panose="020B0604020202090204"/>
            </a:endParaRPr>
          </a:p>
          <a:p>
            <a:pPr algn="r" rtl="0" eaLnBrk="0">
              <a:lnSpc>
                <a:spcPct val="73000"/>
              </a:lnSpc>
            </a:pPr>
            <a:r>
              <a:rPr lang="en-US" sz="1800" kern="0" spc="-80" dirty="0">
                <a:solidFill>
                  <a:srgbClr val="000000">
                    <a:alpha val="100000"/>
                  </a:srgbClr>
                </a:solidFill>
                <a:latin typeface="Arial" panose="020B0604020202090204"/>
                <a:ea typeface="Arial" panose="020B0604020202090204"/>
                <a:cs typeface="Arial" panose="020B0604020202090204"/>
              </a:rPr>
              <a:t>10</a:t>
            </a:r>
            <a:endParaRPr lang="en-US" sz="1800" kern="0" spc="-80" dirty="0">
              <a:solidFill>
                <a:srgbClr val="000000">
                  <a:alpha val="100000"/>
                </a:srgbClr>
              </a:solidFill>
              <a:latin typeface="Arial" panose="020B0604020202090204"/>
              <a:ea typeface="Arial" panose="020B0604020202090204"/>
              <a:cs typeface="Arial" panose="020B0604020202090204"/>
            </a:endParaRPr>
          </a:p>
        </p:txBody>
      </p:sp>
      <p:sp>
        <p:nvSpPr>
          <p:cNvPr id="242" name="textbox 242"/>
          <p:cNvSpPr/>
          <p:nvPr/>
        </p:nvSpPr>
        <p:spPr>
          <a:xfrm>
            <a:off x="554355" y="304800"/>
            <a:ext cx="10666095" cy="508635"/>
          </a:xfrm>
          <a:prstGeom prst="rect">
            <a:avLst/>
          </a:prstGeom>
          <a:noFill/>
          <a:ln w="0" cap="flat">
            <a:noFill/>
            <a:prstDash val="solid"/>
            <a:miter lim="0"/>
          </a:ln>
        </p:spPr>
        <p:txBody>
          <a:bodyPr vert="horz" wrap="square" lIns="0" tIns="0" rIns="0" bIns="0"/>
          <a:lstStyle/>
          <a:p>
            <a:pPr algn="l" rtl="0" eaLnBrk="0">
              <a:lnSpc>
                <a:spcPct val="131000"/>
              </a:lnSpc>
            </a:pPr>
            <a:endParaRPr sz="300" dirty="0">
              <a:latin typeface="Arial" panose="020B0604020202090204"/>
              <a:ea typeface="Arial" panose="020B0604020202090204"/>
              <a:cs typeface="Arial" panose="020B0604020202090204"/>
            </a:endParaRPr>
          </a:p>
          <a:p>
            <a:pPr marL="487680" algn="ctr" rtl="0" eaLnBrk="0">
              <a:lnSpc>
                <a:spcPct val="78000"/>
              </a:lnSpc>
              <a:spcBef>
                <a:spcPts val="0"/>
              </a:spcBef>
              <a:tabLst>
                <a:tab pos="889000" algn="l"/>
              </a:tabLst>
            </a:pPr>
            <a:r>
              <a:rPr sz="3400" kern="0" spc="0" dirty="0">
                <a:solidFill>
                  <a:srgbClr val="843C0C">
                    <a:alpha val="100000"/>
                  </a:srgbClr>
                </a:solidFill>
                <a:latin typeface="PingFang SC" panose="020B0400000000000000" charset="-122"/>
                <a:ea typeface="PingFang SC" panose="020B0400000000000000" charset="-122"/>
                <a:cs typeface="PingFang SC" panose="020B0400000000000000" charset="-122"/>
              </a:rPr>
              <a:t>	</a:t>
            </a:r>
            <a:r>
              <a:rPr lang="en-US" altLang="zh-CN" sz="34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rPr>
              <a:t>2D Balanced Graph </a:t>
            </a:r>
            <a:r>
              <a:rPr lang="en-US" altLang="zh-CN" sz="34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rPr>
              <a:t>Partitioning</a:t>
            </a:r>
            <a:endParaRPr lang="en-US" altLang="zh-CN" sz="3400" b="1" kern="0" spc="-170" dirty="0">
              <a:solidFill>
                <a:srgbClr val="843C0C">
                  <a:alpha val="100000"/>
                </a:srgbClr>
              </a:solidFill>
              <a:latin typeface="PingFang SC" panose="020B0400000000000000" charset="-122"/>
              <a:ea typeface="PingFang SC" panose="020B0400000000000000" charset="-122"/>
              <a:cs typeface="PingFang SC" panose="020B0400000000000000" charset="-122"/>
            </a:endParaRPr>
          </a:p>
        </p:txBody>
      </p:sp>
      <p:pic>
        <p:nvPicPr>
          <p:cNvPr id="3" name="picture 322"/>
          <p:cNvPicPr>
            <a:picLocks noChangeAspect="1"/>
          </p:cNvPicPr>
          <p:nvPr/>
        </p:nvPicPr>
        <p:blipFill>
          <a:blip r:embed="rId3"/>
          <a:stretch>
            <a:fillRect/>
          </a:stretch>
        </p:blipFill>
        <p:spPr>
          <a:xfrm rot="21600000">
            <a:off x="163195" y="2821940"/>
            <a:ext cx="576580" cy="509270"/>
          </a:xfrm>
          <a:prstGeom prst="rect">
            <a:avLst/>
          </a:prstGeom>
        </p:spPr>
      </p:pic>
      <p:sp>
        <p:nvSpPr>
          <p:cNvPr id="4" name="textbox 320"/>
          <p:cNvSpPr/>
          <p:nvPr/>
        </p:nvSpPr>
        <p:spPr>
          <a:xfrm>
            <a:off x="905510" y="2821940"/>
            <a:ext cx="10720705" cy="1774190"/>
          </a:xfrm>
          <a:prstGeom prst="rect">
            <a:avLst/>
          </a:prstGeom>
          <a:noFill/>
          <a:ln w="0" cap="flat">
            <a:noFill/>
            <a:prstDash val="solid"/>
            <a:miter lim="0"/>
          </a:ln>
        </p:spPr>
        <p:txBody>
          <a:bodyPr vert="horz" wrap="square" lIns="0" tIns="0" rIns="0" bIns="0"/>
          <a:lstStyle/>
          <a:p>
            <a:pPr algn="l" rtl="0" eaLnBrk="0">
              <a:lnSpc>
                <a:spcPct val="115000"/>
              </a:lnSpc>
            </a:pPr>
            <a:r>
              <a:rPr sz="2900" b="1"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rPr>
              <a:t>Benefits</a:t>
            </a:r>
            <a:r>
              <a:rPr sz="2900"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rPr>
              <a:t> </a:t>
            </a:r>
            <a:r>
              <a:rPr lang="en-US" sz="2900" kern="0" spc="-80" dirty="0">
                <a:solidFill>
                  <a:srgbClr val="0D0D0D">
                    <a:alpha val="100000"/>
                  </a:srgbClr>
                </a:solidFill>
                <a:latin typeface="PingFang SC" panose="020B0400000000000000" charset="-122"/>
                <a:ea typeface="PingFang SC" panose="020B0400000000000000" charset="-122"/>
                <a:cs typeface="PingFang SC" panose="020B0400000000000000" charset="-122"/>
                <a:sym typeface="+mn-ea"/>
              </a:rPr>
              <a:t>S</a:t>
            </a:r>
            <a:r>
              <a:rPr lang="en-US" altLang="zh-CN" sz="2900" kern="0" spc="-80" dirty="0">
                <a:solidFill>
                  <a:srgbClr val="000000">
                    <a:alpha val="100000"/>
                  </a:srgbClr>
                </a:solidFill>
                <a:latin typeface="Arial" panose="020B0604020202090204"/>
                <a:ea typeface="Arial" panose="020B0604020202090204"/>
                <a:cs typeface="Arial" panose="020B0604020202090204"/>
              </a:rPr>
              <a:t>uitable for resource-constrained serverless environments, </a:t>
            </a:r>
            <a:r>
              <a:rPr lang="en-US" altLang="zh-CN" sz="2900" kern="0" spc="-80" dirty="0">
                <a:solidFill>
                  <a:schemeClr val="tx1">
                    <a:alpha val="100000"/>
                  </a:schemeClr>
                </a:solidFill>
                <a:latin typeface="Arial" panose="020B0604020202090204" pitchFamily="34" charset="0"/>
                <a:ea typeface="Arial" panose="020B0604020202090204"/>
                <a:cs typeface="Arial" panose="020B0604020202090204" pitchFamily="34" charset="0"/>
              </a:rPr>
              <a:t>improving computational performance</a:t>
            </a:r>
            <a:r>
              <a:rPr lang="en-US" altLang="zh-CN" sz="2900" kern="0" spc="-80" dirty="0">
                <a:solidFill>
                  <a:srgbClr val="000000">
                    <a:alpha val="100000"/>
                  </a:srgbClr>
                </a:solidFill>
                <a:latin typeface="Arial" panose="020B0604020202090204"/>
                <a:ea typeface="Arial" panose="020B0604020202090204"/>
                <a:cs typeface="Arial" panose="020B0604020202090204"/>
              </a:rPr>
              <a:t> while </a:t>
            </a:r>
            <a:r>
              <a:rPr lang="en-US" altLang="zh-CN" sz="2900" kern="0" spc="-80" dirty="0">
                <a:solidFill>
                  <a:schemeClr val="tx1">
                    <a:alpha val="100000"/>
                  </a:schemeClr>
                </a:solidFill>
                <a:latin typeface="Arial" panose="020B0604020202090204"/>
                <a:ea typeface="Arial" panose="020B0604020202090204"/>
                <a:cs typeface="Arial" panose="020B0604020202090204"/>
              </a:rPr>
              <a:t>avoiding OOM</a:t>
            </a:r>
            <a:r>
              <a:rPr lang="en-US" altLang="zh-CN" sz="2900" kern="0" spc="-80" dirty="0">
                <a:solidFill>
                  <a:srgbClr val="000000">
                    <a:alpha val="100000"/>
                  </a:srgbClr>
                </a:solidFill>
                <a:latin typeface="Arial" panose="020B0604020202090204"/>
                <a:ea typeface="Arial" panose="020B0604020202090204"/>
                <a:cs typeface="Arial" panose="020B0604020202090204"/>
              </a:rPr>
              <a:t>.</a:t>
            </a:r>
            <a:endParaRPr sz="1600" dirty="0">
              <a:latin typeface="Arial" panose="020B0604020202090204"/>
              <a:ea typeface="Arial" panose="020B0604020202090204"/>
              <a:cs typeface="Arial" panose="020B0604020202090204"/>
            </a:endParaRPr>
          </a:p>
          <a:p>
            <a:pPr algn="l" rtl="0" eaLnBrk="0">
              <a:lnSpc>
                <a:spcPct val="9000"/>
              </a:lnSpc>
            </a:pPr>
            <a:endParaRPr sz="100" dirty="0">
              <a:latin typeface="Arial" panose="020B0604020202090204"/>
              <a:ea typeface="Arial" panose="020B0604020202090204"/>
              <a:cs typeface="Arial" panose="020B0604020202090204"/>
            </a:endParaRPr>
          </a:p>
          <a:p>
            <a:pPr marL="650240" algn="l" rtl="0" eaLnBrk="0">
              <a:lnSpc>
                <a:spcPct val="75000"/>
              </a:lnSpc>
              <a:tabLst>
                <a:tab pos="790575" algn="l"/>
              </a:tabLst>
            </a:pPr>
            <a:r>
              <a:rPr sz="3600" kern="0" spc="0" dirty="0">
                <a:solidFill>
                  <a:srgbClr val="0D0D0D">
                    <a:alpha val="100000"/>
                  </a:srgbClr>
                </a:solidFill>
                <a:latin typeface="PingFang SC" panose="020B0400000000000000" charset="-122"/>
                <a:ea typeface="PingFang SC" panose="020B0400000000000000" charset="-122"/>
                <a:cs typeface="PingFang SC" panose="020B0400000000000000" charset="-122"/>
              </a:rPr>
              <a:t>	</a:t>
            </a:r>
            <a:endParaRPr sz="2900" dirty="0">
              <a:latin typeface="Arial" panose="020B0604020202090204"/>
              <a:ea typeface="Arial" panose="020B0604020202090204"/>
              <a:cs typeface="Arial" panose="020B0604020202090204"/>
            </a:endParaRPr>
          </a:p>
        </p:txBody>
      </p:sp>
      <p:pic>
        <p:nvPicPr>
          <p:cNvPr id="5" name="图片 4" descr="2d_balanced.drawio_01"/>
          <p:cNvPicPr>
            <a:picLocks noChangeAspect="1"/>
          </p:cNvPicPr>
          <p:nvPr/>
        </p:nvPicPr>
        <p:blipFill>
          <a:blip r:embed="rId4"/>
          <a:stretch>
            <a:fillRect/>
          </a:stretch>
        </p:blipFill>
        <p:spPr>
          <a:xfrm>
            <a:off x="1947545" y="3807460"/>
            <a:ext cx="3246120" cy="3017520"/>
          </a:xfrm>
          <a:prstGeom prst="rect">
            <a:avLst/>
          </a:prstGeom>
        </p:spPr>
      </p:pic>
      <p:pic>
        <p:nvPicPr>
          <p:cNvPr id="6" name="图片 5" descr="binary_search_check.drawio_01"/>
          <p:cNvPicPr>
            <a:picLocks noChangeAspect="1"/>
          </p:cNvPicPr>
          <p:nvPr/>
        </p:nvPicPr>
        <p:blipFill>
          <a:blip r:embed="rId5"/>
          <a:stretch>
            <a:fillRect/>
          </a:stretch>
        </p:blipFill>
        <p:spPr>
          <a:xfrm>
            <a:off x="6379845" y="3826510"/>
            <a:ext cx="3067685" cy="30073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4714</Words>
  <Application>WPS 演示</Application>
  <PresentationFormat/>
  <Paragraphs>284</Paragraphs>
  <Slides>16</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16</vt:i4>
      </vt:variant>
    </vt:vector>
  </HeadingPairs>
  <TitlesOfParts>
    <vt:vector size="32" baseType="lpstr">
      <vt:lpstr>Arial</vt:lpstr>
      <vt:lpstr>宋体</vt:lpstr>
      <vt:lpstr>Wingdings</vt:lpstr>
      <vt:lpstr>PingFang SC</vt:lpstr>
      <vt:lpstr>Arial</vt:lpstr>
      <vt:lpstr>DejaVu Math TeX Gyre</vt:lpstr>
      <vt:lpstr>Arial Bold</vt:lpstr>
      <vt:lpstr>PingFang SC Semibold</vt:lpstr>
      <vt:lpstr>汉仪书宋二KW</vt:lpstr>
      <vt:lpstr>微软雅黑</vt:lpstr>
      <vt:lpstr>汉仪旗黑</vt:lpstr>
      <vt:lpstr>宋体</vt:lpstr>
      <vt:lpstr>Arial Unicode MS</vt:lpstr>
      <vt:lpstr>Calibri</vt:lpstr>
      <vt:lpstr>Helvetica Neue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cc</cp:lastModifiedBy>
  <cp:revision>21</cp:revision>
  <dcterms:created xsi:type="dcterms:W3CDTF">2026-06-02T10:08:57Z</dcterms:created>
  <dcterms:modified xsi:type="dcterms:W3CDTF">2026-06-02T10:08:57Z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wqlLaW5nc29mdCBQREYgdG8gV1BTIDExNQ</vt:lpwstr>
  </property>
  <property fmtid="{D5CDD505-2E9C-101B-9397-08002B2CF9AE}" pid="3" name="Created">
    <vt:filetime>2026-05-29T00:38:51Z</vt:filetime>
  </property>
  <property fmtid="{D5CDD505-2E9C-101B-9397-08002B2CF9AE}" pid="4" name="ICV">
    <vt:lpwstr>D74CFF1CEBD729F431AB176AC934AA5E_42</vt:lpwstr>
  </property>
  <property fmtid="{D5CDD505-2E9C-101B-9397-08002B2CF9AE}" pid="5" name="KSOProductBuildVer">
    <vt:lpwstr>2052-12.1.24031.24031</vt:lpwstr>
  </property>
</Properties>
</file>