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76" r:id="rId2"/>
  </p:sldMasterIdLst>
  <p:notesMasterIdLst>
    <p:notesMasterId r:id="rId28"/>
  </p:notesMasterIdLst>
  <p:handoutMasterIdLst>
    <p:handoutMasterId r:id="rId29"/>
  </p:handoutMasterIdLst>
  <p:sldIdLst>
    <p:sldId id="256" r:id="rId3"/>
    <p:sldId id="333" r:id="rId4"/>
    <p:sldId id="337" r:id="rId5"/>
    <p:sldId id="354" r:id="rId6"/>
    <p:sldId id="336" r:id="rId7"/>
    <p:sldId id="338" r:id="rId8"/>
    <p:sldId id="367" r:id="rId9"/>
    <p:sldId id="290" r:id="rId10"/>
    <p:sldId id="340" r:id="rId11"/>
    <p:sldId id="361" r:id="rId12"/>
    <p:sldId id="341" r:id="rId13"/>
    <p:sldId id="339" r:id="rId14"/>
    <p:sldId id="362" r:id="rId15"/>
    <p:sldId id="343" r:id="rId16"/>
    <p:sldId id="357" r:id="rId17"/>
    <p:sldId id="356" r:id="rId18"/>
    <p:sldId id="346" r:id="rId19"/>
    <p:sldId id="366" r:id="rId20"/>
    <p:sldId id="364" r:id="rId21"/>
    <p:sldId id="347" r:id="rId22"/>
    <p:sldId id="348" r:id="rId23"/>
    <p:sldId id="353" r:id="rId24"/>
    <p:sldId id="349" r:id="rId25"/>
    <p:sldId id="351" r:id="rId26"/>
    <p:sldId id="365" r:id="rId2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3" autoAdjust="0"/>
    <p:restoredTop sz="85965" autoAdjust="0"/>
  </p:normalViewPr>
  <p:slideViewPr>
    <p:cSldViewPr snapToGrid="0">
      <p:cViewPr varScale="1">
        <p:scale>
          <a:sx n="74" d="100"/>
          <a:sy n="74" d="100"/>
        </p:scale>
        <p:origin x="2131" y="58"/>
      </p:cViewPr>
      <p:guideLst>
        <p:guide orient="horz" pos="912"/>
        <p:guide pos="352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A7CF9-06D6-4A68-BF28-F5D9B722ED1F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7F9B1-7362-4BCD-904C-3EBC484AD2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473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7010400" cy="9296399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3"/>
          </p:nvPr>
        </p:nvSpPr>
        <p:spPr>
          <a:xfrm>
            <a:off x="1179512" y="696912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2350" tIns="46350" rIns="92350" bIns="46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0439816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3970337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2350" tIns="46350" rIns="92350" bIns="46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-US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1181100" y="696912"/>
            <a:ext cx="4648198" cy="34861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8637" cy="4183060"/>
          </a:xfrm>
          <a:prstGeom prst="rect">
            <a:avLst/>
          </a:prstGeom>
          <a:noFill/>
          <a:ln>
            <a:noFill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58049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pieces using k means, sparse (samples)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29020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63387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Mobike</a:t>
            </a:r>
            <a:r>
              <a:rPr lang="en-US" dirty="0"/>
              <a:t> (Shanghai), people and bike, size of each neighbor, cost (not fixed) and prize (fixed for each block, but may vary from time to time and block-to-block), RL: policy gradient.  Random matching (may not be successful)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51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90818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Equal-cost multi-path routing (ECMP)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524149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33999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view: 2.61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01644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to cluster center?</a:t>
            </a:r>
          </a:p>
        </p:txBody>
      </p:sp>
    </p:spTree>
    <p:extLst>
      <p:ext uri="{BB962C8B-B14F-4D97-AF65-F5344CB8AC3E}">
        <p14:creationId xmlns:p14="http://schemas.microsoft.com/office/powerpoint/2010/main" val="3587558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77525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8497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3551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33756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funding vs. private funding.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92090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Self-driving cars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34233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313EDB-21BC-47DB-8614-20B95D27FC51}" type="slidenum">
              <a:rPr lang="zh-CN" altLang="en-GB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GB" altLang="zh-CN">
              <a:cs typeface="Arial" panose="020B0604020202020204" pitchFamily="34" charset="0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92" tIns="45295" rIns="90592" bIns="45295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zh-CN" sz="1800">
              <a:cs typeface="Arial" panose="020B0604020202020204" pitchFamily="34" charset="0"/>
            </a:endParaRPr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8638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85" tIns="45291" rIns="90585" bIns="45291" anchor="ctr"/>
          <a:lstStyle/>
          <a:p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0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 out of 15 largest in China,  special: long-term checkout and white bikes (free checkout, first generation).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Partners with public transportation and car-share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00017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66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China’s new 4 invention. Coin deposit is second generation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Dock BSS is third and  Dock-less BSS is fourth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1358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36108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Cyclic shift to avoid over or underflow?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55835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7123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TICC 2021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TICC 2021</a:t>
            </a: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TICC 2021</a:t>
            </a: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TICC 2021</a:t>
            </a: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TICC 2021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 rot="5400000">
            <a:off x="4729955" y="2174081"/>
            <a:ext cx="5854700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 rot="5400000">
            <a:off x="539749" y="192087"/>
            <a:ext cx="5854700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TICC 2021</a:t>
            </a: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7"/>
            <a:ext cx="4529137" cy="8228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TICC 2021</a:t>
            </a: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TICC 2021</a:t>
            </a: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889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826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TICC 2021</a:t>
            </a: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TICC 2021</a:t>
            </a: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TICC 2021</a:t>
            </a: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 rot="5400000">
            <a:off x="5202236" y="2646361"/>
            <a:ext cx="4910138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 rot="5400000">
            <a:off x="1012030" y="664368"/>
            <a:ext cx="4910138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TICC 2021</a:t>
            </a: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TICC 2021</a:t>
            </a: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TICC 2021</a:t>
            </a: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TICC 2021</a:t>
            </a: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2309016" y="-246856"/>
            <a:ext cx="4524374" cy="8228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TICC 2021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TICC 2021</a:t>
            </a: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889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826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TICC 2021</a:t>
            </a: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TICC 2021</a:t>
            </a: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TICC 2021</a:t>
            </a: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TICC 2021</a:t>
            </a: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4037013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646612" y="1604962"/>
            <a:ext cx="4038597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TICC 2021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hape 11"/>
          <p:cNvGrpSpPr/>
          <p:nvPr/>
        </p:nvGrpSpPr>
        <p:grpSpPr>
          <a:xfrm>
            <a:off x="1658934" y="1600200"/>
            <a:ext cx="6837364" cy="3200400"/>
            <a:chOff x="1658934" y="1600200"/>
            <a:chExt cx="6837364" cy="3200400"/>
          </a:xfrm>
        </p:grpSpPr>
        <p:sp>
          <p:nvSpPr>
            <p:cNvPr id="12" name="Shape 12"/>
            <p:cNvSpPr/>
            <p:nvPr/>
          </p:nvSpPr>
          <p:spPr>
            <a:xfrm flipH="1">
              <a:off x="6972299" y="16002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 flipH="1">
              <a:off x="5181599" y="16002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 flipH="1">
              <a:off x="3390897" y="1600200"/>
              <a:ext cx="1524000" cy="1524000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3390897" y="32766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 flipH="1">
              <a:off x="1658934" y="32766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 flipH="1">
              <a:off x="6972299" y="3276600"/>
              <a:ext cx="1524000" cy="1524000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TICC 2021</a:t>
            </a: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Shape 98"/>
          <p:cNvGrpSpPr/>
          <p:nvPr/>
        </p:nvGrpSpPr>
        <p:grpSpPr>
          <a:xfrm>
            <a:off x="1071562" y="304800"/>
            <a:ext cx="7613648" cy="1106485"/>
            <a:chOff x="1071562" y="304800"/>
            <a:chExt cx="7613648" cy="1106485"/>
          </a:xfrm>
        </p:grpSpPr>
        <p:sp>
          <p:nvSpPr>
            <p:cNvPr id="99" name="Shape 99"/>
            <p:cNvSpPr/>
            <p:nvPr/>
          </p:nvSpPr>
          <p:spPr>
            <a:xfrm flipH="1">
              <a:off x="4868860" y="304800"/>
              <a:ext cx="1104898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 flipH="1">
              <a:off x="7581898" y="304800"/>
              <a:ext cx="1103312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 flipH="1">
              <a:off x="1071562" y="306387"/>
              <a:ext cx="1103312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6323012" y="304800"/>
              <a:ext cx="1103312" cy="1104898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 flipH="1">
              <a:off x="2359025" y="304800"/>
              <a:ext cx="1103312" cy="1104898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TICC 2021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is.temple.edu/~jiewu/research/publications/Publication_files/duan_TMC_2020.pdf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.temple.edu/~jiewu/research/publications/Publication_files/CMCC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hyperlink" Target="https://cis.temple.edu/~jiewu/research/publications/Publication_files/zheng_JPDC_2017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F08801A-1459-43A3-9BF3-70ED4D4E0251}"/>
              </a:ext>
            </a:extLst>
          </p:cNvPr>
          <p:cNvSpPr/>
          <p:nvPr/>
        </p:nvSpPr>
        <p:spPr>
          <a:xfrm>
            <a:off x="138905" y="1586820"/>
            <a:ext cx="8864600" cy="13124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138905" y="1586820"/>
            <a:ext cx="8864600" cy="12017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ctr"/>
            <a:r>
              <a:rPr lang="en-US" sz="36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Challenges and Opportunities </a:t>
            </a:r>
            <a:br>
              <a:rPr lang="en-US" sz="36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US" sz="36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in Re-Balancing of Bike Sharing Systems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ubTitle" idx="4294967295"/>
          </p:nvPr>
        </p:nvSpPr>
        <p:spPr>
          <a:xfrm>
            <a:off x="-365742" y="4069444"/>
            <a:ext cx="8642553" cy="182086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Jie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Wu</a:t>
            </a:r>
          </a:p>
          <a:p>
            <a:pPr marL="0" marR="0" lvl="0" indent="0" algn="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Center for Networked Computing</a:t>
            </a:r>
          </a:p>
          <a:p>
            <a:pPr marL="0" marR="0" lvl="0" indent="0" algn="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Temple University</a:t>
            </a: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7D6A3-471B-4987-961A-CB19BC3A231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TICC 2021</a:t>
            </a:r>
          </a:p>
        </p:txBody>
      </p:sp>
    </p:spTree>
  </p:cSld>
  <p:clrMapOvr>
    <a:masterClrMapping/>
  </p:clrMapOvr>
  <p:transition spd="med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dirty="0">
                <a:latin typeface="Comic Sans MS" panose="030F0702030302020204" pitchFamily="66" charset="0"/>
              </a:rPr>
              <a:t>GREED Method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319" y="1530347"/>
            <a:ext cx="4998491" cy="4529138"/>
          </a:xfrm>
        </p:spPr>
        <p:txBody>
          <a:bodyPr/>
          <a:lstStyle/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Assumptions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Predefined Hamiltonian cycle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Piece length limit: l</a:t>
            </a:r>
            <a:r>
              <a:rPr lang="en-US" sz="1800" baseline="30000" dirty="0">
                <a:latin typeface="Comic Sans MS" panose="030F0702030302020204" pitchFamily="66" charset="0"/>
              </a:rPr>
              <a:t>’ </a:t>
            </a: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GREED method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 l’: l, complexity: O(n</a:t>
            </a:r>
            <a:r>
              <a:rPr lang="en-US" sz="1800" baseline="30000" dirty="0">
                <a:latin typeface="Comic Sans MS" panose="030F0702030302020204" pitchFamily="66" charset="0"/>
              </a:rPr>
              <a:t>2</a:t>
            </a:r>
            <a:r>
              <a:rPr lang="en-US" sz="18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 Alternating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pos.</a:t>
            </a:r>
            <a:r>
              <a:rPr lang="en-US" sz="1800" dirty="0">
                <a:latin typeface="Comic Sans MS" panose="030F0702030302020204" pitchFamily="66" charset="0"/>
              </a:rPr>
              <a:t> and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neg.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 following the cycle clock-wise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45826" y="1719262"/>
            <a:ext cx="4139385" cy="4529138"/>
          </a:xfrm>
        </p:spPr>
        <p:txBody>
          <a:bodyPr/>
          <a:lstStyle/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76807" y="5530467"/>
            <a:ext cx="217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(1, 2, 5, 6, 7, 8, 3, 4, 9, 10, 1)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81" y="845342"/>
            <a:ext cx="3139571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24" y="3080534"/>
            <a:ext cx="313957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01119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dirty="0">
                <a:latin typeface="Comic Sans MS" panose="030F0702030302020204" pitchFamily="66" charset="0"/>
              </a:rPr>
              <a:t>HYBRID Method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192" y="1318544"/>
            <a:ext cx="4037013" cy="4529138"/>
          </a:xfrm>
        </p:spPr>
        <p:txBody>
          <a:bodyPr/>
          <a:lstStyle/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MATCH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Sparse mode (primary)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Small geo-area (secondary)</a:t>
            </a:r>
          </a:p>
          <a:p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GREED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Dense model (primary)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Large geo-area (secondary)</a:t>
            </a:r>
          </a:p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HYBRID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Two-level hierarchy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MATCH for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intra</a:t>
            </a:r>
            <a:r>
              <a:rPr lang="en-US" sz="1800" dirty="0">
                <a:latin typeface="Comic Sans MS" panose="030F0702030302020204" pitchFamily="66" charset="0"/>
              </a:rPr>
              <a:t>-cluster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GREED for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inter</a:t>
            </a:r>
            <a:r>
              <a:rPr lang="en-US" sz="1800" dirty="0">
                <a:latin typeface="Comic Sans MS" panose="030F0702030302020204" pitchFamily="66" charset="0"/>
              </a:rPr>
              <a:t>-cluster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156365" y="1719262"/>
            <a:ext cx="4594670" cy="4529138"/>
          </a:xfrm>
        </p:spPr>
        <p:txBody>
          <a:bodyPr/>
          <a:lstStyle/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(Average per bike repositioning distance in km)</a:t>
            </a:r>
          </a:p>
          <a:p>
            <a:pPr indent="0" algn="just">
              <a:buNone/>
            </a:pPr>
            <a:endParaRPr lang="en-US" sz="8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indent="0" algn="just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M.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Charikar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et al,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Algorithms for capacitated vehicle routing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SIAM, 2001</a:t>
            </a:r>
          </a:p>
          <a:p>
            <a:pPr indent="0" algn="just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Y.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Duan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J. Wu, and H. Zheng,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A greedy approach for vehicle routing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GLOBECOM, 2018</a:t>
            </a:r>
          </a:p>
          <a:p>
            <a:pPr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635" y="1530347"/>
            <a:ext cx="4062745" cy="3287748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4E3BCFF-F2B4-469F-830D-7D72D0505B03}"/>
              </a:ext>
            </a:extLst>
          </p:cNvPr>
          <p:cNvSpPr/>
          <p:nvPr/>
        </p:nvSpPr>
        <p:spPr>
          <a:xfrm>
            <a:off x="7971503" y="3775586"/>
            <a:ext cx="442452" cy="7964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15236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4. </a:t>
            </a:r>
            <a:r>
              <a:rPr lang="en-US" sz="4000" dirty="0">
                <a:latin typeface="Comic Sans MS"/>
                <a:sym typeface="Comic Sans MS"/>
              </a:rPr>
              <a:t>Re-balancing Through Workers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516" y="1719262"/>
            <a:ext cx="4356625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Through incentive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 Workers are BSS users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 Overflow: + and underflow: -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 Monetary award prop.to distance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 Reinforcement learning on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 setting the price</a:t>
            </a:r>
          </a:p>
          <a:p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Dock-less incentive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Source detour bounded by l 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Extensions with detour at both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source and destination</a:t>
            </a: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694" y="1697285"/>
            <a:ext cx="2537082" cy="335810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319330" y="2150022"/>
            <a:ext cx="5003705" cy="6049349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87645" y="5033409"/>
            <a:ext cx="4867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L. Pan et al,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A </a:t>
            </a:r>
            <a:r>
              <a:rPr lang="en-US" sz="1200" u="sng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Deeep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Reinforcement Learning Framework for Rebalancing </a:t>
            </a:r>
            <a:r>
              <a:rPr lang="en-US" sz="1200" u="sng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Dockless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200" u="sng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Bikesharing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Systems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AAAI, 2019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Y.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Duan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and J. Wu,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Optimizing Rebalance Scheme for </a:t>
            </a:r>
            <a:r>
              <a:rPr lang="en-US" sz="1200" u="sng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Dockless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Bike Sharing Systems with Adaptive Incentive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 MDM, 2019</a:t>
            </a:r>
          </a:p>
        </p:txBody>
      </p:sp>
    </p:spTree>
    <p:extLst>
      <p:ext uri="{BB962C8B-B14F-4D97-AF65-F5344CB8AC3E}">
        <p14:creationId xmlns:p14="http://schemas.microsoft.com/office/powerpoint/2010/main" val="4103606120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6B2C-C3BE-47B1-9C1E-F7F9586E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latin typeface="Comic Sans MS" charset="0"/>
                <a:ea typeface="Comic Sans MS" charset="0"/>
                <a:cs typeface="Comic Sans MS" charset="0"/>
              </a:rPr>
              <a:t>Incentive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F822765-A31A-4194-9370-617B699FF8A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indent="0">
                  <a:buNone/>
                </a:pPr>
                <a:r>
                  <a:rPr lang="en-US" sz="2400" dirty="0">
                    <a:latin typeface="Comic Sans MS" charset="0"/>
                    <a:ea typeface="Comic Sans MS" charset="0"/>
                    <a:cs typeface="Comic Sans MS" charset="0"/>
                  </a:rPr>
                  <a:t>Cost </a:t>
                </a:r>
                <a:r>
                  <a:rPr lang="en-US" altLang="zh-CN" sz="2400" dirty="0">
                    <a:latin typeface="Comic Sans MS" charset="0"/>
                    <a:ea typeface="Comic Sans MS" charset="0"/>
                    <a:cs typeface="Comic Sans MS" charset="0"/>
                  </a:rPr>
                  <a:t>of detour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1" smtClean="0"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δ</m:t>
                    </m:r>
                  </m:oMath>
                </a14:m>
                <a:endParaRPr lang="en-US" altLang="zh-CN" sz="2400" dirty="0"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r>
                  <a:rPr lang="en-US" altLang="zh-CN" sz="1800" dirty="0">
                    <a:latin typeface="Comic Sans MS" charset="0"/>
                    <a:ea typeface="Comic Sans MS" charset="0"/>
                    <a:cs typeface="Comic Sans MS" charset="0"/>
                  </a:rPr>
                  <a:t>0 in original rent/return region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𝜂</m:t>
                    </m:r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  <m:t>δ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800" dirty="0">
                    <a:latin typeface="Comic Sans MS" charset="0"/>
                    <a:ea typeface="Comic Sans MS" charset="0"/>
                    <a:cs typeface="Comic Sans MS" charset="0"/>
                  </a:rPr>
                  <a:t> in neighbor regions</a:t>
                </a:r>
              </a:p>
              <a:p>
                <a:pPr marL="341313" lvl="2" indent="126046">
                  <a:spcBef>
                    <a:spcPts val="800"/>
                  </a:spcBef>
                  <a:buSzPct val="80000"/>
                </a:pPr>
                <a:r>
                  <a:rPr lang="en-US" altLang="zh-CN" sz="1800" dirty="0">
                    <a:latin typeface="Times New Roman" panose="02020603050405020304" pitchFamily="18" charset="0"/>
                    <a:ea typeface="Comic Sans MS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∞</m:t>
                    </m:r>
                  </m:oMath>
                </a14:m>
                <a:r>
                  <a:rPr lang="en-US" altLang="zh-CN" sz="1800" dirty="0">
                    <a:latin typeface="Comic Sans MS" charset="0"/>
                    <a:ea typeface="Comic Sans MS" charset="0"/>
                    <a:cs typeface="Comic Sans MS" charset="0"/>
                  </a:rPr>
                  <a:t> otherwise</a:t>
                </a:r>
              </a:p>
              <a:p>
                <a:pPr indent="0">
                  <a:buNone/>
                </a:pPr>
                <a:endParaRPr lang="en-US" altLang="zh-CN" sz="2800" dirty="0"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indent="0">
                  <a:buNone/>
                </a:pPr>
                <a:r>
                  <a:rPr lang="en-US" altLang="zh-CN" sz="2400" dirty="0">
                    <a:latin typeface="Comic Sans MS" charset="0"/>
                    <a:ea typeface="Comic Sans MS" charset="0"/>
                    <a:cs typeface="Comic Sans MS" charset="0"/>
                  </a:rPr>
                  <a:t>Incentive</a:t>
                </a:r>
              </a:p>
              <a:p>
                <a:r>
                  <a:rPr lang="en-US" altLang="zh-CN" sz="1800" dirty="0">
                    <a:latin typeface="Comic Sans MS" charset="0"/>
                    <a:ea typeface="Comic Sans MS" charset="0"/>
                    <a:cs typeface="Comic Sans MS" charset="0"/>
                  </a:rPr>
                  <a:t>RL learns optimal prizing for </a:t>
                </a:r>
              </a:p>
              <a:p>
                <a:pPr indent="0">
                  <a:buNone/>
                </a:pPr>
                <a:r>
                  <a:rPr lang="en-US" altLang="zh-CN" sz="1800" dirty="0">
                    <a:latin typeface="Comic Sans MS" charset="0"/>
                    <a:ea typeface="Comic Sans MS" charset="0"/>
                    <a:cs typeface="Comic Sans MS" charset="0"/>
                  </a:rPr>
                  <a:t>  different regions and slots</a:t>
                </a:r>
              </a:p>
              <a:p>
                <a:r>
                  <a:rPr lang="en-US" altLang="zh-CN" sz="1800" dirty="0">
                    <a:latin typeface="Comic Sans MS" charset="0"/>
                    <a:ea typeface="Comic Sans MS" charset="0"/>
                    <a:cs typeface="Comic Sans MS" charset="0"/>
                  </a:rPr>
                  <a:t>Higher rent (return) incentive</a:t>
                </a:r>
              </a:p>
              <a:p>
                <a:pPr indent="0">
                  <a:buNone/>
                </a:pPr>
                <a:r>
                  <a:rPr lang="en-US" altLang="zh-CN" sz="1800" dirty="0">
                    <a:latin typeface="Comic Sans MS" charset="0"/>
                    <a:ea typeface="Comic Sans MS" charset="0"/>
                    <a:cs typeface="Comic Sans MS" charset="0"/>
                  </a:rPr>
                  <a:t>  in overflow (underflow) regions</a:t>
                </a:r>
              </a:p>
              <a:p>
                <a:endParaRPr lang="en-US" sz="1800" dirty="0"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F822765-A31A-4194-9370-617B699FF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t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ACC53-2296-4CB4-B87C-97575E3A348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93CAA9-ACE6-45A9-BE2E-AAE57D117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028" y="1725516"/>
            <a:ext cx="1578820" cy="1415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46" y="3757428"/>
            <a:ext cx="2863584" cy="23185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F56492-B2C3-4EBB-B85B-E2EFC931529C}"/>
              </a:ext>
            </a:extLst>
          </p:cNvPr>
          <p:cNvSpPr txBox="1"/>
          <p:nvPr/>
        </p:nvSpPr>
        <p:spPr>
          <a:xfrm>
            <a:off x="5400982" y="3325559"/>
            <a:ext cx="2681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Mobike</a:t>
            </a:r>
            <a:r>
              <a:rPr lang="en-US" dirty="0">
                <a:latin typeface="Comic Sans MS" panose="030F0702030302020204" pitchFamily="66" charset="0"/>
              </a:rPr>
              <a:t> Shanghai trace data</a:t>
            </a:r>
          </a:p>
        </p:txBody>
      </p:sp>
    </p:spTree>
    <p:extLst>
      <p:ext uri="{BB962C8B-B14F-4D97-AF65-F5344CB8AC3E}">
        <p14:creationId xmlns:p14="http://schemas.microsoft.com/office/powerpoint/2010/main" val="647712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A Global Incentive Approach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099" y="1857479"/>
            <a:ext cx="5134306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800" dirty="0">
                <a:latin typeface="Comic Sans MS" panose="030F0702030302020204" pitchFamily="66" charset="0"/>
              </a:rPr>
              <a:t>Incentive</a:t>
            </a:r>
          </a:p>
          <a:p>
            <a:pPr indent="0">
              <a:buFont typeface="Noto Sans Symbols"/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 For both dock and dock-less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Deal with multiple workers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Two rounds of perfect matching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Match overflow stations with</a:t>
            </a:r>
          </a:p>
          <a:p>
            <a:pPr lvl="1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underflow stations 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 Match users with  station pairs</a:t>
            </a:r>
          </a:p>
          <a:p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Greedy has a constant approximation </a:t>
            </a:r>
          </a:p>
          <a:p>
            <a:pPr indent="0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8466" y="5257530"/>
            <a:ext cx="9319479" cy="4529138"/>
          </a:xfrm>
        </p:spPr>
        <p:txBody>
          <a:bodyPr/>
          <a:lstStyle/>
          <a:p>
            <a:pPr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  </a:t>
            </a: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 algn="just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Y.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Duan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and J. Wu, </a:t>
            </a:r>
            <a:r>
              <a:rPr lang="en-US" sz="14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Optimizing the crowdsourcing-based bike rebalancing scheme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IEEE ICDCS, 2019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15D4A2-F824-4736-AC36-CF6AE579517E}"/>
              </a:ext>
            </a:extLst>
          </p:cNvPr>
          <p:cNvGrpSpPr/>
          <p:nvPr/>
        </p:nvGrpSpPr>
        <p:grpSpPr>
          <a:xfrm>
            <a:off x="5335822" y="2723590"/>
            <a:ext cx="3417346" cy="1869841"/>
            <a:chOff x="6170744" y="3984447"/>
            <a:chExt cx="2917023" cy="15729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4BC80E9-35ED-4D9D-9645-0DBD2C263FA2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319" y="4491093"/>
              <a:ext cx="256295" cy="330347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F0B4C73-D82F-4BE0-8D85-FDC10EB6A7D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21178" y="3984447"/>
                  <a:ext cx="320040" cy="32004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4572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+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4BCAD3A5-CE62-431E-8479-0FA00C2ACE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21178" y="3984447"/>
                  <a:ext cx="320040" cy="32004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9390F8F-219D-465F-9A92-AEA101ECEE4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21178" y="4998702"/>
                  <a:ext cx="320040" cy="32004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4572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+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73CE158-4285-4021-AF79-3236B12D03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21178" y="4998702"/>
                  <a:ext cx="320040" cy="32004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4F9A1B7-02D0-42FC-A7A7-F6DB4B4759E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094688" y="3984447"/>
                  <a:ext cx="320040" cy="32004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4572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F3071AD0-432D-4CC6-8386-4B2CA56225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94688" y="3984447"/>
                  <a:ext cx="320040" cy="32004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37F18D0-0B54-492F-9B29-140685A349E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094688" y="4998702"/>
                  <a:ext cx="320040" cy="32004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4572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1FE2F4E9-8FAF-4570-9894-2C6DB1A30F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94688" y="4998702"/>
                  <a:ext cx="320040" cy="32004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92B5124-93E3-4021-893E-343700212C9F}"/>
                </a:ext>
              </a:extLst>
            </p:cNvPr>
            <p:cNvPicPr>
              <a:picLocks/>
            </p:cNvPicPr>
            <p:nvPr/>
          </p:nvPicPr>
          <p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752" y="4491092"/>
              <a:ext cx="256295" cy="33034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D03151A-0B4F-4C93-BC65-F1DF53DA3097}"/>
                </a:ext>
              </a:extLst>
            </p:cNvPr>
            <p:cNvCxnSpPr>
              <a:stCxn id="11" idx="6"/>
              <a:endCxn id="13" idx="2"/>
            </p:cNvCxnSpPr>
            <p:nvPr/>
          </p:nvCxnSpPr>
          <p:spPr bwMode="auto">
            <a:xfrm>
              <a:off x="7141218" y="4144467"/>
              <a:ext cx="95347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0863FEA-7A4F-4B9C-8EEE-823C78D2036B}"/>
                </a:ext>
              </a:extLst>
            </p:cNvPr>
            <p:cNvCxnSpPr>
              <a:stCxn id="12" idx="6"/>
              <a:endCxn id="14" idx="2"/>
            </p:cNvCxnSpPr>
            <p:nvPr/>
          </p:nvCxnSpPr>
          <p:spPr bwMode="auto">
            <a:xfrm>
              <a:off x="7141218" y="5158722"/>
              <a:ext cx="95347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4AA0AAF-3CE5-4CD7-ADF0-89E1BD2235DA}"/>
                </a:ext>
              </a:extLst>
            </p:cNvPr>
            <p:cNvCxnSpPr>
              <a:stCxn id="11" idx="5"/>
              <a:endCxn id="14" idx="1"/>
            </p:cNvCxnSpPr>
            <p:nvPr/>
          </p:nvCxnSpPr>
          <p:spPr bwMode="auto">
            <a:xfrm>
              <a:off x="7094349" y="4257618"/>
              <a:ext cx="1047208" cy="78795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A14B3C3-B53B-4EB5-B662-A9A651AB882D}"/>
                </a:ext>
              </a:extLst>
            </p:cNvPr>
            <p:cNvCxnSpPr>
              <a:stCxn id="12" idx="7"/>
              <a:endCxn id="13" idx="3"/>
            </p:cNvCxnSpPr>
            <p:nvPr/>
          </p:nvCxnSpPr>
          <p:spPr bwMode="auto">
            <a:xfrm flipV="1">
              <a:off x="7094349" y="4257618"/>
              <a:ext cx="1047208" cy="78795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18942F9-A1B5-4E5A-A84B-24B7628A6CAF}"/>
                </a:ext>
              </a:extLst>
            </p:cNvPr>
            <p:cNvCxnSpPr>
              <a:stCxn id="10" idx="3"/>
              <a:endCxn id="11" idx="2"/>
            </p:cNvCxnSpPr>
            <p:nvPr/>
          </p:nvCxnSpPr>
          <p:spPr bwMode="auto">
            <a:xfrm flipV="1">
              <a:off x="6438614" y="4144467"/>
              <a:ext cx="382564" cy="5118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B4E6A54-D538-4E44-AF00-41F6B5CC19E1}"/>
                </a:ext>
              </a:extLst>
            </p:cNvPr>
            <p:cNvCxnSpPr>
              <a:stCxn id="10" idx="3"/>
              <a:endCxn id="12" idx="2"/>
            </p:cNvCxnSpPr>
            <p:nvPr/>
          </p:nvCxnSpPr>
          <p:spPr bwMode="auto">
            <a:xfrm>
              <a:off x="6438614" y="4656267"/>
              <a:ext cx="382564" cy="50245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22725F4-E51A-430B-B1B4-D4C7AF1D9CFC}"/>
                </a:ext>
              </a:extLst>
            </p:cNvPr>
            <p:cNvCxnSpPr>
              <a:stCxn id="13" idx="6"/>
              <a:endCxn id="15" idx="1"/>
            </p:cNvCxnSpPr>
            <p:nvPr/>
          </p:nvCxnSpPr>
          <p:spPr bwMode="auto">
            <a:xfrm>
              <a:off x="8414728" y="4144467"/>
              <a:ext cx="415024" cy="51179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5EC172F-4E16-4274-9A96-821F7168C390}"/>
                </a:ext>
              </a:extLst>
            </p:cNvPr>
            <p:cNvCxnSpPr>
              <a:stCxn id="14" idx="6"/>
              <a:endCxn id="15" idx="1"/>
            </p:cNvCxnSpPr>
            <p:nvPr/>
          </p:nvCxnSpPr>
          <p:spPr bwMode="auto">
            <a:xfrm flipV="1">
              <a:off x="8414728" y="4656266"/>
              <a:ext cx="415024" cy="50245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9ADB95-F484-46A5-8DD1-54DFD7738708}"/>
                </a:ext>
              </a:extLst>
            </p:cNvPr>
            <p:cNvSpPr txBox="1"/>
            <p:nvPr/>
          </p:nvSpPr>
          <p:spPr>
            <a:xfrm>
              <a:off x="6170744" y="4762947"/>
              <a:ext cx="2551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imes New Roman" charset="0"/>
                  <a:ea typeface="Times New Roman" charset="0"/>
                  <a:cs typeface="Times New Roman" charset="0"/>
                </a:rPr>
                <a:t>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B90FCC-B2CE-458B-A9E0-9365F7601DE3}"/>
                </a:ext>
              </a:extLst>
            </p:cNvPr>
            <p:cNvSpPr txBox="1"/>
            <p:nvPr/>
          </p:nvSpPr>
          <p:spPr>
            <a:xfrm>
              <a:off x="8813333" y="4762947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DB14F6-E7FC-4BA4-B1B0-2C9CACD9D8CF}"/>
                </a:ext>
              </a:extLst>
            </p:cNvPr>
            <p:cNvSpPr txBox="1"/>
            <p:nvPr/>
          </p:nvSpPr>
          <p:spPr>
            <a:xfrm>
              <a:off x="6832753" y="4234468"/>
              <a:ext cx="354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endParaRPr lang="en-US" sz="1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0164A0-C812-4CA8-9CFF-E83A25523CC6}"/>
                </a:ext>
              </a:extLst>
            </p:cNvPr>
            <p:cNvSpPr txBox="1"/>
            <p:nvPr/>
          </p:nvSpPr>
          <p:spPr>
            <a:xfrm>
              <a:off x="8106976" y="4234468"/>
              <a:ext cx="354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Times New Roman" charset="0"/>
                  <a:ea typeface="Times New Roman" charset="0"/>
                  <a:cs typeface="Times New Roman" charset="0"/>
                </a:rPr>
                <a:t>u</a:t>
              </a:r>
              <a:endParaRPr lang="en-US" sz="1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9A0DEDC-B3DD-4A36-B3F2-5F05839696A5}"/>
                </a:ext>
              </a:extLst>
            </p:cNvPr>
            <p:cNvSpPr txBox="1"/>
            <p:nvPr/>
          </p:nvSpPr>
          <p:spPr>
            <a:xfrm>
              <a:off x="6837918" y="5238743"/>
              <a:ext cx="354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Times New Roman" charset="0"/>
                  <a:ea typeface="Times New Roman" charset="0"/>
                  <a:cs typeface="Times New Roman" charset="0"/>
                </a:rPr>
                <a:t>o'</a:t>
              </a:r>
              <a:endParaRPr lang="en-US" sz="1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6622E4-A119-4CA7-8A3F-543833B818C9}"/>
                </a:ext>
              </a:extLst>
            </p:cNvPr>
            <p:cNvSpPr txBox="1"/>
            <p:nvPr/>
          </p:nvSpPr>
          <p:spPr>
            <a:xfrm>
              <a:off x="8112519" y="5249593"/>
              <a:ext cx="354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Times New Roman" charset="0"/>
                  <a:ea typeface="Times New Roman" charset="0"/>
                  <a:cs typeface="Times New Roman" charset="0"/>
                </a:rPr>
                <a:t>u' </a:t>
              </a:r>
              <a:endParaRPr lang="en-US" sz="1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30599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02" y="275156"/>
            <a:ext cx="8543217" cy="1141411"/>
          </a:xfrm>
        </p:spPr>
        <p:txBody>
          <a:bodyPr/>
          <a:lstStyle/>
          <a:p>
            <a:r>
              <a:rPr lang="en-US" sz="4000" dirty="0">
                <a:latin typeface="Comic Sans MS" panose="030F0702030302020204" pitchFamily="66" charset="0"/>
              </a:rPr>
              <a:t>5. Spatial and Temporal Complexity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05" y="1432263"/>
            <a:ext cx="8763000" cy="5105400"/>
          </a:xfrm>
          <a:noFill/>
          <a:ln>
            <a:noFill/>
          </a:ln>
        </p:spPr>
        <p:txBody>
          <a:bodyPr/>
          <a:lstStyle/>
          <a:p>
            <a:endParaRPr lang="en-US" altLang="zh-CN" sz="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altLang="zh-CN" sz="2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61AEF33-5D12-7F4C-9A1E-1E91E48BE901}"/>
              </a:ext>
            </a:extLst>
          </p:cNvPr>
          <p:cNvSpPr txBox="1">
            <a:spLocks/>
          </p:cNvSpPr>
          <p:nvPr/>
        </p:nvSpPr>
        <p:spPr bwMode="auto">
          <a:xfrm>
            <a:off x="668992" y="1553065"/>
            <a:ext cx="8228013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Comic Sans MS" panose="030F0902030302020204" pitchFamily="66" charset="0"/>
              </a:rPr>
              <a:t>Traffic dynamic: </a:t>
            </a:r>
            <a:r>
              <a:rPr lang="en-US" altLang="zh-CN" sz="2400" kern="0" dirty="0">
                <a:latin typeface="Comic Sans MS" panose="030F0902030302020204" pitchFamily="66" charset="0"/>
              </a:rPr>
              <a:t>NYC Citi Bike dataset</a:t>
            </a:r>
          </a:p>
          <a:p>
            <a:pPr marL="0" indent="0">
              <a:buNone/>
            </a:pPr>
            <a:endParaRPr lang="en-US" altLang="zh-CN" sz="20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altLang="zh-CN" sz="2000" kern="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altLang="zh-CN" sz="20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altLang="zh-CN" sz="2000" kern="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altLang="zh-CN" sz="20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altLang="zh-CN" sz="2400" kern="0" dirty="0">
                <a:latin typeface="Comic Sans MS" panose="030F0902030302020204" pitchFamily="66" charset="0"/>
              </a:rPr>
              <a:t>Static vs. dynamic repositioning</a:t>
            </a:r>
          </a:p>
          <a:p>
            <a:pPr marL="0" indent="0">
              <a:buNone/>
            </a:pPr>
            <a:endParaRPr lang="en-US" altLang="zh-CN" sz="2800" kern="0" dirty="0">
              <a:latin typeface="Comic Sans MS" panose="030F09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381096-2D29-45C3-BD86-1B3F69C38C57}"/>
              </a:ext>
            </a:extLst>
          </p:cNvPr>
          <p:cNvSpPr/>
          <p:nvPr/>
        </p:nvSpPr>
        <p:spPr bwMode="auto">
          <a:xfrm>
            <a:off x="1066800" y="7041495"/>
            <a:ext cx="295466" cy="3536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C1ECD81-046C-4000-93D3-554F0D74E3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634261"/>
              </p:ext>
            </p:extLst>
          </p:nvPr>
        </p:nvGraphicFramePr>
        <p:xfrm>
          <a:off x="1817300" y="2084274"/>
          <a:ext cx="2128086" cy="173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2362171" imgH="1923947" progId="Acrobat.Document.DC">
                  <p:embed/>
                </p:oleObj>
              </mc:Choice>
              <mc:Fallback>
                <p:oleObj name="Acrobat Document" r:id="rId4" imgW="2362171" imgH="1923947" progId="Acrobat.Document.DC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C1ECD81-046C-4000-93D3-554F0D74E3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7300" y="2084274"/>
                        <a:ext cx="2128086" cy="1733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E7133FA-61E5-4F8B-B268-044BD0E27A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389596"/>
              </p:ext>
            </p:extLst>
          </p:nvPr>
        </p:nvGraphicFramePr>
        <p:xfrm>
          <a:off x="4913358" y="2088098"/>
          <a:ext cx="2060796" cy="167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6" imgW="2371541" imgH="1928812" progId="Acrobat.Document.DC">
                  <p:embed/>
                </p:oleObj>
              </mc:Choice>
              <mc:Fallback>
                <p:oleObj name="Acrobat Document" r:id="rId6" imgW="2371541" imgH="1928812" progId="Acrobat.Document.DC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4E7133FA-61E5-4F8B-B268-044BD0E2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13358" y="2088098"/>
                        <a:ext cx="2060796" cy="167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F7CB5CC-5A2A-4B8B-B252-2BFAC9ECA0D1}"/>
              </a:ext>
            </a:extLst>
          </p:cNvPr>
          <p:cNvSpPr txBox="1"/>
          <p:nvPr/>
        </p:nvSpPr>
        <p:spPr>
          <a:xfrm>
            <a:off x="2276049" y="377562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weekdays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B7241B-4CE5-4218-B493-A95A03470C3E}"/>
              </a:ext>
            </a:extLst>
          </p:cNvPr>
          <p:cNvSpPr txBox="1"/>
          <p:nvPr/>
        </p:nvSpPr>
        <p:spPr>
          <a:xfrm>
            <a:off x="5445989" y="3713739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weekends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3CF3A9F-B956-4D63-81C7-30925EACEBC8}"/>
              </a:ext>
            </a:extLst>
          </p:cNvPr>
          <p:cNvSpPr/>
          <p:nvPr/>
        </p:nvSpPr>
        <p:spPr bwMode="auto">
          <a:xfrm>
            <a:off x="1824828" y="2403026"/>
            <a:ext cx="2113030" cy="50359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D5750FC-4607-4C2E-8562-9BE580AE4628}"/>
              </a:ext>
            </a:extLst>
          </p:cNvPr>
          <p:cNvSpPr/>
          <p:nvPr/>
        </p:nvSpPr>
        <p:spPr bwMode="auto">
          <a:xfrm>
            <a:off x="1817300" y="3006429"/>
            <a:ext cx="2128086" cy="50359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47E1C62-32E2-49AA-9075-CD5F5DAD5E3D}"/>
              </a:ext>
            </a:extLst>
          </p:cNvPr>
          <p:cNvSpPr/>
          <p:nvPr/>
        </p:nvSpPr>
        <p:spPr bwMode="auto">
          <a:xfrm>
            <a:off x="4913358" y="2566891"/>
            <a:ext cx="2060796" cy="81239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42" y="4622828"/>
            <a:ext cx="4340061" cy="22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9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Time-Space View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657" y="1719262"/>
            <a:ext cx="4213041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View</a:t>
            </a:r>
          </a:p>
          <a:p>
            <a:pPr indent="0">
              <a:buFont typeface="Noto Sans Symbols"/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Horizontal line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Status of local station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Vertical dotted line (slot)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Time period between two</a:t>
            </a:r>
          </a:p>
          <a:p>
            <a:pPr lvl="1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slots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Slanted arrow</a:t>
            </a:r>
          </a:p>
          <a:p>
            <a:pPr lvl="1"/>
            <a:r>
              <a:rPr lang="en-US" sz="13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Re-balancing event</a:t>
            </a:r>
          </a:p>
          <a:p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Cut: a re-balancing event goes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across two slots</a:t>
            </a:r>
          </a:p>
          <a:p>
            <a:endParaRPr lang="en-US" sz="23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788240" y="1416048"/>
            <a:ext cx="4552815" cy="4529138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Global state</a:t>
            </a:r>
          </a:p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 Local state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Transition state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014" y="4174156"/>
            <a:ext cx="4219012" cy="1891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8B11D4-4B36-4538-97A0-EC3F01EA6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255" y="1346664"/>
            <a:ext cx="1602644" cy="252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52019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Frequency Reduction </a:t>
            </a:r>
            <a:r>
              <a:rPr lang="en-US" sz="3400" dirty="0">
                <a:latin typeface="Comic Sans MS" panose="030F0702030302020204" pitchFamily="66" charset="0"/>
              </a:rPr>
              <a:t>v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ia Look-Ahead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98" y="1949254"/>
            <a:ext cx="5010405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K-hop look ahead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Make minimum move in the current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slot so that it can last at least k hops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Reschedule after k slots</a:t>
            </a: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Greedily look ahead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Make move in the current slot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so that it can last the longest (L)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Reschedule after L slots</a:t>
            </a:r>
          </a:p>
          <a:p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  (a) and (b):  solid lines for 1-hop  </a:t>
            </a: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357284" y="1317806"/>
            <a:ext cx="4552815" cy="4529138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522" y="1530347"/>
            <a:ext cx="3442283" cy="466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10010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FEB04-D3B8-42D0-A36E-A8407FB95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766"/>
            <a:ext cx="8228013" cy="1141411"/>
          </a:xfrm>
        </p:spPr>
        <p:txBody>
          <a:bodyPr/>
          <a:lstStyle/>
          <a:p>
            <a:r>
              <a:rPr lang="en-US" sz="3400" dirty="0">
                <a:latin typeface="Comic Sans MS" panose="030F0702030302020204" pitchFamily="66" charset="0"/>
              </a:rPr>
              <a:t>Spatial and Temporal Simulation</a:t>
            </a:r>
            <a:endParaRPr lang="en-US" sz="3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266C9-6255-449C-9B4E-60B6DC80C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557" y="1164431"/>
            <a:ext cx="4037013" cy="4529138"/>
          </a:xfrm>
        </p:spPr>
        <p:txBody>
          <a:bodyPr/>
          <a:lstStyle/>
          <a:p>
            <a:pPr indent="0">
              <a:buNone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NYC Citi Bike</a:t>
            </a:r>
          </a:p>
          <a:p>
            <a:pPr indent="0">
              <a:buNone/>
            </a:pP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indent="0">
              <a:buNone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Spatial domain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On a single-time slot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Given rebalance targets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Minimize worker detour </a:t>
            </a:r>
          </a:p>
          <a:p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indent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charset="0"/>
              </a:rPr>
              <a:t>(BB: Branch &amp; Bound , LS: Local Search, TRM: 2-Round Matching, Greedy: closest)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indent="0">
              <a:buNone/>
            </a:pP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indent="0">
              <a:buNone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Temporal domain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Over multiple time slots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Minimize bike repositioning dis.</a:t>
            </a:r>
          </a:p>
          <a:p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indent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charset="0"/>
              </a:rPr>
              <a:t>(1-LA: 1-hop, 2-LA: 2-hop, GLA: Greedily)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F03A3-1BD5-4DCD-AB0B-21143FCA1CD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95488" y="1564377"/>
            <a:ext cx="4038597" cy="4529138"/>
          </a:xfrm>
        </p:spPr>
        <p:txBody>
          <a:bodyPr/>
          <a:lstStyle/>
          <a:p>
            <a:pPr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21" y="1693882"/>
            <a:ext cx="2203481" cy="1828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830394" y="1982154"/>
            <a:ext cx="338870" cy="1043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DA3FE1-2C1A-46D2-9B5E-43B89972DDAC}"/>
              </a:ext>
            </a:extLst>
          </p:cNvPr>
          <p:cNvGrpSpPr/>
          <p:nvPr/>
        </p:nvGrpSpPr>
        <p:grpSpPr>
          <a:xfrm>
            <a:off x="6703296" y="1628309"/>
            <a:ext cx="2106907" cy="1959945"/>
            <a:chOff x="5266130" y="3738062"/>
            <a:chExt cx="2799559" cy="23070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0" y="3738062"/>
              <a:ext cx="2799559" cy="2307044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5689769" y="4148446"/>
              <a:ext cx="457200" cy="11281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12BA67-A1FC-4A98-B1FE-89C3B4FAB5F1}"/>
              </a:ext>
            </a:extLst>
          </p:cNvPr>
          <p:cNvGrpSpPr/>
          <p:nvPr/>
        </p:nvGrpSpPr>
        <p:grpSpPr>
          <a:xfrm>
            <a:off x="5182143" y="3582144"/>
            <a:ext cx="2912118" cy="2661293"/>
            <a:chOff x="8080983" y="3869608"/>
            <a:chExt cx="2346867" cy="187816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C14911B-F741-4B24-91C2-DE0D4EB03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80983" y="3869608"/>
              <a:ext cx="2346867" cy="1878169"/>
            </a:xfrm>
            <a:prstGeom prst="rect">
              <a:avLst/>
            </a:prstGeom>
          </p:spPr>
        </p:pic>
        <p:sp>
          <p:nvSpPr>
            <p:cNvPr id="18" name="Rounded Rectangle 16">
              <a:extLst>
                <a:ext uri="{FF2B5EF4-FFF2-40B4-BE49-F238E27FC236}">
                  <a16:creationId xmlns:a16="http://schemas.microsoft.com/office/drawing/2014/main" id="{E4E74328-8890-4E03-A7AC-67A919FAD2B7}"/>
                </a:ext>
              </a:extLst>
            </p:cNvPr>
            <p:cNvSpPr/>
            <p:nvPr/>
          </p:nvSpPr>
          <p:spPr>
            <a:xfrm>
              <a:off x="8532675" y="4289004"/>
              <a:ext cx="777240" cy="15773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6583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FEB04-D3B8-42D0-A36E-A8407FB95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latin typeface="Comic Sans MS" panose="030F0702030302020204" pitchFamily="66" charset="0"/>
              </a:rPr>
              <a:t>Extension </a:t>
            </a:r>
            <a:r>
              <a:rPr lang="en-US" sz="3400">
                <a:latin typeface="Comic Sans MS" panose="030F0702030302020204" pitchFamily="66" charset="0"/>
              </a:rPr>
              <a:t>to Dock-less </a:t>
            </a:r>
            <a:r>
              <a:rPr lang="en-US" sz="3400" dirty="0">
                <a:latin typeface="Comic Sans MS" panose="030F0702030302020204" pitchFamily="66" charset="0"/>
              </a:rPr>
              <a:t>Scenario </a:t>
            </a:r>
            <a:endParaRPr lang="en-US" sz="3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266C9-6255-449C-9B4E-60B6DC80C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76702"/>
            <a:ext cx="4471814" cy="4529138"/>
          </a:xfrm>
        </p:spPr>
        <p:txBody>
          <a:bodyPr/>
          <a:lstStyle/>
          <a:p>
            <a:pPr indent="0">
              <a:buNone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Virtual stations (VS)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Mesh grid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K-means 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Density-based clustering</a:t>
            </a:r>
          </a:p>
          <a:p>
            <a:pPr lvl="1" indent="0">
              <a:buNone/>
            </a:pP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indent="0">
              <a:buNone/>
            </a:pP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indent="0">
              <a:buNone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Rebalancing VS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Pick-up</a:t>
            </a:r>
          </a:p>
          <a:p>
            <a:pPr lvl="1"/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nearest in starting VS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Drop-off</a:t>
            </a:r>
          </a:p>
          <a:p>
            <a:pPr lvl="1"/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nearest in destination VS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06" y="4343193"/>
            <a:ext cx="3243072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67" y="1295607"/>
            <a:ext cx="2986611" cy="26175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02503" y="3973770"/>
            <a:ext cx="41344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Comic Sans MS" panose="030F0702030302020204" pitchFamily="66" charset="0"/>
              </a:rPr>
              <a:t>Mobike</a:t>
            </a:r>
            <a:r>
              <a:rPr lang="en-US" dirty="0">
                <a:solidFill>
                  <a:srgbClr val="222222"/>
                </a:solidFill>
                <a:latin typeface="Comic Sans MS" panose="030F0702030302020204" pitchFamily="66" charset="0"/>
              </a:rPr>
              <a:t> Shanghai Dataset (08/01/16-08/31/16)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FD7F2-127A-48F2-8CE8-71FB1488C24E}"/>
              </a:ext>
            </a:extLst>
          </p:cNvPr>
          <p:cNvSpPr txBox="1"/>
          <p:nvPr/>
        </p:nvSpPr>
        <p:spPr>
          <a:xfrm>
            <a:off x="1251226" y="5744229"/>
            <a:ext cx="7190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Y. Duan and J. Wu, 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Spatial-Temporal Inventory Rebalancing for Bike Sharing </a:t>
            </a:r>
          </a:p>
          <a:p>
            <a:r>
              <a:rPr lang="en-US" b="0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Systems with Worker Recruitment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,   </a:t>
            </a:r>
            <a:r>
              <a:rPr lang="en-US" b="0" i="1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IEEE Tran. on Mobile Computing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, 2020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8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Introduction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121868" y="1507331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Smart City</a:t>
            </a:r>
          </a:p>
          <a:p>
            <a:pPr marL="1144587" lvl="2" indent="-28575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Collection of data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Management of assets, resources, and services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Scope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Transportation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Power plants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Utilities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Water supply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Crime detection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School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Libraries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Hospitals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201737" lvl="2" indent="-342900">
              <a:spcBef>
                <a:spcPts val="600"/>
              </a:spcBef>
              <a:buSzPct val="25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71" y="3131037"/>
            <a:ext cx="4754342" cy="29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85251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dirty="0">
                <a:latin typeface="Comic Sans MS" panose="030F0702030302020204" pitchFamily="66" charset="0"/>
              </a:rPr>
              <a:t>6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. Challenges and Opportunities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076" y="1644646"/>
            <a:ext cx="8889890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Model extensions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Models with “cut” 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Repositioning spanning over one slot</a:t>
            </a:r>
          </a:p>
          <a:p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Scalable design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Geometric partitioning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Clustering (k-means or density-based)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Number of trucks used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Scheduling of trucks</a:t>
            </a:r>
          </a:p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J. Wu,  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Collaborative Mobile Charging and Coverage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, JCST 2014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H. Zheng, N. Wang, and J. Wu, 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Minimizing Deep Sea Data Collection </a:t>
            </a:r>
          </a:p>
          <a:p>
            <a:pPr indent="0">
              <a:buNone/>
            </a:pP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Delay With Autonomous Underwater Vehicles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, </a:t>
            </a:r>
            <a:r>
              <a:rPr lang="en-US" sz="1600" b="0" i="1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JPDC, 2017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186300" y="1644646"/>
            <a:ext cx="4548715" cy="2793539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363" y="1644646"/>
            <a:ext cx="3078954" cy="311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41312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Challenges and Opportunities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(Cont’d)</a:t>
            </a:r>
            <a:endParaRPr lang="en-US" sz="24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59731"/>
            <a:ext cx="6378499" cy="4529138"/>
          </a:xfrm>
        </p:spPr>
        <p:txBody>
          <a:bodyPr/>
          <a:lstStyle/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Other models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Bike recycling (and usage balance)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Economic models (mechanism design)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Robust ML solution (under data uncertainty)</a:t>
            </a:r>
          </a:p>
          <a:p>
            <a:pPr indent="0">
              <a:buFont typeface="Noto Sans Symbols"/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Gaming and incentive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Stackelberg and Nash games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Among BBS operators and workers</a:t>
            </a:r>
          </a:p>
          <a:p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Incentive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 Incentive reinforcement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66724" y="1655525"/>
            <a:ext cx="4552815" cy="4529138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9" y="3429000"/>
            <a:ext cx="3017531" cy="256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2608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Challenges and Opportunities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(Cont’d)</a:t>
            </a:r>
            <a:endParaRPr lang="en-US" sz="24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731"/>
            <a:ext cx="4537422" cy="4529138"/>
          </a:xfrm>
        </p:spPr>
        <p:txBody>
          <a:bodyPr/>
          <a:lstStyle/>
          <a:p>
            <a:pPr marL="341313" lvl="1" indent="0">
              <a:spcBef>
                <a:spcPts val="800"/>
              </a:spcBef>
              <a:buSzPct val="80000"/>
              <a:buNone/>
            </a:pPr>
            <a:r>
              <a:rPr lang="en-US" sz="2400" dirty="0">
                <a:latin typeface="Comic Sans MS" panose="030F0702030302020204" pitchFamily="66" charset="0"/>
              </a:rPr>
              <a:t>Dock vs. dock-less BSS</a:t>
            </a:r>
          </a:p>
          <a:p>
            <a:pPr marL="684213" lvl="1" indent="-342900">
              <a:spcBef>
                <a:spcPts val="800"/>
              </a:spcBef>
              <a:buSzPct val="80000"/>
            </a:pPr>
            <a:r>
              <a:rPr lang="en-US" sz="1800" dirty="0">
                <a:latin typeface="Comic Sans MS" panose="030F0702030302020204" pitchFamily="66" charset="0"/>
              </a:rPr>
              <a:t>Flexibility</a:t>
            </a:r>
          </a:p>
          <a:p>
            <a:pPr marL="684213" lvl="1" indent="-342900">
              <a:spcBef>
                <a:spcPts val="800"/>
              </a:spcBef>
              <a:buSzPct val="80000"/>
            </a:pPr>
            <a:r>
              <a:rPr lang="en-US" sz="1800" dirty="0">
                <a:latin typeface="Comic Sans MS" panose="030F0702030302020204" pitchFamily="66" charset="0"/>
              </a:rPr>
              <a:t>Manageability</a:t>
            </a:r>
          </a:p>
          <a:p>
            <a:pPr marL="684213" lvl="1" indent="-342900">
              <a:spcBef>
                <a:spcPts val="800"/>
              </a:spcBef>
              <a:buSzPct val="80000"/>
            </a:pPr>
            <a:r>
              <a:rPr lang="en-US" sz="1800" dirty="0">
                <a:latin typeface="Comic Sans MS" panose="030F0702030302020204" pitchFamily="66" charset="0"/>
              </a:rPr>
              <a:t>Problem of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over-supply</a:t>
            </a:r>
          </a:p>
          <a:p>
            <a:pPr marL="684213" lvl="1" indent="-342900">
              <a:spcBef>
                <a:spcPts val="800"/>
              </a:spcBef>
              <a:buSzPct val="80000"/>
            </a:pPr>
            <a:endParaRPr lang="en-US" sz="1800" dirty="0">
              <a:latin typeface="Comic Sans MS" panose="030F0702030302020204" pitchFamily="66" charset="0"/>
            </a:endParaRPr>
          </a:p>
          <a:p>
            <a:pPr marL="684213" lvl="1" indent="-342900">
              <a:spcBef>
                <a:spcPts val="800"/>
              </a:spcBef>
              <a:buSzPct val="80000"/>
            </a:pPr>
            <a:endParaRPr lang="en-US" sz="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300" dirty="0">
                <a:latin typeface="Comic Sans MS" panose="030F0702030302020204" pitchFamily="66" charset="0"/>
              </a:rPr>
              <a:t>    Trends</a:t>
            </a:r>
          </a:p>
          <a:p>
            <a:pPr marL="684213" lvl="1" indent="-342900">
              <a:spcBef>
                <a:spcPts val="800"/>
              </a:spcBef>
              <a:buSzPct val="80000"/>
            </a:pPr>
            <a:r>
              <a:rPr lang="en-US" sz="1800" dirty="0">
                <a:latin typeface="Comic Sans MS" panose="030F0702030302020204" pitchFamily="66" charset="0"/>
              </a:rPr>
              <a:t>Dock-less BSSs have disappeared largely in US, JUMP from Uber</a:t>
            </a:r>
          </a:p>
          <a:p>
            <a:pPr marL="684213" lvl="1" indent="-342900">
              <a:spcBef>
                <a:spcPts val="800"/>
              </a:spcBef>
              <a:buSzPct val="80000"/>
            </a:pPr>
            <a:r>
              <a:rPr lang="en-US" sz="1800" dirty="0" err="1">
                <a:latin typeface="Comic Sans MS" panose="030F0702030302020204" pitchFamily="66" charset="0"/>
              </a:rPr>
              <a:t>Ofo</a:t>
            </a:r>
            <a:r>
              <a:rPr lang="en-US" sz="1800" dirty="0">
                <a:latin typeface="Comic Sans MS" panose="030F0702030302020204" pitchFamily="66" charset="0"/>
              </a:rPr>
              <a:t>, the largest dock-less BSS in China, suffered financially</a:t>
            </a:r>
          </a:p>
          <a:p>
            <a:pPr marL="342900" indent="-342900"/>
            <a:endParaRPr lang="en-US" sz="23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66724" y="1655525"/>
            <a:ext cx="4552815" cy="4529138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211" y="1591788"/>
            <a:ext cx="1511810" cy="2012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568" y="3696454"/>
            <a:ext cx="1508453" cy="198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38135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A Bigger Picture: Classification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59731"/>
            <a:ext cx="4568221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Active transportation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Fixed (subway, bus, auto-shuttle)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On-demand (taxi, Uber, </a:t>
            </a:r>
            <a:r>
              <a:rPr lang="en-US" sz="1800" dirty="0" err="1">
                <a:latin typeface="Comic Sans MS" panose="030F0702030302020204" pitchFamily="66" charset="0"/>
              </a:rPr>
              <a:t>DiDi</a:t>
            </a:r>
            <a:r>
              <a:rPr lang="en-US" sz="1800" dirty="0">
                <a:latin typeface="Comic Sans MS" panose="030F0702030302020204" pitchFamily="66" charset="0"/>
              </a:rPr>
              <a:t>, Lift)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Hybrid</a:t>
            </a:r>
            <a:r>
              <a:rPr lang="en-US" sz="1800" dirty="0">
                <a:latin typeface="Comic Sans MS" panose="030F0702030302020204" pitchFamily="66" charset="0"/>
              </a:rPr>
              <a:t> (restricted on-demand)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Passive transportation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ZipCar</a:t>
            </a:r>
            <a:r>
              <a:rPr lang="en-US" sz="1800" dirty="0">
                <a:latin typeface="Comic Sans MS" panose="030F0702030302020204" pitchFamily="66" charset="0"/>
              </a:rPr>
              <a:t> (first/last ten-mile)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Bike/e-bike (first/last mile)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Scooter/e-scooter</a:t>
            </a:r>
            <a:r>
              <a:rPr lang="en-US" sz="1800" dirty="0">
                <a:latin typeface="Comic Sans MS" panose="030F0702030302020204" pitchFamily="66" charset="0"/>
              </a:rPr>
              <a:t> (first/last mile)</a:t>
            </a: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66724" y="1655525"/>
            <a:ext cx="4552815" cy="4529138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76" y="1783458"/>
            <a:ext cx="2408399" cy="1602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455" y="3701185"/>
            <a:ext cx="2410520" cy="1604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1194" y="5557357"/>
            <a:ext cx="5838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J. Wu et al,  </a:t>
            </a:r>
            <a:r>
              <a:rPr lang="en-US" altLang="zh-CN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Logarithmic Store-Carry-Forward Routing in MANETs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IEEE Trans. on Parallel and Distributed Computing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Aug. 2007. </a:t>
            </a:r>
            <a:endParaRPr lang="zh-CN" altLang="zh-CN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10453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A Bigger Picture: Future of BSSs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975" y="1719262"/>
            <a:ext cx="4764705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Future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E-bike 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Two-wheeled e-scooters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750169" y="1661344"/>
            <a:ext cx="4877790" cy="4529138"/>
          </a:xfrm>
        </p:spPr>
        <p:txBody>
          <a:bodyPr/>
          <a:lstStyle/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Policy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Shared responsibility</a:t>
            </a:r>
          </a:p>
          <a:p>
            <a:pPr lvl="1"/>
            <a:r>
              <a:rPr lang="en-US" sz="13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Credit systems</a:t>
            </a:r>
          </a:p>
          <a:p>
            <a:pPr lvl="1"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Safety and regulation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 Sidewalk, bike lanes, and car lanes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 Scooter: sidewalk or bike lane?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 How about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folded-mini cars </a:t>
            </a:r>
          </a:p>
          <a:p>
            <a:pPr lvl="1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(MIT’s </a:t>
            </a:r>
            <a:r>
              <a:rPr lang="en-US" sz="1800" dirty="0" err="1">
                <a:latin typeface="Comic Sans MS" panose="030F0702030302020204" pitchFamily="66" charset="0"/>
              </a:rPr>
              <a:t>CityCar</a:t>
            </a:r>
            <a:r>
              <a:rPr lang="en-US" sz="1800" dirty="0">
                <a:latin typeface="Comic Sans MS" panose="030F0702030302020204" pitchFamily="66" charset="0"/>
              </a:rPr>
              <a:t> Project)?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 Regulation to enhance rebalancing?</a:t>
            </a: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94" y="3613354"/>
            <a:ext cx="3603094" cy="19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97161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ChangeArrowheads="1"/>
          </p:cNvSpPr>
          <p:nvPr>
            <p:ph type="title"/>
          </p:nvPr>
        </p:nvSpPr>
        <p:spPr>
          <a:xfrm>
            <a:off x="575187" y="551043"/>
            <a:ext cx="8228012" cy="1141411"/>
          </a:xfrm>
        </p:spPr>
        <p:txBody>
          <a:bodyPr/>
          <a:lstStyle/>
          <a:p>
            <a:pPr eaLnBrk="1" hangingPunct="1">
              <a:buFont typeface="Comic Sans MS" panose="030F0702030302020204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4000" dirty="0">
                <a:latin typeface="Comic Sans MS" panose="030F0702030302020204" pitchFamily="66" charset="0"/>
                <a:ea typeface="SimSun" panose="02010600030101010101" pitchFamily="2" charset="-122"/>
              </a:rPr>
              <a:t>Questions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30725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76806" name="Text Box 3"/>
          <p:cNvSpPr txBox="1">
            <a:spLocks noChangeArrowheads="1"/>
          </p:cNvSpPr>
          <p:nvPr/>
        </p:nvSpPr>
        <p:spPr bwMode="auto">
          <a:xfrm>
            <a:off x="898422" y="4906552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J. Wu, </a:t>
            </a:r>
            <a:r>
              <a:rPr lang="en-US" altLang="zh-CN" sz="16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Challenges and Opportunities in Algorithmic Solutions for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6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Re-balancing in Bike-Sharing Systems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n-US" altLang="zh-CN" sz="1600" i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Tsinghua Sci. &amp; Tech.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2020. </a:t>
            </a:r>
            <a:endParaRPr lang="zh-CN" altLang="zh-CN" sz="16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76807" name="Picture 7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35" y="2004191"/>
            <a:ext cx="1707546" cy="213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266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  <a:sym typeface="Comic Sans MS"/>
              </a:rPr>
              <a:t>Bike Sharing System (BSS)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8047" y="1458627"/>
            <a:ext cx="4563953" cy="452913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BSS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First/last mile connection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&gt; 1600 BSSs in 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&gt; 1000 cities and &gt; 50 countries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201737" lvl="2" indent="-342900">
              <a:spcBef>
                <a:spcPts val="600"/>
              </a:spcBef>
              <a:buSzPct val="25000"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201737" lvl="2" indent="-342900">
              <a:spcBef>
                <a:spcPts val="600"/>
              </a:spcBef>
              <a:buSzPct val="25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201737" lvl="2" indent="-342900">
              <a:spcBef>
                <a:spcPts val="600"/>
              </a:spcBef>
              <a:buSzPct val="25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715" y="3149724"/>
            <a:ext cx="5231657" cy="293455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49821" y="1403462"/>
            <a:ext cx="4702442" cy="4529138"/>
          </a:xfrm>
        </p:spPr>
        <p:txBody>
          <a:bodyPr/>
          <a:lstStyle/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Benefits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Healthy lifestyle 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Green transportation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40% of BSS users drive less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endParaRPr lang="en-US" dirty="0"/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D3F94F-6FDF-44E0-800D-D595C4A0C626}"/>
              </a:ext>
            </a:extLst>
          </p:cNvPr>
          <p:cNvSpPr txBox="1"/>
          <p:nvPr/>
        </p:nvSpPr>
        <p:spPr>
          <a:xfrm>
            <a:off x="1832715" y="6183253"/>
            <a:ext cx="5251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Smartphone mapping apps  and Google map</a:t>
            </a:r>
          </a:p>
        </p:txBody>
      </p:sp>
    </p:spTree>
    <p:extLst>
      <p:ext uri="{BB962C8B-B14F-4D97-AF65-F5344CB8AC3E}">
        <p14:creationId xmlns:p14="http://schemas.microsoft.com/office/powerpoint/2010/main" val="1452097609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  <a:sym typeface="Comic Sans MS"/>
              </a:rPr>
              <a:t>Unbalanced Usage in BSS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-171683" y="1567655"/>
            <a:ext cx="4568221" cy="452913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1201737" lvl="2" indent="-342900">
              <a:spcBef>
                <a:spcPts val="600"/>
              </a:spcBef>
              <a:buSzPct val="25000"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Unbalanced usage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Space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Capacity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Underflow 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(empty)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Overflow 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(full)</a:t>
            </a: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253647" y="1611108"/>
            <a:ext cx="4038597" cy="45291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237" y="1661314"/>
            <a:ext cx="5260422" cy="39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27947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  <a:sym typeface="Comic Sans MS"/>
              </a:rPr>
              <a:t>Re-Balancing in BSS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4260797" cy="4529138"/>
          </a:xfrm>
        </p:spPr>
        <p:txBody>
          <a:bodyPr/>
          <a:lstStyle/>
          <a:p>
            <a:pPr indent="0">
              <a:buNone/>
            </a:pP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(Automated) Dock BSS </a:t>
            </a:r>
          </a:p>
          <a:p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Citi Bike (NYC), </a:t>
            </a:r>
            <a:r>
              <a:rPr lang="en-US" sz="1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Indego</a:t>
            </a:r>
            <a:r>
              <a:rPr lang="en-US" sz="1800" dirty="0">
                <a:latin typeface="Comic Sans MS" panose="030F0702030302020204" pitchFamily="66" charset="0"/>
              </a:rPr>
              <a:t> (Philly),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and </a:t>
            </a:r>
            <a:r>
              <a:rPr lang="en-US" sz="1800" dirty="0" err="1">
                <a:latin typeface="Comic Sans MS" panose="030F0702030302020204" pitchFamily="66" charset="0"/>
              </a:rPr>
              <a:t>GoBike</a:t>
            </a:r>
            <a:r>
              <a:rPr lang="en-US" sz="1800" dirty="0">
                <a:latin typeface="Comic Sans MS" panose="030F0702030302020204" pitchFamily="66" charset="0"/>
              </a:rPr>
              <a:t> (Bay Area)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BikeMi</a:t>
            </a:r>
            <a:r>
              <a:rPr lang="en-US" sz="1800" dirty="0">
                <a:latin typeface="Comic Sans MS" panose="030F0702030302020204" pitchFamily="66" charset="0"/>
              </a:rPr>
              <a:t> (Milan), </a:t>
            </a:r>
            <a:r>
              <a:rPr lang="en-US" sz="1800" dirty="0" err="1">
                <a:latin typeface="Comic Sans MS" panose="030F0702030302020204" pitchFamily="66" charset="0"/>
              </a:rPr>
              <a:t>Bubi</a:t>
            </a:r>
            <a:r>
              <a:rPr lang="en-US" sz="1800" dirty="0">
                <a:latin typeface="Comic Sans MS" panose="030F0702030302020204" pitchFamily="66" charset="0"/>
              </a:rPr>
              <a:t> (Budapest)</a:t>
            </a:r>
          </a:p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Dock-less BSS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ofo</a:t>
            </a:r>
            <a:r>
              <a:rPr lang="en-US" sz="1800" dirty="0">
                <a:latin typeface="Comic Sans MS" panose="030F0702030302020204" pitchFamily="66" charset="0"/>
              </a:rPr>
              <a:t> and </a:t>
            </a:r>
            <a:r>
              <a:rPr lang="en-US" sz="1800" dirty="0" err="1">
                <a:latin typeface="Comic Sans MS" panose="030F0702030302020204" pitchFamily="66" charset="0"/>
              </a:rPr>
              <a:t>Mobike</a:t>
            </a:r>
            <a:r>
              <a:rPr lang="en-US" sz="1800" dirty="0">
                <a:latin typeface="Comic Sans MS" panose="030F0702030302020204" pitchFamily="66" charset="0"/>
              </a:rPr>
              <a:t> (in China)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U-Bicycle and OV-</a:t>
            </a:r>
            <a:r>
              <a:rPr lang="en-US" sz="1800" dirty="0" err="1">
                <a:latin typeface="Comic Sans MS" panose="030F0702030302020204" pitchFamily="66" charset="0"/>
              </a:rPr>
              <a:t>fiets</a:t>
            </a:r>
            <a:r>
              <a:rPr lang="en-US" sz="1800" dirty="0">
                <a:latin typeface="Comic Sans MS" panose="030F0702030302020204" pitchFamily="66" charset="0"/>
              </a:rPr>
              <a:t> (Europe)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LimeBike</a:t>
            </a:r>
            <a:r>
              <a:rPr lang="en-US" sz="1800" dirty="0">
                <a:latin typeface="Comic Sans MS" panose="030F0702030302020204" pitchFamily="66" charset="0"/>
              </a:rPr>
              <a:t> and JUMP (US)</a:t>
            </a:r>
          </a:p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2"/>
          </p:nvPr>
        </p:nvSpPr>
        <p:spPr>
          <a:xfrm>
            <a:off x="4434306" y="1600200"/>
            <a:ext cx="4689117" cy="4529138"/>
          </a:xfrm>
        </p:spPr>
        <p:txBody>
          <a:bodyPr/>
          <a:lstStyle/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Re-balancing (repositioning)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Via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trucks </a:t>
            </a: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(not eco-friendly)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Via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workers </a:t>
            </a: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(through crowdsourcing)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293" y="3429000"/>
            <a:ext cx="4156832" cy="2016252"/>
          </a:xfrm>
          <a:prstGeom prst="rect">
            <a:avLst/>
          </a:prstGeom>
        </p:spPr>
      </p:pic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3444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dirty="0"/>
              <a:t>2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4000" dirty="0">
                <a:latin typeface="Comic Sans MS"/>
                <a:sym typeface="Comic Sans MS"/>
              </a:rPr>
              <a:t>Four System Components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Font typeface="Noto Sans Symbols"/>
              <a:buNone/>
            </a:pPr>
            <a:r>
              <a:rPr lang="en-US" sz="2800" dirty="0">
                <a:latin typeface="Comic Sans MS" panose="030F0702030302020204" pitchFamily="66" charset="0"/>
              </a:rPr>
              <a:t>1. System design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Station number, location,</a:t>
            </a:r>
          </a:p>
          <a:p>
            <a:pPr indent="0">
              <a:buFont typeface="Noto Sans Symbols"/>
              <a:buNone/>
            </a:pPr>
            <a:r>
              <a:rPr lang="en-US" sz="1800" dirty="0">
                <a:latin typeface="Comic Sans MS" panose="030F0702030302020204" pitchFamily="66" charset="0"/>
              </a:rPr>
              <a:t>  capacity, and bike number</a:t>
            </a:r>
          </a:p>
          <a:p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Facility location problem</a:t>
            </a:r>
            <a:r>
              <a:rPr lang="en-US" sz="1800" dirty="0">
                <a:latin typeface="Comic Sans MS" panose="030F0702030302020204" pitchFamily="66" charset="0"/>
              </a:rPr>
              <a:t>: area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best for placing a station?</a:t>
            </a:r>
          </a:p>
          <a:p>
            <a:pPr marL="341313" lvl="1">
              <a:spcBef>
                <a:spcPts val="800"/>
              </a:spcBef>
              <a:buSzPct val="80000"/>
            </a:pP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  <a:p>
            <a:pPr indent="0">
              <a:buFont typeface="Noto Sans Symbols"/>
              <a:buNone/>
            </a:pPr>
            <a:r>
              <a:rPr lang="en-US" sz="2800" dirty="0">
                <a:latin typeface="Comic Sans MS" panose="030F0702030302020204" pitchFamily="66" charset="0"/>
              </a:rPr>
              <a:t>2. System prediction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Mobility modeling</a:t>
            </a:r>
          </a:p>
          <a:p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Demand prediction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646616" y="1600200"/>
            <a:ext cx="4038597" cy="4529138"/>
          </a:xfrm>
        </p:spPr>
        <p:txBody>
          <a:bodyPr/>
          <a:lstStyle/>
          <a:p>
            <a:pPr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3. System balancing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Dedicated truck service</a:t>
            </a:r>
          </a:p>
          <a:p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Incentive-based worker</a:t>
            </a:r>
          </a:p>
          <a:p>
            <a:pPr indent="0">
              <a:buFont typeface="Noto Sans Symbols"/>
              <a:buNone/>
            </a:pP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  recruitment</a:t>
            </a:r>
          </a:p>
          <a:p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Route planning </a:t>
            </a:r>
            <a:r>
              <a:rPr lang="en-US" sz="1800" dirty="0">
                <a:latin typeface="Comic Sans MS" panose="030F0702030302020204" pitchFamily="66" charset="0"/>
              </a:rPr>
              <a:t>and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scheduling</a:t>
            </a: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4. Trip advisor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User guidance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Re-balance via suggestions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9115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27532-77E7-4948-BC8B-8CEAB404DB66}"/>
              </a:ext>
            </a:extLst>
          </p:cNvPr>
          <p:cNvSpPr/>
          <p:nvPr/>
        </p:nvSpPr>
        <p:spPr>
          <a:xfrm>
            <a:off x="1226634" y="3233853"/>
            <a:ext cx="4672361" cy="9813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2B953-AE20-486E-8BFE-3F46426B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AI Take-off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470A65-28A7-4D2A-A071-C19280930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19263"/>
            <a:ext cx="8228012" cy="4529137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latin typeface="Comic Sans MS" panose="030F0702030302020204" pitchFamily="66" charset="0"/>
              </a:rPr>
              <a:t>X – AI convergence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 AI </a:t>
            </a:r>
            <a:r>
              <a:rPr lang="en-US" sz="2000" dirty="0" err="1">
                <a:latin typeface="Comic Sans MS" panose="030F0702030302020204" pitchFamily="66" charset="0"/>
              </a:rPr>
              <a:t>blackbox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 However, DARPA: </a:t>
            </a: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Explainable AI</a:t>
            </a:r>
          </a:p>
          <a:p>
            <a:pPr lvl="1"/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Produce more explainable models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  Enable human users to understand </a:t>
            </a:r>
          </a:p>
          <a:p>
            <a:endParaRPr lang="en-US" sz="8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Back to fundamentals </a:t>
            </a:r>
          </a:p>
          <a:p>
            <a:pPr lvl="1"/>
            <a:r>
              <a:rPr lang="en-US" sz="1900" dirty="0">
                <a:latin typeface="Comic Sans MS" panose="030F0702030302020204" pitchFamily="66" charset="0"/>
              </a:rPr>
              <a:t> Direct algorithmic/combinatoric solutions</a:t>
            </a:r>
          </a:p>
          <a:p>
            <a:pPr lvl="1"/>
            <a:r>
              <a:rPr lang="en-US" sz="1900" dirty="0">
                <a:latin typeface="Comic Sans MS" panose="030F0702030302020204" pitchFamily="66" charset="0"/>
              </a:rPr>
              <a:t> Mixed with AI/ML solutions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DF205F-C0CB-46B8-8B0B-11E9D65EA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352" y="1525821"/>
            <a:ext cx="2054393" cy="197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1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dirty="0"/>
              <a:t>3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4000" dirty="0">
                <a:latin typeface="Comic Sans MS"/>
                <a:sym typeface="Comic Sans MS"/>
              </a:rPr>
              <a:t>Re-balancing Through Trucks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010" y="1677679"/>
            <a:ext cx="4549877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Hamiltonian cycle (for TSP)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Trucks move around stations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  to pick-up/drop-off bikes</a:t>
            </a:r>
          </a:p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Notation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+m: overflow by m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-m: underflow by m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l: truck capacity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656960" y="1636096"/>
            <a:ext cx="4139385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Legitimate cycle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Alternating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positive</a:t>
            </a:r>
            <a:r>
              <a:rPr lang="en-US" sz="1800" dirty="0">
                <a:latin typeface="Comic Sans MS" panose="030F0702030302020204" pitchFamily="66" charset="0"/>
              </a:rPr>
              <a:t> pieces and </a:t>
            </a:r>
          </a:p>
          <a:p>
            <a:pPr indent="0">
              <a:buFont typeface="Noto Sans Symbols"/>
              <a:buNone/>
            </a:pPr>
            <a:r>
              <a:rPr lang="en-US" sz="1800" dirty="0">
                <a:latin typeface="Comic Sans MS" panose="030F0702030302020204" pitchFamily="66" charset="0"/>
              </a:rPr>
              <a:t>   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negative</a:t>
            </a:r>
            <a:r>
              <a:rPr lang="en-US" sz="1800" dirty="0">
                <a:latin typeface="Comic Sans MS" panose="030F0702030302020204" pitchFamily="66" charset="0"/>
              </a:rPr>
              <a:t> pieces </a:t>
            </a:r>
            <a:r>
              <a:rPr lang="en-US" sz="1800" dirty="0" err="1">
                <a:latin typeface="Comic Sans MS" panose="030F0702030302020204" pitchFamily="66" charset="0"/>
              </a:rPr>
              <a:t>s.t.</a:t>
            </a:r>
            <a:r>
              <a:rPr lang="en-US" sz="1800" dirty="0">
                <a:latin typeface="Comic Sans MS" panose="030F0702030302020204" pitchFamily="66" charset="0"/>
              </a:rPr>
              <a:t> capacity l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294" y="3407844"/>
            <a:ext cx="3614030" cy="248781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dirty="0">
                <a:latin typeface="Comic Sans MS" panose="030F0702030302020204" pitchFamily="66" charset="0"/>
              </a:rPr>
              <a:t>MATCH Method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8984"/>
            <a:ext cx="5352585" cy="4529138"/>
          </a:xfrm>
        </p:spPr>
        <p:txBody>
          <a:bodyPr/>
          <a:lstStyle/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Assumptions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Predefined Hamiltonian cycle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Piece length limit: l</a:t>
            </a:r>
            <a:r>
              <a:rPr lang="en-US" sz="1800" baseline="30000" dirty="0">
                <a:latin typeface="Comic Sans MS" panose="030F0702030302020204" pitchFamily="66" charset="0"/>
              </a:rPr>
              <a:t>’ </a:t>
            </a: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MATCH method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l</a:t>
            </a:r>
            <a:r>
              <a:rPr lang="en-US" sz="1800" baseline="30000" dirty="0">
                <a:latin typeface="Comic Sans MS" panose="030F0702030302020204" pitchFamily="66" charset="0"/>
              </a:rPr>
              <a:t>’:</a:t>
            </a:r>
            <a:r>
              <a:rPr lang="en-US" sz="1800" dirty="0">
                <a:latin typeface="Comic Sans MS" panose="030F0702030302020204" pitchFamily="66" charset="0"/>
              </a:rPr>
              <a:t> l/2, complexity: O(n</a:t>
            </a:r>
            <a:r>
              <a:rPr lang="en-US" sz="1800" baseline="30000" dirty="0">
                <a:latin typeface="Comic Sans MS" panose="030F0702030302020204" pitchFamily="66" charset="0"/>
              </a:rPr>
              <a:t>3</a:t>
            </a:r>
            <a:r>
              <a:rPr lang="en-US" sz="1800" dirty="0">
                <a:latin typeface="Comic Sans MS" panose="030F0702030302020204" pitchFamily="66" charset="0"/>
              </a:rPr>
              <a:t>), bound: 6.5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Min-weight perfect matching</a:t>
            </a:r>
            <a:r>
              <a:rPr lang="en-US" sz="1800" dirty="0">
                <a:latin typeface="Comic Sans MS" panose="030F0702030302020204" pitchFamily="66" charset="0"/>
              </a:rPr>
              <a:t>: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    pos (l’)., neg (l’)., and zero pieces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Visit each pair following the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 cycle clock-wise (random point)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Cyclic-shift the sequence (real start)</a:t>
            </a: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45826" y="1719262"/>
            <a:ext cx="4139385" cy="4529138"/>
          </a:xfrm>
        </p:spPr>
        <p:txBody>
          <a:bodyPr/>
          <a:lstStyle/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5818" y="5173225"/>
            <a:ext cx="35349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l=6, l’=3, (</a:t>
            </a:r>
            <a:r>
              <a:rPr lang="en-US" b="1" dirty="0">
                <a:latin typeface="Comic Sans MS" panose="030F0702030302020204" pitchFamily="66" charset="0"/>
              </a:rPr>
              <a:t>3</a:t>
            </a:r>
            <a:r>
              <a:rPr lang="en-US" dirty="0">
                <a:latin typeface="Comic Sans MS" panose="030F0702030302020204" pitchFamily="66" charset="0"/>
              </a:rPr>
              <a:t>, 7, 8, 4, 5, 6, 9, 2, 10, 1)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Cyclic-shift: (</a:t>
            </a:r>
            <a:r>
              <a:rPr lang="en-US" b="1" dirty="0">
                <a:latin typeface="Comic Sans MS" panose="030F0702030302020204" pitchFamily="66" charset="0"/>
              </a:rPr>
              <a:t>1</a:t>
            </a:r>
            <a:r>
              <a:rPr lang="en-US" dirty="0">
                <a:latin typeface="Comic Sans MS" panose="030F0702030302020204" pitchFamily="66" charset="0"/>
              </a:rPr>
              <a:t>, 3, 7, 8, 4, 5, 6, 9, 2, 10)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18" y="348852"/>
            <a:ext cx="3106243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269" y="2668028"/>
            <a:ext cx="310624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17280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76864</TotalTime>
  <Words>1599</Words>
  <Application>Microsoft Office PowerPoint</Application>
  <PresentationFormat>On-screen Show (4:3)</PresentationFormat>
  <Paragraphs>379</Paragraphs>
  <Slides>25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Noto Sans Symbols</vt:lpstr>
      <vt:lpstr>Arial</vt:lpstr>
      <vt:lpstr>Cambria Math</vt:lpstr>
      <vt:lpstr>Comic Sans MS</vt:lpstr>
      <vt:lpstr>Times New Roman</vt:lpstr>
      <vt:lpstr>Wingdings</vt:lpstr>
      <vt:lpstr>1_Default Design</vt:lpstr>
      <vt:lpstr>Default Design</vt:lpstr>
      <vt:lpstr>Acrobat Document</vt:lpstr>
      <vt:lpstr>Challenges and Opportunities  in Re-Balancing of Bike Sharing Systems</vt:lpstr>
      <vt:lpstr>  1. Introduction</vt:lpstr>
      <vt:lpstr>  Bike Sharing System (BSS)</vt:lpstr>
      <vt:lpstr>  Unbalanced Usage in BSS</vt:lpstr>
      <vt:lpstr>  Re-Balancing in BSS</vt:lpstr>
      <vt:lpstr>  2. Four System Components</vt:lpstr>
      <vt:lpstr>AI Take-off</vt:lpstr>
      <vt:lpstr>  3. Re-balancing Through Trucks</vt:lpstr>
      <vt:lpstr>  MATCH Method</vt:lpstr>
      <vt:lpstr> GREED Method</vt:lpstr>
      <vt:lpstr>  HYBRID Method</vt:lpstr>
      <vt:lpstr>  4. Re-balancing Through Workers</vt:lpstr>
      <vt:lpstr>Incentive Simulation</vt:lpstr>
      <vt:lpstr>  A Global Incentive Approach</vt:lpstr>
      <vt:lpstr>5. Spatial and Temporal Complexity</vt:lpstr>
      <vt:lpstr>  Time-Space View</vt:lpstr>
      <vt:lpstr>  Frequency Reduction via Look-Ahead</vt:lpstr>
      <vt:lpstr>Spatial and Temporal Simulation</vt:lpstr>
      <vt:lpstr>Extension to Dock-less Scenario </vt:lpstr>
      <vt:lpstr>  6. Challenges and Opportunities</vt:lpstr>
      <vt:lpstr>  Challenges and Opportunities (Cont’d)</vt:lpstr>
      <vt:lpstr>  Challenges and Opportunities (Cont’d)</vt:lpstr>
      <vt:lpstr>  A Bigger Picture: Classification</vt:lpstr>
      <vt:lpstr>  A Bigger Picture: Future of BSSs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Balancing Teaching, Research, Service, and Administration</dc:title>
  <dc:creator>Emily Lanthier</dc:creator>
  <cp:lastModifiedBy>Jie Wu</cp:lastModifiedBy>
  <cp:revision>693</cp:revision>
  <cp:lastPrinted>2020-10-28T12:21:48Z</cp:lastPrinted>
  <dcterms:modified xsi:type="dcterms:W3CDTF">2021-11-16T01:21:23Z</dcterms:modified>
</cp:coreProperties>
</file>